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9"/>
  </p:notesMasterIdLst>
  <p:sldIdLst>
    <p:sldId id="257" r:id="rId2"/>
    <p:sldId id="262" r:id="rId3"/>
    <p:sldId id="336" r:id="rId4"/>
    <p:sldId id="263" r:id="rId5"/>
    <p:sldId id="301" r:id="rId6"/>
    <p:sldId id="313" r:id="rId7"/>
    <p:sldId id="309" r:id="rId8"/>
    <p:sldId id="307" r:id="rId9"/>
    <p:sldId id="319" r:id="rId10"/>
    <p:sldId id="316" r:id="rId11"/>
    <p:sldId id="318" r:id="rId12"/>
    <p:sldId id="320" r:id="rId13"/>
    <p:sldId id="327" r:id="rId14"/>
    <p:sldId id="310" r:id="rId15"/>
    <p:sldId id="292" r:id="rId16"/>
    <p:sldId id="288" r:id="rId17"/>
    <p:sldId id="325" r:id="rId18"/>
    <p:sldId id="326" r:id="rId19"/>
    <p:sldId id="322" r:id="rId20"/>
    <p:sldId id="314" r:id="rId21"/>
    <p:sldId id="324" r:id="rId22"/>
    <p:sldId id="328" r:id="rId23"/>
    <p:sldId id="302" r:id="rId24"/>
    <p:sldId id="338" r:id="rId25"/>
    <p:sldId id="331" r:id="rId26"/>
    <p:sldId id="330" r:id="rId27"/>
    <p:sldId id="311" r:id="rId28"/>
    <p:sldId id="312" r:id="rId29"/>
    <p:sldId id="341" r:id="rId30"/>
    <p:sldId id="339" r:id="rId31"/>
    <p:sldId id="329" r:id="rId32"/>
    <p:sldId id="335" r:id="rId33"/>
    <p:sldId id="342" r:id="rId34"/>
    <p:sldId id="315" r:id="rId35"/>
    <p:sldId id="333" r:id="rId36"/>
    <p:sldId id="303" r:id="rId37"/>
    <p:sldId id="291" r:id="rId38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2A72"/>
    <a:srgbClr val="92D050"/>
    <a:srgbClr val="6CF0FF"/>
    <a:srgbClr val="E0E0E0"/>
    <a:srgbClr val="E6E6E6"/>
    <a:srgbClr val="11A4AB"/>
    <a:srgbClr val="12B4BC"/>
    <a:srgbClr val="8DD3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ללא סגנון, רשת טבלה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080" autoAdjust="0"/>
    <p:restoredTop sz="94651"/>
  </p:normalViewPr>
  <p:slideViewPr>
    <p:cSldViewPr snapToGrid="0" snapToObjects="1">
      <p:cViewPr varScale="1">
        <p:scale>
          <a:sx n="97" d="100"/>
          <a:sy n="97" d="100"/>
        </p:scale>
        <p:origin x="1266" y="102"/>
      </p:cViewPr>
      <p:guideLst>
        <p:guide orient="horz" pos="2160"/>
        <p:guide pos="384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-15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EBD9DE-6963-4DCC-A8A0-2A6CBAE32980}" type="doc">
      <dgm:prSet loTypeId="urn:microsoft.com/office/officeart/2005/8/layout/matrix1" loCatId="matrix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669CC0AA-A6D9-47A5-BFF5-929F6544E66A}">
      <dgm:prSet phldrT="[טקסט]"/>
      <dgm:spPr/>
      <dgm:t>
        <a:bodyPr/>
        <a:lstStyle/>
        <a:p>
          <a:pPr rtl="1"/>
          <a:r>
            <a:rPr lang="he-IL" dirty="0"/>
            <a:t>ערים בימי הביניים</a:t>
          </a:r>
        </a:p>
      </dgm:t>
    </dgm:pt>
    <dgm:pt modelId="{0BBB63C6-2A8A-4040-B380-0CBA376BB9DF}" type="parTrans" cxnId="{AFF858C5-B904-48F4-A356-1CA90A0C4785}">
      <dgm:prSet/>
      <dgm:spPr/>
      <dgm:t>
        <a:bodyPr/>
        <a:lstStyle/>
        <a:p>
          <a:pPr rtl="1"/>
          <a:endParaRPr lang="he-IL"/>
        </a:p>
      </dgm:t>
    </dgm:pt>
    <dgm:pt modelId="{5FE98C5B-4B68-488E-AB1B-6C01DCB5BC18}" type="sibTrans" cxnId="{AFF858C5-B904-48F4-A356-1CA90A0C4785}">
      <dgm:prSet/>
      <dgm:spPr/>
      <dgm:t>
        <a:bodyPr/>
        <a:lstStyle/>
        <a:p>
          <a:pPr rtl="1"/>
          <a:endParaRPr lang="he-IL"/>
        </a:p>
      </dgm:t>
    </dgm:pt>
    <dgm:pt modelId="{9021A214-F939-4FB4-9E52-2EF4E1B836ED}">
      <dgm:prSet phldrT="[טקסט]"/>
      <dgm:spPr/>
      <dgm:t>
        <a:bodyPr/>
        <a:lstStyle/>
        <a:p>
          <a:pPr rtl="1"/>
          <a:r>
            <a:rPr lang="he-IL" dirty="0"/>
            <a:t>באתרי ערים רומיות עתיקות</a:t>
          </a:r>
        </a:p>
      </dgm:t>
    </dgm:pt>
    <dgm:pt modelId="{C746556B-C60B-45C0-98F4-54FF0AF1D543}" type="parTrans" cxnId="{84191663-3E99-41F2-A58E-2B0E4387DE46}">
      <dgm:prSet/>
      <dgm:spPr/>
      <dgm:t>
        <a:bodyPr/>
        <a:lstStyle/>
        <a:p>
          <a:pPr rtl="1"/>
          <a:endParaRPr lang="he-IL"/>
        </a:p>
      </dgm:t>
    </dgm:pt>
    <dgm:pt modelId="{2D7230E8-8611-4E79-935E-2402FA95D00C}" type="sibTrans" cxnId="{84191663-3E99-41F2-A58E-2B0E4387DE46}">
      <dgm:prSet/>
      <dgm:spPr/>
      <dgm:t>
        <a:bodyPr/>
        <a:lstStyle/>
        <a:p>
          <a:pPr rtl="1"/>
          <a:endParaRPr lang="he-IL"/>
        </a:p>
      </dgm:t>
    </dgm:pt>
    <dgm:pt modelId="{F07192C1-0C92-4BA9-B502-1F00A7A98EC0}">
      <dgm:prSet phldrT="[טקסט]"/>
      <dgm:spPr/>
      <dgm:t>
        <a:bodyPr/>
        <a:lstStyle/>
        <a:p>
          <a:pPr rtl="1"/>
          <a:r>
            <a:rPr lang="he-IL" dirty="0"/>
            <a:t>בסמוך לדרכים ראשיות</a:t>
          </a:r>
        </a:p>
      </dgm:t>
    </dgm:pt>
    <dgm:pt modelId="{2F77758B-98BF-4715-9EDA-81201FA51C08}" type="parTrans" cxnId="{48EB749E-9DA8-4AD8-8E36-1BFEA2CADD3A}">
      <dgm:prSet/>
      <dgm:spPr/>
      <dgm:t>
        <a:bodyPr/>
        <a:lstStyle/>
        <a:p>
          <a:pPr rtl="1"/>
          <a:endParaRPr lang="he-IL"/>
        </a:p>
      </dgm:t>
    </dgm:pt>
    <dgm:pt modelId="{C17F5BFD-C679-41E5-B357-B5DAF8373471}" type="sibTrans" cxnId="{48EB749E-9DA8-4AD8-8E36-1BFEA2CADD3A}">
      <dgm:prSet/>
      <dgm:spPr/>
      <dgm:t>
        <a:bodyPr/>
        <a:lstStyle/>
        <a:p>
          <a:pPr rtl="1"/>
          <a:endParaRPr lang="he-IL"/>
        </a:p>
      </dgm:t>
    </dgm:pt>
    <dgm:pt modelId="{F1A4BE9D-AD58-4067-89A9-223F57948F86}">
      <dgm:prSet phldrT="[טקסט]"/>
      <dgm:spPr/>
      <dgm:t>
        <a:bodyPr/>
        <a:lstStyle/>
        <a:p>
          <a:pPr rtl="1"/>
          <a:r>
            <a:rPr lang="he-IL" dirty="0"/>
            <a:t>בסמוך לנהרות ומקורות מים</a:t>
          </a:r>
        </a:p>
      </dgm:t>
    </dgm:pt>
    <dgm:pt modelId="{36D3F17F-E26D-4C8D-9A34-1FD6B708A99F}" type="parTrans" cxnId="{BD57495C-6010-4218-812F-939D6D935F4D}">
      <dgm:prSet/>
      <dgm:spPr/>
      <dgm:t>
        <a:bodyPr/>
        <a:lstStyle/>
        <a:p>
          <a:pPr rtl="1"/>
          <a:endParaRPr lang="he-IL"/>
        </a:p>
      </dgm:t>
    </dgm:pt>
    <dgm:pt modelId="{5F4E9273-7688-4338-9349-8D3A5848034D}" type="sibTrans" cxnId="{BD57495C-6010-4218-812F-939D6D935F4D}">
      <dgm:prSet/>
      <dgm:spPr/>
      <dgm:t>
        <a:bodyPr/>
        <a:lstStyle/>
        <a:p>
          <a:pPr rtl="1"/>
          <a:endParaRPr lang="he-IL"/>
        </a:p>
      </dgm:t>
    </dgm:pt>
    <dgm:pt modelId="{BB06A6B8-67BE-4AD6-9971-5BC44EF52EAF}">
      <dgm:prSet phldrT="[טקסט]"/>
      <dgm:spPr/>
      <dgm:t>
        <a:bodyPr/>
        <a:lstStyle/>
        <a:p>
          <a:pPr rtl="1"/>
          <a:r>
            <a:rPr lang="he-IL" dirty="0"/>
            <a:t>בקרבת מבצרים</a:t>
          </a:r>
        </a:p>
      </dgm:t>
    </dgm:pt>
    <dgm:pt modelId="{9B7B650F-5886-4698-AC55-A272B795D0DA}" type="parTrans" cxnId="{A98F648B-6889-4632-8A0A-FA93912EE09D}">
      <dgm:prSet/>
      <dgm:spPr/>
      <dgm:t>
        <a:bodyPr/>
        <a:lstStyle/>
        <a:p>
          <a:pPr rtl="1"/>
          <a:endParaRPr lang="he-IL"/>
        </a:p>
      </dgm:t>
    </dgm:pt>
    <dgm:pt modelId="{6648B557-B6A0-4CFB-BE66-EF11B7E92535}" type="sibTrans" cxnId="{A98F648B-6889-4632-8A0A-FA93912EE09D}">
      <dgm:prSet/>
      <dgm:spPr/>
      <dgm:t>
        <a:bodyPr/>
        <a:lstStyle/>
        <a:p>
          <a:pPr rtl="1"/>
          <a:endParaRPr lang="he-IL"/>
        </a:p>
      </dgm:t>
    </dgm:pt>
    <dgm:pt modelId="{E9BEFD0E-0A7F-4387-81FE-50ADA5971352}" type="pres">
      <dgm:prSet presAssocID="{2EEBD9DE-6963-4DCC-A8A0-2A6CBAE32980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A5B0B3C-3A7C-438C-A846-1B0876871B65}" type="pres">
      <dgm:prSet presAssocID="{2EEBD9DE-6963-4DCC-A8A0-2A6CBAE32980}" presName="matrix" presStyleCnt="0"/>
      <dgm:spPr/>
    </dgm:pt>
    <dgm:pt modelId="{C86ED4E4-8B13-453F-972D-A65B26A08F85}" type="pres">
      <dgm:prSet presAssocID="{2EEBD9DE-6963-4DCC-A8A0-2A6CBAE32980}" presName="tile1" presStyleLbl="node1" presStyleIdx="0" presStyleCnt="4"/>
      <dgm:spPr/>
    </dgm:pt>
    <dgm:pt modelId="{C09B7EB4-2D36-416F-8759-6649E009390E}" type="pres">
      <dgm:prSet presAssocID="{2EEBD9DE-6963-4DCC-A8A0-2A6CBAE32980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1CDB008A-7377-428E-8773-4A08730439A6}" type="pres">
      <dgm:prSet presAssocID="{2EEBD9DE-6963-4DCC-A8A0-2A6CBAE32980}" presName="tile2" presStyleLbl="node1" presStyleIdx="1" presStyleCnt="4"/>
      <dgm:spPr/>
    </dgm:pt>
    <dgm:pt modelId="{BBF500C6-AA1F-4619-BCFB-203E1B8ECE61}" type="pres">
      <dgm:prSet presAssocID="{2EEBD9DE-6963-4DCC-A8A0-2A6CBAE32980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06670FD-50D5-400A-994A-DAC284213E49}" type="pres">
      <dgm:prSet presAssocID="{2EEBD9DE-6963-4DCC-A8A0-2A6CBAE32980}" presName="tile3" presStyleLbl="node1" presStyleIdx="2" presStyleCnt="4" custLinFactNeighborX="-12" custLinFactNeighborY="0"/>
      <dgm:spPr/>
    </dgm:pt>
    <dgm:pt modelId="{27FCA2A8-E793-45DE-A562-DC87A2A37399}" type="pres">
      <dgm:prSet presAssocID="{2EEBD9DE-6963-4DCC-A8A0-2A6CBAE32980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4FC74A0A-F411-44DE-ABD5-9F7BEC3E7974}" type="pres">
      <dgm:prSet presAssocID="{2EEBD9DE-6963-4DCC-A8A0-2A6CBAE32980}" presName="tile4" presStyleLbl="node1" presStyleIdx="3" presStyleCnt="4" custAng="0"/>
      <dgm:spPr/>
    </dgm:pt>
    <dgm:pt modelId="{7574EE9C-9A9B-4167-8E7C-D95181786528}" type="pres">
      <dgm:prSet presAssocID="{2EEBD9DE-6963-4DCC-A8A0-2A6CBAE32980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4066C3B1-CB2A-4927-ACB3-EC7CF43B243D}" type="pres">
      <dgm:prSet presAssocID="{2EEBD9DE-6963-4DCC-A8A0-2A6CBAE32980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60211C25-20B9-4D72-AA36-1879AC044657}" type="presOf" srcId="{2EEBD9DE-6963-4DCC-A8A0-2A6CBAE32980}" destId="{E9BEFD0E-0A7F-4387-81FE-50ADA5971352}" srcOrd="0" destOrd="0" presId="urn:microsoft.com/office/officeart/2005/8/layout/matrix1"/>
    <dgm:cxn modelId="{C928C92C-BB40-445D-9205-919B9C339616}" type="presOf" srcId="{BB06A6B8-67BE-4AD6-9971-5BC44EF52EAF}" destId="{7574EE9C-9A9B-4167-8E7C-D95181786528}" srcOrd="1" destOrd="0" presId="urn:microsoft.com/office/officeart/2005/8/layout/matrix1"/>
    <dgm:cxn modelId="{BD57495C-6010-4218-812F-939D6D935F4D}" srcId="{669CC0AA-A6D9-47A5-BFF5-929F6544E66A}" destId="{F1A4BE9D-AD58-4067-89A9-223F57948F86}" srcOrd="2" destOrd="0" parTransId="{36D3F17F-E26D-4C8D-9A34-1FD6B708A99F}" sibTransId="{5F4E9273-7688-4338-9349-8D3A5848034D}"/>
    <dgm:cxn modelId="{84191663-3E99-41F2-A58E-2B0E4387DE46}" srcId="{669CC0AA-A6D9-47A5-BFF5-929F6544E66A}" destId="{9021A214-F939-4FB4-9E52-2EF4E1B836ED}" srcOrd="0" destOrd="0" parTransId="{C746556B-C60B-45C0-98F4-54FF0AF1D543}" sibTransId="{2D7230E8-8611-4E79-935E-2402FA95D00C}"/>
    <dgm:cxn modelId="{A6716F69-83F2-44B2-81FD-2014752B3126}" type="presOf" srcId="{F1A4BE9D-AD58-4067-89A9-223F57948F86}" destId="{27FCA2A8-E793-45DE-A562-DC87A2A37399}" srcOrd="1" destOrd="0" presId="urn:microsoft.com/office/officeart/2005/8/layout/matrix1"/>
    <dgm:cxn modelId="{B609686F-AEE1-4823-8E01-2B9063821A51}" type="presOf" srcId="{F1A4BE9D-AD58-4067-89A9-223F57948F86}" destId="{B06670FD-50D5-400A-994A-DAC284213E49}" srcOrd="0" destOrd="0" presId="urn:microsoft.com/office/officeart/2005/8/layout/matrix1"/>
    <dgm:cxn modelId="{70C3E54F-D317-4D2B-8D4E-F1A99AD637EF}" type="presOf" srcId="{BB06A6B8-67BE-4AD6-9971-5BC44EF52EAF}" destId="{4FC74A0A-F411-44DE-ABD5-9F7BEC3E7974}" srcOrd="0" destOrd="0" presId="urn:microsoft.com/office/officeart/2005/8/layout/matrix1"/>
    <dgm:cxn modelId="{64F94089-912B-47D1-ADEC-F1B19DC8929C}" type="presOf" srcId="{9021A214-F939-4FB4-9E52-2EF4E1B836ED}" destId="{C09B7EB4-2D36-416F-8759-6649E009390E}" srcOrd="1" destOrd="0" presId="urn:microsoft.com/office/officeart/2005/8/layout/matrix1"/>
    <dgm:cxn modelId="{A98F648B-6889-4632-8A0A-FA93912EE09D}" srcId="{669CC0AA-A6D9-47A5-BFF5-929F6544E66A}" destId="{BB06A6B8-67BE-4AD6-9971-5BC44EF52EAF}" srcOrd="3" destOrd="0" parTransId="{9B7B650F-5886-4698-AC55-A272B795D0DA}" sibTransId="{6648B557-B6A0-4CFB-BE66-EF11B7E92535}"/>
    <dgm:cxn modelId="{48EB749E-9DA8-4AD8-8E36-1BFEA2CADD3A}" srcId="{669CC0AA-A6D9-47A5-BFF5-929F6544E66A}" destId="{F07192C1-0C92-4BA9-B502-1F00A7A98EC0}" srcOrd="1" destOrd="0" parTransId="{2F77758B-98BF-4715-9EDA-81201FA51C08}" sibTransId="{C17F5BFD-C679-41E5-B357-B5DAF8373471}"/>
    <dgm:cxn modelId="{AFF858C5-B904-48F4-A356-1CA90A0C4785}" srcId="{2EEBD9DE-6963-4DCC-A8A0-2A6CBAE32980}" destId="{669CC0AA-A6D9-47A5-BFF5-929F6544E66A}" srcOrd="0" destOrd="0" parTransId="{0BBB63C6-2A8A-4040-B380-0CBA376BB9DF}" sibTransId="{5FE98C5B-4B68-488E-AB1B-6C01DCB5BC18}"/>
    <dgm:cxn modelId="{5278CCC8-648A-46FC-9ACF-FCE932DC3208}" type="presOf" srcId="{F07192C1-0C92-4BA9-B502-1F00A7A98EC0}" destId="{1CDB008A-7377-428E-8773-4A08730439A6}" srcOrd="0" destOrd="0" presId="urn:microsoft.com/office/officeart/2005/8/layout/matrix1"/>
    <dgm:cxn modelId="{DFD00ED1-66A6-4AC3-A4D0-0B2A8D8499A2}" type="presOf" srcId="{F07192C1-0C92-4BA9-B502-1F00A7A98EC0}" destId="{BBF500C6-AA1F-4619-BCFB-203E1B8ECE61}" srcOrd="1" destOrd="0" presId="urn:microsoft.com/office/officeart/2005/8/layout/matrix1"/>
    <dgm:cxn modelId="{D7C78FD9-E106-41E8-8B55-44AB29988363}" type="presOf" srcId="{9021A214-F939-4FB4-9E52-2EF4E1B836ED}" destId="{C86ED4E4-8B13-453F-972D-A65B26A08F85}" srcOrd="0" destOrd="0" presId="urn:microsoft.com/office/officeart/2005/8/layout/matrix1"/>
    <dgm:cxn modelId="{DC8382FF-A7C9-44C7-A6EC-636104F6D988}" type="presOf" srcId="{669CC0AA-A6D9-47A5-BFF5-929F6544E66A}" destId="{4066C3B1-CB2A-4927-ACB3-EC7CF43B243D}" srcOrd="0" destOrd="0" presId="urn:microsoft.com/office/officeart/2005/8/layout/matrix1"/>
    <dgm:cxn modelId="{5617B6C7-1312-4A81-BD01-68E57A3E30B8}" type="presParOf" srcId="{E9BEFD0E-0A7F-4387-81FE-50ADA5971352}" destId="{8A5B0B3C-3A7C-438C-A846-1B0876871B65}" srcOrd="0" destOrd="0" presId="urn:microsoft.com/office/officeart/2005/8/layout/matrix1"/>
    <dgm:cxn modelId="{EA6CAC80-4A79-4BAA-BFD6-DF191F24F46F}" type="presParOf" srcId="{8A5B0B3C-3A7C-438C-A846-1B0876871B65}" destId="{C86ED4E4-8B13-453F-972D-A65B26A08F85}" srcOrd="0" destOrd="0" presId="urn:microsoft.com/office/officeart/2005/8/layout/matrix1"/>
    <dgm:cxn modelId="{95D2D16C-A982-4C00-BF14-695CC06192D3}" type="presParOf" srcId="{8A5B0B3C-3A7C-438C-A846-1B0876871B65}" destId="{C09B7EB4-2D36-416F-8759-6649E009390E}" srcOrd="1" destOrd="0" presId="urn:microsoft.com/office/officeart/2005/8/layout/matrix1"/>
    <dgm:cxn modelId="{218320D6-4C51-4621-8434-DEB98A9B92CF}" type="presParOf" srcId="{8A5B0B3C-3A7C-438C-A846-1B0876871B65}" destId="{1CDB008A-7377-428E-8773-4A08730439A6}" srcOrd="2" destOrd="0" presId="urn:microsoft.com/office/officeart/2005/8/layout/matrix1"/>
    <dgm:cxn modelId="{062B1C0A-A3DA-4F67-BF1C-EC2AFC98924F}" type="presParOf" srcId="{8A5B0B3C-3A7C-438C-A846-1B0876871B65}" destId="{BBF500C6-AA1F-4619-BCFB-203E1B8ECE61}" srcOrd="3" destOrd="0" presId="urn:microsoft.com/office/officeart/2005/8/layout/matrix1"/>
    <dgm:cxn modelId="{EF7C6066-917C-4E88-BD5C-8F3F451EC72D}" type="presParOf" srcId="{8A5B0B3C-3A7C-438C-A846-1B0876871B65}" destId="{B06670FD-50D5-400A-994A-DAC284213E49}" srcOrd="4" destOrd="0" presId="urn:microsoft.com/office/officeart/2005/8/layout/matrix1"/>
    <dgm:cxn modelId="{1DD7A522-C972-402E-A4BF-A43CFD857583}" type="presParOf" srcId="{8A5B0B3C-3A7C-438C-A846-1B0876871B65}" destId="{27FCA2A8-E793-45DE-A562-DC87A2A37399}" srcOrd="5" destOrd="0" presId="urn:microsoft.com/office/officeart/2005/8/layout/matrix1"/>
    <dgm:cxn modelId="{64AF0B4B-CA0C-4CA7-BBB4-7CB9821FBC98}" type="presParOf" srcId="{8A5B0B3C-3A7C-438C-A846-1B0876871B65}" destId="{4FC74A0A-F411-44DE-ABD5-9F7BEC3E7974}" srcOrd="6" destOrd="0" presId="urn:microsoft.com/office/officeart/2005/8/layout/matrix1"/>
    <dgm:cxn modelId="{7CB99BD3-A8D7-4346-9B1C-7F0EF7CAFF55}" type="presParOf" srcId="{8A5B0B3C-3A7C-438C-A846-1B0876871B65}" destId="{7574EE9C-9A9B-4167-8E7C-D95181786528}" srcOrd="7" destOrd="0" presId="urn:microsoft.com/office/officeart/2005/8/layout/matrix1"/>
    <dgm:cxn modelId="{310F0F5E-0995-44E2-A684-B0700B1F9151}" type="presParOf" srcId="{E9BEFD0E-0A7F-4387-81FE-50ADA5971352}" destId="{4066C3B1-CB2A-4927-ACB3-EC7CF43B243D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27377C-6ABE-4C01-83B9-BF05D95F77BE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F39FCA31-5B19-4B82-9EE9-D68DE847D33B}">
      <dgm:prSet phldrT="[טקסט]"/>
      <dgm:spPr/>
      <dgm:t>
        <a:bodyPr/>
        <a:lstStyle/>
        <a:p>
          <a:pPr rtl="1"/>
          <a:r>
            <a:rPr lang="he-IL" dirty="0"/>
            <a:t>אנשי כנסייה</a:t>
          </a:r>
        </a:p>
      </dgm:t>
    </dgm:pt>
    <dgm:pt modelId="{A859CD4F-2F99-46A9-8344-7AEA473822E7}" type="parTrans" cxnId="{6D4671C7-4AAD-4A5E-96F6-9A0A6E0E2F42}">
      <dgm:prSet/>
      <dgm:spPr/>
      <dgm:t>
        <a:bodyPr/>
        <a:lstStyle/>
        <a:p>
          <a:pPr rtl="1"/>
          <a:endParaRPr lang="he-IL"/>
        </a:p>
      </dgm:t>
    </dgm:pt>
    <dgm:pt modelId="{37EA9D89-3155-4A0D-A8D7-C2D390055CE8}" type="sibTrans" cxnId="{6D4671C7-4AAD-4A5E-96F6-9A0A6E0E2F42}">
      <dgm:prSet/>
      <dgm:spPr/>
      <dgm:t>
        <a:bodyPr/>
        <a:lstStyle/>
        <a:p>
          <a:pPr rtl="1"/>
          <a:endParaRPr lang="he-IL"/>
        </a:p>
      </dgm:t>
    </dgm:pt>
    <dgm:pt modelId="{548F1C39-4F17-4A30-ACF8-86AB8F93CEF2}">
      <dgm:prSet phldrT="[טקסט]"/>
      <dgm:spPr/>
      <dgm:t>
        <a:bodyPr/>
        <a:lstStyle/>
        <a:p>
          <a:pPr rtl="1"/>
          <a:r>
            <a:rPr lang="he-IL" dirty="0"/>
            <a:t>סוחרים</a:t>
          </a:r>
        </a:p>
        <a:p>
          <a:pPr rtl="1"/>
          <a:r>
            <a:rPr lang="he-IL" dirty="0"/>
            <a:t>ובעלי מלאכה</a:t>
          </a:r>
        </a:p>
      </dgm:t>
    </dgm:pt>
    <dgm:pt modelId="{5C497A46-4EA3-4118-88E3-5EAE4CEA2FFC}" type="parTrans" cxnId="{346C3578-3F51-4344-AB0F-4791D4EEB24D}">
      <dgm:prSet/>
      <dgm:spPr/>
      <dgm:t>
        <a:bodyPr/>
        <a:lstStyle/>
        <a:p>
          <a:pPr rtl="1"/>
          <a:endParaRPr lang="he-IL"/>
        </a:p>
      </dgm:t>
    </dgm:pt>
    <dgm:pt modelId="{137B6807-1511-41E8-84EF-E72083D211A8}" type="sibTrans" cxnId="{346C3578-3F51-4344-AB0F-4791D4EEB24D}">
      <dgm:prSet/>
      <dgm:spPr/>
      <dgm:t>
        <a:bodyPr/>
        <a:lstStyle/>
        <a:p>
          <a:pPr rtl="1"/>
          <a:endParaRPr lang="he-IL"/>
        </a:p>
      </dgm:t>
    </dgm:pt>
    <dgm:pt modelId="{40CC1DFD-392E-4961-8562-6F7A8804D5B1}">
      <dgm:prSet phldrT="[טקסט]"/>
      <dgm:spPr/>
      <dgm:t>
        <a:bodyPr/>
        <a:lstStyle/>
        <a:p>
          <a:pPr rtl="1"/>
          <a:r>
            <a:rPr lang="he-IL" dirty="0"/>
            <a:t>יהודים</a:t>
          </a:r>
        </a:p>
      </dgm:t>
    </dgm:pt>
    <dgm:pt modelId="{27CA2EB9-EBDA-4751-9CC6-B785A3B03FF7}" type="parTrans" cxnId="{A7F89939-6EDE-4B1F-B411-111FCD514C55}">
      <dgm:prSet/>
      <dgm:spPr/>
      <dgm:t>
        <a:bodyPr/>
        <a:lstStyle/>
        <a:p>
          <a:pPr rtl="1"/>
          <a:endParaRPr lang="he-IL"/>
        </a:p>
      </dgm:t>
    </dgm:pt>
    <dgm:pt modelId="{88F484A1-854C-420B-8AE7-06EF96D51D8C}" type="sibTrans" cxnId="{A7F89939-6EDE-4B1F-B411-111FCD514C55}">
      <dgm:prSet/>
      <dgm:spPr/>
      <dgm:t>
        <a:bodyPr/>
        <a:lstStyle/>
        <a:p>
          <a:pPr rtl="1"/>
          <a:endParaRPr lang="he-IL"/>
        </a:p>
      </dgm:t>
    </dgm:pt>
    <dgm:pt modelId="{11CCBA68-13FE-4A72-8BA8-BD2FA84C7659}">
      <dgm:prSet phldrT="[טקסט]"/>
      <dgm:spPr/>
      <dgm:t>
        <a:bodyPr/>
        <a:lstStyle/>
        <a:p>
          <a:pPr rtl="1"/>
          <a:r>
            <a:rPr lang="he-IL" dirty="0"/>
            <a:t>איכרים</a:t>
          </a:r>
        </a:p>
      </dgm:t>
    </dgm:pt>
    <dgm:pt modelId="{E01FA047-5391-4CF4-8DBA-125B53CDA244}" type="parTrans" cxnId="{40F1966E-3F1F-4E26-98B0-FA4D1481FBFA}">
      <dgm:prSet/>
      <dgm:spPr/>
      <dgm:t>
        <a:bodyPr/>
        <a:lstStyle/>
        <a:p>
          <a:pPr rtl="1"/>
          <a:endParaRPr lang="he-IL"/>
        </a:p>
      </dgm:t>
    </dgm:pt>
    <dgm:pt modelId="{82BF6613-D80B-4739-8898-D61664CF9F8F}" type="sibTrans" cxnId="{40F1966E-3F1F-4E26-98B0-FA4D1481FBFA}">
      <dgm:prSet/>
      <dgm:spPr/>
      <dgm:t>
        <a:bodyPr/>
        <a:lstStyle/>
        <a:p>
          <a:pPr rtl="1"/>
          <a:endParaRPr lang="he-IL"/>
        </a:p>
      </dgm:t>
    </dgm:pt>
    <dgm:pt modelId="{8ABA65F3-DEF7-418F-8B14-E37908E771CC}" type="pres">
      <dgm:prSet presAssocID="{EE27377C-6ABE-4C01-83B9-BF05D95F77BE}" presName="matrix" presStyleCnt="0">
        <dgm:presLayoutVars>
          <dgm:chMax val="1"/>
          <dgm:dir/>
          <dgm:resizeHandles val="exact"/>
        </dgm:presLayoutVars>
      </dgm:prSet>
      <dgm:spPr/>
    </dgm:pt>
    <dgm:pt modelId="{A88F0785-05E9-4A17-898A-E89C6F2134BA}" type="pres">
      <dgm:prSet presAssocID="{EE27377C-6ABE-4C01-83B9-BF05D95F77BE}" presName="diamond" presStyleLbl="bgShp" presStyleIdx="0" presStyleCnt="1" custScaleX="135311"/>
      <dgm:spPr/>
    </dgm:pt>
    <dgm:pt modelId="{ACDE3CF4-195D-4D1E-971F-B08D1D2A2966}" type="pres">
      <dgm:prSet presAssocID="{EE27377C-6ABE-4C01-83B9-BF05D95F77BE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76DE615-E142-4802-8F43-1C65373D4116}" type="pres">
      <dgm:prSet presAssocID="{EE27377C-6ABE-4C01-83B9-BF05D95F77BE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6D0F484E-538B-4CB8-8FE7-F98C515D1CBB}" type="pres">
      <dgm:prSet presAssocID="{EE27377C-6ABE-4C01-83B9-BF05D95F77BE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B78B366-967D-416B-BD54-A7E89C5A425C}" type="pres">
      <dgm:prSet presAssocID="{EE27377C-6ABE-4C01-83B9-BF05D95F77BE}" presName="quad4" presStyleLbl="node1" presStyleIdx="3" presStyleCnt="4" custLinFactNeighborX="735" custLinFactNeighborY="-1471">
        <dgm:presLayoutVars>
          <dgm:chMax val="0"/>
          <dgm:chPref val="0"/>
          <dgm:bulletEnabled val="1"/>
        </dgm:presLayoutVars>
      </dgm:prSet>
      <dgm:spPr/>
    </dgm:pt>
  </dgm:ptLst>
  <dgm:cxnLst>
    <dgm:cxn modelId="{A7F89939-6EDE-4B1F-B411-111FCD514C55}" srcId="{EE27377C-6ABE-4C01-83B9-BF05D95F77BE}" destId="{40CC1DFD-392E-4961-8562-6F7A8804D5B1}" srcOrd="2" destOrd="0" parTransId="{27CA2EB9-EBDA-4751-9CC6-B785A3B03FF7}" sibTransId="{88F484A1-854C-420B-8AE7-06EF96D51D8C}"/>
    <dgm:cxn modelId="{1EBE1940-CC32-4039-8956-A1A7E8C1580A}" type="presOf" srcId="{EE27377C-6ABE-4C01-83B9-BF05D95F77BE}" destId="{8ABA65F3-DEF7-418F-8B14-E37908E771CC}" srcOrd="0" destOrd="0" presId="urn:microsoft.com/office/officeart/2005/8/layout/matrix3"/>
    <dgm:cxn modelId="{40F1966E-3F1F-4E26-98B0-FA4D1481FBFA}" srcId="{EE27377C-6ABE-4C01-83B9-BF05D95F77BE}" destId="{11CCBA68-13FE-4A72-8BA8-BD2FA84C7659}" srcOrd="3" destOrd="0" parTransId="{E01FA047-5391-4CF4-8DBA-125B53CDA244}" sibTransId="{82BF6613-D80B-4739-8898-D61664CF9F8F}"/>
    <dgm:cxn modelId="{6D387C72-E20A-4B2A-AA52-427C1AD95213}" type="presOf" srcId="{40CC1DFD-392E-4961-8562-6F7A8804D5B1}" destId="{6D0F484E-538B-4CB8-8FE7-F98C515D1CBB}" srcOrd="0" destOrd="0" presId="urn:microsoft.com/office/officeart/2005/8/layout/matrix3"/>
    <dgm:cxn modelId="{346C3578-3F51-4344-AB0F-4791D4EEB24D}" srcId="{EE27377C-6ABE-4C01-83B9-BF05D95F77BE}" destId="{548F1C39-4F17-4A30-ACF8-86AB8F93CEF2}" srcOrd="1" destOrd="0" parTransId="{5C497A46-4EA3-4118-88E3-5EAE4CEA2FFC}" sibTransId="{137B6807-1511-41E8-84EF-E72083D211A8}"/>
    <dgm:cxn modelId="{699CD1A3-6DB1-44C9-BB77-6A05A24B7244}" type="presOf" srcId="{548F1C39-4F17-4A30-ACF8-86AB8F93CEF2}" destId="{376DE615-E142-4802-8F43-1C65373D4116}" srcOrd="0" destOrd="0" presId="urn:microsoft.com/office/officeart/2005/8/layout/matrix3"/>
    <dgm:cxn modelId="{40AAD1AF-08FA-4D8A-AF8F-06C1BF7CCD7D}" type="presOf" srcId="{11CCBA68-13FE-4A72-8BA8-BD2FA84C7659}" destId="{9B78B366-967D-416B-BD54-A7E89C5A425C}" srcOrd="0" destOrd="0" presId="urn:microsoft.com/office/officeart/2005/8/layout/matrix3"/>
    <dgm:cxn modelId="{6D4671C7-4AAD-4A5E-96F6-9A0A6E0E2F42}" srcId="{EE27377C-6ABE-4C01-83B9-BF05D95F77BE}" destId="{F39FCA31-5B19-4B82-9EE9-D68DE847D33B}" srcOrd="0" destOrd="0" parTransId="{A859CD4F-2F99-46A9-8344-7AEA473822E7}" sibTransId="{37EA9D89-3155-4A0D-A8D7-C2D390055CE8}"/>
    <dgm:cxn modelId="{0D6204F2-F0AD-4D95-9E6A-30AAC99BBE4D}" type="presOf" srcId="{F39FCA31-5B19-4B82-9EE9-D68DE847D33B}" destId="{ACDE3CF4-195D-4D1E-971F-B08D1D2A2966}" srcOrd="0" destOrd="0" presId="urn:microsoft.com/office/officeart/2005/8/layout/matrix3"/>
    <dgm:cxn modelId="{EF925C91-B5F8-4CCA-BCA4-827DB06825C9}" type="presParOf" srcId="{8ABA65F3-DEF7-418F-8B14-E37908E771CC}" destId="{A88F0785-05E9-4A17-898A-E89C6F2134BA}" srcOrd="0" destOrd="0" presId="urn:microsoft.com/office/officeart/2005/8/layout/matrix3"/>
    <dgm:cxn modelId="{8C2AEE8E-84FF-41FE-AE06-3E31E14BFEF5}" type="presParOf" srcId="{8ABA65F3-DEF7-418F-8B14-E37908E771CC}" destId="{ACDE3CF4-195D-4D1E-971F-B08D1D2A2966}" srcOrd="1" destOrd="0" presId="urn:microsoft.com/office/officeart/2005/8/layout/matrix3"/>
    <dgm:cxn modelId="{0C81F16A-97D3-4984-AC11-9EA1CB295354}" type="presParOf" srcId="{8ABA65F3-DEF7-418F-8B14-E37908E771CC}" destId="{376DE615-E142-4802-8F43-1C65373D4116}" srcOrd="2" destOrd="0" presId="urn:microsoft.com/office/officeart/2005/8/layout/matrix3"/>
    <dgm:cxn modelId="{F1FC3F22-E3AA-4DF2-AE0F-06C1A9B8546B}" type="presParOf" srcId="{8ABA65F3-DEF7-418F-8B14-E37908E771CC}" destId="{6D0F484E-538B-4CB8-8FE7-F98C515D1CBB}" srcOrd="3" destOrd="0" presId="urn:microsoft.com/office/officeart/2005/8/layout/matrix3"/>
    <dgm:cxn modelId="{3811E8CD-B0CB-4D3F-A73E-1AF5339872B8}" type="presParOf" srcId="{8ABA65F3-DEF7-418F-8B14-E37908E771CC}" destId="{9B78B366-967D-416B-BD54-A7E89C5A425C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6ED4E4-8B13-453F-972D-A65B26A08F85}">
      <dsp:nvSpPr>
        <dsp:cNvPr id="0" name=""/>
        <dsp:cNvSpPr/>
      </dsp:nvSpPr>
      <dsp:spPr>
        <a:xfrm rot="16200000">
          <a:off x="1909762" y="-1909762"/>
          <a:ext cx="1760537" cy="5580062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3100" kern="1200" dirty="0"/>
            <a:t>באתרי ערים רומיות עתיקות</a:t>
          </a:r>
        </a:p>
      </dsp:txBody>
      <dsp:txXfrm rot="5400000">
        <a:off x="0" y="0"/>
        <a:ext cx="5580062" cy="1320403"/>
      </dsp:txXfrm>
    </dsp:sp>
    <dsp:sp modelId="{1CDB008A-7377-428E-8773-4A08730439A6}">
      <dsp:nvSpPr>
        <dsp:cNvPr id="0" name=""/>
        <dsp:cNvSpPr/>
      </dsp:nvSpPr>
      <dsp:spPr>
        <a:xfrm>
          <a:off x="5580062" y="0"/>
          <a:ext cx="5580062" cy="1760537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3100" kern="1200" dirty="0"/>
            <a:t>בסמוך לדרכים ראשיות</a:t>
          </a:r>
        </a:p>
      </dsp:txBody>
      <dsp:txXfrm>
        <a:off x="5580062" y="0"/>
        <a:ext cx="5580062" cy="1320403"/>
      </dsp:txXfrm>
    </dsp:sp>
    <dsp:sp modelId="{B06670FD-50D5-400A-994A-DAC284213E49}">
      <dsp:nvSpPr>
        <dsp:cNvPr id="0" name=""/>
        <dsp:cNvSpPr/>
      </dsp:nvSpPr>
      <dsp:spPr>
        <a:xfrm rot="10800000">
          <a:off x="0" y="1760537"/>
          <a:ext cx="5580062" cy="1760537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3100" kern="1200" dirty="0"/>
            <a:t>בסמוך לנהרות ומקורות מים</a:t>
          </a:r>
        </a:p>
      </dsp:txBody>
      <dsp:txXfrm rot="10800000">
        <a:off x="0" y="2200671"/>
        <a:ext cx="5580062" cy="1320403"/>
      </dsp:txXfrm>
    </dsp:sp>
    <dsp:sp modelId="{4FC74A0A-F411-44DE-ABD5-9F7BEC3E7974}">
      <dsp:nvSpPr>
        <dsp:cNvPr id="0" name=""/>
        <dsp:cNvSpPr/>
      </dsp:nvSpPr>
      <dsp:spPr>
        <a:xfrm rot="5400000">
          <a:off x="7489825" y="-149224"/>
          <a:ext cx="1760537" cy="5580062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3100" kern="1200" dirty="0"/>
            <a:t>בקרבת מבצרים</a:t>
          </a:r>
        </a:p>
      </dsp:txBody>
      <dsp:txXfrm rot="-5400000">
        <a:off x="5580063" y="2200671"/>
        <a:ext cx="5580062" cy="1320403"/>
      </dsp:txXfrm>
    </dsp:sp>
    <dsp:sp modelId="{4066C3B1-CB2A-4927-ACB3-EC7CF43B243D}">
      <dsp:nvSpPr>
        <dsp:cNvPr id="0" name=""/>
        <dsp:cNvSpPr/>
      </dsp:nvSpPr>
      <dsp:spPr>
        <a:xfrm>
          <a:off x="3906043" y="1320403"/>
          <a:ext cx="3348037" cy="880268"/>
        </a:xfrm>
        <a:prstGeom prst="round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3100" kern="1200" dirty="0"/>
            <a:t>ערים בימי הביניים</a:t>
          </a:r>
        </a:p>
      </dsp:txBody>
      <dsp:txXfrm>
        <a:off x="3949014" y="1363374"/>
        <a:ext cx="3262095" cy="7943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8F0785-05E9-4A17-898A-E89C6F2134BA}">
      <dsp:nvSpPr>
        <dsp:cNvPr id="0" name=""/>
        <dsp:cNvSpPr/>
      </dsp:nvSpPr>
      <dsp:spPr>
        <a:xfrm>
          <a:off x="673933" y="0"/>
          <a:ext cx="7437849" cy="5496855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DE3CF4-195D-4D1E-971F-B08D1D2A2966}">
      <dsp:nvSpPr>
        <dsp:cNvPr id="0" name=""/>
        <dsp:cNvSpPr/>
      </dsp:nvSpPr>
      <dsp:spPr>
        <a:xfrm>
          <a:off x="2166631" y="522201"/>
          <a:ext cx="2143773" cy="21437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3500" kern="1200" dirty="0"/>
            <a:t>אנשי כנסייה</a:t>
          </a:r>
        </a:p>
      </dsp:txBody>
      <dsp:txXfrm>
        <a:off x="2271281" y="626851"/>
        <a:ext cx="1934473" cy="1934473"/>
      </dsp:txXfrm>
    </dsp:sp>
    <dsp:sp modelId="{376DE615-E142-4802-8F43-1C65373D4116}">
      <dsp:nvSpPr>
        <dsp:cNvPr id="0" name=""/>
        <dsp:cNvSpPr/>
      </dsp:nvSpPr>
      <dsp:spPr>
        <a:xfrm>
          <a:off x="4475310" y="522201"/>
          <a:ext cx="2143773" cy="21437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3500" kern="1200" dirty="0"/>
            <a:t>סוחרים</a:t>
          </a:r>
        </a:p>
        <a:p>
          <a:pPr marL="0" lvl="0" indent="0" algn="ctr" defTabSz="1555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3500" kern="1200" dirty="0"/>
            <a:t>ובעלי מלאכה</a:t>
          </a:r>
        </a:p>
      </dsp:txBody>
      <dsp:txXfrm>
        <a:off x="4579960" y="626851"/>
        <a:ext cx="1934473" cy="1934473"/>
      </dsp:txXfrm>
    </dsp:sp>
    <dsp:sp modelId="{6D0F484E-538B-4CB8-8FE7-F98C515D1CBB}">
      <dsp:nvSpPr>
        <dsp:cNvPr id="0" name=""/>
        <dsp:cNvSpPr/>
      </dsp:nvSpPr>
      <dsp:spPr>
        <a:xfrm>
          <a:off x="2166631" y="2830880"/>
          <a:ext cx="2143773" cy="21437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3500" kern="1200" dirty="0"/>
            <a:t>יהודים</a:t>
          </a:r>
        </a:p>
      </dsp:txBody>
      <dsp:txXfrm>
        <a:off x="2271281" y="2935530"/>
        <a:ext cx="1934473" cy="1934473"/>
      </dsp:txXfrm>
    </dsp:sp>
    <dsp:sp modelId="{9B78B366-967D-416B-BD54-A7E89C5A425C}">
      <dsp:nvSpPr>
        <dsp:cNvPr id="0" name=""/>
        <dsp:cNvSpPr/>
      </dsp:nvSpPr>
      <dsp:spPr>
        <a:xfrm>
          <a:off x="4491067" y="2799345"/>
          <a:ext cx="2143773" cy="21437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3500" kern="1200" dirty="0"/>
            <a:t>איכרים</a:t>
          </a:r>
        </a:p>
      </dsp:txBody>
      <dsp:txXfrm>
        <a:off x="4595717" y="2903995"/>
        <a:ext cx="1934473" cy="19344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EC061A6-0796-4DA4-BCCF-C39215C865B3}" type="datetimeFigureOut">
              <a:rPr lang="he-IL" smtClean="0"/>
              <a:pPr/>
              <a:t>ט'/אב/תש"ף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6DF83E7-A828-4E18-9E21-DA925548D1ED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047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5764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3516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93945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1012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5465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17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45853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6F83B4-4527-4147-AD95-DA0687FA723C}" type="slidenum">
              <a:rPr lang="he-IL" smtClean="0"/>
              <a:t>36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06431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 - מערכת שידורים לאומ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516000" y="2693989"/>
            <a:ext cx="11160000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1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70069" y="6569428"/>
            <a:ext cx="2623961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-1488810" y="6304086"/>
            <a:ext cx="3246400" cy="192925"/>
          </a:xfrm>
          <a:prstGeom prst="roundRect">
            <a:avLst>
              <a:gd name="adj" fmla="val 4935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6482" y="-439221"/>
            <a:ext cx="4205647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9471" y="6565100"/>
            <a:ext cx="4434214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r="33511" b="26248"/>
          <a:stretch/>
        </p:blipFill>
        <p:spPr>
          <a:xfrm>
            <a:off x="5445286" y="369916"/>
            <a:ext cx="1301430" cy="15974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F2D798A-D3EB-4AD6-BA0D-6AF5A272CB65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61D397-1081-475E-877E-2C0275DD9CD7}"/>
              </a:ext>
            </a:extLst>
          </p:cNvPr>
          <p:cNvSpPr/>
          <p:nvPr userDrawn="1"/>
        </p:nvSpPr>
        <p:spPr>
          <a:xfrm>
            <a:off x="-1356361" y="6875979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C9C924-5BCF-44F6-9D2C-C85E4D329EC9}"/>
              </a:ext>
            </a:extLst>
          </p:cNvPr>
          <p:cNvSpPr/>
          <p:nvPr userDrawn="1"/>
        </p:nvSpPr>
        <p:spPr>
          <a:xfrm rot="5400000">
            <a:off x="10129568" y="1977381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07856-A797-4811-9A80-36465708097A}"/>
              </a:ext>
            </a:extLst>
          </p:cNvPr>
          <p:cNvSpPr/>
          <p:nvPr userDrawn="1"/>
        </p:nvSpPr>
        <p:spPr>
          <a:xfrm>
            <a:off x="-3261642" y="347118"/>
            <a:ext cx="3246401" cy="73047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ראשית ושתי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FEA3643-4251-43C2-A891-4C9664978E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4360" y="1310640"/>
            <a:ext cx="4511040" cy="42672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C304FB8B-5E14-469F-8BA4-BF0F011B9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926" y="155448"/>
            <a:ext cx="9802368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9" name="מלבן מעוגל 8">
            <a:extLst>
              <a:ext uri="{FF2B5EF4-FFF2-40B4-BE49-F238E27FC236}">
                <a16:creationId xmlns:a16="http://schemas.microsoft.com/office/drawing/2014/main" id="{B712628B-0991-4441-8324-4563256F9B32}"/>
              </a:ext>
            </a:extLst>
          </p:cNvPr>
          <p:cNvSpPr/>
          <p:nvPr userDrawn="1"/>
        </p:nvSpPr>
        <p:spPr>
          <a:xfrm>
            <a:off x="-2429707" y="195047"/>
            <a:ext cx="2969302" cy="247597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6">
            <a:extLst>
              <a:ext uri="{FF2B5EF4-FFF2-40B4-BE49-F238E27FC236}">
                <a16:creationId xmlns:a16="http://schemas.microsoft.com/office/drawing/2014/main" id="{26E72AF6-8AD0-4AAD-B906-30424D022CD1}"/>
              </a:ext>
            </a:extLst>
          </p:cNvPr>
          <p:cNvSpPr/>
          <p:nvPr userDrawn="1"/>
        </p:nvSpPr>
        <p:spPr>
          <a:xfrm>
            <a:off x="9974795" y="5878199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/>
          </a:p>
        </p:txBody>
      </p:sp>
      <p:sp>
        <p:nvSpPr>
          <p:cNvPr id="11" name="מלבן מעוגל 8">
            <a:extLst>
              <a:ext uri="{FF2B5EF4-FFF2-40B4-BE49-F238E27FC236}">
                <a16:creationId xmlns:a16="http://schemas.microsoft.com/office/drawing/2014/main" id="{68D073A7-D8C0-45AA-A5E4-B6122A52E8F5}"/>
              </a:ext>
            </a:extLst>
          </p:cNvPr>
          <p:cNvSpPr/>
          <p:nvPr userDrawn="1"/>
        </p:nvSpPr>
        <p:spPr>
          <a:xfrm>
            <a:off x="-2017472" y="518276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0">
            <a:extLst>
              <a:ext uri="{FF2B5EF4-FFF2-40B4-BE49-F238E27FC236}">
                <a16:creationId xmlns:a16="http://schemas.microsoft.com/office/drawing/2014/main" id="{DF89C8AF-9EDF-46EF-BAB7-2D35F683552B}"/>
              </a:ext>
            </a:extLst>
          </p:cNvPr>
          <p:cNvSpPr/>
          <p:nvPr userDrawn="1"/>
        </p:nvSpPr>
        <p:spPr>
          <a:xfrm>
            <a:off x="8144699" y="6307826"/>
            <a:ext cx="5175721" cy="7200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52FC1393-B378-4A8A-8716-61E038E3D6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72315" y="1310640"/>
            <a:ext cx="4511040" cy="42672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A01DEB-EE2D-463E-B92D-20469AC2DACB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DC8B5D-6FF7-4E76-819C-95A4A6017B9C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0F30E8-13B7-4C55-A126-67529F765268}"/>
              </a:ext>
            </a:extLst>
          </p:cNvPr>
          <p:cNvSpPr/>
          <p:nvPr userDrawn="1"/>
        </p:nvSpPr>
        <p:spPr>
          <a:xfrm rot="5400000">
            <a:off x="10092700" y="2084060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E7D38CE-7F73-4533-B25A-F628D3EBA7C1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444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פרטי השיעור, מקצוע ומור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43" y="1396870"/>
            <a:ext cx="14000014" cy="2978963"/>
          </a:xfrm>
          <a:prstGeom prst="roundRect">
            <a:avLst>
              <a:gd name="adj" fmla="val 50000"/>
            </a:avLst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 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9949" y="6240593"/>
            <a:ext cx="5333866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113" y="87232"/>
            <a:ext cx="1428110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4" name="מלבן מעוגל 8">
            <a:extLst>
              <a:ext uri="{FF2B5EF4-FFF2-40B4-BE49-F238E27FC236}">
                <a16:creationId xmlns:a16="http://schemas.microsoft.com/office/drawing/2014/main" id="{404057E2-9B3D-4075-99B3-75AE757986D1}"/>
              </a:ext>
            </a:extLst>
          </p:cNvPr>
          <p:cNvSpPr/>
          <p:nvPr userDrawn="1"/>
        </p:nvSpPr>
        <p:spPr>
          <a:xfrm>
            <a:off x="10059465" y="87232"/>
            <a:ext cx="276885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5" name="מלבן מעוגל 7">
            <a:extLst>
              <a:ext uri="{FF2B5EF4-FFF2-40B4-BE49-F238E27FC236}">
                <a16:creationId xmlns:a16="http://schemas.microsoft.com/office/drawing/2014/main" id="{F6801116-CC43-4B2A-8C30-E06B51438E5F}"/>
              </a:ext>
            </a:extLst>
          </p:cNvPr>
          <p:cNvSpPr/>
          <p:nvPr userDrawn="1"/>
        </p:nvSpPr>
        <p:spPr>
          <a:xfrm>
            <a:off x="9066088" y="593003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3851AC-7C39-4D24-80F3-E23F47BEFFD4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AEE328-D2C3-444A-8724-BDAF608C4860}"/>
              </a:ext>
            </a:extLst>
          </p:cNvPr>
          <p:cNvSpPr/>
          <p:nvPr userDrawn="1"/>
        </p:nvSpPr>
        <p:spPr>
          <a:xfrm>
            <a:off x="-1356361" y="6875979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D96B898-2CF0-49F5-BBD6-BB8ACC47A495}"/>
              </a:ext>
            </a:extLst>
          </p:cNvPr>
          <p:cNvSpPr/>
          <p:nvPr userDrawn="1"/>
        </p:nvSpPr>
        <p:spPr>
          <a:xfrm rot="5400000">
            <a:off x="10107939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EA7E53-F4C8-4E78-8841-55D753889071}"/>
              </a:ext>
            </a:extLst>
          </p:cNvPr>
          <p:cNvSpPr/>
          <p:nvPr userDrawn="1"/>
        </p:nvSpPr>
        <p:spPr>
          <a:xfrm>
            <a:off x="-3246402" y="-426720"/>
            <a:ext cx="3246401" cy="807856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כותרת 1">
            <a:extLst>
              <a:ext uri="{FF2B5EF4-FFF2-40B4-BE49-F238E27FC236}">
                <a16:creationId xmlns:a16="http://schemas.microsoft.com/office/drawing/2014/main" id="{6AF90618-5011-488D-8577-8090B2BE54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6000" y="1400768"/>
            <a:ext cx="10800000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0" b="1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23" name="Google Shape;11;p2">
            <a:extLst>
              <a:ext uri="{FF2B5EF4-FFF2-40B4-BE49-F238E27FC236}">
                <a16:creationId xmlns:a16="http://schemas.microsoft.com/office/drawing/2014/main" id="{60774046-55DB-47C4-8731-49E4A217CD4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96000" y="2798300"/>
            <a:ext cx="10800000" cy="72000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6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24" name="מציין מיקום תוכן 2">
            <a:extLst>
              <a:ext uri="{FF2B5EF4-FFF2-40B4-BE49-F238E27FC236}">
                <a16:creationId xmlns:a16="http://schemas.microsoft.com/office/drawing/2014/main" id="{4EE53297-C04D-4B07-99F8-BCEC4E3B9E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96000" y="3655832"/>
            <a:ext cx="10800000" cy="720000"/>
          </a:xfrm>
        </p:spPr>
        <p:txBody>
          <a:bodyPr anchor="ctr">
            <a:noAutofit/>
          </a:bodyPr>
          <a:lstStyle>
            <a:lvl1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28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20" name="מציין מיקום של מספר שקופית 22">
            <a:extLst>
              <a:ext uri="{FF2B5EF4-FFF2-40B4-BE49-F238E27FC236}">
                <a16:creationId xmlns:a16="http://schemas.microsoft.com/office/drawing/2014/main" id="{58C13A1B-004E-44B4-BBDC-E08548A96B81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800" b="0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96595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פרק חד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43" y="1396870"/>
            <a:ext cx="14129222" cy="2978963"/>
          </a:xfrm>
          <a:prstGeom prst="roundRect">
            <a:avLst>
              <a:gd name="adj" fmla="val 50000"/>
            </a:avLst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>
                <a:solidFill>
                  <a:srgbClr val="192A72"/>
                </a:solidFill>
              </a:rPr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96000" y="1919888"/>
            <a:ext cx="10800000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1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15" name="מלבן מעוגל 6">
            <a:extLst>
              <a:ext uri="{FF2B5EF4-FFF2-40B4-BE49-F238E27FC236}">
                <a16:creationId xmlns:a16="http://schemas.microsoft.com/office/drawing/2014/main" id="{B4A26894-BFC6-4CB2-9F98-6C0AB203AB11}"/>
              </a:ext>
            </a:extLst>
          </p:cNvPr>
          <p:cNvSpPr/>
          <p:nvPr userDrawn="1"/>
        </p:nvSpPr>
        <p:spPr>
          <a:xfrm>
            <a:off x="9664804" y="5699022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6" name="מלבן מעוגל 7">
            <a:extLst>
              <a:ext uri="{FF2B5EF4-FFF2-40B4-BE49-F238E27FC236}">
                <a16:creationId xmlns:a16="http://schemas.microsoft.com/office/drawing/2014/main" id="{93139C06-AB68-49E4-9F8F-F0E56072AD87}"/>
              </a:ext>
            </a:extLst>
          </p:cNvPr>
          <p:cNvSpPr/>
          <p:nvPr userDrawn="1"/>
        </p:nvSpPr>
        <p:spPr>
          <a:xfrm>
            <a:off x="-260562" y="181684"/>
            <a:ext cx="2598822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7" name="מלבן מעוגל 8">
            <a:extLst>
              <a:ext uri="{FF2B5EF4-FFF2-40B4-BE49-F238E27FC236}">
                <a16:creationId xmlns:a16="http://schemas.microsoft.com/office/drawing/2014/main" id="{92F44B1F-CB02-4BE0-9593-98D37356833A}"/>
              </a:ext>
            </a:extLst>
          </p:cNvPr>
          <p:cNvSpPr/>
          <p:nvPr userDrawn="1"/>
        </p:nvSpPr>
        <p:spPr>
          <a:xfrm>
            <a:off x="-488825" y="468418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8" name="מלבן מעוגל 10">
            <a:extLst>
              <a:ext uri="{FF2B5EF4-FFF2-40B4-BE49-F238E27FC236}">
                <a16:creationId xmlns:a16="http://schemas.microsoft.com/office/drawing/2014/main" id="{F91DCBDE-92CA-433E-83D5-3B5D0DD4B449}"/>
              </a:ext>
            </a:extLst>
          </p:cNvPr>
          <p:cNvSpPr/>
          <p:nvPr userDrawn="1"/>
        </p:nvSpPr>
        <p:spPr>
          <a:xfrm>
            <a:off x="9010091" y="6104087"/>
            <a:ext cx="3755593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194D36-FE0A-4C9F-8946-7441BBD04111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65A56D-9132-4626-874B-D91437478839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D0F400-87FD-46D3-B4A3-AC189F03B752}"/>
              </a:ext>
            </a:extLst>
          </p:cNvPr>
          <p:cNvSpPr/>
          <p:nvPr userDrawn="1"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8D9617-ADF9-485F-8AE6-FD3940CA7E4F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מציין מיקום של מספר שקופית 22">
            <a:extLst>
              <a:ext uri="{FF2B5EF4-FFF2-40B4-BE49-F238E27FC236}">
                <a16:creationId xmlns:a16="http://schemas.microsoft.com/office/drawing/2014/main" id="{1D40CDBA-CE8D-4E82-AAAC-CCBC39F3F871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800" b="0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101B9CB6-49B4-453D-B184-EBAC942B41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61052" y="3409122"/>
            <a:ext cx="9203635" cy="804863"/>
          </a:xfrm>
        </p:spPr>
        <p:txBody>
          <a:bodyPr/>
          <a:lstStyle>
            <a:lvl1pPr marL="0" indent="0" algn="ctr" rtl="0">
              <a:buNone/>
              <a:defRPr/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3628904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 פריסה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מלבן מעוגל 10">
            <a:extLst>
              <a:ext uri="{FF2B5EF4-FFF2-40B4-BE49-F238E27FC236}">
                <a16:creationId xmlns:a16="http://schemas.microsoft.com/office/drawing/2014/main" id="{EAE132D4-D270-4859-A0A8-0EABA938935B}"/>
              </a:ext>
            </a:extLst>
          </p:cNvPr>
          <p:cNvSpPr/>
          <p:nvPr userDrawn="1"/>
        </p:nvSpPr>
        <p:spPr>
          <a:xfrm>
            <a:off x="6581228" y="6447542"/>
            <a:ext cx="5993234" cy="7200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4" name="מלבן מעוגל 6">
            <a:extLst>
              <a:ext uri="{FF2B5EF4-FFF2-40B4-BE49-F238E27FC236}">
                <a16:creationId xmlns:a16="http://schemas.microsoft.com/office/drawing/2014/main" id="{8A467694-CC08-4C30-BF05-885FCBD4CAB0}"/>
              </a:ext>
            </a:extLst>
          </p:cNvPr>
          <p:cNvSpPr/>
          <p:nvPr userDrawn="1"/>
        </p:nvSpPr>
        <p:spPr>
          <a:xfrm>
            <a:off x="9704146" y="5381191"/>
            <a:ext cx="3496396" cy="442359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73" y="998859"/>
            <a:ext cx="11161453" cy="4062435"/>
          </a:xfrm>
        </p:spPr>
        <p:txBody>
          <a:bodyPr>
            <a:normAutofit/>
          </a:bodyPr>
          <a:lstStyle>
            <a:lvl1pPr marL="268288" indent="-2682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anose="00000500000000000000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anose="00000500000000000000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4128" y="155448"/>
            <a:ext cx="9802206" cy="720000"/>
          </a:xfrm>
          <a:noFill/>
        </p:spPr>
        <p:txBody>
          <a:bodyPr vert="horz" lIns="0" tIns="0" rIns="0" bIns="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-1226982" y="101748"/>
            <a:ext cx="2160598" cy="21681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-2054055" y="390797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0" name="מלבן מעוגל 6">
            <a:extLst>
              <a:ext uri="{FF2B5EF4-FFF2-40B4-BE49-F238E27FC236}">
                <a16:creationId xmlns:a16="http://schemas.microsoft.com/office/drawing/2014/main" id="{53219EEB-A406-4AC2-B87E-54A955D7D483}"/>
              </a:ext>
            </a:extLst>
          </p:cNvPr>
          <p:cNvSpPr/>
          <p:nvPr userDrawn="1"/>
        </p:nvSpPr>
        <p:spPr>
          <a:xfrm>
            <a:off x="7978665" y="5944772"/>
            <a:ext cx="4766811" cy="38154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5BA376-F667-4A43-9264-CB356AE2FBF1}"/>
              </a:ext>
            </a:extLst>
          </p:cNvPr>
          <p:cNvSpPr/>
          <p:nvPr userDrawn="1"/>
        </p:nvSpPr>
        <p:spPr>
          <a:xfrm rot="5400000">
            <a:off x="9936561" y="2157343"/>
            <a:ext cx="735717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מציין מיקום של מספר שקופית 22">
            <a:extLst>
              <a:ext uri="{FF2B5EF4-FFF2-40B4-BE49-F238E27FC236}">
                <a16:creationId xmlns:a16="http://schemas.microsoft.com/office/drawing/2014/main" id="{CE73A552-D52C-4EE0-9E7A-557CEB6CE479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800" b="0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208D21-C13C-48D3-8634-05FCD1520B3D}"/>
              </a:ext>
            </a:extLst>
          </p:cNvPr>
          <p:cNvSpPr/>
          <p:nvPr userDrawn="1"/>
        </p:nvSpPr>
        <p:spPr>
          <a:xfrm>
            <a:off x="5903744" y="6876112"/>
            <a:ext cx="6894095" cy="149330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DFFA872-60FE-48B4-B509-3F90F2F53575}"/>
              </a:ext>
            </a:extLst>
          </p:cNvPr>
          <p:cNvSpPr/>
          <p:nvPr userDrawn="1"/>
        </p:nvSpPr>
        <p:spPr>
          <a:xfrm>
            <a:off x="-2191928" y="-31850"/>
            <a:ext cx="2165034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25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 פריסה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4128" y="155448"/>
            <a:ext cx="9802368" cy="720000"/>
          </a:xfrm>
          <a:noFill/>
        </p:spPr>
        <p:txBody>
          <a:bodyPr vert="horz" lIns="0" tIns="0" rIns="0" bIns="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73" y="1024128"/>
            <a:ext cx="11161453" cy="457200"/>
          </a:xfr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3000" b="1">
                <a:solidFill>
                  <a:srgbClr val="12B4BC"/>
                </a:solidFill>
                <a:latin typeface="Varela Round" pitchFamily="2" charset="-79"/>
                <a:cs typeface="Varela Round" panose="00000500000000000000" pitchFamily="2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73" y="1567973"/>
            <a:ext cx="11161453" cy="3522187"/>
          </a:xfrm>
        </p:spPr>
        <p:txBody>
          <a:bodyPr>
            <a:normAutofit/>
          </a:bodyPr>
          <a:lstStyle>
            <a:lvl1pPr marL="268288" indent="-2682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anose="00000500000000000000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anose="00000500000000000000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-1377633" y="110284"/>
            <a:ext cx="2105524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-1729189" y="435139"/>
            <a:ext cx="2615798" cy="321877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0" name="מלבן מעוגל 6">
            <a:extLst>
              <a:ext uri="{FF2B5EF4-FFF2-40B4-BE49-F238E27FC236}">
                <a16:creationId xmlns:a16="http://schemas.microsoft.com/office/drawing/2014/main" id="{8A91BCC4-EC47-43E2-9595-B89F757E1A7A}"/>
              </a:ext>
            </a:extLst>
          </p:cNvPr>
          <p:cNvSpPr/>
          <p:nvPr userDrawn="1"/>
        </p:nvSpPr>
        <p:spPr>
          <a:xfrm>
            <a:off x="9323387" y="5555326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מלבן מעוגל 10">
            <a:extLst>
              <a:ext uri="{FF2B5EF4-FFF2-40B4-BE49-F238E27FC236}">
                <a16:creationId xmlns:a16="http://schemas.microsoft.com/office/drawing/2014/main" id="{238EE3F7-5012-4191-9ABD-A8E69370622E}"/>
              </a:ext>
            </a:extLst>
          </p:cNvPr>
          <p:cNvSpPr/>
          <p:nvPr userDrawn="1"/>
        </p:nvSpPr>
        <p:spPr>
          <a:xfrm>
            <a:off x="8679109" y="6024163"/>
            <a:ext cx="4127100" cy="7200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5" name="מציין מיקום של מספר שקופית 22">
            <a:extLst>
              <a:ext uri="{FF2B5EF4-FFF2-40B4-BE49-F238E27FC236}">
                <a16:creationId xmlns:a16="http://schemas.microsoft.com/office/drawing/2014/main" id="{31BF6EDC-D21A-4961-802C-6C57056DED88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800" b="0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4" name="מלבן מעוגל 6">
            <a:extLst>
              <a:ext uri="{FF2B5EF4-FFF2-40B4-BE49-F238E27FC236}">
                <a16:creationId xmlns:a16="http://schemas.microsoft.com/office/drawing/2014/main" id="{09765D6C-4312-45BD-AEDC-93B641915820}"/>
              </a:ext>
            </a:extLst>
          </p:cNvPr>
          <p:cNvSpPr/>
          <p:nvPr userDrawn="1"/>
        </p:nvSpPr>
        <p:spPr>
          <a:xfrm>
            <a:off x="11005702" y="5213334"/>
            <a:ext cx="2372591" cy="25130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0EF58C-1955-4299-80B8-7931E9453E0B}"/>
              </a:ext>
            </a:extLst>
          </p:cNvPr>
          <p:cNvSpPr/>
          <p:nvPr userDrawn="1"/>
        </p:nvSpPr>
        <p:spPr>
          <a:xfrm rot="5400000">
            <a:off x="10107939" y="1954539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CE651A-F01C-47F6-93CB-FED077AFFFB4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99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 פריסה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4128" y="152134"/>
            <a:ext cx="9802368" cy="720000"/>
          </a:xfrm>
        </p:spPr>
        <p:txBody>
          <a:bodyPr lIns="36000" tIns="0" rIns="36000" bIns="0">
            <a:noAutofit/>
          </a:bodyPr>
          <a:lstStyle>
            <a:lvl1pPr marL="0" indent="0">
              <a:tabLst>
                <a:tab pos="11659766" algn="l"/>
              </a:tabLst>
              <a:defRPr sz="44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024128" y="1049185"/>
            <a:ext cx="8031962" cy="4611559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234936" y="5807316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11218431" y="239177"/>
            <a:ext cx="1706880" cy="45839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-388620" y="6235866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C6E834-92B3-4A32-920C-9FA2D6987411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D60292-D9F7-4A35-9D0A-68A9095BDE1E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53CA14-A360-48A3-A071-94DFC2B62EDC}"/>
              </a:ext>
            </a:extLst>
          </p:cNvPr>
          <p:cNvSpPr/>
          <p:nvPr userDrawn="1"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536A81-6863-4B7C-BB9A-6F6DBBAB87E2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מציין מיקום של מספר שקופית 22">
            <a:extLst>
              <a:ext uri="{FF2B5EF4-FFF2-40B4-BE49-F238E27FC236}">
                <a16:creationId xmlns:a16="http://schemas.microsoft.com/office/drawing/2014/main" id="{6A93F88D-0694-4107-9D3A-245864065D84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schemeClr val="bg1">
                    <a:lumMod val="8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800" b="0" dirty="0">
              <a:solidFill>
                <a:schemeClr val="bg1">
                  <a:lumMod val="8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 פריסה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4128" y="155448"/>
            <a:ext cx="9802368" cy="720000"/>
          </a:xfrm>
          <a:noFill/>
        </p:spPr>
        <p:txBody>
          <a:bodyPr vert="horz" lIns="0" tIns="0" rIns="0" bIns="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11497481" y="487099"/>
            <a:ext cx="1576672" cy="289443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11150538" y="127099"/>
            <a:ext cx="1879662" cy="28944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7" name="מלבן מעוגל 6">
            <a:extLst>
              <a:ext uri="{FF2B5EF4-FFF2-40B4-BE49-F238E27FC236}">
                <a16:creationId xmlns:a16="http://schemas.microsoft.com/office/drawing/2014/main" id="{469E9F25-935E-4A65-8AF2-C1B8F105C612}"/>
              </a:ext>
            </a:extLst>
          </p:cNvPr>
          <p:cNvSpPr/>
          <p:nvPr userDrawn="1"/>
        </p:nvSpPr>
        <p:spPr>
          <a:xfrm>
            <a:off x="-487680" y="5923581"/>
            <a:ext cx="3133018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10">
            <a:extLst>
              <a:ext uri="{FF2B5EF4-FFF2-40B4-BE49-F238E27FC236}">
                <a16:creationId xmlns:a16="http://schemas.microsoft.com/office/drawing/2014/main" id="{DD33049F-8FB3-46DC-B84B-8E763BCBCAC1}"/>
              </a:ext>
            </a:extLst>
          </p:cNvPr>
          <p:cNvSpPr/>
          <p:nvPr userDrawn="1"/>
        </p:nvSpPr>
        <p:spPr>
          <a:xfrm>
            <a:off x="-976438" y="6359813"/>
            <a:ext cx="7301038" cy="65808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761EC8D2-662F-4FBE-BF29-06100D51DE7E}"/>
              </a:ext>
            </a:extLst>
          </p:cNvPr>
          <p:cNvSpPr/>
          <p:nvPr userDrawn="1"/>
        </p:nvSpPr>
        <p:spPr>
          <a:xfrm rot="5400000">
            <a:off x="9360283" y="2733622"/>
            <a:ext cx="6987520" cy="1297194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מציין מיקום של מספר שקופית 22">
            <a:extLst>
              <a:ext uri="{FF2B5EF4-FFF2-40B4-BE49-F238E27FC236}">
                <a16:creationId xmlns:a16="http://schemas.microsoft.com/office/drawing/2014/main" id="{23075256-456E-41D8-BDFD-8C3A8EA654D2}"/>
              </a:ext>
            </a:extLst>
          </p:cNvPr>
          <p:cNvSpPr txBox="1">
            <a:spLocks/>
          </p:cNvSpPr>
          <p:nvPr userDrawn="1"/>
        </p:nvSpPr>
        <p:spPr>
          <a:xfrm>
            <a:off x="-131730" y="6361368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schemeClr val="bg1">
                    <a:lumMod val="8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800" b="0" dirty="0">
              <a:solidFill>
                <a:schemeClr val="bg1">
                  <a:lumMod val="8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B42163-9C8B-4AEB-9C50-F5529BD5C36B}"/>
              </a:ext>
            </a:extLst>
          </p:cNvPr>
          <p:cNvSpPr/>
          <p:nvPr userDrawn="1"/>
        </p:nvSpPr>
        <p:spPr>
          <a:xfrm rot="16200000">
            <a:off x="5821949" y="1027133"/>
            <a:ext cx="521207" cy="1221889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26CB3A-BCA5-4171-BE99-1D6F46911786}"/>
              </a:ext>
            </a:extLst>
          </p:cNvPr>
          <p:cNvSpPr/>
          <p:nvPr userDrawn="1"/>
        </p:nvSpPr>
        <p:spPr>
          <a:xfrm rot="5400000">
            <a:off x="5683838" y="-6805249"/>
            <a:ext cx="947627" cy="1263971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964ABF-EE59-4E45-BC5F-A3665732FD21}"/>
              </a:ext>
            </a:extLst>
          </p:cNvPr>
          <p:cNvSpPr/>
          <p:nvPr userDrawn="1"/>
        </p:nvSpPr>
        <p:spPr>
          <a:xfrm>
            <a:off x="-2001567" y="-416688"/>
            <a:ext cx="1974672" cy="806853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596A93-68B7-48E8-8354-9EAE3F8183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1578" y="1212161"/>
            <a:ext cx="7885112" cy="409098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1043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 פריסה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מלבן מעוגל 8">
            <a:extLst>
              <a:ext uri="{FF2B5EF4-FFF2-40B4-BE49-F238E27FC236}">
                <a16:creationId xmlns:a16="http://schemas.microsoft.com/office/drawing/2014/main" id="{820BD794-101C-426F-8015-9C33A0E995FA}"/>
              </a:ext>
            </a:extLst>
          </p:cNvPr>
          <p:cNvSpPr/>
          <p:nvPr userDrawn="1"/>
        </p:nvSpPr>
        <p:spPr>
          <a:xfrm>
            <a:off x="-2429707" y="195047"/>
            <a:ext cx="2969302" cy="247597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6926" y="155448"/>
            <a:ext cx="9802368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1026926" y="1025601"/>
            <a:ext cx="9802368" cy="431447"/>
          </a:xfrm>
        </p:spPr>
        <p:txBody>
          <a:bodyPr anchor="ctr">
            <a:noAutofit/>
          </a:bodyPr>
          <a:lstStyle>
            <a:lvl1pPr marL="185757" indent="0" algn="r">
              <a:buNone/>
              <a:defRPr sz="3000" b="1">
                <a:solidFill>
                  <a:srgbClr val="12B4BC"/>
                </a:solidFill>
                <a:latin typeface="Varela Round" pitchFamily="2" charset="-79"/>
                <a:cs typeface="Varela Round" pitchFamily="2" charset="-79"/>
              </a:defRPr>
            </a:lvl1pPr>
            <a:lvl2pPr marL="457246" indent="0">
              <a:buNone/>
              <a:defRPr sz="2000" b="1"/>
            </a:lvl2pPr>
            <a:lvl3pPr marL="914491" indent="0">
              <a:buNone/>
              <a:defRPr sz="1800" b="1"/>
            </a:lvl3pPr>
            <a:lvl4pPr marL="1371737" indent="0">
              <a:buNone/>
              <a:defRPr sz="1600" b="1"/>
            </a:lvl4pPr>
            <a:lvl5pPr marL="1828983" indent="0">
              <a:buNone/>
              <a:defRPr sz="1600" b="1"/>
            </a:lvl5pPr>
            <a:lvl6pPr marL="2286229" indent="0">
              <a:buNone/>
              <a:defRPr sz="1600" b="1"/>
            </a:lvl6pPr>
            <a:lvl7pPr marL="2743474" indent="0">
              <a:buNone/>
              <a:defRPr sz="1600" b="1"/>
            </a:lvl7pPr>
            <a:lvl8pPr marL="3200720" indent="0">
              <a:buNone/>
              <a:defRPr sz="1600" b="1"/>
            </a:lvl8pPr>
            <a:lvl9pPr marL="3657966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1026927" y="1710442"/>
            <a:ext cx="8212766" cy="4152517"/>
          </a:xfrm>
        </p:spPr>
        <p:txBody>
          <a:bodyPr>
            <a:normAutofit/>
          </a:bodyPr>
          <a:lstStyle>
            <a:lvl1pPr marL="439782" indent="-34293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34" lvl="0" indent="-342934" algn="r" defTabSz="914491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3024" lvl="1" indent="-285779" algn="r" defTabSz="914491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8" name="מלבן מעוגל 6">
            <a:extLst>
              <a:ext uri="{FF2B5EF4-FFF2-40B4-BE49-F238E27FC236}">
                <a16:creationId xmlns:a16="http://schemas.microsoft.com/office/drawing/2014/main" id="{E6F50987-5C32-40D2-A5FB-79D9E0819C00}"/>
              </a:ext>
            </a:extLst>
          </p:cNvPr>
          <p:cNvSpPr/>
          <p:nvPr userDrawn="1"/>
        </p:nvSpPr>
        <p:spPr>
          <a:xfrm>
            <a:off x="9974795" y="5878199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/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-2017472" y="518276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4" name="מלבן מעוגל 10">
            <a:extLst>
              <a:ext uri="{FF2B5EF4-FFF2-40B4-BE49-F238E27FC236}">
                <a16:creationId xmlns:a16="http://schemas.microsoft.com/office/drawing/2014/main" id="{1C8AF664-98DE-433F-9B61-94366E98BCDF}"/>
              </a:ext>
            </a:extLst>
          </p:cNvPr>
          <p:cNvSpPr/>
          <p:nvPr userDrawn="1"/>
        </p:nvSpPr>
        <p:spPr>
          <a:xfrm>
            <a:off x="8144699" y="6307826"/>
            <a:ext cx="5175721" cy="7200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84947B-AFA4-410D-A793-689C573D144E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D4F41F-EAD8-495C-A662-C4F40F404DB3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A1181A-6B49-4EE5-AE44-1B5B124FA758}"/>
              </a:ext>
            </a:extLst>
          </p:cNvPr>
          <p:cNvSpPr/>
          <p:nvPr userDrawn="1"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13178B-7D7E-4A10-9724-453DF758F663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מציין מיקום של מספר שקופית 22">
            <a:extLst>
              <a:ext uri="{FF2B5EF4-FFF2-40B4-BE49-F238E27FC236}">
                <a16:creationId xmlns:a16="http://schemas.microsoft.com/office/drawing/2014/main" id="{7947FE0C-D7CF-4209-91A5-93564F2C3543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800" b="0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וידאו על מסך מל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לבן מעוגל 7"/>
          <p:cNvSpPr/>
          <p:nvPr userDrawn="1"/>
        </p:nvSpPr>
        <p:spPr>
          <a:xfrm>
            <a:off x="8667715" y="-161750"/>
            <a:ext cx="5300119" cy="38235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4" name="מציין מיקום של מדיה 3">
            <a:extLst>
              <a:ext uri="{FF2B5EF4-FFF2-40B4-BE49-F238E27FC236}">
                <a16:creationId xmlns:a16="http://schemas.microsoft.com/office/drawing/2014/main" id="{DD834E78-91D0-4CCC-9C3F-C5C504CFBE13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363416" y="639717"/>
            <a:ext cx="11465168" cy="6122933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מיועד לסרטים</a:t>
            </a:r>
          </a:p>
        </p:txBody>
      </p:sp>
      <p:sp>
        <p:nvSpPr>
          <p:cNvPr id="11" name="מציין מיקום תוכן 10">
            <a:extLst>
              <a:ext uri="{FF2B5EF4-FFF2-40B4-BE49-F238E27FC236}">
                <a16:creationId xmlns:a16="http://schemas.microsoft.com/office/drawing/2014/main" id="{2A86C914-3EB6-4303-93FB-203A29FA2E3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3416" y="95349"/>
            <a:ext cx="8074879" cy="400050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24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226196-3340-4F6C-9B09-34934599BAD7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91965B-48C3-4AD9-9066-E67195630BFD}"/>
              </a:ext>
            </a:extLst>
          </p:cNvPr>
          <p:cNvSpPr/>
          <p:nvPr userDrawn="1"/>
        </p:nvSpPr>
        <p:spPr>
          <a:xfrm>
            <a:off x="-1356361" y="6875979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CB16E1-D93B-440E-81F5-6366FDB428B8}"/>
              </a:ext>
            </a:extLst>
          </p:cNvPr>
          <p:cNvSpPr/>
          <p:nvPr userDrawn="1"/>
        </p:nvSpPr>
        <p:spPr>
          <a:xfrm rot="5400000">
            <a:off x="10129568" y="1977381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020DF7-29CF-4A0A-BC0A-7568981BF8AD}"/>
              </a:ext>
            </a:extLst>
          </p:cNvPr>
          <p:cNvSpPr/>
          <p:nvPr userDrawn="1"/>
        </p:nvSpPr>
        <p:spPr>
          <a:xfrm>
            <a:off x="-3948180" y="347118"/>
            <a:ext cx="3246401" cy="73047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F0C566-C47D-446F-9E8E-EC9B0F5F1BF0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63A8D2-0547-47E3-84C0-5D60CFDB7CB1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0104F3-C98B-4790-842F-F7B1B2FBDE13}"/>
              </a:ext>
            </a:extLst>
          </p:cNvPr>
          <p:cNvSpPr/>
          <p:nvPr userDrawn="1"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07C576E-38DA-426A-9C16-921DE9A0835B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מציין מיקום של מספר שקופית 22">
            <a:extLst>
              <a:ext uri="{FF2B5EF4-FFF2-40B4-BE49-F238E27FC236}">
                <a16:creationId xmlns:a16="http://schemas.microsoft.com/office/drawing/2014/main" id="{5F1A13CD-CEB6-4958-B99A-46020ADA9375}"/>
              </a:ext>
            </a:extLst>
          </p:cNvPr>
          <p:cNvSpPr txBox="1">
            <a:spLocks/>
          </p:cNvSpPr>
          <p:nvPr userDrawn="1"/>
        </p:nvSpPr>
        <p:spPr>
          <a:xfrm>
            <a:off x="-231414" y="6409126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600" b="0" smtClean="0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600" b="0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877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F552B-607E-4869-A917-C44959BDCB12}" type="datetimeFigureOut">
              <a:rPr lang="he-IL" smtClean="0"/>
              <a:pPr/>
              <a:t>ט'/אב/תש"ף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78A40-4CDB-4A89-A7AB-ED0E5AEAC786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1A36FD-4A58-4EC2-B769-2CB4558CD860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A89C66-91F2-409B-AE3C-970820728814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AF9B00-5AF6-47AB-81E5-2BE048851E3E}"/>
              </a:ext>
            </a:extLst>
          </p:cNvPr>
          <p:cNvSpPr/>
          <p:nvPr userDrawn="1"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3C55C6-DFDE-44BF-BB37-E582014C2D44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1" r:id="rId3"/>
    <p:sldLayoutId id="2147483674" r:id="rId4"/>
    <p:sldLayoutId id="2147483675" r:id="rId5"/>
    <p:sldLayoutId id="2147483650" r:id="rId6"/>
    <p:sldLayoutId id="2147483676" r:id="rId7"/>
    <p:sldLayoutId id="2147483653" r:id="rId8"/>
    <p:sldLayoutId id="2147483666" r:id="rId9"/>
    <p:sldLayoutId id="2147483677" r:id="rId10"/>
  </p:sldLayoutIdLst>
  <p:txStyles>
    <p:titleStyle>
      <a:lvl1pPr algn="ctr" defTabSz="914491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34" indent="-342934" algn="r" defTabSz="914491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024" indent="-285779" algn="r" defTabSz="914491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14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60" indent="-228623" algn="r" defTabSz="914491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606" indent="-228623" algn="r" defTabSz="914491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51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7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3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89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1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7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9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4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dn.co.il/news/israel/381341/" TargetMode="External"/><Relationship Id="rId7" Type="http://schemas.openxmlformats.org/officeDocument/2006/relationships/hyperlink" Target="https://www.keshersavta.co.il/?p=18060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https://www.keshersavta.co.il/?author=179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Jan_Baptist_van_Meunincxhove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94DKNNr1twU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hyperlink" Target="https://stocksnap.io/author/34590" TargetMode="External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hyperlink" Target="https://www.shutterstock.com/g/Elena%2BDijour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NCdr8ls88XY" TargetMode="Externa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utterstock.com/g/reynbakh" TargetMode="External"/><Relationship Id="rId7" Type="http://schemas.openxmlformats.org/officeDocument/2006/relationships/hyperlink" Target="https://www.shutterstock.com/g/Constantin%2BSeltea" TargetMode="External"/><Relationship Id="rId2" Type="http://schemas.openxmlformats.org/officeDocument/2006/relationships/hyperlink" Target="https://www.shutterstock.com/g/joaquincorbalan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hutterstock.com/g/raybond" TargetMode="Externa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40.png"/><Relationship Id="rId2" Type="http://schemas.openxmlformats.org/officeDocument/2006/relationships/hyperlink" Target="https://stock.adobe.com/contributor/200764159/erica-guilane-nachez?load_type=author&amp;prev_url=detail" TargetMode="Externa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39.jpe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1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utterstock.com/g/Simone+Hogan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picjumbo.com/author/viktorhanacek/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www.freeimages.com/photographer/florant-54790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shutterstock.com/g/gorodenkoff" TargetMode="External"/><Relationship Id="rId5" Type="http://schemas.openxmlformats.org/officeDocument/2006/relationships/image" Target="../media/image5.png"/><Relationship Id="rId10" Type="http://schemas.openxmlformats.org/officeDocument/2006/relationships/image" Target="../media/image6.jpeg"/><Relationship Id="rId4" Type="http://schemas.openxmlformats.org/officeDocument/2006/relationships/image" Target="../media/image4.png"/><Relationship Id="rId9" Type="http://schemas.openxmlformats.org/officeDocument/2006/relationships/hyperlink" Target="https://www.freeimages.com/photographer/Carien-43109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8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picjumbo.com/author/viktorhanacek/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www.freeimages.com/photographer/florant-54790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shutterstock.com/g/gorodenkoff" TargetMode="External"/><Relationship Id="rId5" Type="http://schemas.openxmlformats.org/officeDocument/2006/relationships/image" Target="../media/image5.png"/><Relationship Id="rId10" Type="http://schemas.openxmlformats.org/officeDocument/2006/relationships/image" Target="../media/image6.jpeg"/><Relationship Id="rId4" Type="http://schemas.openxmlformats.org/officeDocument/2006/relationships/image" Target="../media/image4.png"/><Relationship Id="rId9" Type="http://schemas.openxmlformats.org/officeDocument/2006/relationships/hyperlink" Target="https://www.freeimages.com/photographer/Carien-43109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ctrTitle"/>
          </p:nvPr>
        </p:nvSpPr>
        <p:spPr>
          <a:xfrm>
            <a:off x="1" y="2693893"/>
            <a:ext cx="12192001" cy="1470216"/>
          </a:xfrm>
        </p:spPr>
        <p:txBody>
          <a:bodyPr>
            <a:normAutofit/>
          </a:bodyPr>
          <a:lstStyle/>
          <a:p>
            <a:r>
              <a:rPr lang="he-IL" dirty="0"/>
              <a:t>מערכת שידורים לאומית</a:t>
            </a:r>
          </a:p>
        </p:txBody>
      </p:sp>
    </p:spTree>
    <p:extLst>
      <p:ext uri="{BB962C8B-B14F-4D97-AF65-F5344CB8AC3E}">
        <p14:creationId xmlns:p14="http://schemas.microsoft.com/office/powerpoint/2010/main" val="1709990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 החיים בעיר</a:t>
            </a:r>
            <a:endParaRPr lang="en-US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e-IL" dirty="0"/>
              <a:t>סמטאות צרות</a:t>
            </a:r>
            <a:endParaRPr lang="en-US" dirty="0"/>
          </a:p>
        </p:txBody>
      </p:sp>
      <p:pic>
        <p:nvPicPr>
          <p:cNvPr id="5" name="מציין מיקום תוכן 4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168431" y="2591704"/>
            <a:ext cx="5292708" cy="3521075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001" y="1481328"/>
            <a:ext cx="3222337" cy="4845300"/>
          </a:xfrm>
          <a:prstGeom prst="rect">
            <a:avLst/>
          </a:prstGeom>
        </p:spPr>
      </p:pic>
      <p:sp>
        <p:nvSpPr>
          <p:cNvPr id="7" name="מלבן מעוגל 6"/>
          <p:cNvSpPr/>
          <p:nvPr/>
        </p:nvSpPr>
        <p:spPr>
          <a:xfrm>
            <a:off x="924156" y="6225580"/>
            <a:ext cx="3074276" cy="23182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1200" dirty="0" err="1">
                <a:solidFill>
                  <a:schemeClr val="tx1">
                    <a:lumMod val="25000"/>
                    <a:lumOff val="75000"/>
                  </a:schemeClr>
                </a:solidFill>
              </a:rPr>
              <a:t>קרקסון</a:t>
            </a:r>
            <a:r>
              <a:rPr lang="he-IL" sz="1200" dirty="0">
                <a:solidFill>
                  <a:schemeClr val="tx1">
                    <a:lumMod val="25000"/>
                    <a:lumOff val="75000"/>
                  </a:schemeClr>
                </a:solidFill>
              </a:rPr>
              <a:t> צילום: </a:t>
            </a:r>
            <a:r>
              <a:rPr lang="he-IL" sz="1200" dirty="0" err="1">
                <a:solidFill>
                  <a:schemeClr val="tx1">
                    <a:lumMod val="25000"/>
                    <a:lumOff val="75000"/>
                  </a:schemeClr>
                </a:solidFill>
              </a:rPr>
              <a:t>דריו</a:t>
            </a:r>
            <a:r>
              <a:rPr lang="he-IL" sz="1200" dirty="0">
                <a:solidFill>
                  <a:schemeClr val="tx1">
                    <a:lumMod val="25000"/>
                    <a:lumOff val="75000"/>
                  </a:schemeClr>
                </a:solidFill>
              </a:rPr>
              <a:t> פרייס</a:t>
            </a:r>
            <a:endParaRPr lang="en-US" sz="1200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8" name="מלבן מעוגל 7"/>
          <p:cNvSpPr/>
          <p:nvPr/>
        </p:nvSpPr>
        <p:spPr>
          <a:xfrm>
            <a:off x="5751891" y="6389690"/>
            <a:ext cx="2494600" cy="23182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1200" dirty="0">
                <a:solidFill>
                  <a:schemeClr val="tx1">
                    <a:lumMod val="25000"/>
                    <a:lumOff val="75000"/>
                  </a:schemeClr>
                </a:solidFill>
              </a:rPr>
              <a:t>דרום צרפת צילום </a:t>
            </a:r>
            <a:r>
              <a:rPr lang="he-IL" sz="1200" dirty="0" err="1">
                <a:solidFill>
                  <a:schemeClr val="tx1">
                    <a:lumMod val="25000"/>
                    <a:lumOff val="75000"/>
                  </a:schemeClr>
                </a:solidFill>
              </a:rPr>
              <a:t>דריו</a:t>
            </a:r>
            <a:r>
              <a:rPr lang="he-IL" sz="1200" dirty="0">
                <a:solidFill>
                  <a:schemeClr val="tx1">
                    <a:lumMod val="25000"/>
                    <a:lumOff val="75000"/>
                  </a:schemeClr>
                </a:solidFill>
              </a:rPr>
              <a:t> פרייס</a:t>
            </a:r>
            <a:endParaRPr lang="en-US" sz="1200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9" name="מלבן מעוגל 8"/>
          <p:cNvSpPr/>
          <p:nvPr/>
        </p:nvSpPr>
        <p:spPr>
          <a:xfrm>
            <a:off x="8981200" y="2280184"/>
            <a:ext cx="2922430" cy="1341027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e-I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כיצד משפיע לדעתכם נתון זה על חיי התושבים?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3872" y="1603662"/>
            <a:ext cx="865707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06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 החיים בעיר</a:t>
            </a:r>
            <a:endParaRPr lang="en-US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e-IL" dirty="0"/>
              <a:t>צפיפות דיור</a:t>
            </a:r>
            <a:endParaRPr lang="en-US" dirty="0"/>
          </a:p>
        </p:txBody>
      </p:sp>
      <p:pic>
        <p:nvPicPr>
          <p:cNvPr id="5" name="מציין מיקום תוכן 4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919017" y="1043122"/>
            <a:ext cx="3546585" cy="5332859"/>
          </a:xfrm>
          <a:prstGeom prst="rect">
            <a:avLst/>
          </a:prstGeom>
        </p:spPr>
      </p:pic>
      <p:sp>
        <p:nvSpPr>
          <p:cNvPr id="6" name="מלבן מעוגל 5"/>
          <p:cNvSpPr/>
          <p:nvPr/>
        </p:nvSpPr>
        <p:spPr>
          <a:xfrm>
            <a:off x="1445009" y="6478057"/>
            <a:ext cx="2494600" cy="231827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1200" dirty="0">
                <a:solidFill>
                  <a:schemeClr val="tx1">
                    <a:lumMod val="25000"/>
                    <a:lumOff val="75000"/>
                  </a:schemeClr>
                </a:solidFill>
              </a:rPr>
              <a:t>דרום צרפת צילום </a:t>
            </a:r>
            <a:r>
              <a:rPr lang="he-IL" sz="1200" dirty="0" err="1">
                <a:solidFill>
                  <a:schemeClr val="tx1">
                    <a:lumMod val="25000"/>
                    <a:lumOff val="75000"/>
                  </a:schemeClr>
                </a:solidFill>
              </a:rPr>
              <a:t>דריו</a:t>
            </a:r>
            <a:r>
              <a:rPr lang="he-IL" sz="1200" dirty="0">
                <a:solidFill>
                  <a:schemeClr val="tx1">
                    <a:lumMod val="25000"/>
                    <a:lumOff val="75000"/>
                  </a:schemeClr>
                </a:solidFill>
              </a:rPr>
              <a:t> פרייס</a:t>
            </a:r>
            <a:endParaRPr lang="en-US" sz="1200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3"/>
          <a:srcRect l="8071"/>
          <a:stretch/>
        </p:blipFill>
        <p:spPr>
          <a:xfrm>
            <a:off x="4778166" y="1630008"/>
            <a:ext cx="5454399" cy="3790240"/>
          </a:xfrm>
          <a:prstGeom prst="rect">
            <a:avLst/>
          </a:prstGeom>
        </p:spPr>
      </p:pic>
      <p:sp>
        <p:nvSpPr>
          <p:cNvPr id="9" name="מלבן מעוגל 8"/>
          <p:cNvSpPr/>
          <p:nvPr/>
        </p:nvSpPr>
        <p:spPr>
          <a:xfrm>
            <a:off x="4879624" y="5623283"/>
            <a:ext cx="2922430" cy="1045531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e-I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כיצד משפיע לדעתכם נתון זה על חיי התושבים?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מציין מיקום תוכן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6399" y="5426180"/>
            <a:ext cx="867617" cy="86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84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 החיים בעיר</a:t>
            </a:r>
            <a:endParaRPr lang="en-US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3"/>
          </p:nvPr>
        </p:nvSpPr>
        <p:spPr>
          <a:xfrm>
            <a:off x="515273" y="778841"/>
            <a:ext cx="11161453" cy="457200"/>
          </a:xfrm>
        </p:spPr>
        <p:txBody>
          <a:bodyPr/>
          <a:lstStyle/>
          <a:p>
            <a:r>
              <a:rPr lang="he-IL" dirty="0"/>
              <a:t>אפלולית רוב שעות היום</a:t>
            </a:r>
            <a:endParaRPr lang="en-US" dirty="0"/>
          </a:p>
        </p:txBody>
      </p:sp>
      <p:sp>
        <p:nvSpPr>
          <p:cNvPr id="6" name="מלבן מעוגל 5"/>
          <p:cNvSpPr/>
          <p:nvPr/>
        </p:nvSpPr>
        <p:spPr>
          <a:xfrm>
            <a:off x="1236013" y="6393761"/>
            <a:ext cx="2494600" cy="23182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1400" dirty="0">
                <a:solidFill>
                  <a:schemeClr val="tx1">
                    <a:lumMod val="25000"/>
                    <a:lumOff val="75000"/>
                  </a:schemeClr>
                </a:solidFill>
              </a:rPr>
              <a:t>דרום צרפת צילום </a:t>
            </a:r>
            <a:r>
              <a:rPr lang="he-IL" sz="1400" dirty="0" err="1">
                <a:solidFill>
                  <a:schemeClr val="tx1">
                    <a:lumMod val="25000"/>
                    <a:lumOff val="75000"/>
                  </a:schemeClr>
                </a:solidFill>
              </a:rPr>
              <a:t>דריו</a:t>
            </a:r>
            <a:r>
              <a:rPr lang="he-IL" sz="1400" dirty="0">
                <a:solidFill>
                  <a:schemeClr val="tx1">
                    <a:lumMod val="25000"/>
                    <a:lumOff val="75000"/>
                  </a:schemeClr>
                </a:solidFill>
              </a:rPr>
              <a:t> פרייס</a:t>
            </a:r>
            <a:endParaRPr lang="en-US" sz="1400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8" name="מציין מיקום תוכן 7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15273" y="1236041"/>
            <a:ext cx="3768020" cy="5028954"/>
          </a:xfrm>
          <a:prstGeom prst="rect">
            <a:avLst/>
          </a:prstGeom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-184666"/>
            <a:ext cx="1219200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תמונה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288" y="1251148"/>
            <a:ext cx="3554202" cy="5013847"/>
          </a:xfrm>
          <a:prstGeom prst="rect">
            <a:avLst/>
          </a:prstGeom>
        </p:spPr>
      </p:pic>
      <p:sp>
        <p:nvSpPr>
          <p:cNvPr id="13" name="מלבן מעוגל 12"/>
          <p:cNvSpPr/>
          <p:nvPr/>
        </p:nvSpPr>
        <p:spPr>
          <a:xfrm>
            <a:off x="4952926" y="6419702"/>
            <a:ext cx="3326524" cy="2921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1400" b="1" dirty="0">
                <a:solidFill>
                  <a:schemeClr val="tx1">
                    <a:lumMod val="25000"/>
                    <a:lumOff val="75000"/>
                  </a:schemeClr>
                </a:solidFill>
              </a:rPr>
              <a:t>צילום: </a:t>
            </a:r>
            <a:r>
              <a:rPr lang="en-US" sz="1400" b="1" dirty="0">
                <a:solidFill>
                  <a:schemeClr val="tx1">
                    <a:lumMod val="25000"/>
                    <a:lumOff val="75000"/>
                  </a:schemeClr>
                </a:solidFill>
              </a:rPr>
              <a:t>Mika </a:t>
            </a:r>
            <a:r>
              <a:rPr lang="en-US" sz="1400" b="1" dirty="0" err="1">
                <a:solidFill>
                  <a:schemeClr val="tx1">
                    <a:lumMod val="25000"/>
                    <a:lumOff val="75000"/>
                  </a:schemeClr>
                </a:solidFill>
              </a:rPr>
              <a:t>Baumeister</a:t>
            </a:r>
            <a:endParaRPr lang="he-IL" sz="1400" b="1" dirty="0">
              <a:solidFill>
                <a:schemeClr val="tx1">
                  <a:lumMod val="25000"/>
                  <a:lumOff val="75000"/>
                </a:schemeClr>
              </a:solidFill>
            </a:endParaRPr>
          </a:p>
          <a:p>
            <a:pPr algn="ctr"/>
            <a:r>
              <a:rPr lang="en-US" sz="1400" dirty="0">
                <a:solidFill>
                  <a:schemeClr val="tx1">
                    <a:lumMod val="25000"/>
                    <a:lumOff val="75000"/>
                  </a:schemeClr>
                </a:solidFill>
              </a:rPr>
              <a:t>Burg Eltz</a:t>
            </a:r>
            <a:r>
              <a:rPr lang="he-IL" sz="1400" dirty="0">
                <a:solidFill>
                  <a:schemeClr val="tx1">
                    <a:lumMod val="25000"/>
                    <a:lumOff val="75000"/>
                  </a:schemeClr>
                </a:solidFill>
              </a:rPr>
              <a:t>- גרמניה</a:t>
            </a:r>
            <a:endParaRPr lang="en-US" sz="1400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6006" y="2063378"/>
            <a:ext cx="2950720" cy="1365622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1281" y="1481328"/>
            <a:ext cx="871804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313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 החיים בעיר</a:t>
            </a:r>
            <a:endParaRPr lang="en-US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3"/>
          </p:nvPr>
        </p:nvSpPr>
        <p:spPr>
          <a:xfrm>
            <a:off x="595678" y="780621"/>
            <a:ext cx="11161453" cy="457200"/>
          </a:xfrm>
        </p:spPr>
        <p:txBody>
          <a:bodyPr/>
          <a:lstStyle/>
          <a:p>
            <a:r>
              <a:rPr lang="he-IL" dirty="0"/>
              <a:t>תנאי היגיינה ירודים</a:t>
            </a:r>
            <a:endParaRPr lang="en-US" dirty="0"/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-184666"/>
            <a:ext cx="1219200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2"/>
          <a:srcRect t="19959" r="35948" b="18021"/>
          <a:stretch/>
        </p:blipFill>
        <p:spPr>
          <a:xfrm>
            <a:off x="228650" y="1172381"/>
            <a:ext cx="3337034" cy="2155823"/>
          </a:xfrm>
          <a:prstGeom prst="rect">
            <a:avLst/>
          </a:prstGeom>
        </p:spPr>
      </p:pic>
      <p:sp>
        <p:nvSpPr>
          <p:cNvPr id="5" name="מלבן מעוגל 4"/>
          <p:cNvSpPr/>
          <p:nvPr/>
        </p:nvSpPr>
        <p:spPr>
          <a:xfrm>
            <a:off x="7264" y="3383544"/>
            <a:ext cx="3647089" cy="2073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>
                    <a:lumMod val="25000"/>
                    <a:lumOff val="75000"/>
                  </a:schemeClr>
                </a:solidFill>
                <a:hlinkClick r:id="rId3"/>
              </a:rPr>
              <a:t>https://www.jdn.co.il/news/israel/381341/</a:t>
            </a:r>
            <a:endParaRPr lang="en-US" sz="1100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7" name="מציין מיקום תוכן 6"/>
          <p:cNvSpPr>
            <a:spLocks noGrp="1"/>
          </p:cNvSpPr>
          <p:nvPr>
            <p:ph sz="quarter" idx="4"/>
          </p:nvPr>
        </p:nvSpPr>
        <p:spPr>
          <a:xfrm>
            <a:off x="3513371" y="1306197"/>
            <a:ext cx="8376479" cy="3522187"/>
          </a:xfrm>
        </p:spPr>
        <p:txBody>
          <a:bodyPr/>
          <a:lstStyle/>
          <a:p>
            <a:r>
              <a:rPr lang="he-IL" dirty="0"/>
              <a:t>לא </a:t>
            </a:r>
            <a:r>
              <a:rPr lang="he-IL" dirty="0" err="1"/>
              <a:t>היתה</a:t>
            </a:r>
            <a:r>
              <a:rPr lang="he-IL" dirty="0"/>
              <a:t> מערכת ביוב ואשפה נערמה בסמטאות. </a:t>
            </a:r>
          </a:p>
          <a:p>
            <a:r>
              <a:rPr lang="he-IL" dirty="0"/>
              <a:t>כמה ציורים משעשעים למדי נמצאו בכתבי יד מימי הביניים. אלה מלמדים אותנו על תרבות עשיית הצרכים באותה תקופה.</a:t>
            </a:r>
          </a:p>
          <a:p>
            <a:pPr marL="0" indent="0" fontAlgn="base">
              <a:buNone/>
            </a:pPr>
            <a:r>
              <a:rPr lang="he-IL" sz="1800" dirty="0"/>
              <a:t>מתוך</a:t>
            </a:r>
            <a:r>
              <a:rPr lang="he-IL" sz="2000" dirty="0"/>
              <a:t>: </a:t>
            </a:r>
            <a:r>
              <a:rPr lang="he-IL" sz="1800" dirty="0"/>
              <a:t>ברוח התקופה - באיזה מין שירותים השתמשו בימי הביניים?</a:t>
            </a:r>
          </a:p>
          <a:p>
            <a:pPr marL="0" indent="0" fontAlgn="base">
              <a:buNone/>
            </a:pPr>
            <a:r>
              <a:rPr lang="he-IL" sz="1800" u="sng" cap="all" dirty="0">
                <a:hlinkClick r:id="rId4" tooltip="פוסטים מאת אורלי גונן, חוקרת ומרצה לאמנות"/>
              </a:rPr>
              <a:t>מאת: אורלי גונן, חוקרת ומרצה לאמנות</a:t>
            </a:r>
            <a:r>
              <a:rPr lang="he-IL" sz="2000" cap="all" dirty="0"/>
              <a:t> </a:t>
            </a:r>
          </a:p>
          <a:p>
            <a:endParaRPr lang="en-US" dirty="0"/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2289" y="3591966"/>
            <a:ext cx="4318409" cy="3080465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899" y="3895194"/>
            <a:ext cx="2519454" cy="2485861"/>
          </a:xfrm>
          <a:prstGeom prst="rect">
            <a:avLst/>
          </a:prstGeom>
        </p:spPr>
      </p:pic>
      <p:sp>
        <p:nvSpPr>
          <p:cNvPr id="14" name="מלבן מעוגל 13"/>
          <p:cNvSpPr/>
          <p:nvPr/>
        </p:nvSpPr>
        <p:spPr>
          <a:xfrm>
            <a:off x="599005" y="6449431"/>
            <a:ext cx="3204316" cy="40856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25000"/>
                    <a:lumOff val="75000"/>
                  </a:schemeClr>
                </a:solidFill>
                <a:hlinkClick r:id="rId7"/>
              </a:rPr>
              <a:t>https://www.keshersavta.co.il/?p=18060</a:t>
            </a:r>
            <a:endParaRPr lang="en-US" sz="1200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15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9D45E47-6F89-4486-B60D-27827C190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he-IL" dirty="0"/>
              <a:t>מבנה העיר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8424C1CF-FDA9-4899-8541-E3D23E5A4C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5273" y="871914"/>
            <a:ext cx="11161453" cy="457200"/>
          </a:xfrm>
        </p:spPr>
        <p:txBody>
          <a:bodyPr/>
          <a:lstStyle/>
          <a:p>
            <a:r>
              <a:rPr lang="he-IL" dirty="0"/>
              <a:t>העיר </a:t>
            </a:r>
            <a:r>
              <a:rPr lang="he-IL" dirty="0" err="1"/>
              <a:t>ברוג</a:t>
            </a:r>
            <a:r>
              <a:rPr lang="he-IL" dirty="0"/>
              <a:t>' בימי הביניים</a:t>
            </a:r>
            <a:r>
              <a:rPr lang="en-US" dirty="0"/>
              <a:t>- </a:t>
            </a:r>
            <a:r>
              <a:rPr lang="he-IL" dirty="0"/>
              <a:t> מוסדות העיר</a:t>
            </a:r>
          </a:p>
        </p:txBody>
      </p:sp>
      <p:pic>
        <p:nvPicPr>
          <p:cNvPr id="3074" name="Picture 2" descr="https://upload.wikimedia.org/wikipedia/commons/thumb/5/5b/Jan_Baptist_van_Meunincxhove_-_The_Burg_in_Bruges.jpg/800px-Jan_Baptist_van_Meunincxhove_-_The_Burg_in_Bruges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24" y="1329114"/>
            <a:ext cx="6544132" cy="496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מלבן מעוגל 4"/>
          <p:cNvSpPr/>
          <p:nvPr/>
        </p:nvSpPr>
        <p:spPr>
          <a:xfrm>
            <a:off x="1697867" y="6290276"/>
            <a:ext cx="4607786" cy="508856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"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Burg in Bruges</a:t>
            </a:r>
            <a:r>
              <a:rPr lang="he-IL" sz="1400" dirty="0"/>
              <a:t>"</a:t>
            </a:r>
            <a:r>
              <a:rPr lang="en-US" sz="1400" dirty="0"/>
              <a:t> by</a:t>
            </a:r>
            <a:r>
              <a:rPr lang="he-IL" sz="1400" dirty="0"/>
              <a:t>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Jan</a:t>
            </a:r>
            <a:r>
              <a:rPr lang="en-US" sz="1400" dirty="0"/>
              <a:t> </a:t>
            </a:r>
            <a:r>
              <a:rPr lang="en-US" sz="1400" dirty="0" err="1">
                <a:hlinkClick r:id="rId3" tooltip="Jan Baptist van Meunincxhove"/>
              </a:rPr>
              <a:t>Meunincxhove</a:t>
            </a:r>
            <a:endParaRPr lang="he-IL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he-I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הציור </a:t>
            </a:r>
            <a:r>
              <a:rPr lang="he-IL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מויקיפדיה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מלבן מעוגל 5"/>
          <p:cNvSpPr/>
          <p:nvPr/>
        </p:nvSpPr>
        <p:spPr>
          <a:xfrm>
            <a:off x="8278531" y="2069287"/>
            <a:ext cx="3766630" cy="2045514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+mj-lt"/>
              <a:buAutoNum type="arabicPeriod"/>
            </a:pPr>
            <a:r>
              <a:rPr lang="he-I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תארו מה רואים בציור.</a:t>
            </a:r>
          </a:p>
          <a:p>
            <a:pPr marL="457200" indent="-457200">
              <a:buFont typeface="+mj-lt"/>
              <a:buAutoNum type="arabicPeriod"/>
            </a:pPr>
            <a:r>
              <a:rPr lang="he-I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מה המבנים הבולטים?</a:t>
            </a:r>
          </a:p>
          <a:p>
            <a:pPr marL="457200" indent="-457200">
              <a:buFont typeface="+mj-lt"/>
              <a:buAutoNum type="arabicPeriod"/>
            </a:pPr>
            <a:r>
              <a:rPr lang="he-I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מדוע האזור הזה הינו רחב לדעתכם?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6949" y="1329114"/>
            <a:ext cx="848710" cy="84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202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4DKNNr1twU"/>
          <p:cNvPicPr>
            <a:picLocks noGrp="1" noRot="1" noChangeAspect="1"/>
          </p:cNvPicPr>
          <p:nvPr>
            <p:ph type="media" sz="quarter" idx="10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61697" y="1090285"/>
            <a:ext cx="9774620" cy="5498223"/>
          </a:xfrm>
          <a:prstGeom prst="rect">
            <a:avLst/>
          </a:prstGeom>
        </p:spPr>
      </p:pic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9B78F9A-FE2C-4302-8A5B-C853065E465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61697" y="331076"/>
            <a:ext cx="8008882" cy="539510"/>
          </a:xfrm>
        </p:spPr>
        <p:txBody>
          <a:bodyPr/>
          <a:lstStyle/>
          <a:p>
            <a:pPr algn="ctr"/>
            <a:r>
              <a:rPr lang="en-US" dirty="0"/>
              <a:t>Carcassonne - France - </a:t>
            </a:r>
            <a:r>
              <a:rPr lang="en-US" dirty="0" err="1"/>
              <a:t>Unesco</a:t>
            </a:r>
            <a:r>
              <a:rPr lang="en-US" dirty="0"/>
              <a:t> World Heritage Site</a:t>
            </a:r>
            <a:endParaRPr lang="he-IL" dirty="0"/>
          </a:p>
          <a:p>
            <a:pPr algn="ctr"/>
            <a:r>
              <a:rPr lang="he-IL" dirty="0"/>
              <a:t>זהו את מאפייני העיר בימי הביניים בסרטון העיר </a:t>
            </a:r>
            <a:r>
              <a:rPr lang="he-IL" dirty="0" err="1"/>
              <a:t>קרקסון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144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/>
              <a:t>הפסקה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C9259-BD27-44CF-89D5-877243D9C8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66003" y="3409122"/>
            <a:ext cx="9203635" cy="804863"/>
          </a:xfrm>
        </p:spPr>
        <p:txBody>
          <a:bodyPr/>
          <a:lstStyle/>
          <a:p>
            <a:endParaRPr lang="en-US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כיכר השוק </a:t>
            </a:r>
            <a:endParaRPr lang="en-US" dirty="0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24128" y="920940"/>
            <a:ext cx="7583843" cy="4819801"/>
          </a:xfrm>
          <a:prstGeom prst="rect">
            <a:avLst/>
          </a:prstGeom>
        </p:spPr>
      </p:pic>
      <p:sp>
        <p:nvSpPr>
          <p:cNvPr id="5" name="מלבן מעוגל 4"/>
          <p:cNvSpPr/>
          <p:nvPr/>
        </p:nvSpPr>
        <p:spPr>
          <a:xfrm>
            <a:off x="4507472" y="5687576"/>
            <a:ext cx="5678519" cy="6002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25000"/>
                    <a:lumOff val="75000"/>
                  </a:schemeClr>
                </a:solidFill>
              </a:rPr>
              <a:t>https://www.freepik.com/free-photo/monuments-prague_1253927.htm#page=1&amp;query=medieval%20people&amp;position=27</a:t>
            </a:r>
          </a:p>
        </p:txBody>
      </p:sp>
      <p:sp>
        <p:nvSpPr>
          <p:cNvPr id="3" name="מלבן מעוגל 2"/>
          <p:cNvSpPr/>
          <p:nvPr/>
        </p:nvSpPr>
        <p:spPr>
          <a:xfrm>
            <a:off x="8916951" y="1497725"/>
            <a:ext cx="2970249" cy="2349062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he-I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תארו מה רואים בתמונה?</a:t>
            </a:r>
          </a:p>
          <a:p>
            <a:pPr marL="342900" indent="-342900">
              <a:buAutoNum type="arabicPeriod"/>
            </a:pPr>
            <a:r>
              <a:rPr lang="he-I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מהו המבנה הבולט לדעתכם? על פי מה קבעתם?</a:t>
            </a:r>
          </a:p>
          <a:p>
            <a:pPr marL="342900" indent="-342900">
              <a:buAutoNum type="arabicPeriod"/>
            </a:pPr>
            <a:r>
              <a:rPr lang="he-I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למה משמש לדעתכם שטח רחב זה?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מציין מיקום תוכן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1750" y="872134"/>
            <a:ext cx="867617" cy="86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2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יום השוק</a:t>
            </a:r>
            <a:endParaRPr lang="en-US" dirty="0"/>
          </a:p>
        </p:txBody>
      </p:sp>
      <p:sp>
        <p:nvSpPr>
          <p:cNvPr id="6" name="מלבן מעוגל 5"/>
          <p:cNvSpPr/>
          <p:nvPr/>
        </p:nvSpPr>
        <p:spPr>
          <a:xfrm>
            <a:off x="412699" y="3351311"/>
            <a:ext cx="3074276" cy="31531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25000"/>
                    <a:lumOff val="75000"/>
                  </a:schemeClr>
                </a:solidFill>
              </a:rPr>
              <a:t>By Dario </a:t>
            </a:r>
            <a:r>
              <a:rPr lang="en-US" sz="1200" dirty="0" err="1">
                <a:solidFill>
                  <a:schemeClr val="tx1">
                    <a:lumMod val="25000"/>
                    <a:lumOff val="75000"/>
                  </a:schemeClr>
                </a:solidFill>
              </a:rPr>
              <a:t>Prais</a:t>
            </a:r>
            <a:br>
              <a:rPr lang="en-US" sz="1200" dirty="0">
                <a:solidFill>
                  <a:schemeClr val="tx1">
                    <a:lumMod val="25000"/>
                    <a:lumOff val="75000"/>
                  </a:schemeClr>
                </a:solidFill>
              </a:rPr>
            </a:br>
            <a:endParaRPr lang="en-US" sz="1200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11" name="תמונה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4875" y="872134"/>
            <a:ext cx="2619654" cy="2099212"/>
          </a:xfrm>
          <a:prstGeom prst="rect">
            <a:avLst/>
          </a:prstGeom>
        </p:spPr>
      </p:pic>
      <p:sp>
        <p:nvSpPr>
          <p:cNvPr id="12" name="מלבן מעוגל 11"/>
          <p:cNvSpPr/>
          <p:nvPr/>
        </p:nvSpPr>
        <p:spPr>
          <a:xfrm>
            <a:off x="4721163" y="2983979"/>
            <a:ext cx="1308538" cy="1734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25000"/>
                    <a:lumOff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Peter Hershey</a:t>
            </a:r>
            <a:endParaRPr lang="en-US" sz="1200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15" name="מלבן מעוגל 14"/>
          <p:cNvSpPr/>
          <p:nvPr/>
        </p:nvSpPr>
        <p:spPr>
          <a:xfrm>
            <a:off x="8816157" y="3953051"/>
            <a:ext cx="2380593" cy="28002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>
                    <a:lumMod val="25000"/>
                    <a:lumOff val="75000"/>
                  </a:schemeClr>
                </a:solidFill>
              </a:rPr>
              <a:t>wikipedia</a:t>
            </a:r>
            <a:endParaRPr lang="en-US" sz="1200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13" name="מציין מיקום תוכן 1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62075" y="181901"/>
            <a:ext cx="2733082" cy="3097221"/>
          </a:xfrm>
          <a:prstGeom prst="rect">
            <a:avLst/>
          </a:prstGeom>
        </p:spPr>
      </p:pic>
      <p:pic>
        <p:nvPicPr>
          <p:cNvPr id="16" name="תמונה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7001" y="738619"/>
            <a:ext cx="3951206" cy="3235276"/>
          </a:xfrm>
          <a:prstGeom prst="rect">
            <a:avLst/>
          </a:prstGeom>
        </p:spPr>
      </p:pic>
      <p:pic>
        <p:nvPicPr>
          <p:cNvPr id="17" name="תמונה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4882" y="3230396"/>
            <a:ext cx="3820498" cy="2701884"/>
          </a:xfrm>
          <a:prstGeom prst="rect">
            <a:avLst/>
          </a:prstGeom>
        </p:spPr>
      </p:pic>
      <p:pic>
        <p:nvPicPr>
          <p:cNvPr id="18" name="תמונה 17"/>
          <p:cNvPicPr>
            <a:picLocks noChangeAspect="1"/>
          </p:cNvPicPr>
          <p:nvPr/>
        </p:nvPicPr>
        <p:blipFill rotWithShape="1">
          <a:blip r:embed="rId7"/>
          <a:srcRect l="5315" t="10953" r="4909" b="13298"/>
          <a:stretch/>
        </p:blipFill>
        <p:spPr>
          <a:xfrm>
            <a:off x="8553340" y="4288381"/>
            <a:ext cx="2172139" cy="2443655"/>
          </a:xfrm>
          <a:prstGeom prst="rect">
            <a:avLst/>
          </a:prstGeom>
        </p:spPr>
      </p:pic>
      <p:sp>
        <p:nvSpPr>
          <p:cNvPr id="19" name="מלבן מעוגל 18"/>
          <p:cNvSpPr/>
          <p:nvPr/>
        </p:nvSpPr>
        <p:spPr>
          <a:xfrm>
            <a:off x="7237670" y="6384331"/>
            <a:ext cx="1458662" cy="4736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25000"/>
                    <a:lumOff val="75000"/>
                  </a:schemeClr>
                </a:solidFill>
              </a:rPr>
              <a:t>By Eva Serna</a:t>
            </a:r>
          </a:p>
        </p:txBody>
      </p:sp>
      <p:sp>
        <p:nvSpPr>
          <p:cNvPr id="21" name="מלבן מעוגל 20"/>
          <p:cNvSpPr/>
          <p:nvPr/>
        </p:nvSpPr>
        <p:spPr>
          <a:xfrm>
            <a:off x="4452421" y="5936259"/>
            <a:ext cx="2144109" cy="2318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>
                    <a:lumMod val="25000"/>
                    <a:lumOff val="75000"/>
                  </a:schemeClr>
                </a:solidFill>
              </a:rPr>
              <a:t>wikipedia</a:t>
            </a:r>
            <a:endParaRPr lang="en-US" sz="1200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20" name="תמונה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710" y="3746486"/>
            <a:ext cx="2350378" cy="1557125"/>
          </a:xfrm>
          <a:prstGeom prst="rect">
            <a:avLst/>
          </a:prstGeom>
        </p:spPr>
      </p:pic>
      <p:sp>
        <p:nvSpPr>
          <p:cNvPr id="22" name="מלבן מעוגל 21"/>
          <p:cNvSpPr/>
          <p:nvPr/>
        </p:nvSpPr>
        <p:spPr>
          <a:xfrm>
            <a:off x="742351" y="5383476"/>
            <a:ext cx="2347474" cy="1575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25000"/>
                    <a:lumOff val="75000"/>
                  </a:schemeClr>
                </a:solidFill>
              </a:rPr>
              <a:t>By </a:t>
            </a:r>
            <a:r>
              <a:rPr lang="en-US" sz="1200" dirty="0">
                <a:solidFill>
                  <a:schemeClr val="tx1">
                    <a:lumMod val="25000"/>
                    <a:lumOff val="75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Elena </a:t>
            </a:r>
            <a:r>
              <a:rPr lang="en-US" sz="1200" dirty="0" err="1">
                <a:solidFill>
                  <a:schemeClr val="tx1">
                    <a:lumMod val="25000"/>
                    <a:lumOff val="75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Dijour</a:t>
            </a:r>
            <a:endParaRPr lang="en-US" sz="1200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44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5" grpId="0" animBg="1"/>
      <p:bldP spid="19" grpId="0"/>
      <p:bldP spid="21" grpId="0" animBg="1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Cdr8ls88XY"/>
          <p:cNvPicPr>
            <a:picLocks noGrp="1" noRot="1" noChangeAspect="1"/>
          </p:cNvPicPr>
          <p:nvPr>
            <p:ph type="media" sz="quarter" idx="10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14400" y="1063256"/>
            <a:ext cx="10301766" cy="5794744"/>
          </a:xfrm>
          <a:prstGeom prst="rect">
            <a:avLst/>
          </a:prstGeom>
        </p:spPr>
      </p:pic>
      <p:sp>
        <p:nvSpPr>
          <p:cNvPr id="3" name="מציין מיקום תוכן 2"/>
          <p:cNvSpPr>
            <a:spLocks noGrp="1"/>
          </p:cNvSpPr>
          <p:nvPr>
            <p:ph sz="quarter" idx="14"/>
          </p:nvPr>
        </p:nvSpPr>
        <p:spPr>
          <a:xfrm>
            <a:off x="914400" y="0"/>
            <a:ext cx="9585434" cy="889766"/>
          </a:xfrm>
        </p:spPr>
        <p:txBody>
          <a:bodyPr/>
          <a:lstStyle/>
          <a:p>
            <a:pPr algn="ctr" rtl="0"/>
            <a:endParaRPr lang="en-US" sz="1800" dirty="0"/>
          </a:p>
          <a:p>
            <a:pPr algn="ctr" rtl="0"/>
            <a:r>
              <a:rPr lang="en-US" sz="1600" dirty="0"/>
              <a:t>Medieval Town Market Soundscape | Busy Medieval Town Marketplace Ambience </a:t>
            </a:r>
          </a:p>
          <a:p>
            <a:pPr algn="ctr"/>
            <a:r>
              <a:rPr lang="he-IL" dirty="0"/>
              <a:t>מה מתרחש בשוק? נסו לזהות על פי המראה והרעשים שנשמעים ברקע</a:t>
            </a:r>
            <a:endParaRPr lang="en-US" dirty="0"/>
          </a:p>
        </p:txBody>
      </p:sp>
      <p:pic>
        <p:nvPicPr>
          <p:cNvPr id="5" name="מציין מיקום תוכן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4419" y="291972"/>
            <a:ext cx="597794" cy="59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00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/>
              <a:t>צמיחת הערים בימי הביניים</a:t>
            </a:r>
          </a:p>
        </p:txBody>
      </p:sp>
      <p:sp>
        <p:nvSpPr>
          <p:cNvPr id="7" name="כותרת משנה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e-IL" dirty="0">
                <a:sym typeface="Varela Round"/>
              </a:rPr>
              <a:t>היסטוריה, כיתה ז'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he-IL" dirty="0">
                <a:sym typeface="Varela Round"/>
              </a:rPr>
              <a:t>פאולה פרייס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17027" y="405428"/>
            <a:ext cx="5162195" cy="6047143"/>
          </a:xfrm>
          <a:prstGeom prst="rect">
            <a:avLst/>
          </a:prstGeom>
        </p:spPr>
      </p:pic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היריד השנתי</a:t>
            </a:r>
            <a:endParaRPr lang="en-US" dirty="0"/>
          </a:p>
        </p:txBody>
      </p:sp>
      <p:sp>
        <p:nvSpPr>
          <p:cNvPr id="5" name="מלבן מעוגל 4"/>
          <p:cNvSpPr/>
          <p:nvPr/>
        </p:nvSpPr>
        <p:spPr>
          <a:xfrm>
            <a:off x="1024128" y="6482201"/>
            <a:ext cx="4051738" cy="25224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האיור ממט"ח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מלבן מעוגל 1"/>
          <p:cNvSpPr/>
          <p:nvPr/>
        </p:nvSpPr>
        <p:spPr>
          <a:xfrm>
            <a:off x="6380458" y="1220976"/>
            <a:ext cx="4445876" cy="1355835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היריד נמשך כשישה שבועות ובמהלכו התנהל מסחר רחב</a:t>
            </a:r>
            <a:r>
              <a:rPr lang="he-IL" dirty="0"/>
              <a:t>.</a:t>
            </a:r>
            <a:endParaRPr lang="en-US" dirty="0"/>
          </a:p>
        </p:txBody>
      </p:sp>
      <p:sp>
        <p:nvSpPr>
          <p:cNvPr id="7" name="מלבן מעוגל 6"/>
          <p:cNvSpPr/>
          <p:nvPr/>
        </p:nvSpPr>
        <p:spPr>
          <a:xfrm>
            <a:off x="5982366" y="3120107"/>
            <a:ext cx="5762943" cy="1877195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he-IL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he-I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התבוננו בתמונה ובכתוב מעליה: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he-I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מי האיש במרכז? מה תפקידו?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he-I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אילו מבנים ואילו סחורות אתם מזהים בציור?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he-I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האם ציור זה הינו מקור ראשוני או משני?</a:t>
            </a:r>
          </a:p>
          <a:p>
            <a:pPr>
              <a:lnSpc>
                <a:spcPct val="150000"/>
              </a:lnSpc>
            </a:pPr>
            <a:r>
              <a:rPr lang="he-I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2621" y="2420007"/>
            <a:ext cx="848710" cy="84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583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היריד השנתי</a:t>
            </a:r>
            <a:endParaRPr lang="en-US" dirty="0"/>
          </a:p>
        </p:txBody>
      </p:sp>
      <p:sp>
        <p:nvSpPr>
          <p:cNvPr id="7" name="מלבן מעוגל 6"/>
          <p:cNvSpPr/>
          <p:nvPr/>
        </p:nvSpPr>
        <p:spPr>
          <a:xfrm>
            <a:off x="-35833" y="5452972"/>
            <a:ext cx="4904398" cy="81878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2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Medieval troubadour playing an antique guitar</a:t>
            </a:r>
            <a:endParaRPr lang="en-US" sz="1200" b="1" dirty="0"/>
          </a:p>
          <a:p>
            <a:pPr algn="ctr" rtl="0"/>
            <a:r>
              <a:rPr lang="en-US" sz="1200" dirty="0">
                <a:solidFill>
                  <a:schemeClr val="tx1">
                    <a:lumMod val="25000"/>
                    <a:lumOff val="75000"/>
                  </a:schemeClr>
                </a:solidFill>
              </a:rPr>
              <a:t>By </a:t>
            </a:r>
            <a:r>
              <a:rPr lang="en-US" sz="1200" dirty="0">
                <a:hlinkClick r:id="rId2"/>
              </a:rPr>
              <a:t>Joaquin </a:t>
            </a:r>
            <a:r>
              <a:rPr lang="en-US" sz="1200" dirty="0" err="1">
                <a:hlinkClick r:id="rId2"/>
              </a:rPr>
              <a:t>Corbalan</a:t>
            </a:r>
            <a:r>
              <a:rPr lang="en-US" sz="1200" dirty="0">
                <a:hlinkClick r:id="rId2"/>
              </a:rPr>
              <a:t> P</a:t>
            </a:r>
            <a:r>
              <a:rPr lang="en-US" sz="1200" b="1" dirty="0"/>
              <a:t>r.</a:t>
            </a:r>
          </a:p>
        </p:txBody>
      </p:sp>
      <p:sp>
        <p:nvSpPr>
          <p:cNvPr id="8" name="מלבן מעוגל 7"/>
          <p:cNvSpPr/>
          <p:nvPr/>
        </p:nvSpPr>
        <p:spPr>
          <a:xfrm>
            <a:off x="1777206" y="950935"/>
            <a:ext cx="8637588" cy="720000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e-IL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ימי היריד היו ימי חג, התנהל בו מסחר ופעילויות בידור.</a:t>
            </a:r>
            <a:endParaRPr lang="en-US" sz="2800" dirty="0"/>
          </a:p>
        </p:txBody>
      </p:sp>
      <p:sp>
        <p:nvSpPr>
          <p:cNvPr id="2" name="מלבן מעוגל 1"/>
          <p:cNvSpPr/>
          <p:nvPr/>
        </p:nvSpPr>
        <p:spPr>
          <a:xfrm>
            <a:off x="8042210" y="4494075"/>
            <a:ext cx="3915153" cy="102552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King </a:t>
            </a:r>
            <a:r>
              <a:rPr lang="en-US" sz="1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Maximilien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his troubadours with musical instruments </a:t>
            </a:r>
            <a:r>
              <a:rPr lang="en-US" sz="1200" b="1" dirty="0" err="1"/>
              <a:t>a</a:t>
            </a:r>
            <a:r>
              <a:rPr lang="en-US" sz="1200" dirty="0" err="1"/>
              <a:t>y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By</a:t>
            </a:r>
            <a:r>
              <a:rPr lang="en-US" sz="1200" dirty="0"/>
              <a:t> </a:t>
            </a:r>
            <a:r>
              <a:rPr lang="en-US" sz="1200" dirty="0">
                <a:hlinkClick r:id="rId3"/>
              </a:rPr>
              <a:t>Alina </a:t>
            </a:r>
            <a:r>
              <a:rPr lang="en-US" sz="1200" dirty="0" err="1">
                <a:hlinkClick r:id="rId3"/>
              </a:rPr>
              <a:t>Reynbakh</a:t>
            </a:r>
            <a:r>
              <a:rPr lang="en-US" sz="1200" b="1" dirty="0"/>
              <a:t> </a:t>
            </a:r>
            <a:r>
              <a:rPr lang="en-US" sz="1400" b="1" dirty="0"/>
              <a:t>Medieval Festival.</a:t>
            </a:r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3397" y="2480948"/>
            <a:ext cx="4534909" cy="302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47793" y="2027561"/>
            <a:ext cx="3915153" cy="261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981" y="1880331"/>
            <a:ext cx="2302362" cy="3741336"/>
          </a:xfrm>
          <a:prstGeom prst="rect">
            <a:avLst/>
          </a:prstGeom>
        </p:spPr>
      </p:pic>
      <p:sp>
        <p:nvSpPr>
          <p:cNvPr id="10" name="מלבן מעוגל 9"/>
          <p:cNvSpPr/>
          <p:nvPr/>
        </p:nvSpPr>
        <p:spPr>
          <a:xfrm>
            <a:off x="5062981" y="5597740"/>
            <a:ext cx="2198550" cy="6565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medieval troubadour,</a:t>
            </a:r>
          </a:p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By 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hlinkClick r:id="rId7"/>
              </a:rPr>
              <a:t>Constantin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hlinkClick r:id="rId7"/>
              </a:rPr>
              <a:t>Seltea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7663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מעוגל 5"/>
          <p:cNvSpPr/>
          <p:nvPr/>
        </p:nvSpPr>
        <p:spPr>
          <a:xfrm>
            <a:off x="7146073" y="5002052"/>
            <a:ext cx="3145001" cy="33107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>
                <a:solidFill>
                  <a:schemeClr val="tx1">
                    <a:lumMod val="25000"/>
                    <a:lumOff val="75000"/>
                  </a:schemeClr>
                </a:solidFill>
                <a:latin typeface="adobe-clean"/>
              </a:rPr>
              <a:t>Medieval Plowman - </a:t>
            </a:r>
            <a:r>
              <a:rPr lang="en-US" altLang="en-US" sz="1000" dirty="0" err="1">
                <a:solidFill>
                  <a:schemeClr val="tx1">
                    <a:lumMod val="25000"/>
                    <a:lumOff val="75000"/>
                  </a:schemeClr>
                </a:solidFill>
                <a:latin typeface="adobe-clean"/>
              </a:rPr>
              <a:t>Laboureur</a:t>
            </a:r>
            <a:r>
              <a:rPr lang="en-US" altLang="en-US" sz="1000" dirty="0">
                <a:solidFill>
                  <a:schemeClr val="tx1">
                    <a:lumMod val="25000"/>
                    <a:lumOff val="75000"/>
                  </a:schemeClr>
                </a:solidFill>
                <a:latin typeface="adobe-clean"/>
              </a:rPr>
              <a:t> - 14th century</a:t>
            </a:r>
          </a:p>
          <a:p>
            <a:pPr lvl="0"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>
                <a:solidFill>
                  <a:schemeClr val="tx1">
                    <a:lumMod val="25000"/>
                    <a:lumOff val="75000"/>
                  </a:schemeClr>
                </a:solidFill>
                <a:latin typeface="adobe-clean"/>
              </a:rPr>
              <a:t>By </a:t>
            </a:r>
            <a:r>
              <a:rPr lang="en-US" altLang="en-US" sz="1000" dirty="0">
                <a:solidFill>
                  <a:schemeClr val="tx1">
                    <a:lumMod val="25000"/>
                    <a:lumOff val="75000"/>
                  </a:schemeClr>
                </a:solidFill>
                <a:latin typeface="adobe-clean"/>
                <a:hlinkClick r:id="rId2"/>
              </a:rPr>
              <a:t>Erica </a:t>
            </a:r>
            <a:r>
              <a:rPr lang="en-US" altLang="en-US" sz="1000" dirty="0" err="1">
                <a:solidFill>
                  <a:schemeClr val="tx1">
                    <a:lumMod val="25000"/>
                    <a:lumOff val="75000"/>
                  </a:schemeClr>
                </a:solidFill>
                <a:latin typeface="adobe-clean"/>
                <a:hlinkClick r:id="rId2"/>
              </a:rPr>
              <a:t>Guilane-Nachez</a:t>
            </a:r>
            <a:endParaRPr lang="en-US" sz="1000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graphicFrame>
        <p:nvGraphicFramePr>
          <p:cNvPr id="4" name="מציין מיקום תוכן 3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086847269"/>
              </p:ext>
            </p:extLst>
          </p:nvPr>
        </p:nvGraphicFramePr>
        <p:xfrm>
          <a:off x="515939" y="998537"/>
          <a:ext cx="8785716" cy="54968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תושבי העיר בימי הביניים</a:t>
            </a:r>
            <a:endParaRPr lang="en-US" dirty="0"/>
          </a:p>
        </p:txBody>
      </p:sp>
      <p:sp>
        <p:nvSpPr>
          <p:cNvPr id="8" name="מלבן מעוגל 7"/>
          <p:cNvSpPr/>
          <p:nvPr/>
        </p:nvSpPr>
        <p:spPr>
          <a:xfrm>
            <a:off x="7490449" y="3172230"/>
            <a:ext cx="2139811" cy="3379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>
                    <a:lumMod val="25000"/>
                    <a:lumOff val="75000"/>
                  </a:schemeClr>
                </a:solidFill>
              </a:rPr>
              <a:t>By Eva Serna</a:t>
            </a:r>
          </a:p>
          <a:p>
            <a:pPr algn="ctr"/>
            <a:endParaRPr lang="en-US" sz="1000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10" name="מלבן מעוגל 9"/>
          <p:cNvSpPr/>
          <p:nvPr/>
        </p:nvSpPr>
        <p:spPr>
          <a:xfrm>
            <a:off x="668423" y="2608791"/>
            <a:ext cx="1221716" cy="30624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sz="1200" dirty="0">
                <a:solidFill>
                  <a:schemeClr val="tx1">
                    <a:lumMod val="25000"/>
                    <a:lumOff val="75000"/>
                  </a:schemeClr>
                </a:solidFill>
              </a:rPr>
              <a:t>By </a:t>
            </a:r>
            <a:r>
              <a:rPr lang="en-US" sz="1200" dirty="0">
                <a:solidFill>
                  <a:schemeClr val="tx1">
                    <a:lumMod val="25000"/>
                    <a:lumOff val="75000"/>
                  </a:schemeClr>
                </a:solidFill>
                <a:hlinkClick r:id="rId8"/>
              </a:rPr>
              <a:t>Ray Bond</a:t>
            </a:r>
            <a:endParaRPr lang="en-US" sz="800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11" name="תמונה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8423" y="3690233"/>
            <a:ext cx="2099294" cy="2705757"/>
          </a:xfrm>
          <a:prstGeom prst="rect">
            <a:avLst/>
          </a:prstGeom>
        </p:spPr>
      </p:pic>
      <p:sp>
        <p:nvSpPr>
          <p:cNvPr id="12" name="מלבן מעוגל 11"/>
          <p:cNvSpPr/>
          <p:nvPr/>
        </p:nvSpPr>
        <p:spPr>
          <a:xfrm>
            <a:off x="481717" y="6365269"/>
            <a:ext cx="2286000" cy="3206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1200" dirty="0">
                <a:solidFill>
                  <a:schemeClr val="tx1">
                    <a:lumMod val="25000"/>
                    <a:lumOff val="75000"/>
                  </a:schemeClr>
                </a:solidFill>
              </a:rPr>
              <a:t>הצילום ממט"ח</a:t>
            </a:r>
            <a:endParaRPr lang="en-US" sz="1200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13" name="תמונה 12"/>
          <p:cNvPicPr>
            <a:picLocks noChangeAspect="1"/>
          </p:cNvPicPr>
          <p:nvPr/>
        </p:nvPicPr>
        <p:blipFill rotWithShape="1">
          <a:blip r:embed="rId10"/>
          <a:srcRect l="5315" t="10953" r="4909" b="13298"/>
          <a:stretch/>
        </p:blipFill>
        <p:spPr>
          <a:xfrm>
            <a:off x="7039523" y="967787"/>
            <a:ext cx="1929389" cy="2170561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74" y="1010907"/>
            <a:ext cx="2351992" cy="1548394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7FC6EFC4-3462-4766-BED5-C0F53CD813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46049" y="3817107"/>
            <a:ext cx="303847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4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7">
            <a:extLst>
              <a:ext uri="{FF2B5EF4-FFF2-40B4-BE49-F238E27FC236}">
                <a16:creationId xmlns:a16="http://schemas.microsoft.com/office/drawing/2014/main" id="{FA299B74-4899-42E8-A4AA-AF4B72C3F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חיי היום יום בעיר בימי הביניים</a:t>
            </a:r>
          </a:p>
        </p:txBody>
      </p:sp>
      <p:sp>
        <p:nvSpPr>
          <p:cNvPr id="6" name="מציין מיקום טקסט 13">
            <a:extLst>
              <a:ext uri="{FF2B5EF4-FFF2-40B4-BE49-F238E27FC236}">
                <a16:creationId xmlns:a16="http://schemas.microsoft.com/office/drawing/2014/main" id="{A643F960-956B-4DE4-B13D-3FAADA3643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26926" y="1025601"/>
            <a:ext cx="7503505" cy="431447"/>
          </a:xfrm>
        </p:spPr>
        <p:txBody>
          <a:bodyPr/>
          <a:lstStyle/>
          <a:p>
            <a:r>
              <a:rPr lang="he-IL" dirty="0"/>
              <a:t>הגילדות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4CED9733-0A36-407F-9494-8B8D744E45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2295" y="1547099"/>
            <a:ext cx="8212766" cy="434288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e-IL" altLang="he-IL" dirty="0"/>
              <a:t>הגילדות היו אגודות מקצועיות של סוחרים ובעלי מלאכה שעסקו באותו תחום.</a:t>
            </a:r>
          </a:p>
          <a:p>
            <a:pPr>
              <a:lnSpc>
                <a:spcPct val="90000"/>
              </a:lnSpc>
            </a:pPr>
            <a:endParaRPr lang="he-IL" altLang="he-IL" b="1" dirty="0"/>
          </a:p>
          <a:p>
            <a:endParaRPr lang="he-IL" altLang="he-IL" dirty="0"/>
          </a:p>
          <a:p>
            <a:endParaRPr lang="he-IL" dirty="0"/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36" y="2128540"/>
            <a:ext cx="3953612" cy="4460934"/>
          </a:xfrm>
          <a:prstGeom prst="rect">
            <a:avLst/>
          </a:prstGeom>
        </p:spPr>
      </p:pic>
      <p:sp>
        <p:nvSpPr>
          <p:cNvPr id="3" name="מלבן מעוגל 2"/>
          <p:cNvSpPr/>
          <p:nvPr/>
        </p:nvSpPr>
        <p:spPr>
          <a:xfrm>
            <a:off x="1105126" y="6589315"/>
            <a:ext cx="2128345" cy="26013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1200" dirty="0">
                <a:solidFill>
                  <a:schemeClr val="tx1">
                    <a:lumMod val="25000"/>
                    <a:lumOff val="75000"/>
                  </a:schemeClr>
                </a:solidFill>
              </a:rPr>
              <a:t>האיור ממט"ח</a:t>
            </a:r>
            <a:endParaRPr lang="en-US" sz="1200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7" name="מציין מיקום תוכן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9968" y="1694890"/>
            <a:ext cx="867617" cy="867617"/>
          </a:xfrm>
          <a:prstGeom prst="rect">
            <a:avLst/>
          </a:prstGeom>
        </p:spPr>
      </p:pic>
      <p:sp>
        <p:nvSpPr>
          <p:cNvPr id="8" name="מלבן מעוגל 7"/>
          <p:cNvSpPr/>
          <p:nvPr/>
        </p:nvSpPr>
        <p:spPr>
          <a:xfrm>
            <a:off x="4824249" y="2497202"/>
            <a:ext cx="6731876" cy="2542631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e-I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במה עוסקים האנשים בציור?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e-I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באילו כלים משתמשים?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e-I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האם כל מי שמופיע בציור עובד במקום? על פי קבעתם?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e-I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האם הציור הינו מקור ראשוני?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e-I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מה ניתן ללמוד מהציור על התעסוקה בעיר בימי הביניים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3199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7">
            <a:extLst>
              <a:ext uri="{FF2B5EF4-FFF2-40B4-BE49-F238E27FC236}">
                <a16:creationId xmlns:a16="http://schemas.microsoft.com/office/drawing/2014/main" id="{FA299B74-4899-42E8-A4AA-AF4B72C3F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חיי היום יום בעיר בימי הביניים</a:t>
            </a:r>
          </a:p>
        </p:txBody>
      </p:sp>
      <p:sp>
        <p:nvSpPr>
          <p:cNvPr id="6" name="מציין מיקום טקסט 13">
            <a:extLst>
              <a:ext uri="{FF2B5EF4-FFF2-40B4-BE49-F238E27FC236}">
                <a16:creationId xmlns:a16="http://schemas.microsoft.com/office/drawing/2014/main" id="{A643F960-956B-4DE4-B13D-3FAADA3643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26926" y="1025601"/>
            <a:ext cx="7503505" cy="431447"/>
          </a:xfrm>
        </p:spPr>
        <p:txBody>
          <a:bodyPr/>
          <a:lstStyle/>
          <a:p>
            <a:r>
              <a:rPr lang="he-IL" dirty="0"/>
              <a:t>הגילדות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4CED9733-0A36-407F-9494-8B8D744E45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17665" y="1710442"/>
            <a:ext cx="8212766" cy="434288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e-IL" altLang="he-IL" dirty="0"/>
              <a:t>הגילדות היו אגודות מקצועיות של סוחרים ובעלי מלאכה שעסקו באותו תחום.</a:t>
            </a:r>
          </a:p>
          <a:p>
            <a:pPr>
              <a:lnSpc>
                <a:spcPct val="90000"/>
              </a:lnSpc>
            </a:pPr>
            <a:endParaRPr lang="he-IL" altLang="he-IL" b="1" dirty="0"/>
          </a:p>
          <a:p>
            <a:pPr>
              <a:lnSpc>
                <a:spcPct val="90000"/>
              </a:lnSpc>
            </a:pPr>
            <a:r>
              <a:rPr lang="he-IL" altLang="he-IL" dirty="0"/>
              <a:t>החלוקה בגילדות </a:t>
            </a:r>
            <a:r>
              <a:rPr lang="he-IL" altLang="he-IL" dirty="0" err="1"/>
              <a:t>היתה</a:t>
            </a:r>
            <a:r>
              <a:rPr lang="he-IL" altLang="he-IL" dirty="0"/>
              <a:t> של שלושה מעמדות : </a:t>
            </a:r>
          </a:p>
          <a:p>
            <a:pPr>
              <a:lnSpc>
                <a:spcPct val="90000"/>
              </a:lnSpc>
            </a:pPr>
            <a:r>
              <a:rPr lang="he-IL" altLang="he-IL" dirty="0"/>
              <a:t>האומנים </a:t>
            </a:r>
            <a:r>
              <a:rPr lang="en-US" altLang="he-IL" dirty="0"/>
              <a:t>MASTERS</a:t>
            </a:r>
            <a:r>
              <a:rPr lang="he-IL" altLang="he-IL" dirty="0"/>
              <a:t> </a:t>
            </a:r>
          </a:p>
          <a:p>
            <a:pPr>
              <a:lnSpc>
                <a:spcPct val="90000"/>
              </a:lnSpc>
            </a:pPr>
            <a:r>
              <a:rPr lang="he-IL" altLang="he-IL" dirty="0"/>
              <a:t>שוליות </a:t>
            </a:r>
            <a:r>
              <a:rPr lang="en-US" altLang="he-IL" dirty="0"/>
              <a:t>APPRENTUCES</a:t>
            </a:r>
            <a:r>
              <a:rPr lang="he-IL" altLang="he-IL" dirty="0"/>
              <a:t>  </a:t>
            </a:r>
          </a:p>
          <a:p>
            <a:pPr>
              <a:lnSpc>
                <a:spcPct val="90000"/>
              </a:lnSpc>
            </a:pPr>
            <a:r>
              <a:rPr lang="he-IL" altLang="he-IL" dirty="0"/>
              <a:t>פועלים שכירים </a:t>
            </a:r>
            <a:r>
              <a:rPr lang="en-US" altLang="he-IL" dirty="0"/>
              <a:t>PAGNONS</a:t>
            </a:r>
            <a:r>
              <a:rPr lang="he-IL" altLang="he-IL" dirty="0"/>
              <a:t> </a:t>
            </a:r>
          </a:p>
          <a:p>
            <a:r>
              <a:rPr lang="he-IL" altLang="he-IL" dirty="0"/>
              <a:t>השוליות הוכנסו למקצוע בהדרכתם של האמנים לפי התקנה שאיש לא הורשה לעסוק במקצוע אלא אם הגיע לכלל ידיעה מושלמת.</a:t>
            </a:r>
          </a:p>
          <a:p>
            <a:endParaRPr lang="he-IL" altLang="he-IL" dirty="0"/>
          </a:p>
          <a:p>
            <a:endParaRPr lang="he-IL" dirty="0"/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0693" y="1599760"/>
            <a:ext cx="2993642" cy="3377782"/>
          </a:xfrm>
          <a:prstGeom prst="rect">
            <a:avLst/>
          </a:prstGeom>
        </p:spPr>
      </p:pic>
      <p:sp>
        <p:nvSpPr>
          <p:cNvPr id="3" name="מלבן מעוגל 2"/>
          <p:cNvSpPr/>
          <p:nvPr/>
        </p:nvSpPr>
        <p:spPr>
          <a:xfrm>
            <a:off x="9313341" y="4933325"/>
            <a:ext cx="2128345" cy="52026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1200" dirty="0">
                <a:solidFill>
                  <a:schemeClr val="tx1">
                    <a:lumMod val="25000"/>
                    <a:lumOff val="75000"/>
                  </a:schemeClr>
                </a:solidFill>
              </a:rPr>
              <a:t>האיור ממט"ח</a:t>
            </a:r>
            <a:endParaRPr lang="en-US" sz="1200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8996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סמלי הגילדות</a:t>
            </a:r>
            <a:endParaRPr lang="en-US" dirty="0"/>
          </a:p>
        </p:txBody>
      </p:sp>
      <p:pic>
        <p:nvPicPr>
          <p:cNvPr id="2050" name="Picture 2" descr="http://kotarimagesstg.cet.ac.il/CropDownload.ashx?gPageToken=1d2d80f0-c8df-4893-8b0c-276378acc9e6&amp;v=10&amp;nSizeStep=7&amp;nTop=832&amp;nLeft=228&amp;nWidth=712&amp;nHeight=41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86" y="1198223"/>
            <a:ext cx="7645970" cy="444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מלבן מעוגל 3"/>
          <p:cNvSpPr/>
          <p:nvPr/>
        </p:nvSpPr>
        <p:spPr>
          <a:xfrm>
            <a:off x="3995275" y="5659777"/>
            <a:ext cx="2948152" cy="6463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1400" dirty="0">
                <a:solidFill>
                  <a:schemeClr val="tx1">
                    <a:lumMod val="25000"/>
                    <a:lumOff val="75000"/>
                  </a:schemeClr>
                </a:solidFill>
              </a:rPr>
              <a:t>הצילומים ממט"ח</a:t>
            </a:r>
            <a:endParaRPr lang="en-US" sz="1400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5" name="מלבן מעוגל 4"/>
          <p:cNvSpPr/>
          <p:nvPr/>
        </p:nvSpPr>
        <p:spPr>
          <a:xfrm>
            <a:off x="8403020" y="1245563"/>
            <a:ext cx="3216166" cy="1970645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e-IL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כיצד מבטאים הסמלים את עיסוק חברי הגילדה?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5495" y="821208"/>
            <a:ext cx="848710" cy="84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8481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7846" y="0"/>
            <a:ext cx="947358" cy="947358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     של איזו גילדה סמלים אילו?</a:t>
            </a:r>
            <a:endParaRPr lang="en-US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3"/>
          </p:nvPr>
        </p:nvSpPr>
        <p:spPr>
          <a:xfrm>
            <a:off x="743634" y="854005"/>
            <a:ext cx="9802368" cy="431447"/>
          </a:xfrm>
        </p:spPr>
        <p:txBody>
          <a:bodyPr/>
          <a:lstStyle/>
          <a:p>
            <a:r>
              <a:rPr lang="he-IL" dirty="0"/>
              <a:t>על פי מה זיהיתם?</a:t>
            </a:r>
            <a:endParaRPr lang="en-US" dirty="0"/>
          </a:p>
        </p:txBody>
      </p:sp>
      <p:sp>
        <p:nvSpPr>
          <p:cNvPr id="5" name="מלבן מעוגל 4"/>
          <p:cNvSpPr/>
          <p:nvPr/>
        </p:nvSpPr>
        <p:spPr>
          <a:xfrm>
            <a:off x="220717" y="4835418"/>
            <a:ext cx="5203384" cy="882223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Medieval guild sign for a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tailor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By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Simone Hogan</a:t>
            </a:r>
          </a:p>
          <a:p>
            <a:pPr algn="ctr"/>
            <a:r>
              <a:rPr lang="he-IL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גילדת</a:t>
            </a:r>
            <a:r>
              <a:rPr lang="he-I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החייטים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מלבן מעוגל 6"/>
          <p:cNvSpPr/>
          <p:nvPr/>
        </p:nvSpPr>
        <p:spPr>
          <a:xfrm>
            <a:off x="5644818" y="4835418"/>
            <a:ext cx="5843371" cy="882223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Medieval guild sign for a restaurant and wine cellar By Dario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Prais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 fontAlgn="base"/>
            <a:r>
              <a:rPr lang="he-IL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גילדת</a:t>
            </a:r>
            <a:r>
              <a:rPr lang="he-I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מסעדות ומרתפי יין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0075" y="1483504"/>
            <a:ext cx="4469219" cy="3280004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E10A241-4F32-4914-AC28-98ED1C3CBC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9"/>
          <a:stretch/>
        </p:blipFill>
        <p:spPr bwMode="auto">
          <a:xfrm>
            <a:off x="161185" y="1406239"/>
            <a:ext cx="5483633" cy="330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40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4128" y="155448"/>
            <a:ext cx="9932906" cy="909186"/>
          </a:xfrm>
        </p:spPr>
        <p:txBody>
          <a:bodyPr/>
          <a:lstStyle/>
          <a:p>
            <a:r>
              <a:rPr lang="he-IL" b="0" dirty="0"/>
              <a:t>חברי </a:t>
            </a:r>
            <a:r>
              <a:rPr lang="he-IL" b="0" dirty="0" err="1"/>
              <a:t>גילדת</a:t>
            </a:r>
            <a:r>
              <a:rPr lang="he-IL" b="0" dirty="0"/>
              <a:t> </a:t>
            </a:r>
            <a:r>
              <a:rPr lang="he-IL" b="0" dirty="0" err="1"/>
              <a:t>לוקאס</a:t>
            </a:r>
            <a:r>
              <a:rPr lang="he-IL" b="0" dirty="0"/>
              <a:t> הקדוש </a:t>
            </a:r>
            <a:r>
              <a:rPr lang="he-IL" b="0" dirty="0" err="1"/>
              <a:t>בהארלם</a:t>
            </a:r>
            <a:r>
              <a:rPr lang="he-IL" b="0" dirty="0"/>
              <a:t>, </a:t>
            </a:r>
            <a:br>
              <a:rPr lang="he-IL" b="0" dirty="0"/>
            </a:br>
            <a:r>
              <a:rPr lang="he-IL" sz="2400" b="0" dirty="0"/>
              <a:t>צייר </a:t>
            </a:r>
            <a:r>
              <a:rPr lang="he-IL" sz="2400" b="0" dirty="0" err="1"/>
              <a:t>יאן</a:t>
            </a:r>
            <a:r>
              <a:rPr lang="he-IL" sz="2400" b="0" dirty="0"/>
              <a:t> דה בריי 1675</a:t>
            </a:r>
            <a:endParaRPr lang="en-US" sz="2400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5034373" y="1429289"/>
            <a:ext cx="5155929" cy="239985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https://upload.wikimedia.org/wikipedia/commons/thumb/c/ce/Jan_de_Bray_002.jpg/1024px-Jan_de_Bray_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107" y="1201478"/>
            <a:ext cx="7187387" cy="507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מלבן מעוגל 4"/>
          <p:cNvSpPr/>
          <p:nvPr/>
        </p:nvSpPr>
        <p:spPr>
          <a:xfrm>
            <a:off x="6927231" y="6301936"/>
            <a:ext cx="2585545" cy="33107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הציור </a:t>
            </a:r>
            <a:r>
              <a:rPr lang="he-I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מויקיפדיה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מציין מיקום טקסט 2"/>
          <p:cNvSpPr txBox="1">
            <a:spLocks/>
          </p:cNvSpPr>
          <p:nvPr/>
        </p:nvSpPr>
        <p:spPr>
          <a:xfrm>
            <a:off x="-1" y="1824513"/>
            <a:ext cx="3390369" cy="3641835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342934" indent="-342934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3024" indent="-285779" algn="r" defTabSz="914491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114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60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606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 err="1"/>
              <a:t>גילדת</a:t>
            </a:r>
            <a:r>
              <a:rPr lang="he-IL" dirty="0"/>
              <a:t> </a:t>
            </a:r>
            <a:r>
              <a:rPr lang="he-IL" dirty="0" err="1"/>
              <a:t>לוקאס</a:t>
            </a:r>
            <a:r>
              <a:rPr lang="he-IL" dirty="0"/>
              <a:t> הקדוש הינה </a:t>
            </a:r>
            <a:r>
              <a:rPr lang="he-IL" dirty="0" err="1"/>
              <a:t>גילדת</a:t>
            </a:r>
            <a:r>
              <a:rPr lang="he-IL" dirty="0"/>
              <a:t> הציירים.</a:t>
            </a:r>
          </a:p>
          <a:p>
            <a:r>
              <a:rPr lang="he-IL" dirty="0" err="1"/>
              <a:t>לוקאס</a:t>
            </a:r>
            <a:r>
              <a:rPr lang="he-IL" dirty="0"/>
              <a:t> נחשב לפטרון הציירים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4279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78373" y="324809"/>
            <a:ext cx="10574248" cy="720000"/>
          </a:xfrm>
        </p:spPr>
        <p:txBody>
          <a:bodyPr/>
          <a:lstStyle/>
          <a:p>
            <a:r>
              <a:rPr lang="he-IL" b="0" dirty="0"/>
              <a:t>ג'ודית </a:t>
            </a:r>
            <a:r>
              <a:rPr lang="he-IL" b="0" dirty="0" err="1"/>
              <a:t>ליסטר</a:t>
            </a:r>
            <a:r>
              <a:rPr lang="he-IL" b="0" dirty="0"/>
              <a:t>, האישה השנייה, חברת הגילדה</a:t>
            </a:r>
            <a:endParaRPr lang="en-US" sz="3600" dirty="0"/>
          </a:p>
        </p:txBody>
      </p:sp>
      <p:pic>
        <p:nvPicPr>
          <p:cNvPr id="2050" name="Picture 2" descr="https://upload.wikimedia.org/wikipedia/commons/thumb/6/6a/Judith_Leyster_-_Self-Portrait_-_Google_Art_Project.jpg/800px-Judith_Leyster_-_Self-Portrait_-_Google_Art_Projec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401" y="1044809"/>
            <a:ext cx="4664656" cy="525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מלבן מעוגל 5"/>
          <p:cNvSpPr/>
          <p:nvPr/>
        </p:nvSpPr>
        <p:spPr>
          <a:xfrm>
            <a:off x="475598" y="5764699"/>
            <a:ext cx="2585545" cy="662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הציור </a:t>
            </a:r>
            <a:r>
              <a:rPr lang="he-I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מויקיפדיה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10"/>
          </p:nvPr>
        </p:nvSpPr>
        <p:spPr>
          <a:xfrm>
            <a:off x="7621482" y="1472214"/>
            <a:ext cx="3713925" cy="8473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dirty="0"/>
              <a:t>דיוקן עצמי, 1633</a:t>
            </a:r>
            <a:endParaRPr lang="en-US" dirty="0"/>
          </a:p>
        </p:txBody>
      </p:sp>
      <p:sp>
        <p:nvSpPr>
          <p:cNvPr id="5" name="מלבן מעוגל 4"/>
          <p:cNvSpPr/>
          <p:nvPr/>
        </p:nvSpPr>
        <p:spPr>
          <a:xfrm>
            <a:off x="7733443" y="2760102"/>
            <a:ext cx="4004441" cy="2262608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he-I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לפי המידע בכותרת, מה אנחנו יכולים ללמוד על הצטרפות  הנשים לגילדות השונות? היה מקרה רגיל או מיוחד?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מציין מיקום תוכן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1653" y="2196576"/>
            <a:ext cx="867617" cy="86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2565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העיר כמרכז השכלה וידע</a:t>
            </a:r>
            <a:endParaRPr lang="en-US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e-IL" dirty="0"/>
              <a:t>הקמת אוניברסיטאות</a:t>
            </a:r>
            <a:endParaRPr lang="en-US" dirty="0"/>
          </a:p>
        </p:txBody>
      </p:sp>
      <p:sp>
        <p:nvSpPr>
          <p:cNvPr id="4" name="מציין מיקום תוכן 3"/>
          <p:cNvSpPr>
            <a:spLocks noGrp="1"/>
          </p:cNvSpPr>
          <p:nvPr>
            <p:ph sz="quarter" idx="4"/>
          </p:nvPr>
        </p:nvSpPr>
        <p:spPr>
          <a:xfrm>
            <a:off x="189186" y="1607201"/>
            <a:ext cx="9538138" cy="4152517"/>
          </a:xfrm>
        </p:spPr>
        <p:txBody>
          <a:bodyPr/>
          <a:lstStyle/>
          <a:p>
            <a:r>
              <a:rPr lang="he-IL" dirty="0"/>
              <a:t>אוניברסיטה פירושה בלטינית התאגדות, הכוונה לאגודה של מורים או של תלמידים, או לאגודה של מורים ושל תלמידים.</a:t>
            </a:r>
          </a:p>
          <a:p>
            <a:r>
              <a:rPr lang="he-IL" dirty="0"/>
              <a:t>האוניברסיטה הראשונה באירופה קמה בבולוניה, איטליה בשנת 1088. </a:t>
            </a:r>
            <a:endParaRPr lang="en-US" dirty="0"/>
          </a:p>
        </p:txBody>
      </p:sp>
      <p:pic>
        <p:nvPicPr>
          <p:cNvPr id="1026" name="Picture 2" descr="קובץ:Seal of the University of Bologna.svg – ויקיפדיה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162" y="3172861"/>
            <a:ext cx="3579061" cy="356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מלבן מעוגל 10"/>
          <p:cNvSpPr/>
          <p:nvPr/>
        </p:nvSpPr>
        <p:spPr>
          <a:xfrm>
            <a:off x="363914" y="6491471"/>
            <a:ext cx="2112304" cy="29954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האיור </a:t>
            </a:r>
            <a:r>
              <a:rPr lang="he-IL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מויקיפדיה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3" name="מציין מיקום תוכן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6765" y="2305244"/>
            <a:ext cx="867617" cy="867617"/>
          </a:xfrm>
          <a:prstGeom prst="rect">
            <a:avLst/>
          </a:prstGeom>
        </p:spPr>
      </p:pic>
      <p:sp>
        <p:nvSpPr>
          <p:cNvPr id="12" name="מלבן מעוגל 11"/>
          <p:cNvSpPr/>
          <p:nvPr/>
        </p:nvSpPr>
        <p:spPr>
          <a:xfrm>
            <a:off x="4915445" y="3172861"/>
            <a:ext cx="6844163" cy="1947454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e-I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התבוננו בסמל האוניברסיטה</a:t>
            </a:r>
            <a:r>
              <a:rPr lang="he-I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r>
              <a:rPr lang="he-I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כתוב "אם כל הלימודים" אוניברסיטה בולוניה</a:t>
            </a:r>
          </a:p>
          <a:p>
            <a:pPr marL="342900" indent="-342900">
              <a:buAutoNum type="arabicPeriod"/>
            </a:pPr>
            <a:r>
              <a:rPr lang="he-I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מה התאריך המופיע בסמל? מדוע?</a:t>
            </a:r>
          </a:p>
          <a:p>
            <a:pPr marL="342900" indent="-342900">
              <a:buAutoNum type="arabicPeriod"/>
            </a:pPr>
            <a:r>
              <a:rPr lang="he-I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מדוע לדעתכם כתוב "אם כל הלימודים"?</a:t>
            </a:r>
          </a:p>
          <a:p>
            <a:pPr marL="342900" indent="-342900">
              <a:buAutoNum type="arabicPeriod"/>
            </a:pPr>
            <a:r>
              <a:rPr lang="he-I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על פי האיורים, מה הפעילות המתרחשת באוניברסיטה?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145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מה הקשר?</a:t>
            </a:r>
            <a:endParaRPr lang="en-US" dirty="0"/>
          </a:p>
        </p:txBody>
      </p:sp>
      <p:pic>
        <p:nvPicPr>
          <p:cNvPr id="8" name="מציין מיקום תוכן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9933688">
            <a:off x="439432" y="696561"/>
            <a:ext cx="3110461" cy="2073172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13753">
            <a:off x="8364826" y="1120591"/>
            <a:ext cx="3419475" cy="2276475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984" y="3339532"/>
            <a:ext cx="2966902" cy="2225993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73290">
            <a:off x="5154796" y="3668261"/>
            <a:ext cx="3400742" cy="2268187"/>
          </a:xfrm>
          <a:prstGeom prst="rect">
            <a:avLst/>
          </a:prstGeom>
        </p:spPr>
      </p:pic>
      <p:sp>
        <p:nvSpPr>
          <p:cNvPr id="10" name="מלבן מעוגל 9"/>
          <p:cNvSpPr/>
          <p:nvPr/>
        </p:nvSpPr>
        <p:spPr>
          <a:xfrm>
            <a:off x="4617099" y="2992091"/>
            <a:ext cx="2437551" cy="136709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By 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hlinkClick r:id="rId6"/>
              </a:rPr>
              <a:t>Gorodenkoff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מלבן מעוגל 13"/>
          <p:cNvSpPr/>
          <p:nvPr/>
        </p:nvSpPr>
        <p:spPr>
          <a:xfrm rot="761036">
            <a:off x="9182626" y="3605633"/>
            <a:ext cx="2695871" cy="142696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 err="1">
                <a:solidFill>
                  <a:srgbClr val="77980E"/>
                </a:solidFill>
                <a:latin typeface="Open Sans"/>
                <a:hlinkClick r:id="rId7"/>
              </a:rPr>
              <a:t>Lorant</a:t>
            </a:r>
            <a:r>
              <a:rPr lang="en-US" altLang="en-US" sz="1000" dirty="0">
                <a:solidFill>
                  <a:srgbClr val="77980E"/>
                </a:solidFill>
                <a:latin typeface="Open Sans"/>
                <a:hlinkClick r:id="rId7"/>
              </a:rPr>
              <a:t> </a:t>
            </a:r>
            <a:r>
              <a:rPr lang="en-US" altLang="en-US" sz="1000" dirty="0" err="1">
                <a:solidFill>
                  <a:srgbClr val="77980E"/>
                </a:solidFill>
                <a:latin typeface="Open Sans"/>
                <a:hlinkClick r:id="rId7"/>
              </a:rPr>
              <a:t>Fulop</a:t>
            </a:r>
            <a:endParaRPr lang="en-US" altLang="en-US" sz="1000" dirty="0">
              <a:solidFill>
                <a:srgbClr val="363F48"/>
              </a:solidFill>
              <a:latin typeface="Open Sans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 rot="20036506">
            <a:off x="1748968" y="2645449"/>
            <a:ext cx="1884597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i="0" u="none" strike="noStrike" cap="none" normalizeH="0" baseline="0" dirty="0">
                <a:ln>
                  <a:noFill/>
                </a:ln>
                <a:solidFill>
                  <a:srgbClr val="999999"/>
                </a:solidFill>
                <a:effectLst/>
                <a:latin typeface="Open Sans"/>
              </a:rPr>
              <a:t>PHOTO BY V</a:t>
            </a:r>
            <a:r>
              <a:rPr kumimoji="0" lang="en-US" altLang="en-US" sz="1000" i="0" u="none" strike="noStrike" cap="none" normalizeH="0" baseline="0" dirty="0">
                <a:ln>
                  <a:noFill/>
                </a:ln>
                <a:solidFill>
                  <a:srgbClr val="999999"/>
                </a:solidFill>
                <a:effectLst/>
                <a:latin typeface="Open Sans"/>
                <a:hlinkClick r:id="rId8" tooltip="Download free stock photos by Viktor Hanacek"/>
              </a:rPr>
              <a:t>IKTOR HANACEK</a:t>
            </a:r>
            <a:r>
              <a:rPr kumimoji="0" lang="en-US" altLang="en-US" sz="1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000" i="0" u="none" strike="noStrike" cap="none" normalizeH="0" baseline="0" dirty="0">
              <a:ln>
                <a:noFill/>
              </a:ln>
              <a:solidFill>
                <a:srgbClr val="999999"/>
              </a:solidFill>
              <a:effectLst/>
              <a:latin typeface="Open Sans"/>
            </a:endParaRP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 rot="771571">
            <a:off x="5115845" y="5796172"/>
            <a:ext cx="1944352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i="0" u="none" strike="noStrike" cap="none" normalizeH="0" baseline="0" dirty="0">
                <a:ln>
                  <a:noFill/>
                </a:ln>
                <a:solidFill>
                  <a:srgbClr val="999999"/>
                </a:solidFill>
                <a:effectLst/>
                <a:latin typeface="Open Sans"/>
              </a:rPr>
              <a:t>PHOTO BY V</a:t>
            </a:r>
            <a:r>
              <a:rPr kumimoji="0" lang="en-US" altLang="en-US" sz="1000" i="0" u="none" strike="noStrike" cap="none" normalizeH="0" baseline="0" dirty="0">
                <a:ln>
                  <a:noFill/>
                </a:ln>
                <a:solidFill>
                  <a:srgbClr val="999999"/>
                </a:solidFill>
                <a:effectLst/>
                <a:latin typeface="Open Sans"/>
                <a:hlinkClick r:id="rId8" tooltip="Download free stock photos by Viktor Hanacek"/>
              </a:rPr>
              <a:t>IKTOR HANACEK</a:t>
            </a:r>
            <a:r>
              <a:rPr kumimoji="0" lang="en-US" altLang="en-US" sz="1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000" i="0" u="none" strike="noStrike" cap="none" normalizeH="0" baseline="0" dirty="0">
              <a:ln>
                <a:noFill/>
              </a:ln>
              <a:solidFill>
                <a:srgbClr val="999999"/>
              </a:solidFill>
              <a:effectLst/>
              <a:latin typeface="Open Sans"/>
            </a:endParaRPr>
          </a:p>
        </p:txBody>
      </p:sp>
      <p:sp>
        <p:nvSpPr>
          <p:cNvPr id="18" name="מלבן 17"/>
          <p:cNvSpPr/>
          <p:nvPr/>
        </p:nvSpPr>
        <p:spPr>
          <a:xfrm>
            <a:off x="1431847" y="5527904"/>
            <a:ext cx="1071127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lang="en-US" sz="1000" dirty="0" err="1">
                <a:solidFill>
                  <a:srgbClr val="77980E"/>
                </a:solidFill>
                <a:latin typeface="Open Sans"/>
                <a:hlinkClick r:id="rId9"/>
              </a:rPr>
              <a:t>Carien</a:t>
            </a:r>
            <a:r>
              <a:rPr lang="en-US" sz="1000" dirty="0">
                <a:solidFill>
                  <a:srgbClr val="77980E"/>
                </a:solidFill>
                <a:latin typeface="Open Sans"/>
                <a:hlinkClick r:id="rId9"/>
              </a:rPr>
              <a:t> van </a:t>
            </a:r>
            <a:r>
              <a:rPr lang="en-US" sz="1000" dirty="0" err="1">
                <a:solidFill>
                  <a:srgbClr val="77980E"/>
                </a:solidFill>
                <a:latin typeface="Open Sans"/>
                <a:hlinkClick r:id="rId9"/>
              </a:rPr>
              <a:t>Hest</a:t>
            </a:r>
            <a:endParaRPr lang="en-US" sz="1000" i="0" dirty="0">
              <a:solidFill>
                <a:srgbClr val="363F48"/>
              </a:solidFill>
              <a:effectLst/>
              <a:latin typeface="Open Sans"/>
            </a:endParaRPr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45799FC1-9755-4E6F-B895-07243EBC193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2322" y="934172"/>
            <a:ext cx="3565979" cy="2005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003626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העיר כמרכז השכלה וידע</a:t>
            </a:r>
            <a:endParaRPr lang="en-US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e-IL" dirty="0"/>
              <a:t>הקמת אוניברסיטאות</a:t>
            </a:r>
            <a:endParaRPr lang="en-US" dirty="0"/>
          </a:p>
        </p:txBody>
      </p:sp>
      <p:sp>
        <p:nvSpPr>
          <p:cNvPr id="4" name="מציין מיקום תוכן 3"/>
          <p:cNvSpPr>
            <a:spLocks noGrp="1"/>
          </p:cNvSpPr>
          <p:nvPr>
            <p:ph sz="quarter" idx="4"/>
          </p:nvPr>
        </p:nvSpPr>
        <p:spPr>
          <a:xfrm>
            <a:off x="317478" y="1607201"/>
            <a:ext cx="10304448" cy="4152517"/>
          </a:xfrm>
        </p:spPr>
        <p:txBody>
          <a:bodyPr/>
          <a:lstStyle/>
          <a:p>
            <a:r>
              <a:rPr lang="he-IL" dirty="0"/>
              <a:t>רב האוניברסיטאות התפתחו מבתי ספר שקמו בצמוד למנזרים.</a:t>
            </a:r>
          </a:p>
          <a:p>
            <a:r>
              <a:rPr lang="he-IL" dirty="0"/>
              <a:t>הלימודים באוניברסיטה החלו בגיל 14-15.</a:t>
            </a:r>
            <a:endParaRPr lang="en-US" dirty="0"/>
          </a:p>
          <a:p>
            <a:r>
              <a:rPr lang="he-IL" dirty="0"/>
              <a:t>שפת הלימוד </a:t>
            </a:r>
            <a:r>
              <a:rPr lang="he-IL" dirty="0" err="1"/>
              <a:t>היתה</a:t>
            </a:r>
            <a:r>
              <a:rPr lang="he-IL" dirty="0"/>
              <a:t> לטינית.</a:t>
            </a:r>
            <a:endParaRPr lang="en-US" dirty="0"/>
          </a:p>
          <a:p>
            <a:r>
              <a:rPr lang="he-IL" dirty="0"/>
              <a:t>לימודי החובה כללו: דקדוק, ספרות, רטוריקה, מוזיקה, גיאומטריה ואסטרונומיה. רק מעטים המשיכו ללימודי משפטים, רפואה ותיאולוגיה.</a:t>
            </a:r>
            <a:endParaRPr lang="en-US" dirty="0"/>
          </a:p>
        </p:txBody>
      </p:sp>
      <p:pic>
        <p:nvPicPr>
          <p:cNvPr id="10" name="תמונה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192" y="3895142"/>
            <a:ext cx="4514283" cy="2910793"/>
          </a:xfrm>
          <a:prstGeom prst="rect">
            <a:avLst/>
          </a:prstGeom>
        </p:spPr>
      </p:pic>
      <p:sp>
        <p:nvSpPr>
          <p:cNvPr id="12" name="מלבן מעוגל 11"/>
          <p:cNvSpPr/>
          <p:nvPr/>
        </p:nvSpPr>
        <p:spPr>
          <a:xfrm>
            <a:off x="5658475" y="6442422"/>
            <a:ext cx="2286000" cy="2601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Bologna University Library</a:t>
            </a:r>
          </a:p>
          <a:p>
            <a:pPr algn="ctr"/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wikipedia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7300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חיי היום יום בעיר בימי הביניים</a:t>
            </a:r>
            <a:endParaRPr lang="en-US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e-IL" b="0" dirty="0"/>
              <a:t>משחקי ילדים, 1560, פיטר </a:t>
            </a:r>
            <a:r>
              <a:rPr lang="he-IL" b="0" dirty="0" err="1"/>
              <a:t>ברויגל</a:t>
            </a:r>
            <a:endParaRPr lang="en-US" dirty="0"/>
          </a:p>
        </p:txBody>
      </p:sp>
      <p:pic>
        <p:nvPicPr>
          <p:cNvPr id="5" name="מציין מיקום תוכן 4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1026926" y="1709738"/>
            <a:ext cx="6965394" cy="5058618"/>
          </a:xfrm>
          <a:prstGeom prst="rect">
            <a:avLst/>
          </a:prstGeom>
        </p:spPr>
      </p:pic>
      <p:sp>
        <p:nvSpPr>
          <p:cNvPr id="6" name="מלבן מעוגל 5"/>
          <p:cNvSpPr/>
          <p:nvPr/>
        </p:nvSpPr>
        <p:spPr>
          <a:xfrm>
            <a:off x="7680406" y="5700089"/>
            <a:ext cx="2585545" cy="662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הציור </a:t>
            </a:r>
            <a:r>
              <a:rPr lang="he-I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מויקיפדיה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38" y="2206844"/>
            <a:ext cx="1533525" cy="100965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8766" y="2206844"/>
            <a:ext cx="1135774" cy="164226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3550" y="4057702"/>
            <a:ext cx="1980990" cy="162368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414" y="5001574"/>
            <a:ext cx="2534143" cy="177681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4029" y="4165181"/>
            <a:ext cx="2397529" cy="131542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תמונה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8254" y="4822895"/>
            <a:ext cx="1427782" cy="175438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27889" y="1761363"/>
            <a:ext cx="1300868" cy="224471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מלבן מעוגל 3"/>
          <p:cNvSpPr/>
          <p:nvPr/>
        </p:nvSpPr>
        <p:spPr>
          <a:xfrm>
            <a:off x="8159152" y="2355025"/>
            <a:ext cx="3854172" cy="2763463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he-I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מחיי הילדים בעיר בימי הביניים.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e-I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נסו לאתר כמה שיותר משחקים בציור של </a:t>
            </a:r>
            <a:r>
              <a:rPr lang="he-IL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ברויגל</a:t>
            </a:r>
            <a:r>
              <a:rPr lang="he-I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e-I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האם יש משחקים שקיימים גם היום?</a:t>
            </a:r>
          </a:p>
          <a:p>
            <a:pPr algn="ctr">
              <a:lnSpc>
                <a:spcPct val="150000"/>
              </a:lnSpc>
            </a:pPr>
            <a:endParaRPr lang="en-US" sz="2000" dirty="0"/>
          </a:p>
        </p:txBody>
      </p:sp>
      <p:pic>
        <p:nvPicPr>
          <p:cNvPr id="16" name="מציין מיקום תוכן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45707" y="1709738"/>
            <a:ext cx="867617" cy="86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50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מציין מיקום תוכן 4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1026926" y="163448"/>
            <a:ext cx="9187894" cy="6604908"/>
          </a:xfrm>
          <a:prstGeom prst="rect">
            <a:avLst/>
          </a:prstGeom>
        </p:spPr>
      </p:pic>
      <p:sp>
        <p:nvSpPr>
          <p:cNvPr id="4" name="מלבן מעוגל 3"/>
          <p:cNvSpPr/>
          <p:nvPr/>
        </p:nvSpPr>
        <p:spPr>
          <a:xfrm>
            <a:off x="10292316" y="765653"/>
            <a:ext cx="1899684" cy="1418897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he-IL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משחקי ילדים, 1560, </a:t>
            </a:r>
          </a:p>
          <a:p>
            <a:pPr algn="ctr">
              <a:lnSpc>
                <a:spcPct val="150000"/>
              </a:lnSpc>
            </a:pPr>
            <a:r>
              <a:rPr lang="he-IL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פיטר </a:t>
            </a:r>
            <a:r>
              <a:rPr lang="he-IL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ברויגל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7191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מה הקשר?</a:t>
            </a:r>
            <a:endParaRPr lang="en-US" dirty="0"/>
          </a:p>
        </p:txBody>
      </p:sp>
      <p:pic>
        <p:nvPicPr>
          <p:cNvPr id="8" name="מציין מיקום תוכן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9933688">
            <a:off x="439432" y="696561"/>
            <a:ext cx="3110461" cy="2073172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13753">
            <a:off x="8293685" y="521338"/>
            <a:ext cx="3419475" cy="2276475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984" y="3339532"/>
            <a:ext cx="2966902" cy="2225993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73290">
            <a:off x="5154796" y="3668261"/>
            <a:ext cx="3400742" cy="2268187"/>
          </a:xfrm>
          <a:prstGeom prst="rect">
            <a:avLst/>
          </a:prstGeom>
        </p:spPr>
      </p:pic>
      <p:sp>
        <p:nvSpPr>
          <p:cNvPr id="10" name="מלבן מעוגל 9"/>
          <p:cNvSpPr/>
          <p:nvPr/>
        </p:nvSpPr>
        <p:spPr>
          <a:xfrm>
            <a:off x="4617099" y="2992091"/>
            <a:ext cx="2437551" cy="136709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By 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hlinkClick r:id="rId6"/>
              </a:rPr>
              <a:t>Gorodenkoff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מלבן מעוגל 13"/>
          <p:cNvSpPr/>
          <p:nvPr/>
        </p:nvSpPr>
        <p:spPr>
          <a:xfrm rot="761036">
            <a:off x="9111485" y="3006380"/>
            <a:ext cx="2695871" cy="142696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 err="1">
                <a:solidFill>
                  <a:srgbClr val="77980E"/>
                </a:solidFill>
                <a:latin typeface="Open Sans"/>
                <a:hlinkClick r:id="rId7"/>
              </a:rPr>
              <a:t>Lorant</a:t>
            </a:r>
            <a:r>
              <a:rPr lang="en-US" altLang="en-US" sz="1000" dirty="0">
                <a:solidFill>
                  <a:srgbClr val="77980E"/>
                </a:solidFill>
                <a:latin typeface="Open Sans"/>
                <a:hlinkClick r:id="rId7"/>
              </a:rPr>
              <a:t> </a:t>
            </a:r>
            <a:r>
              <a:rPr lang="en-US" altLang="en-US" sz="1000" dirty="0" err="1">
                <a:solidFill>
                  <a:srgbClr val="77980E"/>
                </a:solidFill>
                <a:latin typeface="Open Sans"/>
                <a:hlinkClick r:id="rId7"/>
              </a:rPr>
              <a:t>Fulop</a:t>
            </a:r>
            <a:endParaRPr lang="en-US" altLang="en-US" sz="1000" dirty="0">
              <a:solidFill>
                <a:srgbClr val="363F48"/>
              </a:solidFill>
              <a:latin typeface="Open Sans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 rot="20036506">
            <a:off x="1748968" y="2645449"/>
            <a:ext cx="1884597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i="0" u="none" strike="noStrike" cap="none" normalizeH="0" baseline="0" dirty="0">
                <a:ln>
                  <a:noFill/>
                </a:ln>
                <a:solidFill>
                  <a:srgbClr val="999999"/>
                </a:solidFill>
                <a:effectLst/>
                <a:latin typeface="Open Sans"/>
              </a:rPr>
              <a:t>PHOTO BY V</a:t>
            </a:r>
            <a:r>
              <a:rPr kumimoji="0" lang="en-US" altLang="en-US" sz="1000" i="0" u="none" strike="noStrike" cap="none" normalizeH="0" baseline="0" dirty="0">
                <a:ln>
                  <a:noFill/>
                </a:ln>
                <a:solidFill>
                  <a:srgbClr val="999999"/>
                </a:solidFill>
                <a:effectLst/>
                <a:latin typeface="Open Sans"/>
                <a:hlinkClick r:id="rId8" tooltip="Download free stock photos by Viktor Hanacek"/>
              </a:rPr>
              <a:t>IKTOR HANACEK</a:t>
            </a:r>
            <a:r>
              <a:rPr kumimoji="0" lang="en-US" altLang="en-US" sz="1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000" i="0" u="none" strike="noStrike" cap="none" normalizeH="0" baseline="0" dirty="0">
              <a:ln>
                <a:noFill/>
              </a:ln>
              <a:solidFill>
                <a:srgbClr val="999999"/>
              </a:solidFill>
              <a:effectLst/>
              <a:latin typeface="Open Sans"/>
            </a:endParaRP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 rot="771571">
            <a:off x="5115845" y="5796172"/>
            <a:ext cx="1944352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i="0" u="none" strike="noStrike" cap="none" normalizeH="0" baseline="0" dirty="0">
                <a:ln>
                  <a:noFill/>
                </a:ln>
                <a:solidFill>
                  <a:srgbClr val="999999"/>
                </a:solidFill>
                <a:effectLst/>
                <a:latin typeface="Open Sans"/>
              </a:rPr>
              <a:t>PHOTO BY V</a:t>
            </a:r>
            <a:r>
              <a:rPr kumimoji="0" lang="en-US" altLang="en-US" sz="1000" i="0" u="none" strike="noStrike" cap="none" normalizeH="0" baseline="0" dirty="0">
                <a:ln>
                  <a:noFill/>
                </a:ln>
                <a:solidFill>
                  <a:srgbClr val="999999"/>
                </a:solidFill>
                <a:effectLst/>
                <a:latin typeface="Open Sans"/>
                <a:hlinkClick r:id="rId8" tooltip="Download free stock photos by Viktor Hanacek"/>
              </a:rPr>
              <a:t>IKTOR HANACEK</a:t>
            </a:r>
            <a:r>
              <a:rPr kumimoji="0" lang="en-US" altLang="en-US" sz="1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000" i="0" u="none" strike="noStrike" cap="none" normalizeH="0" baseline="0" dirty="0">
              <a:ln>
                <a:noFill/>
              </a:ln>
              <a:solidFill>
                <a:srgbClr val="999999"/>
              </a:solidFill>
              <a:effectLst/>
              <a:latin typeface="Open Sans"/>
            </a:endParaRPr>
          </a:p>
        </p:txBody>
      </p:sp>
      <p:sp>
        <p:nvSpPr>
          <p:cNvPr id="18" name="מלבן 17"/>
          <p:cNvSpPr/>
          <p:nvPr/>
        </p:nvSpPr>
        <p:spPr>
          <a:xfrm>
            <a:off x="1431847" y="5527904"/>
            <a:ext cx="1071127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lang="en-US" sz="1000" dirty="0" err="1">
                <a:solidFill>
                  <a:srgbClr val="77980E"/>
                </a:solidFill>
                <a:latin typeface="Open Sans"/>
                <a:hlinkClick r:id="rId9"/>
              </a:rPr>
              <a:t>Carien</a:t>
            </a:r>
            <a:r>
              <a:rPr lang="en-US" sz="1000" dirty="0">
                <a:solidFill>
                  <a:srgbClr val="77980E"/>
                </a:solidFill>
                <a:latin typeface="Open Sans"/>
                <a:hlinkClick r:id="rId9"/>
              </a:rPr>
              <a:t> van </a:t>
            </a:r>
            <a:r>
              <a:rPr lang="en-US" sz="1000" dirty="0" err="1">
                <a:solidFill>
                  <a:srgbClr val="77980E"/>
                </a:solidFill>
                <a:latin typeface="Open Sans"/>
                <a:hlinkClick r:id="rId9"/>
              </a:rPr>
              <a:t>Hest</a:t>
            </a:r>
            <a:endParaRPr lang="en-US" sz="1000" i="0" dirty="0">
              <a:solidFill>
                <a:srgbClr val="363F48"/>
              </a:solidFill>
              <a:effectLst/>
              <a:latin typeface="Open Sans"/>
            </a:endParaRPr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45799FC1-9755-4E6F-B895-07243EBC193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2322" y="934172"/>
            <a:ext cx="3565979" cy="2005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16" name="מלבן מעוגל 2">
            <a:extLst>
              <a:ext uri="{FF2B5EF4-FFF2-40B4-BE49-F238E27FC236}">
                <a16:creationId xmlns:a16="http://schemas.microsoft.com/office/drawing/2014/main" id="{71C54569-1C0A-4A42-8686-F75A844A055B}"/>
              </a:ext>
            </a:extLst>
          </p:cNvPr>
          <p:cNvSpPr/>
          <p:nvPr/>
        </p:nvSpPr>
        <p:spPr>
          <a:xfrm>
            <a:off x="9004704" y="3408713"/>
            <a:ext cx="3083905" cy="1658889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גם בימי הביניים וגם היום ילדים משחקים. חלק מהמשחקים השתנו וחלק נותרו כפי שהיו.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3245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/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t="6745"/>
          <a:stretch/>
        </p:blipFill>
        <p:spPr>
          <a:xfrm>
            <a:off x="197067" y="1135116"/>
            <a:ext cx="8948923" cy="5186855"/>
          </a:xfrm>
          <a:prstGeom prst="rect">
            <a:avLst/>
          </a:prstGeom>
        </p:spPr>
      </p:pic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העיר מון סן מישל, צרפת</a:t>
            </a:r>
            <a:endParaRPr lang="en-US" dirty="0"/>
          </a:p>
        </p:txBody>
      </p:sp>
      <p:sp>
        <p:nvSpPr>
          <p:cNvPr id="5" name="מלבן מעוגל 4"/>
          <p:cNvSpPr/>
          <p:nvPr/>
        </p:nvSpPr>
        <p:spPr>
          <a:xfrm>
            <a:off x="2639075" y="6493015"/>
            <a:ext cx="2774731" cy="2207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התמונה ממט"ח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מלבן מעוגל 1"/>
          <p:cNvSpPr/>
          <p:nvPr/>
        </p:nvSpPr>
        <p:spPr>
          <a:xfrm>
            <a:off x="9285890" y="1568924"/>
            <a:ext cx="2364827" cy="2822323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he-I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מהם מאפייני העיר בימי הביניים אותם למדנו הבאים לידי ביטוי בתמונה?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מציין מיקום תוכן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3000" y="1103584"/>
            <a:ext cx="867617" cy="86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9023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מה למדנו?</a:t>
            </a:r>
            <a:endParaRPr lang="en-US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e-IL" dirty="0"/>
              <a:t>התפתחות הערים בימי הביניים</a:t>
            </a:r>
          </a:p>
          <a:p>
            <a:r>
              <a:rPr lang="he-IL" dirty="0"/>
              <a:t>מבנה העיר</a:t>
            </a:r>
          </a:p>
          <a:p>
            <a:r>
              <a:rPr lang="he-IL" dirty="0"/>
              <a:t>תנאי חיים בעיר </a:t>
            </a:r>
          </a:p>
          <a:p>
            <a:r>
              <a:rPr lang="he-IL" dirty="0"/>
              <a:t>כלכלת העיר</a:t>
            </a:r>
          </a:p>
          <a:p>
            <a:r>
              <a:rPr lang="he-IL" dirty="0"/>
              <a:t>אוכלוסיית העיר</a:t>
            </a:r>
          </a:p>
          <a:p>
            <a:r>
              <a:rPr lang="he-IL" dirty="0"/>
              <a:t>הגילדות בימי הביניים</a:t>
            </a:r>
          </a:p>
          <a:p>
            <a:r>
              <a:rPr lang="he-IL" dirty="0"/>
              <a:t>הקמת אוניברסיטאות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5016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F6469D9-7AB5-4B51-A971-96A91FB99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מטלה </a:t>
            </a:r>
            <a:endParaRPr lang="en-US" dirty="0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744" y="1457420"/>
            <a:ext cx="3526468" cy="3526468"/>
          </a:xfrm>
        </p:spPr>
      </p:pic>
      <p:pic>
        <p:nvPicPr>
          <p:cNvPr id="7" name="תמונה 6" descr="תמונה שמכילה אובייקט, שעון&#10;&#10;התיאור נוצר באופן אוטומטי">
            <a:extLst>
              <a:ext uri="{FF2B5EF4-FFF2-40B4-BE49-F238E27FC236}">
                <a16:creationId xmlns:a16="http://schemas.microsoft.com/office/drawing/2014/main" id="{300B5EBA-5684-439B-82F6-2B288C3AC2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3F2EE"/>
              </a:clrFrom>
              <a:clrTo>
                <a:srgbClr val="F3F2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8" t="21296" r="8702"/>
          <a:stretch/>
        </p:blipFill>
        <p:spPr>
          <a:xfrm flipH="1">
            <a:off x="-1" y="4314285"/>
            <a:ext cx="2277745" cy="2037982"/>
          </a:xfrm>
          <a:prstGeom prst="rect">
            <a:avLst/>
          </a:prstGeom>
        </p:spPr>
      </p:pic>
      <p:sp>
        <p:nvSpPr>
          <p:cNvPr id="5" name="מלבן מעוגל 4"/>
          <p:cNvSpPr/>
          <p:nvPr/>
        </p:nvSpPr>
        <p:spPr>
          <a:xfrm>
            <a:off x="6258910" y="2175641"/>
            <a:ext cx="4918842" cy="3157635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הזמנה לשייט בפראג</a:t>
            </a:r>
          </a:p>
          <a:p>
            <a:pPr algn="ctr"/>
            <a:r>
              <a:rPr lang="he-IL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תסרקו את הברקוד ותוכלו להכיר את פראג בימי הביניים.</a:t>
            </a:r>
          </a:p>
          <a:p>
            <a:pPr algn="ctr"/>
            <a:r>
              <a:rPr lang="he-IL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בצעו את הפעילות שבמסמך.</a:t>
            </a:r>
          </a:p>
          <a:p>
            <a:pPr algn="ctr"/>
            <a:r>
              <a:rPr lang="he-IL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e-I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הפעילות  מתוך הספרייה הלאומית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0975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23F6F61-4567-462B-A618-70CBC508D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72" r="34234" b="66411"/>
          <a:stretch/>
        </p:blipFill>
        <p:spPr>
          <a:xfrm>
            <a:off x="4775994" y="0"/>
            <a:ext cx="3241964" cy="1838476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904EE8F9-32B7-45EB-8FC4-CC451E605118}"/>
              </a:ext>
            </a:extLst>
          </p:cNvPr>
          <p:cNvSpPr txBox="1"/>
          <p:nvPr/>
        </p:nvSpPr>
        <p:spPr>
          <a:xfrm>
            <a:off x="1385454" y="3016112"/>
            <a:ext cx="10436297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895350" algn="just"/>
            <a:r>
              <a:rPr lang="he-IL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השימוש ביצירות במהלך שידור זה נעשה לפי סעיף 27א לחוק זכות יוצרים, תשס"ח-2007. אם הינך בעל הזכויות באחת היצירות, באפשרותך לבקש מאיתנו לחדול מהשימוש ביצירה, זאת באמצעות פנייה לדוא"ל </a:t>
            </a:r>
            <a:r>
              <a:rPr lang="en-US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rights@education.gov.il</a:t>
            </a:r>
            <a:endParaRPr lang="he-IL" sz="2800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0276247E-F89D-4BE1-B3D6-7FE06BEB5A42}"/>
              </a:ext>
            </a:extLst>
          </p:cNvPr>
          <p:cNvSpPr/>
          <p:nvPr/>
        </p:nvSpPr>
        <p:spPr>
          <a:xfrm>
            <a:off x="795" y="1838476"/>
            <a:ext cx="12190412" cy="763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32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שימוש ביצירות מוגנות בזכויות יוצרים ואיתור בעלי זכויות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מה נלמד היום 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he-IL" dirty="0">
              <a:sym typeface="Varela Round"/>
            </a:endParaRPr>
          </a:p>
          <a:p>
            <a:r>
              <a:rPr lang="he-IL" dirty="0">
                <a:sym typeface="Varela Round"/>
              </a:rPr>
              <a:t>תהליך צמיחת הערים באירופה בימי הביניים</a:t>
            </a:r>
          </a:p>
          <a:p>
            <a:r>
              <a:rPr lang="he-IL" dirty="0">
                <a:sym typeface="Varela Round"/>
              </a:rPr>
              <a:t>מבנה העיר</a:t>
            </a:r>
          </a:p>
          <a:p>
            <a:r>
              <a:rPr lang="he-IL" dirty="0">
                <a:sym typeface="Varela Round"/>
              </a:rPr>
              <a:t>חיי היום יום בעיר </a:t>
            </a:r>
          </a:p>
          <a:p>
            <a:r>
              <a:rPr lang="he-IL" dirty="0">
                <a:sym typeface="Varela Round"/>
              </a:rPr>
              <a:t>אוכלוסיית העיר</a:t>
            </a:r>
          </a:p>
          <a:p>
            <a:r>
              <a:rPr lang="he-IL" dirty="0">
                <a:sym typeface="Varela Round"/>
              </a:rPr>
              <a:t>תרבות ומסחר בעיר</a:t>
            </a:r>
          </a:p>
          <a:p>
            <a:endParaRPr lang="he-IL" dirty="0">
              <a:sym typeface="Varela Roun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9228C1D-A17F-43C3-894B-39D305E93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העיר בימי הביניים</a:t>
            </a:r>
          </a:p>
        </p:txBody>
      </p:sp>
      <p:sp>
        <p:nvSpPr>
          <p:cNvPr id="8" name="מציין מיקום טקסט 13">
            <a:extLst>
              <a:ext uri="{FF2B5EF4-FFF2-40B4-BE49-F238E27FC236}">
                <a16:creationId xmlns:a16="http://schemas.microsoft.com/office/drawing/2014/main" id="{5F073F6F-B06E-4677-A445-F6E702C2E6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5273" y="852262"/>
            <a:ext cx="11161453" cy="457200"/>
          </a:xfrm>
        </p:spPr>
        <p:txBody>
          <a:bodyPr/>
          <a:lstStyle/>
          <a:p>
            <a:r>
              <a:rPr lang="he-IL" dirty="0"/>
              <a:t>העיר </a:t>
            </a:r>
            <a:r>
              <a:rPr lang="he-IL" dirty="0" err="1"/>
              <a:t>קרקסון</a:t>
            </a:r>
            <a:r>
              <a:rPr lang="he-IL" dirty="0"/>
              <a:t> בצרפת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3"/>
          <a:srcRect b="11770"/>
          <a:stretch/>
        </p:blipFill>
        <p:spPr>
          <a:xfrm>
            <a:off x="231293" y="1559458"/>
            <a:ext cx="8392445" cy="4920169"/>
          </a:xfrm>
          <a:prstGeom prst="rect">
            <a:avLst/>
          </a:prstGeom>
        </p:spPr>
      </p:pic>
      <p:sp>
        <p:nvSpPr>
          <p:cNvPr id="4" name="מלבן מעוגל 3"/>
          <p:cNvSpPr/>
          <p:nvPr/>
        </p:nvSpPr>
        <p:spPr>
          <a:xfrm>
            <a:off x="2961321" y="6542513"/>
            <a:ext cx="2932387" cy="2062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צילום: </a:t>
            </a:r>
            <a:r>
              <a:rPr lang="he-I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דריו</a:t>
            </a:r>
            <a:r>
              <a:rPr lang="he-I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פרייס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מלבן מעוגל 4"/>
          <p:cNvSpPr/>
          <p:nvPr/>
        </p:nvSpPr>
        <p:spPr>
          <a:xfrm>
            <a:off x="8728043" y="2022040"/>
            <a:ext cx="3232664" cy="2049518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מה רואים בתמונה? תארו בצורה מפורטת.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האם מראה העיר </a:t>
            </a:r>
            <a:r>
              <a:rPr lang="he-IL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קרקסון</a:t>
            </a:r>
            <a:r>
              <a:rPr lang="he-I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דומה למראה ערים בימינו?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חפשו מידע. מתי נוסדה העיר?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מציין מיקום תוכן 6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11409144" y="1398420"/>
            <a:ext cx="782855" cy="78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81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he-IL" sz="4000" b="0" dirty="0"/>
            </a:br>
            <a:r>
              <a:rPr lang="he-IL" sz="4000" b="0" dirty="0"/>
              <a:t>ערים באירופה במאה השלוש עשרה וכלכלתן </a:t>
            </a:r>
            <a:br>
              <a:rPr lang="he-IL" dirty="0"/>
            </a:br>
            <a:endParaRPr lang="en-US" dirty="0"/>
          </a:p>
        </p:txBody>
      </p:sp>
      <p:pic>
        <p:nvPicPr>
          <p:cNvPr id="2050" name="Picture 2" descr="http://kotarimagesstg.cet.ac.il/CropDownload.ashx?gPageToken=4df5c24d-a136-43f2-912a-e9126bf94665&amp;v=10&amp;nSizeStep=5&amp;nTop=143&amp;nLeft=80&amp;nWidth=604&amp;nHeight=47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07" y="875448"/>
            <a:ext cx="7131190" cy="561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מלבן מעוגל 3"/>
          <p:cNvSpPr/>
          <p:nvPr/>
        </p:nvSpPr>
        <p:spPr>
          <a:xfrm>
            <a:off x="2406088" y="6443584"/>
            <a:ext cx="3216165" cy="414416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המפה ממט"ח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9674" y="614770"/>
            <a:ext cx="977526" cy="977526"/>
          </a:xfrm>
          <a:prstGeom prst="rect">
            <a:avLst/>
          </a:prstGeom>
        </p:spPr>
      </p:pic>
      <p:sp>
        <p:nvSpPr>
          <p:cNvPr id="2" name="מלבן מעוגל 1"/>
          <p:cNvSpPr/>
          <p:nvPr/>
        </p:nvSpPr>
        <p:spPr>
          <a:xfrm>
            <a:off x="7219507" y="1202802"/>
            <a:ext cx="3811778" cy="293238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e-I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ניתוח מפה</a:t>
            </a:r>
            <a:r>
              <a:rPr lang="he-I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342900" indent="-342900">
              <a:buAutoNum type="arabicPeriod"/>
            </a:pPr>
            <a:r>
              <a:rPr lang="he-I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מהו </a:t>
            </a:r>
            <a:r>
              <a:rPr lang="he-IL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האיזור</a:t>
            </a:r>
            <a:r>
              <a:rPr lang="he-I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המתואר במפה?</a:t>
            </a:r>
          </a:p>
          <a:p>
            <a:pPr marL="342900" indent="-342900">
              <a:buAutoNum type="arabicPeriod"/>
            </a:pPr>
            <a:r>
              <a:rPr lang="he-I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אתרו במפה ערי מסחר וערי ירידים.</a:t>
            </a:r>
          </a:p>
          <a:p>
            <a:pPr marL="342900" indent="-342900">
              <a:buAutoNum type="arabicPeriod"/>
            </a:pPr>
            <a:r>
              <a:rPr lang="he-I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מה מסמלים החיצים בים התיכון?</a:t>
            </a:r>
          </a:p>
          <a:p>
            <a:pPr marL="342900" indent="-342900">
              <a:buAutoNum type="arabicPeriod"/>
            </a:pPr>
            <a:r>
              <a:rPr lang="he-I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מה ניתן ללמוד בעזרת המפה על הקשר בין התפתחות המסחר להתפתחות הערים?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481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6A4E18A-E206-4DA7-BC0F-CB7B705A0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הערים בימי הביניים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15FEF5B8-0806-418B-A43E-D546B47839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e-IL" dirty="0"/>
              <a:t>איפה צמחו ערים חדשות?</a:t>
            </a:r>
          </a:p>
        </p:txBody>
      </p:sp>
      <p:graphicFrame>
        <p:nvGraphicFramePr>
          <p:cNvPr id="6" name="מציין מיקום תוכן 5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325978819"/>
              </p:ext>
            </p:extLst>
          </p:nvPr>
        </p:nvGraphicFramePr>
        <p:xfrm>
          <a:off x="515938" y="1836463"/>
          <a:ext cx="11160125" cy="3521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78279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29CB7FD-705A-4AFD-B7A3-B7819D0C7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z="3200" dirty="0"/>
              <a:t>מפת לונדון, מתוך: </a:t>
            </a:r>
            <a:r>
              <a:rPr lang="en-US" sz="3200" dirty="0" err="1"/>
              <a:t>Civitates</a:t>
            </a:r>
            <a:r>
              <a:rPr lang="en-US" sz="3200" dirty="0"/>
              <a:t> </a:t>
            </a:r>
            <a:r>
              <a:rPr lang="en-US" sz="3200" dirty="0" err="1"/>
              <a:t>Orbis</a:t>
            </a:r>
            <a:r>
              <a:rPr lang="en-US" sz="3200" dirty="0"/>
              <a:t> </a:t>
            </a:r>
            <a:r>
              <a:rPr lang="en-US" sz="3200" dirty="0" err="1"/>
              <a:t>Terrarum</a:t>
            </a:r>
            <a:r>
              <a:rPr lang="en-US" sz="3200" dirty="0"/>
              <a:t>, 1572</a:t>
            </a:r>
            <a:endParaRPr lang="he-IL" sz="3200" dirty="0"/>
          </a:p>
        </p:txBody>
      </p:sp>
      <p:pic>
        <p:nvPicPr>
          <p:cNvPr id="1026" name="Picture 2" descr="http://historic-cities.huji.ac.il/british_isles/london/maps/braun_hogenberg_I_A_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60" y="998859"/>
            <a:ext cx="7001013" cy="505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מלבן מעוגל 3"/>
          <p:cNvSpPr/>
          <p:nvPr/>
        </p:nvSpPr>
        <p:spPr>
          <a:xfrm>
            <a:off x="3233904" y="6291917"/>
            <a:ext cx="2691327" cy="4106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המפה מהספרייה הלאומית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מלבן מעוגל 4"/>
          <p:cNvSpPr/>
          <p:nvPr/>
        </p:nvSpPr>
        <p:spPr>
          <a:xfrm>
            <a:off x="8172800" y="1283915"/>
            <a:ext cx="3635572" cy="2279855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e-I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ניתוח מפה:</a:t>
            </a:r>
          </a:p>
          <a:p>
            <a:r>
              <a:rPr lang="he-I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באיזו גדה של הנהר נוסדה לונדון?</a:t>
            </a:r>
          </a:p>
          <a:p>
            <a:r>
              <a:rPr lang="he-I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שימו לב, זו מפה עתיקה ולכן שונה מהמפות שאנו רגילים לראות. מה מצויר במפה זו בשונה ממפות בימינו? מה חסר?</a:t>
            </a:r>
          </a:p>
        </p:txBody>
      </p:sp>
      <p:pic>
        <p:nvPicPr>
          <p:cNvPr id="6" name="מציין מיקום תוכן 5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11160109" y="589256"/>
            <a:ext cx="867617" cy="86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12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 החיים בעיר</a:t>
            </a:r>
            <a:endParaRPr lang="en-US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e-IL" dirty="0"/>
              <a:t>עיר מוקפת חומה</a:t>
            </a:r>
            <a:endParaRPr lang="en-US" dirty="0"/>
          </a:p>
        </p:txBody>
      </p:sp>
      <p:pic>
        <p:nvPicPr>
          <p:cNvPr id="7" name="מציין מיקום תוכן 6"/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l="14591" t="20704"/>
          <a:stretch/>
        </p:blipFill>
        <p:spPr>
          <a:xfrm>
            <a:off x="299545" y="1544899"/>
            <a:ext cx="6921062" cy="4138570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3388" y="1630008"/>
            <a:ext cx="3662504" cy="3338135"/>
          </a:xfrm>
          <a:prstGeom prst="rect">
            <a:avLst/>
          </a:prstGeom>
        </p:spPr>
      </p:pic>
      <p:sp>
        <p:nvSpPr>
          <p:cNvPr id="9" name="מלבן מעוגל 8"/>
          <p:cNvSpPr/>
          <p:nvPr/>
        </p:nvSpPr>
        <p:spPr>
          <a:xfrm>
            <a:off x="103253" y="6548797"/>
            <a:ext cx="3074276" cy="231827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1200" dirty="0" err="1">
                <a:solidFill>
                  <a:schemeClr val="tx1">
                    <a:lumMod val="25000"/>
                    <a:lumOff val="75000"/>
                  </a:schemeClr>
                </a:solidFill>
              </a:rPr>
              <a:t>קרקסון</a:t>
            </a:r>
            <a:r>
              <a:rPr lang="he-IL" sz="1200" dirty="0">
                <a:solidFill>
                  <a:schemeClr val="tx1">
                    <a:lumMod val="25000"/>
                    <a:lumOff val="75000"/>
                  </a:schemeClr>
                </a:solidFill>
              </a:rPr>
              <a:t> צילומים: </a:t>
            </a:r>
            <a:r>
              <a:rPr lang="he-IL" sz="1200" dirty="0" err="1">
                <a:solidFill>
                  <a:schemeClr val="tx1">
                    <a:lumMod val="25000"/>
                    <a:lumOff val="75000"/>
                  </a:schemeClr>
                </a:solidFill>
              </a:rPr>
              <a:t>דריו</a:t>
            </a:r>
            <a:r>
              <a:rPr lang="he-IL" sz="1200" dirty="0">
                <a:solidFill>
                  <a:schemeClr val="tx1">
                    <a:lumMod val="25000"/>
                    <a:lumOff val="75000"/>
                  </a:schemeClr>
                </a:solidFill>
              </a:rPr>
              <a:t> פרייס</a:t>
            </a:r>
            <a:endParaRPr lang="en-US" sz="1200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4" name="מלבן מעוגל 3"/>
          <p:cNvSpPr/>
          <p:nvPr/>
        </p:nvSpPr>
        <p:spPr>
          <a:xfrm>
            <a:off x="3760076" y="6006662"/>
            <a:ext cx="3648239" cy="4572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על מה מעיד הצורך בחומה?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מציין מיקום תוכן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0607" y="5411257"/>
            <a:ext cx="867617" cy="86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713813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מערכת שידורים">
      <a:dk1>
        <a:srgbClr val="00206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7030A0"/>
      </a:folHlink>
    </a:clrScheme>
    <a:fontScheme name="התאמה אישית 3">
      <a:majorFont>
        <a:latin typeface="Varela Round"/>
        <a:ea typeface=""/>
        <a:cs typeface="Varela Round"/>
      </a:majorFont>
      <a:minorFont>
        <a:latin typeface="Varela Round"/>
        <a:ea typeface=""/>
        <a:cs typeface="Varela Round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10567</TotalTime>
  <Words>1175</Words>
  <Application>Microsoft Office PowerPoint</Application>
  <PresentationFormat>מסך רחב</PresentationFormat>
  <Paragraphs>212</Paragraphs>
  <Slides>37</Slides>
  <Notes>7</Notes>
  <HiddenSlides>0</HiddenSlides>
  <MMClips>2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37</vt:i4>
      </vt:variant>
    </vt:vector>
  </HeadingPairs>
  <TitlesOfParts>
    <vt:vector size="43" baseType="lpstr">
      <vt:lpstr>adobe-clean</vt:lpstr>
      <vt:lpstr>Arial</vt:lpstr>
      <vt:lpstr>Calibri</vt:lpstr>
      <vt:lpstr>Open Sans</vt:lpstr>
      <vt:lpstr>Varela Round</vt:lpstr>
      <vt:lpstr>ערכת נושא Office</vt:lpstr>
      <vt:lpstr>מערכת שידורים לאומית</vt:lpstr>
      <vt:lpstr>צמיחת הערים בימי הביניים</vt:lpstr>
      <vt:lpstr>מה הקשר?</vt:lpstr>
      <vt:lpstr>מה נלמד היום </vt:lpstr>
      <vt:lpstr>העיר בימי הביניים</vt:lpstr>
      <vt:lpstr> ערים באירופה במאה השלוש עשרה וכלכלתן  </vt:lpstr>
      <vt:lpstr>הערים בימי הביניים</vt:lpstr>
      <vt:lpstr>מפת לונדון, מתוך: Civitates Orbis Terrarum, 1572</vt:lpstr>
      <vt:lpstr>תנאי החיים בעיר</vt:lpstr>
      <vt:lpstr>תנאי החיים בעיר</vt:lpstr>
      <vt:lpstr>תנאי החיים בעיר</vt:lpstr>
      <vt:lpstr>תנאי החיים בעיר</vt:lpstr>
      <vt:lpstr>תנאי החיים בעיר</vt:lpstr>
      <vt:lpstr>מבנה העיר</vt:lpstr>
      <vt:lpstr>מצגת של PowerPoint‏</vt:lpstr>
      <vt:lpstr>הפסקה</vt:lpstr>
      <vt:lpstr>כיכר השוק </vt:lpstr>
      <vt:lpstr>יום השוק</vt:lpstr>
      <vt:lpstr>מצגת של PowerPoint‏</vt:lpstr>
      <vt:lpstr>היריד השנתי</vt:lpstr>
      <vt:lpstr>היריד השנתי</vt:lpstr>
      <vt:lpstr>תושבי העיר בימי הביניים</vt:lpstr>
      <vt:lpstr>חיי היום יום בעיר בימי הביניים</vt:lpstr>
      <vt:lpstr>חיי היום יום בעיר בימי הביניים</vt:lpstr>
      <vt:lpstr>סמלי הגילדות</vt:lpstr>
      <vt:lpstr>     של איזו גילדה סמלים אילו?</vt:lpstr>
      <vt:lpstr>חברי גילדת לוקאס הקדוש בהארלם,  צייר יאן דה בריי 1675</vt:lpstr>
      <vt:lpstr>ג'ודית ליסטר, האישה השנייה, חברת הגילדה</vt:lpstr>
      <vt:lpstr>העיר כמרכז השכלה וידע</vt:lpstr>
      <vt:lpstr>העיר כמרכז השכלה וידע</vt:lpstr>
      <vt:lpstr>חיי היום יום בעיר בימי הביניים</vt:lpstr>
      <vt:lpstr>מצגת של PowerPoint‏</vt:lpstr>
      <vt:lpstr>מה הקשר?</vt:lpstr>
      <vt:lpstr>העיר מון סן מישל, צרפת</vt:lpstr>
      <vt:lpstr>מה למדנו?</vt:lpstr>
      <vt:lpstr>מטלה 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user</dc:creator>
  <cp:lastModifiedBy>נעמה כהן-לוז</cp:lastModifiedBy>
  <cp:revision>227</cp:revision>
  <dcterms:created xsi:type="dcterms:W3CDTF">2020-03-15T19:13:03Z</dcterms:created>
  <dcterms:modified xsi:type="dcterms:W3CDTF">2020-07-30T08:22:44Z</dcterms:modified>
</cp:coreProperties>
</file>