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491" r:id="rId2"/>
    <p:sldId id="348" r:id="rId3"/>
    <p:sldId id="475" r:id="rId4"/>
    <p:sldId id="487" r:id="rId5"/>
    <p:sldId id="309" r:id="rId6"/>
    <p:sldId id="518" r:id="rId7"/>
    <p:sldId id="307" r:id="rId8"/>
    <p:sldId id="368" r:id="rId9"/>
    <p:sldId id="311" r:id="rId10"/>
    <p:sldId id="337" r:id="rId11"/>
    <p:sldId id="315" r:id="rId12"/>
    <p:sldId id="512" r:id="rId13"/>
    <p:sldId id="318" r:id="rId14"/>
    <p:sldId id="320" r:id="rId15"/>
    <p:sldId id="321" r:id="rId16"/>
    <p:sldId id="322" r:id="rId17"/>
    <p:sldId id="324" r:id="rId18"/>
    <p:sldId id="325" r:id="rId19"/>
    <p:sldId id="369" r:id="rId20"/>
    <p:sldId id="370" r:id="rId21"/>
    <p:sldId id="460" r:id="rId22"/>
    <p:sldId id="461" r:id="rId23"/>
    <p:sldId id="319" r:id="rId24"/>
    <p:sldId id="339" r:id="rId25"/>
    <p:sldId id="375" r:id="rId26"/>
    <p:sldId id="328" r:id="rId27"/>
    <p:sldId id="329" r:id="rId28"/>
    <p:sldId id="330" r:id="rId29"/>
    <p:sldId id="520" r:id="rId30"/>
    <p:sldId id="521" r:id="rId31"/>
    <p:sldId id="513" r:id="rId32"/>
    <p:sldId id="522" r:id="rId33"/>
    <p:sldId id="352" r:id="rId34"/>
    <p:sldId id="365" r:id="rId35"/>
    <p:sldId id="366" r:id="rId36"/>
    <p:sldId id="367" r:id="rId37"/>
    <p:sldId id="374" r:id="rId38"/>
    <p:sldId id="501" r:id="rId39"/>
    <p:sldId id="523" r:id="rId40"/>
    <p:sldId id="517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002060"/>
    <a:srgbClr val="AED3E4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68" autoAdjust="0"/>
    <p:restoredTop sz="86111" autoAdjust="0"/>
  </p:normalViewPr>
  <p:slideViewPr>
    <p:cSldViewPr snapToGrid="0">
      <p:cViewPr>
        <p:scale>
          <a:sx n="66" d="100"/>
          <a:sy n="66" d="100"/>
        </p:scale>
        <p:origin x="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0BF8BB-4658-4FEA-B289-823C4209B79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9A10B3-357E-4C39-BAD3-EDD77F66CC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37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366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26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69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49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04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73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44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860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59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755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90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510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245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144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בתרגיל מופיע סימול ארגון בשני היסודות ופה יש אשלגן. תקן באחד מהם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489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8635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10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7838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033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412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450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204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917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490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גם פה תיקנתי את הרישום של היון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90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62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656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98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966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554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797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4437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 שקף שצריך להופיע בסוף כל אחד מהשיעורים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44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26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47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85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6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07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55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38120F-29A4-4B1A-BD88-3BA99E96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4142E8-0A7F-4576-8F03-3DBFD10B9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1CC129-F1F4-4F99-8579-B4EC37C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BB8E9A-77C0-4583-841B-0859DA5D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824413-38CD-4584-9A6F-6DC1C4CA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202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70EE9A-C786-4FF7-B413-F131ADB0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B31538-924A-4B49-8D09-59B25B7DA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230313-4789-46C9-AF0D-2D28854C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8397DF4-57BD-4DAA-88C4-C6C66879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F20CED-C203-4E29-9C3C-DAD0D0C9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32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5765D64-94D7-4E61-A13F-33E1FD4C7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68B762-789A-4878-A660-87C9B6F67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8D9641-89A9-42C6-9B00-1FF4D132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8FFD32-A3CD-47E4-96FC-4D4FE888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3784CC9-D8D2-422F-836E-D82B8EBD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25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9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60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A5580C-80D7-4C78-AD22-E878E5AA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5C60165-47EA-425C-B10F-F76F66C5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2B4446-94E0-46FE-A2BC-58547FA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ED5862-1DAD-4FFB-ADD1-A151E2C4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CAA1A5-21F5-4819-B256-9C206921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50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1EFA79-05BF-4982-A436-91E8B533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6C3C1E6-E07A-475A-BAD7-6CEDCDF3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146147E-BDA0-47D7-8675-BE029513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F694E9C-75BA-4B59-9448-167565B1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CEA4C2-0B78-4CDA-8FE7-965C7994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75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DCC14C-CA8A-453F-9CEC-5DBF7DD1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8A883F-478D-4568-952C-9FE0B734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FA6EEAC-B650-45C2-B6D5-DB4306B9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B4EDE0-9740-4A7A-974B-A0A47B98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9D2FBE5-BEAB-4914-8EE1-C6135159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D3FDA17-13AD-4BFC-B1A4-CC529C74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47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2306F8-B06B-4E0A-9D8B-2D3D9653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215C0F4-C260-4096-A1CC-8A8461BC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D70CDF3-BF53-418F-A188-FDA42930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C936AAF-1543-4672-85C6-9DCB2C439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1F992E6-B2B1-4BCA-809E-ECBBF8D40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96851E9-CE6E-487C-B707-1A639856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CA197EF-B7DD-4C0B-801C-DEEBC5BB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A9EF80C-E221-4A60-93CB-C762CEF6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840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7C0AA1-94EF-41A3-887F-5A3FDB0D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B3E0D20-53CE-451E-9118-D76E2613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A716165-D052-4DEC-95B1-9A939286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9DD6E9E-8C37-4260-90AB-52A43B9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23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F10E20F-A5AD-4A4D-A29C-6D76ADAF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F5A50CD-4620-45EF-AA2D-FBC2A943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BD5B9C-61AA-4D0B-B1C3-BC913BAA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59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2BBD73-F338-41DF-8721-6E64B52F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1679DE-5F2D-4CC9-9875-A5A4A60B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AEDF060-A43F-4018-A780-F20939A6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81DAB7C-34AD-4654-836C-E2C294BD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3E2A9D-2A00-4960-8D4A-25033409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1AC576-2A12-454E-96D8-8C4A8AC7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67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E8D679-73EF-4336-A4CC-50BAB481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602726C-B94F-43BD-A8B3-3BD2D0288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84750F1-C376-462B-89EB-C3D47515B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3DEEFD2-E76E-4D77-971D-8FE80EE8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78939E-2CAD-4A89-86F5-134CBBB9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BD7DFF-ADFD-440B-857D-EFCCDD34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05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F0C2BB5-35BC-42A1-B2A1-2A44B1D0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00BE7D-8D87-44EF-8E73-C6FCE158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82EE3E-6641-43F4-B277-58865435A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69B25-C9F3-4FDA-8C1F-AACE027C7D58}" type="datetimeFigureOut">
              <a:rPr lang="he-IL" smtClean="0"/>
              <a:t>ח'/אייר/תש"ף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8B52E1-4A91-4E26-8D27-55FC9C4D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3AA29E-3656-49FB-BC0E-C60975AE0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F637-0D10-40DF-A5B7-F26B4F573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8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6/Electron_shell_011_Sodium.sv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58705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2544371" y="1667310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71" y="1667310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3325CB7D-36D6-407A-9120-E43DA865B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70" t="3054" r="57881" b="83648"/>
          <a:stretch/>
        </p:blipFill>
        <p:spPr>
          <a:xfrm>
            <a:off x="1422824" y="2900398"/>
            <a:ext cx="3100619" cy="2883015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D725E024-D6B0-4BC8-A2B2-065739A4BFD5}"/>
              </a:ext>
            </a:extLst>
          </p:cNvPr>
          <p:cNvSpPr/>
          <p:nvPr/>
        </p:nvSpPr>
        <p:spPr>
          <a:xfrm>
            <a:off x="2544657" y="3896461"/>
            <a:ext cx="1019649" cy="947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B7E8821E-9A8D-43E9-95F6-1D99EC4C5722}"/>
                  </a:ext>
                </a:extLst>
              </p:cNvPr>
              <p:cNvSpPr/>
              <p:nvPr/>
            </p:nvSpPr>
            <p:spPr>
              <a:xfrm>
                <a:off x="5740431" y="1720973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B7E8821E-9A8D-43E9-95F6-1D99EC4C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31" y="1720973"/>
                <a:ext cx="1125500" cy="976934"/>
              </a:xfrm>
              <a:prstGeom prst="rect">
                <a:avLst/>
              </a:prstGeom>
              <a:blipFill>
                <a:blip r:embed="rId5"/>
                <a:stretch>
                  <a:fillRect r="-168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B79CC8D-6D51-4D2C-BBCE-EFA2D6C8E4BF}"/>
              </a:ext>
            </a:extLst>
          </p:cNvPr>
          <p:cNvSpPr txBox="1"/>
          <p:nvPr/>
        </p:nvSpPr>
        <p:spPr>
          <a:xfrm>
            <a:off x="1650493" y="2679649"/>
            <a:ext cx="25202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סה"כ 1 אלקטרון באטום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CA53DC3-DD56-4C54-9557-A2439AD47CE6}"/>
              </a:ext>
            </a:extLst>
          </p:cNvPr>
          <p:cNvSpPr txBox="1"/>
          <p:nvPr/>
        </p:nvSpPr>
        <p:spPr>
          <a:xfrm>
            <a:off x="4727344" y="2674388"/>
            <a:ext cx="27542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סה"כ 2 אלקטרונים באטום</a:t>
            </a:r>
          </a:p>
        </p:txBody>
      </p:sp>
      <p:sp>
        <p:nvSpPr>
          <p:cNvPr id="18" name="מציין מיקום טקסט 13">
            <a:extLst>
              <a:ext uri="{FF2B5EF4-FFF2-40B4-BE49-F238E27FC236}">
                <a16:creationId xmlns:a16="http://schemas.microsoft.com/office/drawing/2014/main" id="{8ABC3396-888E-4F52-A88D-D9E0C0F520C1}"/>
              </a:ext>
            </a:extLst>
          </p:cNvPr>
          <p:cNvSpPr txBox="1">
            <a:spLocks/>
          </p:cNvSpPr>
          <p:nvPr/>
        </p:nvSpPr>
        <p:spPr>
          <a:xfrm>
            <a:off x="201462" y="1004140"/>
            <a:ext cx="11626571" cy="5400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rgbClr val="0070C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400" b="0" dirty="0"/>
              <a:t>ניתן לראות שככל שישנם יותר אלקטרונים באטום, צפיפות האלקטרונים גבוהה יותר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8A69723-BF85-46F5-8D28-50AD99D8F0BB}"/>
              </a:ext>
            </a:extLst>
          </p:cNvPr>
          <p:cNvGrpSpPr/>
          <p:nvPr/>
        </p:nvGrpSpPr>
        <p:grpSpPr>
          <a:xfrm>
            <a:off x="4654450" y="3107412"/>
            <a:ext cx="2900068" cy="2603349"/>
            <a:chOff x="4767698" y="2900397"/>
            <a:chExt cx="2900068" cy="2603349"/>
          </a:xfrm>
        </p:grpSpPr>
        <p:pic>
          <p:nvPicPr>
            <p:cNvPr id="19" name="Picture 4" descr="Helium-4 - Wikipedia">
              <a:extLst>
                <a:ext uri="{FF2B5EF4-FFF2-40B4-BE49-F238E27FC236}">
                  <a16:creationId xmlns:a16="http://schemas.microsoft.com/office/drawing/2014/main" id="{0318F31D-A289-4DA0-B9C8-675378907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931" b="82347" l="18381" r="717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879" r="21532" b="10601"/>
            <a:stretch/>
          </p:blipFill>
          <p:spPr bwMode="auto">
            <a:xfrm>
              <a:off x="5278669" y="3226289"/>
              <a:ext cx="2047436" cy="209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C97C6995-669D-4F8C-9C3B-ED5F8F6BE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767698" y="2900397"/>
              <a:ext cx="2900068" cy="2603349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1B209A4F-3C36-4BB0-8E20-56AF926DF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795248" y="2923916"/>
              <a:ext cx="2745122" cy="2464256"/>
            </a:xfrm>
            <a:prstGeom prst="rect">
              <a:avLst/>
            </a:prstGeom>
          </p:spPr>
        </p:pic>
        <p:pic>
          <p:nvPicPr>
            <p:cNvPr id="23" name="Picture 4" descr="Helium-4 - Wikipedia">
              <a:extLst>
                <a:ext uri="{FF2B5EF4-FFF2-40B4-BE49-F238E27FC236}">
                  <a16:creationId xmlns:a16="http://schemas.microsoft.com/office/drawing/2014/main" id="{905DB009-4C77-4C90-BECD-E76744E51A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256" b="86711" l="12000" r="75667">
                          <a14:foregroundMark x1="45000" y1="23588" x2="45000" y2="23588"/>
                          <a14:foregroundMark x1="43667" y1="24252" x2="43667" y2="24252"/>
                          <a14:foregroundMark x1="27000" y1="31894" x2="27000" y2="31894"/>
                          <a14:foregroundMark x1="19000" y1="38870" x2="16667" y2="42193"/>
                          <a14:foregroundMark x1="12333" y1="45183" x2="12333" y2="46512"/>
                          <a14:foregroundMark x1="13000" y1="49169" x2="13000" y2="54153"/>
                          <a14:foregroundMark x1="26000" y1="71429" x2="27000" y2="74086"/>
                          <a14:foregroundMark x1="35333" y1="80399" x2="38667" y2="82724"/>
                          <a14:foregroundMark x1="39333" y1="82724" x2="41333" y2="84053"/>
                          <a14:foregroundMark x1="46667" y1="83389" x2="48000" y2="83389"/>
                          <a14:foregroundMark x1="64667" y1="72425" x2="70000" y2="70100"/>
                          <a14:foregroundMark x1="75667" y1="64452" x2="75667" y2="64452"/>
                          <a14:foregroundMark x1="75667" y1="57807" x2="75667" y2="57807"/>
                          <a14:foregroundMark x1="53333" y1="86711" x2="53333" y2="86711"/>
                          <a14:foregroundMark x1="49333" y1="86711" x2="49333" y2="86711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879" r="21532" b="10601"/>
            <a:stretch/>
          </p:blipFill>
          <p:spPr bwMode="auto">
            <a:xfrm>
              <a:off x="5256038" y="3154627"/>
              <a:ext cx="2047436" cy="2094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1FA3D7F6-870D-4165-B35C-B6F63F0A4DD0}"/>
                </a:ext>
              </a:extLst>
            </p:cNvPr>
            <p:cNvSpPr/>
            <p:nvPr/>
          </p:nvSpPr>
          <p:spPr>
            <a:xfrm>
              <a:off x="5780551" y="3754244"/>
              <a:ext cx="1019649" cy="947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9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90377" y="1064494"/>
            <a:ext cx="11411247" cy="540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2400" b="0" dirty="0"/>
              <a:t>נשווה כעת את ענן האלקטרונים באטום המימן, </a:t>
            </a:r>
            <a:r>
              <a:rPr lang="en-US" sz="2400" b="0" dirty="0"/>
              <a:t>He</a:t>
            </a:r>
            <a:r>
              <a:rPr lang="he-IL" sz="2400" b="0" dirty="0"/>
              <a:t>,  לענן האלקטרונים באטום ליתיום, </a:t>
            </a:r>
            <a:r>
              <a:rPr lang="en-US" sz="2400" b="0" dirty="0"/>
              <a:t>Li</a:t>
            </a:r>
            <a:endParaRPr lang="he-IL" sz="2400" b="0" dirty="0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62C16FE-6FD6-4F58-B697-31113E86FCEE}"/>
              </a:ext>
            </a:extLst>
          </p:cNvPr>
          <p:cNvGrpSpPr/>
          <p:nvPr/>
        </p:nvGrpSpPr>
        <p:grpSpPr>
          <a:xfrm>
            <a:off x="2573344" y="3018801"/>
            <a:ext cx="1857258" cy="1788581"/>
            <a:chOff x="4336248" y="2696820"/>
            <a:chExt cx="1793073" cy="1788581"/>
          </a:xfrm>
        </p:grpSpPr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2C39A87E-53E5-4FB0-AC1C-9126C0E01095}"/>
                </a:ext>
              </a:extLst>
            </p:cNvPr>
            <p:cNvSpPr/>
            <p:nvPr/>
          </p:nvSpPr>
          <p:spPr>
            <a:xfrm>
              <a:off x="4336248" y="3538242"/>
              <a:ext cx="984411" cy="947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BDE040B3-426D-48D9-84D2-A44FB8AE75D3}"/>
                </a:ext>
              </a:extLst>
            </p:cNvPr>
            <p:cNvSpPr/>
            <p:nvPr/>
          </p:nvSpPr>
          <p:spPr>
            <a:xfrm>
              <a:off x="5721301" y="2696820"/>
              <a:ext cx="40802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8E2FF18F-75DB-4E19-B50D-A938E11AC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47" b="50000" l="29297" r="46094">
                        <a14:foregroundMark x1="41016" y1="34439" x2="41016" y2="34439"/>
                        <a14:foregroundMark x1="38867" y1="33163" x2="38867" y2="33163"/>
                        <a14:foregroundMark x1="38086" y1="32908" x2="38086" y2="32908"/>
                        <a14:foregroundMark x1="35742" y1="33418" x2="35352" y2="33418"/>
                        <a14:foregroundMark x1="33789" y1="34184" x2="33398" y2="34439"/>
                        <a14:foregroundMark x1="32422" y1="35459" x2="32227" y2="35969"/>
                        <a14:foregroundMark x1="31836" y1="37245" x2="31836" y2="37245"/>
                        <a14:foregroundMark x1="31739" y1="41327" x2="31836" y2="41582"/>
                        <a14:foregroundMark x1="32031" y1="43112" x2="32031" y2="43112"/>
                        <a14:foregroundMark x1="33008" y1="45408" x2="33398" y2="46173"/>
                        <a14:foregroundMark x1="34542" y1="47506" x2="35352" y2="47959"/>
                        <a14:foregroundMark x1="33984" y1="47194" x2="34235" y2="47334"/>
                        <a14:foregroundMark x1="35742" y1="47959" x2="36914" y2="48214"/>
                        <a14:foregroundMark x1="38281" y1="47959" x2="38867" y2="47704"/>
                        <a14:foregroundMark x1="40039" y1="46684" x2="40430" y2="45918"/>
                        <a14:foregroundMark x1="41992" y1="43878" x2="42188" y2="43622"/>
                        <a14:foregroundMark x1="41797" y1="44133" x2="41992" y2="43878"/>
                        <a14:foregroundMark x1="42773" y1="42857" x2="42773" y2="42602"/>
                        <a14:foregroundMark x1="42969" y1="41071" x2="42969" y2="40306"/>
                        <a14:foregroundMark x1="42969" y1="38520" x2="42969" y2="38010"/>
                        <a14:foregroundMark x1="42969" y1="39031" x2="42969" y2="38520"/>
                        <a14:foregroundMark x1="42969" y1="36735" x2="42969" y2="36735"/>
                        <a14:foregroundMark x1="42773" y1="35969" x2="42383" y2="35969"/>
                        <a14:foregroundMark x1="41211" y1="34694" x2="40820" y2="34184"/>
                        <a14:foregroundMark x1="40430" y1="33418" x2="39844" y2="33163"/>
                        <a14:foregroundMark x1="39453" y1="32653" x2="39453" y2="32653"/>
                        <a14:foregroundMark x1="37891" y1="31888" x2="37500" y2="31888"/>
                        <a14:foregroundMark x1="36133" y1="31888" x2="36133" y2="31888"/>
                        <a14:foregroundMark x1="34961" y1="32143" x2="34570" y2="32398"/>
                        <a14:foregroundMark x1="33203" y1="32908" x2="33203" y2="32908"/>
                        <a14:foregroundMark x1="32813" y1="32908" x2="31836" y2="33929"/>
                        <a14:foregroundMark x1="31641" y1="34184" x2="31641" y2="34184"/>
                        <a14:foregroundMark x1="31445" y1="34949" x2="31250" y2="35969"/>
                        <a14:foregroundMark x1="31055" y1="37245" x2="31055" y2="37755"/>
                        <a14:foregroundMark x1="31055" y1="36735" x2="31055" y2="37245"/>
                        <a14:foregroundMark x1="30859" y1="39796" x2="30859" y2="40561"/>
                        <a14:foregroundMark x1="30664" y1="41837" x2="30664" y2="42857"/>
                        <a14:foregroundMark x1="30664" y1="44133" x2="30664" y2="44898"/>
                        <a14:foregroundMark x1="32031" y1="46429" x2="32031" y2="46429"/>
                        <a14:foregroundMark x1="33008" y1="46939" x2="33008" y2="46939"/>
                        <a14:foregroundMark x1="34375" y1="47850" x2="35141" y2="48135"/>
                        <a14:foregroundMark x1="36719" y1="48469" x2="36914" y2="48469"/>
                        <a14:foregroundMark x1="38281" y1="48469" x2="39453" y2="48724"/>
                        <a14:foregroundMark x1="40430" y1="48724" x2="40820" y2="48469"/>
                        <a14:foregroundMark x1="41797" y1="47449" x2="42188" y2="46939"/>
                        <a14:foregroundMark x1="42969" y1="45918" x2="43555" y2="45153"/>
                        <a14:foregroundMark x1="43750" y1="44898" x2="43945" y2="44133"/>
                        <a14:foregroundMark x1="44141" y1="43112" x2="44141" y2="42347"/>
                        <a14:foregroundMark x1="44336" y1="40816" x2="44531" y2="40306"/>
                        <a14:foregroundMark x1="44727" y1="39541" x2="44922" y2="38520"/>
                        <a14:foregroundMark x1="44922" y1="37245" x2="44922" y2="37245"/>
                        <a14:foregroundMark x1="44531" y1="35969" x2="44336" y2="35204"/>
                        <a14:foregroundMark x1="43750" y1="34184" x2="43555" y2="33929"/>
                        <a14:foregroundMark x1="42773" y1="33418" x2="42188" y2="33418"/>
                        <a14:foregroundMark x1="41602" y1="32908" x2="41211" y2="32908"/>
                        <a14:foregroundMark x1="40039" y1="32143" x2="40039" y2="32143"/>
                        <a14:foregroundMark x1="38867" y1="31633" x2="38867" y2="31633"/>
                        <a14:foregroundMark x1="36719" y1="31378" x2="36719" y2="31378"/>
                        <a14:foregroundMark x1="35156" y1="31378" x2="34570" y2="31122"/>
                        <a14:foregroundMark x1="33594" y1="31122" x2="33203" y2="31122"/>
                        <a14:foregroundMark x1="31445" y1="32143" x2="30859" y2="33163"/>
                        <a14:foregroundMark x1="30273" y1="33929" x2="30078" y2="34694"/>
                        <a14:foregroundMark x1="29883" y1="35204" x2="29883" y2="35714"/>
                        <a14:foregroundMark x1="29883" y1="35969" x2="29688" y2="36735"/>
                        <a14:foregroundMark x1="29492" y1="36990" x2="29492" y2="38010"/>
                        <a14:foregroundMark x1="29492" y1="38776" x2="29492" y2="39796"/>
                        <a14:foregroundMark x1="29492" y1="40816" x2="29492" y2="41582"/>
                        <a14:foregroundMark x1="29492" y1="42602" x2="29492" y2="43878"/>
                        <a14:foregroundMark x1="29492" y1="44898" x2="29688" y2="45918"/>
                        <a14:foregroundMark x1="30078" y1="46684" x2="31250" y2="47704"/>
                        <a14:foregroundMark x1="31836" y1="48214" x2="32227" y2="48469"/>
                        <a14:foregroundMark x1="33008" y1="48980" x2="33203" y2="49235"/>
                        <a14:foregroundMark x1="34180" y1="49490" x2="34570" y2="49745"/>
                        <a14:foregroundMark x1="35156" y1="50000" x2="35742" y2="50255"/>
                        <a14:foregroundMark x1="36719" y1="50255" x2="36719" y2="50255"/>
                        <a14:foregroundMark x1="37500" y1="50255" x2="38086" y2="50255"/>
                        <a14:foregroundMark x1="39453" y1="50255" x2="40625" y2="50255"/>
                        <a14:foregroundMark x1="41016" y1="50255" x2="41602" y2="49745"/>
                        <a14:foregroundMark x1="42383" y1="48724" x2="42969" y2="47959"/>
                        <a14:foregroundMark x1="43164" y1="47449" x2="43750" y2="46684"/>
                        <a14:foregroundMark x1="44141" y1="45918" x2="44336" y2="45663"/>
                        <a14:foregroundMark x1="44727" y1="44898" x2="44922" y2="43878"/>
                        <a14:foregroundMark x1="45313" y1="42347" x2="45703" y2="41327"/>
                        <a14:foregroundMark x1="46094" y1="40306" x2="46094" y2="39541"/>
                        <a14:foregroundMark x1="46094" y1="38520" x2="46094" y2="38520"/>
                        <a14:foregroundMark x1="45703" y1="36224" x2="44531" y2="33418"/>
                        <a14:foregroundMark x1="44336" y1="33163" x2="44336" y2="33163"/>
                        <a14:foregroundMark x1="43750" y1="32908" x2="42969" y2="31888"/>
                        <a14:foregroundMark x1="42383" y1="31378" x2="41992" y2="31122"/>
                        <a14:foregroundMark x1="41406" y1="30612" x2="41016" y2="30612"/>
                        <a14:foregroundMark x1="40039" y1="30357" x2="39258" y2="30102"/>
                        <a14:foregroundMark x1="37109" y1="30357" x2="37109" y2="30357"/>
                        <a14:foregroundMark x1="35547" y1="30357" x2="35156" y2="30357"/>
                        <a14:foregroundMark x1="32813" y1="30357" x2="32813" y2="30357"/>
                        <a14:foregroundMark x1="30859" y1="30357" x2="30469" y2="30867"/>
                        <a14:foregroundMark x1="29883" y1="31378" x2="29883" y2="31378"/>
                        <a14:foregroundMark x1="29688" y1="32143" x2="29688" y2="33418"/>
                        <a14:foregroundMark x1="29688" y1="35714" x2="29688" y2="37500"/>
                        <a14:foregroundMark x1="30114" y1="41327" x2="30469" y2="42602"/>
                        <a14:foregroundMark x1="29688" y1="39796" x2="29901" y2="40561"/>
                        <a14:foregroundMark x1="31641" y1="44898" x2="33008" y2="46429"/>
                        <a14:foregroundMark x1="33594" y1="47449" x2="33984" y2="47704"/>
                        <a14:foregroundMark x1="34180" y1="48980" x2="34180" y2="48980"/>
                        <a14:foregroundMark x1="33619" y1="48599" x2="33398" y2="48214"/>
                        <a14:foregroundMark x1="33984" y1="49235" x2="33830" y2="48967"/>
                        <a14:foregroundMark x1="32617" y1="45918" x2="32227" y2="45153"/>
                        <a14:foregroundMark x1="31641" y1="43367" x2="31250" y2="42857"/>
                        <a14:foregroundMark x1="36719" y1="39541" x2="36719" y2="39541"/>
                        <a14:foregroundMark x1="37500" y1="38776" x2="37500" y2="38776"/>
                        <a14:foregroundMark x1="38867" y1="37500" x2="38867" y2="37500"/>
                        <a14:foregroundMark x1="39453" y1="37245" x2="39453" y2="37245"/>
                        <a14:foregroundMark x1="39648" y1="37755" x2="39648" y2="37755"/>
                        <a14:foregroundMark x1="39258" y1="36990" x2="39258" y2="36990"/>
                        <a14:foregroundMark x1="37305" y1="36990" x2="37305" y2="36990"/>
                        <a14:foregroundMark x1="36719" y1="36735" x2="36719" y2="36735"/>
                        <a14:foregroundMark x1="34570" y1="37500" x2="34570" y2="37500"/>
                        <a14:foregroundMark x1="35547" y1="36735" x2="35547" y2="36735"/>
                        <a14:foregroundMark x1="37109" y1="36224" x2="37305" y2="36224"/>
                        <a14:foregroundMark x1="39063" y1="37755" x2="39258" y2="38520"/>
                        <a14:foregroundMark x1="40039" y1="40306" x2="40234" y2="40561"/>
                        <a14:backgroundMark x1="40234" y1="38520" x2="40234" y2="38520"/>
                        <a14:backgroundMark x1="39453" y1="37245" x2="39453" y2="37245"/>
                        <a14:backgroundMark x1="39063" y1="36224" x2="39063" y2="36224"/>
                        <a14:backgroundMark x1="38086" y1="36224" x2="38086" y2="36224"/>
                        <a14:backgroundMark x1="36914" y1="36224" x2="36914" y2="36224"/>
                        <a14:backgroundMark x1="36133" y1="36224" x2="36133" y2="36224"/>
                        <a14:backgroundMark x1="34961" y1="36480" x2="34961" y2="36480"/>
                        <a14:backgroundMark x1="34375" y1="37245" x2="34375" y2="37245"/>
                        <a14:backgroundMark x1="33984" y1="37755" x2="33984" y2="38265"/>
                        <a14:backgroundMark x1="33529" y1="39541" x2="33398" y2="40051"/>
                        <a14:backgroundMark x1="33594" y1="39286" x2="33529" y2="39541"/>
                        <a14:backgroundMark x1="33398" y1="40561" x2="33398" y2="41327"/>
                        <a14:backgroundMark x1="33789" y1="42092" x2="33984" y2="42347"/>
                        <a14:backgroundMark x1="34961" y1="43878" x2="34961" y2="43878"/>
                        <a14:backgroundMark x1="35547" y1="44643" x2="35938" y2="44643"/>
                        <a14:backgroundMark x1="36719" y1="44898" x2="37109" y2="44898"/>
                        <a14:backgroundMark x1="38281" y1="44898" x2="38281" y2="44898"/>
                        <a14:backgroundMark x1="39453" y1="43878" x2="39453" y2="43878"/>
                        <a14:backgroundMark x1="39844" y1="42602" x2="39844" y2="42602"/>
                        <a14:backgroundMark x1="40234" y1="41327" x2="40234" y2="40816"/>
                        <a14:backgroundMark x1="39453" y1="36735" x2="39453" y2="36735"/>
                      </a14:backgroundRemoval>
                    </a14:imgEffect>
                  </a14:imgLayer>
                </a14:imgProps>
              </a:ext>
            </a:extLst>
          </a:blip>
          <a:srcRect l="28763" t="29370" r="53904" b="48439"/>
          <a:stretch/>
        </p:blipFill>
        <p:spPr>
          <a:xfrm>
            <a:off x="4510184" y="2548211"/>
            <a:ext cx="3460980" cy="339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B7E8821E-9A8D-43E9-95F6-1D99EC4C5722}"/>
                  </a:ext>
                </a:extLst>
              </p:cNvPr>
              <p:cNvSpPr/>
              <p:nvPr/>
            </p:nvSpPr>
            <p:spPr>
              <a:xfrm>
                <a:off x="2479645" y="1669237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B7E8821E-9A8D-43E9-95F6-1D99EC4C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45" y="1669237"/>
                <a:ext cx="1125500" cy="976934"/>
              </a:xfrm>
              <a:prstGeom prst="rect">
                <a:avLst/>
              </a:prstGeom>
              <a:blipFill>
                <a:blip r:embed="rId5"/>
                <a:stretch>
                  <a:fillRect r="-168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FDD25A1B-0C31-4794-8401-703519844A9A}"/>
                  </a:ext>
                </a:extLst>
              </p:cNvPr>
              <p:cNvSpPr/>
              <p:nvPr/>
            </p:nvSpPr>
            <p:spPr>
              <a:xfrm>
                <a:off x="5676382" y="1650979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𝑳𝒊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FDD25A1B-0C31-4794-8401-703519844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382" y="1650979"/>
                <a:ext cx="1125500" cy="976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CA53DC3-DD56-4C54-9557-A2439AD47CE6}"/>
              </a:ext>
            </a:extLst>
          </p:cNvPr>
          <p:cNvSpPr txBox="1"/>
          <p:nvPr/>
        </p:nvSpPr>
        <p:spPr>
          <a:xfrm>
            <a:off x="1466558" y="2622652"/>
            <a:ext cx="27542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סה"כ 2 אלקטרונים באטום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C75C583-A7D1-4FCC-8CB0-E024FFFA19D9}"/>
              </a:ext>
            </a:extLst>
          </p:cNvPr>
          <p:cNvSpPr txBox="1"/>
          <p:nvPr/>
        </p:nvSpPr>
        <p:spPr>
          <a:xfrm>
            <a:off x="4797872" y="2649468"/>
            <a:ext cx="27542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סה"כ 3 אלקטרונים באטום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E3EF0E1A-A389-45F3-825A-F80772E3A777}"/>
              </a:ext>
            </a:extLst>
          </p:cNvPr>
          <p:cNvGrpSpPr/>
          <p:nvPr/>
        </p:nvGrpSpPr>
        <p:grpSpPr>
          <a:xfrm>
            <a:off x="1375255" y="2930221"/>
            <a:ext cx="3065127" cy="2563219"/>
            <a:chOff x="4635246" y="3070536"/>
            <a:chExt cx="3065127" cy="256321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4168CD71-34A3-4913-88F4-296F4A559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777478" y="3124168"/>
              <a:ext cx="2676898" cy="2403013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4A0CA908-7CE2-42C1-B53F-FB01E15B0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4635246" y="3070536"/>
              <a:ext cx="2855364" cy="2563219"/>
            </a:xfrm>
            <a:prstGeom prst="rect">
              <a:avLst/>
            </a:prstGeom>
          </p:spPr>
        </p:pic>
        <p:pic>
          <p:nvPicPr>
            <p:cNvPr id="23" name="Picture 4" descr="Helium-4 - Wikipedia">
              <a:extLst>
                <a:ext uri="{FF2B5EF4-FFF2-40B4-BE49-F238E27FC236}">
                  <a16:creationId xmlns:a16="http://schemas.microsoft.com/office/drawing/2014/main" id="{A45B1D1D-C850-4D73-90FE-837721813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8879" r="21532" b="10601"/>
            <a:stretch/>
          </p:blipFill>
          <p:spPr bwMode="auto">
            <a:xfrm>
              <a:off x="5015349" y="3275013"/>
              <a:ext cx="2201155" cy="225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D5D50527-743B-481F-8A5E-51C5CF7A83A0}"/>
                </a:ext>
              </a:extLst>
            </p:cNvPr>
            <p:cNvGrpSpPr/>
            <p:nvPr/>
          </p:nvGrpSpPr>
          <p:grpSpPr>
            <a:xfrm>
              <a:off x="5749416" y="3223859"/>
              <a:ext cx="1950957" cy="1543666"/>
              <a:chOff x="4245787" y="2696820"/>
              <a:chExt cx="1883534" cy="1543666"/>
            </a:xfrm>
          </p:grpSpPr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EFA66D58-64F3-4921-82C5-D0C027933C00}"/>
                  </a:ext>
                </a:extLst>
              </p:cNvPr>
              <p:cNvSpPr/>
              <p:nvPr/>
            </p:nvSpPr>
            <p:spPr>
              <a:xfrm>
                <a:off x="4245787" y="3468044"/>
                <a:ext cx="800821" cy="772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E2744491-A532-40D6-B715-5C62E0E50968}"/>
                  </a:ext>
                </a:extLst>
              </p:cNvPr>
              <p:cNvSpPr/>
              <p:nvPr/>
            </p:nvSpPr>
            <p:spPr>
              <a:xfrm>
                <a:off x="5721301" y="2696820"/>
                <a:ext cx="408020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6B47A906-4EA8-40F0-829E-12A14D81DAB7}"/>
                </a:ext>
              </a:extLst>
            </p:cNvPr>
            <p:cNvSpPr/>
            <p:nvPr/>
          </p:nvSpPr>
          <p:spPr>
            <a:xfrm>
              <a:off x="6875093" y="3168668"/>
              <a:ext cx="422626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40316080-DB46-475B-A59E-B710CDB2E2FC}"/>
              </a:ext>
            </a:extLst>
          </p:cNvPr>
          <p:cNvSpPr/>
          <p:nvPr/>
        </p:nvSpPr>
        <p:spPr>
          <a:xfrm>
            <a:off x="6115095" y="4208819"/>
            <a:ext cx="45719" cy="11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25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FE5EC4-87CF-496E-BFB6-08121855FDBF}"/>
              </a:ext>
            </a:extLst>
          </p:cNvPr>
          <p:cNvSpPr/>
          <p:nvPr/>
        </p:nvSpPr>
        <p:spPr>
          <a:xfrm>
            <a:off x="0" y="5257800"/>
            <a:ext cx="9395532" cy="9951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38985" y="145614"/>
            <a:ext cx="11160000" cy="720000"/>
          </a:xfrm>
        </p:spPr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6826A95-AEC3-42E2-A774-B21681F110A8}"/>
              </a:ext>
            </a:extLst>
          </p:cNvPr>
          <p:cNvGrpSpPr/>
          <p:nvPr/>
        </p:nvGrpSpPr>
        <p:grpSpPr>
          <a:xfrm>
            <a:off x="111733" y="771810"/>
            <a:ext cx="6616110" cy="4421752"/>
            <a:chOff x="1374460" y="1650979"/>
            <a:chExt cx="6616110" cy="4421752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062C16FE-6FD6-4F58-B697-31113E86FCEE}"/>
                </a:ext>
              </a:extLst>
            </p:cNvPr>
            <p:cNvGrpSpPr/>
            <p:nvPr/>
          </p:nvGrpSpPr>
          <p:grpSpPr>
            <a:xfrm>
              <a:off x="2572550" y="3018800"/>
              <a:ext cx="1857258" cy="1788581"/>
              <a:chOff x="4336248" y="2696820"/>
              <a:chExt cx="1793073" cy="1788581"/>
            </a:xfrm>
          </p:grpSpPr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2C39A87E-53E5-4FB0-AC1C-9126C0E01095}"/>
                  </a:ext>
                </a:extLst>
              </p:cNvPr>
              <p:cNvSpPr/>
              <p:nvPr/>
            </p:nvSpPr>
            <p:spPr>
              <a:xfrm>
                <a:off x="4336248" y="3538242"/>
                <a:ext cx="984411" cy="9471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" name="מלבן 3">
                <a:extLst>
                  <a:ext uri="{FF2B5EF4-FFF2-40B4-BE49-F238E27FC236}">
                    <a16:creationId xmlns:a16="http://schemas.microsoft.com/office/drawing/2014/main" id="{BDE040B3-426D-48D9-84D2-A44FB8AE75D3}"/>
                  </a:ext>
                </a:extLst>
              </p:cNvPr>
              <p:cNvSpPr/>
              <p:nvPr/>
            </p:nvSpPr>
            <p:spPr>
              <a:xfrm>
                <a:off x="5721301" y="2696820"/>
                <a:ext cx="408020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8E2FF18F-75DB-4E19-B50D-A938E11AC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847" b="50000" l="29297" r="46094">
                          <a14:foregroundMark x1="41016" y1="34439" x2="41016" y2="34439"/>
                          <a14:foregroundMark x1="38867" y1="33163" x2="38867" y2="33163"/>
                          <a14:foregroundMark x1="38086" y1="32908" x2="38086" y2="32908"/>
                          <a14:foregroundMark x1="35742" y1="33418" x2="35352" y2="33418"/>
                          <a14:foregroundMark x1="33789" y1="34184" x2="33398" y2="34439"/>
                          <a14:foregroundMark x1="32422" y1="35459" x2="32227" y2="35969"/>
                          <a14:foregroundMark x1="31836" y1="37245" x2="31836" y2="37245"/>
                          <a14:foregroundMark x1="31739" y1="41327" x2="31836" y2="41582"/>
                          <a14:foregroundMark x1="32031" y1="43112" x2="32031" y2="43112"/>
                          <a14:foregroundMark x1="33008" y1="45408" x2="33398" y2="46173"/>
                          <a14:foregroundMark x1="34542" y1="47506" x2="35352" y2="47959"/>
                          <a14:foregroundMark x1="33984" y1="47194" x2="34235" y2="47334"/>
                          <a14:foregroundMark x1="35742" y1="47959" x2="36914" y2="48214"/>
                          <a14:foregroundMark x1="38281" y1="47959" x2="38867" y2="47704"/>
                          <a14:foregroundMark x1="40039" y1="46684" x2="40430" y2="45918"/>
                          <a14:foregroundMark x1="41992" y1="43878" x2="42188" y2="43622"/>
                          <a14:foregroundMark x1="41797" y1="44133" x2="41992" y2="43878"/>
                          <a14:foregroundMark x1="42773" y1="42857" x2="42773" y2="42602"/>
                          <a14:foregroundMark x1="42969" y1="41071" x2="42969" y2="40306"/>
                          <a14:foregroundMark x1="42969" y1="38520" x2="42969" y2="38010"/>
                          <a14:foregroundMark x1="42969" y1="39031" x2="42969" y2="38520"/>
                          <a14:foregroundMark x1="42969" y1="36735" x2="42969" y2="36735"/>
                          <a14:foregroundMark x1="42773" y1="35969" x2="42383" y2="35969"/>
                          <a14:foregroundMark x1="41211" y1="34694" x2="40820" y2="34184"/>
                          <a14:foregroundMark x1="40430" y1="33418" x2="39844" y2="33163"/>
                          <a14:foregroundMark x1="39453" y1="32653" x2="39453" y2="32653"/>
                          <a14:foregroundMark x1="37891" y1="31888" x2="37500" y2="31888"/>
                          <a14:foregroundMark x1="36133" y1="31888" x2="36133" y2="31888"/>
                          <a14:foregroundMark x1="34961" y1="32143" x2="34570" y2="32398"/>
                          <a14:foregroundMark x1="33203" y1="32908" x2="33203" y2="32908"/>
                          <a14:foregroundMark x1="32813" y1="32908" x2="31836" y2="33929"/>
                          <a14:foregroundMark x1="31641" y1="34184" x2="31641" y2="34184"/>
                          <a14:foregroundMark x1="31445" y1="34949" x2="31250" y2="35969"/>
                          <a14:foregroundMark x1="31055" y1="37245" x2="31055" y2="37755"/>
                          <a14:foregroundMark x1="31055" y1="36735" x2="31055" y2="37245"/>
                          <a14:foregroundMark x1="30859" y1="39796" x2="30859" y2="40561"/>
                          <a14:foregroundMark x1="30664" y1="41837" x2="30664" y2="42857"/>
                          <a14:foregroundMark x1="30664" y1="44133" x2="30664" y2="44898"/>
                          <a14:foregroundMark x1="32031" y1="46429" x2="32031" y2="46429"/>
                          <a14:foregroundMark x1="33008" y1="46939" x2="33008" y2="46939"/>
                          <a14:foregroundMark x1="34375" y1="47850" x2="35141" y2="48135"/>
                          <a14:foregroundMark x1="36719" y1="48469" x2="36914" y2="48469"/>
                          <a14:foregroundMark x1="38281" y1="48469" x2="39453" y2="48724"/>
                          <a14:foregroundMark x1="40430" y1="48724" x2="40820" y2="48469"/>
                          <a14:foregroundMark x1="41797" y1="47449" x2="42188" y2="46939"/>
                          <a14:foregroundMark x1="42969" y1="45918" x2="43555" y2="45153"/>
                          <a14:foregroundMark x1="43750" y1="44898" x2="43945" y2="44133"/>
                          <a14:foregroundMark x1="44141" y1="43112" x2="44141" y2="42347"/>
                          <a14:foregroundMark x1="44336" y1="40816" x2="44531" y2="40306"/>
                          <a14:foregroundMark x1="44727" y1="39541" x2="44922" y2="38520"/>
                          <a14:foregroundMark x1="44922" y1="37245" x2="44922" y2="37245"/>
                          <a14:foregroundMark x1="44531" y1="35969" x2="44336" y2="35204"/>
                          <a14:foregroundMark x1="43750" y1="34184" x2="43555" y2="33929"/>
                          <a14:foregroundMark x1="42773" y1="33418" x2="42188" y2="33418"/>
                          <a14:foregroundMark x1="41602" y1="32908" x2="41211" y2="32908"/>
                          <a14:foregroundMark x1="40039" y1="32143" x2="40039" y2="32143"/>
                          <a14:foregroundMark x1="38867" y1="31633" x2="38867" y2="31633"/>
                          <a14:foregroundMark x1="36719" y1="31378" x2="36719" y2="31378"/>
                          <a14:foregroundMark x1="35156" y1="31378" x2="34570" y2="31122"/>
                          <a14:foregroundMark x1="33594" y1="31122" x2="33203" y2="31122"/>
                          <a14:foregroundMark x1="31445" y1="32143" x2="30859" y2="33163"/>
                          <a14:foregroundMark x1="30273" y1="33929" x2="30078" y2="34694"/>
                          <a14:foregroundMark x1="29883" y1="35204" x2="29883" y2="35714"/>
                          <a14:foregroundMark x1="29883" y1="35969" x2="29688" y2="36735"/>
                          <a14:foregroundMark x1="29492" y1="36990" x2="29492" y2="38010"/>
                          <a14:foregroundMark x1="29492" y1="38776" x2="29492" y2="39796"/>
                          <a14:foregroundMark x1="29492" y1="40816" x2="29492" y2="41582"/>
                          <a14:foregroundMark x1="29492" y1="42602" x2="29492" y2="43878"/>
                          <a14:foregroundMark x1="29492" y1="44898" x2="29688" y2="45918"/>
                          <a14:foregroundMark x1="30078" y1="46684" x2="31250" y2="47704"/>
                          <a14:foregroundMark x1="31836" y1="48214" x2="32227" y2="48469"/>
                          <a14:foregroundMark x1="33008" y1="48980" x2="33203" y2="49235"/>
                          <a14:foregroundMark x1="34180" y1="49490" x2="34570" y2="49745"/>
                          <a14:foregroundMark x1="35156" y1="50000" x2="35742" y2="50255"/>
                          <a14:foregroundMark x1="36719" y1="50255" x2="36719" y2="50255"/>
                          <a14:foregroundMark x1="37500" y1="50255" x2="38086" y2="50255"/>
                          <a14:foregroundMark x1="39453" y1="50255" x2="40625" y2="50255"/>
                          <a14:foregroundMark x1="41016" y1="50255" x2="41602" y2="49745"/>
                          <a14:foregroundMark x1="42383" y1="48724" x2="42969" y2="47959"/>
                          <a14:foregroundMark x1="43164" y1="47449" x2="43750" y2="46684"/>
                          <a14:foregroundMark x1="44141" y1="45918" x2="44336" y2="45663"/>
                          <a14:foregroundMark x1="44727" y1="44898" x2="44922" y2="43878"/>
                          <a14:foregroundMark x1="45313" y1="42347" x2="45703" y2="41327"/>
                          <a14:foregroundMark x1="46094" y1="40306" x2="46094" y2="39541"/>
                          <a14:foregroundMark x1="46094" y1="38520" x2="46094" y2="38520"/>
                          <a14:foregroundMark x1="45703" y1="36224" x2="44531" y2="33418"/>
                          <a14:foregroundMark x1="44336" y1="33163" x2="44336" y2="33163"/>
                          <a14:foregroundMark x1="43750" y1="32908" x2="42969" y2="31888"/>
                          <a14:foregroundMark x1="42383" y1="31378" x2="41992" y2="31122"/>
                          <a14:foregroundMark x1="41406" y1="30612" x2="41016" y2="30612"/>
                          <a14:foregroundMark x1="40039" y1="30357" x2="39258" y2="30102"/>
                          <a14:foregroundMark x1="37109" y1="30357" x2="37109" y2="30357"/>
                          <a14:foregroundMark x1="35547" y1="30357" x2="35156" y2="30357"/>
                          <a14:foregroundMark x1="32813" y1="30357" x2="32813" y2="30357"/>
                          <a14:foregroundMark x1="30859" y1="30357" x2="30469" y2="30867"/>
                          <a14:foregroundMark x1="29883" y1="31378" x2="29883" y2="31378"/>
                          <a14:foregroundMark x1="29688" y1="32143" x2="29688" y2="33418"/>
                          <a14:foregroundMark x1="29688" y1="35714" x2="29688" y2="37500"/>
                          <a14:foregroundMark x1="30114" y1="41327" x2="30469" y2="42602"/>
                          <a14:foregroundMark x1="29688" y1="39796" x2="29901" y2="40561"/>
                          <a14:foregroundMark x1="31641" y1="44898" x2="33008" y2="46429"/>
                          <a14:foregroundMark x1="33594" y1="47449" x2="33984" y2="47704"/>
                          <a14:foregroundMark x1="34180" y1="48980" x2="34180" y2="48980"/>
                          <a14:foregroundMark x1="33619" y1="48599" x2="33398" y2="48214"/>
                          <a14:foregroundMark x1="33984" y1="49235" x2="33830" y2="48967"/>
                          <a14:foregroundMark x1="32617" y1="45918" x2="32227" y2="45153"/>
                          <a14:foregroundMark x1="31641" y1="43367" x2="31250" y2="42857"/>
                          <a14:foregroundMark x1="36719" y1="39541" x2="36719" y2="39541"/>
                          <a14:foregroundMark x1="37500" y1="38776" x2="37500" y2="38776"/>
                          <a14:foregroundMark x1="38867" y1="37500" x2="38867" y2="37500"/>
                          <a14:foregroundMark x1="39453" y1="37245" x2="39453" y2="37245"/>
                          <a14:foregroundMark x1="39648" y1="37755" x2="39648" y2="37755"/>
                          <a14:foregroundMark x1="39258" y1="36990" x2="39258" y2="36990"/>
                          <a14:foregroundMark x1="37305" y1="36990" x2="37305" y2="36990"/>
                          <a14:foregroundMark x1="36719" y1="36735" x2="36719" y2="36735"/>
                          <a14:foregroundMark x1="34570" y1="37500" x2="34570" y2="37500"/>
                          <a14:foregroundMark x1="35547" y1="36735" x2="35547" y2="36735"/>
                          <a14:foregroundMark x1="37109" y1="36224" x2="37305" y2="36224"/>
                          <a14:foregroundMark x1="39063" y1="37755" x2="39258" y2="38520"/>
                          <a14:foregroundMark x1="40039" y1="40306" x2="40234" y2="40561"/>
                          <a14:backgroundMark x1="40234" y1="38520" x2="40234" y2="38520"/>
                          <a14:backgroundMark x1="39453" y1="37245" x2="39453" y2="37245"/>
                          <a14:backgroundMark x1="39063" y1="36224" x2="39063" y2="36224"/>
                          <a14:backgroundMark x1="38086" y1="36224" x2="38086" y2="36224"/>
                          <a14:backgroundMark x1="36914" y1="36224" x2="36914" y2="36224"/>
                          <a14:backgroundMark x1="36133" y1="36224" x2="36133" y2="36224"/>
                          <a14:backgroundMark x1="34961" y1="36480" x2="34961" y2="36480"/>
                          <a14:backgroundMark x1="34375" y1="37245" x2="34375" y2="37245"/>
                          <a14:backgroundMark x1="33984" y1="37755" x2="33984" y2="38265"/>
                          <a14:backgroundMark x1="33529" y1="39541" x2="33398" y2="40051"/>
                          <a14:backgroundMark x1="33594" y1="39286" x2="33529" y2="39541"/>
                          <a14:backgroundMark x1="33398" y1="40561" x2="33398" y2="41327"/>
                          <a14:backgroundMark x1="33789" y1="42092" x2="33984" y2="42347"/>
                          <a14:backgroundMark x1="34961" y1="43878" x2="34961" y2="43878"/>
                          <a14:backgroundMark x1="35547" y1="44643" x2="35938" y2="44643"/>
                          <a14:backgroundMark x1="36719" y1="44898" x2="37109" y2="44898"/>
                          <a14:backgroundMark x1="38281" y1="44898" x2="38281" y2="44898"/>
                          <a14:backgroundMark x1="39453" y1="43878" x2="39453" y2="43878"/>
                          <a14:backgroundMark x1="39844" y1="42602" x2="39844" y2="42602"/>
                          <a14:backgroundMark x1="40234" y1="41327" x2="40234" y2="40816"/>
                          <a14:backgroundMark x1="39453" y1="36735" x2="39453" y2="36735"/>
                        </a14:backgroundRemoval>
                      </a14:imgEffect>
                    </a14:imgLayer>
                  </a14:imgProps>
                </a:ext>
              </a:extLst>
            </a:blip>
            <a:srcRect l="28763" t="29370" r="53904" b="48439"/>
            <a:stretch/>
          </p:blipFill>
          <p:spPr>
            <a:xfrm>
              <a:off x="4426214" y="2579243"/>
              <a:ext cx="3564356" cy="3493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id="{B7E8821E-9A8D-43E9-95F6-1D99EC4C5722}"/>
                    </a:ext>
                  </a:extLst>
                </p:cNvPr>
                <p:cNvSpPr/>
                <p:nvPr/>
              </p:nvSpPr>
              <p:spPr>
                <a:xfrm>
                  <a:off x="2478851" y="1669237"/>
                  <a:ext cx="1125500" cy="976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5400" b="1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5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5400" b="1" i="1" dirty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r>
                              <a:rPr lang="en-US" sz="5400" b="1" i="1" dirty="0">
                                <a:latin typeface="Cambria Math" panose="02040503050406030204" pitchFamily="18" charset="0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he-IL" sz="5400" dirty="0"/>
                </a:p>
              </p:txBody>
            </p:sp>
          </mc:Choice>
          <mc:Fallback xmlns=""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id="{B7E8821E-9A8D-43E9-95F6-1D99EC4C5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851" y="1669237"/>
                  <a:ext cx="1125500" cy="976934"/>
                </a:xfrm>
                <a:prstGeom prst="rect">
                  <a:avLst/>
                </a:prstGeom>
                <a:blipFill>
                  <a:blip r:embed="rId5"/>
                  <a:stretch>
                    <a:fillRect r="-1684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מלבן 20">
                  <a:extLst>
                    <a:ext uri="{FF2B5EF4-FFF2-40B4-BE49-F238E27FC236}">
                      <a16:creationId xmlns:a16="http://schemas.microsoft.com/office/drawing/2014/main" id="{FDD25A1B-0C31-4794-8401-703519844A9A}"/>
                    </a:ext>
                  </a:extLst>
                </p:cNvPr>
                <p:cNvSpPr/>
                <p:nvPr/>
              </p:nvSpPr>
              <p:spPr>
                <a:xfrm>
                  <a:off x="5675588" y="1650979"/>
                  <a:ext cx="1125500" cy="976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5400" b="1" i="1" dirty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5400" b="1" i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5400" b="1" i="1" dirty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  <m:e>
                            <m:r>
                              <a:rPr lang="en-US" sz="5400" b="1" i="1" dirty="0">
                                <a:latin typeface="Cambria Math" panose="02040503050406030204" pitchFamily="18" charset="0"/>
                              </a:rPr>
                              <m:t>𝑳𝒊</m:t>
                            </m:r>
                          </m:e>
                        </m:sPre>
                      </m:oMath>
                    </m:oMathPara>
                  </a14:m>
                  <a:endParaRPr lang="he-IL" sz="5400" dirty="0"/>
                </a:p>
              </p:txBody>
            </p:sp>
          </mc:Choice>
          <mc:Fallback xmlns="">
            <p:sp>
              <p:nvSpPr>
                <p:cNvPr id="21" name="מלבן 20">
                  <a:extLst>
                    <a:ext uri="{FF2B5EF4-FFF2-40B4-BE49-F238E27FC236}">
                      <a16:creationId xmlns:a16="http://schemas.microsoft.com/office/drawing/2014/main" id="{FDD25A1B-0C31-4794-8401-703519844A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588" y="1650979"/>
                  <a:ext cx="1125500" cy="9769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3CA53DC3-DD56-4C54-9557-A2439AD47CE6}"/>
                </a:ext>
              </a:extLst>
            </p:cNvPr>
            <p:cNvSpPr txBox="1"/>
            <p:nvPr/>
          </p:nvSpPr>
          <p:spPr>
            <a:xfrm>
              <a:off x="1465764" y="2622652"/>
              <a:ext cx="275428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סה"כ 2 אלקטרונים באטום</a:t>
              </a:r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2C75C583-A7D1-4FCC-8CB0-E024FFFA19D9}"/>
                </a:ext>
              </a:extLst>
            </p:cNvPr>
            <p:cNvSpPr txBox="1"/>
            <p:nvPr/>
          </p:nvSpPr>
          <p:spPr>
            <a:xfrm>
              <a:off x="4797078" y="2649468"/>
              <a:ext cx="275428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סה"כ 3 אלקטרונים באטום</a:t>
              </a:r>
            </a:p>
          </p:txBody>
        </p:sp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E3EF0E1A-A389-45F3-825A-F80772E3A777}"/>
                </a:ext>
              </a:extLst>
            </p:cNvPr>
            <p:cNvGrpSpPr/>
            <p:nvPr/>
          </p:nvGrpSpPr>
          <p:grpSpPr>
            <a:xfrm>
              <a:off x="1374460" y="2930220"/>
              <a:ext cx="3065127" cy="2563219"/>
              <a:chOff x="4635246" y="3070536"/>
              <a:chExt cx="3065127" cy="2563219"/>
            </a:xfrm>
          </p:grpSpPr>
          <p:pic>
            <p:nvPicPr>
              <p:cNvPr id="18" name="תמונה 17">
                <a:extLst>
                  <a:ext uri="{FF2B5EF4-FFF2-40B4-BE49-F238E27FC236}">
                    <a16:creationId xmlns:a16="http://schemas.microsoft.com/office/drawing/2014/main" id="{4168CD71-34A3-4913-88F4-296F4A559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84" b="15022" l="32265" r="41024">
                            <a14:backgroundMark x1="37305" y1="9439" x2="37305" y2="9439"/>
                            <a14:backgroundMark x1="37109" y1="8929" x2="37109" y2="8929"/>
                            <a14:backgroundMark x1="38086" y1="9439" x2="38086" y2="9439"/>
                            <a14:backgroundMark x1="36914" y1="11480" x2="36914" y2="11480"/>
                            <a14:backgroundMark x1="35938" y1="11480" x2="35938" y2="11480"/>
                            <a14:backgroundMark x1="37695" y1="11480" x2="37695" y2="11480"/>
                            <a14:backgroundMark x1="37305" y1="8673" x2="37305" y2="8673"/>
                          </a14:backgroundRemoval>
                        </a14:imgEffect>
                      </a14:imgLayer>
                    </a14:imgProps>
                  </a:ext>
                </a:extLst>
              </a:blip>
              <a:srcRect l="31170" t="3054" r="57881" b="83648"/>
              <a:stretch/>
            </p:blipFill>
            <p:spPr>
              <a:xfrm>
                <a:off x="4777478" y="3124168"/>
                <a:ext cx="2676898" cy="2403013"/>
              </a:xfrm>
              <a:prstGeom prst="rect">
                <a:avLst/>
              </a:prstGeom>
            </p:spPr>
          </p:pic>
          <p:pic>
            <p:nvPicPr>
              <p:cNvPr id="22" name="תמונה 21">
                <a:extLst>
                  <a:ext uri="{FF2B5EF4-FFF2-40B4-BE49-F238E27FC236}">
                    <a16:creationId xmlns:a16="http://schemas.microsoft.com/office/drawing/2014/main" id="{4A0CA908-7CE2-42C1-B53F-FB01E15B0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84" b="15022" l="32265" r="41024">
                            <a14:backgroundMark x1="37305" y1="9439" x2="37305" y2="9439"/>
                            <a14:backgroundMark x1="37109" y1="8929" x2="37109" y2="8929"/>
                            <a14:backgroundMark x1="38086" y1="9439" x2="38086" y2="9439"/>
                            <a14:backgroundMark x1="36914" y1="11480" x2="36914" y2="11480"/>
                            <a14:backgroundMark x1="35938" y1="11480" x2="35938" y2="11480"/>
                            <a14:backgroundMark x1="37695" y1="11480" x2="37695" y2="11480"/>
                            <a14:backgroundMark x1="37305" y1="8673" x2="37305" y2="8673"/>
                          </a14:backgroundRemoval>
                        </a14:imgEffect>
                      </a14:imgLayer>
                    </a14:imgProps>
                  </a:ext>
                </a:extLst>
              </a:blip>
              <a:srcRect l="31170" t="3054" r="57881" b="83648"/>
              <a:stretch/>
            </p:blipFill>
            <p:spPr>
              <a:xfrm>
                <a:off x="4635246" y="3070536"/>
                <a:ext cx="2855364" cy="2563219"/>
              </a:xfrm>
              <a:prstGeom prst="rect">
                <a:avLst/>
              </a:prstGeom>
            </p:spPr>
          </p:pic>
          <p:pic>
            <p:nvPicPr>
              <p:cNvPr id="23" name="Picture 4" descr="Helium-4 - Wikipedia">
                <a:extLst>
                  <a:ext uri="{FF2B5EF4-FFF2-40B4-BE49-F238E27FC236}">
                    <a16:creationId xmlns:a16="http://schemas.microsoft.com/office/drawing/2014/main" id="{A45B1D1D-C850-4D73-90FE-837721813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04" t="18879" r="21532" b="10601"/>
              <a:stretch/>
            </p:blipFill>
            <p:spPr bwMode="auto">
              <a:xfrm>
                <a:off x="5015349" y="3275013"/>
                <a:ext cx="2201155" cy="2252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D5D50527-743B-481F-8A5E-51C5CF7A83A0}"/>
                  </a:ext>
                </a:extLst>
              </p:cNvPr>
              <p:cNvGrpSpPr/>
              <p:nvPr/>
            </p:nvGrpSpPr>
            <p:grpSpPr>
              <a:xfrm>
                <a:off x="5749416" y="3223859"/>
                <a:ext cx="1950957" cy="1543666"/>
                <a:chOff x="4245787" y="2696820"/>
                <a:chExt cx="1883534" cy="1543666"/>
              </a:xfrm>
            </p:grpSpPr>
            <p:sp>
              <p:nvSpPr>
                <p:cNvPr id="28" name="אליפסה 27">
                  <a:extLst>
                    <a:ext uri="{FF2B5EF4-FFF2-40B4-BE49-F238E27FC236}">
                      <a16:creationId xmlns:a16="http://schemas.microsoft.com/office/drawing/2014/main" id="{EFA66D58-64F3-4921-82C5-D0C027933C00}"/>
                    </a:ext>
                  </a:extLst>
                </p:cNvPr>
                <p:cNvSpPr/>
                <p:nvPr/>
              </p:nvSpPr>
              <p:spPr>
                <a:xfrm>
                  <a:off x="4245787" y="3468044"/>
                  <a:ext cx="800821" cy="7724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9" name="מלבן 28">
                  <a:extLst>
                    <a:ext uri="{FF2B5EF4-FFF2-40B4-BE49-F238E27FC236}">
                      <a16:creationId xmlns:a16="http://schemas.microsoft.com/office/drawing/2014/main" id="{E2744491-A532-40D6-B715-5C62E0E50968}"/>
                    </a:ext>
                  </a:extLst>
                </p:cNvPr>
                <p:cNvSpPr/>
                <p:nvPr/>
              </p:nvSpPr>
              <p:spPr>
                <a:xfrm>
                  <a:off x="5721301" y="2696820"/>
                  <a:ext cx="40802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6B47A906-4EA8-40F0-829E-12A14D81DAB7}"/>
                  </a:ext>
                </a:extLst>
              </p:cNvPr>
              <p:cNvSpPr/>
              <p:nvPr/>
            </p:nvSpPr>
            <p:spPr>
              <a:xfrm>
                <a:off x="6875093" y="3168668"/>
                <a:ext cx="422626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32" name="אליפסה 31">
              <a:extLst>
                <a:ext uri="{FF2B5EF4-FFF2-40B4-BE49-F238E27FC236}">
                  <a16:creationId xmlns:a16="http://schemas.microsoft.com/office/drawing/2014/main" id="{BA5AE8E9-C93E-4A1B-BEFE-089315ECD00B}"/>
                </a:ext>
              </a:extLst>
            </p:cNvPr>
            <p:cNvSpPr/>
            <p:nvPr/>
          </p:nvSpPr>
          <p:spPr>
            <a:xfrm>
              <a:off x="6114300" y="4208819"/>
              <a:ext cx="45719" cy="117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3" name="מציין מיקום תוכן 10">
            <a:extLst>
              <a:ext uri="{FF2B5EF4-FFF2-40B4-BE49-F238E27FC236}">
                <a16:creationId xmlns:a16="http://schemas.microsoft.com/office/drawing/2014/main" id="{41E7BCFC-B83A-4B06-ADD4-906F6996621E}"/>
              </a:ext>
            </a:extLst>
          </p:cNvPr>
          <p:cNvSpPr txBox="1">
            <a:spLocks/>
          </p:cNvSpPr>
          <p:nvPr/>
        </p:nvSpPr>
        <p:spPr>
          <a:xfrm>
            <a:off x="-1815204" y="4926518"/>
            <a:ext cx="11286936" cy="154960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ככל שישנם יותר  אלקטרונים באטום,  חלק מענני האלקטרונים נמצאים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רחוק יותר מהגרעין – אזורים אלה נקראים </a:t>
            </a:r>
            <a:r>
              <a:rPr lang="he-IL" dirty="0">
                <a:highlight>
                  <a:srgbClr val="FFFF00"/>
                </a:highlight>
              </a:rPr>
              <a:t>רמות אנרגיה מאוכלסות.</a:t>
            </a:r>
          </a:p>
        </p:txBody>
      </p:sp>
      <p:sp>
        <p:nvSpPr>
          <p:cNvPr id="30" name="מציין מיקום טקסט 13">
            <a:extLst>
              <a:ext uri="{FF2B5EF4-FFF2-40B4-BE49-F238E27FC236}">
                <a16:creationId xmlns:a16="http://schemas.microsoft.com/office/drawing/2014/main" id="{71877AB9-2560-4D2A-BCEB-5F65BDDEA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7880" y="1169321"/>
            <a:ext cx="3300872" cy="27776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e-IL" sz="2400" b="0" dirty="0"/>
              <a:t>במקרה זה ניתן לראות שהאלקטרון הנוסף, </a:t>
            </a:r>
            <a:br>
              <a:rPr lang="en-US" sz="2400" b="0" dirty="0"/>
            </a:br>
            <a:r>
              <a:rPr lang="he-IL" sz="2400" b="0" dirty="0"/>
              <a:t>מאוכלס רחוק יותר מגרעין האטום</a:t>
            </a:r>
            <a:br>
              <a:rPr lang="en-US" sz="2400" b="0" dirty="0"/>
            </a:br>
            <a:r>
              <a:rPr lang="he-IL" sz="2400" b="0" dirty="0">
                <a:solidFill>
                  <a:srgbClr val="00B050"/>
                </a:solidFill>
              </a:rPr>
              <a:t>(ענן האלקטרונים הירוק)</a:t>
            </a:r>
          </a:p>
        </p:txBody>
      </p:sp>
    </p:spTree>
    <p:extLst>
      <p:ext uri="{BB962C8B-B14F-4D97-AF65-F5344CB8AC3E}">
        <p14:creationId xmlns:p14="http://schemas.microsoft.com/office/powerpoint/2010/main" val="1974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08765" y="1169091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/>
              <a:t>רמת האנרגיה הקרובה ביותר לגרעין האטום מכונה </a:t>
            </a:r>
            <a:r>
              <a:rPr lang="he-IL" b="1" dirty="0">
                <a:highlight>
                  <a:srgbClr val="FFFF00"/>
                </a:highlight>
              </a:rPr>
              <a:t>רמת היסוד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רמת האנרגיה הרחוקה ביותר מגרעין האטום אשר נמצאים בה אלקטרונים מכונה </a:t>
            </a:r>
            <a:r>
              <a:rPr lang="he-IL" b="1" dirty="0">
                <a:highlight>
                  <a:srgbClr val="FFFF00"/>
                </a:highlight>
              </a:rPr>
              <a:t>רמת ערכיות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ברמת היסוד יכולים להימצא עד 2 אלקטרונים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בכל רמת אנרגיה נוספת יכולים להימצא עד 8 אלקטרונים</a:t>
            </a:r>
            <a:br>
              <a:rPr lang="en-US" b="1" dirty="0"/>
            </a:br>
            <a:r>
              <a:rPr lang="he-IL" sz="1800" b="1" dirty="0">
                <a:highlight>
                  <a:srgbClr val="00FFFF"/>
                </a:highlight>
              </a:rPr>
              <a:t>(עובדה זו נכונה עבור כל האטומים בעלי מספר אטומי הקטן או השווה ל-20)</a:t>
            </a:r>
          </a:p>
        </p:txBody>
      </p:sp>
    </p:spTree>
    <p:extLst>
      <p:ext uri="{BB962C8B-B14F-4D97-AF65-F5344CB8AC3E}">
        <p14:creationId xmlns:p14="http://schemas.microsoft.com/office/powerpoint/2010/main" val="1230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דוגמאות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725682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</a:rPr>
              <a:t>לאטום המימן, </a:t>
            </a:r>
            <a:r>
              <a:rPr lang="en-US" dirty="0">
                <a:highlight>
                  <a:srgbClr val="FFFF00"/>
                </a:highlight>
              </a:rPr>
              <a:t>H</a:t>
            </a:r>
            <a:r>
              <a:rPr lang="he-IL" dirty="0">
                <a:highlight>
                  <a:srgbClr val="FFFF00"/>
                </a:highlight>
              </a:rPr>
              <a:t>, יש סה"כ 1 אלקטרון באטום</a:t>
            </a:r>
            <a:br>
              <a:rPr lang="en-US" dirty="0"/>
            </a:br>
            <a:r>
              <a:rPr lang="he-IL" dirty="0"/>
              <a:t>נסמן היערכות אלקטרונים זו באופן הבא:</a:t>
            </a:r>
          </a:p>
          <a:p>
            <a:pPr algn="l" rtl="0">
              <a:lnSpc>
                <a:spcPct val="150000"/>
              </a:lnSpc>
            </a:pPr>
            <a:endParaRPr lang="en-US" sz="1800" b="1" dirty="0"/>
          </a:p>
          <a:p>
            <a:pPr algn="r"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</a:rPr>
              <a:t>לאטום ההליום, </a:t>
            </a:r>
            <a:r>
              <a:rPr lang="en-US" dirty="0">
                <a:highlight>
                  <a:srgbClr val="FFFF00"/>
                </a:highlight>
              </a:rPr>
              <a:t>He</a:t>
            </a:r>
            <a:r>
              <a:rPr lang="he-IL" dirty="0">
                <a:highlight>
                  <a:srgbClr val="FFFF00"/>
                </a:highlight>
              </a:rPr>
              <a:t>, יש סה"כ 2 אלקטרונים באטום</a:t>
            </a:r>
            <a:br>
              <a:rPr lang="en-US" dirty="0"/>
            </a:br>
            <a:r>
              <a:rPr lang="he-IL" dirty="0"/>
              <a:t>נסמן היערכות אלקטרונים זו באופן הבא:</a:t>
            </a: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F3C4D59-2FAE-4403-B81A-B902498A2DD9}"/>
              </a:ext>
            </a:extLst>
          </p:cNvPr>
          <p:cNvSpPr/>
          <p:nvPr/>
        </p:nvSpPr>
        <p:spPr>
          <a:xfrm>
            <a:off x="1524564" y="1970588"/>
            <a:ext cx="1572866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H: 1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DEA2822-2F0F-4DFF-AC47-DD092D080788}"/>
              </a:ext>
            </a:extLst>
          </p:cNvPr>
          <p:cNvSpPr/>
          <p:nvPr/>
        </p:nvSpPr>
        <p:spPr>
          <a:xfrm>
            <a:off x="1311366" y="3969001"/>
            <a:ext cx="1999265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He: 2</a:t>
            </a:r>
          </a:p>
        </p:txBody>
      </p:sp>
    </p:spTree>
    <p:extLst>
      <p:ext uri="{BB962C8B-B14F-4D97-AF65-F5344CB8AC3E}">
        <p14:creationId xmlns:p14="http://schemas.microsoft.com/office/powerpoint/2010/main" val="39578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דוגמה: היערכות אלקטרונים באטום ליתיום , </a:t>
            </a:r>
            <a:r>
              <a:rPr lang="en-US" dirty="0"/>
              <a:t>Li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725682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</a:rPr>
              <a:t>לאטום ליתיום, </a:t>
            </a:r>
            <a:r>
              <a:rPr lang="en-US" dirty="0">
                <a:highlight>
                  <a:srgbClr val="FFFF00"/>
                </a:highlight>
              </a:rPr>
              <a:t>Li</a:t>
            </a:r>
            <a:r>
              <a:rPr lang="he-IL" dirty="0">
                <a:highlight>
                  <a:srgbClr val="FFFF00"/>
                </a:highlight>
              </a:rPr>
              <a:t>, יש סה"כ 3 אלקטרונים באטום</a:t>
            </a:r>
            <a:br>
              <a:rPr lang="en-US" dirty="0"/>
            </a:br>
            <a:r>
              <a:rPr lang="he-IL" dirty="0"/>
              <a:t>נסמן היערכות אלקטרונים זו באופן הבא:</a:t>
            </a:r>
          </a:p>
          <a:p>
            <a:pPr marL="0" indent="0" algn="ctr" rtl="0">
              <a:lnSpc>
                <a:spcPct val="150000"/>
              </a:lnSpc>
              <a:buNone/>
            </a:pPr>
            <a:r>
              <a:rPr lang="en-US" sz="6600" b="1" dirty="0">
                <a:highlight>
                  <a:srgbClr val="00FFFF"/>
                </a:highlight>
              </a:rPr>
              <a:t>Li: 2 , 1</a:t>
            </a:r>
            <a:endParaRPr lang="he-IL" sz="6600" b="1" dirty="0">
              <a:highlight>
                <a:srgbClr val="00FFFF"/>
              </a:highlight>
            </a:endParaRPr>
          </a:p>
          <a:p>
            <a:pPr algn="l" rtl="0"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94D21CEF-8D1A-496E-886A-74622C4801A4}"/>
              </a:ext>
            </a:extLst>
          </p:cNvPr>
          <p:cNvSpPr/>
          <p:nvPr/>
        </p:nvSpPr>
        <p:spPr>
          <a:xfrm>
            <a:off x="4731078" y="3392778"/>
            <a:ext cx="569844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B7D0F9C-3DCA-44F2-97DC-F798CF7C1A8B}"/>
              </a:ext>
            </a:extLst>
          </p:cNvPr>
          <p:cNvSpPr/>
          <p:nvPr/>
        </p:nvSpPr>
        <p:spPr>
          <a:xfrm>
            <a:off x="5502184" y="3392778"/>
            <a:ext cx="878738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דוגמאות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725682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</a:rPr>
              <a:t>לאטום הפלואור, </a:t>
            </a:r>
            <a:r>
              <a:rPr lang="en-US" dirty="0">
                <a:highlight>
                  <a:srgbClr val="FFFF00"/>
                </a:highlight>
              </a:rPr>
              <a:t>F</a:t>
            </a:r>
            <a:r>
              <a:rPr lang="he-IL" dirty="0">
                <a:highlight>
                  <a:srgbClr val="FFFF00"/>
                </a:highlight>
              </a:rPr>
              <a:t>, יש סה"כ 9 אלקטרונים באטום</a:t>
            </a:r>
            <a:br>
              <a:rPr lang="en-US" dirty="0"/>
            </a:br>
            <a:r>
              <a:rPr lang="he-IL" dirty="0"/>
              <a:t>נסמן היערכות אלקטרונים זו באופן הבא:</a:t>
            </a:r>
          </a:p>
          <a:p>
            <a:pPr algn="l" rtl="0">
              <a:lnSpc>
                <a:spcPct val="150000"/>
              </a:lnSpc>
            </a:pPr>
            <a:endParaRPr lang="en-US" sz="1800" b="1" dirty="0"/>
          </a:p>
          <a:p>
            <a:pPr>
              <a:lnSpc>
                <a:spcPct val="150000"/>
              </a:lnSpc>
            </a:pPr>
            <a:r>
              <a:rPr lang="he-IL" dirty="0">
                <a:highlight>
                  <a:srgbClr val="FFFF00"/>
                </a:highlight>
              </a:rPr>
              <a:t>לאטום הניאון, </a:t>
            </a:r>
            <a:r>
              <a:rPr lang="en-US" dirty="0">
                <a:highlight>
                  <a:srgbClr val="FFFF00"/>
                </a:highlight>
              </a:rPr>
              <a:t>Ne</a:t>
            </a:r>
            <a:r>
              <a:rPr lang="he-IL" dirty="0">
                <a:highlight>
                  <a:srgbClr val="FFFF00"/>
                </a:highlight>
              </a:rPr>
              <a:t>, יש סה"כ 10 אלקטרונים באטום</a:t>
            </a:r>
            <a:br>
              <a:rPr lang="en-US" dirty="0"/>
            </a:br>
            <a:r>
              <a:rPr lang="he-IL" dirty="0"/>
              <a:t>נסמן היערכות אלקטרונים זו באופן הבא:</a:t>
            </a: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F3C4D59-2FAE-4403-B81A-B902498A2DD9}"/>
              </a:ext>
            </a:extLst>
          </p:cNvPr>
          <p:cNvSpPr/>
          <p:nvPr/>
        </p:nvSpPr>
        <p:spPr>
          <a:xfrm>
            <a:off x="1082938" y="1978269"/>
            <a:ext cx="2456122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F: 2 , 7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DEA2822-2F0F-4DFF-AC47-DD092D080788}"/>
              </a:ext>
            </a:extLst>
          </p:cNvPr>
          <p:cNvSpPr/>
          <p:nvPr/>
        </p:nvSpPr>
        <p:spPr>
          <a:xfrm>
            <a:off x="784780" y="4093098"/>
            <a:ext cx="3052439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>
                <a:highlight>
                  <a:srgbClr val="00FFFF"/>
                </a:highlight>
              </a:rPr>
              <a:t>Ne: 2 , 8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E01EBE1-E1D8-4525-9069-D878FA191C19}"/>
              </a:ext>
            </a:extLst>
          </p:cNvPr>
          <p:cNvSpPr/>
          <p:nvPr/>
        </p:nvSpPr>
        <p:spPr>
          <a:xfrm>
            <a:off x="1897937" y="2482188"/>
            <a:ext cx="569844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BF5C8B0-DD6A-42B5-9903-5B6AC1E81A94}"/>
              </a:ext>
            </a:extLst>
          </p:cNvPr>
          <p:cNvSpPr/>
          <p:nvPr/>
        </p:nvSpPr>
        <p:spPr>
          <a:xfrm>
            <a:off x="2511111" y="2482188"/>
            <a:ext cx="923019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9DBEE69-DA89-4C38-A639-C912A6CDB9B8}"/>
              </a:ext>
            </a:extLst>
          </p:cNvPr>
          <p:cNvSpPr/>
          <p:nvPr/>
        </p:nvSpPr>
        <p:spPr>
          <a:xfrm>
            <a:off x="2182859" y="4583310"/>
            <a:ext cx="569844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4126C3C-4668-4A77-A67F-C61EEA6BDFC3}"/>
              </a:ext>
            </a:extLst>
          </p:cNvPr>
          <p:cNvSpPr/>
          <p:nvPr/>
        </p:nvSpPr>
        <p:spPr>
          <a:xfrm>
            <a:off x="2908887" y="4569066"/>
            <a:ext cx="794587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BEF115C-E716-4D7F-BA5E-EAAB7B4C9B72}"/>
              </a:ext>
            </a:extLst>
          </p:cNvPr>
          <p:cNvSpPr/>
          <p:nvPr/>
        </p:nvSpPr>
        <p:spPr>
          <a:xfrm>
            <a:off x="2182859" y="4571256"/>
            <a:ext cx="569844" cy="830376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671E6540-A1B5-4984-B97E-E59D59DF2773}"/>
              </a:ext>
            </a:extLst>
          </p:cNvPr>
          <p:cNvSpPr/>
          <p:nvPr/>
        </p:nvSpPr>
        <p:spPr>
          <a:xfrm>
            <a:off x="2775142" y="4580355"/>
            <a:ext cx="939217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2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  <p:bldP spid="6" grpId="0"/>
      <p:bldP spid="7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185681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דוגמה: הערכות אלקטרונים באטום נתרן , </a:t>
            </a:r>
            <a:r>
              <a:rPr lang="en-US" dirty="0"/>
              <a:t>Na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725682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1800" b="1" dirty="0">
                <a:highlight>
                  <a:srgbClr val="FFFF00"/>
                </a:highlight>
              </a:rPr>
              <a:t>לאטום נתרן, </a:t>
            </a:r>
            <a:r>
              <a:rPr lang="en-US" sz="1800" b="1" dirty="0">
                <a:highlight>
                  <a:srgbClr val="FFFF00"/>
                </a:highlight>
              </a:rPr>
              <a:t>Na</a:t>
            </a:r>
            <a:r>
              <a:rPr lang="he-IL" sz="1800" b="1" dirty="0">
                <a:highlight>
                  <a:srgbClr val="FFFF00"/>
                </a:highlight>
              </a:rPr>
              <a:t>, יש סה"כ </a:t>
            </a:r>
            <a:r>
              <a:rPr lang="en-US" sz="1800" b="1" dirty="0">
                <a:highlight>
                  <a:srgbClr val="FFFF00"/>
                </a:highlight>
              </a:rPr>
              <a:t>11</a:t>
            </a:r>
            <a:r>
              <a:rPr lang="he-IL" sz="1800" b="1" dirty="0">
                <a:highlight>
                  <a:srgbClr val="FFFF00"/>
                </a:highlight>
              </a:rPr>
              <a:t> אלקטרונים באטום</a:t>
            </a:r>
            <a:br>
              <a:rPr lang="en-US" sz="1800" b="1" dirty="0"/>
            </a:br>
            <a:r>
              <a:rPr lang="en-US" sz="6600" b="1" dirty="0">
                <a:highlight>
                  <a:srgbClr val="00FFFF"/>
                </a:highlight>
              </a:rPr>
              <a:t>Na: 2 , 8 , 1</a:t>
            </a:r>
            <a:endParaRPr lang="he-IL" sz="6600" b="1" dirty="0">
              <a:highlight>
                <a:srgbClr val="00FFFF"/>
              </a:highlight>
            </a:endParaRPr>
          </a:p>
          <a:p>
            <a:pPr algn="l" rtl="0"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pic>
        <p:nvPicPr>
          <p:cNvPr id="5" name="Picture 19">
            <a:hlinkClick r:id="rId3"/>
            <a:extLst>
              <a:ext uri="{FF2B5EF4-FFF2-40B4-BE49-F238E27FC236}">
                <a16:creationId xmlns:a16="http://schemas.microsoft.com/office/drawing/2014/main" id="{63458298-6339-483D-A4E7-29B6B3B120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/>
          <a:stretch/>
        </p:blipFill>
        <p:spPr bwMode="auto">
          <a:xfrm>
            <a:off x="-250998" y="1627680"/>
            <a:ext cx="4468881" cy="360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73BF21C-7573-4529-86C0-898698ADF498}"/>
              </a:ext>
            </a:extLst>
          </p:cNvPr>
          <p:cNvSpPr/>
          <p:nvPr/>
        </p:nvSpPr>
        <p:spPr>
          <a:xfrm>
            <a:off x="6189558" y="2610678"/>
            <a:ext cx="760677" cy="81832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34C4FA6D-D6C5-4403-B00C-80D3C6754ABE}"/>
              </a:ext>
            </a:extLst>
          </p:cNvPr>
          <p:cNvSpPr/>
          <p:nvPr/>
        </p:nvSpPr>
        <p:spPr>
          <a:xfrm>
            <a:off x="6963487" y="2610677"/>
            <a:ext cx="1107087" cy="82880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2643F0E1-0A9F-449B-B711-7E6779913B37}"/>
              </a:ext>
            </a:extLst>
          </p:cNvPr>
          <p:cNvSpPr/>
          <p:nvPr/>
        </p:nvSpPr>
        <p:spPr>
          <a:xfrm>
            <a:off x="8182691" y="2613442"/>
            <a:ext cx="1001066" cy="82880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53BEF17A-451E-4091-87AE-562545D26432}"/>
              </a:ext>
            </a:extLst>
          </p:cNvPr>
          <p:cNvCxnSpPr>
            <a:cxnSpLocks/>
          </p:cNvCxnSpPr>
          <p:nvPr/>
        </p:nvCxnSpPr>
        <p:spPr>
          <a:xfrm flipV="1">
            <a:off x="6095999" y="3651388"/>
            <a:ext cx="390604" cy="827847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4393012-89E8-42F9-A3AC-FF6AB1844002}"/>
              </a:ext>
            </a:extLst>
          </p:cNvPr>
          <p:cNvSpPr txBox="1"/>
          <p:nvPr/>
        </p:nvSpPr>
        <p:spPr>
          <a:xfrm>
            <a:off x="4749152" y="4542597"/>
            <a:ext cx="197201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2 אלקטרונים </a:t>
            </a:r>
            <a:br>
              <a:rPr lang="en-US" sz="24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ברמת היסוד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CB1DFE61-2BE7-4B98-85C8-18DB99CD3CC0}"/>
              </a:ext>
            </a:extLst>
          </p:cNvPr>
          <p:cNvCxnSpPr>
            <a:cxnSpLocks/>
          </p:cNvCxnSpPr>
          <p:nvPr/>
        </p:nvCxnSpPr>
        <p:spPr>
          <a:xfrm flipV="1">
            <a:off x="8658582" y="3714751"/>
            <a:ext cx="0" cy="827846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0E66B34-792E-46B2-B30A-CB1062BFEFC6}"/>
              </a:ext>
            </a:extLst>
          </p:cNvPr>
          <p:cNvSpPr txBox="1"/>
          <p:nvPr/>
        </p:nvSpPr>
        <p:spPr>
          <a:xfrm>
            <a:off x="7368850" y="4542596"/>
            <a:ext cx="216437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highlight>
                  <a:srgbClr val="C0C0C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אלקטרון אחד</a:t>
            </a:r>
          </a:p>
          <a:p>
            <a:pPr algn="ctr"/>
            <a:r>
              <a:rPr lang="he-IL" sz="2400" dirty="0">
                <a:highlight>
                  <a:srgbClr val="C0C0C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ברמת הערכיות</a:t>
            </a:r>
          </a:p>
        </p:txBody>
      </p:sp>
    </p:spTree>
    <p:extLst>
      <p:ext uri="{BB962C8B-B14F-4D97-AF65-F5344CB8AC3E}">
        <p14:creationId xmlns:p14="http://schemas.microsoft.com/office/powerpoint/2010/main" val="8863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0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6000" y="76391"/>
            <a:ext cx="11160000" cy="7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4000" dirty="0"/>
              <a:t>היערכות אלקטרונים והקשר לטבלה המחזורית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710" y="4526489"/>
            <a:ext cx="10270580" cy="49192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dirty="0"/>
              <a:t>היערכות האלקטרונים של אטום הסידן , </a:t>
            </a:r>
            <a:r>
              <a:rPr lang="en-US" dirty="0"/>
              <a:t>Ca</a:t>
            </a:r>
            <a:r>
              <a:rPr lang="he-IL" dirty="0"/>
              <a:t> , </a:t>
            </a:r>
            <a:br>
              <a:rPr lang="en-US" dirty="0"/>
            </a:br>
            <a:r>
              <a:rPr lang="he-IL" dirty="0"/>
              <a:t>(20 אלקטרונים סה"כ) היא:</a:t>
            </a:r>
            <a:br>
              <a:rPr lang="en-US" dirty="0"/>
            </a:br>
            <a:r>
              <a:rPr lang="en-US" b="1" dirty="0">
                <a:highlight>
                  <a:srgbClr val="00FFFF"/>
                </a:highlight>
              </a:rPr>
              <a:t>Ca: 2 , 8 , 8 , </a:t>
            </a:r>
            <a:r>
              <a:rPr lang="en-US" b="1" dirty="0">
                <a:highlight>
                  <a:srgbClr val="FFFF00"/>
                </a:highlight>
              </a:rPr>
              <a:t>2</a:t>
            </a: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pic>
        <p:nvPicPr>
          <p:cNvPr id="17410" name="Picture 2" descr="Periodic table of the elements 2017, illustration">
            <a:extLst>
              <a:ext uri="{FF2B5EF4-FFF2-40B4-BE49-F238E27FC236}">
                <a16:creationId xmlns:a16="http://schemas.microsoft.com/office/drawing/2014/main" id="{E7902730-179F-48FC-A209-FEA9898B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25" r="93375">
                        <a14:foregroundMark x1="90375" y1="29833" x2="90375" y2="29833"/>
                        <a14:foregroundMark x1="91000" y1="35167" x2="91000" y2="35167"/>
                        <a14:foregroundMark x1="90500" y1="39500" x2="90500" y2="39500"/>
                        <a14:foregroundMark x1="90000" y1="42167" x2="89500" y2="45833"/>
                        <a14:foregroundMark x1="89000" y1="47833" x2="88500" y2="50500"/>
                        <a14:foregroundMark x1="87625" y1="53167" x2="87500" y2="54000"/>
                        <a14:foregroundMark x1="85625" y1="76500" x2="85625" y2="76500"/>
                        <a14:foregroundMark x1="85125" y1="76667" x2="85125" y2="76667"/>
                        <a14:foregroundMark x1="76875" y1="76833" x2="70625" y2="77500"/>
                        <a14:foregroundMark x1="65875" y1="77500" x2="64125" y2="77500"/>
                        <a14:foregroundMark x1="60000" y1="76000" x2="58125" y2="75167"/>
                        <a14:foregroundMark x1="51875" y1="73333" x2="48500" y2="72833"/>
                        <a14:foregroundMark x1="41625" y1="71833" x2="41000" y2="71833"/>
                        <a14:foregroundMark x1="36125" y1="72833" x2="35375" y2="74000"/>
                        <a14:foregroundMark x1="35500" y1="78000" x2="36000" y2="78167"/>
                        <a14:foregroundMark x1="41125" y1="78833" x2="43000" y2="78833"/>
                        <a14:foregroundMark x1="50125" y1="78833" x2="53500" y2="78500"/>
                        <a14:foregroundMark x1="58000" y1="76833" x2="61500" y2="76667"/>
                        <a14:foregroundMark x1="70000" y1="75833" x2="74125" y2="76167"/>
                        <a14:foregroundMark x1="81875" y1="77167" x2="83375" y2="77167"/>
                        <a14:foregroundMark x1="86875" y1="77500" x2="87875" y2="77500"/>
                        <a14:foregroundMark x1="91125" y1="77500" x2="91625" y2="77500"/>
                        <a14:foregroundMark x1="91875" y1="77500" x2="90000" y2="78500"/>
                        <a14:foregroundMark x1="84875" y1="79167" x2="81625" y2="79333"/>
                        <a14:foregroundMark x1="71000" y1="80667" x2="71000" y2="80667"/>
                        <a14:foregroundMark x1="30625" y1="77833" x2="30625" y2="77833"/>
                        <a14:foregroundMark x1="93125" y1="25333" x2="93125" y2="25333"/>
                        <a14:foregroundMark x1="93375" y1="31333" x2="93375" y2="31333"/>
                        <a14:foregroundMark x1="7125" y1="45167" x2="7125" y2="45167"/>
                        <a14:foregroundMark x1="7375" y1="37333" x2="7375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" y="717993"/>
            <a:ext cx="6653662" cy="4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45B4F97-458A-448E-A701-CAB040918C2D}"/>
              </a:ext>
            </a:extLst>
          </p:cNvPr>
          <p:cNvSpPr txBox="1"/>
          <p:nvPr/>
        </p:nvSpPr>
        <p:spPr>
          <a:xfrm>
            <a:off x="-22273" y="1634873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1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A730F2E-96FA-4E13-B1B0-ACFC82BE90F4}"/>
              </a:ext>
            </a:extLst>
          </p:cNvPr>
          <p:cNvSpPr txBox="1"/>
          <p:nvPr/>
        </p:nvSpPr>
        <p:spPr>
          <a:xfrm>
            <a:off x="-22274" y="1924423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2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C0D4BA1-88BE-4A7C-A902-9AC73EBB7C06}"/>
              </a:ext>
            </a:extLst>
          </p:cNvPr>
          <p:cNvSpPr txBox="1"/>
          <p:nvPr/>
        </p:nvSpPr>
        <p:spPr>
          <a:xfrm>
            <a:off x="-22273" y="2248461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3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820DAE3-DACB-402F-BCE7-8F26D20AE640}"/>
              </a:ext>
            </a:extLst>
          </p:cNvPr>
          <p:cNvSpPr txBox="1"/>
          <p:nvPr/>
        </p:nvSpPr>
        <p:spPr>
          <a:xfrm>
            <a:off x="-22273" y="2543119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4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13722CA-80C4-4731-847E-2B59DA00832C}"/>
              </a:ext>
            </a:extLst>
          </p:cNvPr>
          <p:cNvSpPr txBox="1"/>
          <p:nvPr/>
        </p:nvSpPr>
        <p:spPr>
          <a:xfrm>
            <a:off x="-9356" y="2886594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4614758-B17F-458B-846B-74F1B0FA745B}"/>
              </a:ext>
            </a:extLst>
          </p:cNvPr>
          <p:cNvSpPr txBox="1"/>
          <p:nvPr/>
        </p:nvSpPr>
        <p:spPr>
          <a:xfrm>
            <a:off x="-9356" y="3193388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6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E424B9-13B6-44E9-80DF-A96D31CFA7DE}"/>
              </a:ext>
            </a:extLst>
          </p:cNvPr>
          <p:cNvSpPr txBox="1"/>
          <p:nvPr/>
        </p:nvSpPr>
        <p:spPr>
          <a:xfrm>
            <a:off x="-9356" y="3475639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7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AB07D2F-E411-4841-A73E-2681E0A31A79}"/>
              </a:ext>
            </a:extLst>
          </p:cNvPr>
          <p:cNvSpPr txBox="1"/>
          <p:nvPr/>
        </p:nvSpPr>
        <p:spPr>
          <a:xfrm>
            <a:off x="687344" y="1142675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D51D10BF-C78F-42E0-99C9-244C3382B5F2}"/>
              </a:ext>
            </a:extLst>
          </p:cNvPr>
          <p:cNvSpPr txBox="1"/>
          <p:nvPr/>
        </p:nvSpPr>
        <p:spPr>
          <a:xfrm>
            <a:off x="1016151" y="1433847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55DFA51-6CCC-4B1E-AB3F-B84A399DE550}"/>
              </a:ext>
            </a:extLst>
          </p:cNvPr>
          <p:cNvSpPr txBox="1"/>
          <p:nvPr/>
        </p:nvSpPr>
        <p:spPr>
          <a:xfrm>
            <a:off x="4613990" y="1454943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DB48455-3401-48F8-9B7A-2DD3C014ACDA}"/>
              </a:ext>
            </a:extLst>
          </p:cNvPr>
          <p:cNvSpPr txBox="1"/>
          <p:nvPr/>
        </p:nvSpPr>
        <p:spPr>
          <a:xfrm>
            <a:off x="4968630" y="1436738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EB395AB-DC8C-41A4-91ED-CCF20141D2DC}"/>
              </a:ext>
            </a:extLst>
          </p:cNvPr>
          <p:cNvSpPr txBox="1"/>
          <p:nvPr/>
        </p:nvSpPr>
        <p:spPr>
          <a:xfrm>
            <a:off x="5298837" y="1456664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C2BEF49-9338-47F6-939F-6A68CC670A1E}"/>
              </a:ext>
            </a:extLst>
          </p:cNvPr>
          <p:cNvSpPr txBox="1"/>
          <p:nvPr/>
        </p:nvSpPr>
        <p:spPr>
          <a:xfrm>
            <a:off x="5615340" y="1461799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C9A1F06-108C-4C4D-97E0-519AD4A55CE8}"/>
              </a:ext>
            </a:extLst>
          </p:cNvPr>
          <p:cNvSpPr txBox="1"/>
          <p:nvPr/>
        </p:nvSpPr>
        <p:spPr>
          <a:xfrm>
            <a:off x="5945711" y="1461281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3330864-B2E2-42D3-8B1C-9C04E4D1DA8E}"/>
              </a:ext>
            </a:extLst>
          </p:cNvPr>
          <p:cNvSpPr txBox="1"/>
          <p:nvPr/>
        </p:nvSpPr>
        <p:spPr>
          <a:xfrm>
            <a:off x="6263911" y="1173872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98FDA91-8A21-4FAE-9864-9C74A789DD06}"/>
              </a:ext>
            </a:extLst>
          </p:cNvPr>
          <p:cNvSpPr/>
          <p:nvPr/>
        </p:nvSpPr>
        <p:spPr>
          <a:xfrm>
            <a:off x="1088589" y="2558131"/>
            <a:ext cx="328807" cy="294658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מציין מיקום תוכן 10">
            <a:extLst>
              <a:ext uri="{FF2B5EF4-FFF2-40B4-BE49-F238E27FC236}">
                <a16:creationId xmlns:a16="http://schemas.microsoft.com/office/drawing/2014/main" id="{A9C7E469-F591-49CF-9108-9432E6E85C89}"/>
              </a:ext>
            </a:extLst>
          </p:cNvPr>
          <p:cNvSpPr txBox="1">
            <a:spLocks/>
          </p:cNvSpPr>
          <p:nvPr/>
        </p:nvSpPr>
        <p:spPr>
          <a:xfrm>
            <a:off x="6308950" y="1366490"/>
            <a:ext cx="3975777" cy="4919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dirty="0"/>
              <a:t>מיקום </a:t>
            </a:r>
            <a:br>
              <a:rPr lang="en-US" dirty="0"/>
            </a:br>
            <a:r>
              <a:rPr lang="he-IL" dirty="0"/>
              <a:t>אטום הסידן , </a:t>
            </a:r>
            <a:r>
              <a:rPr lang="en-US" dirty="0"/>
              <a:t>Ca</a:t>
            </a:r>
            <a:r>
              <a:rPr lang="he-IL" dirty="0"/>
              <a:t>, </a:t>
            </a:r>
            <a:br>
              <a:rPr lang="en-US" dirty="0"/>
            </a:br>
            <a:r>
              <a:rPr lang="he-IL" dirty="0"/>
              <a:t>בטבלה המחזורית </a:t>
            </a:r>
            <a:br>
              <a:rPr lang="en-US" dirty="0"/>
            </a:br>
            <a:r>
              <a:rPr lang="he-IL" dirty="0"/>
              <a:t>הוא: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b="1" dirty="0">
                <a:highlight>
                  <a:srgbClr val="00FFFF"/>
                </a:highlight>
              </a:rPr>
              <a:t>שורה 4 </a:t>
            </a:r>
            <a:r>
              <a:rPr lang="he-IL" b="1" dirty="0">
                <a:highlight>
                  <a:srgbClr val="FFFF00"/>
                </a:highlight>
              </a:rPr>
              <a:t>טור 2</a:t>
            </a:r>
            <a:endParaRPr lang="en-US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sz="18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sz="1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97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0" y="4889336"/>
            <a:ext cx="10270580" cy="4919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>
                <a:highlight>
                  <a:srgbClr val="00FFFF"/>
                </a:highlight>
              </a:rPr>
              <a:t>שורה 4  </a:t>
            </a:r>
            <a:r>
              <a:rPr lang="he-IL" dirty="0">
                <a:highlight>
                  <a:srgbClr val="00FFFF"/>
                </a:highlight>
                <a:sym typeface="Wingdings" panose="05000000000000000000" pitchFamily="2" charset="2"/>
              </a:rPr>
              <a:t> 4 רמות אנרגיה מאוכלסות באלקטרונים</a:t>
            </a:r>
          </a:p>
          <a:p>
            <a:pPr marL="0" indent="0" algn="ctr">
              <a:buNone/>
            </a:pPr>
            <a:r>
              <a:rPr lang="he-IL" dirty="0">
                <a:highlight>
                  <a:srgbClr val="FFFF00"/>
                </a:highlight>
                <a:sym typeface="Wingdings" panose="05000000000000000000" pitchFamily="2" charset="2"/>
              </a:rPr>
              <a:t>טור 2  2 אלקטרוני ערכיות</a:t>
            </a:r>
            <a:endParaRPr lang="he-IL" dirty="0">
              <a:highlight>
                <a:srgbClr val="FFFF00"/>
              </a:highlight>
            </a:endParaRPr>
          </a:p>
          <a:p>
            <a:pPr algn="ctr">
              <a:lnSpc>
                <a:spcPct val="150000"/>
              </a:lnSpc>
            </a:pPr>
            <a:endParaRPr lang="he-IL" sz="18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pic>
        <p:nvPicPr>
          <p:cNvPr id="17410" name="Picture 2" descr="Periodic table of the elements 2017, illustration">
            <a:extLst>
              <a:ext uri="{FF2B5EF4-FFF2-40B4-BE49-F238E27FC236}">
                <a16:creationId xmlns:a16="http://schemas.microsoft.com/office/drawing/2014/main" id="{E7902730-179F-48FC-A209-FEA9898B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25" r="93375">
                        <a14:foregroundMark x1="90375" y1="29833" x2="90375" y2="29833"/>
                        <a14:foregroundMark x1="91000" y1="35167" x2="91000" y2="35167"/>
                        <a14:foregroundMark x1="90500" y1="39500" x2="90500" y2="39500"/>
                        <a14:foregroundMark x1="90000" y1="42167" x2="89500" y2="45833"/>
                        <a14:foregroundMark x1="89000" y1="47833" x2="88500" y2="50500"/>
                        <a14:foregroundMark x1="87625" y1="53167" x2="87500" y2="54000"/>
                        <a14:foregroundMark x1="85625" y1="76500" x2="85625" y2="76500"/>
                        <a14:foregroundMark x1="85125" y1="76667" x2="85125" y2="76667"/>
                        <a14:foregroundMark x1="76875" y1="76833" x2="70625" y2="77500"/>
                        <a14:foregroundMark x1="65875" y1="77500" x2="64125" y2="77500"/>
                        <a14:foregroundMark x1="60000" y1="76000" x2="58125" y2="75167"/>
                        <a14:foregroundMark x1="51875" y1="73333" x2="48500" y2="72833"/>
                        <a14:foregroundMark x1="41625" y1="71833" x2="41000" y2="71833"/>
                        <a14:foregroundMark x1="36125" y1="72833" x2="35375" y2="74000"/>
                        <a14:foregroundMark x1="35500" y1="78000" x2="36000" y2="78167"/>
                        <a14:foregroundMark x1="41125" y1="78833" x2="43000" y2="78833"/>
                        <a14:foregroundMark x1="50125" y1="78833" x2="53500" y2="78500"/>
                        <a14:foregroundMark x1="58000" y1="76833" x2="61500" y2="76667"/>
                        <a14:foregroundMark x1="70000" y1="75833" x2="74125" y2="76167"/>
                        <a14:foregroundMark x1="81875" y1="77167" x2="83375" y2="77167"/>
                        <a14:foregroundMark x1="86875" y1="77500" x2="87875" y2="77500"/>
                        <a14:foregroundMark x1="91125" y1="77500" x2="91625" y2="77500"/>
                        <a14:foregroundMark x1="91875" y1="77500" x2="90000" y2="78500"/>
                        <a14:foregroundMark x1="84875" y1="79167" x2="81625" y2="79333"/>
                        <a14:foregroundMark x1="71000" y1="80667" x2="71000" y2="80667"/>
                        <a14:foregroundMark x1="30625" y1="77833" x2="30625" y2="77833"/>
                        <a14:foregroundMark x1="93125" y1="25333" x2="93125" y2="25333"/>
                        <a14:foregroundMark x1="93375" y1="31333" x2="93375" y2="31333"/>
                        <a14:foregroundMark x1="7125" y1="45167" x2="7125" y2="45167"/>
                        <a14:foregroundMark x1="7375" y1="37333" x2="7375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" y="717993"/>
            <a:ext cx="6653662" cy="4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45B4F97-458A-448E-A701-CAB040918C2D}"/>
              </a:ext>
            </a:extLst>
          </p:cNvPr>
          <p:cNvSpPr txBox="1"/>
          <p:nvPr/>
        </p:nvSpPr>
        <p:spPr>
          <a:xfrm>
            <a:off x="-22273" y="1634873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1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A730F2E-96FA-4E13-B1B0-ACFC82BE90F4}"/>
              </a:ext>
            </a:extLst>
          </p:cNvPr>
          <p:cNvSpPr txBox="1"/>
          <p:nvPr/>
        </p:nvSpPr>
        <p:spPr>
          <a:xfrm>
            <a:off x="-22274" y="1924423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2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C0D4BA1-88BE-4A7C-A902-9AC73EBB7C06}"/>
              </a:ext>
            </a:extLst>
          </p:cNvPr>
          <p:cNvSpPr txBox="1"/>
          <p:nvPr/>
        </p:nvSpPr>
        <p:spPr>
          <a:xfrm>
            <a:off x="-22273" y="2248461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3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820DAE3-DACB-402F-BCE7-8F26D20AE640}"/>
              </a:ext>
            </a:extLst>
          </p:cNvPr>
          <p:cNvSpPr txBox="1"/>
          <p:nvPr/>
        </p:nvSpPr>
        <p:spPr>
          <a:xfrm>
            <a:off x="-22273" y="2543119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4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13722CA-80C4-4731-847E-2B59DA00832C}"/>
              </a:ext>
            </a:extLst>
          </p:cNvPr>
          <p:cNvSpPr txBox="1"/>
          <p:nvPr/>
        </p:nvSpPr>
        <p:spPr>
          <a:xfrm>
            <a:off x="-9356" y="2886594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4614758-B17F-458B-846B-74F1B0FA745B}"/>
              </a:ext>
            </a:extLst>
          </p:cNvPr>
          <p:cNvSpPr txBox="1"/>
          <p:nvPr/>
        </p:nvSpPr>
        <p:spPr>
          <a:xfrm>
            <a:off x="-9356" y="3193388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6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E424B9-13B6-44E9-80DF-A96D31CFA7DE}"/>
              </a:ext>
            </a:extLst>
          </p:cNvPr>
          <p:cNvSpPr txBox="1"/>
          <p:nvPr/>
        </p:nvSpPr>
        <p:spPr>
          <a:xfrm>
            <a:off x="-9356" y="3475639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7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AB07D2F-E411-4841-A73E-2681E0A31A79}"/>
              </a:ext>
            </a:extLst>
          </p:cNvPr>
          <p:cNvSpPr txBox="1"/>
          <p:nvPr/>
        </p:nvSpPr>
        <p:spPr>
          <a:xfrm>
            <a:off x="687344" y="1142675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D51D10BF-C78F-42E0-99C9-244C3382B5F2}"/>
              </a:ext>
            </a:extLst>
          </p:cNvPr>
          <p:cNvSpPr txBox="1"/>
          <p:nvPr/>
        </p:nvSpPr>
        <p:spPr>
          <a:xfrm>
            <a:off x="1016151" y="1433847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55DFA51-6CCC-4B1E-AB3F-B84A399DE550}"/>
              </a:ext>
            </a:extLst>
          </p:cNvPr>
          <p:cNvSpPr txBox="1"/>
          <p:nvPr/>
        </p:nvSpPr>
        <p:spPr>
          <a:xfrm>
            <a:off x="4613990" y="1454943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DB48455-3401-48F8-9B7A-2DD3C014ACDA}"/>
              </a:ext>
            </a:extLst>
          </p:cNvPr>
          <p:cNvSpPr txBox="1"/>
          <p:nvPr/>
        </p:nvSpPr>
        <p:spPr>
          <a:xfrm>
            <a:off x="4968630" y="1436738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EB395AB-DC8C-41A4-91ED-CCF20141D2DC}"/>
              </a:ext>
            </a:extLst>
          </p:cNvPr>
          <p:cNvSpPr txBox="1"/>
          <p:nvPr/>
        </p:nvSpPr>
        <p:spPr>
          <a:xfrm>
            <a:off x="5298837" y="1456664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C2BEF49-9338-47F6-939F-6A68CC670A1E}"/>
              </a:ext>
            </a:extLst>
          </p:cNvPr>
          <p:cNvSpPr txBox="1"/>
          <p:nvPr/>
        </p:nvSpPr>
        <p:spPr>
          <a:xfrm>
            <a:off x="5615340" y="1461799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C9A1F06-108C-4C4D-97E0-519AD4A55CE8}"/>
              </a:ext>
            </a:extLst>
          </p:cNvPr>
          <p:cNvSpPr txBox="1"/>
          <p:nvPr/>
        </p:nvSpPr>
        <p:spPr>
          <a:xfrm>
            <a:off x="5945711" y="1461281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3330864-B2E2-42D3-8B1C-9C04E4D1DA8E}"/>
              </a:ext>
            </a:extLst>
          </p:cNvPr>
          <p:cNvSpPr txBox="1"/>
          <p:nvPr/>
        </p:nvSpPr>
        <p:spPr>
          <a:xfrm>
            <a:off x="6263911" y="1173872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98FDA91-8A21-4FAE-9864-9C74A789DD06}"/>
              </a:ext>
            </a:extLst>
          </p:cNvPr>
          <p:cNvSpPr/>
          <p:nvPr/>
        </p:nvSpPr>
        <p:spPr>
          <a:xfrm>
            <a:off x="1088589" y="2558131"/>
            <a:ext cx="328807" cy="294658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9" name="מציין מיקום תוכן 10">
            <a:extLst>
              <a:ext uri="{FF2B5EF4-FFF2-40B4-BE49-F238E27FC236}">
                <a16:creationId xmlns:a16="http://schemas.microsoft.com/office/drawing/2014/main" id="{A9C7E469-F591-49CF-9108-9432E6E85C89}"/>
              </a:ext>
            </a:extLst>
          </p:cNvPr>
          <p:cNvSpPr txBox="1">
            <a:spLocks/>
          </p:cNvSpPr>
          <p:nvPr/>
        </p:nvSpPr>
        <p:spPr>
          <a:xfrm>
            <a:off x="6123753" y="1366490"/>
            <a:ext cx="3975777" cy="4919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b="1" dirty="0">
              <a:highlight>
                <a:srgbClr val="00FFFF"/>
              </a:highlight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6B2C004-6C3B-4F4F-BE66-829E3917B91A}"/>
              </a:ext>
            </a:extLst>
          </p:cNvPr>
          <p:cNvSpPr/>
          <p:nvPr/>
        </p:nvSpPr>
        <p:spPr>
          <a:xfrm>
            <a:off x="1737591" y="1599392"/>
            <a:ext cx="2605114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Ca: 2 , 8 , 8 , </a:t>
            </a:r>
            <a:r>
              <a:rPr lang="en-US" sz="2400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2925190A-ED83-40E7-8B12-E05FC4A23645}"/>
              </a:ext>
            </a:extLst>
          </p:cNvPr>
          <p:cNvCxnSpPr>
            <a:cxnSpLocks/>
          </p:cNvCxnSpPr>
          <p:nvPr/>
        </p:nvCxnSpPr>
        <p:spPr>
          <a:xfrm flipH="1">
            <a:off x="1503810" y="2194940"/>
            <a:ext cx="588662" cy="3067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כותרת 7">
            <a:extLst>
              <a:ext uri="{FF2B5EF4-FFF2-40B4-BE49-F238E27FC236}">
                <a16:creationId xmlns:a16="http://schemas.microsoft.com/office/drawing/2014/main" id="{4A7A6BE3-C6C2-4A5C-BC41-23FB60D2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76391"/>
            <a:ext cx="11160000" cy="7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4000" dirty="0"/>
              <a:t>היערכות אלקטרונים והקשר לטבלה המחזורית</a:t>
            </a:r>
          </a:p>
        </p:txBody>
      </p:sp>
    </p:spTree>
    <p:extLst>
      <p:ext uri="{BB962C8B-B14F-4D97-AF65-F5344CB8AC3E}">
        <p14:creationId xmlns:p14="http://schemas.microsoft.com/office/powerpoint/2010/main" val="236771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736443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39990" y="1756025"/>
            <a:ext cx="12187451" cy="1260000"/>
          </a:xfrm>
        </p:spPr>
        <p:txBody>
          <a:bodyPr/>
          <a:lstStyle/>
          <a:p>
            <a:r>
              <a:rPr lang="he-IL" sz="4000" dirty="0"/>
              <a:t>שיעור 4 – הערכות אלקטרונים באטום , </a:t>
            </a:r>
            <a:br>
              <a:rPr lang="en-US" sz="4000" dirty="0"/>
            </a:br>
            <a:r>
              <a:rPr lang="he-IL" sz="4000" dirty="0"/>
              <a:t>יונים ונוסחת ייצוג אלקטרונית </a:t>
            </a:r>
            <a:br>
              <a:rPr lang="en-US" sz="4000" dirty="0"/>
            </a:br>
            <a:r>
              <a:rPr lang="he-IL" sz="4000" dirty="0"/>
              <a:t>של אטומים ויונים חד אטומים</a:t>
            </a:r>
          </a:p>
        </p:txBody>
      </p:sp>
      <p:sp>
        <p:nvSpPr>
          <p:cNvPr id="6" name="כותרת משנה 6">
            <a:extLst>
              <a:ext uri="{FF2B5EF4-FFF2-40B4-BE49-F238E27FC236}">
                <a16:creationId xmlns:a16="http://schemas.microsoft.com/office/drawing/2014/main" id="{9AF173EA-FD5A-428F-BB1F-7EAD8D3EF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715" y="3255534"/>
            <a:ext cx="10872000" cy="703645"/>
          </a:xfrm>
        </p:spPr>
        <p:txBody>
          <a:bodyPr/>
          <a:lstStyle/>
          <a:p>
            <a:r>
              <a:rPr lang="he-IL" sz="3600" dirty="0">
                <a:solidFill>
                  <a:srgbClr val="002060"/>
                </a:solidFill>
                <a:sym typeface="Varela Round"/>
              </a:rPr>
              <a:t>כימיה י"א-י"ב</a:t>
            </a:r>
          </a:p>
        </p:txBody>
      </p:sp>
      <p:sp>
        <p:nvSpPr>
          <p:cNvPr id="8" name="מציין מיקום תוכן 3">
            <a:extLst>
              <a:ext uri="{FF2B5EF4-FFF2-40B4-BE49-F238E27FC236}">
                <a16:creationId xmlns:a16="http://schemas.microsoft.com/office/drawing/2014/main" id="{72891372-E377-44DA-8177-D9EB8150381F}"/>
              </a:ext>
            </a:extLst>
          </p:cNvPr>
          <p:cNvSpPr txBox="1">
            <a:spLocks/>
          </p:cNvSpPr>
          <p:nvPr/>
        </p:nvSpPr>
        <p:spPr>
          <a:xfrm>
            <a:off x="3921030" y="3874973"/>
            <a:ext cx="4625371" cy="72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שם המורה: יגאל </a:t>
            </a:r>
            <a:r>
              <a:rPr lang="he-IL" sz="2800" b="1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לינקובסקי</a:t>
            </a:r>
            <a:endParaRPr lang="he-IL" sz="28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87273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6000" y="76391"/>
            <a:ext cx="11160000" cy="720000"/>
          </a:xfrm>
        </p:spPr>
        <p:txBody>
          <a:bodyPr/>
          <a:lstStyle/>
          <a:p>
            <a:r>
              <a:rPr lang="he-IL" dirty="0"/>
              <a:t>מבנה האטום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66900" y="720135"/>
            <a:ext cx="90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היערכות אלקטרונים והקשר לטבלה המחזורית</a:t>
            </a:r>
          </a:p>
        </p:txBody>
      </p:sp>
      <p:pic>
        <p:nvPicPr>
          <p:cNvPr id="17410" name="Picture 2" descr="Periodic table of the elements 2017, illustration">
            <a:extLst>
              <a:ext uri="{FF2B5EF4-FFF2-40B4-BE49-F238E27FC236}">
                <a16:creationId xmlns:a16="http://schemas.microsoft.com/office/drawing/2014/main" id="{E7902730-179F-48FC-A209-FEA9898B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25" r="93375">
                        <a14:foregroundMark x1="90375" y1="29833" x2="90375" y2="29833"/>
                        <a14:foregroundMark x1="91000" y1="35167" x2="91000" y2="35167"/>
                        <a14:foregroundMark x1="90500" y1="39500" x2="90500" y2="39500"/>
                        <a14:foregroundMark x1="90000" y1="42167" x2="89500" y2="45833"/>
                        <a14:foregroundMark x1="89000" y1="47833" x2="88500" y2="50500"/>
                        <a14:foregroundMark x1="87625" y1="53167" x2="87500" y2="54000"/>
                        <a14:foregroundMark x1="85625" y1="76500" x2="85625" y2="76500"/>
                        <a14:foregroundMark x1="85125" y1="76667" x2="85125" y2="76667"/>
                        <a14:foregroundMark x1="76875" y1="76833" x2="70625" y2="77500"/>
                        <a14:foregroundMark x1="65875" y1="77500" x2="64125" y2="77500"/>
                        <a14:foregroundMark x1="60000" y1="76000" x2="58125" y2="75167"/>
                        <a14:foregroundMark x1="51875" y1="73333" x2="48500" y2="72833"/>
                        <a14:foregroundMark x1="41625" y1="71833" x2="41000" y2="71833"/>
                        <a14:foregroundMark x1="36125" y1="72833" x2="35375" y2="74000"/>
                        <a14:foregroundMark x1="35500" y1="78000" x2="36000" y2="78167"/>
                        <a14:foregroundMark x1="41125" y1="78833" x2="43000" y2="78833"/>
                        <a14:foregroundMark x1="50125" y1="78833" x2="53500" y2="78500"/>
                        <a14:foregroundMark x1="58000" y1="76833" x2="61500" y2="76667"/>
                        <a14:foregroundMark x1="70000" y1="75833" x2="74125" y2="76167"/>
                        <a14:foregroundMark x1="81875" y1="77167" x2="83375" y2="77167"/>
                        <a14:foregroundMark x1="86875" y1="77500" x2="87875" y2="77500"/>
                        <a14:foregroundMark x1="91125" y1="77500" x2="91625" y2="77500"/>
                        <a14:foregroundMark x1="91875" y1="77500" x2="90000" y2="78500"/>
                        <a14:foregroundMark x1="84875" y1="79167" x2="81625" y2="79333"/>
                        <a14:foregroundMark x1="71000" y1="80667" x2="71000" y2="80667"/>
                        <a14:foregroundMark x1="30625" y1="77833" x2="30625" y2="77833"/>
                        <a14:foregroundMark x1="93125" y1="25333" x2="93125" y2="25333"/>
                        <a14:foregroundMark x1="93375" y1="31333" x2="93375" y2="31333"/>
                        <a14:foregroundMark x1="7125" y1="45167" x2="7125" y2="45167"/>
                        <a14:foregroundMark x1="7375" y1="37333" x2="7375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" y="717993"/>
            <a:ext cx="6653662" cy="4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45B4F97-458A-448E-A701-CAB040918C2D}"/>
              </a:ext>
            </a:extLst>
          </p:cNvPr>
          <p:cNvSpPr txBox="1"/>
          <p:nvPr/>
        </p:nvSpPr>
        <p:spPr>
          <a:xfrm>
            <a:off x="-22273" y="1634873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1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A730F2E-96FA-4E13-B1B0-ACFC82BE90F4}"/>
              </a:ext>
            </a:extLst>
          </p:cNvPr>
          <p:cNvSpPr txBox="1"/>
          <p:nvPr/>
        </p:nvSpPr>
        <p:spPr>
          <a:xfrm>
            <a:off x="-22274" y="1924423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2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C0D4BA1-88BE-4A7C-A902-9AC73EBB7C06}"/>
              </a:ext>
            </a:extLst>
          </p:cNvPr>
          <p:cNvSpPr txBox="1"/>
          <p:nvPr/>
        </p:nvSpPr>
        <p:spPr>
          <a:xfrm>
            <a:off x="-22273" y="2248461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3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820DAE3-DACB-402F-BCE7-8F26D20AE640}"/>
              </a:ext>
            </a:extLst>
          </p:cNvPr>
          <p:cNvSpPr txBox="1"/>
          <p:nvPr/>
        </p:nvSpPr>
        <p:spPr>
          <a:xfrm>
            <a:off x="-22273" y="2543119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4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13722CA-80C4-4731-847E-2B59DA00832C}"/>
              </a:ext>
            </a:extLst>
          </p:cNvPr>
          <p:cNvSpPr txBox="1"/>
          <p:nvPr/>
        </p:nvSpPr>
        <p:spPr>
          <a:xfrm>
            <a:off x="-9356" y="2886594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4614758-B17F-458B-846B-74F1B0FA745B}"/>
              </a:ext>
            </a:extLst>
          </p:cNvPr>
          <p:cNvSpPr txBox="1"/>
          <p:nvPr/>
        </p:nvSpPr>
        <p:spPr>
          <a:xfrm>
            <a:off x="-9356" y="3193388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6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E424B9-13B6-44E9-80DF-A96D31CFA7DE}"/>
              </a:ext>
            </a:extLst>
          </p:cNvPr>
          <p:cNvSpPr txBox="1"/>
          <p:nvPr/>
        </p:nvSpPr>
        <p:spPr>
          <a:xfrm>
            <a:off x="-9356" y="3475639"/>
            <a:ext cx="75052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שורה 7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AB07D2F-E411-4841-A73E-2681E0A31A79}"/>
              </a:ext>
            </a:extLst>
          </p:cNvPr>
          <p:cNvSpPr txBox="1"/>
          <p:nvPr/>
        </p:nvSpPr>
        <p:spPr>
          <a:xfrm>
            <a:off x="687344" y="1142675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D51D10BF-C78F-42E0-99C9-244C3382B5F2}"/>
              </a:ext>
            </a:extLst>
          </p:cNvPr>
          <p:cNvSpPr txBox="1"/>
          <p:nvPr/>
        </p:nvSpPr>
        <p:spPr>
          <a:xfrm>
            <a:off x="1016151" y="1433847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55DFA51-6CCC-4B1E-AB3F-B84A399DE550}"/>
              </a:ext>
            </a:extLst>
          </p:cNvPr>
          <p:cNvSpPr txBox="1"/>
          <p:nvPr/>
        </p:nvSpPr>
        <p:spPr>
          <a:xfrm>
            <a:off x="4613990" y="1454943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2DB48455-3401-48F8-9B7A-2DD3C014ACDA}"/>
              </a:ext>
            </a:extLst>
          </p:cNvPr>
          <p:cNvSpPr txBox="1"/>
          <p:nvPr/>
        </p:nvSpPr>
        <p:spPr>
          <a:xfrm>
            <a:off x="4968630" y="1436738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EB395AB-DC8C-41A4-91ED-CCF20141D2DC}"/>
              </a:ext>
            </a:extLst>
          </p:cNvPr>
          <p:cNvSpPr txBox="1"/>
          <p:nvPr/>
        </p:nvSpPr>
        <p:spPr>
          <a:xfrm>
            <a:off x="5298837" y="1456664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C2BEF49-9338-47F6-939F-6A68CC670A1E}"/>
              </a:ext>
            </a:extLst>
          </p:cNvPr>
          <p:cNvSpPr txBox="1"/>
          <p:nvPr/>
        </p:nvSpPr>
        <p:spPr>
          <a:xfrm>
            <a:off x="5615340" y="1461799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C9A1F06-108C-4C4D-97E0-519AD4A55CE8}"/>
              </a:ext>
            </a:extLst>
          </p:cNvPr>
          <p:cNvSpPr txBox="1"/>
          <p:nvPr/>
        </p:nvSpPr>
        <p:spPr>
          <a:xfrm>
            <a:off x="5945711" y="1461281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7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43330864-B2E2-42D3-8B1C-9C04E4D1DA8E}"/>
              </a:ext>
            </a:extLst>
          </p:cNvPr>
          <p:cNvSpPr txBox="1"/>
          <p:nvPr/>
        </p:nvSpPr>
        <p:spPr>
          <a:xfrm>
            <a:off x="6263911" y="1173872"/>
            <a:ext cx="4587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  <a:br>
              <a:rPr lang="en-US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8</a:t>
            </a:r>
          </a:p>
        </p:txBody>
      </p:sp>
      <p:sp>
        <p:nvSpPr>
          <p:cNvPr id="29" name="מציין מיקום תוכן 10">
            <a:extLst>
              <a:ext uri="{FF2B5EF4-FFF2-40B4-BE49-F238E27FC236}">
                <a16:creationId xmlns:a16="http://schemas.microsoft.com/office/drawing/2014/main" id="{A9C7E469-F591-49CF-9108-9432E6E85C89}"/>
              </a:ext>
            </a:extLst>
          </p:cNvPr>
          <p:cNvSpPr txBox="1">
            <a:spLocks/>
          </p:cNvSpPr>
          <p:nvPr/>
        </p:nvSpPr>
        <p:spPr>
          <a:xfrm>
            <a:off x="6123753" y="1366490"/>
            <a:ext cx="3975777" cy="49192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b="1" dirty="0">
              <a:highlight>
                <a:srgbClr val="00FFFF"/>
              </a:highlight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4F56B45-CB38-4F3A-9E70-945AA668A6F7}"/>
              </a:ext>
            </a:extLst>
          </p:cNvPr>
          <p:cNvSpPr/>
          <p:nvPr/>
        </p:nvSpPr>
        <p:spPr>
          <a:xfrm>
            <a:off x="-59168" y="4947071"/>
            <a:ext cx="944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מספר השורה </a:t>
            </a:r>
            <a:r>
              <a:rPr lang="he-IL" sz="2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</a:t>
            </a:r>
            <a:r>
              <a:rPr lang="he-IL" sz="2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מספר רמות אנרגיה המאוכלסות באלקטרונים באטום</a:t>
            </a:r>
            <a:endParaRPr lang="he-IL" sz="2400" b="1" dirty="0">
              <a:highlight>
                <a:srgbClr val="00FFFF"/>
              </a:highlight>
              <a:latin typeface="Varela Round" panose="00000500000000000000" pitchFamily="2" charset="-79"/>
              <a:cs typeface="Varela Round" panose="00000500000000000000" pitchFamily="2" charset="-79"/>
              <a:sym typeface="Wingdings" panose="05000000000000000000" pitchFamily="2" charset="2"/>
            </a:endParaRPr>
          </a:p>
          <a:p>
            <a:pPr algn="ctr"/>
            <a:r>
              <a:rPr lang="he-IL" sz="2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מספר הטור  מספר אלקטרוני ערכיות</a:t>
            </a:r>
            <a:endParaRPr lang="he-IL" sz="2400" b="1" dirty="0">
              <a:highlight>
                <a:srgbClr val="FFFF00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939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5" y="1866031"/>
            <a:ext cx="12542293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וכעת הפסקת תרגול</a:t>
            </a:r>
            <a:br>
              <a:rPr lang="en-US" sz="5400" dirty="0">
                <a:solidFill>
                  <a:srgbClr val="002060"/>
                </a:solidFill>
              </a:rPr>
            </a:br>
            <a:r>
              <a:rPr lang="he-IL" sz="5400" dirty="0">
                <a:solidFill>
                  <a:srgbClr val="002060"/>
                </a:solidFill>
              </a:rPr>
              <a:t>הערכות אלקטרונים באטום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911" y="3634722"/>
            <a:ext cx="10872000" cy="64209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סירקו את קוד ה – </a:t>
            </a:r>
            <a:r>
              <a:rPr lang="en-US" dirty="0">
                <a:solidFill>
                  <a:srgbClr val="002060"/>
                </a:solidFill>
                <a:sym typeface="Varela Round"/>
              </a:rPr>
              <a:t>QR</a:t>
            </a:r>
            <a:r>
              <a:rPr lang="he-IL" dirty="0">
                <a:solidFill>
                  <a:srgbClr val="002060"/>
                </a:solidFill>
                <a:sym typeface="Varela Round"/>
              </a:rPr>
              <a:t> שלפניכם לקבלת התרגיל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D547B20-BE23-4D89-8972-C527A552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61" y="4418122"/>
            <a:ext cx="2439878" cy="243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8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7467" y="1964284"/>
            <a:ext cx="12081846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פתרון התרגיל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sz="5400" dirty="0">
                <a:solidFill>
                  <a:srgbClr val="002060"/>
                </a:solidFill>
              </a:rPr>
              <a:t>בהערכות אלקטרונים באטום</a:t>
            </a:r>
          </a:p>
        </p:txBody>
      </p:sp>
    </p:spTree>
    <p:extLst>
      <p:ext uri="{BB962C8B-B14F-4D97-AF65-F5344CB8AC3E}">
        <p14:creationId xmlns:p14="http://schemas.microsoft.com/office/powerpoint/2010/main" val="381840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12226" y="984985"/>
            <a:ext cx="513869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/>
              <a:t>השלימו את הטבלה הבאה: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F5232B63-6538-4F56-84D7-0EF68D897531}"/>
              </a:ext>
            </a:extLst>
          </p:cNvPr>
          <p:cNvGraphicFramePr>
            <a:graphicFrameLocks noGrp="1"/>
          </p:cNvGraphicFramePr>
          <p:nvPr/>
        </p:nvGraphicFramePr>
        <p:xfrm>
          <a:off x="182021" y="1071324"/>
          <a:ext cx="6358145" cy="47436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7288">
                  <a:extLst>
                    <a:ext uri="{9D8B030D-6E8A-4147-A177-3AD203B41FA5}">
                      <a16:colId xmlns:a16="http://schemas.microsoft.com/office/drawing/2014/main" val="2764035825"/>
                    </a:ext>
                  </a:extLst>
                </a:gridCol>
                <a:gridCol w="1967288">
                  <a:extLst>
                    <a:ext uri="{9D8B030D-6E8A-4147-A177-3AD203B41FA5}">
                      <a16:colId xmlns:a16="http://schemas.microsoft.com/office/drawing/2014/main" val="293295081"/>
                    </a:ext>
                  </a:extLst>
                </a:gridCol>
                <a:gridCol w="2423569">
                  <a:extLst>
                    <a:ext uri="{9D8B030D-6E8A-4147-A177-3AD203B41FA5}">
                      <a16:colId xmlns:a16="http://schemas.microsoft.com/office/drawing/2014/main" val="1725961845"/>
                    </a:ext>
                  </a:extLst>
                </a:gridCol>
              </a:tblGrid>
              <a:tr h="986660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86928"/>
                  </a:ext>
                </a:extLst>
              </a:tr>
              <a:tr h="67857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tx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אטומי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32850"/>
                  </a:ext>
                </a:extLst>
              </a:tr>
              <a:tr h="82445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tx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אלקטרונים כולל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36221"/>
                  </a:ext>
                </a:extLst>
              </a:tr>
              <a:tr h="69951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2 , 8 , 8 , 1</a:t>
                      </a:r>
                      <a:endParaRPr lang="he-IL" sz="18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2 , 8 , 8</a:t>
                      </a:r>
                      <a:endParaRPr lang="he-IL" sz="18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tx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הערכות אלקטרונים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40204"/>
                  </a:ext>
                </a:extLst>
              </a:tr>
              <a:tr h="809469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tx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רמות אנרגיה מאוכלסות באלקטרונים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21427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solidFill>
                            <a:schemeClr val="tx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אלקטרוני ערכיות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2439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C495E663-5898-4FF1-B35C-D833BF997971}"/>
                  </a:ext>
                </a:extLst>
              </p:cNvPr>
              <p:cNvSpPr/>
              <p:nvPr/>
            </p:nvSpPr>
            <p:spPr>
              <a:xfrm>
                <a:off x="2947609" y="1303390"/>
                <a:ext cx="1125500" cy="555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sub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sup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𝑨𝒓</m:t>
                          </m:r>
                        </m:e>
                      </m:sPre>
                    </m:oMath>
                  </m:oMathPara>
                </a14:m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C495E663-5898-4FF1-B35C-D833BF997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09" y="1303390"/>
                <a:ext cx="1125500" cy="555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081E98E8-B59E-4BC8-989C-2BD191A4CE25}"/>
                  </a:ext>
                </a:extLst>
              </p:cNvPr>
              <p:cNvSpPr/>
              <p:nvPr/>
            </p:nvSpPr>
            <p:spPr>
              <a:xfrm>
                <a:off x="4970500" y="1303390"/>
                <a:ext cx="1125500" cy="55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sub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sup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sPre>
                    </m:oMath>
                  </m:oMathPara>
                </a14:m>
                <a:endParaRPr lang="he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081E98E8-B59E-4BC8-989C-2BD191A4C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00" y="1303390"/>
                <a:ext cx="1125500" cy="555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8">
            <a:extLst>
              <a:ext uri="{FF2B5EF4-FFF2-40B4-BE49-F238E27FC236}">
                <a16:creationId xmlns:a16="http://schemas.microsoft.com/office/drawing/2014/main" id="{A0381A40-5B24-4F43-845F-0BE36CF06476}"/>
              </a:ext>
            </a:extLst>
          </p:cNvPr>
          <p:cNvSpPr/>
          <p:nvPr/>
        </p:nvSpPr>
        <p:spPr>
          <a:xfrm>
            <a:off x="3163718" y="2090736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257E5554-E3AA-4AEF-BBBF-51379C93D347}"/>
              </a:ext>
            </a:extLst>
          </p:cNvPr>
          <p:cNvSpPr/>
          <p:nvPr/>
        </p:nvSpPr>
        <p:spPr>
          <a:xfrm>
            <a:off x="3150595" y="2769033"/>
            <a:ext cx="719528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EACACC2-6177-4F57-A881-354685140427}"/>
              </a:ext>
            </a:extLst>
          </p:cNvPr>
          <p:cNvSpPr/>
          <p:nvPr/>
        </p:nvSpPr>
        <p:spPr>
          <a:xfrm>
            <a:off x="3163718" y="3591673"/>
            <a:ext cx="909391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FAC8AFFA-47C2-4CAA-A923-C7DE2CCEB69B}"/>
              </a:ext>
            </a:extLst>
          </p:cNvPr>
          <p:cNvSpPr/>
          <p:nvPr/>
        </p:nvSpPr>
        <p:spPr>
          <a:xfrm>
            <a:off x="3163718" y="4284960"/>
            <a:ext cx="719528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9BEE64C-9590-4A31-9918-8A83B658ADCE}"/>
              </a:ext>
            </a:extLst>
          </p:cNvPr>
          <p:cNvSpPr/>
          <p:nvPr/>
        </p:nvSpPr>
        <p:spPr>
          <a:xfrm>
            <a:off x="3178782" y="5200197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B66D2903-D4B1-4528-BD78-A046A5F6E452}"/>
              </a:ext>
            </a:extLst>
          </p:cNvPr>
          <p:cNvSpPr/>
          <p:nvPr/>
        </p:nvSpPr>
        <p:spPr>
          <a:xfrm>
            <a:off x="5173486" y="2090736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C3F6B0FC-6480-4F49-B093-1D1F9F4DB1ED}"/>
              </a:ext>
            </a:extLst>
          </p:cNvPr>
          <p:cNvSpPr/>
          <p:nvPr/>
        </p:nvSpPr>
        <p:spPr>
          <a:xfrm>
            <a:off x="4948823" y="2784023"/>
            <a:ext cx="882931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F7929553-31AC-4F66-8C46-53631DDE1777}"/>
              </a:ext>
            </a:extLst>
          </p:cNvPr>
          <p:cNvSpPr/>
          <p:nvPr/>
        </p:nvSpPr>
        <p:spPr>
          <a:xfrm>
            <a:off x="4813722" y="3586231"/>
            <a:ext cx="128227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DCB04DD-AD10-4A4F-99E9-9DB87DFD86AF}"/>
              </a:ext>
            </a:extLst>
          </p:cNvPr>
          <p:cNvSpPr/>
          <p:nvPr/>
        </p:nvSpPr>
        <p:spPr>
          <a:xfrm>
            <a:off x="5112226" y="4284960"/>
            <a:ext cx="719528" cy="389744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C3FDC01-CE50-485F-AEC2-7BBB6C02A0C7}"/>
              </a:ext>
            </a:extLst>
          </p:cNvPr>
          <p:cNvSpPr/>
          <p:nvPr/>
        </p:nvSpPr>
        <p:spPr>
          <a:xfrm>
            <a:off x="5173486" y="5243041"/>
            <a:ext cx="719528" cy="389744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כותרת 1">
            <a:extLst>
              <a:ext uri="{FF2B5EF4-FFF2-40B4-BE49-F238E27FC236}">
                <a16:creationId xmlns:a16="http://schemas.microsoft.com/office/drawing/2014/main" id="{86A7636A-4697-464D-882B-060B3BBB6552}"/>
              </a:ext>
            </a:extLst>
          </p:cNvPr>
          <p:cNvSpPr>
            <a:spLocks noGrp="1"/>
          </p:cNvSpPr>
          <p:nvPr/>
        </p:nvSpPr>
        <p:spPr>
          <a:xfrm>
            <a:off x="1032000" y="107293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000" dirty="0"/>
              <a:t>פתרון שאלה 1 בתרגול הערכות אלקטרונים באטום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68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89446" y="2570494"/>
            <a:ext cx="11598911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/>
              <a:t>לפניכם מספר האלקטרונים ברמת אנרגיה הגבוהה ביותר –רמת הערכיות של חמישה יסודות שסומנו באופן שרירותי באותיות </a:t>
            </a:r>
            <a:r>
              <a:rPr lang="en-US" sz="2400" dirty="0"/>
              <a:t>A-E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העזרו בטבלה המחזורית וציינו את היסודות </a:t>
            </a:r>
            <a:r>
              <a:rPr lang="en-US" sz="2400" dirty="0"/>
              <a:t>A-E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graphicFrame>
        <p:nvGraphicFramePr>
          <p:cNvPr id="30" name="טבלה 29">
            <a:extLst>
              <a:ext uri="{FF2B5EF4-FFF2-40B4-BE49-F238E27FC236}">
                <a16:creationId xmlns:a16="http://schemas.microsoft.com/office/drawing/2014/main" id="{A00096F6-EF54-42A8-8044-DADD6CAA6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0722"/>
              </p:ext>
            </p:extLst>
          </p:nvPr>
        </p:nvGraphicFramePr>
        <p:xfrm>
          <a:off x="203643" y="1763856"/>
          <a:ext cx="5345297" cy="3276981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{2D5ABB26-0587-4C30-8999-92F81FD0307C}</a:tableStyleId>
              </a:tblPr>
              <a:tblGrid>
                <a:gridCol w="1239571">
                  <a:extLst>
                    <a:ext uri="{9D8B030D-6E8A-4147-A177-3AD203B41FA5}">
                      <a16:colId xmlns:a16="http://schemas.microsoft.com/office/drawing/2014/main" val="1530302490"/>
                    </a:ext>
                  </a:extLst>
                </a:gridCol>
                <a:gridCol w="1902645">
                  <a:extLst>
                    <a:ext uri="{9D8B030D-6E8A-4147-A177-3AD203B41FA5}">
                      <a16:colId xmlns:a16="http://schemas.microsoft.com/office/drawing/2014/main" val="1003758930"/>
                    </a:ext>
                  </a:extLst>
                </a:gridCol>
                <a:gridCol w="1257982">
                  <a:extLst>
                    <a:ext uri="{9D8B030D-6E8A-4147-A177-3AD203B41FA5}">
                      <a16:colId xmlns:a16="http://schemas.microsoft.com/office/drawing/2014/main" val="3389437245"/>
                    </a:ext>
                  </a:extLst>
                </a:gridCol>
                <a:gridCol w="945099">
                  <a:extLst>
                    <a:ext uri="{9D8B030D-6E8A-4147-A177-3AD203B41FA5}">
                      <a16:colId xmlns:a16="http://schemas.microsoft.com/office/drawing/2014/main" val="3582926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Varela Round" panose="00000500000000000000" pitchFamily="2" charset="-79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היסוד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</a:t>
                      </a:r>
                      <a:br>
                        <a:rPr lang="en-US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אלקטרוני ערכיות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רמת הערכיות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היסוד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4747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arela Round" panose="00000500000000000000" pitchFamily="2" charset="-79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493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arela Round" panose="00000500000000000000" pitchFamily="2" charset="-79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Cl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B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33294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arela Round" panose="00000500000000000000" pitchFamily="2" charset="-79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61961"/>
                  </a:ext>
                </a:extLst>
              </a:tr>
              <a:tr h="33321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arela Round" panose="00000500000000000000" pitchFamily="2" charset="-79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3212"/>
                  </a:ext>
                </a:extLst>
              </a:tr>
              <a:tr h="1021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arela Round" panose="00000500000000000000" pitchFamily="2" charset="-79"/>
                          <a:ea typeface="Times New Roman" panose="02020603050405020304" pitchFamily="18" charset="0"/>
                          <a:cs typeface="Varela Round" panose="00000500000000000000" pitchFamily="2" charset="-79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  <a:endParaRPr lang="en-US" sz="1800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</a:t>
                      </a:r>
                      <a:endParaRPr lang="en-US" sz="1800" b="1" dirty="0">
                        <a:effectLst/>
                        <a:latin typeface="Varela Round" panose="00000500000000000000" pitchFamily="2" charset="-79"/>
                        <a:ea typeface="Times New Roman" panose="02020603050405020304" pitchFamily="18" charset="0"/>
                        <a:cs typeface="Varela Round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238433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DE333AC-040F-4DB4-A160-1215AEA25D55}"/>
              </a:ext>
            </a:extLst>
          </p:cNvPr>
          <p:cNvSpPr txBox="1"/>
          <p:nvPr/>
        </p:nvSpPr>
        <p:spPr>
          <a:xfrm>
            <a:off x="1215342" y="1857520"/>
            <a:ext cx="112274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</a:t>
            </a:r>
            <a:br>
              <a:rPr lang="en-US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שורה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242A0C4-DC4D-42AE-862F-61F107A62598}"/>
              </a:ext>
            </a:extLst>
          </p:cNvPr>
          <p:cNvSpPr txBox="1"/>
          <p:nvPr/>
        </p:nvSpPr>
        <p:spPr>
          <a:xfrm>
            <a:off x="2455422" y="1864124"/>
            <a:ext cx="176933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</a:t>
            </a:r>
            <a:br>
              <a:rPr lang="en-US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FC021A7-F088-4388-BEFE-258BE76FCC8C}"/>
              </a:ext>
            </a:extLst>
          </p:cNvPr>
          <p:cNvSpPr/>
          <p:nvPr/>
        </p:nvSpPr>
        <p:spPr>
          <a:xfrm>
            <a:off x="4767666" y="2728279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A1E1F0F-4EA0-45D3-A832-CF45730CAB1B}"/>
              </a:ext>
            </a:extLst>
          </p:cNvPr>
          <p:cNvSpPr/>
          <p:nvPr/>
        </p:nvSpPr>
        <p:spPr>
          <a:xfrm>
            <a:off x="4767666" y="3177138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18B635BF-8D6F-45CE-BB95-6DE3823FEE16}"/>
              </a:ext>
            </a:extLst>
          </p:cNvPr>
          <p:cNvSpPr/>
          <p:nvPr/>
        </p:nvSpPr>
        <p:spPr>
          <a:xfrm>
            <a:off x="4767666" y="3660128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03DF71F-996E-4C1F-9445-62D8721887D6}"/>
              </a:ext>
            </a:extLst>
          </p:cNvPr>
          <p:cNvSpPr/>
          <p:nvPr/>
        </p:nvSpPr>
        <p:spPr>
          <a:xfrm>
            <a:off x="4767666" y="4152121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07D7A66-F21E-45F8-8A51-43D70449E5C7}"/>
              </a:ext>
            </a:extLst>
          </p:cNvPr>
          <p:cNvSpPr/>
          <p:nvPr/>
        </p:nvSpPr>
        <p:spPr>
          <a:xfrm>
            <a:off x="4767666" y="4641449"/>
            <a:ext cx="389744" cy="315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id="{A45A0FC5-D970-4284-8349-CA5CD9B54DD2}"/>
              </a:ext>
            </a:extLst>
          </p:cNvPr>
          <p:cNvSpPr>
            <a:spLocks noGrp="1"/>
          </p:cNvSpPr>
          <p:nvPr/>
        </p:nvSpPr>
        <p:spPr>
          <a:xfrm>
            <a:off x="2455422" y="13134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000" dirty="0"/>
              <a:t>פתרון שאלה 2 בתרגול הרכב האטום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2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9037" y="2184918"/>
            <a:ext cx="10872592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יונים</a:t>
            </a:r>
          </a:p>
        </p:txBody>
      </p:sp>
    </p:spTree>
    <p:extLst>
      <p:ext uri="{BB962C8B-B14F-4D97-AF65-F5344CB8AC3E}">
        <p14:creationId xmlns:p14="http://schemas.microsoft.com/office/powerpoint/2010/main" val="313270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0509" y="1083892"/>
            <a:ext cx="11289450" cy="4944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כל עוד גרעין האטום לא מתפרק, מספר הפרוטונים קבוע והוא מגדיר את זהות היסוד.</a:t>
            </a:r>
          </a:p>
          <a:p>
            <a:pPr>
              <a:lnSpc>
                <a:spcPct val="150000"/>
              </a:lnSpc>
            </a:pPr>
            <a:r>
              <a:rPr lang="he-IL" dirty="0"/>
              <a:t>האלקטרונים יכולים לצאת או להתווסף לאטום מבלי לשנות את סוג היסוד </a:t>
            </a:r>
          </a:p>
          <a:p>
            <a:pPr>
              <a:lnSpc>
                <a:spcPct val="150000"/>
              </a:lnSpc>
            </a:pPr>
            <a:r>
              <a:rPr lang="he-IL" dirty="0"/>
              <a:t>המטען החשמלי הכולל של האטום ישתנה מכיוון שבמקרה זה מספר האלקטרונים והפרוטונים לא יהיה שווה.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4000" b="1" dirty="0"/>
              <a:t>ישנם שני מצבים אפשריים:</a:t>
            </a:r>
          </a:p>
          <a:p>
            <a:pPr marL="0" indent="0">
              <a:lnSpc>
                <a:spcPct val="150000"/>
              </a:lnSpc>
              <a:buNone/>
            </a:pPr>
            <a:endParaRPr lang="he-IL" sz="1800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00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727" y="1035500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יון חיובי - </a:t>
            </a:r>
            <a:r>
              <a:rPr lang="he-IL" dirty="0" err="1"/>
              <a:t>קטיון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3208434" y="1819419"/>
                <a:ext cx="3650824" cy="97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𝑳𝒊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→  </m:t>
                          </m:r>
                        </m:e>
                      </m:sPre>
                      <m:sPre>
                        <m:sPrePr>
                          <m:ctrlPr>
                            <a:rPr lang="en-US" sz="5399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e-IL" sz="5399" b="1" i="1" dirty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he-IL" sz="5399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sSup>
                            <m:sSupPr>
                              <m:ctrlPr>
                                <a:rPr lang="he-IL" sz="5399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>
                                  <a:latin typeface="Cambria Math" panose="02040503050406030204" pitchFamily="18" charset="0"/>
                                </a:rPr>
                                <m:t>𝑳𝒊</m:t>
                              </m:r>
                            </m:e>
                            <m:sup>
                              <m:r>
                                <a:rPr lang="he-IL" sz="5399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34" y="1819419"/>
                <a:ext cx="3650824" cy="976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027143"/>
                  </p:ext>
                </p:extLst>
              </p:nvPr>
            </p:nvGraphicFramePr>
            <p:xfrm>
              <a:off x="257332" y="2842903"/>
              <a:ext cx="6601925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80030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1959942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2841674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2 , 1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+1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027143"/>
                  </p:ext>
                </p:extLst>
              </p:nvPr>
            </p:nvGraphicFramePr>
            <p:xfrm>
              <a:off x="257332" y="2842903"/>
              <a:ext cx="6601925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80030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1959942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2841674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38" t="-8197" r="-26756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523" t="-8197" r="-14672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38" t="-108197" r="-26756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523" t="-108197" r="-1467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2 , 1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+1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ED6DDE0-D5B1-498B-A2B2-5C7339A33269}"/>
              </a:ext>
            </a:extLst>
          </p:cNvPr>
          <p:cNvCxnSpPr>
            <a:cxnSpLocks/>
          </p:cNvCxnSpPr>
          <p:nvPr/>
        </p:nvCxnSpPr>
        <p:spPr>
          <a:xfrm flipH="1">
            <a:off x="7011075" y="3761064"/>
            <a:ext cx="812694" cy="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7BF01CC-996E-42DA-9142-02FE3BD76914}"/>
              </a:ext>
            </a:extLst>
          </p:cNvPr>
          <p:cNvSpPr txBox="1"/>
          <p:nvPr/>
        </p:nvSpPr>
        <p:spPr>
          <a:xfrm>
            <a:off x="7823771" y="3299461"/>
            <a:ext cx="1498405" cy="120017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התקבלה רמה אחרונה מלאה</a:t>
            </a:r>
            <a:br>
              <a:rPr lang="en-US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(מצב יציב)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3B7B3B3-ADC0-4AA4-9BFB-BDC82E45841E}"/>
              </a:ext>
            </a:extLst>
          </p:cNvPr>
          <p:cNvCxnSpPr>
            <a:cxnSpLocks/>
          </p:cNvCxnSpPr>
          <p:nvPr/>
        </p:nvCxnSpPr>
        <p:spPr>
          <a:xfrm flipV="1">
            <a:off x="6706876" y="4376571"/>
            <a:ext cx="0" cy="605056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2A87C29-D549-4CE8-8CB3-615EBE6839F9}"/>
              </a:ext>
            </a:extLst>
          </p:cNvPr>
          <p:cNvSpPr txBox="1"/>
          <p:nvPr/>
        </p:nvSpPr>
        <p:spPr>
          <a:xfrm>
            <a:off x="4915282" y="5023489"/>
            <a:ext cx="3060856" cy="9232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נוצר מצב שיש פחות אלקטרון ביחס למספר הפרוטונים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ולכן יש עודף של מטען חיובי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DBC96FF4-31F6-4273-8FFE-9968EA40B039}"/>
              </a:ext>
            </a:extLst>
          </p:cNvPr>
          <p:cNvCxnSpPr>
            <a:cxnSpLocks/>
          </p:cNvCxnSpPr>
          <p:nvPr/>
        </p:nvCxnSpPr>
        <p:spPr>
          <a:xfrm flipH="1">
            <a:off x="7301677" y="2116237"/>
            <a:ext cx="812694" cy="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DD494AA-092A-49C7-8BF5-26C37433FCAB}"/>
              </a:ext>
            </a:extLst>
          </p:cNvPr>
          <p:cNvSpPr txBox="1"/>
          <p:nvPr/>
        </p:nvSpPr>
        <p:spPr>
          <a:xfrm>
            <a:off x="8114372" y="1654633"/>
            <a:ext cx="1486988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כאן רושמים את המטען החשמלי הכולל של היון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D9A5F6E-CBFA-4300-8C22-698702EF0683}"/>
              </a:ext>
            </a:extLst>
          </p:cNvPr>
          <p:cNvSpPr txBox="1"/>
          <p:nvPr/>
        </p:nvSpPr>
        <p:spPr>
          <a:xfrm>
            <a:off x="4456321" y="1980890"/>
            <a:ext cx="923531" cy="30773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FFFF00"/>
                </a:highlight>
              </a:rPr>
              <a:t>נגרע </a:t>
            </a:r>
            <a:r>
              <a:rPr lang="en-US" sz="1400" b="1" dirty="0">
                <a:highlight>
                  <a:srgbClr val="FFFF00"/>
                </a:highlight>
              </a:rPr>
              <a:t>1(e-)</a:t>
            </a:r>
            <a:endParaRPr lang="he-IL" sz="1400" b="1" dirty="0">
              <a:highlight>
                <a:srgbClr val="FFFF00"/>
              </a:highlight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6AEEC081-6E86-411A-A42E-9AE2C9B291C2}"/>
              </a:ext>
            </a:extLst>
          </p:cNvPr>
          <p:cNvSpPr/>
          <p:nvPr/>
        </p:nvSpPr>
        <p:spPr>
          <a:xfrm>
            <a:off x="3804328" y="2894970"/>
            <a:ext cx="551773" cy="297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7F6DABD1-EF52-47CC-B02D-2BDDBBF74726}"/>
              </a:ext>
            </a:extLst>
          </p:cNvPr>
          <p:cNvSpPr/>
          <p:nvPr/>
        </p:nvSpPr>
        <p:spPr>
          <a:xfrm>
            <a:off x="3795502" y="3237461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59136DA0-E352-4674-A7CF-5488EF91E927}"/>
              </a:ext>
            </a:extLst>
          </p:cNvPr>
          <p:cNvSpPr/>
          <p:nvPr/>
        </p:nvSpPr>
        <p:spPr>
          <a:xfrm>
            <a:off x="3830228" y="3638563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53FA9419-6686-4CFA-ACBF-993573BAD442}"/>
              </a:ext>
            </a:extLst>
          </p:cNvPr>
          <p:cNvSpPr/>
          <p:nvPr/>
        </p:nvSpPr>
        <p:spPr>
          <a:xfrm>
            <a:off x="3830227" y="4008537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0B9AE538-CA46-489A-B434-4FA75640C5B5}"/>
              </a:ext>
            </a:extLst>
          </p:cNvPr>
          <p:cNvSpPr/>
          <p:nvPr/>
        </p:nvSpPr>
        <p:spPr>
          <a:xfrm>
            <a:off x="4335039" y="2005816"/>
            <a:ext cx="1160486" cy="25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2A21EE11-5285-46AB-9373-722959499561}"/>
              </a:ext>
            </a:extLst>
          </p:cNvPr>
          <p:cNvSpPr/>
          <p:nvPr/>
        </p:nvSpPr>
        <p:spPr>
          <a:xfrm>
            <a:off x="5592437" y="2890831"/>
            <a:ext cx="681792" cy="268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A1D5B41B-08F6-46EE-A2A4-273AA5A5E5F0}"/>
              </a:ext>
            </a:extLst>
          </p:cNvPr>
          <p:cNvSpPr/>
          <p:nvPr/>
        </p:nvSpPr>
        <p:spPr>
          <a:xfrm>
            <a:off x="5686756" y="3259750"/>
            <a:ext cx="681793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22487ED3-5A26-4EA9-96E3-E3B716D50838}"/>
              </a:ext>
            </a:extLst>
          </p:cNvPr>
          <p:cNvSpPr/>
          <p:nvPr/>
        </p:nvSpPr>
        <p:spPr>
          <a:xfrm>
            <a:off x="5752859" y="3638563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EA66F61A-56BE-4582-9FAC-EE562D5911EB}"/>
              </a:ext>
            </a:extLst>
          </p:cNvPr>
          <p:cNvSpPr/>
          <p:nvPr/>
        </p:nvSpPr>
        <p:spPr>
          <a:xfrm>
            <a:off x="5726960" y="3987271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5CAA64DE-59FE-4240-A027-A8606D173622}"/>
              </a:ext>
            </a:extLst>
          </p:cNvPr>
          <p:cNvSpPr/>
          <p:nvPr/>
        </p:nvSpPr>
        <p:spPr>
          <a:xfrm>
            <a:off x="6462720" y="1938494"/>
            <a:ext cx="796507" cy="42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01013892-9CA0-4881-AC75-C57F5919BC20}"/>
              </a:ext>
            </a:extLst>
          </p:cNvPr>
          <p:cNvSpPr/>
          <p:nvPr/>
        </p:nvSpPr>
        <p:spPr>
          <a:xfrm>
            <a:off x="5379852" y="1854815"/>
            <a:ext cx="1710202" cy="92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2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727" y="977628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יון שלילי - אניון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3554440" y="1750677"/>
                <a:ext cx="3650824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  <m: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  <m:e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→  </m:t>
                          </m:r>
                        </m:e>
                      </m:sPre>
                      <m:sPre>
                        <m:sPrePr>
                          <m:ctrlPr>
                            <a:rPr lang="en-US" sz="5399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  <m:sup>
                          <m:r>
                            <a:rPr lang="en-US" sz="5399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  <m:e>
                          <m:sSup>
                            <m:sSupPr>
                              <m:ctrlPr>
                                <a:rPr lang="he-IL" sz="5399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5399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399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40" y="1750677"/>
                <a:ext cx="3650824" cy="1004378"/>
              </a:xfrm>
              <a:prstGeom prst="rect">
                <a:avLst/>
              </a:prstGeom>
              <a:blipFill>
                <a:blip r:embed="rId3"/>
                <a:stretch>
                  <a:fillRect r="-15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554419"/>
                  </p:ext>
                </p:extLst>
              </p:nvPr>
            </p:nvGraphicFramePr>
            <p:xfrm>
              <a:off x="257333" y="2785031"/>
              <a:ext cx="7261676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8021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2155805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3125652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7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7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10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7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2 , 5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-3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554419"/>
                  </p:ext>
                </p:extLst>
              </p:nvPr>
            </p:nvGraphicFramePr>
            <p:xfrm>
              <a:off x="257333" y="2785031"/>
              <a:ext cx="7261676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8021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2155805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3125652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08" t="-8197" r="-268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090" t="-8197" r="-14604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08" t="-106452" r="-26800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090" t="-106452" r="-146045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2 , 5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-3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ED6DDE0-D5B1-498B-A2B2-5C7339A33269}"/>
              </a:ext>
            </a:extLst>
          </p:cNvPr>
          <p:cNvCxnSpPr>
            <a:cxnSpLocks/>
          </p:cNvCxnSpPr>
          <p:nvPr/>
        </p:nvCxnSpPr>
        <p:spPr>
          <a:xfrm flipH="1">
            <a:off x="7417422" y="3715891"/>
            <a:ext cx="812694" cy="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7BF01CC-996E-42DA-9142-02FE3BD76914}"/>
              </a:ext>
            </a:extLst>
          </p:cNvPr>
          <p:cNvSpPr txBox="1"/>
          <p:nvPr/>
        </p:nvSpPr>
        <p:spPr>
          <a:xfrm>
            <a:off x="8244279" y="3232092"/>
            <a:ext cx="1387025" cy="147713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התקבלה רמה אחרונה מלאה</a:t>
            </a:r>
            <a:br>
              <a:rPr lang="en-US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(מצב יציב)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D3B7B3B3-ADC0-4AA4-9BFB-BDC82E45841E}"/>
              </a:ext>
            </a:extLst>
          </p:cNvPr>
          <p:cNvCxnSpPr>
            <a:cxnSpLocks/>
          </p:cNvCxnSpPr>
          <p:nvPr/>
        </p:nvCxnSpPr>
        <p:spPr>
          <a:xfrm flipV="1">
            <a:off x="6706876" y="4318699"/>
            <a:ext cx="0" cy="605056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2A87C29-D549-4CE8-8CB3-615EBE6839F9}"/>
              </a:ext>
            </a:extLst>
          </p:cNvPr>
          <p:cNvSpPr txBox="1"/>
          <p:nvPr/>
        </p:nvSpPr>
        <p:spPr>
          <a:xfrm>
            <a:off x="4915283" y="4965617"/>
            <a:ext cx="3314831" cy="9232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נוצר מצב שיש יותר אלקטרונים ביחס למספר הפרוטונים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ולכן יש עודף של מטען שלילי</a:t>
            </a: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DBC96FF4-31F6-4273-8FFE-9968EA40B039}"/>
              </a:ext>
            </a:extLst>
          </p:cNvPr>
          <p:cNvCxnSpPr>
            <a:cxnSpLocks/>
          </p:cNvCxnSpPr>
          <p:nvPr/>
        </p:nvCxnSpPr>
        <p:spPr>
          <a:xfrm flipH="1">
            <a:off x="7938043" y="1988915"/>
            <a:ext cx="533343" cy="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DD494AA-092A-49C7-8BF5-26C37433FCAB}"/>
              </a:ext>
            </a:extLst>
          </p:cNvPr>
          <p:cNvSpPr txBox="1"/>
          <p:nvPr/>
        </p:nvSpPr>
        <p:spPr>
          <a:xfrm>
            <a:off x="8484762" y="1527311"/>
            <a:ext cx="1719212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כאן רושמים את המטען החשמלי הכולל של היון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C962098-4017-4314-8FE5-BF0E7F11ADC6}"/>
              </a:ext>
            </a:extLst>
          </p:cNvPr>
          <p:cNvSpPr txBox="1"/>
          <p:nvPr/>
        </p:nvSpPr>
        <p:spPr>
          <a:xfrm>
            <a:off x="4801082" y="1869147"/>
            <a:ext cx="1157538" cy="30773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>
                <a:highlight>
                  <a:srgbClr val="FFFF00"/>
                </a:highlight>
              </a:rPr>
              <a:t>התקבלו </a:t>
            </a:r>
            <a:r>
              <a:rPr lang="en-US" sz="1400" b="1" dirty="0">
                <a:highlight>
                  <a:srgbClr val="FFFF00"/>
                </a:highlight>
              </a:rPr>
              <a:t>3(e-)</a:t>
            </a:r>
            <a:endParaRPr lang="he-IL" sz="1400" b="1" dirty="0">
              <a:highlight>
                <a:srgbClr val="FFFF00"/>
              </a:highlight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6227999" y="2803471"/>
            <a:ext cx="699168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0511329-3CCC-457B-8BB9-611693722728}"/>
              </a:ext>
            </a:extLst>
          </p:cNvPr>
          <p:cNvSpPr/>
          <p:nvPr/>
        </p:nvSpPr>
        <p:spPr>
          <a:xfrm>
            <a:off x="6096000" y="3184347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5EBAF01-B9B5-42FF-AB08-63068F0122F3}"/>
              </a:ext>
            </a:extLst>
          </p:cNvPr>
          <p:cNvSpPr/>
          <p:nvPr/>
        </p:nvSpPr>
        <p:spPr>
          <a:xfrm>
            <a:off x="6227998" y="3539072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08572A6-927F-4CFB-B9A0-73E3CB90ADB0}"/>
              </a:ext>
            </a:extLst>
          </p:cNvPr>
          <p:cNvSpPr/>
          <p:nvPr/>
        </p:nvSpPr>
        <p:spPr>
          <a:xfrm>
            <a:off x="6230116" y="3903752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FCA67F98-74F8-4F54-B3E2-C974A53C2AE7}"/>
              </a:ext>
            </a:extLst>
          </p:cNvPr>
          <p:cNvSpPr/>
          <p:nvPr/>
        </p:nvSpPr>
        <p:spPr>
          <a:xfrm>
            <a:off x="7119865" y="1827769"/>
            <a:ext cx="796507" cy="42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B22E0F5-F4CB-425E-9EED-003D0D372EE1}"/>
              </a:ext>
            </a:extLst>
          </p:cNvPr>
          <p:cNvSpPr/>
          <p:nvPr/>
        </p:nvSpPr>
        <p:spPr>
          <a:xfrm>
            <a:off x="5958620" y="1823622"/>
            <a:ext cx="1719213" cy="92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D0E0BB06-B5CB-4685-A2EF-9747E1030537}"/>
              </a:ext>
            </a:extLst>
          </p:cNvPr>
          <p:cNvSpPr/>
          <p:nvPr/>
        </p:nvSpPr>
        <p:spPr>
          <a:xfrm>
            <a:off x="4865952" y="1905492"/>
            <a:ext cx="1160486" cy="25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C5D92122-E1D0-485A-A3ED-841593C85F1D}"/>
              </a:ext>
            </a:extLst>
          </p:cNvPr>
          <p:cNvSpPr/>
          <p:nvPr/>
        </p:nvSpPr>
        <p:spPr>
          <a:xfrm>
            <a:off x="4094922" y="2826133"/>
            <a:ext cx="685311" cy="286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01EE310-7286-48B0-B734-067B33C2E8F8}"/>
              </a:ext>
            </a:extLst>
          </p:cNvPr>
          <p:cNvSpPr/>
          <p:nvPr/>
        </p:nvSpPr>
        <p:spPr>
          <a:xfrm>
            <a:off x="4091286" y="3185604"/>
            <a:ext cx="685311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C4699436-1046-4E28-8CBA-D5AD226F73FD}"/>
              </a:ext>
            </a:extLst>
          </p:cNvPr>
          <p:cNvSpPr/>
          <p:nvPr/>
        </p:nvSpPr>
        <p:spPr>
          <a:xfrm>
            <a:off x="4228462" y="3552848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EE689CD6-A8EA-4A6D-A994-54DB5BA9424C}"/>
              </a:ext>
            </a:extLst>
          </p:cNvPr>
          <p:cNvSpPr/>
          <p:nvPr/>
        </p:nvSpPr>
        <p:spPr>
          <a:xfrm>
            <a:off x="4228461" y="3923588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8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08529" y="1130504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תרגיל - השלימו את הטבלה הבאה: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2608529" y="1974707"/>
                <a:ext cx="3650824" cy="97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sup>
                        <m:e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29" y="1974707"/>
                <a:ext cx="3650824" cy="976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9829609"/>
                  </p:ext>
                </p:extLst>
              </p:nvPr>
            </p:nvGraphicFramePr>
            <p:xfrm>
              <a:off x="257333" y="2993376"/>
              <a:ext cx="7261676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8021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2155805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3125652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9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9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10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9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2 , 7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-1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9829609"/>
                  </p:ext>
                </p:extLst>
              </p:nvPr>
            </p:nvGraphicFramePr>
            <p:xfrm>
              <a:off x="257333" y="2993376"/>
              <a:ext cx="7261676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8021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2155805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3125652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08" t="-8197" r="-268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090" t="-8197" r="-14604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08" t="-108197" r="-268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090" t="-108197" r="-14604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2 , 7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-1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6173367" y="2997495"/>
            <a:ext cx="699168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0511329-3CCC-457B-8BB9-611693722728}"/>
              </a:ext>
            </a:extLst>
          </p:cNvPr>
          <p:cNvSpPr/>
          <p:nvPr/>
        </p:nvSpPr>
        <p:spPr>
          <a:xfrm>
            <a:off x="6095999" y="3392692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5EBAF01-B9B5-42FF-AB08-63068F0122F3}"/>
              </a:ext>
            </a:extLst>
          </p:cNvPr>
          <p:cNvSpPr/>
          <p:nvPr/>
        </p:nvSpPr>
        <p:spPr>
          <a:xfrm>
            <a:off x="6227998" y="3747417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08572A6-927F-4CFB-B9A0-73E3CB90ADB0}"/>
              </a:ext>
            </a:extLst>
          </p:cNvPr>
          <p:cNvSpPr/>
          <p:nvPr/>
        </p:nvSpPr>
        <p:spPr>
          <a:xfrm>
            <a:off x="6227997" y="4145357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C5D92122-E1D0-485A-A3ED-841593C85F1D}"/>
              </a:ext>
            </a:extLst>
          </p:cNvPr>
          <p:cNvSpPr/>
          <p:nvPr/>
        </p:nvSpPr>
        <p:spPr>
          <a:xfrm>
            <a:off x="4091285" y="3023952"/>
            <a:ext cx="685311" cy="286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01EE310-7286-48B0-B734-067B33C2E8F8}"/>
              </a:ext>
            </a:extLst>
          </p:cNvPr>
          <p:cNvSpPr/>
          <p:nvPr/>
        </p:nvSpPr>
        <p:spPr>
          <a:xfrm>
            <a:off x="4091285" y="3392692"/>
            <a:ext cx="685311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C4699436-1046-4E28-8CBA-D5AD226F73FD}"/>
              </a:ext>
            </a:extLst>
          </p:cNvPr>
          <p:cNvSpPr/>
          <p:nvPr/>
        </p:nvSpPr>
        <p:spPr>
          <a:xfrm>
            <a:off x="4222065" y="3779076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EE689CD6-A8EA-4A6D-A994-54DB5BA9424C}"/>
              </a:ext>
            </a:extLst>
          </p:cNvPr>
          <p:cNvSpPr/>
          <p:nvPr/>
        </p:nvSpPr>
        <p:spPr>
          <a:xfrm>
            <a:off x="4224823" y="4127810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/>
              <p:nvPr/>
            </p:nvSpPr>
            <p:spPr>
              <a:xfrm>
                <a:off x="4686171" y="1953306"/>
                <a:ext cx="3650824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b>
                        <m: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sSup>
                            <m:sSupPr>
                              <m:ctrlP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171" y="1953306"/>
                <a:ext cx="3650824" cy="1004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3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6000" y="1064303"/>
            <a:ext cx="9000000" cy="48138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הערכות אלקטרונים באטום</a:t>
            </a:r>
          </a:p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יונים חד אטומים</a:t>
            </a:r>
          </a:p>
          <a:p>
            <a:pPr>
              <a:lnSpc>
                <a:spcPct val="200000"/>
              </a:lnSpc>
            </a:pPr>
            <a:r>
              <a:rPr lang="he-IL" b="1" dirty="0">
                <a:solidFill>
                  <a:srgbClr val="0070C0"/>
                </a:solidFill>
              </a:rPr>
              <a:t>נוסחת ייצוג אלקטרונית של אטומים ויונים חד אטומיים</a:t>
            </a:r>
          </a:p>
          <a:p>
            <a:pPr>
              <a:lnSpc>
                <a:spcPct val="200000"/>
              </a:lnSpc>
            </a:pPr>
            <a:endParaRPr lang="he-IL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endParaRPr lang="he-IL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endParaRPr lang="he-IL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039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862362" y="1143881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תרגיל - השלימו את הטבלה הבאה: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2608529" y="1974707"/>
                <a:ext cx="3650824" cy="97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sup>
                        <m:e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𝑨𝒍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29" y="1974707"/>
                <a:ext cx="3650824" cy="976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57017"/>
                  </p:ext>
                </p:extLst>
              </p:nvPr>
            </p:nvGraphicFramePr>
            <p:xfrm>
              <a:off x="257333" y="2993376"/>
              <a:ext cx="7261676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8021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2155805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3125652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13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13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10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13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18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2 , 8 , 3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+3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טבלה 6">
                <a:extLst>
                  <a:ext uri="{FF2B5EF4-FFF2-40B4-BE49-F238E27FC236}">
                    <a16:creationId xmlns:a16="http://schemas.microsoft.com/office/drawing/2014/main" id="{F71038DB-14FF-4175-BC14-1185C619CD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57017"/>
                  </p:ext>
                </p:extLst>
              </p:nvPr>
            </p:nvGraphicFramePr>
            <p:xfrm>
              <a:off x="257333" y="2993376"/>
              <a:ext cx="7261676" cy="1483168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980219">
                      <a:extLst>
                        <a:ext uri="{9D8B030D-6E8A-4147-A177-3AD203B41FA5}">
                          <a16:colId xmlns:a16="http://schemas.microsoft.com/office/drawing/2014/main" val="826596108"/>
                        </a:ext>
                      </a:extLst>
                    </a:gridCol>
                    <a:gridCol w="2155805">
                      <a:extLst>
                        <a:ext uri="{9D8B030D-6E8A-4147-A177-3AD203B41FA5}">
                          <a16:colId xmlns:a16="http://schemas.microsoft.com/office/drawing/2014/main" val="89703969"/>
                        </a:ext>
                      </a:extLst>
                    </a:gridCol>
                    <a:gridCol w="3125652">
                      <a:extLst>
                        <a:ext uri="{9D8B030D-6E8A-4147-A177-3AD203B41FA5}">
                          <a16:colId xmlns:a16="http://schemas.microsoft.com/office/drawing/2014/main" val="4191288416"/>
                        </a:ext>
                      </a:extLst>
                    </a:gridCol>
                  </a:tblGrid>
                  <a:tr h="37079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08" t="-8197" r="-268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090" t="-8197" r="-14604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הפרוטונים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3536948861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308" t="-108197" r="-268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91428" marR="91428" marT="45714" marB="45714">
                        <a:blipFill>
                          <a:blip r:embed="rId4"/>
                          <a:stretch>
                            <a:fillRect l="-92090" t="-108197" r="-14604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2257206282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2 , 8 , 3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היערכות האלקטרונים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572197887"/>
                      </a:ext>
                    </a:extLst>
                  </a:tr>
                  <a:tr h="37079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+3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18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 marL="91428" marR="91428" marT="45714" marB="45714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18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מטען חשמלי כולל</a:t>
                          </a:r>
                        </a:p>
                      </a:txBody>
                      <a:tcPr marL="91428" marR="91428" marT="45714" marB="45714"/>
                    </a:tc>
                    <a:extLst>
                      <a:ext uri="{0D108BD9-81ED-4DB2-BD59-A6C34878D82A}">
                        <a16:rowId xmlns:a16="http://schemas.microsoft.com/office/drawing/2014/main" val="461310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6161998" y="2996341"/>
            <a:ext cx="765168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0511329-3CCC-457B-8BB9-611693722728}"/>
              </a:ext>
            </a:extLst>
          </p:cNvPr>
          <p:cNvSpPr/>
          <p:nvPr/>
        </p:nvSpPr>
        <p:spPr>
          <a:xfrm>
            <a:off x="6095999" y="3392692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5EBAF01-B9B5-42FF-AB08-63068F0122F3}"/>
              </a:ext>
            </a:extLst>
          </p:cNvPr>
          <p:cNvSpPr/>
          <p:nvPr/>
        </p:nvSpPr>
        <p:spPr>
          <a:xfrm>
            <a:off x="6227998" y="3747417"/>
            <a:ext cx="551773" cy="297678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308572A6-927F-4CFB-B9A0-73E3CB90ADB0}"/>
              </a:ext>
            </a:extLst>
          </p:cNvPr>
          <p:cNvSpPr/>
          <p:nvPr/>
        </p:nvSpPr>
        <p:spPr>
          <a:xfrm>
            <a:off x="6227998" y="4118251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C5D92122-E1D0-485A-A3ED-841593C85F1D}"/>
              </a:ext>
            </a:extLst>
          </p:cNvPr>
          <p:cNvSpPr/>
          <p:nvPr/>
        </p:nvSpPr>
        <p:spPr>
          <a:xfrm>
            <a:off x="4091285" y="3005792"/>
            <a:ext cx="816091" cy="297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01EE310-7286-48B0-B734-067B33C2E8F8}"/>
              </a:ext>
            </a:extLst>
          </p:cNvPr>
          <p:cNvSpPr/>
          <p:nvPr/>
        </p:nvSpPr>
        <p:spPr>
          <a:xfrm>
            <a:off x="4076209" y="3392692"/>
            <a:ext cx="831167" cy="285290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C4699436-1046-4E28-8CBA-D5AD226F73FD}"/>
              </a:ext>
            </a:extLst>
          </p:cNvPr>
          <p:cNvSpPr/>
          <p:nvPr/>
        </p:nvSpPr>
        <p:spPr>
          <a:xfrm>
            <a:off x="3652040" y="3780561"/>
            <a:ext cx="1295092" cy="285290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EE689CD6-A8EA-4A6D-A994-54DB5BA9424C}"/>
              </a:ext>
            </a:extLst>
          </p:cNvPr>
          <p:cNvSpPr/>
          <p:nvPr/>
        </p:nvSpPr>
        <p:spPr>
          <a:xfrm>
            <a:off x="4224823" y="4127810"/>
            <a:ext cx="551773" cy="29767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/>
              <p:nvPr/>
            </p:nvSpPr>
            <p:spPr>
              <a:xfrm>
                <a:off x="4773838" y="1978097"/>
                <a:ext cx="3650824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sup>
                        <m:e>
                          <m:sSup>
                            <m:sSupPr>
                              <m:ctrlP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𝑨𝒍</m:t>
                              </m:r>
                            </m:e>
                            <m:sup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38" y="1978097"/>
                <a:ext cx="3650824" cy="1004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9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53528" y="933094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הקשר בין מטען היון לטבלה המחזורית</a:t>
            </a: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5B507BFF-5ECB-4D42-81B6-741DEF81D973}"/>
              </a:ext>
            </a:extLst>
          </p:cNvPr>
          <p:cNvGrpSpPr/>
          <p:nvPr/>
        </p:nvGrpSpPr>
        <p:grpSpPr>
          <a:xfrm>
            <a:off x="378747" y="1559665"/>
            <a:ext cx="5108527" cy="3748690"/>
            <a:chOff x="2222500" y="1455681"/>
            <a:chExt cx="6542087" cy="4906565"/>
          </a:xfrm>
        </p:grpSpPr>
        <p:pic>
          <p:nvPicPr>
            <p:cNvPr id="23" name="Picture 2" descr="Periodic table of the elements 2017, illustration">
              <a:extLst>
                <a:ext uri="{FF2B5EF4-FFF2-40B4-BE49-F238E27FC236}">
                  <a16:creationId xmlns:a16="http://schemas.microsoft.com/office/drawing/2014/main" id="{EB282A99-D50E-4D7B-A821-C80B74621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7125" r="93375">
                          <a14:foregroundMark x1="90375" y1="29833" x2="90375" y2="29833"/>
                          <a14:foregroundMark x1="91000" y1="35167" x2="91000" y2="35167"/>
                          <a14:foregroundMark x1="90500" y1="39500" x2="90500" y2="39500"/>
                          <a14:foregroundMark x1="90000" y1="42167" x2="89500" y2="45833"/>
                          <a14:foregroundMark x1="89000" y1="47833" x2="88500" y2="50500"/>
                          <a14:foregroundMark x1="87625" y1="53167" x2="87500" y2="54000"/>
                          <a14:foregroundMark x1="85625" y1="76500" x2="85625" y2="76500"/>
                          <a14:foregroundMark x1="85125" y1="76667" x2="85125" y2="76667"/>
                          <a14:foregroundMark x1="76875" y1="76833" x2="70625" y2="77500"/>
                          <a14:foregroundMark x1="65875" y1="77500" x2="64125" y2="77500"/>
                          <a14:foregroundMark x1="60000" y1="76000" x2="58125" y2="75167"/>
                          <a14:foregroundMark x1="51875" y1="73333" x2="48500" y2="72833"/>
                          <a14:foregroundMark x1="41625" y1="71833" x2="41000" y2="71833"/>
                          <a14:foregroundMark x1="36125" y1="72833" x2="35375" y2="74000"/>
                          <a14:foregroundMark x1="35500" y1="78000" x2="36000" y2="78167"/>
                          <a14:foregroundMark x1="41125" y1="78833" x2="43000" y2="78833"/>
                          <a14:foregroundMark x1="50125" y1="78833" x2="53500" y2="78500"/>
                          <a14:foregroundMark x1="58000" y1="76833" x2="61500" y2="76667"/>
                          <a14:foregroundMark x1="70000" y1="75833" x2="74125" y2="76167"/>
                          <a14:foregroundMark x1="81875" y1="77167" x2="83375" y2="77167"/>
                          <a14:foregroundMark x1="86875" y1="77500" x2="87875" y2="77500"/>
                          <a14:foregroundMark x1="91125" y1="77500" x2="91625" y2="77500"/>
                          <a14:foregroundMark x1="91875" y1="77500" x2="90000" y2="78500"/>
                          <a14:foregroundMark x1="84875" y1="79167" x2="81625" y2="79333"/>
                          <a14:foregroundMark x1="71000" y1="80667" x2="71000" y2="80667"/>
                          <a14:foregroundMark x1="30625" y1="77833" x2="30625" y2="77833"/>
                          <a14:foregroundMark x1="93125" y1="25333" x2="93125" y2="25333"/>
                          <a14:foregroundMark x1="93375" y1="31333" x2="93375" y2="31333"/>
                          <a14:foregroundMark x1="7125" y1="45167" x2="7125" y2="45167"/>
                          <a14:foregroundMark x1="7375" y1="37333" x2="7375" y2="3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0" y="1455681"/>
              <a:ext cx="6542087" cy="490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CB574DA7-6B71-4C3C-9A21-7069089B8CEB}"/>
                </a:ext>
              </a:extLst>
            </p:cNvPr>
            <p:cNvSpPr txBox="1"/>
            <p:nvPr/>
          </p:nvSpPr>
          <p:spPr>
            <a:xfrm>
              <a:off x="2340093" y="1877758"/>
              <a:ext cx="722594" cy="64454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1</a:t>
              </a:r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F6796039-FE34-4797-B636-3C8CE5063928}"/>
                </a:ext>
              </a:extLst>
            </p:cNvPr>
            <p:cNvSpPr txBox="1"/>
            <p:nvPr/>
          </p:nvSpPr>
          <p:spPr>
            <a:xfrm>
              <a:off x="2767171" y="2196514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CEB9E3F1-BA33-47C9-9129-99C470D864A4}"/>
                </a:ext>
              </a:extLst>
            </p:cNvPr>
            <p:cNvSpPr txBox="1"/>
            <p:nvPr/>
          </p:nvSpPr>
          <p:spPr>
            <a:xfrm>
              <a:off x="6304677" y="2218347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</a:p>
          </p:txBody>
        </p:sp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A1D63BA6-495A-476B-9E8A-EAEDFCBD8C4E}"/>
                </a:ext>
              </a:extLst>
            </p:cNvPr>
            <p:cNvSpPr txBox="1"/>
            <p:nvPr/>
          </p:nvSpPr>
          <p:spPr>
            <a:xfrm>
              <a:off x="6653371" y="2199507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4</a:t>
              </a:r>
            </a:p>
          </p:txBody>
        </p:sp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72AF252A-29CC-4F12-BCBD-7D623AA5451F}"/>
                </a:ext>
              </a:extLst>
            </p:cNvPr>
            <p:cNvSpPr txBox="1"/>
            <p:nvPr/>
          </p:nvSpPr>
          <p:spPr>
            <a:xfrm>
              <a:off x="6978041" y="2220128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5</a:t>
              </a:r>
            </a:p>
          </p:txBody>
        </p: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C8C44A4C-5A42-45DC-95DD-45423989FD84}"/>
                </a:ext>
              </a:extLst>
            </p:cNvPr>
            <p:cNvSpPr txBox="1"/>
            <p:nvPr/>
          </p:nvSpPr>
          <p:spPr>
            <a:xfrm>
              <a:off x="7289235" y="2225442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6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B1BA2D54-1CC4-480E-8A23-58BFC1C1AF5C}"/>
                </a:ext>
              </a:extLst>
            </p:cNvPr>
            <p:cNvSpPr txBox="1"/>
            <p:nvPr/>
          </p:nvSpPr>
          <p:spPr>
            <a:xfrm>
              <a:off x="7614067" y="2224907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7</a:t>
              </a: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B241061C-0F21-420E-98CE-B577EFA1B2B3}"/>
                </a:ext>
              </a:extLst>
            </p:cNvPr>
            <p:cNvSpPr txBox="1"/>
            <p:nvPr/>
          </p:nvSpPr>
          <p:spPr>
            <a:xfrm>
              <a:off x="7926930" y="1927467"/>
              <a:ext cx="562888" cy="6445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טור</a:t>
              </a:r>
              <a:br>
                <a:rPr lang="en-US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sz="1300" b="1" dirty="0">
                  <a:highlight>
                    <a:srgbClr val="FFFF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8</a:t>
              </a:r>
            </a:p>
          </p:txBody>
        </p:sp>
      </p:grpSp>
      <p:sp>
        <p:nvSpPr>
          <p:cNvPr id="39" name="מציין מיקום תוכן 10">
            <a:extLst>
              <a:ext uri="{FF2B5EF4-FFF2-40B4-BE49-F238E27FC236}">
                <a16:creationId xmlns:a16="http://schemas.microsoft.com/office/drawing/2014/main" id="{0EF3015C-790F-433A-B429-A3788FA0B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93481" y="1462022"/>
            <a:ext cx="8998828" cy="41519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>
                <a:highlight>
                  <a:srgbClr val="FFFF00"/>
                </a:highlight>
              </a:rPr>
              <a:t>מתכות מטור 1 ייצרו יונים בעלי מטען 1+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highlight>
                  <a:srgbClr val="FFFF00"/>
                </a:highlight>
              </a:rPr>
              <a:t>מתכות מטור 2 ייצרו יונים בעלי מטען 2+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highlight>
                  <a:srgbClr val="FFFF00"/>
                </a:highlight>
              </a:rPr>
              <a:t>מתכות מטור 3 ייצרו יונים בעלי מטען 3+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>
                <a:highlight>
                  <a:srgbClr val="00FFFF"/>
                </a:highlight>
              </a:rPr>
              <a:t>אל מתכות מטור 5 ייצרו יונים בעלי מטען 3-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highlight>
                  <a:srgbClr val="00FFFF"/>
                </a:highlight>
              </a:rPr>
              <a:t>אל מתכות מטור 6 ייצרו יונים בעלי מטען 2-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highlight>
                  <a:srgbClr val="00FFFF"/>
                </a:highlight>
              </a:rPr>
              <a:t>אל מתכות מטור 6 ייצרו יונים בעלי מטען 1-</a:t>
            </a:r>
            <a:endParaRPr lang="he-IL" sz="2000" b="1" dirty="0"/>
          </a:p>
          <a:p>
            <a:pPr>
              <a:lnSpc>
                <a:spcPct val="150000"/>
              </a:lnSpc>
            </a:pPr>
            <a:r>
              <a:rPr lang="he-IL" sz="2000" b="1" dirty="0"/>
              <a:t>לאל מתכות מטור 8 יש כבר רמת ערכיות מלאה ולכן הם יציבים כאטומים בודדים במצב צבירה גז בטמפרטורת החדר.</a:t>
            </a:r>
          </a:p>
        </p:txBody>
      </p:sp>
    </p:spTree>
    <p:extLst>
      <p:ext uri="{BB962C8B-B14F-4D97-AF65-F5344CB8AC3E}">
        <p14:creationId xmlns:p14="http://schemas.microsoft.com/office/powerpoint/2010/main" val="9547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יונים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77898" y="1051198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תרגיל – מהו הסימול הכימי של יון זרחן , </a:t>
            </a:r>
            <a:r>
              <a:rPr lang="en-US" dirty="0"/>
              <a:t>P</a:t>
            </a:r>
            <a:r>
              <a:rPr lang="he-IL" dirty="0"/>
              <a:t> (טור 5):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/>
              <p:nvPr/>
            </p:nvSpPr>
            <p:spPr>
              <a:xfrm>
                <a:off x="2893758" y="1962362"/>
                <a:ext cx="3650824" cy="997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sup>
                        <m:e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5" name="מלבן 4">
                <a:extLst>
                  <a:ext uri="{FF2B5EF4-FFF2-40B4-BE49-F238E27FC236}">
                    <a16:creationId xmlns:a16="http://schemas.microsoft.com/office/drawing/2014/main" id="{28C5939D-9076-4F47-A2D8-C4C11E71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58" y="1962362"/>
                <a:ext cx="3650824" cy="9971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טבלה 6">
            <a:extLst>
              <a:ext uri="{FF2B5EF4-FFF2-40B4-BE49-F238E27FC236}">
                <a16:creationId xmlns:a16="http://schemas.microsoft.com/office/drawing/2014/main" id="{F71038DB-14FF-4175-BC14-1185C619C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59899"/>
              </p:ext>
            </p:extLst>
          </p:nvPr>
        </p:nvGraphicFramePr>
        <p:xfrm>
          <a:off x="257333" y="2993376"/>
          <a:ext cx="7261676" cy="3707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80219">
                  <a:extLst>
                    <a:ext uri="{9D8B030D-6E8A-4147-A177-3AD203B41FA5}">
                      <a16:colId xmlns:a16="http://schemas.microsoft.com/office/drawing/2014/main" val="826596108"/>
                    </a:ext>
                  </a:extLst>
                </a:gridCol>
                <a:gridCol w="2155805">
                  <a:extLst>
                    <a:ext uri="{9D8B030D-6E8A-4147-A177-3AD203B41FA5}">
                      <a16:colId xmlns:a16="http://schemas.microsoft.com/office/drawing/2014/main" val="89703969"/>
                    </a:ext>
                  </a:extLst>
                </a:gridCol>
                <a:gridCol w="3125652">
                  <a:extLst>
                    <a:ext uri="{9D8B030D-6E8A-4147-A177-3AD203B41FA5}">
                      <a16:colId xmlns:a16="http://schemas.microsoft.com/office/drawing/2014/main" val="4191288416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2 , 8 , 8</a:t>
                      </a:r>
                      <a:endParaRPr lang="he-IL" sz="18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2 , 8 , 5</a:t>
                      </a:r>
                      <a:endParaRPr lang="he-IL" sz="18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היערכות האלקטרונים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572197887"/>
                  </a:ext>
                </a:extLst>
              </a:tr>
            </a:tbl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8DEC1501-6896-40AB-A85E-6B3799EB426E}"/>
              </a:ext>
            </a:extLst>
          </p:cNvPr>
          <p:cNvSpPr/>
          <p:nvPr/>
        </p:nvSpPr>
        <p:spPr>
          <a:xfrm>
            <a:off x="6077034" y="3003294"/>
            <a:ext cx="969712" cy="3390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/>
              <p:nvPr/>
            </p:nvSpPr>
            <p:spPr>
              <a:xfrm>
                <a:off x="4853352" y="1977442"/>
                <a:ext cx="3650824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5399" b="1" i="1" dirty="0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sup>
                        <m:e>
                          <m:sSup>
                            <m:sSupPr>
                              <m:ctrlP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399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5399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he-IL" sz="5399" b="1" dirty="0"/>
              </a:p>
            </p:txBody>
          </p:sp>
        </mc:Choice>
        <mc:Fallback xmlns="">
          <p:sp>
            <p:nvSpPr>
              <p:cNvPr id="27" name="מלבן 26">
                <a:extLst>
                  <a:ext uri="{FF2B5EF4-FFF2-40B4-BE49-F238E27FC236}">
                    <a16:creationId xmlns:a16="http://schemas.microsoft.com/office/drawing/2014/main" id="{040A493B-2AEC-495E-9E4C-C9D4CA869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52" y="1977442"/>
                <a:ext cx="3650824" cy="1004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חץ: מעוקל למטה 14">
            <a:extLst>
              <a:ext uri="{FF2B5EF4-FFF2-40B4-BE49-F238E27FC236}">
                <a16:creationId xmlns:a16="http://schemas.microsoft.com/office/drawing/2014/main" id="{F8525A0B-AE35-45F2-99BA-120B3763E56E}"/>
              </a:ext>
            </a:extLst>
          </p:cNvPr>
          <p:cNvSpPr/>
          <p:nvPr/>
        </p:nvSpPr>
        <p:spPr>
          <a:xfrm rot="10800000" flipH="1">
            <a:off x="4439477" y="3586130"/>
            <a:ext cx="2305879" cy="400110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5BFEB7B-4CA0-4E2D-B604-DEAA88D2E5F2}"/>
              </a:ext>
            </a:extLst>
          </p:cNvPr>
          <p:cNvSpPr txBox="1"/>
          <p:nvPr/>
        </p:nvSpPr>
        <p:spPr>
          <a:xfrm>
            <a:off x="3985306" y="4166251"/>
            <a:ext cx="324279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התווספו 3 אלקטרונים</a:t>
            </a:r>
          </a:p>
          <a:p>
            <a:pPr algn="ctr"/>
            <a:r>
              <a:rPr lang="he-IL" sz="2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התקבלה רמה מלאה</a:t>
            </a:r>
          </a:p>
          <a:p>
            <a:pPr algn="ctr"/>
            <a:r>
              <a:rPr lang="he-IL" sz="2400" b="1" dirty="0">
                <a:highlight>
                  <a:srgbClr val="00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מצב אנרגטי יציב</a:t>
            </a:r>
          </a:p>
        </p:txBody>
      </p:sp>
    </p:spTree>
    <p:extLst>
      <p:ext uri="{BB962C8B-B14F-4D97-AF65-F5344CB8AC3E}">
        <p14:creationId xmlns:p14="http://schemas.microsoft.com/office/powerpoint/2010/main" val="11506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915686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9037" y="1860829"/>
            <a:ext cx="10872592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נוסחת ייצוג אלקטרונית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213" y="3138412"/>
            <a:ext cx="10873415" cy="64209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מודל ייצוג אלקטרוני ערכיות של אטומים ויונים חד אטומים</a:t>
            </a:r>
          </a:p>
        </p:txBody>
      </p:sp>
    </p:spTree>
    <p:extLst>
      <p:ext uri="{BB962C8B-B14F-4D97-AF65-F5344CB8AC3E}">
        <p14:creationId xmlns:p14="http://schemas.microsoft.com/office/powerpoint/2010/main" val="1595028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ייצוג אלקטרונית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1046923"/>
            <a:ext cx="10577515" cy="4831276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rgbClr val="0070C0"/>
                </a:solidFill>
              </a:rPr>
              <a:t>במודל זה מיוצג האטום על ידי סמל היסוד </a:t>
            </a:r>
          </a:p>
          <a:p>
            <a:r>
              <a:rPr lang="he-IL" b="1" dirty="0">
                <a:solidFill>
                  <a:srgbClr val="0070C0"/>
                </a:solidFill>
                <a:highlight>
                  <a:srgbClr val="00FFFF"/>
                </a:highlight>
              </a:rPr>
              <a:t>אלקטרוני הערכיות בלבד מצוינים כנקודות המקיפות את סמל היסוד.</a:t>
            </a:r>
            <a:endParaRPr lang="en-US" b="1" dirty="0">
              <a:solidFill>
                <a:srgbClr val="0070C0"/>
              </a:solidFill>
              <a:highlight>
                <a:srgbClr val="00FFFF"/>
              </a:highlight>
            </a:endParaRPr>
          </a:p>
          <a:p>
            <a:r>
              <a:rPr lang="he-IL" dirty="0">
                <a:solidFill>
                  <a:srgbClr val="0070C0"/>
                </a:solidFill>
              </a:rPr>
              <a:t>שימו        לעקרונות הייצוג עפ"י התרשים הבא (מקטע מהטבלה המחזורית):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he-IL" sz="18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sz="1800" b="1" dirty="0">
              <a:highlight>
                <a:srgbClr val="00FFFF"/>
              </a:highlight>
            </a:endParaRPr>
          </a:p>
        </p:txBody>
      </p:sp>
      <p:sp>
        <p:nvSpPr>
          <p:cNvPr id="2" name="לב 1">
            <a:extLst>
              <a:ext uri="{FF2B5EF4-FFF2-40B4-BE49-F238E27FC236}">
                <a16:creationId xmlns:a16="http://schemas.microsoft.com/office/drawing/2014/main" id="{43250A9F-FCB7-48CF-BEC5-E3C81CC199D1}"/>
              </a:ext>
            </a:extLst>
          </p:cNvPr>
          <p:cNvSpPr/>
          <p:nvPr/>
        </p:nvSpPr>
        <p:spPr>
          <a:xfrm>
            <a:off x="9657933" y="2001079"/>
            <a:ext cx="371061" cy="34455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457B0C-7D13-4C7E-96EB-74B179DA33B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13648" r="4814" b="58298"/>
          <a:stretch/>
        </p:blipFill>
        <p:spPr bwMode="auto">
          <a:xfrm>
            <a:off x="239334" y="3382620"/>
            <a:ext cx="9000000" cy="21866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1780E9C-BBAF-4537-925C-C00639786150}"/>
              </a:ext>
            </a:extLst>
          </p:cNvPr>
          <p:cNvCxnSpPr>
            <a:cxnSpLocks/>
          </p:cNvCxnSpPr>
          <p:nvPr/>
        </p:nvCxnSpPr>
        <p:spPr>
          <a:xfrm>
            <a:off x="1206742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6D9D788F-92BD-4820-8598-005A622E838A}"/>
              </a:ext>
            </a:extLst>
          </p:cNvPr>
          <p:cNvCxnSpPr>
            <a:cxnSpLocks/>
          </p:cNvCxnSpPr>
          <p:nvPr/>
        </p:nvCxnSpPr>
        <p:spPr>
          <a:xfrm>
            <a:off x="2326551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115C74C5-BFFE-4095-9721-4EC11471058C}"/>
              </a:ext>
            </a:extLst>
          </p:cNvPr>
          <p:cNvCxnSpPr>
            <a:cxnSpLocks/>
          </p:cNvCxnSpPr>
          <p:nvPr/>
        </p:nvCxnSpPr>
        <p:spPr>
          <a:xfrm>
            <a:off x="3439733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5747F56-F978-4597-926F-0D213098F79C}"/>
              </a:ext>
            </a:extLst>
          </p:cNvPr>
          <p:cNvCxnSpPr>
            <a:cxnSpLocks/>
          </p:cNvCxnSpPr>
          <p:nvPr/>
        </p:nvCxnSpPr>
        <p:spPr>
          <a:xfrm>
            <a:off x="4645681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F2C067FD-5FE9-46ED-94EA-270AC58F9608}"/>
              </a:ext>
            </a:extLst>
          </p:cNvPr>
          <p:cNvCxnSpPr>
            <a:cxnSpLocks/>
          </p:cNvCxnSpPr>
          <p:nvPr/>
        </p:nvCxnSpPr>
        <p:spPr>
          <a:xfrm>
            <a:off x="5831750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E7C9E37A-15AE-40A4-A87C-226242992295}"/>
              </a:ext>
            </a:extLst>
          </p:cNvPr>
          <p:cNvCxnSpPr>
            <a:cxnSpLocks/>
          </p:cNvCxnSpPr>
          <p:nvPr/>
        </p:nvCxnSpPr>
        <p:spPr>
          <a:xfrm>
            <a:off x="7037699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AB6ABBF5-05C9-40BB-B501-D17F887B7024}"/>
              </a:ext>
            </a:extLst>
          </p:cNvPr>
          <p:cNvCxnSpPr>
            <a:cxnSpLocks/>
          </p:cNvCxnSpPr>
          <p:nvPr/>
        </p:nvCxnSpPr>
        <p:spPr>
          <a:xfrm>
            <a:off x="8203888" y="3657600"/>
            <a:ext cx="0" cy="191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C2F0578D-09CC-4DF4-9012-51A4F334ADFA}"/>
              </a:ext>
            </a:extLst>
          </p:cNvPr>
          <p:cNvSpPr txBox="1"/>
          <p:nvPr/>
        </p:nvSpPr>
        <p:spPr>
          <a:xfrm>
            <a:off x="194452" y="3000034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D289409-1AFA-4D44-90DF-FB625605D3D6}"/>
              </a:ext>
            </a:extLst>
          </p:cNvPr>
          <p:cNvSpPr txBox="1"/>
          <p:nvPr/>
        </p:nvSpPr>
        <p:spPr>
          <a:xfrm>
            <a:off x="1341411" y="3013287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2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F527D752-3EB5-4C26-944B-EA53DC5F3694}"/>
              </a:ext>
            </a:extLst>
          </p:cNvPr>
          <p:cNvSpPr txBox="1"/>
          <p:nvPr/>
        </p:nvSpPr>
        <p:spPr>
          <a:xfrm>
            <a:off x="2488370" y="3011120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3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B34EFAD-5AA4-414A-A903-B933E3B90568}"/>
              </a:ext>
            </a:extLst>
          </p:cNvPr>
          <p:cNvSpPr txBox="1"/>
          <p:nvPr/>
        </p:nvSpPr>
        <p:spPr>
          <a:xfrm>
            <a:off x="3668586" y="3011120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4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63A5F05-0DD8-4954-90A0-4D44CECAC630}"/>
              </a:ext>
            </a:extLst>
          </p:cNvPr>
          <p:cNvSpPr txBox="1"/>
          <p:nvPr/>
        </p:nvSpPr>
        <p:spPr>
          <a:xfrm>
            <a:off x="4854066" y="3013197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5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D74FE025-4F39-4B0D-BE77-EAA7A1BD392E}"/>
              </a:ext>
            </a:extLst>
          </p:cNvPr>
          <p:cNvSpPr txBox="1"/>
          <p:nvPr/>
        </p:nvSpPr>
        <p:spPr>
          <a:xfrm>
            <a:off x="5962504" y="3006661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6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4180BADE-9642-4097-B43D-91D9D51D2934}"/>
              </a:ext>
            </a:extLst>
          </p:cNvPr>
          <p:cNvSpPr txBox="1"/>
          <p:nvPr/>
        </p:nvSpPr>
        <p:spPr>
          <a:xfrm>
            <a:off x="7149040" y="3013197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7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A9D6B4E0-4C5D-485E-B285-DADD91EFA2FE}"/>
              </a:ext>
            </a:extLst>
          </p:cNvPr>
          <p:cNvSpPr txBox="1"/>
          <p:nvPr/>
        </p:nvSpPr>
        <p:spPr>
          <a:xfrm>
            <a:off x="8329465" y="3005788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8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D7967D90-8866-472C-B7B5-4474D1C7FFFB}"/>
              </a:ext>
            </a:extLst>
          </p:cNvPr>
          <p:cNvSpPr/>
          <p:nvPr/>
        </p:nvSpPr>
        <p:spPr>
          <a:xfrm>
            <a:off x="239335" y="3482881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F91BC6CE-75E4-4AC5-9309-9B2D9942CA5B}"/>
              </a:ext>
            </a:extLst>
          </p:cNvPr>
          <p:cNvSpPr/>
          <p:nvPr/>
        </p:nvSpPr>
        <p:spPr>
          <a:xfrm>
            <a:off x="8525439" y="3495264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22157A61-7C49-49AC-9658-6CD53319E8A1}"/>
              </a:ext>
            </a:extLst>
          </p:cNvPr>
          <p:cNvSpPr/>
          <p:nvPr/>
        </p:nvSpPr>
        <p:spPr>
          <a:xfrm>
            <a:off x="315355" y="4613414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101B8096-BE9B-45D2-A0A0-B916A248F089}"/>
              </a:ext>
            </a:extLst>
          </p:cNvPr>
          <p:cNvSpPr/>
          <p:nvPr/>
        </p:nvSpPr>
        <p:spPr>
          <a:xfrm>
            <a:off x="1478415" y="4632901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4E45EC36-060D-4C99-BC92-0F3296876678}"/>
              </a:ext>
            </a:extLst>
          </p:cNvPr>
          <p:cNvSpPr/>
          <p:nvPr/>
        </p:nvSpPr>
        <p:spPr>
          <a:xfrm>
            <a:off x="2571721" y="4613414"/>
            <a:ext cx="569839" cy="57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5BFADA36-42CF-4E1C-B05B-46ACD3943830}"/>
              </a:ext>
            </a:extLst>
          </p:cNvPr>
          <p:cNvSpPr/>
          <p:nvPr/>
        </p:nvSpPr>
        <p:spPr>
          <a:xfrm>
            <a:off x="3777669" y="4613415"/>
            <a:ext cx="569839" cy="7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03F3B808-94C1-4B60-9E30-2DCCC854E92E}"/>
              </a:ext>
            </a:extLst>
          </p:cNvPr>
          <p:cNvSpPr/>
          <p:nvPr/>
        </p:nvSpPr>
        <p:spPr>
          <a:xfrm>
            <a:off x="5017120" y="4553425"/>
            <a:ext cx="569839" cy="79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B0446BF7-DE9B-4219-B2E8-CB46151AA69C}"/>
              </a:ext>
            </a:extLst>
          </p:cNvPr>
          <p:cNvSpPr/>
          <p:nvPr/>
        </p:nvSpPr>
        <p:spPr>
          <a:xfrm>
            <a:off x="6143175" y="4596376"/>
            <a:ext cx="569839" cy="7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A5983E3F-4741-4100-9103-A10215C7CFA0}"/>
              </a:ext>
            </a:extLst>
          </p:cNvPr>
          <p:cNvSpPr/>
          <p:nvPr/>
        </p:nvSpPr>
        <p:spPr>
          <a:xfrm>
            <a:off x="7359250" y="4596375"/>
            <a:ext cx="569839" cy="73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ACDA6CEA-8784-4715-B500-9E2BF17D6BA4}"/>
              </a:ext>
            </a:extLst>
          </p:cNvPr>
          <p:cNvSpPr/>
          <p:nvPr/>
        </p:nvSpPr>
        <p:spPr>
          <a:xfrm>
            <a:off x="8570295" y="4555911"/>
            <a:ext cx="669039" cy="78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70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נוסחת ייצוג אלקטרונית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60897" y="933094"/>
            <a:ext cx="11160000" cy="4831276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0070C0"/>
                </a:solidFill>
              </a:rPr>
              <a:t>בכל פעם רושמים נקודה אחת באחד הצדדים של היסוד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he-IL" dirty="0">
                <a:solidFill>
                  <a:srgbClr val="0070C0"/>
                </a:solidFill>
              </a:rPr>
              <a:t>בהתאם למספר אלקטרוני הערכיות של אותו היסוד</a:t>
            </a:r>
          </a:p>
          <a:p>
            <a:r>
              <a:rPr lang="he-IL" dirty="0">
                <a:solidFill>
                  <a:srgbClr val="0070C0"/>
                </a:solidFill>
              </a:rPr>
              <a:t>אם קיימים יותר מארבעה אלקטרוני ערכיות כך שבכל צד כבר סומנה נקודה אחת, מוסיפים את יתר הנקודות כך שייווצרו זוגות בכל צד.</a:t>
            </a:r>
          </a:p>
          <a:p>
            <a:r>
              <a:rPr lang="he-IL" dirty="0">
                <a:solidFill>
                  <a:srgbClr val="0070C0"/>
                </a:solidFill>
                <a:highlight>
                  <a:srgbClr val="FFFF00"/>
                </a:highlight>
              </a:rPr>
              <a:t>יסודות מטור 8 , בעלי רמת ערכיות מלאה , הנקודות בהם חייבות להופיע בזוגות.</a:t>
            </a:r>
            <a:endParaRPr lang="en-US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endParaRPr lang="he-IL" sz="2000" b="1" dirty="0">
              <a:highlight>
                <a:srgbClr val="00FFFF"/>
              </a:highligh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457B0C-7D13-4C7E-96EB-74B179DA33B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13648" r="4814" b="58298"/>
          <a:stretch/>
        </p:blipFill>
        <p:spPr bwMode="auto">
          <a:xfrm>
            <a:off x="239334" y="3382620"/>
            <a:ext cx="9000000" cy="21866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C2F0578D-09CC-4DF4-9012-51A4F334ADFA}"/>
              </a:ext>
            </a:extLst>
          </p:cNvPr>
          <p:cNvSpPr txBox="1"/>
          <p:nvPr/>
        </p:nvSpPr>
        <p:spPr>
          <a:xfrm>
            <a:off x="194452" y="3000034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D289409-1AFA-4D44-90DF-FB625605D3D6}"/>
              </a:ext>
            </a:extLst>
          </p:cNvPr>
          <p:cNvSpPr txBox="1"/>
          <p:nvPr/>
        </p:nvSpPr>
        <p:spPr>
          <a:xfrm>
            <a:off x="1341411" y="3013287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2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F527D752-3EB5-4C26-944B-EA53DC5F3694}"/>
              </a:ext>
            </a:extLst>
          </p:cNvPr>
          <p:cNvSpPr txBox="1"/>
          <p:nvPr/>
        </p:nvSpPr>
        <p:spPr>
          <a:xfrm>
            <a:off x="2488370" y="3011120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3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B34EFAD-5AA4-414A-A903-B933E3B90568}"/>
              </a:ext>
            </a:extLst>
          </p:cNvPr>
          <p:cNvSpPr txBox="1"/>
          <p:nvPr/>
        </p:nvSpPr>
        <p:spPr>
          <a:xfrm>
            <a:off x="3668586" y="3011120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4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63A5F05-0DD8-4954-90A0-4D44CECAC630}"/>
              </a:ext>
            </a:extLst>
          </p:cNvPr>
          <p:cNvSpPr txBox="1"/>
          <p:nvPr/>
        </p:nvSpPr>
        <p:spPr>
          <a:xfrm>
            <a:off x="4854066" y="3013197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5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D74FE025-4F39-4B0D-BE77-EAA7A1BD392E}"/>
              </a:ext>
            </a:extLst>
          </p:cNvPr>
          <p:cNvSpPr txBox="1"/>
          <p:nvPr/>
        </p:nvSpPr>
        <p:spPr>
          <a:xfrm>
            <a:off x="5962504" y="3006661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6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4180BADE-9642-4097-B43D-91D9D51D2934}"/>
              </a:ext>
            </a:extLst>
          </p:cNvPr>
          <p:cNvSpPr txBox="1"/>
          <p:nvPr/>
        </p:nvSpPr>
        <p:spPr>
          <a:xfrm>
            <a:off x="7149040" y="3013197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7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A9D6B4E0-4C5D-485E-B285-DADD91EFA2FE}"/>
              </a:ext>
            </a:extLst>
          </p:cNvPr>
          <p:cNvSpPr txBox="1"/>
          <p:nvPr/>
        </p:nvSpPr>
        <p:spPr>
          <a:xfrm>
            <a:off x="8329465" y="3005788"/>
            <a:ext cx="7328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טור 8</a:t>
            </a:r>
          </a:p>
        </p:txBody>
      </p:sp>
    </p:spTree>
    <p:extLst>
      <p:ext uri="{BB962C8B-B14F-4D97-AF65-F5344CB8AC3E}">
        <p14:creationId xmlns:p14="http://schemas.microsoft.com/office/powerpoint/2010/main" val="8919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871120" y="1039803"/>
            <a:ext cx="10645689" cy="2537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תרגיל: רשמו נוסחת ייצוג אלקטרונית לאטום של היסוד סיליקון , </a:t>
            </a:r>
            <a:r>
              <a:rPr lang="en-US" b="1" dirty="0"/>
              <a:t>Si</a:t>
            </a:r>
            <a:endParaRPr lang="he-IL" b="1" dirty="0"/>
          </a:p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פתרון</a:t>
            </a:r>
          </a:p>
          <a:p>
            <a:pPr marL="0" indent="0">
              <a:buNone/>
            </a:pPr>
            <a:r>
              <a:rPr lang="he-IL" dirty="0"/>
              <a:t>היסוד סיליקון נמצא בטור 4 ומכאן נוכל להסיק שלאטום שלו יש 4 אלקטרוני ערכיות (גם מבלי לבדוק היערכות אלקטרונים) ולכן: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sz="20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2000" b="1" dirty="0">
              <a:highlight>
                <a:srgbClr val="00FFFF"/>
              </a:highlight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48B5330-35F0-42FB-842D-FC641E29F258}"/>
              </a:ext>
            </a:extLst>
          </p:cNvPr>
          <p:cNvSpPr txBox="1"/>
          <p:nvPr/>
        </p:nvSpPr>
        <p:spPr>
          <a:xfrm>
            <a:off x="3996804" y="2312040"/>
            <a:ext cx="53732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000" dirty="0"/>
              <a:t>Si</a:t>
            </a:r>
            <a:endParaRPr lang="he-IL" sz="4000" dirty="0"/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9DE08677-492F-49C7-A1EF-BF520A3C2106}"/>
              </a:ext>
            </a:extLst>
          </p:cNvPr>
          <p:cNvSpPr/>
          <p:nvPr/>
        </p:nvSpPr>
        <p:spPr>
          <a:xfrm>
            <a:off x="4212460" y="2312041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1200927B-8B0B-48CD-801D-9F13B94474E6}"/>
              </a:ext>
            </a:extLst>
          </p:cNvPr>
          <p:cNvSpPr/>
          <p:nvPr/>
        </p:nvSpPr>
        <p:spPr>
          <a:xfrm>
            <a:off x="3943796" y="2643124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3543A295-3038-45F4-A202-4E7493F4A557}"/>
              </a:ext>
            </a:extLst>
          </p:cNvPr>
          <p:cNvSpPr/>
          <p:nvPr/>
        </p:nvSpPr>
        <p:spPr>
          <a:xfrm>
            <a:off x="4481124" y="2665983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FF549C99-0C95-4CB9-B7EA-F5F322F34254}"/>
              </a:ext>
            </a:extLst>
          </p:cNvPr>
          <p:cNvSpPr/>
          <p:nvPr/>
        </p:nvSpPr>
        <p:spPr>
          <a:xfrm>
            <a:off x="4212460" y="2941765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ציין מיקום תוכן 10">
            <a:extLst>
              <a:ext uri="{FF2B5EF4-FFF2-40B4-BE49-F238E27FC236}">
                <a16:creationId xmlns:a16="http://schemas.microsoft.com/office/drawing/2014/main" id="{8142270F-9BD8-43A4-A5EA-2A2716681E0C}"/>
              </a:ext>
            </a:extLst>
          </p:cNvPr>
          <p:cNvSpPr txBox="1">
            <a:spLocks/>
          </p:cNvSpPr>
          <p:nvPr/>
        </p:nvSpPr>
        <p:spPr>
          <a:xfrm>
            <a:off x="-518640" y="3550855"/>
            <a:ext cx="10336490" cy="27040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/>
              <a:t>תרגיל : רשמו נוסחת ייצוג אלקטרונית לאטום של היסוד ברום , </a:t>
            </a:r>
            <a:r>
              <a:rPr lang="en-US" b="1" dirty="0"/>
              <a:t>Br</a:t>
            </a:r>
          </a:p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פתרון</a:t>
            </a:r>
          </a:p>
          <a:p>
            <a:pPr marL="0" indent="0">
              <a:buNone/>
            </a:pPr>
            <a:r>
              <a:rPr lang="he-IL" dirty="0"/>
              <a:t>היסוד ברום נמצא בטור 7 ומכאן נוכל להסיק שלאטום שלו יש 7 אלקטרוני ערכיות (גם מבלי לבדוק היערכות אלקטרונים) ולכן: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000"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2000" b="1" dirty="0">
              <a:highlight>
                <a:srgbClr val="00FFFF"/>
              </a:highlight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A9940BC-1510-454D-9164-3F88FC926728}"/>
              </a:ext>
            </a:extLst>
          </p:cNvPr>
          <p:cNvSpPr txBox="1"/>
          <p:nvPr/>
        </p:nvSpPr>
        <p:spPr>
          <a:xfrm>
            <a:off x="1990753" y="5034614"/>
            <a:ext cx="9802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Br</a:t>
            </a:r>
            <a:endParaRPr lang="he-IL" sz="4000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F5828D83-4007-43B7-9AF6-471C956C8042}"/>
              </a:ext>
            </a:extLst>
          </p:cNvPr>
          <p:cNvSpPr/>
          <p:nvPr/>
        </p:nvSpPr>
        <p:spPr>
          <a:xfrm>
            <a:off x="2374150" y="5077403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F6C7EA60-7EC0-4680-BACC-F45B04BD9A8D}"/>
              </a:ext>
            </a:extLst>
          </p:cNvPr>
          <p:cNvSpPr/>
          <p:nvPr/>
        </p:nvSpPr>
        <p:spPr>
          <a:xfrm>
            <a:off x="2090669" y="5342839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D1240171-41CA-459F-9DC0-ED600FADAE18}"/>
              </a:ext>
            </a:extLst>
          </p:cNvPr>
          <p:cNvSpPr/>
          <p:nvPr/>
        </p:nvSpPr>
        <p:spPr>
          <a:xfrm>
            <a:off x="2352841" y="5663155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231472B3-C037-4476-90F8-C64D09F613F8}"/>
              </a:ext>
            </a:extLst>
          </p:cNvPr>
          <p:cNvSpPr/>
          <p:nvPr/>
        </p:nvSpPr>
        <p:spPr>
          <a:xfrm>
            <a:off x="2736453" y="5378951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62D34C42-93A9-49CA-A878-7828F5C5D03E}"/>
              </a:ext>
            </a:extLst>
          </p:cNvPr>
          <p:cNvSpPr/>
          <p:nvPr/>
        </p:nvSpPr>
        <p:spPr>
          <a:xfrm>
            <a:off x="2539344" y="5083758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FABDE2A1-E060-4037-8850-3A22C3A36B3E}"/>
              </a:ext>
            </a:extLst>
          </p:cNvPr>
          <p:cNvSpPr/>
          <p:nvPr/>
        </p:nvSpPr>
        <p:spPr>
          <a:xfrm>
            <a:off x="2099214" y="5482149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C71B559-7A9E-49BC-9706-3CD605F0B0E4}"/>
              </a:ext>
            </a:extLst>
          </p:cNvPr>
          <p:cNvSpPr/>
          <p:nvPr/>
        </p:nvSpPr>
        <p:spPr>
          <a:xfrm>
            <a:off x="2480903" y="5686015"/>
            <a:ext cx="5300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כותרת 7">
            <a:extLst>
              <a:ext uri="{FF2B5EF4-FFF2-40B4-BE49-F238E27FC236}">
                <a16:creationId xmlns:a16="http://schemas.microsoft.com/office/drawing/2014/main" id="{0053B476-53EF-47EE-8F31-37580350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/>
          <a:lstStyle/>
          <a:p>
            <a:r>
              <a:rPr lang="he-IL" dirty="0"/>
              <a:t>נוסחת ייצוג אלקטרונית</a:t>
            </a:r>
          </a:p>
        </p:txBody>
      </p:sp>
    </p:spTree>
    <p:extLst>
      <p:ext uri="{BB962C8B-B14F-4D97-AF65-F5344CB8AC3E}">
        <p14:creationId xmlns:p14="http://schemas.microsoft.com/office/powerpoint/2010/main" val="40115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מציין מיקום תוכן 10">
                <a:extLst>
                  <a:ext uri="{FF2B5EF4-FFF2-40B4-BE49-F238E27FC236}">
                    <a16:creationId xmlns:a16="http://schemas.microsoft.com/office/drawing/2014/main" id="{8142270F-9BD8-43A4-A5EA-2A2716681E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75059" y="1077245"/>
                <a:ext cx="10434564" cy="331733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lnSpcReduction="10000"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b="1" dirty="0"/>
                  <a:t>תרגיל: רשמו נוסחת ייצוג אלקטרונית ליון נתרן </a:t>
                </a:r>
              </a:p>
              <a:p>
                <a:pPr marL="0" indent="0">
                  <a:buNone/>
                </a:pPr>
                <a:endParaRPr lang="he-IL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he-IL" b="1" dirty="0">
                    <a:solidFill>
                      <a:srgbClr val="0070C0"/>
                    </a:solidFill>
                  </a:rPr>
                  <a:t>פתרון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2060"/>
                    </a:solidFill>
                  </a:rPr>
                  <a:t>היסוד נתרן נמצא בטור 1 ומכאן נוכל להסיק שהיון שלו הוא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he-IL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he-IL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he-IL" b="1" u="sng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he-IL" b="1" u="sng" dirty="0">
                    <a:solidFill>
                      <a:srgbClr val="0070C0"/>
                    </a:solidFill>
                  </a:rPr>
                  <a:t>היערכות אלקטרונים:</a:t>
                </a:r>
                <a:r>
                  <a:rPr lang="he-IL" b="1" dirty="0">
                    <a:solidFill>
                      <a:srgbClr val="0070C0"/>
                    </a:solidFill>
                  </a:rPr>
                  <a:t>       </a:t>
                </a:r>
                <a:r>
                  <a:rPr lang="en-US" dirty="0"/>
                  <a:t>Na: 2 , 8 , </a:t>
                </a:r>
                <a:r>
                  <a:rPr lang="en-US" dirty="0">
                    <a:highlight>
                      <a:srgbClr val="00FFFF"/>
                    </a:highlight>
                  </a:rPr>
                  <a:t>_</a:t>
                </a:r>
                <a:r>
                  <a:rPr lang="he-IL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r>
                  <a:rPr lang="he-IL" dirty="0"/>
                  <a:t>רמת הערכיות </a:t>
                </a:r>
                <a:r>
                  <a:rPr lang="he-IL" dirty="0">
                    <a:highlight>
                      <a:srgbClr val="00FFFF"/>
                    </a:highlight>
                  </a:rPr>
                  <a:t>המקורית שלו כאטום ניטרלי </a:t>
                </a:r>
                <a:r>
                  <a:rPr lang="he-IL" dirty="0"/>
                  <a:t>ריקה ולכן: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2000" b="1" dirty="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2000" b="1" dirty="0">
                  <a:highlight>
                    <a:srgbClr val="00FFFF"/>
                  </a:highlight>
                </a:endParaRPr>
              </a:p>
            </p:txBody>
          </p:sp>
        </mc:Choice>
        <mc:Fallback>
          <p:sp>
            <p:nvSpPr>
              <p:cNvPr id="18" name="מציין מיקום תוכן 10">
                <a:extLst>
                  <a:ext uri="{FF2B5EF4-FFF2-40B4-BE49-F238E27FC236}">
                    <a16:creationId xmlns:a16="http://schemas.microsoft.com/office/drawing/2014/main" id="{8142270F-9BD8-43A4-A5EA-2A271668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059" y="1077245"/>
                <a:ext cx="10434564" cy="3317333"/>
              </a:xfrm>
              <a:prstGeom prst="rect">
                <a:avLst/>
              </a:prstGeom>
              <a:blipFill>
                <a:blip r:embed="rId3"/>
                <a:stretch>
                  <a:fillRect t="-2390" r="-876" b="-2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E426ABF8-E0A4-4BD9-9968-D1518BEE4409}"/>
                  </a:ext>
                </a:extLst>
              </p:cNvPr>
              <p:cNvSpPr/>
              <p:nvPr/>
            </p:nvSpPr>
            <p:spPr>
              <a:xfrm>
                <a:off x="439736" y="4211095"/>
                <a:ext cx="526106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9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e-IL" sz="9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𝑁𝑎</m:t>
                              </m:r>
                            </m:e>
                          </m:d>
                        </m:e>
                        <m:sup>
                          <m:r>
                            <a:rPr lang="he-IL" sz="9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e-IL" sz="9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E426ABF8-E0A4-4BD9-9968-D1518BEE4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36" y="4211095"/>
                <a:ext cx="526106" cy="1569660"/>
              </a:xfrm>
              <a:prstGeom prst="rect">
                <a:avLst/>
              </a:prstGeom>
              <a:blipFill>
                <a:blip r:embed="rId4"/>
                <a:stretch>
                  <a:fillRect r="-4965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7">
            <a:extLst>
              <a:ext uri="{FF2B5EF4-FFF2-40B4-BE49-F238E27FC236}">
                <a16:creationId xmlns:a16="http://schemas.microsoft.com/office/drawing/2014/main" id="{8DB2F72F-120D-4E96-B751-99179B6F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6" y="175078"/>
            <a:ext cx="11161453" cy="720000"/>
          </a:xfrm>
        </p:spPr>
        <p:txBody>
          <a:bodyPr/>
          <a:lstStyle/>
          <a:p>
            <a:r>
              <a:rPr lang="he-IL" dirty="0"/>
              <a:t>נוסחת ייצוג אלקטרונית של יונים</a:t>
            </a:r>
          </a:p>
        </p:txBody>
      </p:sp>
    </p:spTree>
    <p:extLst>
      <p:ext uri="{BB962C8B-B14F-4D97-AF65-F5344CB8AC3E}">
        <p14:creationId xmlns:p14="http://schemas.microsoft.com/office/powerpoint/2010/main" val="34895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מציין מיקום תוכן 10">
                <a:extLst>
                  <a:ext uri="{FF2B5EF4-FFF2-40B4-BE49-F238E27FC236}">
                    <a16:creationId xmlns:a16="http://schemas.microsoft.com/office/drawing/2014/main" id="{8142270F-9BD8-43A4-A5EA-2A2716681E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05714" y="1013846"/>
                <a:ext cx="10434564" cy="340238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lnSpcReduction="10000"/>
              </a:bodyPr>
              <a:lstStyle>
                <a:lvl1pPr marL="342900" indent="-3429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742950" indent="-28575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–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b="1" dirty="0"/>
                  <a:t>תרגיל:</a:t>
                </a:r>
                <a:r>
                  <a:rPr lang="en-US" b="1" dirty="0"/>
                  <a:t> </a:t>
                </a:r>
                <a:r>
                  <a:rPr lang="he-IL" b="1" dirty="0"/>
                  <a:t>רשמו נוסחת ייצוג אלקטרונית ליון חמצן </a:t>
                </a:r>
              </a:p>
              <a:p>
                <a:pPr marL="0" indent="0">
                  <a:buNone/>
                </a:pPr>
                <a:endParaRPr lang="he-IL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he-IL" b="1" dirty="0">
                    <a:solidFill>
                      <a:srgbClr val="0070C0"/>
                    </a:solidFill>
                  </a:rPr>
                  <a:t>פתרון</a:t>
                </a:r>
              </a:p>
              <a:p>
                <a:pPr marL="0" indent="0">
                  <a:buNone/>
                </a:pPr>
                <a:r>
                  <a:rPr lang="he-IL" dirty="0">
                    <a:solidFill>
                      <a:srgbClr val="002060"/>
                    </a:solidFill>
                  </a:rPr>
                  <a:t>היסוד חמצן נמצא בטור 6 ומכאן נוכל להסיק שהיון שלו הוא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he-IL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e-IL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he-IL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he-IL" u="sng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he-IL" b="1" u="sng" dirty="0">
                    <a:solidFill>
                      <a:srgbClr val="0070C0"/>
                    </a:solidFill>
                  </a:rPr>
                  <a:t>היערכות אלקטרונים</a:t>
                </a:r>
                <a:r>
                  <a:rPr lang="he-IL" b="1" dirty="0">
                    <a:solidFill>
                      <a:srgbClr val="0070C0"/>
                    </a:solidFill>
                  </a:rPr>
                  <a:t>:     </a:t>
                </a:r>
                <a:r>
                  <a:rPr lang="en-US" dirty="0"/>
                  <a:t>O: 2 ,</a:t>
                </a:r>
                <a:r>
                  <a:rPr lang="en-US" dirty="0">
                    <a:highlight>
                      <a:srgbClr val="00FFFF"/>
                    </a:highlight>
                  </a:rPr>
                  <a:t>8</a:t>
                </a:r>
                <a:br>
                  <a:rPr lang="en-US" dirty="0"/>
                </a:br>
                <a:br>
                  <a:rPr lang="en-US" dirty="0"/>
                </a:br>
                <a:r>
                  <a:rPr lang="he-IL" dirty="0"/>
                  <a:t>רמת הערכיות שלו </a:t>
                </a:r>
                <a:r>
                  <a:rPr lang="he-IL" dirty="0">
                    <a:highlight>
                      <a:srgbClr val="00FFFF"/>
                    </a:highlight>
                  </a:rPr>
                  <a:t>מלאה כעת</a:t>
                </a:r>
                <a:r>
                  <a:rPr lang="he-IL" dirty="0"/>
                  <a:t> ולכן: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2000" b="1" dirty="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sz="2000" b="1" dirty="0">
                  <a:highlight>
                    <a:srgbClr val="00FFFF"/>
                  </a:highlight>
                </a:endParaRPr>
              </a:p>
            </p:txBody>
          </p:sp>
        </mc:Choice>
        <mc:Fallback>
          <p:sp>
            <p:nvSpPr>
              <p:cNvPr id="18" name="מציין מיקום תוכן 10">
                <a:extLst>
                  <a:ext uri="{FF2B5EF4-FFF2-40B4-BE49-F238E27FC236}">
                    <a16:creationId xmlns:a16="http://schemas.microsoft.com/office/drawing/2014/main" id="{8142270F-9BD8-43A4-A5EA-2A271668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5714" y="1013846"/>
                <a:ext cx="10434564" cy="3402380"/>
              </a:xfrm>
              <a:prstGeom prst="rect">
                <a:avLst/>
              </a:prstGeom>
              <a:blipFill>
                <a:blip r:embed="rId3"/>
                <a:stretch>
                  <a:fillRect t="-2330" r="-818" b="-2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כותרת 7">
            <a:extLst>
              <a:ext uri="{FF2B5EF4-FFF2-40B4-BE49-F238E27FC236}">
                <a16:creationId xmlns:a16="http://schemas.microsoft.com/office/drawing/2014/main" id="{4DE1EE6F-B5A5-463A-8510-F5ED2F29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6" y="97076"/>
            <a:ext cx="11161453" cy="720000"/>
          </a:xfrm>
        </p:spPr>
        <p:txBody>
          <a:bodyPr/>
          <a:lstStyle/>
          <a:p>
            <a:r>
              <a:rPr lang="he-IL" dirty="0"/>
              <a:t>נוסחת ייצוג אלקטרונית של יונים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F2E996E9-CDF2-4CD4-98C8-292718DFAFE4}"/>
              </a:ext>
            </a:extLst>
          </p:cNvPr>
          <p:cNvGrpSpPr/>
          <p:nvPr/>
        </p:nvGrpSpPr>
        <p:grpSpPr>
          <a:xfrm>
            <a:off x="1166625" y="3897934"/>
            <a:ext cx="1491716" cy="1569660"/>
            <a:chOff x="1166625" y="3620140"/>
            <a:chExt cx="1491716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E426ABF8-E0A4-4BD9-9968-D1518BEE4409}"/>
                    </a:ext>
                  </a:extLst>
                </p:cNvPr>
                <p:cNvSpPr/>
                <p:nvPr/>
              </p:nvSpPr>
              <p:spPr>
                <a:xfrm>
                  <a:off x="1166625" y="3620140"/>
                  <a:ext cx="526106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he-IL" sz="9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e-IL" sz="9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p>
                            <m:r>
                              <a:rPr lang="he-IL" sz="9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e-IL" sz="9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he-IL" sz="96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E426ABF8-E0A4-4BD9-9968-D1518BEE44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625" y="3620140"/>
                  <a:ext cx="526106" cy="1569660"/>
                </a:xfrm>
                <a:prstGeom prst="rect">
                  <a:avLst/>
                </a:prstGeom>
                <a:blipFill>
                  <a:blip r:embed="rId4"/>
                  <a:stretch>
                    <a:fillRect r="-44482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45B6D4FE-9EA0-4767-96F3-CDA543B95A61}"/>
                </a:ext>
              </a:extLst>
            </p:cNvPr>
            <p:cNvSpPr/>
            <p:nvPr/>
          </p:nvSpPr>
          <p:spPr>
            <a:xfrm>
              <a:off x="2406872" y="4502711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1872AFA-A6D4-48C4-A59C-297760668CD1}"/>
                </a:ext>
              </a:extLst>
            </p:cNvPr>
            <p:cNvSpPr/>
            <p:nvPr/>
          </p:nvSpPr>
          <p:spPr>
            <a:xfrm>
              <a:off x="2490893" y="4219134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67B0B16E-3737-44F1-B9C9-FEB4967C86A0}"/>
                </a:ext>
              </a:extLst>
            </p:cNvPr>
            <p:cNvSpPr/>
            <p:nvPr/>
          </p:nvSpPr>
          <p:spPr>
            <a:xfrm>
              <a:off x="2020755" y="4866990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82FE3B30-AFE1-4ECD-8327-8FB3E29EBFAB}"/>
                </a:ext>
              </a:extLst>
            </p:cNvPr>
            <p:cNvSpPr/>
            <p:nvPr/>
          </p:nvSpPr>
          <p:spPr>
            <a:xfrm>
              <a:off x="1762474" y="4858432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429B5700-B8BD-4614-B9EF-855F5275D4A5}"/>
                </a:ext>
              </a:extLst>
            </p:cNvPr>
            <p:cNvSpPr/>
            <p:nvPr/>
          </p:nvSpPr>
          <p:spPr>
            <a:xfrm>
              <a:off x="1555095" y="4341306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EC1A4E33-285F-41FD-B80B-3918AFE58D9D}"/>
                </a:ext>
              </a:extLst>
            </p:cNvPr>
            <p:cNvSpPr/>
            <p:nvPr/>
          </p:nvSpPr>
          <p:spPr>
            <a:xfrm>
              <a:off x="1584906" y="4138432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5192262A-1115-414B-933D-7526F652B806}"/>
                </a:ext>
              </a:extLst>
            </p:cNvPr>
            <p:cNvSpPr/>
            <p:nvPr/>
          </p:nvSpPr>
          <p:spPr>
            <a:xfrm>
              <a:off x="1979426" y="3801445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53FB289F-D532-4E79-B6A2-5ECC0EA14E1A}"/>
                </a:ext>
              </a:extLst>
            </p:cNvPr>
            <p:cNvSpPr/>
            <p:nvPr/>
          </p:nvSpPr>
          <p:spPr>
            <a:xfrm>
              <a:off x="2261452" y="3801446"/>
              <a:ext cx="167448" cy="1614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4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698" y="2695864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332849" y="1797402"/>
            <a:ext cx="12283166" cy="1289409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תרגול בית בנושא</a:t>
            </a:r>
            <a:br>
              <a:rPr lang="he-IL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יונים ונוסחת ייצוג אלקטרונית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9609" y="3398248"/>
            <a:ext cx="10870584" cy="642006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  <a:sym typeface="Varela Round"/>
              </a:rPr>
              <a:t>סירקו את קוד ה – </a:t>
            </a:r>
            <a:r>
              <a:rPr lang="en-US" dirty="0">
                <a:solidFill>
                  <a:srgbClr val="002060"/>
                </a:solidFill>
                <a:sym typeface="Varela Round"/>
              </a:rPr>
              <a:t>QR</a:t>
            </a:r>
            <a:r>
              <a:rPr lang="he-IL" dirty="0">
                <a:solidFill>
                  <a:srgbClr val="002060"/>
                </a:solidFill>
                <a:sym typeface="Varela Round"/>
              </a:rPr>
              <a:t> שלפניכם לקבלת התרגיל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B19ADD-B71B-444F-BD0F-8CA47910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87" y="4541972"/>
            <a:ext cx="2316028" cy="23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7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377896" y="2262207"/>
            <a:ext cx="12187451" cy="1260000"/>
          </a:xfrm>
        </p:spPr>
        <p:txBody>
          <a:bodyPr/>
          <a:lstStyle/>
          <a:p>
            <a:r>
              <a:rPr lang="he-IL" dirty="0"/>
              <a:t>הערכות אלקטרונים באטום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112636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">
            <a:extLst>
              <a:ext uri="{FF2B5EF4-FFF2-40B4-BE49-F238E27FC236}">
                <a16:creationId xmlns:a16="http://schemas.microsoft.com/office/drawing/2014/main" id="{E5E5CB88-DEB9-4C9B-8BCD-36D491AD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2" r="34234" b="66411"/>
          <a:stretch/>
        </p:blipFill>
        <p:spPr>
          <a:xfrm>
            <a:off x="4578763" y="73175"/>
            <a:ext cx="3241542" cy="1838237"/>
          </a:xfrm>
          <a:prstGeom prst="rect">
            <a:avLst/>
          </a:prstGeom>
        </p:spPr>
      </p:pic>
      <p:sp>
        <p:nvSpPr>
          <p:cNvPr id="12" name="תיבת טקסט 3">
            <a:extLst>
              <a:ext uri="{FF2B5EF4-FFF2-40B4-BE49-F238E27FC236}">
                <a16:creationId xmlns:a16="http://schemas.microsoft.com/office/drawing/2014/main" id="{774D7E25-FE6A-4E76-A6FE-B349BC389C68}"/>
              </a:ext>
            </a:extLst>
          </p:cNvPr>
          <p:cNvSpPr txBox="1"/>
          <p:nvPr/>
        </p:nvSpPr>
        <p:spPr>
          <a:xfrm>
            <a:off x="1235635" y="3088893"/>
            <a:ext cx="10387969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4">
            <a:extLst>
              <a:ext uri="{FF2B5EF4-FFF2-40B4-BE49-F238E27FC236}">
                <a16:creationId xmlns:a16="http://schemas.microsoft.com/office/drawing/2014/main" id="{98DE0E04-16F6-44A8-BDE9-B0D6E705981A}"/>
              </a:ext>
            </a:extLst>
          </p:cNvPr>
          <p:cNvSpPr/>
          <p:nvPr/>
        </p:nvSpPr>
        <p:spPr>
          <a:xfrm>
            <a:off x="-195815" y="1911411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37909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005135" y="1251282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נבחן את ההרכב האטומי של האיזוטופ השכיח ביותר של אטום המימן: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3011279" y="2350606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79" y="2350606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טבלה 2">
                <a:extLst>
                  <a:ext uri="{FF2B5EF4-FFF2-40B4-BE49-F238E27FC236}">
                    <a16:creationId xmlns:a16="http://schemas.microsoft.com/office/drawing/2014/main" id="{98229EB9-84FC-4D1A-A33B-61E800265E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35153"/>
                  </p:ext>
                </p:extLst>
              </p:nvPr>
            </p:nvGraphicFramePr>
            <p:xfrm>
              <a:off x="1005135" y="3545439"/>
              <a:ext cx="5538032" cy="13716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3076576">
                      <a:extLst>
                        <a:ext uri="{9D8B030D-6E8A-4147-A177-3AD203B41FA5}">
                          <a16:colId xmlns:a16="http://schemas.microsoft.com/office/drawing/2014/main" val="2184610573"/>
                        </a:ext>
                      </a:extLst>
                    </a:gridCol>
                    <a:gridCol w="2461456">
                      <a:extLst>
                        <a:ext uri="{9D8B030D-6E8A-4147-A177-3AD203B41FA5}">
                          <a16:colId xmlns:a16="http://schemas.microsoft.com/office/drawing/2014/main" val="22034734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פרוטונים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602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נויטרונים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1-1= </a:t>
                          </a:r>
                          <a:r>
                            <a:rPr lang="en-US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24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10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אלקטרונים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he-IL" sz="2400" b="1" i="1" dirty="0" smtClean="0">
                                      <a:latin typeface="Cambria Math" panose="02040503050406030204" pitchFamily="18" charset="0"/>
                                      <a:cs typeface="Varela Round" panose="00000500000000000000" pitchFamily="2" charset="-79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</a:t>
                          </a:r>
                          <a:endParaRPr lang="he-IL" sz="24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7663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טבלה 2">
                <a:extLst>
                  <a:ext uri="{FF2B5EF4-FFF2-40B4-BE49-F238E27FC236}">
                    <a16:creationId xmlns:a16="http://schemas.microsoft.com/office/drawing/2014/main" id="{98229EB9-84FC-4D1A-A33B-61E800265E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35153"/>
                  </p:ext>
                </p:extLst>
              </p:nvPr>
            </p:nvGraphicFramePr>
            <p:xfrm>
              <a:off x="1005135" y="3545439"/>
              <a:ext cx="5538032" cy="13716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3076576">
                      <a:extLst>
                        <a:ext uri="{9D8B030D-6E8A-4147-A177-3AD203B41FA5}">
                          <a16:colId xmlns:a16="http://schemas.microsoft.com/office/drawing/2014/main" val="2184610573"/>
                        </a:ext>
                      </a:extLst>
                    </a:gridCol>
                    <a:gridCol w="2461456">
                      <a:extLst>
                        <a:ext uri="{9D8B030D-6E8A-4147-A177-3AD203B41FA5}">
                          <a16:colId xmlns:a16="http://schemas.microsoft.com/office/drawing/2014/main" val="22034734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198" t="-9333" r="-80237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6027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מספר נויטרונים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1-1= </a:t>
                          </a:r>
                          <a:r>
                            <a:rPr lang="en-US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0</a:t>
                          </a:r>
                          <a:endParaRPr lang="he-IL" sz="24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7109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4"/>
                          <a:stretch>
                            <a:fillRect l="-198" t="-210667" r="-80237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1" dirty="0">
                              <a:latin typeface="Varela Round" panose="00000500000000000000" pitchFamily="2" charset="-79"/>
                              <a:cs typeface="Varela Round" panose="00000500000000000000" pitchFamily="2" charset="-79"/>
                            </a:rPr>
                            <a:t>1</a:t>
                          </a:r>
                          <a:endParaRPr lang="he-IL" sz="2400" b="1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7663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574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 Electron Cloud Model explained + Animation &amp; atomic Orbitals tutorial Crash Chemistry Academ">
            <a:hlinkClick r:id="" action="ppaction://media"/>
            <a:extLst>
              <a:ext uri="{FF2B5EF4-FFF2-40B4-BE49-F238E27FC236}">
                <a16:creationId xmlns:a16="http://schemas.microsoft.com/office/drawing/2014/main" id="{C58DDB51-1ED8-4711-A91E-ECC1DE27D28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4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8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6000" y="95223"/>
            <a:ext cx="11160000" cy="720000"/>
          </a:xfrm>
        </p:spPr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6000" y="1312894"/>
            <a:ext cx="11461935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b="0" dirty="0"/>
              <a:t>בעזרת מיקרוסקופ אלקטרונים מיוחד, </a:t>
            </a:r>
            <a:br>
              <a:rPr lang="en-US" sz="2400" b="0" dirty="0"/>
            </a:br>
            <a:r>
              <a:rPr lang="he-IL" sz="2400" b="0" dirty="0"/>
              <a:t>ניתן לקבל הדמיה של אלקטרון יחיד זה באטום המימן: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858098" y="2035765"/>
            <a:ext cx="7102331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למרבה ההפתעה ניתן לראות </a:t>
            </a:r>
            <a:r>
              <a:rPr lang="he-IL" dirty="0">
                <a:highlight>
                  <a:srgbClr val="FFFF00"/>
                </a:highlight>
              </a:rPr>
              <a:t>"ענן אלקטרונים"</a:t>
            </a:r>
            <a:r>
              <a:rPr lang="he-IL" dirty="0"/>
              <a:t> בעל צורה מעגלית סביב גרעין האטום.</a:t>
            </a:r>
            <a:br>
              <a:rPr lang="en-US" dirty="0"/>
            </a:br>
            <a:r>
              <a:rPr lang="he-IL" dirty="0"/>
              <a:t>(בתלת ממד מדובר בצורה כדורית) </a:t>
            </a:r>
          </a:p>
          <a:p>
            <a:pPr>
              <a:lnSpc>
                <a:spcPct val="150000"/>
              </a:lnSpc>
            </a:pPr>
            <a:r>
              <a:rPr lang="he-IL" dirty="0"/>
              <a:t>מכאן ניתן להסיק כי אלקטרון, בניגוד לחלקיקי חומר, אין לו מיקום אחד מוגדר אלא מדובר בהסתברות למצוא אותו במרחב מסוים המכונה אורביטל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933693" y="1922858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93" y="1922858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378D730-E72C-46D1-9152-466B44AE4629}"/>
              </a:ext>
            </a:extLst>
          </p:cNvPr>
          <p:cNvGrpSpPr/>
          <p:nvPr/>
        </p:nvGrpSpPr>
        <p:grpSpPr>
          <a:xfrm>
            <a:off x="-53865" y="2775448"/>
            <a:ext cx="3100619" cy="2883015"/>
            <a:chOff x="152167" y="2612162"/>
            <a:chExt cx="3100619" cy="2883015"/>
          </a:xfrm>
        </p:grpSpPr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4711D55B-983B-473F-93FC-60EC1577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152167" y="2612162"/>
              <a:ext cx="3100619" cy="2883015"/>
            </a:xfrm>
            <a:prstGeom prst="rect">
              <a:avLst/>
            </a:prstGeom>
          </p:spPr>
        </p:pic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875C695A-CE5A-4A21-A12B-6556C46B242A}"/>
                </a:ext>
              </a:extLst>
            </p:cNvPr>
            <p:cNvSpPr/>
            <p:nvPr/>
          </p:nvSpPr>
          <p:spPr>
            <a:xfrm>
              <a:off x="1248923" y="3622989"/>
              <a:ext cx="1019649" cy="10077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267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053484" y="1725682"/>
            <a:ext cx="6462516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highlight>
                  <a:srgbClr val="00FFFF"/>
                </a:highlight>
                <a:ea typeface="Calibri" panose="020F0502020204030204" pitchFamily="34" charset="0"/>
              </a:rPr>
              <a:t>אורביטל – </a:t>
            </a:r>
            <a:r>
              <a:rPr lang="he-IL" dirty="0">
                <a:highlight>
                  <a:srgbClr val="00FFFF"/>
                </a:highlight>
                <a:ea typeface="Calibri" panose="020F0502020204030204" pitchFamily="34" charset="0"/>
              </a:rPr>
              <a:t>אזור</a:t>
            </a:r>
            <a:r>
              <a:rPr lang="he-IL" b="1" dirty="0">
                <a:highlight>
                  <a:srgbClr val="00FFFF"/>
                </a:highlight>
                <a:ea typeface="Calibri" panose="020F0502020204030204" pitchFamily="34" charset="0"/>
              </a:rPr>
              <a:t> </a:t>
            </a:r>
            <a:r>
              <a:rPr lang="he-IL" dirty="0">
                <a:highlight>
                  <a:srgbClr val="00FFFF"/>
                </a:highlight>
                <a:ea typeface="Calibri" panose="020F0502020204030204" pitchFamily="34" charset="0"/>
              </a:rPr>
              <a:t>במרחב סביב גרעין האטום</a:t>
            </a:r>
            <a:br>
              <a:rPr lang="en-US" dirty="0">
                <a:highlight>
                  <a:srgbClr val="00FFFF"/>
                </a:highlight>
                <a:ea typeface="Calibri" panose="020F0502020204030204" pitchFamily="34" charset="0"/>
              </a:rPr>
            </a:br>
            <a:r>
              <a:rPr lang="he-IL" dirty="0">
                <a:highlight>
                  <a:srgbClr val="00FFFF"/>
                </a:highlight>
                <a:ea typeface="Calibri" panose="020F0502020204030204" pitchFamily="34" charset="0"/>
              </a:rPr>
              <a:t>המתאר את ההסתברות למצוא את האלקטרון</a:t>
            </a:r>
            <a:endParaRPr lang="en-US" sz="2000" dirty="0">
              <a:highlight>
                <a:srgbClr val="00FFFF"/>
              </a:highlight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1140520" y="1759573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1759573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378D730-E72C-46D1-9152-466B44AE4629}"/>
              </a:ext>
            </a:extLst>
          </p:cNvPr>
          <p:cNvGrpSpPr/>
          <p:nvPr/>
        </p:nvGrpSpPr>
        <p:grpSpPr>
          <a:xfrm>
            <a:off x="152962" y="2612163"/>
            <a:ext cx="3100619" cy="2883015"/>
            <a:chOff x="152167" y="2612162"/>
            <a:chExt cx="3100619" cy="2883015"/>
          </a:xfrm>
        </p:grpSpPr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4711D55B-983B-473F-93FC-60EC1577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84" b="15022" l="32265" r="41024">
                          <a14:backgroundMark x1="37305" y1="9439" x2="37305" y2="9439"/>
                          <a14:backgroundMark x1="37109" y1="8929" x2="37109" y2="8929"/>
                          <a14:backgroundMark x1="38086" y1="9439" x2="38086" y2="9439"/>
                          <a14:backgroundMark x1="36914" y1="11480" x2="36914" y2="11480"/>
                          <a14:backgroundMark x1="35938" y1="11480" x2="35938" y2="11480"/>
                          <a14:backgroundMark x1="37695" y1="11480" x2="37695" y2="11480"/>
                          <a14:backgroundMark x1="37305" y1="8673" x2="37305" y2="8673"/>
                        </a14:backgroundRemoval>
                      </a14:imgEffect>
                    </a14:imgLayer>
                  </a14:imgProps>
                </a:ext>
              </a:extLst>
            </a:blip>
            <a:srcRect l="31170" t="3054" r="57881" b="83648"/>
            <a:stretch/>
          </p:blipFill>
          <p:spPr>
            <a:xfrm>
              <a:off x="152167" y="2612162"/>
              <a:ext cx="3100619" cy="2883015"/>
            </a:xfrm>
            <a:prstGeom prst="rect">
              <a:avLst/>
            </a:prstGeom>
          </p:spPr>
        </p:pic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875C695A-CE5A-4A21-A12B-6556C46B242A}"/>
                </a:ext>
              </a:extLst>
            </p:cNvPr>
            <p:cNvSpPr/>
            <p:nvPr/>
          </p:nvSpPr>
          <p:spPr>
            <a:xfrm>
              <a:off x="1248923" y="3622989"/>
              <a:ext cx="1019649" cy="10077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6378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הערכות אלקטרונים באטום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01462" y="1004140"/>
            <a:ext cx="11474538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b="0" dirty="0"/>
              <a:t>נשווה את ענן האלקטרונים באטום המימן, </a:t>
            </a:r>
            <a:r>
              <a:rPr lang="en-US" sz="2400" b="0" dirty="0"/>
              <a:t>H</a:t>
            </a:r>
            <a:r>
              <a:rPr lang="he-IL" sz="2400" b="0" dirty="0"/>
              <a:t>,  לענן האלקטרונים באטום הליום, </a:t>
            </a:r>
            <a:r>
              <a:rPr lang="en-US" sz="2400" b="0" dirty="0"/>
              <a:t>He</a:t>
            </a:r>
            <a:endParaRPr lang="he-IL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/>
              <p:nvPr/>
            </p:nvSpPr>
            <p:spPr>
              <a:xfrm>
                <a:off x="2544371" y="1667310"/>
                <a:ext cx="1125500" cy="97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b="1" i="1" dirty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54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6" name="מלבן 5">
                <a:extLst>
                  <a:ext uri="{FF2B5EF4-FFF2-40B4-BE49-F238E27FC236}">
                    <a16:creationId xmlns:a16="http://schemas.microsoft.com/office/drawing/2014/main" id="{777C9F98-69B1-4D66-B1A2-C49F664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71" y="1667310"/>
                <a:ext cx="1125500" cy="976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3325CB7D-36D6-407A-9120-E43DA865B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70" t="3054" r="57881" b="83648"/>
          <a:stretch/>
        </p:blipFill>
        <p:spPr>
          <a:xfrm>
            <a:off x="1422824" y="2900398"/>
            <a:ext cx="3100619" cy="2883015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D725E024-D6B0-4BC8-A2B2-065739A4BFD5}"/>
              </a:ext>
            </a:extLst>
          </p:cNvPr>
          <p:cNvSpPr/>
          <p:nvPr/>
        </p:nvSpPr>
        <p:spPr>
          <a:xfrm>
            <a:off x="2544657" y="3896461"/>
            <a:ext cx="1019649" cy="947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B79CC8D-6D51-4D2C-BBCE-EFA2D6C8E4BF}"/>
              </a:ext>
            </a:extLst>
          </p:cNvPr>
          <p:cNvSpPr txBox="1"/>
          <p:nvPr/>
        </p:nvSpPr>
        <p:spPr>
          <a:xfrm>
            <a:off x="1650493" y="2679649"/>
            <a:ext cx="25202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סה"כ 1 אלקטרון באטום</a:t>
            </a:r>
          </a:p>
        </p:txBody>
      </p:sp>
    </p:spTree>
    <p:extLst>
      <p:ext uri="{BB962C8B-B14F-4D97-AF65-F5344CB8AC3E}">
        <p14:creationId xmlns:p14="http://schemas.microsoft.com/office/powerpoint/2010/main" val="14191651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1709</Words>
  <Application>Microsoft Office PowerPoint</Application>
  <PresentationFormat>Widescreen</PresentationFormat>
  <Paragraphs>355</Paragraphs>
  <Slides>40</Slides>
  <Notes>39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Varela Round</vt:lpstr>
      <vt:lpstr>ערכת נושא Office</vt:lpstr>
      <vt:lpstr>מערכת שידורים לאומית</vt:lpstr>
      <vt:lpstr>שיעור 4 – הערכות אלקטרונים באטום ,  יונים ונוסחת ייצוג אלקטרונית  של אטומים ויונים חד אטומים</vt:lpstr>
      <vt:lpstr>מה נלמד היום </vt:lpstr>
      <vt:lpstr>הערכות אלקטרונים באטום</vt:lpstr>
      <vt:lpstr>הערכות אלקטרונים באטום</vt:lpstr>
      <vt:lpstr>PowerPoint Presentation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הערכות אלקטרונים באטום</vt:lpstr>
      <vt:lpstr>היערכות אלקטרונים והקשר לטבלה המחזורית</vt:lpstr>
      <vt:lpstr>היערכות אלקטרונים והקשר לטבלה המחזורית</vt:lpstr>
      <vt:lpstr>מבנה האטום</vt:lpstr>
      <vt:lpstr>וכעת הפסקת תרגול הערכות אלקטרונים באטום</vt:lpstr>
      <vt:lpstr>פתרון התרגיל   בהערכות אלקטרונים באטום</vt:lpstr>
      <vt:lpstr>PowerPoint Presentation</vt:lpstr>
      <vt:lpstr>PowerPoint Presentation</vt:lpstr>
      <vt:lpstr>יונים</vt:lpstr>
      <vt:lpstr>יונים</vt:lpstr>
      <vt:lpstr>יונים</vt:lpstr>
      <vt:lpstr>יונים</vt:lpstr>
      <vt:lpstr>יונים</vt:lpstr>
      <vt:lpstr>יונים</vt:lpstr>
      <vt:lpstr>יונים</vt:lpstr>
      <vt:lpstr>יונים</vt:lpstr>
      <vt:lpstr>נוסחת ייצוג אלקטרונית</vt:lpstr>
      <vt:lpstr>נוסחת ייצוג אלקטרונית</vt:lpstr>
      <vt:lpstr>נוסחת ייצוג אלקטרונית</vt:lpstr>
      <vt:lpstr>נוסחת ייצוג אלקטרונית</vt:lpstr>
      <vt:lpstr>נוסחת ייצוג אלקטרונית של יונים</vt:lpstr>
      <vt:lpstr>נוסחת ייצוג אלקטרונית של יונים</vt:lpstr>
      <vt:lpstr>תרגול בית בנושא יונים ונוסחת ייצוג אלקטרונית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yigal linkovsky</dc:creator>
  <cp:lastModifiedBy>Sivan Shimshila</cp:lastModifiedBy>
  <cp:revision>23</cp:revision>
  <dcterms:created xsi:type="dcterms:W3CDTF">2020-04-29T08:09:29Z</dcterms:created>
  <dcterms:modified xsi:type="dcterms:W3CDTF">2020-05-02T21:06:07Z</dcterms:modified>
</cp:coreProperties>
</file>