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7"/>
  </p:notesMasterIdLst>
  <p:sldIdLst>
    <p:sldId id="257" r:id="rId2"/>
    <p:sldId id="262" r:id="rId3"/>
    <p:sldId id="323" r:id="rId4"/>
    <p:sldId id="288" r:id="rId5"/>
    <p:sldId id="324" r:id="rId6"/>
    <p:sldId id="307" r:id="rId7"/>
    <p:sldId id="320" r:id="rId8"/>
    <p:sldId id="321" r:id="rId9"/>
    <p:sldId id="328" r:id="rId10"/>
    <p:sldId id="326" r:id="rId11"/>
    <p:sldId id="293" r:id="rId12"/>
    <p:sldId id="309" r:id="rId13"/>
    <p:sldId id="302" r:id="rId14"/>
    <p:sldId id="322" r:id="rId15"/>
    <p:sldId id="281" r:id="rId16"/>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A72"/>
    <a:srgbClr val="12B4BC"/>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468" autoAdjust="0"/>
    <p:restoredTop sz="94660"/>
  </p:normalViewPr>
  <p:slideViewPr>
    <p:cSldViewPr snapToGrid="0" snapToObjects="1">
      <p:cViewPr varScale="1">
        <p:scale>
          <a:sx n="103" d="100"/>
          <a:sy n="103" d="100"/>
        </p:scale>
        <p:origin x="384" y="114"/>
      </p:cViewPr>
      <p:guideLst>
        <p:guide orient="horz" pos="2160"/>
        <p:guide pos="3841"/>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5EC061A6-0796-4DA4-BCCF-C39215C865B3}" type="datetimeFigureOut">
              <a:rPr lang="he-IL" smtClean="0"/>
              <a:pPr/>
              <a:t>כ"ו/ניסן/תש"ף</a:t>
            </a:fld>
            <a:endParaRPr lang="he-IL"/>
          </a:p>
        </p:txBody>
      </p:sp>
      <p:sp>
        <p:nvSpPr>
          <p:cNvPr id="4" name="מציין מיקום של תמונת שקופית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E6DF83E7-A828-4E18-9E21-DA925548D1ED}" type="slidenum">
              <a:rPr lang="he-IL" smtClean="0"/>
              <a:pPr/>
              <a:t>‹#›</a:t>
            </a:fld>
            <a:endParaRPr lang="he-IL"/>
          </a:p>
        </p:txBody>
      </p:sp>
    </p:spTree>
    <p:extLst>
      <p:ext uri="{BB962C8B-B14F-4D97-AF65-F5344CB8AC3E}">
        <p14:creationId xmlns:p14="http://schemas.microsoft.com/office/powerpoint/2010/main" val="242047285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4339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4198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584375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שער">
    <p:spTree>
      <p:nvGrpSpPr>
        <p:cNvPr id="1" name=""/>
        <p:cNvGrpSpPr/>
        <p:nvPr/>
      </p:nvGrpSpPr>
      <p:grpSpPr>
        <a:xfrm>
          <a:off x="0" y="0"/>
          <a:ext cx="0" cy="0"/>
          <a:chOff x="0" y="0"/>
          <a:chExt cx="0" cy="0"/>
        </a:xfrm>
      </p:grpSpPr>
      <p:sp>
        <p:nvSpPr>
          <p:cNvPr id="2" name="כותרת 1"/>
          <p:cNvSpPr>
            <a:spLocks noGrp="1"/>
          </p:cNvSpPr>
          <p:nvPr>
            <p:ph type="ctrTitle"/>
          </p:nvPr>
        </p:nvSpPr>
        <p:spPr>
          <a:xfrm>
            <a:off x="516000" y="2693989"/>
            <a:ext cx="11160000" cy="1470025"/>
          </a:xfrm>
        </p:spPr>
        <p:txBody>
          <a:bodyPr vert="horz" lIns="91440" tIns="45720" rIns="91440" bIns="45720" rtlCol="1" anchor="ctr">
            <a:normAutofit/>
          </a:bodyPr>
          <a:lstStyle>
            <a:lvl1pPr>
              <a:defRPr kumimoji="0" lang="he-IL" sz="6601"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Varela Round" panose="00000500000000000000"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a:t>
            </a:r>
          </a:p>
        </p:txBody>
      </p:sp>
      <p:sp>
        <p:nvSpPr>
          <p:cNvPr id="7" name="מלבן מעוגל 6"/>
          <p:cNvSpPr/>
          <p:nvPr userDrawn="1"/>
        </p:nvSpPr>
        <p:spPr>
          <a:xfrm>
            <a:off x="-670069" y="6569428"/>
            <a:ext cx="2623961"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488810" y="6304086"/>
            <a:ext cx="3246400" cy="192925"/>
          </a:xfrm>
          <a:prstGeom prst="roundRect">
            <a:avLst>
              <a:gd name="adj" fmla="val 4935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8"/>
          <p:cNvSpPr/>
          <p:nvPr userDrawn="1"/>
        </p:nvSpPr>
        <p:spPr>
          <a:xfrm>
            <a:off x="9986482" y="-439221"/>
            <a:ext cx="4205647"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8259471" y="6565100"/>
            <a:ext cx="4434214"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pic>
        <p:nvPicPr>
          <p:cNvPr id="12" name="תמונה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58" r="33511" b="26248"/>
          <a:stretch/>
        </p:blipFill>
        <p:spPr>
          <a:xfrm>
            <a:off x="5445286" y="369916"/>
            <a:ext cx="1301430" cy="159743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וידאו על מסך מלא">
    <p:spTree>
      <p:nvGrpSpPr>
        <p:cNvPr id="1" name=""/>
        <p:cNvGrpSpPr/>
        <p:nvPr/>
      </p:nvGrpSpPr>
      <p:grpSpPr>
        <a:xfrm>
          <a:off x="0" y="0"/>
          <a:ext cx="0" cy="0"/>
          <a:chOff x="0" y="0"/>
          <a:chExt cx="0" cy="0"/>
        </a:xfrm>
      </p:grpSpPr>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66849"/>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4" name="מציין מיקום של מדיה 3">
            <a:extLst>
              <a:ext uri="{FF2B5EF4-FFF2-40B4-BE49-F238E27FC236}">
                <a16:creationId xmlns:a16="http://schemas.microsoft.com/office/drawing/2014/main" id="{DD834E78-91D0-4CCC-9C3F-C5C504CFBE13}"/>
              </a:ext>
            </a:extLst>
          </p:cNvPr>
          <p:cNvSpPr>
            <a:spLocks noGrp="1"/>
          </p:cNvSpPr>
          <p:nvPr>
            <p:ph type="media" sz="quarter" idx="10" hasCustomPrompt="1"/>
          </p:nvPr>
        </p:nvSpPr>
        <p:spPr>
          <a:xfrm>
            <a:off x="363416" y="639717"/>
            <a:ext cx="11465168" cy="6122933"/>
          </a:xfrm>
        </p:spPr>
        <p:txBody>
          <a:bodyPr/>
          <a:lstStyle>
            <a:lvl1pPr marL="0" indent="0">
              <a:buFontTx/>
              <a:buNone/>
              <a:defRPr>
                <a:solidFill>
                  <a:srgbClr val="192A72"/>
                </a:solidFill>
                <a:latin typeface="Varela Round" panose="00000500000000000000" pitchFamily="2" charset="-79"/>
                <a:cs typeface="Varela Round" panose="00000500000000000000" pitchFamily="2" charset="-79"/>
              </a:defRPr>
            </a:lvl1pPr>
          </a:lstStyle>
          <a:p>
            <a:r>
              <a:rPr lang="he-IL" dirty="0"/>
              <a:t>מיועד לסרטים</a:t>
            </a:r>
          </a:p>
        </p:txBody>
      </p:sp>
      <p:sp>
        <p:nvSpPr>
          <p:cNvPr id="11" name="מציין מיקום תוכן 10">
            <a:extLst>
              <a:ext uri="{FF2B5EF4-FFF2-40B4-BE49-F238E27FC236}">
                <a16:creationId xmlns:a16="http://schemas.microsoft.com/office/drawing/2014/main" id="{2A86C914-3EB6-4303-93FB-203A29FA2E36}"/>
              </a:ext>
            </a:extLst>
          </p:cNvPr>
          <p:cNvSpPr>
            <a:spLocks noGrp="1"/>
          </p:cNvSpPr>
          <p:nvPr>
            <p:ph sz="quarter" idx="14"/>
          </p:nvPr>
        </p:nvSpPr>
        <p:spPr>
          <a:xfrm>
            <a:off x="363416" y="95349"/>
            <a:ext cx="8074879" cy="400050"/>
          </a:xfrm>
        </p:spPr>
        <p:txBody>
          <a:bodyPr anchor="ctr">
            <a:noAutofit/>
          </a:bodyPr>
          <a:lstStyle>
            <a:lvl1pPr marL="0" indent="0" algn="r">
              <a:buFontTx/>
              <a:buNone/>
              <a:defRPr sz="2400">
                <a:solidFill>
                  <a:srgbClr val="192A72"/>
                </a:solidFill>
                <a:latin typeface="Varela Round" panose="00000500000000000000" pitchFamily="2" charset="-79"/>
                <a:cs typeface="Varela Round" panose="00000500000000000000" pitchFamily="2" charset="-79"/>
              </a:defRPr>
            </a:lvl1pPr>
          </a:lstStyle>
          <a:p>
            <a:pPr lvl="0"/>
            <a:r>
              <a:rPr lang="he-IL" dirty="0"/>
              <a:t>לחץ כדי לערוך סגנונות טקסט של תבנית בסיס</a:t>
            </a:r>
          </a:p>
        </p:txBody>
      </p:sp>
    </p:spTree>
    <p:extLst>
      <p:ext uri="{BB962C8B-B14F-4D97-AF65-F5344CB8AC3E}">
        <p14:creationId xmlns:p14="http://schemas.microsoft.com/office/powerpoint/2010/main" val="36877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1" y="213094"/>
            <a:ext cx="12191999" cy="720000"/>
          </a:xfrm>
          <a:noFill/>
        </p:spPr>
        <p:txBody>
          <a:bodyPr vert="horz" lIns="91440" tIns="45720" rIns="91440" bIns="45720" rtlCol="1" anchor="ctr">
            <a:noAutofit/>
          </a:bodyPr>
          <a:lstStyle>
            <a:lvl1pPr>
              <a:defRPr kumimoji="0" lang="he-IL" sz="4800" b="1" i="0" u="none" strike="noStrike" kern="1200" cap="none" spc="0" normalizeH="0" baseline="0" noProof="0" dirty="0" smtClean="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11081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כותרת ו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61147" y="964351"/>
            <a:ext cx="8483175" cy="572155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000">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11032901" y="950191"/>
            <a:ext cx="1159099" cy="347376"/>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3233132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כותרת ושתי תמונות">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6444696" y="978201"/>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10" y="186258"/>
            <a:ext cx="10221024" cy="637353"/>
          </a:xfrm>
          <a:prstGeom prst="rect">
            <a:avLst/>
          </a:prstGeom>
        </p:spPr>
        <p:txBody>
          <a:bodyPr anchor="ctr">
            <a:noAutofit/>
          </a:bodyPr>
          <a:lstStyle>
            <a:lvl1pPr algn="ctr">
              <a:defRPr sz="4000">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413012" y="764744"/>
            <a:ext cx="1159099"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מציין מיקום של תמונה 2">
            <a:extLst>
              <a:ext uri="{FF2B5EF4-FFF2-40B4-BE49-F238E27FC236}">
                <a16:creationId xmlns:a16="http://schemas.microsoft.com/office/drawing/2014/main" id="{11DA6207-6C06-4DE8-8270-79FA6D2C27CC}"/>
              </a:ext>
            </a:extLst>
          </p:cNvPr>
          <p:cNvSpPr>
            <a:spLocks noGrp="1"/>
          </p:cNvSpPr>
          <p:nvPr>
            <p:ph type="pic" idx="10" hasCustomPrompt="1"/>
          </p:nvPr>
        </p:nvSpPr>
        <p:spPr>
          <a:xfrm>
            <a:off x="843274" y="978201"/>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2062799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כותרת ושלוש תמונות">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5513040" y="1030562"/>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000">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413012" y="764744"/>
            <a:ext cx="1159099"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מציין מיקום של תמונה 2">
            <a:extLst>
              <a:ext uri="{FF2B5EF4-FFF2-40B4-BE49-F238E27FC236}">
                <a16:creationId xmlns:a16="http://schemas.microsoft.com/office/drawing/2014/main" id="{751DC1E2-ACE2-441B-8840-3A69561321B6}"/>
              </a:ext>
            </a:extLst>
          </p:cNvPr>
          <p:cNvSpPr>
            <a:spLocks noGrp="1"/>
          </p:cNvSpPr>
          <p:nvPr>
            <p:ph type="pic" idx="10" hasCustomPrompt="1"/>
          </p:nvPr>
        </p:nvSpPr>
        <p:spPr>
          <a:xfrm>
            <a:off x="1241442" y="1030562"/>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7" name="מציין מיקום של תמונה 2">
            <a:extLst>
              <a:ext uri="{FF2B5EF4-FFF2-40B4-BE49-F238E27FC236}">
                <a16:creationId xmlns:a16="http://schemas.microsoft.com/office/drawing/2014/main" id="{FAA918BE-80CF-42F4-8DC4-2E8D539F1354}"/>
              </a:ext>
            </a:extLst>
          </p:cNvPr>
          <p:cNvSpPr>
            <a:spLocks noGrp="1"/>
          </p:cNvSpPr>
          <p:nvPr>
            <p:ph type="pic" idx="11" hasCustomPrompt="1"/>
          </p:nvPr>
        </p:nvSpPr>
        <p:spPr>
          <a:xfrm>
            <a:off x="1241442" y="3932962"/>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3880596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כותרת וארבע תמונות">
    <p:spTree>
      <p:nvGrpSpPr>
        <p:cNvPr id="1" name=""/>
        <p:cNvGrpSpPr/>
        <p:nvPr/>
      </p:nvGrpSpPr>
      <p:grpSpPr>
        <a:xfrm>
          <a:off x="0" y="0"/>
          <a:ext cx="0" cy="0"/>
          <a:chOff x="0" y="0"/>
          <a:chExt cx="0" cy="0"/>
        </a:xfrm>
      </p:grpSpPr>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000">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10171544" y="938558"/>
            <a:ext cx="2190882"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מציין מיקום של תמונה 2">
            <a:extLst>
              <a:ext uri="{FF2B5EF4-FFF2-40B4-BE49-F238E27FC236}">
                <a16:creationId xmlns:a16="http://schemas.microsoft.com/office/drawing/2014/main" id="{751DC1E2-ACE2-441B-8840-3A69561321B6}"/>
              </a:ext>
            </a:extLst>
          </p:cNvPr>
          <p:cNvSpPr>
            <a:spLocks noGrp="1"/>
          </p:cNvSpPr>
          <p:nvPr>
            <p:ph type="pic" idx="10" hasCustomPrompt="1"/>
          </p:nvPr>
        </p:nvSpPr>
        <p:spPr>
          <a:xfrm>
            <a:off x="154519" y="10736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7" name="מציין מיקום של תמונה 2">
            <a:extLst>
              <a:ext uri="{FF2B5EF4-FFF2-40B4-BE49-F238E27FC236}">
                <a16:creationId xmlns:a16="http://schemas.microsoft.com/office/drawing/2014/main" id="{FAA918BE-80CF-42F4-8DC4-2E8D539F1354}"/>
              </a:ext>
            </a:extLst>
          </p:cNvPr>
          <p:cNvSpPr>
            <a:spLocks noGrp="1"/>
          </p:cNvSpPr>
          <p:nvPr>
            <p:ph type="pic" idx="11" hasCustomPrompt="1"/>
          </p:nvPr>
        </p:nvSpPr>
        <p:spPr>
          <a:xfrm>
            <a:off x="154519" y="39760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3" name="מציין מיקום של תמונה 2">
            <a:extLst>
              <a:ext uri="{FF2B5EF4-FFF2-40B4-BE49-F238E27FC236}">
                <a16:creationId xmlns:a16="http://schemas.microsoft.com/office/drawing/2014/main" id="{8992FF61-2840-4655-842F-B373E28D9E01}"/>
              </a:ext>
            </a:extLst>
          </p:cNvPr>
          <p:cNvSpPr>
            <a:spLocks noGrp="1"/>
          </p:cNvSpPr>
          <p:nvPr>
            <p:ph type="pic" idx="12" hasCustomPrompt="1"/>
          </p:nvPr>
        </p:nvSpPr>
        <p:spPr>
          <a:xfrm>
            <a:off x="4414862" y="10736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4" name="מציין מיקום של תמונה 2">
            <a:extLst>
              <a:ext uri="{FF2B5EF4-FFF2-40B4-BE49-F238E27FC236}">
                <a16:creationId xmlns:a16="http://schemas.microsoft.com/office/drawing/2014/main" id="{8C91A369-DCD6-4CBC-93C6-3C5BB19BCC3E}"/>
              </a:ext>
            </a:extLst>
          </p:cNvPr>
          <p:cNvSpPr>
            <a:spLocks noGrp="1"/>
          </p:cNvSpPr>
          <p:nvPr>
            <p:ph type="pic" idx="13" hasCustomPrompt="1"/>
          </p:nvPr>
        </p:nvSpPr>
        <p:spPr>
          <a:xfrm>
            <a:off x="4414862" y="39760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2491129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השיעור שכבה ושם המורה">
    <p:spTree>
      <p:nvGrpSpPr>
        <p:cNvPr id="1" name=""/>
        <p:cNvGrpSpPr/>
        <p:nvPr/>
      </p:nvGrpSpPr>
      <p:grpSpPr>
        <a:xfrm>
          <a:off x="0" y="0"/>
          <a:ext cx="0" cy="0"/>
          <a:chOff x="0" y="0"/>
          <a:chExt cx="0" cy="0"/>
        </a:xfrm>
      </p:grpSpPr>
      <p:sp>
        <p:nvSpPr>
          <p:cNvPr id="10" name="מלבן מעוגל 9"/>
          <p:cNvSpPr/>
          <p:nvPr userDrawn="1"/>
        </p:nvSpPr>
        <p:spPr>
          <a:xfrm>
            <a:off x="212943" y="1396870"/>
            <a:ext cx="13177381"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2" name="כותרת 1"/>
          <p:cNvSpPr>
            <a:spLocks noGrp="1"/>
          </p:cNvSpPr>
          <p:nvPr>
            <p:ph type="ctrTitle"/>
          </p:nvPr>
        </p:nvSpPr>
        <p:spPr>
          <a:xfrm>
            <a:off x="1" y="1640910"/>
            <a:ext cx="12192000" cy="1260000"/>
          </a:xfrm>
          <a:prstGeom prst="rect">
            <a:avLst/>
          </a:prstGeom>
        </p:spPr>
        <p:txBody>
          <a:bodyPr anchor="ctr" anchorCtr="0">
            <a:noAutofit/>
          </a:bodyPr>
          <a:lstStyle>
            <a:lvl1pPr algn="ctr">
              <a:defRPr sz="6601"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7" name="מלבן מעוגל 6"/>
          <p:cNvSpPr/>
          <p:nvPr userDrawn="1"/>
        </p:nvSpPr>
        <p:spPr>
          <a:xfrm>
            <a:off x="7329949" y="6155858"/>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9501144" y="5870968"/>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Google Shape;11;p2"/>
          <p:cNvSpPr txBox="1">
            <a:spLocks noGrp="1"/>
          </p:cNvSpPr>
          <p:nvPr>
            <p:ph type="subTitle" idx="1"/>
          </p:nvPr>
        </p:nvSpPr>
        <p:spPr>
          <a:xfrm>
            <a:off x="1" y="2918492"/>
            <a:ext cx="12192000" cy="720000"/>
          </a:xfrm>
          <a:prstGeom prst="rect">
            <a:avLst/>
          </a:prstGeom>
        </p:spPr>
        <p:txBody>
          <a:bodyPr spcFirstLastPara="1" wrap="square" lIns="36000" tIns="36000" rIns="36000" bIns="36000" anchor="ctr" anchorCtr="0">
            <a:spAutoFit/>
          </a:bodyPr>
          <a:lstStyle>
            <a:lvl1pPr marL="0" lvl="0" indent="0" algn="ctr">
              <a:lnSpc>
                <a:spcPct val="100000"/>
              </a:lnSpc>
              <a:spcBef>
                <a:spcPts val="0"/>
              </a:spcBef>
              <a:spcAft>
                <a:spcPts val="600"/>
              </a:spcAft>
              <a:buSzPts val="2800"/>
              <a:buNone/>
              <a:defRPr sz="3600" b="1">
                <a:solidFill>
                  <a:srgbClr val="002060"/>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3" name="מציין מיקום תוכן 2"/>
          <p:cNvSpPr>
            <a:spLocks noGrp="1"/>
          </p:cNvSpPr>
          <p:nvPr>
            <p:ph idx="10"/>
          </p:nvPr>
        </p:nvSpPr>
        <p:spPr>
          <a:xfrm>
            <a:off x="0" y="3734824"/>
            <a:ext cx="12191999" cy="720000"/>
          </a:xfrm>
        </p:spPr>
        <p:txBody>
          <a:bodyPr anchor="ctr">
            <a:noAutofit/>
          </a:bodyPr>
          <a:lstStyle>
            <a:lvl1pPr marL="0" indent="0" algn="ctr" defTabSz="914491" rtl="1" eaLnBrk="1" latinLnBrk="0" hangingPunct="1">
              <a:lnSpc>
                <a:spcPct val="100000"/>
              </a:lnSpc>
              <a:spcBef>
                <a:spcPts val="0"/>
              </a:spcBef>
              <a:spcAft>
                <a:spcPts val="600"/>
              </a:spcAft>
              <a:buSzPts val="2800"/>
              <a:buFont typeface="Arial" pitchFamily="34" charset="0"/>
              <a:buNone/>
              <a:defRPr lang="he-IL" sz="2800" b="1" kern="1200" dirty="0" smtClean="0">
                <a:solidFill>
                  <a:srgbClr val="002060"/>
                </a:solidFill>
                <a:latin typeface="Varela Round" pitchFamily="2" charset="-79"/>
                <a:ea typeface="+mn-ea"/>
                <a:cs typeface="Varela Round" pitchFamily="2" charset="-79"/>
              </a:defRPr>
            </a:lvl1pPr>
            <a:lvl2pPr marL="342934" indent="-342934" algn="ctr" defTabSz="914491"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p:txBody>
      </p:sp>
      <p:sp>
        <p:nvSpPr>
          <p:cNvPr id="14" name="מלבן מעוגל 8">
            <a:extLst>
              <a:ext uri="{FF2B5EF4-FFF2-40B4-BE49-F238E27FC236}">
                <a16:creationId xmlns:a16="http://schemas.microsoft.com/office/drawing/2014/main" id="{404057E2-9B3D-4075-99B3-75AE757986D1}"/>
              </a:ext>
            </a:extLst>
          </p:cNvPr>
          <p:cNvSpPr/>
          <p:nvPr userDrawn="1"/>
        </p:nvSpPr>
        <p:spPr>
          <a:xfrm>
            <a:off x="10059465" y="87232"/>
            <a:ext cx="276885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219659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פרק חדש">
    <p:spTree>
      <p:nvGrpSpPr>
        <p:cNvPr id="1" name=""/>
        <p:cNvGrpSpPr/>
        <p:nvPr/>
      </p:nvGrpSpPr>
      <p:grpSpPr>
        <a:xfrm>
          <a:off x="0" y="0"/>
          <a:ext cx="0" cy="0"/>
          <a:chOff x="0" y="0"/>
          <a:chExt cx="0" cy="0"/>
        </a:xfrm>
      </p:grpSpPr>
      <p:sp>
        <p:nvSpPr>
          <p:cNvPr id="10" name="מלבן מעוגל 9"/>
          <p:cNvSpPr/>
          <p:nvPr userDrawn="1"/>
        </p:nvSpPr>
        <p:spPr>
          <a:xfrm>
            <a:off x="212943" y="1396870"/>
            <a:ext cx="13177381"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solidFill>
                  <a:srgbClr val="192A72"/>
                </a:solidFill>
              </a:rPr>
              <a:t>  </a:t>
            </a:r>
          </a:p>
        </p:txBody>
      </p:sp>
      <p:sp>
        <p:nvSpPr>
          <p:cNvPr id="2" name="כותרת 1"/>
          <p:cNvSpPr>
            <a:spLocks noGrp="1"/>
          </p:cNvSpPr>
          <p:nvPr>
            <p:ph type="ctrTitle"/>
          </p:nvPr>
        </p:nvSpPr>
        <p:spPr>
          <a:xfrm>
            <a:off x="1" y="1666940"/>
            <a:ext cx="12192000" cy="1260000"/>
          </a:xfrm>
          <a:prstGeom prst="rect">
            <a:avLst/>
          </a:prstGeom>
        </p:spPr>
        <p:txBody>
          <a:bodyPr anchor="ctr" anchorCtr="0">
            <a:noAutofit/>
          </a:bodyPr>
          <a:lstStyle>
            <a:lvl1pPr algn="ctr">
              <a:defRPr sz="6601"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12" name="Google Shape;11;p2"/>
          <p:cNvSpPr txBox="1">
            <a:spLocks noGrp="1"/>
          </p:cNvSpPr>
          <p:nvPr>
            <p:ph type="subTitle" idx="1"/>
          </p:nvPr>
        </p:nvSpPr>
        <p:spPr>
          <a:xfrm>
            <a:off x="1" y="2918493"/>
            <a:ext cx="12192000" cy="642090"/>
          </a:xfrm>
          <a:prstGeom prst="rect">
            <a:avLst/>
          </a:prstGeom>
        </p:spPr>
        <p:txBody>
          <a:bodyPr spcFirstLastPara="1" wrap="square" lIns="36000" tIns="36000" rIns="36000" bIns="36000" anchor="ctr" anchorCtr="0">
            <a:spAutoFit/>
          </a:bodyPr>
          <a:lstStyle>
            <a:lvl1pPr marL="0" lvl="0" indent="0" algn="ctr">
              <a:lnSpc>
                <a:spcPct val="100000"/>
              </a:lnSpc>
              <a:spcBef>
                <a:spcPts val="0"/>
              </a:spcBef>
              <a:spcAft>
                <a:spcPts val="600"/>
              </a:spcAft>
              <a:buSzPts val="2800"/>
              <a:buNone/>
              <a:defRPr sz="3200" b="1">
                <a:solidFill>
                  <a:srgbClr val="192A72"/>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5" name="מלבן מעוגל 6">
            <a:extLst>
              <a:ext uri="{FF2B5EF4-FFF2-40B4-BE49-F238E27FC236}">
                <a16:creationId xmlns:a16="http://schemas.microsoft.com/office/drawing/2014/main" id="{B4A26894-BFC6-4CB2-9F98-6C0AB203AB11}"/>
              </a:ext>
            </a:extLst>
          </p:cNvPr>
          <p:cNvSpPr/>
          <p:nvPr userDrawn="1"/>
        </p:nvSpPr>
        <p:spPr>
          <a:xfrm>
            <a:off x="9664804" y="5699022"/>
            <a:ext cx="476681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מלבן מעוגל 7">
            <a:extLst>
              <a:ext uri="{FF2B5EF4-FFF2-40B4-BE49-F238E27FC236}">
                <a16:creationId xmlns:a16="http://schemas.microsoft.com/office/drawing/2014/main" id="{93139C06-AB68-49E4-9F8F-F0E56072AD87}"/>
              </a:ext>
            </a:extLst>
          </p:cNvPr>
          <p:cNvSpPr/>
          <p:nvPr userDrawn="1"/>
        </p:nvSpPr>
        <p:spPr>
          <a:xfrm>
            <a:off x="-260562" y="181684"/>
            <a:ext cx="2598822" cy="21681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7" name="מלבן מעוגל 8">
            <a:extLst>
              <a:ext uri="{FF2B5EF4-FFF2-40B4-BE49-F238E27FC236}">
                <a16:creationId xmlns:a16="http://schemas.microsoft.com/office/drawing/2014/main" id="{92F44B1F-CB02-4BE0-9593-98D37356833A}"/>
              </a:ext>
            </a:extLst>
          </p:cNvPr>
          <p:cNvSpPr/>
          <p:nvPr userDrawn="1"/>
        </p:nvSpPr>
        <p:spPr>
          <a:xfrm>
            <a:off x="-488825" y="468418"/>
            <a:ext cx="2969302"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8" name="מלבן מעוגל 10">
            <a:extLst>
              <a:ext uri="{FF2B5EF4-FFF2-40B4-BE49-F238E27FC236}">
                <a16:creationId xmlns:a16="http://schemas.microsoft.com/office/drawing/2014/main" id="{F91DCBDE-92CA-433E-83D5-3B5D0DD4B449}"/>
              </a:ext>
            </a:extLst>
          </p:cNvPr>
          <p:cNvSpPr/>
          <p:nvPr userDrawn="1"/>
        </p:nvSpPr>
        <p:spPr>
          <a:xfrm>
            <a:off x="9010091" y="6104087"/>
            <a:ext cx="3755593"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3628904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516000" y="213094"/>
            <a:ext cx="11160000" cy="720000"/>
          </a:xfrm>
        </p:spPr>
        <p:txBody>
          <a:bodyPr lIns="36000" tIns="0" rIns="36000" bIns="0">
            <a:noAutofit/>
          </a:bodyPr>
          <a:lstStyle>
            <a:lvl1pPr marL="536629" indent="0">
              <a:tabLst>
                <a:tab pos="11659766" algn="l"/>
              </a:tabLst>
              <a:defRPr sz="4800" b="1">
                <a:solidFill>
                  <a:srgbClr val="002060"/>
                </a:solidFill>
                <a:latin typeface="Varela Round" pitchFamily="2" charset="-79"/>
                <a:cs typeface="Varela Round" pitchFamily="2" charset="-79"/>
              </a:defRPr>
            </a:lvl1pPr>
          </a:lstStyle>
          <a:p>
            <a:r>
              <a:rPr lang="he-IL" dirty="0"/>
              <a:t>לחץ כדי לערוך סגנון כותרת של תבנית</a:t>
            </a:r>
          </a:p>
        </p:txBody>
      </p:sp>
      <p:sp>
        <p:nvSpPr>
          <p:cNvPr id="3" name="מציין מיקום תוכן 2"/>
          <p:cNvSpPr>
            <a:spLocks noGrp="1"/>
          </p:cNvSpPr>
          <p:nvPr>
            <p:ph idx="1"/>
          </p:nvPr>
        </p:nvSpPr>
        <p:spPr>
          <a:xfrm>
            <a:off x="516000" y="1195757"/>
            <a:ext cx="11160000" cy="4680000"/>
          </a:xfrm>
        </p:spPr>
        <p:txBody>
          <a:bodyPr>
            <a:normAutofit/>
          </a:bodyPr>
          <a:lstStyle>
            <a:lvl1pPr>
              <a:lnSpc>
                <a:spcPct val="150000"/>
              </a:lnSpc>
              <a:spcBef>
                <a:spcPts val="0"/>
              </a:spcBef>
              <a:spcAft>
                <a:spcPts val="600"/>
              </a:spcAft>
              <a:defRPr sz="2400">
                <a:solidFill>
                  <a:srgbClr val="002060"/>
                </a:solidFill>
                <a:latin typeface="Varela Round" pitchFamily="2" charset="-79"/>
                <a:cs typeface="Varela Round" pitchFamily="2" charset="-79"/>
              </a:defRPr>
            </a:lvl1pPr>
            <a:lvl2pPr>
              <a:lnSpc>
                <a:spcPct val="150000"/>
              </a:lnSpc>
              <a:spcBef>
                <a:spcPts val="0"/>
              </a:spcBef>
              <a:spcAft>
                <a:spcPts val="600"/>
              </a:spcAft>
              <a:defRPr sz="2400">
                <a:solidFill>
                  <a:srgbClr val="002060"/>
                </a:solidFill>
                <a:latin typeface="Varela Round" pitchFamily="2" charset="-79"/>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a:p>
            <a:pPr lvl="1"/>
            <a:r>
              <a:rPr lang="he-IL" dirty="0"/>
              <a:t>רמה שנייה</a:t>
            </a:r>
          </a:p>
        </p:txBody>
      </p:sp>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11081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2 כותרות ותוכן">
    <p:spTree>
      <p:nvGrpSpPr>
        <p:cNvPr id="1" name=""/>
        <p:cNvGrpSpPr/>
        <p:nvPr/>
      </p:nvGrpSpPr>
      <p:grpSpPr>
        <a:xfrm>
          <a:off x="0" y="0"/>
          <a:ext cx="0" cy="0"/>
          <a:chOff x="0" y="0"/>
          <a:chExt cx="0" cy="0"/>
        </a:xfrm>
      </p:grpSpPr>
      <p:sp>
        <p:nvSpPr>
          <p:cNvPr id="6" name="מציין מיקום תוכן 5"/>
          <p:cNvSpPr>
            <a:spLocks noGrp="1"/>
          </p:cNvSpPr>
          <p:nvPr>
            <p:ph sz="quarter" idx="4"/>
          </p:nvPr>
        </p:nvSpPr>
        <p:spPr>
          <a:xfrm>
            <a:off x="515272" y="1059388"/>
            <a:ext cx="11160000" cy="4818811"/>
          </a:xfrm>
        </p:spPr>
        <p:txBody>
          <a:bodyPr>
            <a:normAutofit/>
          </a:bodyPr>
          <a:lstStyle>
            <a:lvl1pPr marL="439782" indent="-342934">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2pPr>
            <a:lvl3pPr>
              <a:defRPr sz="1800"/>
            </a:lvl3pPr>
            <a:lvl4pPr>
              <a:defRPr sz="1600"/>
            </a:lvl4pPr>
            <a:lvl5pPr>
              <a:defRPr sz="1600"/>
            </a:lvl5pPr>
            <a:lvl6pPr>
              <a:defRPr sz="1600"/>
            </a:lvl6pPr>
            <a:lvl7pPr>
              <a:defRPr sz="1600"/>
            </a:lvl7pPr>
            <a:lvl8pPr>
              <a:defRPr sz="1600"/>
            </a:lvl8pPr>
            <a:lvl9pPr>
              <a:defRPr sz="1600"/>
            </a:lvl9pPr>
          </a:lstStyle>
          <a:p>
            <a:pPr marL="342934" lvl="0" indent="-342934" algn="r" defTabSz="914491" rtl="1" eaLnBrk="1" latinLnBrk="0" hangingPunct="1">
              <a:lnSpc>
                <a:spcPct val="150000"/>
              </a:lnSpc>
              <a:spcBef>
                <a:spcPct val="20000"/>
              </a:spcBef>
              <a:buFont typeface="Arial" pitchFamily="34" charset="0"/>
              <a:buChar char="•"/>
            </a:pPr>
            <a:r>
              <a:rPr lang="he-IL" dirty="0"/>
              <a:t>לחץ כדי לערוך סגנונות טקסט של תבנית בסיס</a:t>
            </a:r>
          </a:p>
          <a:p>
            <a:pPr marL="743024" lvl="1" indent="-285779" algn="r" defTabSz="914491" rtl="1" eaLnBrk="1" latinLnBrk="0" hangingPunct="1">
              <a:lnSpc>
                <a:spcPct val="150000"/>
              </a:lnSpc>
              <a:spcBef>
                <a:spcPct val="20000"/>
              </a:spcBef>
              <a:buFont typeface="Arial" pitchFamily="34" charset="0"/>
              <a:buChar char="–"/>
            </a:pPr>
            <a:r>
              <a:rPr lang="he-IL" dirty="0"/>
              <a:t>רמה שנייה</a:t>
            </a:r>
          </a:p>
        </p:txBody>
      </p:sp>
      <p:sp>
        <p:nvSpPr>
          <p:cNvPr id="2" name="כותרת 1"/>
          <p:cNvSpPr>
            <a:spLocks noGrp="1"/>
          </p:cNvSpPr>
          <p:nvPr>
            <p:ph type="title"/>
          </p:nvPr>
        </p:nvSpPr>
        <p:spPr>
          <a:xfrm>
            <a:off x="2549769" y="213094"/>
            <a:ext cx="9125503" cy="720000"/>
          </a:xfrm>
          <a:noFill/>
        </p:spPr>
        <p:txBody>
          <a:bodyPr vert="horz" lIns="91440" tIns="45720" rIns="91440" bIns="45720" rtlCol="1" anchor="ctr">
            <a:noAutofit/>
          </a:bodyPr>
          <a:lstStyle>
            <a:lvl1pPr marL="0" marR="0" indent="0" algn="ctr" defTabSz="914491"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8" name="מלבן מעוגל 6">
            <a:extLst>
              <a:ext uri="{FF2B5EF4-FFF2-40B4-BE49-F238E27FC236}">
                <a16:creationId xmlns:a16="http://schemas.microsoft.com/office/drawing/2014/main" id="{E6F50987-5C32-40D2-A5FB-79D9E0819C00}"/>
              </a:ext>
            </a:extLst>
          </p:cNvPr>
          <p:cNvSpPr/>
          <p:nvPr userDrawn="1"/>
        </p:nvSpPr>
        <p:spPr>
          <a:xfrm>
            <a:off x="9664804" y="5699022"/>
            <a:ext cx="476681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7">
            <a:extLst>
              <a:ext uri="{FF2B5EF4-FFF2-40B4-BE49-F238E27FC236}">
                <a16:creationId xmlns:a16="http://schemas.microsoft.com/office/drawing/2014/main" id="{53A31BA8-BED7-4737-8AF6-AA655F116E85}"/>
              </a:ext>
            </a:extLst>
          </p:cNvPr>
          <p:cNvSpPr/>
          <p:nvPr userDrawn="1"/>
        </p:nvSpPr>
        <p:spPr>
          <a:xfrm>
            <a:off x="-260562" y="181684"/>
            <a:ext cx="2598822" cy="21681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מלבן מעוגל 8">
            <a:extLst>
              <a:ext uri="{FF2B5EF4-FFF2-40B4-BE49-F238E27FC236}">
                <a16:creationId xmlns:a16="http://schemas.microsoft.com/office/drawing/2014/main" id="{2CDE3276-7F45-4436-8F72-4AC18E7F0FC7}"/>
              </a:ext>
            </a:extLst>
          </p:cNvPr>
          <p:cNvSpPr/>
          <p:nvPr userDrawn="1"/>
        </p:nvSpPr>
        <p:spPr>
          <a:xfrm>
            <a:off x="-488825" y="468418"/>
            <a:ext cx="2969302"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4" name="מלבן מעוגל 10">
            <a:extLst>
              <a:ext uri="{FF2B5EF4-FFF2-40B4-BE49-F238E27FC236}">
                <a16:creationId xmlns:a16="http://schemas.microsoft.com/office/drawing/2014/main" id="{1C8AF664-98DE-433F-9B61-94366E98BCDF}"/>
              </a:ext>
            </a:extLst>
          </p:cNvPr>
          <p:cNvSpPr/>
          <p:nvPr userDrawn="1"/>
        </p:nvSpPr>
        <p:spPr>
          <a:xfrm>
            <a:off x="9010091" y="6104087"/>
            <a:ext cx="3755593"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2897796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כותרו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2549769" y="213094"/>
            <a:ext cx="9125503" cy="720000"/>
          </a:xfrm>
          <a:noFill/>
        </p:spPr>
        <p:txBody>
          <a:bodyPr vert="horz" lIns="91440" tIns="45720" rIns="91440" bIns="45720" rtlCol="1" anchor="ctr">
            <a:noAutofit/>
          </a:bodyPr>
          <a:lstStyle>
            <a:lvl1pPr marL="0" marR="0" indent="0" algn="ctr" defTabSz="914491"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5" name="מציין מיקום טקסט 4"/>
          <p:cNvSpPr>
            <a:spLocks noGrp="1"/>
          </p:cNvSpPr>
          <p:nvPr>
            <p:ph type="body" sz="quarter" idx="3"/>
          </p:nvPr>
        </p:nvSpPr>
        <p:spPr>
          <a:xfrm>
            <a:off x="516000" y="1059388"/>
            <a:ext cx="11160000" cy="540000"/>
          </a:xfrm>
        </p:spPr>
        <p:txBody>
          <a:bodyPr anchor="ctr">
            <a:noAutofit/>
          </a:bodyPr>
          <a:lstStyle>
            <a:lvl1pPr marL="185757" indent="0">
              <a:buNone/>
              <a:defRPr sz="2800" b="1">
                <a:solidFill>
                  <a:srgbClr val="12B4BC"/>
                </a:solidFill>
                <a:latin typeface="Varela Round" pitchFamily="2" charset="-79"/>
                <a:cs typeface="Varela Round" pitchFamily="2" charset="-79"/>
              </a:defRPr>
            </a:lvl1pPr>
            <a:lvl2pPr marL="457246" indent="0">
              <a:buNone/>
              <a:defRPr sz="2000" b="1"/>
            </a:lvl2pPr>
            <a:lvl3pPr marL="914491" indent="0">
              <a:buNone/>
              <a:defRPr sz="1800" b="1"/>
            </a:lvl3pPr>
            <a:lvl4pPr marL="1371737" indent="0">
              <a:buNone/>
              <a:defRPr sz="1600" b="1"/>
            </a:lvl4pPr>
            <a:lvl5pPr marL="1828983" indent="0">
              <a:buNone/>
              <a:defRPr sz="1600" b="1"/>
            </a:lvl5pPr>
            <a:lvl6pPr marL="2286229" indent="0">
              <a:buNone/>
              <a:defRPr sz="1600" b="1"/>
            </a:lvl6pPr>
            <a:lvl7pPr marL="2743474" indent="0">
              <a:buNone/>
              <a:defRPr sz="1600" b="1"/>
            </a:lvl7pPr>
            <a:lvl8pPr marL="3200720" indent="0">
              <a:buNone/>
              <a:defRPr sz="1600" b="1"/>
            </a:lvl8pPr>
            <a:lvl9pPr marL="3657966" indent="0">
              <a:buNone/>
              <a:defRPr sz="1600" b="1"/>
            </a:lvl9pPr>
          </a:lstStyle>
          <a:p>
            <a:pPr lvl="0"/>
            <a:r>
              <a:rPr lang="he-IL" dirty="0"/>
              <a:t>לחץ כדי לערוך סגנונות טקסט של תבנית בסיס</a:t>
            </a:r>
          </a:p>
        </p:txBody>
      </p:sp>
      <p:sp>
        <p:nvSpPr>
          <p:cNvPr id="6" name="מציין מיקום תוכן 5"/>
          <p:cNvSpPr>
            <a:spLocks noGrp="1"/>
          </p:cNvSpPr>
          <p:nvPr>
            <p:ph sz="quarter" idx="4"/>
          </p:nvPr>
        </p:nvSpPr>
        <p:spPr>
          <a:xfrm>
            <a:off x="515272" y="1725682"/>
            <a:ext cx="11160000" cy="4152517"/>
          </a:xfrm>
        </p:spPr>
        <p:txBody>
          <a:bodyPr>
            <a:normAutofit/>
          </a:bodyPr>
          <a:lstStyle>
            <a:lvl1pPr marL="439782" indent="-342934">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2pPr>
            <a:lvl3pPr>
              <a:defRPr sz="1800"/>
            </a:lvl3pPr>
            <a:lvl4pPr>
              <a:defRPr sz="1600"/>
            </a:lvl4pPr>
            <a:lvl5pPr>
              <a:defRPr sz="1600"/>
            </a:lvl5pPr>
            <a:lvl6pPr>
              <a:defRPr sz="1600"/>
            </a:lvl6pPr>
            <a:lvl7pPr>
              <a:defRPr sz="1600"/>
            </a:lvl7pPr>
            <a:lvl8pPr>
              <a:defRPr sz="1600"/>
            </a:lvl8pPr>
            <a:lvl9pPr>
              <a:defRPr sz="1600"/>
            </a:lvl9pPr>
          </a:lstStyle>
          <a:p>
            <a:pPr marL="342934" lvl="0" indent="-342934" algn="r" defTabSz="914491" rtl="1" eaLnBrk="1" latinLnBrk="0" hangingPunct="1">
              <a:lnSpc>
                <a:spcPct val="150000"/>
              </a:lnSpc>
              <a:spcBef>
                <a:spcPct val="20000"/>
              </a:spcBef>
              <a:buFont typeface="Arial" pitchFamily="34" charset="0"/>
              <a:buChar char="•"/>
            </a:pPr>
            <a:r>
              <a:rPr lang="he-IL" dirty="0"/>
              <a:t>לחץ כדי לערוך סגנונות טקסט של תבנית בסיס</a:t>
            </a:r>
          </a:p>
          <a:p>
            <a:pPr marL="743024" lvl="1" indent="-285779" algn="r" defTabSz="914491" rtl="1" eaLnBrk="1" latinLnBrk="0" hangingPunct="1">
              <a:lnSpc>
                <a:spcPct val="150000"/>
              </a:lnSpc>
              <a:spcBef>
                <a:spcPct val="20000"/>
              </a:spcBef>
              <a:buFont typeface="Arial" pitchFamily="34" charset="0"/>
              <a:buChar char="–"/>
            </a:pPr>
            <a:r>
              <a:rPr lang="he-IL" dirty="0"/>
              <a:t>רמה שנייה</a:t>
            </a:r>
          </a:p>
        </p:txBody>
      </p:sp>
      <p:sp>
        <p:nvSpPr>
          <p:cNvPr id="8" name="מלבן מעוגל 6">
            <a:extLst>
              <a:ext uri="{FF2B5EF4-FFF2-40B4-BE49-F238E27FC236}">
                <a16:creationId xmlns:a16="http://schemas.microsoft.com/office/drawing/2014/main" id="{E6F50987-5C32-40D2-A5FB-79D9E0819C00}"/>
              </a:ext>
            </a:extLst>
          </p:cNvPr>
          <p:cNvSpPr/>
          <p:nvPr userDrawn="1"/>
        </p:nvSpPr>
        <p:spPr>
          <a:xfrm>
            <a:off x="9664804" y="5699022"/>
            <a:ext cx="476681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7">
            <a:extLst>
              <a:ext uri="{FF2B5EF4-FFF2-40B4-BE49-F238E27FC236}">
                <a16:creationId xmlns:a16="http://schemas.microsoft.com/office/drawing/2014/main" id="{53A31BA8-BED7-4737-8AF6-AA655F116E85}"/>
              </a:ext>
            </a:extLst>
          </p:cNvPr>
          <p:cNvSpPr/>
          <p:nvPr userDrawn="1"/>
        </p:nvSpPr>
        <p:spPr>
          <a:xfrm>
            <a:off x="-260562" y="181684"/>
            <a:ext cx="2598822" cy="21681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מלבן מעוגל 8">
            <a:extLst>
              <a:ext uri="{FF2B5EF4-FFF2-40B4-BE49-F238E27FC236}">
                <a16:creationId xmlns:a16="http://schemas.microsoft.com/office/drawing/2014/main" id="{2CDE3276-7F45-4436-8F72-4AC18E7F0FC7}"/>
              </a:ext>
            </a:extLst>
          </p:cNvPr>
          <p:cNvSpPr/>
          <p:nvPr userDrawn="1"/>
        </p:nvSpPr>
        <p:spPr>
          <a:xfrm>
            <a:off x="-488825" y="468418"/>
            <a:ext cx="2969302"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4" name="מלבן מעוגל 10">
            <a:extLst>
              <a:ext uri="{FF2B5EF4-FFF2-40B4-BE49-F238E27FC236}">
                <a16:creationId xmlns:a16="http://schemas.microsoft.com/office/drawing/2014/main" id="{1C8AF664-98DE-433F-9B61-94366E98BCDF}"/>
              </a:ext>
            </a:extLst>
          </p:cNvPr>
          <p:cNvSpPr/>
          <p:nvPr userDrawn="1"/>
        </p:nvSpPr>
        <p:spPr>
          <a:xfrm>
            <a:off x="9010091" y="6104087"/>
            <a:ext cx="3755593"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2 כותרו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2549769" y="213094"/>
            <a:ext cx="9125503" cy="720000"/>
          </a:xfrm>
          <a:noFill/>
        </p:spPr>
        <p:txBody>
          <a:bodyPr vert="horz" lIns="91440" tIns="45720" rIns="91440" bIns="45720" rtlCol="1" anchor="ctr">
            <a:noAutofit/>
          </a:bodyPr>
          <a:lstStyle>
            <a:lvl1pPr marL="0" marR="0" indent="0" algn="ctr" defTabSz="914491"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8" name="מלבן מעוגל 6">
            <a:extLst>
              <a:ext uri="{FF2B5EF4-FFF2-40B4-BE49-F238E27FC236}">
                <a16:creationId xmlns:a16="http://schemas.microsoft.com/office/drawing/2014/main" id="{E6F50987-5C32-40D2-A5FB-79D9E0819C00}"/>
              </a:ext>
            </a:extLst>
          </p:cNvPr>
          <p:cNvSpPr/>
          <p:nvPr userDrawn="1"/>
        </p:nvSpPr>
        <p:spPr>
          <a:xfrm>
            <a:off x="9664804" y="5699022"/>
            <a:ext cx="476681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7">
            <a:extLst>
              <a:ext uri="{FF2B5EF4-FFF2-40B4-BE49-F238E27FC236}">
                <a16:creationId xmlns:a16="http://schemas.microsoft.com/office/drawing/2014/main" id="{53A31BA8-BED7-4737-8AF6-AA655F116E85}"/>
              </a:ext>
            </a:extLst>
          </p:cNvPr>
          <p:cNvSpPr/>
          <p:nvPr userDrawn="1"/>
        </p:nvSpPr>
        <p:spPr>
          <a:xfrm>
            <a:off x="-260562" y="181684"/>
            <a:ext cx="2598822" cy="21681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מלבן מעוגל 8">
            <a:extLst>
              <a:ext uri="{FF2B5EF4-FFF2-40B4-BE49-F238E27FC236}">
                <a16:creationId xmlns:a16="http://schemas.microsoft.com/office/drawing/2014/main" id="{2CDE3276-7F45-4436-8F72-4AC18E7F0FC7}"/>
              </a:ext>
            </a:extLst>
          </p:cNvPr>
          <p:cNvSpPr/>
          <p:nvPr userDrawn="1"/>
        </p:nvSpPr>
        <p:spPr>
          <a:xfrm>
            <a:off x="-488825" y="468418"/>
            <a:ext cx="2969302"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4" name="מלבן מעוגל 10">
            <a:extLst>
              <a:ext uri="{FF2B5EF4-FFF2-40B4-BE49-F238E27FC236}">
                <a16:creationId xmlns:a16="http://schemas.microsoft.com/office/drawing/2014/main" id="{1C8AF664-98DE-433F-9B61-94366E98BCDF}"/>
              </a:ext>
            </a:extLst>
          </p:cNvPr>
          <p:cNvSpPr/>
          <p:nvPr userDrawn="1"/>
        </p:nvSpPr>
        <p:spPr>
          <a:xfrm>
            <a:off x="9010091" y="6104087"/>
            <a:ext cx="3755593"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656066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2 כותרות ותוכן">
    <p:spTree>
      <p:nvGrpSpPr>
        <p:cNvPr id="1" name=""/>
        <p:cNvGrpSpPr/>
        <p:nvPr/>
      </p:nvGrpSpPr>
      <p:grpSpPr>
        <a:xfrm>
          <a:off x="0" y="0"/>
          <a:ext cx="0" cy="0"/>
          <a:chOff x="0" y="0"/>
          <a:chExt cx="0" cy="0"/>
        </a:xfrm>
      </p:grpSpPr>
      <p:sp>
        <p:nvSpPr>
          <p:cNvPr id="8" name="מלבן מעוגל 6">
            <a:extLst>
              <a:ext uri="{FF2B5EF4-FFF2-40B4-BE49-F238E27FC236}">
                <a16:creationId xmlns:a16="http://schemas.microsoft.com/office/drawing/2014/main" id="{E6F50987-5C32-40D2-A5FB-79D9E0819C00}"/>
              </a:ext>
            </a:extLst>
          </p:cNvPr>
          <p:cNvSpPr/>
          <p:nvPr userDrawn="1"/>
        </p:nvSpPr>
        <p:spPr>
          <a:xfrm>
            <a:off x="9664804" y="5699022"/>
            <a:ext cx="476681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7">
            <a:extLst>
              <a:ext uri="{FF2B5EF4-FFF2-40B4-BE49-F238E27FC236}">
                <a16:creationId xmlns:a16="http://schemas.microsoft.com/office/drawing/2014/main" id="{53A31BA8-BED7-4737-8AF6-AA655F116E85}"/>
              </a:ext>
            </a:extLst>
          </p:cNvPr>
          <p:cNvSpPr/>
          <p:nvPr userDrawn="1"/>
        </p:nvSpPr>
        <p:spPr>
          <a:xfrm>
            <a:off x="-260562" y="181684"/>
            <a:ext cx="2598822" cy="21681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מלבן מעוגל 8">
            <a:extLst>
              <a:ext uri="{FF2B5EF4-FFF2-40B4-BE49-F238E27FC236}">
                <a16:creationId xmlns:a16="http://schemas.microsoft.com/office/drawing/2014/main" id="{2CDE3276-7F45-4436-8F72-4AC18E7F0FC7}"/>
              </a:ext>
            </a:extLst>
          </p:cNvPr>
          <p:cNvSpPr/>
          <p:nvPr userDrawn="1"/>
        </p:nvSpPr>
        <p:spPr>
          <a:xfrm>
            <a:off x="-488825" y="468418"/>
            <a:ext cx="2969302"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4" name="מלבן מעוגל 10">
            <a:extLst>
              <a:ext uri="{FF2B5EF4-FFF2-40B4-BE49-F238E27FC236}">
                <a16:creationId xmlns:a16="http://schemas.microsoft.com/office/drawing/2014/main" id="{1C8AF664-98DE-433F-9B61-94366E98BCDF}"/>
              </a:ext>
            </a:extLst>
          </p:cNvPr>
          <p:cNvSpPr/>
          <p:nvPr userDrawn="1"/>
        </p:nvSpPr>
        <p:spPr>
          <a:xfrm>
            <a:off x="9010091" y="6104087"/>
            <a:ext cx="3755593"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2242903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טקסט גדול-X2">
    <p:spTree>
      <p:nvGrpSpPr>
        <p:cNvPr id="1" name=""/>
        <p:cNvGrpSpPr/>
        <p:nvPr/>
      </p:nvGrpSpPr>
      <p:grpSpPr>
        <a:xfrm>
          <a:off x="0" y="0"/>
          <a:ext cx="0" cy="0"/>
          <a:chOff x="0" y="0"/>
          <a:chExt cx="0" cy="0"/>
        </a:xfrm>
      </p:grpSpPr>
      <p:sp>
        <p:nvSpPr>
          <p:cNvPr id="2" name="כותרת 1"/>
          <p:cNvSpPr>
            <a:spLocks noGrp="1"/>
          </p:cNvSpPr>
          <p:nvPr>
            <p:ph type="ctrTitle" hasCustomPrompt="1"/>
          </p:nvPr>
        </p:nvSpPr>
        <p:spPr>
          <a:xfrm>
            <a:off x="234416" y="1312990"/>
            <a:ext cx="7910518" cy="5224442"/>
          </a:xfrm>
          <a:prstGeom prst="rect">
            <a:avLst/>
          </a:prstGeom>
        </p:spPr>
        <p:txBody>
          <a:bodyPr anchor="ctr">
            <a:noAutofit/>
          </a:bodyPr>
          <a:lstStyle>
            <a:lvl1pPr algn="r">
              <a:defRPr sz="3200">
                <a:solidFill>
                  <a:srgbClr val="192A72"/>
                </a:solidFill>
                <a:latin typeface="Varela Round" panose="00000500000000000000" pitchFamily="2" charset="-79"/>
                <a:cs typeface="Varela Round" panose="00000500000000000000" pitchFamily="2" charset="-79"/>
              </a:defRPr>
            </a:lvl1pPr>
          </a:lstStyle>
          <a:p>
            <a:r>
              <a:rPr lang="he-IL" dirty="0"/>
              <a:t>לחץ כדי לערוך פסקת טקסט קצרה של תבנית בסיס</a:t>
            </a:r>
          </a:p>
        </p:txBody>
      </p:sp>
      <p:sp>
        <p:nvSpPr>
          <p:cNvPr id="7" name="מלבן מעוגל 6"/>
          <p:cNvSpPr/>
          <p:nvPr userDrawn="1"/>
        </p:nvSpPr>
        <p:spPr>
          <a:xfrm>
            <a:off x="-910416" y="6189198"/>
            <a:ext cx="3068595" cy="1189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0082352" y="8172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2155687" y="6347804"/>
            <a:ext cx="5559136" cy="47051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9" name="מציין מיקום טקסט 3"/>
          <p:cNvSpPr>
            <a:spLocks noGrp="1"/>
          </p:cNvSpPr>
          <p:nvPr>
            <p:ph type="body" sz="quarter" idx="10" hasCustomPrompt="1"/>
          </p:nvPr>
        </p:nvSpPr>
        <p:spPr>
          <a:xfrm>
            <a:off x="0" y="192531"/>
            <a:ext cx="12192000" cy="1009650"/>
          </a:xfrm>
          <a:prstGeom prst="rect">
            <a:avLst/>
          </a:prstGeom>
        </p:spPr>
        <p:txBody>
          <a:bodyPr anchor="ctr">
            <a:normAutofit/>
          </a:bodyPr>
          <a:lstStyle>
            <a:lvl1pPr marL="0" indent="0" algn="ctr">
              <a:buNone/>
              <a:defRPr sz="4800">
                <a:solidFill>
                  <a:srgbClr val="192A72"/>
                </a:solidFill>
                <a:latin typeface="Varela Round" panose="00000500000000000000" pitchFamily="2" charset="-79"/>
                <a:cs typeface="Varela Round" panose="00000500000000000000" pitchFamily="2" charset="-79"/>
              </a:defRPr>
            </a:lvl1pPr>
          </a:lstStyle>
          <a:p>
            <a:r>
              <a:rPr lang="he-IL" sz="4400" dirty="0"/>
              <a:t>לחץ כדי לערוך סגנון כותרת של תבנית בסיס</a:t>
            </a:r>
          </a:p>
        </p:txBody>
      </p:sp>
    </p:spTree>
    <p:extLst>
      <p:ext uri="{BB962C8B-B14F-4D97-AF65-F5344CB8AC3E}">
        <p14:creationId xmlns:p14="http://schemas.microsoft.com/office/powerpoint/2010/main" val="3975921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09601" y="274638"/>
            <a:ext cx="10972800" cy="1143000"/>
          </a:xfrm>
          <a:prstGeom prst="rect">
            <a:avLst/>
          </a:prstGeom>
        </p:spPr>
        <p:txBody>
          <a:bodyPr vert="horz" lIns="91440" tIns="45720" rIns="91440" bIns="45720" rtlCol="1" anchor="t" anchorCtr="0">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609601" y="1600202"/>
            <a:ext cx="10972800"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737601" y="6356352"/>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B6F552B-607E-4869-A917-C44959BDCB12}" type="datetimeFigureOut">
              <a:rPr lang="he-IL" smtClean="0"/>
              <a:pPr/>
              <a:t>כ"ו/ניסן/תש"ף</a:t>
            </a:fld>
            <a:endParaRPr lang="he-IL"/>
          </a:p>
        </p:txBody>
      </p:sp>
      <p:sp>
        <p:nvSpPr>
          <p:cNvPr id="5" name="מציין מיקום של כותרת תחתונה 4"/>
          <p:cNvSpPr>
            <a:spLocks noGrp="1"/>
          </p:cNvSpPr>
          <p:nvPr>
            <p:ph type="ftr" sz="quarter" idx="3"/>
          </p:nvPr>
        </p:nvSpPr>
        <p:spPr>
          <a:xfrm>
            <a:off x="4165601" y="6356352"/>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609601" y="6356352"/>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6478A40-4CDB-4A89-A7AB-ED0E5AEAC786}" type="slidenum">
              <a:rPr lang="he-IL" smtClean="0"/>
              <a:pPr/>
              <a:t>‹#›</a:t>
            </a:fld>
            <a:endParaRPr lang="he-IL"/>
          </a:p>
        </p:txBody>
      </p:sp>
    </p:spTree>
  </p:cSld>
  <p:clrMap bg1="lt1" tx1="dk1" bg2="lt2" tx2="dk2" accent1="accent1" accent2="accent2" accent3="accent3" accent4="accent4" accent5="accent5" accent6="accent6" hlink="hlink" folHlink="folHlink"/>
  <p:sldLayoutIdLst>
    <p:sldLayoutId id="2147483649" r:id="rId1"/>
    <p:sldLayoutId id="2147483664" r:id="rId2"/>
    <p:sldLayoutId id="2147483661" r:id="rId3"/>
    <p:sldLayoutId id="2147483650" r:id="rId4"/>
    <p:sldLayoutId id="2147483672" r:id="rId5"/>
    <p:sldLayoutId id="2147483653" r:id="rId6"/>
    <p:sldLayoutId id="2147483673" r:id="rId7"/>
    <p:sldLayoutId id="2147483674" r:id="rId8"/>
    <p:sldLayoutId id="2147483665" r:id="rId9"/>
    <p:sldLayoutId id="2147483666" r:id="rId10"/>
    <p:sldLayoutId id="2147483663" r:id="rId11"/>
    <p:sldLayoutId id="2147483669" r:id="rId12"/>
    <p:sldLayoutId id="2147483671" r:id="rId13"/>
    <p:sldLayoutId id="2147483668" r:id="rId14"/>
    <p:sldLayoutId id="2147483670" r:id="rId15"/>
  </p:sldLayoutIdLst>
  <p:txStyles>
    <p:titleStyle>
      <a:lvl1pPr algn="ctr" defTabSz="914491" rtl="1" eaLnBrk="1" latinLnBrk="0" hangingPunct="1">
        <a:spcBef>
          <a:spcPct val="0"/>
        </a:spcBef>
        <a:buNone/>
        <a:defRPr sz="4400" kern="1200">
          <a:solidFill>
            <a:schemeClr val="tx1"/>
          </a:solidFill>
          <a:latin typeface="+mj-lt"/>
          <a:ea typeface="+mj-ea"/>
          <a:cs typeface="+mj-cs"/>
        </a:defRPr>
      </a:lvl1pPr>
    </p:titleStyle>
    <p:body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91" rtl="1" eaLnBrk="1" latinLnBrk="0" hangingPunct="1">
        <a:defRPr sz="1800" kern="1200">
          <a:solidFill>
            <a:schemeClr val="tx1"/>
          </a:solidFill>
          <a:latin typeface="+mn-lt"/>
          <a:ea typeface="+mn-ea"/>
          <a:cs typeface="+mn-cs"/>
        </a:defRPr>
      </a:lvl1pPr>
      <a:lvl2pPr marL="457246" algn="r" defTabSz="914491" rtl="1" eaLnBrk="1" latinLnBrk="0" hangingPunct="1">
        <a:defRPr sz="1800" kern="1200">
          <a:solidFill>
            <a:schemeClr val="tx1"/>
          </a:solidFill>
          <a:latin typeface="+mn-lt"/>
          <a:ea typeface="+mn-ea"/>
          <a:cs typeface="+mn-cs"/>
        </a:defRPr>
      </a:lvl2pPr>
      <a:lvl3pPr marL="914491" algn="r" defTabSz="914491" rtl="1" eaLnBrk="1" latinLnBrk="0" hangingPunct="1">
        <a:defRPr sz="1800" kern="1200">
          <a:solidFill>
            <a:schemeClr val="tx1"/>
          </a:solidFill>
          <a:latin typeface="+mn-lt"/>
          <a:ea typeface="+mn-ea"/>
          <a:cs typeface="+mn-cs"/>
        </a:defRPr>
      </a:lvl3pPr>
      <a:lvl4pPr marL="1371737" algn="r" defTabSz="914491" rtl="1" eaLnBrk="1" latinLnBrk="0" hangingPunct="1">
        <a:defRPr sz="1800" kern="1200">
          <a:solidFill>
            <a:schemeClr val="tx1"/>
          </a:solidFill>
          <a:latin typeface="+mn-lt"/>
          <a:ea typeface="+mn-ea"/>
          <a:cs typeface="+mn-cs"/>
        </a:defRPr>
      </a:lvl4pPr>
      <a:lvl5pPr marL="1828983" algn="r" defTabSz="914491" rtl="1" eaLnBrk="1" latinLnBrk="0" hangingPunct="1">
        <a:defRPr sz="1800" kern="1200">
          <a:solidFill>
            <a:schemeClr val="tx1"/>
          </a:solidFill>
          <a:latin typeface="+mn-lt"/>
          <a:ea typeface="+mn-ea"/>
          <a:cs typeface="+mn-cs"/>
        </a:defRPr>
      </a:lvl5pPr>
      <a:lvl6pPr marL="2286229" algn="r" defTabSz="914491" rtl="1" eaLnBrk="1" latinLnBrk="0" hangingPunct="1">
        <a:defRPr sz="1800" kern="1200">
          <a:solidFill>
            <a:schemeClr val="tx1"/>
          </a:solidFill>
          <a:latin typeface="+mn-lt"/>
          <a:ea typeface="+mn-ea"/>
          <a:cs typeface="+mn-cs"/>
        </a:defRPr>
      </a:lvl6pPr>
      <a:lvl7pPr marL="2743474" algn="r" defTabSz="914491" rtl="1" eaLnBrk="1" latinLnBrk="0" hangingPunct="1">
        <a:defRPr sz="1800" kern="1200">
          <a:solidFill>
            <a:schemeClr val="tx1"/>
          </a:solidFill>
          <a:latin typeface="+mn-lt"/>
          <a:ea typeface="+mn-ea"/>
          <a:cs typeface="+mn-cs"/>
        </a:defRPr>
      </a:lvl7pPr>
      <a:lvl8pPr marL="3200720" algn="r" defTabSz="914491" rtl="1" eaLnBrk="1" latinLnBrk="0" hangingPunct="1">
        <a:defRPr sz="1800" kern="1200">
          <a:solidFill>
            <a:schemeClr val="tx1"/>
          </a:solidFill>
          <a:latin typeface="+mn-lt"/>
          <a:ea typeface="+mn-ea"/>
          <a:cs typeface="+mn-cs"/>
        </a:defRPr>
      </a:lvl8pPr>
      <a:lvl9pPr marL="3657966" algn="r" defTabSz="914491"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he.wikipedia.org/wiki/%D7%94%D7%A1%D7%AA%D7%93%D7%A8%D7%95%D7%AA_%D7%A6%D7%99%D7%95%D7%A0%D7%99%D7%AA_%D7%97%D7%93%D7%A9%D7%94" TargetMode="External"/><Relationship Id="rId2" Type="http://schemas.openxmlformats.org/officeDocument/2006/relationships/image" Target="../media/image11.jpg"/><Relationship Id="rId1" Type="http://schemas.openxmlformats.org/officeDocument/2006/relationships/slideLayout" Target="../slideLayouts/slideLayout6.xml"/><Relationship Id="rId4" Type="http://schemas.openxmlformats.org/officeDocument/2006/relationships/hyperlink" Target="http://www.tarbuty.org.i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hyperlink" Target="http://www.tarbuty.org.il/" TargetMode="External"/><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media/image14.gif"/><Relationship Id="rId4" Type="http://schemas.openxmlformats.org/officeDocument/2006/relationships/image" Target="../media/image13.gif"/></Relationships>
</file>

<file path=ppt/slides/_rels/slide1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3.gif"/><Relationship Id="rId7" Type="http://schemas.openxmlformats.org/officeDocument/2006/relationships/image" Target="../media/image14.gif"/><Relationship Id="rId2" Type="http://schemas.openxmlformats.org/officeDocument/2006/relationships/image" Target="../media/image17.gif"/><Relationship Id="rId1" Type="http://schemas.openxmlformats.org/officeDocument/2006/relationships/slideLayout" Target="../slideLayouts/slideLayout8.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2.gif"/><Relationship Id="rId9"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2.jp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gif"/><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gif"/></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hyperlink" Target="http://www.transformnowplowshares.wordpress.com/" TargetMode="External"/><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gif"/><Relationship Id="rId5" Type="http://schemas.openxmlformats.org/officeDocument/2006/relationships/image" Target="../media/image9.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p:cNvSpPr>
            <a:spLocks noGrp="1"/>
          </p:cNvSpPr>
          <p:nvPr>
            <p:ph type="ctrTitle"/>
          </p:nvPr>
        </p:nvSpPr>
        <p:spPr>
          <a:xfrm>
            <a:off x="1" y="2693893"/>
            <a:ext cx="12192001" cy="1470216"/>
          </a:xfrm>
        </p:spPr>
        <p:txBody>
          <a:bodyPr>
            <a:normAutofit/>
          </a:bodyPr>
          <a:lstStyle/>
          <a:p>
            <a:r>
              <a:rPr lang="he-IL" dirty="0"/>
              <a:t>מערכת שידורים לאומית</a:t>
            </a:r>
          </a:p>
        </p:txBody>
      </p:sp>
    </p:spTree>
    <p:extLst>
      <p:ext uri="{BB962C8B-B14F-4D97-AF65-F5344CB8AC3E}">
        <p14:creationId xmlns:p14="http://schemas.microsoft.com/office/powerpoint/2010/main" val="1709990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C49B3F9-82E1-46D1-BEC2-920346D8EA18}"/>
              </a:ext>
            </a:extLst>
          </p:cNvPr>
          <p:cNvSpPr>
            <a:spLocks noGrp="1"/>
          </p:cNvSpPr>
          <p:nvPr>
            <p:ph type="title"/>
          </p:nvPr>
        </p:nvSpPr>
        <p:spPr/>
        <p:txBody>
          <a:bodyPr/>
          <a:lstStyle/>
          <a:p>
            <a:r>
              <a:rPr lang="he-IL" dirty="0"/>
              <a:t>ובתולדות הציונות?</a:t>
            </a:r>
          </a:p>
        </p:txBody>
      </p:sp>
      <p:sp>
        <p:nvSpPr>
          <p:cNvPr id="4" name="מציין מיקום טקסט 3">
            <a:extLst>
              <a:ext uri="{FF2B5EF4-FFF2-40B4-BE49-F238E27FC236}">
                <a16:creationId xmlns:a16="http://schemas.microsoft.com/office/drawing/2014/main" id="{A929AAF3-CE4E-409B-AFDD-D49E4D8D928B}"/>
              </a:ext>
            </a:extLst>
          </p:cNvPr>
          <p:cNvSpPr>
            <a:spLocks noGrp="1"/>
          </p:cNvSpPr>
          <p:nvPr>
            <p:ph type="body" sz="quarter" idx="3"/>
          </p:nvPr>
        </p:nvSpPr>
        <p:spPr/>
        <p:txBody>
          <a:bodyPr/>
          <a:lstStyle/>
          <a:p>
            <a:r>
              <a:rPr lang="he-IL" dirty="0"/>
              <a:t>בנימין זאב הרצל, </a:t>
            </a:r>
            <a:r>
              <a:rPr lang="he-IL" dirty="0" err="1"/>
              <a:t>אַלְטְנוֹיְלַנְד</a:t>
            </a:r>
            <a:r>
              <a:rPr lang="he-IL" dirty="0"/>
              <a:t>:</a:t>
            </a:r>
          </a:p>
        </p:txBody>
      </p:sp>
      <p:sp>
        <p:nvSpPr>
          <p:cNvPr id="3" name="מציין מיקום תוכן 2">
            <a:extLst>
              <a:ext uri="{FF2B5EF4-FFF2-40B4-BE49-F238E27FC236}">
                <a16:creationId xmlns:a16="http://schemas.microsoft.com/office/drawing/2014/main" id="{9BDB20F3-BCBD-42C8-BD8F-62CB64C2FC6B}"/>
              </a:ext>
            </a:extLst>
          </p:cNvPr>
          <p:cNvSpPr>
            <a:spLocks noGrp="1"/>
          </p:cNvSpPr>
          <p:nvPr>
            <p:ph sz="quarter" idx="4"/>
          </p:nvPr>
        </p:nvSpPr>
        <p:spPr>
          <a:xfrm>
            <a:off x="4124131" y="1599388"/>
            <a:ext cx="7551141" cy="4278811"/>
          </a:xfrm>
        </p:spPr>
        <p:txBody>
          <a:bodyPr/>
          <a:lstStyle/>
          <a:p>
            <a:pPr marL="96848" indent="0">
              <a:lnSpc>
                <a:spcPct val="150000"/>
              </a:lnSpc>
              <a:spcAft>
                <a:spcPts val="0"/>
              </a:spcAft>
              <a:buNone/>
            </a:pPr>
            <a:r>
              <a:rPr lang="he-IL" dirty="0"/>
              <a:t>"העקרונות של חברת המופת שהקימו הציונים בארץ החדשה: חברה המבוססת על ערכים של שוויון, </a:t>
            </a:r>
          </a:p>
          <a:p>
            <a:pPr marL="96848" indent="0">
              <a:lnSpc>
                <a:spcPct val="150000"/>
              </a:lnSpc>
              <a:spcAft>
                <a:spcPts val="0"/>
              </a:spcAft>
              <a:buNone/>
            </a:pPr>
            <a:r>
              <a:rPr lang="he-IL" dirty="0"/>
              <a:t>ללא הבדלי דת ומעמד..."</a:t>
            </a:r>
          </a:p>
          <a:p>
            <a:pPr marL="96848" indent="0">
              <a:lnSpc>
                <a:spcPct val="150000"/>
              </a:lnSpc>
              <a:spcAft>
                <a:spcPts val="0"/>
              </a:spcAft>
              <a:buNone/>
            </a:pPr>
            <a:r>
              <a:rPr lang="he-IL" dirty="0"/>
              <a:t>"... חברי ואני לא מבדילים בין בני האדם. </a:t>
            </a:r>
          </a:p>
          <a:p>
            <a:pPr marL="96848" indent="0">
              <a:lnSpc>
                <a:spcPct val="150000"/>
              </a:lnSpc>
              <a:spcAft>
                <a:spcPts val="0"/>
              </a:spcAft>
              <a:buNone/>
            </a:pPr>
            <a:r>
              <a:rPr lang="he-IL" dirty="0"/>
              <a:t>אנחנו לא שואלים את האדם לאיזה גזע או לאיזו דת הוא שייך. הוא צריך להיות בן אדם, זה הכול מבחינתנו..."</a:t>
            </a:r>
          </a:p>
        </p:txBody>
      </p:sp>
      <p:pic>
        <p:nvPicPr>
          <p:cNvPr id="2050" name="Picture 2">
            <a:extLst>
              <a:ext uri="{FF2B5EF4-FFF2-40B4-BE49-F238E27FC236}">
                <a16:creationId xmlns:a16="http://schemas.microsoft.com/office/drawing/2014/main" id="{3ECC2597-A399-488B-8878-7CDD6FA75A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240" r="6852"/>
          <a:stretch/>
        </p:blipFill>
        <p:spPr bwMode="auto">
          <a:xfrm>
            <a:off x="0" y="-9000"/>
            <a:ext cx="4209227" cy="687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272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271" y="1725682"/>
            <a:ext cx="3133634" cy="4684783"/>
          </a:xfrm>
          <a:prstGeom prst="rect">
            <a:avLst/>
          </a:prstGeom>
        </p:spPr>
      </p:pic>
      <p:sp>
        <p:nvSpPr>
          <p:cNvPr id="2" name="כותרת 1">
            <a:extLst>
              <a:ext uri="{FF2B5EF4-FFF2-40B4-BE49-F238E27FC236}">
                <a16:creationId xmlns:a16="http://schemas.microsoft.com/office/drawing/2014/main" id="{30DFC0FE-9079-483F-8BBA-65B10CE02ECB}"/>
              </a:ext>
            </a:extLst>
          </p:cNvPr>
          <p:cNvSpPr>
            <a:spLocks noGrp="1"/>
          </p:cNvSpPr>
          <p:nvPr>
            <p:ph type="title"/>
          </p:nvPr>
        </p:nvSpPr>
        <p:spPr/>
        <p:txBody>
          <a:bodyPr/>
          <a:lstStyle/>
          <a:p>
            <a:r>
              <a:rPr lang="he-IL" dirty="0"/>
              <a:t>חמשת המ"מים של ז'בוטינסקי</a:t>
            </a:r>
          </a:p>
        </p:txBody>
      </p:sp>
      <p:sp>
        <p:nvSpPr>
          <p:cNvPr id="3" name="מציין מיקום טקסט 2">
            <a:extLst>
              <a:ext uri="{FF2B5EF4-FFF2-40B4-BE49-F238E27FC236}">
                <a16:creationId xmlns:a16="http://schemas.microsoft.com/office/drawing/2014/main" id="{5B621836-E21D-48DC-90A2-08C7295BE607}"/>
              </a:ext>
            </a:extLst>
          </p:cNvPr>
          <p:cNvSpPr>
            <a:spLocks noGrp="1"/>
          </p:cNvSpPr>
          <p:nvPr>
            <p:ph type="body" sz="quarter" idx="3"/>
          </p:nvPr>
        </p:nvSpPr>
        <p:spPr/>
        <p:txBody>
          <a:bodyPr/>
          <a:lstStyle/>
          <a:p>
            <a:r>
              <a:rPr lang="he-IL" dirty="0"/>
              <a:t>מהן "הזכויות הבסיסיות" שאדם זכאי לקבל במדינה מתוקנת?</a:t>
            </a:r>
          </a:p>
        </p:txBody>
      </p:sp>
      <p:sp>
        <p:nvSpPr>
          <p:cNvPr id="10" name="מציין מיקום תוכן 9">
            <a:extLst>
              <a:ext uri="{FF2B5EF4-FFF2-40B4-BE49-F238E27FC236}">
                <a16:creationId xmlns:a16="http://schemas.microsoft.com/office/drawing/2014/main" id="{E4270F56-D93D-49DA-A9EA-53C6EA478C70}"/>
              </a:ext>
            </a:extLst>
          </p:cNvPr>
          <p:cNvSpPr>
            <a:spLocks noGrp="1"/>
          </p:cNvSpPr>
          <p:nvPr>
            <p:ph sz="quarter" idx="4"/>
          </p:nvPr>
        </p:nvSpPr>
        <p:spPr>
          <a:xfrm>
            <a:off x="3648905" y="1725682"/>
            <a:ext cx="8026366" cy="4152517"/>
          </a:xfrm>
        </p:spPr>
        <p:txBody>
          <a:bodyPr/>
          <a:lstStyle/>
          <a:p>
            <a:pPr marL="96848" indent="0" fontAlgn="t">
              <a:buNone/>
            </a:pPr>
            <a:r>
              <a:rPr lang="he-IL" b="1" dirty="0"/>
              <a:t>זאב (ולדימיר) ז'בוטינסקי</a:t>
            </a:r>
          </a:p>
          <a:p>
            <a:pPr marL="96848" indent="0" fontAlgn="t">
              <a:buNone/>
            </a:pPr>
            <a:r>
              <a:rPr lang="he-IL" dirty="0"/>
              <a:t>יליד אודסה שברוסיה, היה מנהיג ציוני ואיש רוח: עיתונאי ומתרגם מחונן, סופר ומשורר ונואם מלהיב. מיוזמי הגדודים העבריים בצבא הבריטי במלחמת העולם הראשונה (1917), מייסד של התנועה הרוויזיוניסטית ותנועת הנוער שלה - בית"ר, ושל </a:t>
            </a:r>
            <a:r>
              <a:rPr lang="he-IL" dirty="0">
                <a:hlinkClick r:id="rId3"/>
              </a:rPr>
              <a:t>ההסתדרות הציונית החדשה</a:t>
            </a:r>
            <a:r>
              <a:rPr lang="he-IL" dirty="0"/>
              <a:t> (1935). </a:t>
            </a:r>
          </a:p>
          <a:p>
            <a:pPr marL="96848" indent="0" fontAlgn="t">
              <a:buNone/>
            </a:pPr>
            <a:endParaRPr lang="he-IL" dirty="0"/>
          </a:p>
          <a:p>
            <a:pPr marL="96848" indent="0" fontAlgn="t">
              <a:buNone/>
            </a:pPr>
            <a:r>
              <a:rPr lang="he-IL" sz="1600" dirty="0"/>
              <a:t>מתוך האתר של משרד החינוך </a:t>
            </a:r>
            <a:r>
              <a:rPr lang="en-US" sz="1600" dirty="0">
                <a:hlinkClick r:id="rId4"/>
              </a:rPr>
              <a:t>www.tarbuty.org.il</a:t>
            </a:r>
            <a:endParaRPr lang="en-US" sz="1600" dirty="0"/>
          </a:p>
          <a:p>
            <a:pPr marL="96848" indent="0" fontAlgn="t">
              <a:buNone/>
            </a:pPr>
            <a:endParaRPr lang="he-IL" dirty="0"/>
          </a:p>
        </p:txBody>
      </p:sp>
    </p:spTree>
    <p:extLst>
      <p:ext uri="{BB962C8B-B14F-4D97-AF65-F5344CB8AC3E}">
        <p14:creationId xmlns:p14="http://schemas.microsoft.com/office/powerpoint/2010/main" val="857420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מציין מיקום תוכן 1">
            <a:extLst>
              <a:ext uri="{FF2B5EF4-FFF2-40B4-BE49-F238E27FC236}">
                <a16:creationId xmlns:a16="http://schemas.microsoft.com/office/drawing/2014/main" id="{F4E04513-9FD0-483D-A33D-C72660AAF0C4}"/>
              </a:ext>
            </a:extLst>
          </p:cNvPr>
          <p:cNvSpPr>
            <a:spLocks noGrp="1"/>
          </p:cNvSpPr>
          <p:nvPr>
            <p:ph sz="quarter" idx="4"/>
          </p:nvPr>
        </p:nvSpPr>
        <p:spPr/>
        <p:txBody>
          <a:bodyPr>
            <a:normAutofit/>
          </a:bodyPr>
          <a:lstStyle/>
          <a:p>
            <a:pPr marL="96848" indent="0">
              <a:buNone/>
            </a:pPr>
            <a:r>
              <a:rPr lang="he-IL" altLang="he-IL" sz="2000" dirty="0">
                <a:solidFill>
                  <a:srgbClr val="000000"/>
                </a:solidFill>
              </a:rPr>
              <a:t>אני מצייר לעצמי, שהדבר, שאנו מכנים אותו בשם </a:t>
            </a:r>
            <a:r>
              <a:rPr lang="ru-RU" altLang="he-IL" sz="2000" dirty="0">
                <a:solidFill>
                  <a:srgbClr val="000000"/>
                </a:solidFill>
                <a:latin typeface="alef-regular"/>
              </a:rPr>
              <a:t> </a:t>
            </a:r>
            <a:r>
              <a:rPr lang="he-IL" altLang="he-IL" sz="2000" dirty="0">
                <a:solidFill>
                  <a:srgbClr val="000000"/>
                </a:solidFill>
              </a:rPr>
              <a:t>"</a:t>
            </a:r>
            <a:r>
              <a:rPr lang="he-IL" altLang="he-IL" sz="2000" b="1" dirty="0">
                <a:solidFill>
                  <a:srgbClr val="000000"/>
                </a:solidFill>
              </a:rPr>
              <a:t>הצרכים האלמנטריים </a:t>
            </a:r>
            <a:r>
              <a:rPr lang="he-IL" altLang="he-IL" sz="2000" dirty="0">
                <a:solidFill>
                  <a:srgbClr val="000000"/>
                </a:solidFill>
              </a:rPr>
              <a:t>(=הבסיסיים)</a:t>
            </a:r>
            <a:r>
              <a:rPr lang="he-IL" altLang="he-IL" sz="2000" b="1" dirty="0">
                <a:solidFill>
                  <a:srgbClr val="000000"/>
                </a:solidFill>
              </a:rPr>
              <a:t>"</a:t>
            </a:r>
            <a:r>
              <a:rPr lang="ru-RU" altLang="he-IL" sz="2000" dirty="0">
                <a:solidFill>
                  <a:srgbClr val="000000"/>
                </a:solidFill>
                <a:latin typeface="alef-regular"/>
              </a:rPr>
              <a:t> </a:t>
            </a:r>
            <a:r>
              <a:rPr lang="he-IL" altLang="he-IL" sz="2000" dirty="0">
                <a:solidFill>
                  <a:srgbClr val="000000"/>
                </a:solidFill>
              </a:rPr>
              <a:t>של אדם רגיל -אותו הדבר, שהיום הוא צריך להילחם עליו ולבקש פרנסה ולהרעיש עולמות</a:t>
            </a:r>
            <a:r>
              <a:rPr lang="en-US" altLang="he-IL" sz="2000" dirty="0">
                <a:solidFill>
                  <a:srgbClr val="000000"/>
                </a:solidFill>
              </a:rPr>
              <a:t>, </a:t>
            </a:r>
            <a:r>
              <a:rPr lang="he-IL" altLang="he-IL" sz="2000" dirty="0">
                <a:solidFill>
                  <a:srgbClr val="000000"/>
                </a:solidFill>
              </a:rPr>
              <a:t>כשאינו מוצא פרנסה זו - כולל חמישה דברים: </a:t>
            </a:r>
          </a:p>
          <a:p>
            <a:pPr marL="96848" indent="0">
              <a:buNone/>
            </a:pPr>
            <a:r>
              <a:rPr lang="he-IL" altLang="he-IL" sz="2000" dirty="0">
                <a:solidFill>
                  <a:srgbClr val="000000"/>
                </a:solidFill>
              </a:rPr>
              <a:t>אוכל, דירה, בגדים, האפשרות לחנך את הילדים והאפשרות להתרפא במקרה של מחלה. בעברית אפשר לסמן דבר זה בקיצור: </a:t>
            </a:r>
            <a:r>
              <a:rPr lang="he-IL" altLang="he-IL" sz="2000" b="1" dirty="0">
                <a:solidFill>
                  <a:srgbClr val="00B0F0"/>
                </a:solidFill>
              </a:rPr>
              <a:t>מ</a:t>
            </a:r>
            <a:r>
              <a:rPr lang="he-IL" altLang="he-IL" sz="2000" b="1" dirty="0">
                <a:solidFill>
                  <a:srgbClr val="000000"/>
                </a:solidFill>
              </a:rPr>
              <a:t>זון-</a:t>
            </a:r>
            <a:r>
              <a:rPr lang="he-IL" altLang="he-IL" sz="2000" b="1" dirty="0">
                <a:solidFill>
                  <a:srgbClr val="00B0F0"/>
                </a:solidFill>
              </a:rPr>
              <a:t>מ</a:t>
            </a:r>
            <a:r>
              <a:rPr lang="he-IL" altLang="he-IL" sz="2000" b="1" dirty="0">
                <a:solidFill>
                  <a:srgbClr val="000000"/>
                </a:solidFill>
              </a:rPr>
              <a:t>עון-</a:t>
            </a:r>
            <a:r>
              <a:rPr lang="he-IL" altLang="he-IL" sz="2000" b="1" dirty="0">
                <a:solidFill>
                  <a:srgbClr val="00B0F0"/>
                </a:solidFill>
              </a:rPr>
              <a:t>מ</a:t>
            </a:r>
            <a:r>
              <a:rPr lang="he-IL" altLang="he-IL" sz="2000" b="1" dirty="0">
                <a:solidFill>
                  <a:srgbClr val="000000"/>
                </a:solidFill>
              </a:rPr>
              <a:t>לבוש-</a:t>
            </a:r>
            <a:r>
              <a:rPr lang="he-IL" altLang="he-IL" sz="2000" b="1" dirty="0">
                <a:solidFill>
                  <a:srgbClr val="00B0F0"/>
                </a:solidFill>
              </a:rPr>
              <a:t>מ</a:t>
            </a:r>
            <a:r>
              <a:rPr lang="he-IL" altLang="he-IL" sz="2000" b="1" dirty="0">
                <a:solidFill>
                  <a:srgbClr val="000000"/>
                </a:solidFill>
              </a:rPr>
              <a:t>ורה-</a:t>
            </a:r>
            <a:r>
              <a:rPr lang="he-IL" altLang="he-IL" sz="2000" b="1" dirty="0">
                <a:solidFill>
                  <a:srgbClr val="00B0F0"/>
                </a:solidFill>
              </a:rPr>
              <a:t>מ</a:t>
            </a:r>
            <a:r>
              <a:rPr lang="he-IL" altLang="he-IL" sz="2000" b="1" dirty="0">
                <a:solidFill>
                  <a:srgbClr val="000000"/>
                </a:solidFill>
              </a:rPr>
              <a:t>רפא - "חמש פעמים מ'..."</a:t>
            </a:r>
            <a:r>
              <a:rPr lang="ru-RU" altLang="he-IL" sz="2000" dirty="0">
                <a:solidFill>
                  <a:schemeClr val="tx1"/>
                </a:solidFill>
              </a:rPr>
              <a:t> </a:t>
            </a:r>
            <a:endParaRPr lang="he-IL" altLang="he-IL" sz="2000" dirty="0">
              <a:solidFill>
                <a:schemeClr val="tx1"/>
              </a:solidFill>
            </a:endParaRPr>
          </a:p>
          <a:p>
            <a:pPr marL="96848" indent="0">
              <a:buNone/>
            </a:pPr>
            <a:r>
              <a:rPr lang="he-IL" sz="1600" dirty="0"/>
              <a:t>(זאב ז'בוטינסקי, "</a:t>
            </a:r>
            <a:r>
              <a:rPr lang="he-IL" sz="1600" b="1" dirty="0"/>
              <a:t>הגאולה הסוציאלית</a:t>
            </a:r>
            <a:r>
              <a:rPr lang="he-IL" sz="1600" dirty="0"/>
              <a:t>" (1934) מתוך אתר תרבות יהודית-ישראלית של משרד החינוך </a:t>
            </a:r>
            <a:r>
              <a:rPr lang="en-US" sz="1600" dirty="0">
                <a:hlinkClick r:id="rId2"/>
              </a:rPr>
              <a:t>www.tarbuty.org.il</a:t>
            </a:r>
            <a:r>
              <a:rPr lang="he-IL" sz="1600" dirty="0"/>
              <a:t>)</a:t>
            </a:r>
            <a:endParaRPr lang="en-US" sz="1600" dirty="0"/>
          </a:p>
        </p:txBody>
      </p:sp>
      <p:sp>
        <p:nvSpPr>
          <p:cNvPr id="4" name="Заголовок 3"/>
          <p:cNvSpPr>
            <a:spLocks noGrp="1"/>
          </p:cNvSpPr>
          <p:nvPr>
            <p:ph type="title"/>
          </p:nvPr>
        </p:nvSpPr>
        <p:spPr/>
        <p:txBody>
          <a:bodyPr/>
          <a:lstStyle/>
          <a:p>
            <a:pPr marL="0">
              <a:tabLst/>
            </a:pPr>
            <a:r>
              <a:rPr lang="he-IL" sz="4400" dirty="0"/>
              <a:t>חמשת המ"מים של ז'בוטינסקי</a:t>
            </a: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9029" y="3330987"/>
            <a:ext cx="1942930" cy="1465293"/>
          </a:xfrm>
          <a:prstGeom prst="rect">
            <a:avLst/>
          </a:prstGeom>
        </p:spPr>
      </p:pic>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t="14217"/>
          <a:stretch/>
        </p:blipFill>
        <p:spPr>
          <a:xfrm>
            <a:off x="9882812" y="3231683"/>
            <a:ext cx="1926536" cy="1652643"/>
          </a:xfrm>
          <a:prstGeom prst="rect">
            <a:avLst/>
          </a:prstGeom>
        </p:spPr>
      </p:pic>
      <p:pic>
        <p:nvPicPr>
          <p:cNvPr id="13" name="Рисунок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0231" y="3319412"/>
            <a:ext cx="1749566" cy="1487131"/>
          </a:xfrm>
          <a:prstGeom prst="rect">
            <a:avLst/>
          </a:prstGeom>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4304" y="3197585"/>
            <a:ext cx="2081183" cy="1716976"/>
          </a:xfrm>
          <a:prstGeom prst="rect">
            <a:avLst/>
          </a:prstGeom>
        </p:spPr>
      </p:pic>
      <p:pic>
        <p:nvPicPr>
          <p:cNvPr id="15" name="Рисунок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7073" y="3302009"/>
            <a:ext cx="1800330" cy="1519966"/>
          </a:xfrm>
          <a:prstGeom prst="rect">
            <a:avLst/>
          </a:prstGeom>
        </p:spPr>
      </p:pic>
      <p:sp>
        <p:nvSpPr>
          <p:cNvPr id="16" name="Прямоугольник 15"/>
          <p:cNvSpPr/>
          <p:nvPr/>
        </p:nvSpPr>
        <p:spPr>
          <a:xfrm>
            <a:off x="10534315" y="4813956"/>
            <a:ext cx="998991" cy="707886"/>
          </a:xfrm>
          <a:prstGeom prst="rect">
            <a:avLst/>
          </a:prstGeom>
          <a:noFill/>
        </p:spPr>
        <p:txBody>
          <a:bodyPr wrap="none" lIns="91440" tIns="45720" rIns="91440" bIns="45720">
            <a:spAutoFit/>
          </a:bodyPr>
          <a:lstStyle/>
          <a:p>
            <a:pPr algn="ctr"/>
            <a:r>
              <a:rPr lang="he-IL" sz="40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מזון</a:t>
            </a:r>
            <a:endParaRPr lang="ru-RU" sz="4000" b="1" cap="none" spc="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endParaRPr>
          </a:p>
        </p:txBody>
      </p:sp>
      <p:sp>
        <p:nvSpPr>
          <p:cNvPr id="17" name="Прямоугольник 16"/>
          <p:cNvSpPr/>
          <p:nvPr/>
        </p:nvSpPr>
        <p:spPr>
          <a:xfrm>
            <a:off x="8414483" y="4813956"/>
            <a:ext cx="1066318" cy="707886"/>
          </a:xfrm>
          <a:prstGeom prst="rect">
            <a:avLst/>
          </a:prstGeom>
          <a:noFill/>
        </p:spPr>
        <p:txBody>
          <a:bodyPr wrap="none" lIns="91440" tIns="45720" rIns="91440" bIns="45720">
            <a:spAutoFit/>
          </a:bodyPr>
          <a:lstStyle/>
          <a:p>
            <a:pPr algn="ctr"/>
            <a:r>
              <a:rPr lang="he-IL" sz="40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מעון</a:t>
            </a:r>
            <a:endParaRPr lang="ru-RU" sz="4000" b="1" cap="none" spc="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endParaRPr>
          </a:p>
        </p:txBody>
      </p:sp>
      <p:sp>
        <p:nvSpPr>
          <p:cNvPr id="18" name="Прямоугольник 17"/>
          <p:cNvSpPr/>
          <p:nvPr/>
        </p:nvSpPr>
        <p:spPr>
          <a:xfrm>
            <a:off x="5407391" y="4813956"/>
            <a:ext cx="1564851" cy="707886"/>
          </a:xfrm>
          <a:prstGeom prst="rect">
            <a:avLst/>
          </a:prstGeom>
          <a:noFill/>
        </p:spPr>
        <p:txBody>
          <a:bodyPr wrap="none" lIns="91440" tIns="45720" rIns="91440" bIns="45720">
            <a:spAutoFit/>
          </a:bodyPr>
          <a:lstStyle/>
          <a:p>
            <a:pPr algn="ctr"/>
            <a:r>
              <a:rPr lang="he-IL" sz="40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מלבוש</a:t>
            </a:r>
            <a:endParaRPr lang="ru-RU" sz="4000" b="1" cap="none" spc="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endParaRPr>
          </a:p>
        </p:txBody>
      </p:sp>
      <p:sp>
        <p:nvSpPr>
          <p:cNvPr id="19" name="Прямоугольник 18"/>
          <p:cNvSpPr/>
          <p:nvPr/>
        </p:nvSpPr>
        <p:spPr>
          <a:xfrm>
            <a:off x="3268322" y="4813956"/>
            <a:ext cx="1231426" cy="707886"/>
          </a:xfrm>
          <a:prstGeom prst="rect">
            <a:avLst/>
          </a:prstGeom>
          <a:noFill/>
        </p:spPr>
        <p:txBody>
          <a:bodyPr wrap="none" lIns="91440" tIns="45720" rIns="91440" bIns="45720">
            <a:spAutoFit/>
          </a:bodyPr>
          <a:lstStyle/>
          <a:p>
            <a:pPr algn="ctr"/>
            <a:r>
              <a:rPr lang="he-IL" sz="40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מורה</a:t>
            </a:r>
            <a:endParaRPr lang="ru-RU" sz="4000" b="1" cap="none" spc="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endParaRPr>
          </a:p>
        </p:txBody>
      </p:sp>
      <p:sp>
        <p:nvSpPr>
          <p:cNvPr id="20" name="Прямоугольник 19"/>
          <p:cNvSpPr/>
          <p:nvPr/>
        </p:nvSpPr>
        <p:spPr>
          <a:xfrm>
            <a:off x="693238" y="4813956"/>
            <a:ext cx="1375698" cy="707886"/>
          </a:xfrm>
          <a:prstGeom prst="rect">
            <a:avLst/>
          </a:prstGeom>
          <a:noFill/>
        </p:spPr>
        <p:txBody>
          <a:bodyPr wrap="none" lIns="91440" tIns="45720" rIns="91440" bIns="45720">
            <a:spAutoFit/>
          </a:bodyPr>
          <a:lstStyle/>
          <a:p>
            <a:pPr algn="ctr"/>
            <a:r>
              <a:rPr lang="he-IL" sz="40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מרפא</a:t>
            </a:r>
            <a:endParaRPr lang="ru-RU" sz="4000" b="1" cap="none" spc="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49825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מלבן 29">
            <a:extLst>
              <a:ext uri="{FF2B5EF4-FFF2-40B4-BE49-F238E27FC236}">
                <a16:creationId xmlns:a16="http://schemas.microsoft.com/office/drawing/2014/main" id="{2DE42FD1-01C8-434E-A281-9A95EA209148}"/>
              </a:ext>
            </a:extLst>
          </p:cNvPr>
          <p:cNvSpPr/>
          <p:nvPr/>
        </p:nvSpPr>
        <p:spPr>
          <a:xfrm>
            <a:off x="0" y="0"/>
            <a:ext cx="3299927" cy="1233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כותרת 2">
            <a:extLst>
              <a:ext uri="{FF2B5EF4-FFF2-40B4-BE49-F238E27FC236}">
                <a16:creationId xmlns:a16="http://schemas.microsoft.com/office/drawing/2014/main" id="{D965A4E4-13AB-4AF7-9DEF-064EA4E41369}"/>
              </a:ext>
            </a:extLst>
          </p:cNvPr>
          <p:cNvSpPr>
            <a:spLocks noGrp="1"/>
          </p:cNvSpPr>
          <p:nvPr>
            <p:ph type="ctrTitle" idx="4294967295"/>
          </p:nvPr>
        </p:nvSpPr>
        <p:spPr>
          <a:xfrm>
            <a:off x="1670181" y="2603241"/>
            <a:ext cx="10122416" cy="3272332"/>
          </a:xfrm>
        </p:spPr>
        <p:txBody>
          <a:bodyPr>
            <a:normAutofit/>
          </a:bodyPr>
          <a:lstStyle/>
          <a:p>
            <a:pPr algn="r">
              <a:lnSpc>
                <a:spcPct val="150000"/>
              </a:lnSpc>
              <a:spcAft>
                <a:spcPts val="600"/>
              </a:spcAft>
            </a:pPr>
            <a:r>
              <a:rPr lang="he-IL" sz="2000" dirty="0">
                <a:latin typeface="Varela Round" panose="00000500000000000000" pitchFamily="2" charset="-79"/>
                <a:cs typeface="Varela Round" panose="00000500000000000000" pitchFamily="2" charset="-79"/>
              </a:rPr>
              <a:t>שימו לב: בין חמשת המ''מים רק תחום אחת שייך לעולם הרוחני (</a:t>
            </a:r>
            <a:r>
              <a:rPr lang="he-IL" sz="2000" b="1" dirty="0">
                <a:latin typeface="Varela Round" panose="00000500000000000000" pitchFamily="2" charset="-79"/>
                <a:cs typeface="Varela Round" panose="00000500000000000000" pitchFamily="2" charset="-79"/>
              </a:rPr>
              <a:t>מורה</a:t>
            </a:r>
            <a:r>
              <a:rPr lang="he-IL" sz="2000" dirty="0">
                <a:latin typeface="Varela Round" panose="00000500000000000000" pitchFamily="2" charset="-79"/>
                <a:cs typeface="Varela Round" panose="00000500000000000000" pitchFamily="2" charset="-79"/>
              </a:rPr>
              <a:t> – השכלה ציבורית), שאר התחומים עונים לצרכים פיסיים של אדם.</a:t>
            </a:r>
            <a:br>
              <a:rPr lang="he-IL" sz="2000" dirty="0">
                <a:latin typeface="Varela Round" panose="00000500000000000000" pitchFamily="2" charset="-79"/>
                <a:cs typeface="Varela Round" panose="00000500000000000000" pitchFamily="2" charset="-79"/>
              </a:rPr>
            </a:br>
            <a:r>
              <a:rPr lang="he-IL" sz="2000" dirty="0">
                <a:latin typeface="Varela Round" panose="00000500000000000000" pitchFamily="2" charset="-79"/>
                <a:cs typeface="Varela Round" panose="00000500000000000000" pitchFamily="2" charset="-79"/>
              </a:rPr>
              <a:t>גם בשירותי דת, פעילות אמנותית וספורטיבית רואה אדם חשיבות רבה.</a:t>
            </a:r>
            <a:br>
              <a:rPr lang="he-IL" sz="2000" dirty="0">
                <a:latin typeface="Varela Round" panose="00000500000000000000" pitchFamily="2" charset="-79"/>
                <a:cs typeface="Varela Round" panose="00000500000000000000" pitchFamily="2" charset="-79"/>
              </a:rPr>
            </a:br>
            <a:r>
              <a:rPr lang="he-IL" sz="2000" b="1" dirty="0">
                <a:solidFill>
                  <a:srgbClr val="00B0F0"/>
                </a:solidFill>
                <a:latin typeface="Varela Round" panose="00000500000000000000" pitchFamily="2" charset="-79"/>
                <a:cs typeface="Varela Round" panose="00000500000000000000" pitchFamily="2" charset="-79"/>
              </a:rPr>
              <a:t>מדוע, לדעתכם, ז'בוטינסקי בחר בהשכלה ציבורית כצורך חיוני, הכרחי שאותו המדינה המתוקנת חייבת לספק לאזרח? </a:t>
            </a:r>
            <a:br>
              <a:rPr lang="he-IL" sz="2000" b="1" dirty="0">
                <a:solidFill>
                  <a:srgbClr val="00B0F0"/>
                </a:solidFill>
                <a:latin typeface="Varela Round" panose="00000500000000000000" pitchFamily="2" charset="-79"/>
                <a:cs typeface="Varela Round" panose="00000500000000000000" pitchFamily="2" charset="-79"/>
              </a:rPr>
            </a:br>
            <a:r>
              <a:rPr lang="he-IL" sz="2000" b="1" dirty="0">
                <a:solidFill>
                  <a:srgbClr val="00B0F0"/>
                </a:solidFill>
                <a:latin typeface="Varela Round" panose="00000500000000000000" pitchFamily="2" charset="-79"/>
                <a:cs typeface="Varela Round" panose="00000500000000000000" pitchFamily="2" charset="-79"/>
              </a:rPr>
              <a:t>באיזה תחום רוחני אתם הייתם בוחרים כצורך הבסיסי של החברה?</a:t>
            </a:r>
            <a:br>
              <a:rPr lang="he-IL" sz="2000" b="1" dirty="0">
                <a:solidFill>
                  <a:srgbClr val="00B0F0"/>
                </a:solidFill>
                <a:latin typeface="Varela Round" panose="00000500000000000000" pitchFamily="2" charset="-79"/>
                <a:cs typeface="Varela Round" panose="00000500000000000000" pitchFamily="2" charset="-79"/>
              </a:rPr>
            </a:br>
            <a:endParaRPr lang="he-IL" sz="2000" b="1" dirty="0">
              <a:solidFill>
                <a:srgbClr val="00B0F0"/>
              </a:solidFill>
              <a:latin typeface="Varela Round" panose="00000500000000000000" pitchFamily="2" charset="-79"/>
              <a:cs typeface="Varela Round" panose="00000500000000000000" pitchFamily="2" charset="-79"/>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549283">
            <a:off x="4405451" y="1974027"/>
            <a:ext cx="638104" cy="638104"/>
          </a:xfrm>
          <a:prstGeom prst="rect">
            <a:avLst/>
          </a:prstGeom>
        </p:spPr>
      </p:pic>
      <p:pic>
        <p:nvPicPr>
          <p:cNvPr id="18" name="Рисунок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917" y="4651403"/>
            <a:ext cx="2377593" cy="1521660"/>
          </a:xfrm>
          <a:prstGeom prst="rect">
            <a:avLst/>
          </a:prstGeom>
        </p:spPr>
      </p:pic>
      <p:pic>
        <p:nvPicPr>
          <p:cNvPr id="19" name="Рисунок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1799" y="4848343"/>
            <a:ext cx="1175975" cy="1175975"/>
          </a:xfrm>
          <a:prstGeom prst="rect">
            <a:avLst/>
          </a:prstGeom>
        </p:spPr>
      </p:pic>
      <p:pic>
        <p:nvPicPr>
          <p:cNvPr id="20" name="Рисунок 10">
            <a:extLst>
              <a:ext uri="{FF2B5EF4-FFF2-40B4-BE49-F238E27FC236}">
                <a16:creationId xmlns:a16="http://schemas.microsoft.com/office/drawing/2014/main" id="{6975E6F2-20F4-4EBD-8EED-6B1FC331FD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6189" y="190984"/>
            <a:ext cx="1942930" cy="1465293"/>
          </a:xfrm>
          <a:prstGeom prst="rect">
            <a:avLst/>
          </a:prstGeom>
        </p:spPr>
      </p:pic>
      <p:pic>
        <p:nvPicPr>
          <p:cNvPr id="21" name="Рисунок 11">
            <a:extLst>
              <a:ext uri="{FF2B5EF4-FFF2-40B4-BE49-F238E27FC236}">
                <a16:creationId xmlns:a16="http://schemas.microsoft.com/office/drawing/2014/main" id="{051916DB-6917-4085-BE4A-CEF3A43C78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4217"/>
          <a:stretch/>
        </p:blipFill>
        <p:spPr>
          <a:xfrm>
            <a:off x="9849972" y="91680"/>
            <a:ext cx="1926536" cy="1652643"/>
          </a:xfrm>
          <a:prstGeom prst="rect">
            <a:avLst/>
          </a:prstGeom>
        </p:spPr>
      </p:pic>
      <p:pic>
        <p:nvPicPr>
          <p:cNvPr id="22" name="Рисунок 12">
            <a:extLst>
              <a:ext uri="{FF2B5EF4-FFF2-40B4-BE49-F238E27FC236}">
                <a16:creationId xmlns:a16="http://schemas.microsoft.com/office/drawing/2014/main" id="{2DA1E864-3895-4780-B7D1-84BE066270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7391" y="179409"/>
            <a:ext cx="1749566" cy="1487131"/>
          </a:xfrm>
          <a:prstGeom prst="rect">
            <a:avLst/>
          </a:prstGeom>
        </p:spPr>
      </p:pic>
      <p:pic>
        <p:nvPicPr>
          <p:cNvPr id="23" name="Рисунок 13">
            <a:extLst>
              <a:ext uri="{FF2B5EF4-FFF2-40B4-BE49-F238E27FC236}">
                <a16:creationId xmlns:a16="http://schemas.microsoft.com/office/drawing/2014/main" id="{0FE920D7-7837-434F-B669-1563B78972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1464" y="57582"/>
            <a:ext cx="2081183" cy="1716976"/>
          </a:xfrm>
          <a:prstGeom prst="rect">
            <a:avLst/>
          </a:prstGeom>
        </p:spPr>
      </p:pic>
      <p:pic>
        <p:nvPicPr>
          <p:cNvPr id="24" name="Рисунок 14">
            <a:extLst>
              <a:ext uri="{FF2B5EF4-FFF2-40B4-BE49-F238E27FC236}">
                <a16:creationId xmlns:a16="http://schemas.microsoft.com/office/drawing/2014/main" id="{B0C95AB9-EAAF-46F1-9C7D-2E7C21465D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4233" y="162006"/>
            <a:ext cx="1800330" cy="1519966"/>
          </a:xfrm>
          <a:prstGeom prst="rect">
            <a:avLst/>
          </a:prstGeom>
        </p:spPr>
      </p:pic>
      <p:sp>
        <p:nvSpPr>
          <p:cNvPr id="25" name="Прямоугольник 15">
            <a:extLst>
              <a:ext uri="{FF2B5EF4-FFF2-40B4-BE49-F238E27FC236}">
                <a16:creationId xmlns:a16="http://schemas.microsoft.com/office/drawing/2014/main" id="{CC864CC2-6B83-4C20-9F04-DCC6506A3D96}"/>
              </a:ext>
            </a:extLst>
          </p:cNvPr>
          <p:cNvSpPr/>
          <p:nvPr/>
        </p:nvSpPr>
        <p:spPr>
          <a:xfrm>
            <a:off x="10501475" y="1673953"/>
            <a:ext cx="998991" cy="707886"/>
          </a:xfrm>
          <a:prstGeom prst="rect">
            <a:avLst/>
          </a:prstGeom>
          <a:noFill/>
        </p:spPr>
        <p:txBody>
          <a:bodyPr wrap="none" lIns="91440" tIns="45720" rIns="91440" bIns="45720">
            <a:spAutoFit/>
          </a:bodyPr>
          <a:lstStyle/>
          <a:p>
            <a:pPr algn="ctr"/>
            <a:r>
              <a:rPr lang="he-IL" sz="40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מזון</a:t>
            </a:r>
            <a:endParaRPr lang="ru-RU" sz="4000" b="1" cap="none" spc="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endParaRPr>
          </a:p>
        </p:txBody>
      </p:sp>
      <p:sp>
        <p:nvSpPr>
          <p:cNvPr id="26" name="Прямоугольник 16">
            <a:extLst>
              <a:ext uri="{FF2B5EF4-FFF2-40B4-BE49-F238E27FC236}">
                <a16:creationId xmlns:a16="http://schemas.microsoft.com/office/drawing/2014/main" id="{06B10230-ED1C-4510-998B-973D534E1974}"/>
              </a:ext>
            </a:extLst>
          </p:cNvPr>
          <p:cNvSpPr/>
          <p:nvPr/>
        </p:nvSpPr>
        <p:spPr>
          <a:xfrm>
            <a:off x="8381643" y="1673953"/>
            <a:ext cx="1066318" cy="707886"/>
          </a:xfrm>
          <a:prstGeom prst="rect">
            <a:avLst/>
          </a:prstGeom>
          <a:noFill/>
        </p:spPr>
        <p:txBody>
          <a:bodyPr wrap="none" lIns="91440" tIns="45720" rIns="91440" bIns="45720">
            <a:spAutoFit/>
          </a:bodyPr>
          <a:lstStyle/>
          <a:p>
            <a:pPr algn="ctr"/>
            <a:r>
              <a:rPr lang="he-IL" sz="40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מעון</a:t>
            </a:r>
            <a:endParaRPr lang="ru-RU" sz="4000" b="1" cap="none" spc="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endParaRPr>
          </a:p>
        </p:txBody>
      </p:sp>
      <p:sp>
        <p:nvSpPr>
          <p:cNvPr id="27" name="Прямоугольник 17">
            <a:extLst>
              <a:ext uri="{FF2B5EF4-FFF2-40B4-BE49-F238E27FC236}">
                <a16:creationId xmlns:a16="http://schemas.microsoft.com/office/drawing/2014/main" id="{9DB5BD7F-1BFB-4F3C-8AE8-4340C4CE49C4}"/>
              </a:ext>
            </a:extLst>
          </p:cNvPr>
          <p:cNvSpPr/>
          <p:nvPr/>
        </p:nvSpPr>
        <p:spPr>
          <a:xfrm>
            <a:off x="5374551" y="1673953"/>
            <a:ext cx="1564851" cy="707886"/>
          </a:xfrm>
          <a:prstGeom prst="rect">
            <a:avLst/>
          </a:prstGeom>
          <a:noFill/>
        </p:spPr>
        <p:txBody>
          <a:bodyPr wrap="none" lIns="91440" tIns="45720" rIns="91440" bIns="45720">
            <a:spAutoFit/>
          </a:bodyPr>
          <a:lstStyle/>
          <a:p>
            <a:pPr algn="ctr"/>
            <a:r>
              <a:rPr lang="he-IL" sz="40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מלבוש</a:t>
            </a:r>
            <a:endParaRPr lang="ru-RU" sz="4000" b="1" cap="none" spc="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endParaRPr>
          </a:p>
        </p:txBody>
      </p:sp>
      <p:sp>
        <p:nvSpPr>
          <p:cNvPr id="28" name="Прямоугольник 18">
            <a:extLst>
              <a:ext uri="{FF2B5EF4-FFF2-40B4-BE49-F238E27FC236}">
                <a16:creationId xmlns:a16="http://schemas.microsoft.com/office/drawing/2014/main" id="{2E5A1362-72C1-40A9-8E19-3866CC3F0A42}"/>
              </a:ext>
            </a:extLst>
          </p:cNvPr>
          <p:cNvSpPr/>
          <p:nvPr/>
        </p:nvSpPr>
        <p:spPr>
          <a:xfrm>
            <a:off x="3235482" y="1673953"/>
            <a:ext cx="1231426" cy="707886"/>
          </a:xfrm>
          <a:prstGeom prst="rect">
            <a:avLst/>
          </a:prstGeom>
          <a:noFill/>
        </p:spPr>
        <p:txBody>
          <a:bodyPr wrap="none" lIns="91440" tIns="45720" rIns="91440" bIns="45720">
            <a:spAutoFit/>
          </a:bodyPr>
          <a:lstStyle/>
          <a:p>
            <a:pPr algn="ctr"/>
            <a:r>
              <a:rPr lang="he-IL" sz="40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מורה</a:t>
            </a:r>
            <a:endParaRPr lang="ru-RU" sz="4000" b="1" cap="none" spc="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endParaRPr>
          </a:p>
        </p:txBody>
      </p:sp>
      <p:sp>
        <p:nvSpPr>
          <p:cNvPr id="29" name="Прямоугольник 19">
            <a:extLst>
              <a:ext uri="{FF2B5EF4-FFF2-40B4-BE49-F238E27FC236}">
                <a16:creationId xmlns:a16="http://schemas.microsoft.com/office/drawing/2014/main" id="{7E5C10F2-B8B3-44AE-AA80-DAEAB0F930AC}"/>
              </a:ext>
            </a:extLst>
          </p:cNvPr>
          <p:cNvSpPr/>
          <p:nvPr/>
        </p:nvSpPr>
        <p:spPr>
          <a:xfrm>
            <a:off x="660398" y="1673953"/>
            <a:ext cx="1375698" cy="707886"/>
          </a:xfrm>
          <a:prstGeom prst="rect">
            <a:avLst/>
          </a:prstGeom>
          <a:noFill/>
        </p:spPr>
        <p:txBody>
          <a:bodyPr wrap="none" lIns="91440" tIns="45720" rIns="91440" bIns="45720">
            <a:spAutoFit/>
          </a:bodyPr>
          <a:lstStyle/>
          <a:p>
            <a:pPr algn="ctr"/>
            <a:r>
              <a:rPr lang="he-IL" sz="40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מרפא</a:t>
            </a:r>
            <a:endParaRPr lang="ru-RU" sz="4000" b="1" cap="none" spc="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93282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he-IL" dirty="0"/>
              <a:t>מה למדנו?</a:t>
            </a:r>
          </a:p>
        </p:txBody>
      </p:sp>
      <p:pic>
        <p:nvPicPr>
          <p:cNvPr id="5" name="Рисунок 4"/>
          <p:cNvPicPr>
            <a:picLocks noGrp="1" noChangeAspect="1"/>
          </p:cNvPicPr>
          <p:nvPr>
            <p:ph type="pic" idx="4294967295"/>
          </p:nvPr>
        </p:nvPicPr>
        <p:blipFill rotWithShape="1">
          <a:blip r:embed="rId2">
            <a:extLst>
              <a:ext uri="{28A0092B-C50C-407E-A947-70E740481C1C}">
                <a14:useLocalDpi xmlns:a14="http://schemas.microsoft.com/office/drawing/2010/main" val="0"/>
              </a:ext>
            </a:extLst>
          </a:blip>
          <a:srcRect l="-160" t="1693" r="12038" b="26928"/>
          <a:stretch/>
        </p:blipFill>
        <p:spPr>
          <a:xfrm>
            <a:off x="9803607" y="1763643"/>
            <a:ext cx="1592262" cy="1290638"/>
          </a:xfrm>
        </p:spPr>
      </p:pic>
      <p:pic>
        <p:nvPicPr>
          <p:cNvPr id="6" name="Рисунок 5"/>
          <p:cNvPicPr>
            <a:picLocks noGrp="1" noChangeAspect="1"/>
          </p:cNvPicPr>
          <p:nvPr>
            <p:ph type="pic" idx="4294967295"/>
          </p:nvPr>
        </p:nvPicPr>
        <p:blipFill>
          <a:blip r:embed="rId3">
            <a:extLst>
              <a:ext uri="{28A0092B-C50C-407E-A947-70E740481C1C}">
                <a14:useLocalDpi xmlns:a14="http://schemas.microsoft.com/office/drawing/2010/main" val="0"/>
              </a:ext>
            </a:extLst>
          </a:blip>
          <a:srcRect l="8488" r="8488"/>
          <a:stretch>
            <a:fillRect/>
          </a:stretch>
        </p:blipFill>
        <p:spPr>
          <a:xfrm>
            <a:off x="6139857" y="1081088"/>
            <a:ext cx="1468437" cy="990600"/>
          </a:xfr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4966" y="2964993"/>
            <a:ext cx="1787241" cy="1340431"/>
          </a:xfrm>
          <a:prstGeom prst="rect">
            <a:avLst/>
          </a:prstGeom>
        </p:spPr>
      </p:pic>
      <p:sp>
        <p:nvSpPr>
          <p:cNvPr id="10" name="Прямоугольник 9"/>
          <p:cNvSpPr/>
          <p:nvPr/>
        </p:nvSpPr>
        <p:spPr>
          <a:xfrm>
            <a:off x="7813380" y="1283826"/>
            <a:ext cx="4384535" cy="523220"/>
          </a:xfrm>
          <a:prstGeom prst="rect">
            <a:avLst/>
          </a:prstGeom>
          <a:noFill/>
        </p:spPr>
        <p:txBody>
          <a:bodyPr wrap="none" lIns="91440" tIns="45720" rIns="91440" bIns="45720">
            <a:spAutoFit/>
          </a:bodyPr>
          <a:lstStyle/>
          <a:p>
            <a:pPr algn="ctr"/>
            <a:r>
              <a:rPr lang="he-IL" sz="2800" b="1" dirty="0">
                <a:ln w="22225">
                  <a:noFill/>
                  <a:prstDash val="solid"/>
                </a:ln>
                <a:solidFill>
                  <a:srgbClr val="00B0F0"/>
                </a:solidFill>
                <a:latin typeface="Varela Round" panose="00000500000000000000" pitchFamily="2" charset="-79"/>
                <a:cs typeface="Varela Round" panose="00000500000000000000" pitchFamily="2" charset="-79"/>
              </a:rPr>
              <a:t>"תארו לכם" של שלמה ארצי</a:t>
            </a:r>
            <a:endParaRPr lang="ru-RU" sz="2800" b="1" cap="none" spc="0" dirty="0">
              <a:ln w="22225">
                <a:noFill/>
                <a:prstDash val="solid"/>
              </a:ln>
              <a:solidFill>
                <a:srgbClr val="00B0F0"/>
              </a:solidFill>
              <a:effectLst/>
              <a:cs typeface="Varela Round" panose="00000500000000000000" pitchFamily="2" charset="-79"/>
            </a:endParaRPr>
          </a:p>
        </p:txBody>
      </p:sp>
      <p:sp>
        <p:nvSpPr>
          <p:cNvPr id="11" name="Прямоугольник 10"/>
          <p:cNvSpPr/>
          <p:nvPr/>
        </p:nvSpPr>
        <p:spPr>
          <a:xfrm>
            <a:off x="4287945" y="2108944"/>
            <a:ext cx="4584908" cy="523220"/>
          </a:xfrm>
          <a:prstGeom prst="rect">
            <a:avLst/>
          </a:prstGeom>
          <a:noFill/>
        </p:spPr>
        <p:txBody>
          <a:bodyPr wrap="none" lIns="91440" tIns="45720" rIns="91440" bIns="45720">
            <a:spAutoFit/>
          </a:bodyPr>
          <a:lstStyle/>
          <a:p>
            <a:pPr algn="ctr"/>
            <a:r>
              <a:rPr lang="en-GB" sz="2800" b="1" dirty="0">
                <a:ln w="22225">
                  <a:noFill/>
                  <a:prstDash val="solid"/>
                </a:ln>
                <a:solidFill>
                  <a:srgbClr val="00B0F0"/>
                </a:solidFill>
                <a:latin typeface="Varela Round" panose="00000500000000000000" pitchFamily="2" charset="-79"/>
                <a:cs typeface="Varela Round" panose="00000500000000000000" pitchFamily="2" charset="-79"/>
              </a:rPr>
              <a:t>“imagine” by John Lennon</a:t>
            </a:r>
            <a:endParaRPr lang="ru-RU" sz="2800" b="1" cap="none" spc="0" dirty="0">
              <a:ln w="22225">
                <a:noFill/>
                <a:prstDash val="solid"/>
              </a:ln>
              <a:solidFill>
                <a:srgbClr val="00B0F0"/>
              </a:solidFill>
              <a:effectLst/>
              <a:cs typeface="Varela Round" panose="00000500000000000000" pitchFamily="2" charset="-79"/>
            </a:endParaRPr>
          </a:p>
        </p:txBody>
      </p:sp>
      <p:sp>
        <p:nvSpPr>
          <p:cNvPr id="12" name="Прямоугольник 11"/>
          <p:cNvSpPr/>
          <p:nvPr/>
        </p:nvSpPr>
        <p:spPr>
          <a:xfrm>
            <a:off x="2171226" y="3606678"/>
            <a:ext cx="4647426" cy="523220"/>
          </a:xfrm>
          <a:prstGeom prst="rect">
            <a:avLst/>
          </a:prstGeom>
          <a:noFill/>
        </p:spPr>
        <p:txBody>
          <a:bodyPr wrap="none" lIns="91440" tIns="45720" rIns="91440" bIns="45720">
            <a:spAutoFit/>
          </a:bodyPr>
          <a:lstStyle/>
          <a:p>
            <a:pPr algn="ctr"/>
            <a:r>
              <a:rPr lang="he-IL" sz="2800" b="1" dirty="0" err="1">
                <a:ln w="22225">
                  <a:noFill/>
                  <a:prstDash val="solid"/>
                </a:ln>
                <a:solidFill>
                  <a:srgbClr val="00B0F0"/>
                </a:solidFill>
                <a:latin typeface="Varela Round" panose="00000500000000000000" pitchFamily="2" charset="-79"/>
                <a:cs typeface="Varela Round" panose="00000500000000000000" pitchFamily="2" charset="-79"/>
              </a:rPr>
              <a:t>חזון</a:t>
            </a:r>
            <a:r>
              <a:rPr lang="he-IL" sz="2800" b="1" dirty="0">
                <a:ln w="22225">
                  <a:noFill/>
                  <a:prstDash val="solid"/>
                </a:ln>
                <a:solidFill>
                  <a:srgbClr val="00B0F0"/>
                </a:solidFill>
                <a:latin typeface="Varela Round" panose="00000500000000000000" pitchFamily="2" charset="-79"/>
                <a:cs typeface="Varela Round" panose="00000500000000000000" pitchFamily="2" charset="-79"/>
              </a:rPr>
              <a:t> 'אחרית הימים' של ישעיהו</a:t>
            </a:r>
            <a:endParaRPr lang="ru-RU" sz="2800" b="1" cap="none" spc="0" dirty="0">
              <a:ln w="22225">
                <a:noFill/>
                <a:prstDash val="solid"/>
              </a:ln>
              <a:solidFill>
                <a:srgbClr val="00B0F0"/>
              </a:solidFill>
              <a:effectLst/>
              <a:cs typeface="Varela Round" panose="00000500000000000000" pitchFamily="2" charset="-79"/>
            </a:endParaRPr>
          </a:p>
        </p:txBody>
      </p:sp>
      <p:sp>
        <p:nvSpPr>
          <p:cNvPr id="13" name="Прямоугольник 12"/>
          <p:cNvSpPr/>
          <p:nvPr/>
        </p:nvSpPr>
        <p:spPr>
          <a:xfrm>
            <a:off x="892204" y="991438"/>
            <a:ext cx="4716356" cy="523220"/>
          </a:xfrm>
          <a:prstGeom prst="rect">
            <a:avLst/>
          </a:prstGeom>
          <a:noFill/>
        </p:spPr>
        <p:txBody>
          <a:bodyPr wrap="none" lIns="91440" tIns="45720" rIns="91440" bIns="45720">
            <a:spAutoFit/>
          </a:bodyPr>
          <a:lstStyle/>
          <a:p>
            <a:pPr algn="ctr"/>
            <a:r>
              <a:rPr lang="he-IL" sz="2800" b="1" dirty="0">
                <a:ln w="22225">
                  <a:noFill/>
                  <a:prstDash val="solid"/>
                </a:ln>
                <a:solidFill>
                  <a:srgbClr val="00B0F0"/>
                </a:solidFill>
                <a:latin typeface="Varela Round" panose="00000500000000000000" pitchFamily="2" charset="-79"/>
                <a:cs typeface="Varela Round" panose="00000500000000000000" pitchFamily="2" charset="-79"/>
              </a:rPr>
              <a:t>חמשת המ''מים של ז'בוטינסקי</a:t>
            </a:r>
            <a:endParaRPr lang="ru-RU" sz="2800" b="1" cap="none" spc="0" dirty="0">
              <a:ln w="22225">
                <a:noFill/>
                <a:prstDash val="solid"/>
              </a:ln>
              <a:solidFill>
                <a:srgbClr val="00B0F0"/>
              </a:solidFill>
              <a:effectLst/>
              <a:cs typeface="Varela Round" panose="00000500000000000000" pitchFamily="2" charset="-79"/>
            </a:endParaRPr>
          </a:p>
        </p:txBody>
      </p:sp>
      <p:sp>
        <p:nvSpPr>
          <p:cNvPr id="14" name="TextBox 13"/>
          <p:cNvSpPr txBox="1"/>
          <p:nvPr/>
        </p:nvSpPr>
        <p:spPr>
          <a:xfrm>
            <a:off x="1557406" y="5157868"/>
            <a:ext cx="5261245" cy="1477328"/>
          </a:xfrm>
          <a:prstGeom prst="rect">
            <a:avLst/>
          </a:prstGeom>
          <a:noFill/>
        </p:spPr>
        <p:txBody>
          <a:bodyPr wrap="square" rtlCol="1">
            <a:spAutoFit/>
          </a:bodyPr>
          <a:lstStyle/>
          <a:p>
            <a:r>
              <a:rPr lang="he-IL" dirty="0">
                <a:latin typeface="Varela Round" panose="00000500000000000000" pitchFamily="2" charset="-79"/>
                <a:cs typeface="Varela Round" panose="00000500000000000000" pitchFamily="2" charset="-79"/>
              </a:rPr>
              <a:t>נחזור לשאלה הראשונה של השיעור.</a:t>
            </a:r>
          </a:p>
          <a:p>
            <a:pPr marL="285750" indent="-285750">
              <a:buFont typeface="Arial" panose="020B0604020202020204" pitchFamily="34" charset="0"/>
              <a:buChar char="•"/>
            </a:pPr>
            <a:r>
              <a:rPr lang="he-IL" dirty="0">
                <a:latin typeface="Varela Round" panose="00000500000000000000" pitchFamily="2" charset="-79"/>
                <a:cs typeface="Varela Round" panose="00000500000000000000" pitchFamily="2" charset="-79"/>
              </a:rPr>
              <a:t>מהו העולם המושלם שבו הייתם רוצים לחיות?</a:t>
            </a:r>
          </a:p>
          <a:p>
            <a:pPr marL="285750" indent="-285750">
              <a:buFont typeface="Arial" panose="020B0604020202020204" pitchFamily="34" charset="0"/>
              <a:buChar char="•"/>
            </a:pPr>
            <a:r>
              <a:rPr lang="he-IL" dirty="0">
                <a:latin typeface="Varela Round" panose="00000500000000000000" pitchFamily="2" charset="-79"/>
                <a:cs typeface="Varela Round" panose="00000500000000000000" pitchFamily="2" charset="-79"/>
              </a:rPr>
              <a:t>עם אילו דברים שלמדנו כעת אתם מזדהים יותר?</a:t>
            </a:r>
          </a:p>
          <a:p>
            <a:pPr marL="285750" indent="-285750">
              <a:buFont typeface="Arial" panose="020B0604020202020204" pitchFamily="34" charset="0"/>
              <a:buChar char="•"/>
            </a:pPr>
            <a:r>
              <a:rPr lang="he-IL" dirty="0">
                <a:latin typeface="Varela Round" panose="00000500000000000000" pitchFamily="2" charset="-79"/>
                <a:cs typeface="Varela Round" panose="00000500000000000000" pitchFamily="2" charset="-79"/>
              </a:rPr>
              <a:t>האם ובמה "עדכנתם" את התמונה הראשונה של העולם המושלם שלכם בעקבות הלמידה?</a:t>
            </a:r>
          </a:p>
        </p:txBody>
      </p:sp>
      <p:pic>
        <p:nvPicPr>
          <p:cNvPr id="15" name="Рисунок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869" y="5193293"/>
            <a:ext cx="1346538" cy="1346538"/>
          </a:xfrm>
          <a:prstGeom prst="rect">
            <a:avLst/>
          </a:prstGeom>
        </p:spPr>
      </p:pic>
      <p:sp>
        <p:nvSpPr>
          <p:cNvPr id="16" name="Прямоугольник 11">
            <a:extLst>
              <a:ext uri="{FF2B5EF4-FFF2-40B4-BE49-F238E27FC236}">
                <a16:creationId xmlns:a16="http://schemas.microsoft.com/office/drawing/2014/main" id="{39609E15-3C24-4B45-A3E2-E4D26FC58C9F}"/>
              </a:ext>
            </a:extLst>
          </p:cNvPr>
          <p:cNvSpPr/>
          <p:nvPr/>
        </p:nvSpPr>
        <p:spPr>
          <a:xfrm>
            <a:off x="5776703" y="4568811"/>
            <a:ext cx="3663182" cy="523220"/>
          </a:xfrm>
          <a:prstGeom prst="rect">
            <a:avLst/>
          </a:prstGeom>
          <a:noFill/>
        </p:spPr>
        <p:txBody>
          <a:bodyPr wrap="none" lIns="91440" tIns="45720" rIns="91440" bIns="45720">
            <a:spAutoFit/>
          </a:bodyPr>
          <a:lstStyle/>
          <a:p>
            <a:pPr algn="ctr"/>
            <a:r>
              <a:rPr lang="he-IL" sz="2800" b="1" dirty="0" err="1">
                <a:ln w="22225">
                  <a:noFill/>
                  <a:prstDash val="solid"/>
                </a:ln>
                <a:solidFill>
                  <a:srgbClr val="00B0F0"/>
                </a:solidFill>
                <a:latin typeface="Varela Round" panose="00000500000000000000" pitchFamily="2" charset="-79"/>
                <a:cs typeface="Varela Round" panose="00000500000000000000" pitchFamily="2" charset="-79"/>
              </a:rPr>
              <a:t>חזון</a:t>
            </a:r>
            <a:r>
              <a:rPr lang="he-IL" sz="2800" b="1" dirty="0">
                <a:ln w="22225">
                  <a:noFill/>
                  <a:prstDash val="solid"/>
                </a:ln>
                <a:solidFill>
                  <a:srgbClr val="00B0F0"/>
                </a:solidFill>
                <a:latin typeface="Varela Round" panose="00000500000000000000" pitchFamily="2" charset="-79"/>
                <a:cs typeface="Varela Round" panose="00000500000000000000" pitchFamily="2" charset="-79"/>
              </a:rPr>
              <a:t> הרצל, "</a:t>
            </a:r>
            <a:r>
              <a:rPr lang="he-IL" sz="2800" b="1" dirty="0" err="1">
                <a:ln w="22225">
                  <a:noFill/>
                  <a:prstDash val="solid"/>
                </a:ln>
                <a:solidFill>
                  <a:srgbClr val="00B0F0"/>
                </a:solidFill>
                <a:latin typeface="Varela Round" panose="00000500000000000000" pitchFamily="2" charset="-79"/>
                <a:cs typeface="Varela Round" panose="00000500000000000000" pitchFamily="2" charset="-79"/>
              </a:rPr>
              <a:t>אלטנוילנד</a:t>
            </a:r>
            <a:r>
              <a:rPr lang="he-IL" sz="2800" b="1" dirty="0">
                <a:ln w="22225">
                  <a:noFill/>
                  <a:prstDash val="solid"/>
                </a:ln>
                <a:solidFill>
                  <a:srgbClr val="00B0F0"/>
                </a:solidFill>
                <a:latin typeface="Varela Round" panose="00000500000000000000" pitchFamily="2" charset="-79"/>
                <a:cs typeface="Varela Round" panose="00000500000000000000" pitchFamily="2" charset="-79"/>
              </a:rPr>
              <a:t>"</a:t>
            </a:r>
            <a:endParaRPr lang="ru-RU" sz="2800" b="1" cap="none" spc="0" dirty="0">
              <a:ln w="22225">
                <a:noFill/>
                <a:prstDash val="solid"/>
              </a:ln>
              <a:solidFill>
                <a:srgbClr val="00B0F0"/>
              </a:solidFill>
              <a:effectLst/>
              <a:cs typeface="Varela Round" panose="00000500000000000000" pitchFamily="2" charset="-79"/>
            </a:endParaRPr>
          </a:p>
        </p:txBody>
      </p:sp>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04133" y="3317668"/>
            <a:ext cx="1706880" cy="1801368"/>
          </a:xfrm>
          <a:prstGeom prst="rect">
            <a:avLst/>
          </a:prstGeom>
        </p:spPr>
      </p:pic>
      <p:pic>
        <p:nvPicPr>
          <p:cNvPr id="17" name="Рисунок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6069" y="1576213"/>
            <a:ext cx="1473321" cy="1852175"/>
          </a:xfrm>
          <a:prstGeom prst="rect">
            <a:avLst/>
          </a:prstGeom>
        </p:spPr>
      </p:pic>
    </p:spTree>
    <p:extLst>
      <p:ext uri="{BB962C8B-B14F-4D97-AF65-F5344CB8AC3E}">
        <p14:creationId xmlns:p14="http://schemas.microsoft.com/office/powerpoint/2010/main" val="88355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737D3E99-F113-4BB4-9097-B1002DE0F8D3}"/>
              </a:ext>
            </a:extLst>
          </p:cNvPr>
          <p:cNvSpPr>
            <a:spLocks noGrp="1"/>
          </p:cNvSpPr>
          <p:nvPr>
            <p:ph type="ctrTitle"/>
          </p:nvPr>
        </p:nvSpPr>
        <p:spPr>
          <a:xfrm>
            <a:off x="1289113" y="3743867"/>
            <a:ext cx="9613777" cy="1415378"/>
          </a:xfrm>
        </p:spPr>
        <p:txBody>
          <a:bodyPr vert="horz" wrap="none" lIns="36000" tIns="36000" rIns="36000" bIns="36000" rtlCol="1" anchor="ctr">
            <a:spAutoFit/>
          </a:bodyPr>
          <a:lstStyle/>
          <a:p>
            <a:pPr algn="r" rtl="1">
              <a:lnSpc>
                <a:spcPct val="150000"/>
              </a:lnSpc>
            </a:pPr>
            <a:r>
              <a:rPr lang="he-IL" sz="2000" dirty="0"/>
              <a:t>השימוש ביצירות במהלך שידור זה נעשה לפי סעיף 27א לחוק זכות יוצרים, תשס"ח-2007. </a:t>
            </a:r>
            <a:br>
              <a:rPr lang="en-US" sz="2000" dirty="0"/>
            </a:br>
            <a:r>
              <a:rPr lang="he-IL" sz="2000" dirty="0"/>
              <a:t>אם הינך בעל הזכויות באחת היצירות, באפשרותך לבקש מאיתנו לחדול מהשימוש ביצירה, </a:t>
            </a:r>
            <a:br>
              <a:rPr lang="en-US" sz="2000" dirty="0"/>
            </a:br>
            <a:r>
              <a:rPr lang="he-IL" sz="2000" dirty="0"/>
              <a:t>זאת באמצעות פנייה לדוא"ל </a:t>
            </a:r>
            <a:r>
              <a:rPr lang="en-US" sz="2000" dirty="0"/>
              <a:t>rights@education.gov.il</a:t>
            </a:r>
            <a:endParaRPr lang="he-IL" sz="2000" dirty="0"/>
          </a:p>
        </p:txBody>
      </p:sp>
      <p:sp>
        <p:nvSpPr>
          <p:cNvPr id="8" name="מלבן 7">
            <a:extLst>
              <a:ext uri="{FF2B5EF4-FFF2-40B4-BE49-F238E27FC236}">
                <a16:creationId xmlns:a16="http://schemas.microsoft.com/office/drawing/2014/main" id="{DFF735AD-340B-4FCF-969A-F904F6012CB9}"/>
              </a:ext>
            </a:extLst>
          </p:cNvPr>
          <p:cNvSpPr/>
          <p:nvPr/>
        </p:nvSpPr>
        <p:spPr>
          <a:xfrm>
            <a:off x="1273083" y="2661336"/>
            <a:ext cx="9645837" cy="743656"/>
          </a:xfrm>
          <a:prstGeom prst="rect">
            <a:avLst/>
          </a:prstGeom>
        </p:spPr>
        <p:txBody>
          <a:bodyPr wrap="none" lIns="36000" tIns="36000" rIns="36000" bIns="36000">
            <a:spAutoFit/>
          </a:bodyPr>
          <a:lstStyle/>
          <a:p>
            <a:pPr algn="ctr">
              <a:lnSpc>
                <a:spcPct val="150000"/>
              </a:lnSpc>
              <a:defRPr/>
            </a:pPr>
            <a:r>
              <a:rPr lang="he-IL" sz="3200" b="1" dirty="0">
                <a:solidFill>
                  <a:srgbClr val="192A72"/>
                </a:solidFill>
                <a:latin typeface="Varela Round" panose="00000500000000000000" pitchFamily="2" charset="-79"/>
                <a:cs typeface="Varela Round" panose="00000500000000000000" pitchFamily="2" charset="-79"/>
              </a:rPr>
              <a:t>שימוש ביצירות מוגנות בזכויות יוצרים ואיתור בעלי זכויות </a:t>
            </a:r>
          </a:p>
        </p:txBody>
      </p:sp>
    </p:spTree>
    <p:extLst>
      <p:ext uri="{BB962C8B-B14F-4D97-AF65-F5344CB8AC3E}">
        <p14:creationId xmlns:p14="http://schemas.microsoft.com/office/powerpoint/2010/main" val="273093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29534" y="2695671"/>
            <a:ext cx="9208400" cy="1924651"/>
          </a:xfrm>
          <a:prstGeom prst="rect">
            <a:avLst/>
          </a:prstGeom>
          <a:noFill/>
          <a:ln>
            <a:noFill/>
          </a:ln>
        </p:spPr>
        <p:txBody>
          <a:bodyPr spcFirstLastPara="1" wrap="square" lIns="121904" tIns="121904" rIns="121904" bIns="121904" anchor="t" anchorCtr="0">
            <a:noAutofit/>
          </a:bodyPr>
          <a:lstStyle/>
          <a:p>
            <a:pPr marL="609600">
              <a:lnSpc>
                <a:spcPct val="150000"/>
              </a:lnSpc>
            </a:pPr>
            <a:endParaRPr dirty="0"/>
          </a:p>
        </p:txBody>
      </p:sp>
      <p:sp>
        <p:nvSpPr>
          <p:cNvPr id="5" name="כותרת 4"/>
          <p:cNvSpPr>
            <a:spLocks noGrp="1"/>
          </p:cNvSpPr>
          <p:nvPr>
            <p:ph type="ctrTitle"/>
          </p:nvPr>
        </p:nvSpPr>
        <p:spPr/>
        <p:txBody>
          <a:bodyPr/>
          <a:lstStyle/>
          <a:p>
            <a:r>
              <a:rPr lang="he-IL" dirty="0"/>
              <a:t>מחפשים חברת מופת</a:t>
            </a:r>
          </a:p>
        </p:txBody>
      </p:sp>
      <p:sp>
        <p:nvSpPr>
          <p:cNvPr id="7" name="כותרת משנה 6"/>
          <p:cNvSpPr>
            <a:spLocks noGrp="1"/>
          </p:cNvSpPr>
          <p:nvPr>
            <p:ph type="subTitle" idx="1"/>
          </p:nvPr>
        </p:nvSpPr>
        <p:spPr/>
        <p:txBody>
          <a:bodyPr/>
          <a:lstStyle/>
          <a:p>
            <a:r>
              <a:rPr lang="he-IL" dirty="0">
                <a:sym typeface="Varela Round"/>
              </a:rPr>
              <a:t>תרבות יהודית ישראלית - כיתה ח'</a:t>
            </a:r>
          </a:p>
        </p:txBody>
      </p:sp>
      <p:sp>
        <p:nvSpPr>
          <p:cNvPr id="4" name="מציין מיקום תוכן 3"/>
          <p:cNvSpPr>
            <a:spLocks noGrp="1"/>
          </p:cNvSpPr>
          <p:nvPr>
            <p:ph idx="10"/>
          </p:nvPr>
        </p:nvSpPr>
        <p:spPr/>
        <p:txBody>
          <a:bodyPr/>
          <a:lstStyle/>
          <a:p>
            <a:r>
              <a:rPr lang="he-IL" dirty="0">
                <a:sym typeface="Varela Round"/>
              </a:rPr>
              <a:t>שם המורה: שלמה ווסקובויניק</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sz="quarter" idx="4"/>
          </p:nvPr>
        </p:nvSpPr>
        <p:spPr/>
        <p:txBody>
          <a:bodyPr>
            <a:normAutofit/>
          </a:bodyPr>
          <a:lstStyle/>
          <a:p>
            <a:pPr>
              <a:lnSpc>
                <a:spcPct val="150000"/>
              </a:lnSpc>
            </a:pPr>
            <a:r>
              <a:rPr lang="he-IL" sz="2800" dirty="0"/>
              <a:t>אנו נכיר יצירות של </a:t>
            </a:r>
            <a:r>
              <a:rPr lang="he-IL" sz="2800" dirty="0">
                <a:solidFill>
                  <a:schemeClr val="tx1"/>
                </a:solidFill>
              </a:rPr>
              <a:t>חמישה</a:t>
            </a:r>
            <a:r>
              <a:rPr lang="he-IL" sz="2800" dirty="0"/>
              <a:t> הוגי </a:t>
            </a:r>
            <a:r>
              <a:rPr lang="he-IL" sz="2800" dirty="0">
                <a:solidFill>
                  <a:schemeClr val="tx1"/>
                </a:solidFill>
              </a:rPr>
              <a:t>דעות ויוצרים </a:t>
            </a:r>
            <a:r>
              <a:rPr lang="he-IL" sz="2800" dirty="0"/>
              <a:t>מתקופות שונות.</a:t>
            </a:r>
          </a:p>
          <a:p>
            <a:pPr>
              <a:lnSpc>
                <a:spcPct val="150000"/>
              </a:lnSpc>
            </a:pPr>
            <a:r>
              <a:rPr lang="he-IL" sz="2800" dirty="0"/>
              <a:t>חמישתם חלמו על החברה האנושית שבה היו רוצים לחיות, </a:t>
            </a:r>
          </a:p>
          <a:p>
            <a:pPr>
              <a:lnSpc>
                <a:spcPct val="150000"/>
              </a:lnSpc>
            </a:pPr>
            <a:r>
              <a:rPr lang="he-IL" sz="2800" dirty="0">
                <a:solidFill>
                  <a:schemeClr val="tx1"/>
                </a:solidFill>
              </a:rPr>
              <a:t>חברת מופת </a:t>
            </a:r>
            <a:r>
              <a:rPr lang="he-IL" sz="2800" dirty="0"/>
              <a:t>לשיטתם.</a:t>
            </a:r>
          </a:p>
          <a:p>
            <a:pPr>
              <a:lnSpc>
                <a:spcPct val="150000"/>
              </a:lnSpc>
            </a:pPr>
            <a:r>
              <a:rPr lang="he-IL" sz="2800" dirty="0"/>
              <a:t>ננסה לקיים איתם דו-שיח. </a:t>
            </a:r>
          </a:p>
          <a:p>
            <a:pPr>
              <a:lnSpc>
                <a:spcPct val="150000"/>
              </a:lnSpc>
            </a:pPr>
            <a:r>
              <a:rPr lang="he-IL" sz="2800" dirty="0"/>
              <a:t>נחפש את חברת המופת שלנו.</a:t>
            </a:r>
          </a:p>
        </p:txBody>
      </p:sp>
      <p:sp>
        <p:nvSpPr>
          <p:cNvPr id="2" name="Заголовок 1"/>
          <p:cNvSpPr>
            <a:spLocks noGrp="1"/>
          </p:cNvSpPr>
          <p:nvPr>
            <p:ph type="title"/>
          </p:nvPr>
        </p:nvSpPr>
        <p:spPr/>
        <p:txBody>
          <a:bodyPr/>
          <a:lstStyle/>
          <a:p>
            <a:r>
              <a:rPr lang="he-IL" dirty="0"/>
              <a:t>מה נלמד?</a:t>
            </a:r>
          </a:p>
        </p:txBody>
      </p:sp>
    </p:spTree>
    <p:extLst>
      <p:ext uri="{BB962C8B-B14F-4D97-AF65-F5344CB8AC3E}">
        <p14:creationId xmlns:p14="http://schemas.microsoft.com/office/powerpoint/2010/main" val="3211019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6" name="Google Shape;129;p13"/>
          <p:cNvSpPr txBox="1">
            <a:spLocks/>
          </p:cNvSpPr>
          <p:nvPr/>
        </p:nvSpPr>
        <p:spPr>
          <a:xfrm>
            <a:off x="1858700" y="3413158"/>
            <a:ext cx="5361300" cy="522600"/>
          </a:xfrm>
          <a:prstGeom prst="rect">
            <a:avLst/>
          </a:prstGeom>
        </p:spPr>
        <p:txBody>
          <a:bodyPr spcFirstLastPara="1" vert="horz" wrap="square" lIns="91425" tIns="91425" rIns="91425" bIns="91425" rtlCol="1" anchor="t" anchorCtr="0">
            <a:noAutofit/>
          </a:bodyPr>
          <a:lstStyle>
            <a:lvl1pPr marL="0" lvl="0" indent="0" algn="ctr" defTabSz="914491" rtl="1" eaLnBrk="1" latinLnBrk="0" hangingPunct="1">
              <a:lnSpc>
                <a:spcPct val="100000"/>
              </a:lnSpc>
              <a:spcBef>
                <a:spcPts val="0"/>
              </a:spcBef>
              <a:spcAft>
                <a:spcPts val="600"/>
              </a:spcAft>
              <a:buSzPts val="2800"/>
              <a:buFont typeface="Arial" pitchFamily="34" charset="0"/>
              <a:buNone/>
              <a:defRPr sz="3200" b="1" kern="1200">
                <a:solidFill>
                  <a:srgbClr val="192A72"/>
                </a:solidFill>
                <a:latin typeface="Varela Round" pitchFamily="2" charset="-79"/>
                <a:ea typeface="+mn-ea"/>
                <a:cs typeface="Varela Round" pitchFamily="2" charset="-79"/>
              </a:defRPr>
            </a:lvl1pPr>
            <a:lvl2pPr marL="743024" lvl="1" indent="-285779" algn="ctr" defTabSz="914491" rtl="1" eaLnBrk="1" latinLnBrk="0" hangingPunct="1">
              <a:lnSpc>
                <a:spcPct val="100000"/>
              </a:lnSpc>
              <a:spcBef>
                <a:spcPts val="0"/>
              </a:spcBef>
              <a:spcAft>
                <a:spcPts val="0"/>
              </a:spcAft>
              <a:buSzPts val="2800"/>
              <a:buFont typeface="Arial" pitchFamily="34" charset="0"/>
              <a:buNone/>
              <a:defRPr sz="3700" kern="1200">
                <a:solidFill>
                  <a:schemeClr val="tx1"/>
                </a:solidFill>
                <a:latin typeface="+mn-lt"/>
                <a:ea typeface="+mn-ea"/>
                <a:cs typeface="+mn-cs"/>
              </a:defRPr>
            </a:lvl2pPr>
            <a:lvl3pPr marL="1143114" lvl="2" indent="-228623" algn="ctr" defTabSz="914491" rtl="1" eaLnBrk="1" latinLnBrk="0" hangingPunct="1">
              <a:lnSpc>
                <a:spcPct val="100000"/>
              </a:lnSpc>
              <a:spcBef>
                <a:spcPts val="0"/>
              </a:spcBef>
              <a:spcAft>
                <a:spcPts val="0"/>
              </a:spcAft>
              <a:buSzPts val="2800"/>
              <a:buFont typeface="Arial" pitchFamily="34" charset="0"/>
              <a:buNone/>
              <a:defRPr sz="3700" kern="1200">
                <a:solidFill>
                  <a:schemeClr val="tx1"/>
                </a:solidFill>
                <a:latin typeface="+mn-lt"/>
                <a:ea typeface="+mn-ea"/>
                <a:cs typeface="+mn-cs"/>
              </a:defRPr>
            </a:lvl3pPr>
            <a:lvl4pPr marL="1600360" lvl="3" indent="-228623" algn="ctr" defTabSz="914491" rtl="1" eaLnBrk="1" latinLnBrk="0" hangingPunct="1">
              <a:lnSpc>
                <a:spcPct val="100000"/>
              </a:lnSpc>
              <a:spcBef>
                <a:spcPts val="0"/>
              </a:spcBef>
              <a:spcAft>
                <a:spcPts val="0"/>
              </a:spcAft>
              <a:buSzPts val="2800"/>
              <a:buFont typeface="Arial" pitchFamily="34" charset="0"/>
              <a:buNone/>
              <a:defRPr sz="3700" kern="1200">
                <a:solidFill>
                  <a:schemeClr val="tx1"/>
                </a:solidFill>
                <a:latin typeface="+mn-lt"/>
                <a:ea typeface="+mn-ea"/>
                <a:cs typeface="+mn-cs"/>
              </a:defRPr>
            </a:lvl4pPr>
            <a:lvl5pPr marL="2057606" lvl="4" indent="-228623" algn="ctr" defTabSz="914491" rtl="1" eaLnBrk="1" latinLnBrk="0" hangingPunct="1">
              <a:lnSpc>
                <a:spcPct val="100000"/>
              </a:lnSpc>
              <a:spcBef>
                <a:spcPts val="0"/>
              </a:spcBef>
              <a:spcAft>
                <a:spcPts val="0"/>
              </a:spcAft>
              <a:buSzPts val="2800"/>
              <a:buFont typeface="Arial" pitchFamily="34" charset="0"/>
              <a:buNone/>
              <a:defRPr sz="3700" kern="1200">
                <a:solidFill>
                  <a:schemeClr val="tx1"/>
                </a:solidFill>
                <a:latin typeface="+mn-lt"/>
                <a:ea typeface="+mn-ea"/>
                <a:cs typeface="+mn-cs"/>
              </a:defRPr>
            </a:lvl5pPr>
            <a:lvl6pPr marL="2514851" lvl="5" indent="-228623" algn="ctr" defTabSz="914491" rtl="1" eaLnBrk="1" latinLnBrk="0" hangingPunct="1">
              <a:lnSpc>
                <a:spcPct val="100000"/>
              </a:lnSpc>
              <a:spcBef>
                <a:spcPts val="0"/>
              </a:spcBef>
              <a:spcAft>
                <a:spcPts val="0"/>
              </a:spcAft>
              <a:buSzPts val="2800"/>
              <a:buFont typeface="Arial" pitchFamily="34" charset="0"/>
              <a:buNone/>
              <a:defRPr sz="3700" kern="1200">
                <a:solidFill>
                  <a:schemeClr val="tx1"/>
                </a:solidFill>
                <a:latin typeface="+mn-lt"/>
                <a:ea typeface="+mn-ea"/>
                <a:cs typeface="+mn-cs"/>
              </a:defRPr>
            </a:lvl6pPr>
            <a:lvl7pPr marL="2972097" lvl="6" indent="-228623" algn="ctr" defTabSz="914491" rtl="1" eaLnBrk="1" latinLnBrk="0" hangingPunct="1">
              <a:lnSpc>
                <a:spcPct val="100000"/>
              </a:lnSpc>
              <a:spcBef>
                <a:spcPts val="0"/>
              </a:spcBef>
              <a:spcAft>
                <a:spcPts val="0"/>
              </a:spcAft>
              <a:buSzPts val="2800"/>
              <a:buFont typeface="Arial" pitchFamily="34" charset="0"/>
              <a:buNone/>
              <a:defRPr sz="3700" kern="1200">
                <a:solidFill>
                  <a:schemeClr val="tx1"/>
                </a:solidFill>
                <a:latin typeface="+mn-lt"/>
                <a:ea typeface="+mn-ea"/>
                <a:cs typeface="+mn-cs"/>
              </a:defRPr>
            </a:lvl7pPr>
            <a:lvl8pPr marL="3429343" lvl="7" indent="-228623" algn="ctr" defTabSz="914491" rtl="1" eaLnBrk="1" latinLnBrk="0" hangingPunct="1">
              <a:lnSpc>
                <a:spcPct val="100000"/>
              </a:lnSpc>
              <a:spcBef>
                <a:spcPts val="0"/>
              </a:spcBef>
              <a:spcAft>
                <a:spcPts val="0"/>
              </a:spcAft>
              <a:buSzPts val="2800"/>
              <a:buFont typeface="Arial" pitchFamily="34" charset="0"/>
              <a:buNone/>
              <a:defRPr sz="3700" kern="1200">
                <a:solidFill>
                  <a:schemeClr val="tx1"/>
                </a:solidFill>
                <a:latin typeface="+mn-lt"/>
                <a:ea typeface="+mn-ea"/>
                <a:cs typeface="+mn-cs"/>
              </a:defRPr>
            </a:lvl8pPr>
            <a:lvl9pPr marL="3886589" lvl="8" indent="-228623" algn="ctr" defTabSz="914491" rtl="1" eaLnBrk="1" latinLnBrk="0" hangingPunct="1">
              <a:lnSpc>
                <a:spcPct val="100000"/>
              </a:lnSpc>
              <a:spcBef>
                <a:spcPts val="0"/>
              </a:spcBef>
              <a:spcAft>
                <a:spcPts val="0"/>
              </a:spcAft>
              <a:buSzPts val="2800"/>
              <a:buFont typeface="Arial" pitchFamily="34" charset="0"/>
              <a:buNone/>
              <a:defRPr sz="3700" kern="1200">
                <a:solidFill>
                  <a:schemeClr val="tx1"/>
                </a:solidFill>
                <a:latin typeface="+mn-lt"/>
                <a:ea typeface="+mn-ea"/>
                <a:cs typeface="+mn-cs"/>
              </a:defRPr>
            </a:lvl9pPr>
          </a:lstStyle>
          <a:p>
            <a:pPr rtl="0">
              <a:spcBef>
                <a:spcPts val="1500"/>
              </a:spcBef>
              <a:spcAft>
                <a:spcPts val="0"/>
              </a:spcAft>
            </a:pPr>
            <a:endParaRPr lang="he-IL" dirty="0">
              <a:latin typeface="Varela Round"/>
              <a:ea typeface="Varela Round"/>
              <a:cs typeface="Varela Round"/>
              <a:sym typeface="Varela Round"/>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5307" y="1953951"/>
            <a:ext cx="2170590" cy="2170590"/>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852" y="4480565"/>
            <a:ext cx="2857500" cy="1828800"/>
          </a:xfrm>
          <a:prstGeom prst="rect">
            <a:avLst/>
          </a:prstGeom>
        </p:spPr>
      </p:pic>
      <p:sp>
        <p:nvSpPr>
          <p:cNvPr id="2" name="כותרת 1">
            <a:extLst>
              <a:ext uri="{FF2B5EF4-FFF2-40B4-BE49-F238E27FC236}">
                <a16:creationId xmlns:a16="http://schemas.microsoft.com/office/drawing/2014/main" id="{716EE8C4-9A6D-40AC-8363-DA3DC0F5DDB8}"/>
              </a:ext>
            </a:extLst>
          </p:cNvPr>
          <p:cNvSpPr>
            <a:spLocks noGrp="1"/>
          </p:cNvSpPr>
          <p:nvPr>
            <p:ph type="title"/>
          </p:nvPr>
        </p:nvSpPr>
        <p:spPr/>
        <p:txBody>
          <a:bodyPr/>
          <a:lstStyle/>
          <a:p>
            <a:r>
              <a:rPr lang="he-IL" dirty="0">
                <a:sym typeface="Varela Round"/>
              </a:rPr>
              <a:t>חברת מופת מהי?</a:t>
            </a:r>
            <a:endParaRPr lang="he-IL" dirty="0"/>
          </a:p>
        </p:txBody>
      </p:sp>
      <p:sp>
        <p:nvSpPr>
          <p:cNvPr id="8" name="מציין מיקום טקסט 7">
            <a:extLst>
              <a:ext uri="{FF2B5EF4-FFF2-40B4-BE49-F238E27FC236}">
                <a16:creationId xmlns:a16="http://schemas.microsoft.com/office/drawing/2014/main" id="{91081A9A-3B1A-4BED-BE2C-E62AB93D8E48}"/>
              </a:ext>
            </a:extLst>
          </p:cNvPr>
          <p:cNvSpPr>
            <a:spLocks noGrp="1"/>
          </p:cNvSpPr>
          <p:nvPr>
            <p:ph type="body" sz="quarter" idx="3"/>
          </p:nvPr>
        </p:nvSpPr>
        <p:spPr/>
        <p:txBody>
          <a:bodyPr/>
          <a:lstStyle/>
          <a:p>
            <a:r>
              <a:rPr lang="he-IL" dirty="0">
                <a:sym typeface="Varela Round"/>
              </a:rPr>
              <a:t>באיזו חברה הייתם רוצים לחיות? </a:t>
            </a:r>
          </a:p>
        </p:txBody>
      </p:sp>
      <p:sp>
        <p:nvSpPr>
          <p:cNvPr id="9" name="מציין מיקום תוכן 8">
            <a:extLst>
              <a:ext uri="{FF2B5EF4-FFF2-40B4-BE49-F238E27FC236}">
                <a16:creationId xmlns:a16="http://schemas.microsoft.com/office/drawing/2014/main" id="{71AEAE5E-9FF7-4E15-84FC-83AEECF0DA1A}"/>
              </a:ext>
            </a:extLst>
          </p:cNvPr>
          <p:cNvSpPr>
            <a:spLocks noGrp="1"/>
          </p:cNvSpPr>
          <p:nvPr>
            <p:ph sz="quarter" idx="4"/>
          </p:nvPr>
        </p:nvSpPr>
        <p:spPr>
          <a:xfrm>
            <a:off x="3526971" y="1725682"/>
            <a:ext cx="8148301" cy="4152517"/>
          </a:xfrm>
        </p:spPr>
        <p:txBody>
          <a:bodyPr>
            <a:normAutofit/>
          </a:bodyPr>
          <a:lstStyle/>
          <a:p>
            <a:pPr>
              <a:lnSpc>
                <a:spcPct val="150000"/>
              </a:lnSpc>
            </a:pPr>
            <a:r>
              <a:rPr lang="he-IL" sz="2800" dirty="0"/>
              <a:t>דמיינו את החברה המושלמת, חברת מופת, </a:t>
            </a:r>
            <a:br>
              <a:rPr lang="en-US" sz="2800" dirty="0"/>
            </a:br>
            <a:r>
              <a:rPr lang="he-IL" sz="2800" dirty="0"/>
              <a:t>בה הייתם רוצים לחיות.</a:t>
            </a:r>
          </a:p>
          <a:p>
            <a:pPr>
              <a:lnSpc>
                <a:spcPct val="150000"/>
              </a:lnSpc>
            </a:pPr>
            <a:r>
              <a:rPr lang="he-IL" sz="2800" dirty="0"/>
              <a:t>מה הייתם רוצים לשנות בחברה שלנו כיום? </a:t>
            </a:r>
          </a:p>
          <a:p>
            <a:pPr>
              <a:lnSpc>
                <a:spcPct val="150000"/>
              </a:lnSpc>
            </a:pPr>
            <a:r>
              <a:rPr lang="he-IL" sz="2800" dirty="0"/>
              <a:t>מהם הערכים או העקרונות שעל פיהם החברה הזאת צריכה להתקיים?</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355F78A7-0915-4B44-A52F-8F31FB7E7C68}"/>
              </a:ext>
            </a:extLst>
          </p:cNvPr>
          <p:cNvSpPr>
            <a:spLocks noGrp="1"/>
          </p:cNvSpPr>
          <p:nvPr>
            <p:ph sz="quarter" idx="4"/>
          </p:nvPr>
        </p:nvSpPr>
        <p:spPr/>
        <p:txBody>
          <a:bodyPr>
            <a:normAutofit/>
          </a:bodyPr>
          <a:lstStyle/>
          <a:p>
            <a:r>
              <a:rPr lang="he-IL" b="1" dirty="0"/>
              <a:t>ראשית נברר: מה פירוש המילה "</a:t>
            </a:r>
            <a:r>
              <a:rPr lang="he-IL" b="1" dirty="0">
                <a:solidFill>
                  <a:srgbClr val="00B0F0"/>
                </a:solidFill>
              </a:rPr>
              <a:t>מופת</a:t>
            </a:r>
            <a:r>
              <a:rPr lang="he-IL" b="1" dirty="0"/>
              <a:t>"?</a:t>
            </a:r>
          </a:p>
          <a:p>
            <a:pPr marL="0" indent="0" algn="ctr">
              <a:buNone/>
            </a:pPr>
            <a:r>
              <a:rPr lang="he-IL" dirty="0"/>
              <a:t>מצטיין, בולט, מושא לחיקוי. </a:t>
            </a:r>
          </a:p>
          <a:p>
            <a:pPr marL="0" indent="0" algn="ctr">
              <a:buNone/>
            </a:pPr>
            <a:r>
              <a:rPr lang="he-IL" dirty="0"/>
              <a:t>וגם: נס, פלא או הוכחה.</a:t>
            </a:r>
          </a:p>
          <a:p>
            <a:pPr marL="0" indent="0">
              <a:buNone/>
            </a:pPr>
            <a:r>
              <a:rPr lang="he-IL" u="sng" dirty="0"/>
              <a:t>למשל:</a:t>
            </a:r>
          </a:p>
          <a:p>
            <a:r>
              <a:rPr lang="he-IL" b="1" dirty="0">
                <a:solidFill>
                  <a:srgbClr val="00B0F0"/>
                </a:solidFill>
              </a:rPr>
              <a:t>'עיטור המופת' </a:t>
            </a:r>
            <a:r>
              <a:rPr lang="he-IL" dirty="0">
                <a:solidFill>
                  <a:srgbClr val="222222"/>
                </a:solidFill>
                <a:latin typeface="Arial" panose="020B0604020202020204" pitchFamily="34" charset="0"/>
              </a:rPr>
              <a:t>הניתן בצה"ל</a:t>
            </a:r>
            <a:r>
              <a:rPr lang="he-IL" b="1" dirty="0">
                <a:solidFill>
                  <a:srgbClr val="222222"/>
                </a:solidFill>
                <a:latin typeface="Arial" panose="020B0604020202020204" pitchFamily="34" charset="0"/>
              </a:rPr>
              <a:t> </a:t>
            </a:r>
            <a:r>
              <a:rPr lang="he-IL" dirty="0">
                <a:solidFill>
                  <a:srgbClr val="222222"/>
                </a:solidFill>
                <a:latin typeface="Arial" panose="020B0604020202020204" pitchFamily="34" charset="0"/>
              </a:rPr>
              <a:t>על</a:t>
            </a:r>
            <a:r>
              <a:rPr lang="he-IL" b="1" dirty="0">
                <a:solidFill>
                  <a:srgbClr val="222222"/>
                </a:solidFill>
                <a:latin typeface="Arial" panose="020B0604020202020204" pitchFamily="34" charset="0"/>
              </a:rPr>
              <a:t> </a:t>
            </a:r>
            <a:r>
              <a:rPr lang="he-IL" dirty="0">
                <a:solidFill>
                  <a:srgbClr val="222222"/>
                </a:solidFill>
                <a:latin typeface="Arial" panose="020B0604020202020204" pitchFamily="34" charset="0"/>
              </a:rPr>
              <a:t>מעשה שנעשה באומץ לב </a:t>
            </a:r>
            <a:br>
              <a:rPr lang="en-US" dirty="0">
                <a:solidFill>
                  <a:srgbClr val="222222"/>
                </a:solidFill>
                <a:latin typeface="Arial" panose="020B0604020202020204" pitchFamily="34" charset="0"/>
              </a:rPr>
            </a:br>
            <a:r>
              <a:rPr lang="he-IL" dirty="0">
                <a:solidFill>
                  <a:srgbClr val="222222"/>
                </a:solidFill>
                <a:latin typeface="Arial" panose="020B0604020202020204" pitchFamily="34" charset="0"/>
              </a:rPr>
              <a:t>והוא ראוי לשמש מופת.</a:t>
            </a:r>
          </a:p>
          <a:p>
            <a:r>
              <a:rPr lang="he-IL" b="1" dirty="0">
                <a:solidFill>
                  <a:srgbClr val="00B0F0"/>
                </a:solidFill>
              </a:rPr>
              <a:t>תלמיד למופת </a:t>
            </a:r>
            <a:r>
              <a:rPr lang="he-IL" dirty="0">
                <a:solidFill>
                  <a:srgbClr val="222222"/>
                </a:solidFill>
                <a:latin typeface="Arial" panose="020B0604020202020204" pitchFamily="34" charset="0"/>
              </a:rPr>
              <a:t>– תלמיד מצטיין בלימודיו ובהתנהגותו, </a:t>
            </a:r>
            <a:br>
              <a:rPr lang="en-US" dirty="0">
                <a:solidFill>
                  <a:srgbClr val="222222"/>
                </a:solidFill>
                <a:latin typeface="Arial" panose="020B0604020202020204" pitchFamily="34" charset="0"/>
              </a:rPr>
            </a:br>
            <a:r>
              <a:rPr lang="he-IL" dirty="0">
                <a:solidFill>
                  <a:srgbClr val="222222"/>
                </a:solidFill>
                <a:latin typeface="Arial" panose="020B0604020202020204" pitchFamily="34" charset="0"/>
              </a:rPr>
              <a:t>שראוי לחיקוי על ידי אחרים.</a:t>
            </a:r>
          </a:p>
          <a:p>
            <a:r>
              <a:rPr lang="he-IL" dirty="0">
                <a:solidFill>
                  <a:schemeClr val="bg2">
                    <a:lumMod val="10000"/>
                  </a:schemeClr>
                </a:solidFill>
              </a:rPr>
              <a:t>לפי זה, "</a:t>
            </a:r>
            <a:r>
              <a:rPr lang="he-IL" b="1" dirty="0">
                <a:solidFill>
                  <a:srgbClr val="00B0F0"/>
                </a:solidFill>
              </a:rPr>
              <a:t>חברת</a:t>
            </a:r>
            <a:r>
              <a:rPr lang="he-IL" b="1" dirty="0">
                <a:solidFill>
                  <a:schemeClr val="accent2">
                    <a:lumMod val="50000"/>
                  </a:schemeClr>
                </a:solidFill>
              </a:rPr>
              <a:t> </a:t>
            </a:r>
            <a:r>
              <a:rPr lang="he-IL" b="1" dirty="0">
                <a:solidFill>
                  <a:srgbClr val="00B0F0"/>
                </a:solidFill>
              </a:rPr>
              <a:t>מופת</a:t>
            </a:r>
            <a:r>
              <a:rPr lang="he-IL" dirty="0">
                <a:solidFill>
                  <a:schemeClr val="bg2">
                    <a:lumMod val="10000"/>
                  </a:schemeClr>
                </a:solidFill>
              </a:rPr>
              <a:t>" היא ...</a:t>
            </a:r>
          </a:p>
        </p:txBody>
      </p:sp>
      <p:sp>
        <p:nvSpPr>
          <p:cNvPr id="2" name="כותרת 1">
            <a:extLst>
              <a:ext uri="{FF2B5EF4-FFF2-40B4-BE49-F238E27FC236}">
                <a16:creationId xmlns:a16="http://schemas.microsoft.com/office/drawing/2014/main" id="{A93558C6-5577-45A9-AB3D-3037F5E0ADE7}"/>
              </a:ext>
            </a:extLst>
          </p:cNvPr>
          <p:cNvSpPr>
            <a:spLocks noGrp="1"/>
          </p:cNvSpPr>
          <p:nvPr>
            <p:ph type="title"/>
          </p:nvPr>
        </p:nvSpPr>
        <p:spPr/>
        <p:txBody>
          <a:bodyPr/>
          <a:lstStyle/>
          <a:p>
            <a:r>
              <a:rPr lang="he-IL" dirty="0"/>
              <a:t>מה פירוש "חברת מופת"?</a:t>
            </a:r>
          </a:p>
        </p:txBody>
      </p:sp>
      <p:pic>
        <p:nvPicPr>
          <p:cNvPr id="1026" name="Picture 2">
            <a:extLst>
              <a:ext uri="{FF2B5EF4-FFF2-40B4-BE49-F238E27FC236}">
                <a16:creationId xmlns:a16="http://schemas.microsoft.com/office/drawing/2014/main" id="{0E7F3FB8-541C-4A66-BFD2-AAFAF2F36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951" y="1868154"/>
            <a:ext cx="2094191" cy="3599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890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he-IL" sz="2800" dirty="0"/>
              <a:t>צפו בקליפ והאזינו  לשיר "תתארו לכם" של שלמה ארצי.</a:t>
            </a:r>
            <a:br>
              <a:rPr lang="he-IL" sz="2800" dirty="0"/>
            </a:br>
            <a:r>
              <a:rPr lang="he-IL" sz="2400" dirty="0"/>
              <a:t>חפשו את קווי דמיון בין 'עולם המופת' שלכם לעולמו הדמיוני של האמן.</a:t>
            </a:r>
            <a:endParaRPr lang="he-IL" sz="2800" dirty="0"/>
          </a:p>
        </p:txBody>
      </p:sp>
      <p:pic>
        <p:nvPicPr>
          <p:cNvPr id="13"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49228" y="1148559"/>
            <a:ext cx="6138910" cy="4604183"/>
          </a:xfrm>
          <a:prstGeom prst="rect">
            <a:avLst/>
          </a:prstGeom>
        </p:spPr>
      </p:pic>
      <p:pic>
        <p:nvPicPr>
          <p:cNvPr id="3" name="תמונה 2">
            <a:extLst>
              <a:ext uri="{FF2B5EF4-FFF2-40B4-BE49-F238E27FC236}">
                <a16:creationId xmlns:a16="http://schemas.microsoft.com/office/drawing/2014/main" id="{D25D7B31-6C36-449C-887C-A8ABF3A6AA2D}"/>
              </a:ext>
            </a:extLst>
          </p:cNvPr>
          <p:cNvPicPr>
            <a:picLocks noChangeAspect="1"/>
          </p:cNvPicPr>
          <p:nvPr/>
        </p:nvPicPr>
        <p:blipFill>
          <a:blip r:embed="rId5"/>
          <a:stretch>
            <a:fillRect/>
          </a:stretch>
        </p:blipFill>
        <p:spPr>
          <a:xfrm>
            <a:off x="442136" y="1301028"/>
            <a:ext cx="1591194" cy="1292464"/>
          </a:xfrm>
          <a:prstGeom prst="rect">
            <a:avLst/>
          </a:prstGeom>
        </p:spPr>
      </p:pic>
    </p:spTree>
    <p:extLst>
      <p:ext uri="{BB962C8B-B14F-4D97-AF65-F5344CB8AC3E}">
        <p14:creationId xmlns:p14="http://schemas.microsoft.com/office/powerpoint/2010/main" val="8704367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723"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תוכן 3">
            <a:extLst>
              <a:ext uri="{FF2B5EF4-FFF2-40B4-BE49-F238E27FC236}">
                <a16:creationId xmlns:a16="http://schemas.microsoft.com/office/drawing/2014/main" id="{BCC61879-944C-48A3-9183-484DD2B6D407}"/>
              </a:ext>
            </a:extLst>
          </p:cNvPr>
          <p:cNvSpPr>
            <a:spLocks noGrp="1"/>
          </p:cNvSpPr>
          <p:nvPr>
            <p:ph sz="quarter" idx="4"/>
          </p:nvPr>
        </p:nvSpPr>
        <p:spPr>
          <a:xfrm>
            <a:off x="515272" y="1595535"/>
            <a:ext cx="11160000" cy="4282664"/>
          </a:xfrm>
        </p:spPr>
        <p:txBody>
          <a:bodyPr/>
          <a:lstStyle/>
          <a:p>
            <a:r>
              <a:rPr lang="he-IL" dirty="0"/>
              <a:t>"... וְהָלְכוּ עַמִּים רַבִּים, וְאָמְרוּ: </a:t>
            </a:r>
            <a:br>
              <a:rPr lang="en-US" dirty="0"/>
            </a:br>
            <a:r>
              <a:rPr lang="he-IL" dirty="0"/>
              <a:t>לְכוּ וְנַעֲלֶה אֶל הַר-יְהוָה אֶל </a:t>
            </a:r>
            <a:r>
              <a:rPr lang="he-IL" dirty="0" err="1"/>
              <a:t>בֵּית-אֱלֹהֵי-יַעֲקֹב</a:t>
            </a:r>
            <a:r>
              <a:rPr lang="he-IL" dirty="0"/>
              <a:t>,</a:t>
            </a:r>
            <a:br>
              <a:rPr lang="en-US" dirty="0"/>
            </a:br>
            <a:r>
              <a:rPr lang="he-IL" dirty="0"/>
              <a:t>וְיֹרֵנוּ מִדְּרָכָיו, וְנֵלְכָה </a:t>
            </a:r>
            <a:r>
              <a:rPr lang="he-IL" dirty="0" err="1"/>
              <a:t>בְּאֹרְחֹתָיו</a:t>
            </a:r>
            <a:r>
              <a:rPr lang="he-IL" dirty="0"/>
              <a:t>.</a:t>
            </a:r>
            <a:br>
              <a:rPr lang="en-US" dirty="0"/>
            </a:br>
            <a:r>
              <a:rPr lang="he-IL" dirty="0"/>
              <a:t>כִּי מִצִּיּוֹן תֵּצֵא תוֹרָה, וּדְבַר-יְהוָה מִירוּשָׁלִָם ...</a:t>
            </a:r>
          </a:p>
          <a:p>
            <a:r>
              <a:rPr lang="he-IL" dirty="0"/>
              <a:t>...וְכִתְּתוּ </a:t>
            </a:r>
            <a:r>
              <a:rPr lang="he-IL" dirty="0" err="1"/>
              <a:t>חַרְבוֹתָם</a:t>
            </a:r>
            <a:r>
              <a:rPr lang="he-IL" dirty="0"/>
              <a:t> לְאִתִּים, וַחֲנִיתוֹתֵיהֶם לְמַזְמֵרוֹת. </a:t>
            </a:r>
            <a:br>
              <a:rPr lang="en-US" dirty="0"/>
            </a:br>
            <a:r>
              <a:rPr lang="he-IL" dirty="0"/>
              <a:t>לֹא </a:t>
            </a:r>
            <a:r>
              <a:rPr lang="he-IL" dirty="0" err="1"/>
              <a:t>יִשָּׂא</a:t>
            </a:r>
            <a:r>
              <a:rPr lang="he-IL" dirty="0"/>
              <a:t> גוֹי אֶל גּוֹי חֶרֶב, וְלֹא יִלְמְדוּ עוֹד מִלְחָמָה ...</a:t>
            </a:r>
          </a:p>
          <a:p>
            <a:r>
              <a:rPr lang="he-IL" dirty="0"/>
              <a:t>...שָׁפַט בְּצֶדֶק דַּלִּים, וְהוֹכִיחַ בְּמִישׁוֹר </a:t>
            </a:r>
            <a:r>
              <a:rPr lang="he-IL" dirty="0" err="1"/>
              <a:t>לְעַנְוֵי-אָרֶץ</a:t>
            </a:r>
            <a:r>
              <a:rPr lang="he-IL" dirty="0"/>
              <a:t>."   </a:t>
            </a:r>
          </a:p>
          <a:p>
            <a:pPr marL="96848" indent="0" algn="ctr">
              <a:buNone/>
            </a:pPr>
            <a:r>
              <a:rPr lang="he-IL" dirty="0"/>
              <a:t>(</a:t>
            </a:r>
            <a:r>
              <a:rPr lang="he-IL" b="1" dirty="0"/>
              <a:t>ישעיהו</a:t>
            </a:r>
            <a:r>
              <a:rPr lang="he-IL" dirty="0"/>
              <a:t> ב', ב'-ד')</a:t>
            </a: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547" y="2068076"/>
            <a:ext cx="3852748" cy="3077894"/>
          </a:xfrm>
          <a:prstGeom prst="rect">
            <a:avLst/>
          </a:prstGeom>
        </p:spPr>
      </p:pic>
      <p:sp>
        <p:nvSpPr>
          <p:cNvPr id="8" name="Прямоугольник 7"/>
          <p:cNvSpPr/>
          <p:nvPr/>
        </p:nvSpPr>
        <p:spPr>
          <a:xfrm>
            <a:off x="354854" y="5204307"/>
            <a:ext cx="3908441" cy="307777"/>
          </a:xfrm>
          <a:prstGeom prst="rect">
            <a:avLst/>
          </a:prstGeom>
        </p:spPr>
        <p:txBody>
          <a:bodyPr wrap="none">
            <a:spAutoFit/>
          </a:bodyPr>
          <a:lstStyle/>
          <a:p>
            <a:r>
              <a:rPr lang="en-US" sz="1400" dirty="0">
                <a:solidFill>
                  <a:srgbClr val="5B211A"/>
                </a:solidFill>
                <a:latin typeface="Georgia" panose="02040502050405020303" pitchFamily="18" charset="0"/>
                <a:hlinkClick r:id="rId3"/>
              </a:rPr>
              <a:t>www.transformnowplowshares.wordpress.com</a:t>
            </a:r>
            <a:endParaRPr lang="he-IL" sz="1400" dirty="0"/>
          </a:p>
        </p:txBody>
      </p:sp>
      <p:sp>
        <p:nvSpPr>
          <p:cNvPr id="2" name="מלבן 1">
            <a:extLst>
              <a:ext uri="{FF2B5EF4-FFF2-40B4-BE49-F238E27FC236}">
                <a16:creationId xmlns:a16="http://schemas.microsoft.com/office/drawing/2014/main" id="{6C15102B-F8B7-40CB-877F-A73606DB5826}"/>
              </a:ext>
            </a:extLst>
          </p:cNvPr>
          <p:cNvSpPr/>
          <p:nvPr/>
        </p:nvSpPr>
        <p:spPr>
          <a:xfrm>
            <a:off x="815716" y="5565601"/>
            <a:ext cx="2986715" cy="461665"/>
          </a:xfrm>
          <a:prstGeom prst="rect">
            <a:avLst/>
          </a:prstGeom>
        </p:spPr>
        <p:txBody>
          <a:bodyPr wrap="none">
            <a:spAutoFit/>
          </a:bodyPr>
          <a:lstStyle/>
          <a:p>
            <a:r>
              <a:rPr lang="he-IL" sz="2400" b="1" dirty="0">
                <a:latin typeface="David" panose="020E0502060401010101" pitchFamily="34" charset="-79"/>
                <a:cs typeface="David" panose="020E0502060401010101" pitchFamily="34" charset="-79"/>
              </a:rPr>
              <a:t>"וְכִתְּתוּ </a:t>
            </a:r>
            <a:r>
              <a:rPr lang="he-IL" sz="2400" b="1" dirty="0" err="1">
                <a:latin typeface="David" panose="020E0502060401010101" pitchFamily="34" charset="-79"/>
                <a:cs typeface="David" panose="020E0502060401010101" pitchFamily="34" charset="-79"/>
              </a:rPr>
              <a:t>חַרְבוֹתָם</a:t>
            </a:r>
            <a:r>
              <a:rPr lang="he-IL" sz="2400" b="1" dirty="0">
                <a:latin typeface="David" panose="020E0502060401010101" pitchFamily="34" charset="-79"/>
                <a:cs typeface="David" panose="020E0502060401010101" pitchFamily="34" charset="-79"/>
              </a:rPr>
              <a:t> לְאִתִּים"</a:t>
            </a:r>
          </a:p>
        </p:txBody>
      </p:sp>
      <p:sp>
        <p:nvSpPr>
          <p:cNvPr id="3" name="כותרת 2">
            <a:extLst>
              <a:ext uri="{FF2B5EF4-FFF2-40B4-BE49-F238E27FC236}">
                <a16:creationId xmlns:a16="http://schemas.microsoft.com/office/drawing/2014/main" id="{D820AC36-D25B-418C-8B56-E8D2082740F1}"/>
              </a:ext>
            </a:extLst>
          </p:cNvPr>
          <p:cNvSpPr>
            <a:spLocks noGrp="1"/>
          </p:cNvSpPr>
          <p:nvPr>
            <p:ph type="title"/>
          </p:nvPr>
        </p:nvSpPr>
        <p:spPr/>
        <p:txBody>
          <a:bodyPr anchor="t" anchorCtr="0"/>
          <a:lstStyle/>
          <a:p>
            <a:r>
              <a:rPr lang="he-IL" dirty="0" err="1"/>
              <a:t>חזון</a:t>
            </a:r>
            <a:r>
              <a:rPr lang="he-IL" dirty="0"/>
              <a:t> 'אחרית הימים' </a:t>
            </a:r>
            <a:br>
              <a:rPr lang="he-IL" dirty="0"/>
            </a:br>
            <a:r>
              <a:rPr lang="he-IL" dirty="0"/>
              <a:t>של ישעיהו הנביא</a:t>
            </a:r>
          </a:p>
        </p:txBody>
      </p:sp>
    </p:spTree>
    <p:extLst>
      <p:ext uri="{BB962C8B-B14F-4D97-AF65-F5344CB8AC3E}">
        <p14:creationId xmlns:p14="http://schemas.microsoft.com/office/powerpoint/2010/main" val="637077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ציין מיקום תוכן 5">
            <a:extLst>
              <a:ext uri="{FF2B5EF4-FFF2-40B4-BE49-F238E27FC236}">
                <a16:creationId xmlns:a16="http://schemas.microsoft.com/office/drawing/2014/main" id="{33A2CB56-2B9F-4838-AA91-5B2D9795630D}"/>
              </a:ext>
            </a:extLst>
          </p:cNvPr>
          <p:cNvSpPr>
            <a:spLocks noGrp="1"/>
          </p:cNvSpPr>
          <p:nvPr>
            <p:ph idx="1"/>
          </p:nvPr>
        </p:nvSpPr>
        <p:spPr>
          <a:xfrm>
            <a:off x="516000" y="1446245"/>
            <a:ext cx="11160000" cy="4429512"/>
          </a:xfrm>
        </p:spPr>
        <p:txBody>
          <a:bodyPr/>
          <a:lstStyle/>
          <a:p>
            <a:pPr>
              <a:lnSpc>
                <a:spcPct val="200000"/>
              </a:lnSpc>
            </a:pPr>
            <a:r>
              <a:rPr lang="he-IL" dirty="0"/>
              <a:t>רצון אומות העולם לעלות לירושלים, ללמוד את דרכי האל וללכת בהן</a:t>
            </a:r>
          </a:p>
          <a:p>
            <a:pPr>
              <a:lnSpc>
                <a:spcPct val="200000"/>
              </a:lnSpc>
            </a:pPr>
            <a:r>
              <a:rPr lang="he-IL" dirty="0"/>
              <a:t>שלום עולמי</a:t>
            </a:r>
          </a:p>
          <a:p>
            <a:pPr>
              <a:lnSpc>
                <a:spcPct val="200000"/>
              </a:lnSpc>
            </a:pPr>
            <a:r>
              <a:rPr lang="he-IL" dirty="0"/>
              <a:t>צדק חברתי</a:t>
            </a:r>
          </a:p>
          <a:p>
            <a:pPr>
              <a:lnSpc>
                <a:spcPct val="200000"/>
              </a:lnSpc>
            </a:pPr>
            <a:endParaRPr lang="he-IL" dirty="0"/>
          </a:p>
        </p:txBody>
      </p:sp>
      <p:sp>
        <p:nvSpPr>
          <p:cNvPr id="9" name="TextBox 8"/>
          <p:cNvSpPr txBox="1"/>
          <p:nvPr/>
        </p:nvSpPr>
        <p:spPr>
          <a:xfrm>
            <a:off x="3365889" y="4125009"/>
            <a:ext cx="7310014" cy="1149545"/>
          </a:xfrm>
          <a:prstGeom prst="rect">
            <a:avLst/>
          </a:prstGeom>
          <a:noFill/>
        </p:spPr>
        <p:txBody>
          <a:bodyPr wrap="none" rtlCol="1">
            <a:spAutoFit/>
          </a:bodyPr>
          <a:lstStyle/>
          <a:p>
            <a:pPr>
              <a:lnSpc>
                <a:spcPct val="150000"/>
              </a:lnSpc>
            </a:pPr>
            <a:r>
              <a:rPr lang="he-IL" sz="2400" dirty="0">
                <a:solidFill>
                  <a:srgbClr val="00B0F0"/>
                </a:solidFill>
                <a:latin typeface="Varela Round" panose="00000500000000000000" pitchFamily="2" charset="-79"/>
                <a:cs typeface="Varela Round" panose="00000500000000000000" pitchFamily="2" charset="-79"/>
              </a:rPr>
              <a:t>באיזו מידה אתם מסכימים או לא מסכימים עם הנביא?</a:t>
            </a:r>
          </a:p>
          <a:p>
            <a:pPr>
              <a:lnSpc>
                <a:spcPct val="150000"/>
              </a:lnSpc>
            </a:pPr>
            <a:r>
              <a:rPr lang="he-IL" sz="2400" dirty="0">
                <a:solidFill>
                  <a:srgbClr val="00B0F0"/>
                </a:solidFill>
                <a:latin typeface="Varela Round" panose="00000500000000000000" pitchFamily="2" charset="-79"/>
                <a:cs typeface="Varela Round" panose="00000500000000000000" pitchFamily="2" charset="-79"/>
              </a:rPr>
              <a:t>עם אילו מהעקרונות אתם מזדהים יותר, ועם אילו פחות?</a:t>
            </a:r>
          </a:p>
        </p:txBody>
      </p:sp>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8194" y="5468931"/>
            <a:ext cx="1175975" cy="1175975"/>
          </a:xfrm>
          <a:prstGeom prst="rect">
            <a:avLst/>
          </a:prstGeom>
        </p:spPr>
      </p:pic>
      <p:pic>
        <p:nvPicPr>
          <p:cNvPr id="3" name="תמונה 2">
            <a:extLst>
              <a:ext uri="{FF2B5EF4-FFF2-40B4-BE49-F238E27FC236}">
                <a16:creationId xmlns:a16="http://schemas.microsoft.com/office/drawing/2014/main" id="{3BC5E8F7-1722-41A1-99CB-F52F22B83CD0}"/>
              </a:ext>
            </a:extLst>
          </p:cNvPr>
          <p:cNvPicPr>
            <a:picLocks noChangeAspect="1"/>
          </p:cNvPicPr>
          <p:nvPr/>
        </p:nvPicPr>
        <p:blipFill>
          <a:blip r:embed="rId3"/>
          <a:stretch>
            <a:fillRect/>
          </a:stretch>
        </p:blipFill>
        <p:spPr>
          <a:xfrm flipH="1">
            <a:off x="428302" y="2304057"/>
            <a:ext cx="2849889" cy="2249886"/>
          </a:xfrm>
          <a:prstGeom prst="rect">
            <a:avLst/>
          </a:prstGeom>
        </p:spPr>
      </p:pic>
      <p:sp>
        <p:nvSpPr>
          <p:cNvPr id="4" name="כותרת 3">
            <a:extLst>
              <a:ext uri="{FF2B5EF4-FFF2-40B4-BE49-F238E27FC236}">
                <a16:creationId xmlns:a16="http://schemas.microsoft.com/office/drawing/2014/main" id="{A8C2F624-1A1A-4C92-98B2-728B714F8BDE}"/>
              </a:ext>
            </a:extLst>
          </p:cNvPr>
          <p:cNvSpPr>
            <a:spLocks noGrp="1"/>
          </p:cNvSpPr>
          <p:nvPr>
            <p:ph type="title"/>
          </p:nvPr>
        </p:nvSpPr>
        <p:spPr/>
        <p:txBody>
          <a:bodyPr/>
          <a:lstStyle/>
          <a:p>
            <a:r>
              <a:rPr lang="he-IL" sz="3600" dirty="0"/>
              <a:t>ישעהו הנביא בחזונו הדגיש את העקרונות הבסיסיים</a:t>
            </a:r>
            <a:br>
              <a:rPr lang="he-IL" sz="3600" dirty="0"/>
            </a:br>
            <a:r>
              <a:rPr lang="he-IL" sz="3600" dirty="0"/>
              <a:t>לקיום החברה האנושית המופתית בעיניו</a:t>
            </a:r>
          </a:p>
        </p:txBody>
      </p:sp>
    </p:spTree>
    <p:extLst>
      <p:ext uri="{BB962C8B-B14F-4D97-AF65-F5344CB8AC3E}">
        <p14:creationId xmlns:p14="http://schemas.microsoft.com/office/powerpoint/2010/main" val="1216434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266330" y="36221"/>
            <a:ext cx="12191999" cy="720094"/>
          </a:xfrm>
        </p:spPr>
        <p:txBody>
          <a:bodyPr/>
          <a:lstStyle/>
          <a:p>
            <a:r>
              <a:rPr lang="he-IL" dirty="0"/>
              <a:t>תארו... ג'ון לנון</a:t>
            </a:r>
          </a:p>
        </p:txBody>
      </p:sp>
      <p:sp>
        <p:nvSpPr>
          <p:cNvPr id="14" name="מציין מיקום טקסט 13"/>
          <p:cNvSpPr>
            <a:spLocks noGrp="1"/>
          </p:cNvSpPr>
          <p:nvPr>
            <p:ph type="body" sz="quarter" idx="3"/>
          </p:nvPr>
        </p:nvSpPr>
        <p:spPr>
          <a:xfrm>
            <a:off x="266330" y="979714"/>
            <a:ext cx="5353388" cy="2410759"/>
          </a:xfrm>
        </p:spPr>
        <p:txBody>
          <a:bodyPr/>
          <a:lstStyle/>
          <a:p>
            <a:pPr marL="269875" indent="-269875">
              <a:lnSpc>
                <a:spcPct val="150000"/>
              </a:lnSpc>
              <a:buFont typeface="Arial" panose="020B0604020202020204" pitchFamily="34" charset="0"/>
              <a:buChar char="•"/>
            </a:pPr>
            <a:r>
              <a:rPr lang="he-IL" sz="2000" dirty="0">
                <a:solidFill>
                  <a:srgbClr val="00B0F0"/>
                </a:solidFill>
              </a:rPr>
              <a:t>חשבו, מהו הוא העולם המושלם על פי ג'ון לנון. </a:t>
            </a:r>
          </a:p>
          <a:p>
            <a:pPr marL="269875" indent="-269875">
              <a:lnSpc>
                <a:spcPct val="150000"/>
              </a:lnSpc>
              <a:buFont typeface="Arial" panose="020B0604020202020204" pitchFamily="34" charset="0"/>
              <a:buChar char="•"/>
            </a:pPr>
            <a:r>
              <a:rPr lang="he-IL" sz="2000" dirty="0">
                <a:solidFill>
                  <a:srgbClr val="00B0F0"/>
                </a:solidFill>
              </a:rPr>
              <a:t>מהם הערכים והעקרונות על פיהם קיים עולמו של האמן?</a:t>
            </a:r>
          </a:p>
          <a:p>
            <a:pPr marL="269875" indent="-269875">
              <a:lnSpc>
                <a:spcPct val="150000"/>
              </a:lnSpc>
              <a:buFont typeface="Arial" panose="020B0604020202020204" pitchFamily="34" charset="0"/>
              <a:buChar char="•"/>
            </a:pPr>
            <a:r>
              <a:rPr lang="he-IL" sz="2000" dirty="0">
                <a:solidFill>
                  <a:srgbClr val="00B0F0"/>
                </a:solidFill>
              </a:rPr>
              <a:t>באיזו מידה אתם מזדהים עם חברת המופת המתוארת בשיר?</a:t>
            </a:r>
          </a:p>
        </p:txBody>
      </p:sp>
      <p:pic>
        <p:nvPicPr>
          <p:cNvPr id="6"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8610" y="3390474"/>
            <a:ext cx="5224014" cy="2938508"/>
          </a:xfrm>
          <a:prstGeom prst="rect">
            <a:avLst/>
          </a:prstGeom>
        </p:spPr>
      </p:pic>
      <p:sp>
        <p:nvSpPr>
          <p:cNvPr id="7" name="Прямоугольник 6"/>
          <p:cNvSpPr/>
          <p:nvPr/>
        </p:nvSpPr>
        <p:spPr>
          <a:xfrm>
            <a:off x="8667718" y="856211"/>
            <a:ext cx="3175094" cy="4401205"/>
          </a:xfrm>
          <a:prstGeom prst="rect">
            <a:avLst/>
          </a:prstGeom>
        </p:spPr>
        <p:txBody>
          <a:bodyPr wrap="square">
            <a:spAutoFit/>
          </a:bodyPr>
          <a:lstStyle/>
          <a:p>
            <a:r>
              <a:rPr lang="he-IL" sz="2000" b="1" dirty="0">
                <a:solidFill>
                  <a:srgbClr val="000000"/>
                </a:solidFill>
                <a:latin typeface="Varela Round" panose="00000500000000000000" pitchFamily="2" charset="-79"/>
                <a:cs typeface="Varela Round" panose="00000500000000000000" pitchFamily="2" charset="-79"/>
              </a:rPr>
              <a:t>תארו לכם שאין גן עדן</a:t>
            </a:r>
            <a:br>
              <a:rPr lang="he-IL" sz="2000" b="1" dirty="0">
                <a:solidFill>
                  <a:srgbClr val="000000"/>
                </a:solidFill>
                <a:latin typeface="Varela Round" panose="00000500000000000000" pitchFamily="2" charset="-79"/>
                <a:cs typeface="Varela Round" panose="00000500000000000000" pitchFamily="2" charset="-79"/>
              </a:rPr>
            </a:br>
            <a:r>
              <a:rPr lang="he-IL" sz="2000" b="1" dirty="0">
                <a:solidFill>
                  <a:srgbClr val="000000"/>
                </a:solidFill>
                <a:latin typeface="Varela Round" panose="00000500000000000000" pitchFamily="2" charset="-79"/>
                <a:cs typeface="Varela Round" panose="00000500000000000000" pitchFamily="2" charset="-79"/>
              </a:rPr>
              <a:t>לא קשה אם תנסוּ</a:t>
            </a:r>
            <a:br>
              <a:rPr lang="he-IL" sz="2000" b="1" dirty="0">
                <a:solidFill>
                  <a:srgbClr val="000000"/>
                </a:solidFill>
                <a:latin typeface="Varela Round" panose="00000500000000000000" pitchFamily="2" charset="-79"/>
                <a:cs typeface="Varela Round" panose="00000500000000000000" pitchFamily="2" charset="-79"/>
              </a:rPr>
            </a:br>
            <a:r>
              <a:rPr lang="he-IL" sz="2000" b="1" dirty="0">
                <a:solidFill>
                  <a:srgbClr val="000000"/>
                </a:solidFill>
                <a:latin typeface="Varela Round" panose="00000500000000000000" pitchFamily="2" charset="-79"/>
                <a:cs typeface="Varela Round" panose="00000500000000000000" pitchFamily="2" charset="-79"/>
              </a:rPr>
              <a:t>לא גיהינום מִתַּחַת</a:t>
            </a:r>
            <a:br>
              <a:rPr lang="he-IL" sz="2000" b="1" dirty="0">
                <a:solidFill>
                  <a:srgbClr val="000000"/>
                </a:solidFill>
                <a:latin typeface="Varela Round" panose="00000500000000000000" pitchFamily="2" charset="-79"/>
                <a:cs typeface="Varela Round" panose="00000500000000000000" pitchFamily="2" charset="-79"/>
              </a:rPr>
            </a:br>
            <a:r>
              <a:rPr lang="he-IL" sz="2000" b="1" dirty="0">
                <a:solidFill>
                  <a:srgbClr val="000000"/>
                </a:solidFill>
                <a:latin typeface="Varela Round" panose="00000500000000000000" pitchFamily="2" charset="-79"/>
                <a:cs typeface="Varela Round" panose="00000500000000000000" pitchFamily="2" charset="-79"/>
              </a:rPr>
              <a:t>רק שמיים מֵעַל</a:t>
            </a:r>
            <a:br>
              <a:rPr lang="he-IL" sz="2000" b="1" dirty="0">
                <a:solidFill>
                  <a:srgbClr val="000000"/>
                </a:solidFill>
                <a:latin typeface="Varela Round" panose="00000500000000000000" pitchFamily="2" charset="-79"/>
                <a:cs typeface="Varela Round" panose="00000500000000000000" pitchFamily="2" charset="-79"/>
              </a:rPr>
            </a:br>
            <a:r>
              <a:rPr lang="he-IL" sz="2000" b="1" dirty="0">
                <a:solidFill>
                  <a:srgbClr val="000000"/>
                </a:solidFill>
                <a:latin typeface="Varela Round" panose="00000500000000000000" pitchFamily="2" charset="-79"/>
                <a:cs typeface="Varela Round" panose="00000500000000000000" pitchFamily="2" charset="-79"/>
              </a:rPr>
              <a:t>תארו לכם שכל בני האדם</a:t>
            </a:r>
            <a:br>
              <a:rPr lang="he-IL" sz="2000" b="1" dirty="0">
                <a:solidFill>
                  <a:srgbClr val="000000"/>
                </a:solidFill>
                <a:latin typeface="Varela Round" panose="00000500000000000000" pitchFamily="2" charset="-79"/>
                <a:cs typeface="Varela Round" panose="00000500000000000000" pitchFamily="2" charset="-79"/>
              </a:rPr>
            </a:br>
            <a:r>
              <a:rPr lang="he-IL" sz="2000" b="1" dirty="0">
                <a:solidFill>
                  <a:srgbClr val="000000"/>
                </a:solidFill>
                <a:latin typeface="Varela Round" panose="00000500000000000000" pitchFamily="2" charset="-79"/>
                <a:cs typeface="Varela Round" panose="00000500000000000000" pitchFamily="2" charset="-79"/>
              </a:rPr>
              <a:t>חיים את העכשיו</a:t>
            </a:r>
            <a:endParaRPr lang="he-IL" sz="2000" dirty="0">
              <a:solidFill>
                <a:srgbClr val="000000"/>
              </a:solidFill>
              <a:latin typeface="Varela Round" panose="00000500000000000000" pitchFamily="2" charset="-79"/>
              <a:cs typeface="Varela Round" panose="00000500000000000000" pitchFamily="2" charset="-79"/>
            </a:endParaRPr>
          </a:p>
          <a:p>
            <a:r>
              <a:rPr lang="he-IL" sz="2000" b="1" dirty="0">
                <a:solidFill>
                  <a:srgbClr val="000000"/>
                </a:solidFill>
                <a:latin typeface="Varela Round" panose="00000500000000000000" pitchFamily="2" charset="-79"/>
                <a:cs typeface="Varela Round" panose="00000500000000000000" pitchFamily="2" charset="-79"/>
              </a:rPr>
              <a:t> </a:t>
            </a:r>
            <a:endParaRPr lang="he-IL" sz="2000" dirty="0">
              <a:solidFill>
                <a:srgbClr val="000000"/>
              </a:solidFill>
              <a:latin typeface="Varela Round" panose="00000500000000000000" pitchFamily="2" charset="-79"/>
              <a:cs typeface="Varela Round" panose="00000500000000000000" pitchFamily="2" charset="-79"/>
            </a:endParaRPr>
          </a:p>
          <a:p>
            <a:r>
              <a:rPr lang="he-IL" sz="2000" b="1" dirty="0">
                <a:solidFill>
                  <a:srgbClr val="000000"/>
                </a:solidFill>
                <a:latin typeface="Varela Round" panose="00000500000000000000" pitchFamily="2" charset="-79"/>
                <a:cs typeface="Varela Round" panose="00000500000000000000" pitchFamily="2" charset="-79"/>
              </a:rPr>
              <a:t>תארו לכם שאין מדינות</a:t>
            </a:r>
            <a:br>
              <a:rPr lang="he-IL" sz="2000" b="1" dirty="0">
                <a:solidFill>
                  <a:srgbClr val="000000"/>
                </a:solidFill>
                <a:latin typeface="Varela Round" panose="00000500000000000000" pitchFamily="2" charset="-79"/>
                <a:cs typeface="Varela Round" panose="00000500000000000000" pitchFamily="2" charset="-79"/>
              </a:rPr>
            </a:br>
            <a:r>
              <a:rPr lang="he-IL" sz="2000" b="1" dirty="0">
                <a:solidFill>
                  <a:srgbClr val="000000"/>
                </a:solidFill>
                <a:latin typeface="Varela Round" panose="00000500000000000000" pitchFamily="2" charset="-79"/>
                <a:cs typeface="Varela Round" panose="00000500000000000000" pitchFamily="2" charset="-79"/>
              </a:rPr>
              <a:t>את זה לא קשה לעשות</a:t>
            </a:r>
            <a:br>
              <a:rPr lang="he-IL" sz="2000" b="1" dirty="0">
                <a:solidFill>
                  <a:srgbClr val="000000"/>
                </a:solidFill>
                <a:latin typeface="Varela Round" panose="00000500000000000000" pitchFamily="2" charset="-79"/>
                <a:cs typeface="Varela Round" panose="00000500000000000000" pitchFamily="2" charset="-79"/>
              </a:rPr>
            </a:br>
            <a:r>
              <a:rPr lang="he-IL" sz="2000" b="1" dirty="0">
                <a:solidFill>
                  <a:srgbClr val="000000"/>
                </a:solidFill>
                <a:latin typeface="Varela Round" panose="00000500000000000000" pitchFamily="2" charset="-79"/>
                <a:cs typeface="Varela Round" panose="00000500000000000000" pitchFamily="2" charset="-79"/>
              </a:rPr>
              <a:t>שום דבר למות או להרוג בעדו</a:t>
            </a:r>
            <a:br>
              <a:rPr lang="he-IL" sz="2000" b="1" dirty="0">
                <a:solidFill>
                  <a:srgbClr val="000000"/>
                </a:solidFill>
                <a:latin typeface="Varela Round" panose="00000500000000000000" pitchFamily="2" charset="-79"/>
                <a:cs typeface="Varela Round" panose="00000500000000000000" pitchFamily="2" charset="-79"/>
              </a:rPr>
            </a:br>
            <a:r>
              <a:rPr lang="he-IL" sz="2000" b="1" dirty="0">
                <a:solidFill>
                  <a:srgbClr val="000000"/>
                </a:solidFill>
                <a:latin typeface="Varela Round" panose="00000500000000000000" pitchFamily="2" charset="-79"/>
                <a:cs typeface="Varela Round" panose="00000500000000000000" pitchFamily="2" charset="-79"/>
              </a:rPr>
              <a:t>אפילו לא דָּתוֹת</a:t>
            </a:r>
            <a:br>
              <a:rPr lang="he-IL" sz="2000" b="1" dirty="0">
                <a:solidFill>
                  <a:srgbClr val="000000"/>
                </a:solidFill>
                <a:latin typeface="Varela Round" panose="00000500000000000000" pitchFamily="2" charset="-79"/>
                <a:cs typeface="Varela Round" panose="00000500000000000000" pitchFamily="2" charset="-79"/>
              </a:rPr>
            </a:br>
            <a:r>
              <a:rPr lang="he-IL" sz="2000" b="1" dirty="0">
                <a:solidFill>
                  <a:srgbClr val="000000"/>
                </a:solidFill>
                <a:latin typeface="Varela Round" panose="00000500000000000000" pitchFamily="2" charset="-79"/>
                <a:cs typeface="Varela Round" panose="00000500000000000000" pitchFamily="2" charset="-79"/>
              </a:rPr>
              <a:t>תארו לכם שכול בני האדם</a:t>
            </a:r>
            <a:br>
              <a:rPr lang="he-IL" sz="2000" b="1" dirty="0">
                <a:solidFill>
                  <a:srgbClr val="000000"/>
                </a:solidFill>
                <a:latin typeface="Varela Round" panose="00000500000000000000" pitchFamily="2" charset="-79"/>
                <a:cs typeface="Varela Round" panose="00000500000000000000" pitchFamily="2" charset="-79"/>
              </a:rPr>
            </a:br>
            <a:r>
              <a:rPr lang="he-IL" sz="2000" b="1" dirty="0">
                <a:solidFill>
                  <a:srgbClr val="000000"/>
                </a:solidFill>
                <a:latin typeface="Varela Round" panose="00000500000000000000" pitchFamily="2" charset="-79"/>
                <a:cs typeface="Varela Round" panose="00000500000000000000" pitchFamily="2" charset="-79"/>
              </a:rPr>
              <a:t>חיים בשקט ושלווה</a:t>
            </a:r>
            <a:endParaRPr lang="he-IL" sz="2000" b="0" i="0" dirty="0">
              <a:solidFill>
                <a:srgbClr val="000000"/>
              </a:solidFill>
              <a:effectLst/>
              <a:latin typeface="Varela Round" panose="00000500000000000000" pitchFamily="2" charset="-79"/>
              <a:cs typeface="Varela Round" panose="00000500000000000000" pitchFamily="2" charset="-79"/>
            </a:endParaRPr>
          </a:p>
        </p:txBody>
      </p:sp>
      <p:sp>
        <p:nvSpPr>
          <p:cNvPr id="9" name="Прямоугольник 8"/>
          <p:cNvSpPr/>
          <p:nvPr/>
        </p:nvSpPr>
        <p:spPr>
          <a:xfrm>
            <a:off x="5492624" y="869748"/>
            <a:ext cx="3175094" cy="4093428"/>
          </a:xfrm>
          <a:prstGeom prst="rect">
            <a:avLst/>
          </a:prstGeom>
        </p:spPr>
        <p:txBody>
          <a:bodyPr wrap="square">
            <a:spAutoFit/>
          </a:bodyPr>
          <a:lstStyle/>
          <a:p>
            <a:r>
              <a:rPr lang="he-IL" sz="2000" b="1" dirty="0">
                <a:solidFill>
                  <a:srgbClr val="000000"/>
                </a:solidFill>
                <a:latin typeface="Varela Round" panose="00000500000000000000" pitchFamily="2" charset="-79"/>
                <a:cs typeface="Varela Round" panose="00000500000000000000" pitchFamily="2" charset="-79"/>
              </a:rPr>
              <a:t>תארו לכם שאין עוד רכוּש</a:t>
            </a:r>
            <a:br>
              <a:rPr lang="he-IL" sz="2000" b="1" dirty="0">
                <a:solidFill>
                  <a:srgbClr val="000000"/>
                </a:solidFill>
                <a:latin typeface="Varela Round" panose="00000500000000000000" pitchFamily="2" charset="-79"/>
                <a:cs typeface="Varela Round" panose="00000500000000000000" pitchFamily="2" charset="-79"/>
              </a:rPr>
            </a:br>
            <a:r>
              <a:rPr lang="he-IL" sz="2000" b="1" dirty="0">
                <a:solidFill>
                  <a:srgbClr val="000000"/>
                </a:solidFill>
                <a:latin typeface="Varela Round" panose="00000500000000000000" pitchFamily="2" charset="-79"/>
                <a:cs typeface="Varela Round" panose="00000500000000000000" pitchFamily="2" charset="-79"/>
              </a:rPr>
              <a:t>אני תוהה אם אפשר</a:t>
            </a:r>
            <a:br>
              <a:rPr lang="he-IL" sz="2000" b="1" dirty="0">
                <a:solidFill>
                  <a:srgbClr val="000000"/>
                </a:solidFill>
                <a:latin typeface="Varela Round" panose="00000500000000000000" pitchFamily="2" charset="-79"/>
                <a:cs typeface="Varela Round" panose="00000500000000000000" pitchFamily="2" charset="-79"/>
              </a:rPr>
            </a:br>
            <a:r>
              <a:rPr lang="he-IL" sz="2000" b="1" dirty="0">
                <a:solidFill>
                  <a:srgbClr val="000000"/>
                </a:solidFill>
                <a:latin typeface="Varela Round" panose="00000500000000000000" pitchFamily="2" charset="-79"/>
                <a:cs typeface="Varela Round" panose="00000500000000000000" pitchFamily="2" charset="-79"/>
              </a:rPr>
              <a:t>ללא צורך בבֶצַע או רָעָב</a:t>
            </a:r>
            <a:br>
              <a:rPr lang="he-IL" sz="2000" b="1" dirty="0">
                <a:solidFill>
                  <a:srgbClr val="000000"/>
                </a:solidFill>
                <a:latin typeface="Varela Round" panose="00000500000000000000" pitchFamily="2" charset="-79"/>
                <a:cs typeface="Varela Round" panose="00000500000000000000" pitchFamily="2" charset="-79"/>
              </a:rPr>
            </a:br>
            <a:r>
              <a:rPr lang="he-IL" sz="2000" b="1" dirty="0">
                <a:solidFill>
                  <a:srgbClr val="000000"/>
                </a:solidFill>
                <a:latin typeface="Varela Round" panose="00000500000000000000" pitchFamily="2" charset="-79"/>
                <a:cs typeface="Varela Round" panose="00000500000000000000" pitchFamily="2" charset="-79"/>
              </a:rPr>
              <a:t>אחוות בני אדם</a:t>
            </a:r>
            <a:br>
              <a:rPr lang="he-IL" sz="2000" b="1" dirty="0">
                <a:solidFill>
                  <a:srgbClr val="000000"/>
                </a:solidFill>
                <a:latin typeface="Varela Round" panose="00000500000000000000" pitchFamily="2" charset="-79"/>
                <a:cs typeface="Varela Round" panose="00000500000000000000" pitchFamily="2" charset="-79"/>
              </a:rPr>
            </a:br>
            <a:r>
              <a:rPr lang="he-IL" sz="2000" b="1" dirty="0">
                <a:solidFill>
                  <a:srgbClr val="000000"/>
                </a:solidFill>
                <a:latin typeface="Varela Round" panose="00000500000000000000" pitchFamily="2" charset="-79"/>
                <a:cs typeface="Varela Round" panose="00000500000000000000" pitchFamily="2" charset="-79"/>
              </a:rPr>
              <a:t>תארו לכם שכולם</a:t>
            </a:r>
            <a:br>
              <a:rPr lang="he-IL" sz="2000" b="1" dirty="0">
                <a:solidFill>
                  <a:srgbClr val="000000"/>
                </a:solidFill>
                <a:latin typeface="Varela Round" panose="00000500000000000000" pitchFamily="2" charset="-79"/>
                <a:cs typeface="Varela Round" panose="00000500000000000000" pitchFamily="2" charset="-79"/>
              </a:rPr>
            </a:br>
            <a:r>
              <a:rPr lang="he-IL" sz="2000" b="1" dirty="0">
                <a:solidFill>
                  <a:srgbClr val="000000"/>
                </a:solidFill>
                <a:latin typeface="Varela Round" panose="00000500000000000000" pitchFamily="2" charset="-79"/>
                <a:cs typeface="Varela Round" panose="00000500000000000000" pitchFamily="2" charset="-79"/>
              </a:rPr>
              <a:t>מתחלקים בעולם</a:t>
            </a:r>
            <a:endParaRPr lang="he-IL" sz="2000" dirty="0">
              <a:solidFill>
                <a:srgbClr val="000000"/>
              </a:solidFill>
              <a:latin typeface="Varela Round" panose="00000500000000000000" pitchFamily="2" charset="-79"/>
              <a:cs typeface="Varela Round" panose="00000500000000000000" pitchFamily="2" charset="-79"/>
            </a:endParaRPr>
          </a:p>
          <a:p>
            <a:r>
              <a:rPr lang="he-IL" sz="2000" b="1" dirty="0">
                <a:solidFill>
                  <a:srgbClr val="000000"/>
                </a:solidFill>
                <a:latin typeface="Varela Round" panose="00000500000000000000" pitchFamily="2" charset="-79"/>
                <a:cs typeface="Varela Round" panose="00000500000000000000" pitchFamily="2" charset="-79"/>
              </a:rPr>
              <a:t> </a:t>
            </a:r>
            <a:endParaRPr lang="he-IL" sz="2000" dirty="0">
              <a:solidFill>
                <a:srgbClr val="000000"/>
              </a:solidFill>
              <a:latin typeface="Varela Round" panose="00000500000000000000" pitchFamily="2" charset="-79"/>
              <a:cs typeface="Varela Round" panose="00000500000000000000" pitchFamily="2" charset="-79"/>
            </a:endParaRPr>
          </a:p>
          <a:p>
            <a:r>
              <a:rPr lang="he-IL" sz="2000" b="1" dirty="0">
                <a:solidFill>
                  <a:srgbClr val="000000"/>
                </a:solidFill>
                <a:latin typeface="Varela Round" panose="00000500000000000000" pitchFamily="2" charset="-79"/>
                <a:cs typeface="Varela Round" panose="00000500000000000000" pitchFamily="2" charset="-79"/>
              </a:rPr>
              <a:t>תוכלו לומר שהוֹזֶה אני</a:t>
            </a:r>
            <a:br>
              <a:rPr lang="he-IL" sz="2000" b="1" dirty="0">
                <a:solidFill>
                  <a:srgbClr val="000000"/>
                </a:solidFill>
                <a:latin typeface="Varela Round" panose="00000500000000000000" pitchFamily="2" charset="-79"/>
                <a:cs typeface="Varela Round" panose="00000500000000000000" pitchFamily="2" charset="-79"/>
              </a:rPr>
            </a:br>
            <a:r>
              <a:rPr lang="he-IL" sz="2000" b="1" dirty="0">
                <a:solidFill>
                  <a:srgbClr val="000000"/>
                </a:solidFill>
                <a:latin typeface="Varela Round" panose="00000500000000000000" pitchFamily="2" charset="-79"/>
                <a:cs typeface="Varela Round" panose="00000500000000000000" pitchFamily="2" charset="-79"/>
              </a:rPr>
              <a:t>אבל אני לא לבד</a:t>
            </a:r>
            <a:br>
              <a:rPr lang="he-IL" sz="2000" b="1" dirty="0">
                <a:solidFill>
                  <a:srgbClr val="000000"/>
                </a:solidFill>
                <a:latin typeface="Varela Round" panose="00000500000000000000" pitchFamily="2" charset="-79"/>
                <a:cs typeface="Varela Round" panose="00000500000000000000" pitchFamily="2" charset="-79"/>
              </a:rPr>
            </a:br>
            <a:r>
              <a:rPr lang="he-IL" sz="2000" b="1" dirty="0">
                <a:solidFill>
                  <a:srgbClr val="000000"/>
                </a:solidFill>
                <a:latin typeface="Varela Round" panose="00000500000000000000" pitchFamily="2" charset="-79"/>
                <a:cs typeface="Varela Round" panose="00000500000000000000" pitchFamily="2" charset="-79"/>
              </a:rPr>
              <a:t>יום יבוא ואלינו תצטרפו</a:t>
            </a:r>
            <a:br>
              <a:rPr lang="he-IL" sz="2000" b="1" dirty="0">
                <a:solidFill>
                  <a:srgbClr val="000000"/>
                </a:solidFill>
                <a:latin typeface="Varela Round" panose="00000500000000000000" pitchFamily="2" charset="-79"/>
                <a:cs typeface="Varela Round" panose="00000500000000000000" pitchFamily="2" charset="-79"/>
              </a:rPr>
            </a:br>
            <a:r>
              <a:rPr lang="he-IL" sz="2000" b="1" dirty="0">
                <a:solidFill>
                  <a:srgbClr val="000000"/>
                </a:solidFill>
                <a:latin typeface="Varela Round" panose="00000500000000000000" pitchFamily="2" charset="-79"/>
                <a:cs typeface="Varela Round" panose="00000500000000000000" pitchFamily="2" charset="-79"/>
              </a:rPr>
              <a:t>והעולם יהיה אחד</a:t>
            </a:r>
            <a:endParaRPr lang="he-IL" sz="2000" dirty="0">
              <a:solidFill>
                <a:srgbClr val="000000"/>
              </a:solidFill>
              <a:latin typeface="Varela Round" panose="00000500000000000000" pitchFamily="2" charset="-79"/>
              <a:cs typeface="Varela Round" panose="00000500000000000000" pitchFamily="2" charset="-79"/>
            </a:endParaRPr>
          </a:p>
          <a:p>
            <a:endParaRPr lang="he-IL" sz="2000" b="1" dirty="0">
              <a:solidFill>
                <a:srgbClr val="000000"/>
              </a:solidFill>
              <a:latin typeface="Varela Round" panose="00000500000000000000" pitchFamily="2" charset="-79"/>
              <a:cs typeface="Varela Round" panose="00000500000000000000" pitchFamily="2" charset="-79"/>
            </a:endParaRPr>
          </a:p>
          <a:p>
            <a:r>
              <a:rPr lang="he-IL" sz="2000" b="1" dirty="0">
                <a:solidFill>
                  <a:srgbClr val="0070C0"/>
                </a:solidFill>
                <a:latin typeface="Varela Round" panose="00000500000000000000" pitchFamily="2" charset="-79"/>
                <a:cs typeface="Varela Round" panose="00000500000000000000" pitchFamily="2" charset="-79"/>
              </a:rPr>
              <a:t>תרגום: עודד פלד</a:t>
            </a:r>
            <a:endParaRPr lang="he-IL" sz="2000" b="0" i="0" dirty="0">
              <a:solidFill>
                <a:srgbClr val="0070C0"/>
              </a:solidFill>
              <a:effectLst/>
              <a:latin typeface="Varela Round" panose="00000500000000000000" pitchFamily="2" charset="-79"/>
              <a:cs typeface="Varela Round" panose="00000500000000000000" pitchFamily="2" charset="-79"/>
            </a:endParaRPr>
          </a:p>
        </p:txBody>
      </p:sp>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9718" y="5153007"/>
            <a:ext cx="1175975" cy="1175975"/>
          </a:xfrm>
          <a:prstGeom prst="rect">
            <a:avLst/>
          </a:prstGeom>
        </p:spPr>
      </p:pic>
    </p:spTree>
    <p:extLst>
      <p:ext uri="{BB962C8B-B14F-4D97-AF65-F5344CB8AC3E}">
        <p14:creationId xmlns:p14="http://schemas.microsoft.com/office/powerpoint/2010/main" val="14756716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theme/theme1.xml><?xml version="1.0" encoding="utf-8"?>
<a:theme xmlns:a="http://schemas.openxmlformats.org/drawingml/2006/main" name="ערכת נושא Office">
  <a:themeElements>
    <a:clrScheme name="מערכת שידורים">
      <a:dk1>
        <a:srgbClr val="002060"/>
      </a:dk1>
      <a:lt1>
        <a:sysClr val="window" lastClr="FFFFFF"/>
      </a:lt1>
      <a:dk2>
        <a:srgbClr val="44546A"/>
      </a:dk2>
      <a:lt2>
        <a:srgbClr val="E7E6E6"/>
      </a:lt2>
      <a:accent1>
        <a:srgbClr val="92D050"/>
      </a:accent1>
      <a:accent2>
        <a:srgbClr val="ED7D31"/>
      </a:accent2>
      <a:accent3>
        <a:srgbClr val="A5A5A5"/>
      </a:accent3>
      <a:accent4>
        <a:srgbClr val="FFC000"/>
      </a:accent4>
      <a:accent5>
        <a:srgbClr val="4472C4"/>
      </a:accent5>
      <a:accent6>
        <a:srgbClr val="70AD47"/>
      </a:accent6>
      <a:hlink>
        <a:srgbClr val="0563C1"/>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257</TotalTime>
  <Words>933</Words>
  <Application>Microsoft Office PowerPoint</Application>
  <PresentationFormat>מסך רחב</PresentationFormat>
  <Paragraphs>88</Paragraphs>
  <Slides>15</Slides>
  <Notes>3</Notes>
  <HiddenSlides>0</HiddenSlides>
  <MMClips>2</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15</vt:i4>
      </vt:variant>
    </vt:vector>
  </HeadingPairs>
  <TitlesOfParts>
    <vt:vector size="22" baseType="lpstr">
      <vt:lpstr>alef-regular</vt:lpstr>
      <vt:lpstr>Arial</vt:lpstr>
      <vt:lpstr>Calibri</vt:lpstr>
      <vt:lpstr>David</vt:lpstr>
      <vt:lpstr>Georgia</vt:lpstr>
      <vt:lpstr>Varela Round</vt:lpstr>
      <vt:lpstr>ערכת נושא Office</vt:lpstr>
      <vt:lpstr>מערכת שידורים לאומית</vt:lpstr>
      <vt:lpstr>מחפשים חברת מופת</vt:lpstr>
      <vt:lpstr>מה נלמד?</vt:lpstr>
      <vt:lpstr>חברת מופת מהי?</vt:lpstr>
      <vt:lpstr>מה פירוש "חברת מופת"?</vt:lpstr>
      <vt:lpstr>צפו בקליפ והאזינו  לשיר "תתארו לכם" של שלמה ארצי. חפשו את קווי דמיון בין 'עולם המופת' שלכם לעולמו הדמיוני של האמן.</vt:lpstr>
      <vt:lpstr>חזון 'אחרית הימים'  של ישעיהו הנביא</vt:lpstr>
      <vt:lpstr>ישעהו הנביא בחזונו הדגיש את העקרונות הבסיסיים לקיום החברה האנושית המופתית בעיניו</vt:lpstr>
      <vt:lpstr>תארו... ג'ון לנון</vt:lpstr>
      <vt:lpstr>ובתולדות הציונות?</vt:lpstr>
      <vt:lpstr>חמשת המ"מים של ז'בוטינסקי</vt:lpstr>
      <vt:lpstr>חמשת המ"מים של ז'בוטינסקי</vt:lpstr>
      <vt:lpstr>שימו לב: בין חמשת המ''מים רק תחום אחת שייך לעולם הרוחני (מורה – השכלה ציבורית), שאר התחומים עונים לצרכים פיסיים של אדם. גם בשירותי דת, פעילות אמנותית וספורטיבית רואה אדם חשיבות רבה. מדוע, לדעתכם, ז'בוטינסקי בחר בהשכלה ציבורית כצורך חיוני, הכרחי שאותו המדינה המתוקנת חייבת לספק לאזרח?  באיזה תחום רוחני אתם הייתם בוחרים כצורך הבסיסי של החברה? </vt:lpstr>
      <vt:lpstr>מה למדנו?</vt:lpstr>
      <vt:lpstr>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rights@education.gov.il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מערכת שידורים לאומית</dc:title>
  <dc:creator>shlomo voskoboynik</dc:creator>
  <cp:lastModifiedBy>נעמה כהן-לוז</cp:lastModifiedBy>
  <cp:revision>17</cp:revision>
  <dcterms:modified xsi:type="dcterms:W3CDTF">2020-04-20T04:59:14Z</dcterms:modified>
</cp:coreProperties>
</file>