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4"/>
  </p:notesMasterIdLst>
  <p:sldIdLst>
    <p:sldId id="257" r:id="rId2"/>
    <p:sldId id="262" r:id="rId3"/>
    <p:sldId id="288" r:id="rId4"/>
    <p:sldId id="263" r:id="rId5"/>
    <p:sldId id="297" r:id="rId6"/>
    <p:sldId id="296" r:id="rId7"/>
    <p:sldId id="307" r:id="rId8"/>
    <p:sldId id="289" r:id="rId9"/>
    <p:sldId id="298" r:id="rId10"/>
    <p:sldId id="299" r:id="rId11"/>
    <p:sldId id="320" r:id="rId12"/>
    <p:sldId id="305" r:id="rId13"/>
    <p:sldId id="321" r:id="rId14"/>
    <p:sldId id="300" r:id="rId15"/>
    <p:sldId id="322" r:id="rId16"/>
    <p:sldId id="324" r:id="rId17"/>
    <p:sldId id="313" r:id="rId18"/>
    <p:sldId id="309" r:id="rId19"/>
    <p:sldId id="301" r:id="rId20"/>
    <p:sldId id="302" r:id="rId21"/>
    <p:sldId id="316" r:id="rId22"/>
    <p:sldId id="317" r:id="rId23"/>
    <p:sldId id="310" r:id="rId24"/>
    <p:sldId id="311" r:id="rId25"/>
    <p:sldId id="314" r:id="rId26"/>
    <p:sldId id="315" r:id="rId27"/>
    <p:sldId id="318" r:id="rId28"/>
    <p:sldId id="319" r:id="rId29"/>
    <p:sldId id="303" r:id="rId30"/>
    <p:sldId id="304" r:id="rId31"/>
    <p:sldId id="323" r:id="rId32"/>
    <p:sldId id="294" r:id="rId33"/>
  </p:sldIdLst>
  <p:sldSz cx="12190413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סגנון בהיר 2 - הדגשה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סגנון בהיר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967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1824" y="-8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כ"ב/ניסן/תש"פ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773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00795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9300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מה המקור של הטבלה? לרשום במקום כלשהו בשקופית את המקור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7067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לתת קרדיט לתמונות</a:t>
            </a:r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726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7bb09f989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7bb09f989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e-IL"/>
              <a:t>קרדיט לתמונה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0672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9679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110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3"/>
            <a:ext cx="10872000" cy="64209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290D6-37DF-4313-AA34-6425F75870D5}" type="slidenum">
              <a:rPr lang="he-IL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37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50" r:id="rId4"/>
    <p:sldLayoutId id="2147483653" r:id="rId5"/>
    <p:sldLayoutId id="2147483663" r:id="rId6"/>
    <p:sldLayoutId id="2147483665" r:id="rId7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PaQRtH8KUcY?feature=oembed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פתרון תרגיל 1</a:t>
            </a:r>
          </a:p>
        </p:txBody>
      </p:sp>
      <p:sp>
        <p:nvSpPr>
          <p:cNvPr id="3" name="מלבן 2"/>
          <p:cNvSpPr/>
          <p:nvPr/>
        </p:nvSpPr>
        <p:spPr>
          <a:xfrm>
            <a:off x="895350" y="989934"/>
            <a:ext cx="1032298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cs typeface="Varela Round"/>
              </a:rPr>
              <a:t>לפניכם מספר היגדים. קבעו מהו ההיגד הנכון  והסבירו מדוע בחרתם בהיגד זה.</a:t>
            </a:r>
          </a:p>
          <a:p>
            <a:pPr lvl="0"/>
            <a:endParaRPr lang="he-IL" sz="2400" dirty="0">
              <a:solidFill>
                <a:prstClr val="black"/>
              </a:solidFill>
              <a:cs typeface="Varela Round"/>
            </a:endParaRPr>
          </a:p>
          <a:p>
            <a:pPr lvl="0"/>
            <a:r>
              <a:rPr lang="he-IL" sz="2400" dirty="0">
                <a:solidFill>
                  <a:prstClr val="black"/>
                </a:solidFill>
                <a:cs typeface="Varela Round"/>
              </a:rPr>
              <a:t>הכוחות שפועלים במבנה מתכתי הם:</a:t>
            </a:r>
          </a:p>
          <a:p>
            <a:pPr lvl="0"/>
            <a:r>
              <a:rPr lang="he-IL" sz="2400" dirty="0">
                <a:solidFill>
                  <a:prstClr val="black"/>
                </a:solidFill>
                <a:cs typeface="Varela Round"/>
              </a:rPr>
              <a:t>א. כוחות משיכה חזקים עד בינוניים הנובעים </a:t>
            </a:r>
            <a:r>
              <a:rPr lang="he-IL" sz="2400" b="1" u="sng" dirty="0">
                <a:solidFill>
                  <a:prstClr val="black"/>
                </a:solidFill>
                <a:cs typeface="Varela Round"/>
              </a:rPr>
              <a:t>ממטענים חלקיים </a:t>
            </a:r>
            <a:r>
              <a:rPr lang="he-IL" sz="2400" dirty="0">
                <a:solidFill>
                  <a:prstClr val="black"/>
                </a:solidFill>
                <a:cs typeface="Varela Round"/>
              </a:rPr>
              <a:t>הפוכים הנוצרים בין האלקטרונים הניידים לבין היונים החיוביים.</a:t>
            </a:r>
          </a:p>
          <a:p>
            <a:pPr lvl="0"/>
            <a:endParaRPr lang="he-IL" sz="2400" dirty="0">
              <a:solidFill>
                <a:prstClr val="black"/>
              </a:solidFill>
              <a:cs typeface="Varela Round"/>
            </a:endParaRPr>
          </a:p>
          <a:p>
            <a:pPr lvl="0"/>
            <a:r>
              <a:rPr lang="he-IL" sz="2400" dirty="0">
                <a:solidFill>
                  <a:srgbClr val="0070C0"/>
                </a:solidFill>
                <a:cs typeface="Varela Round"/>
              </a:rPr>
              <a:t>ב. כוחות משיכה בין האלקטרונים הניידים ליוני המתכת.</a:t>
            </a:r>
          </a:p>
          <a:p>
            <a:pPr lvl="0"/>
            <a:r>
              <a:rPr lang="he-IL" sz="2400" dirty="0">
                <a:solidFill>
                  <a:srgbClr val="0070C0"/>
                </a:solidFill>
                <a:cs typeface="Varela Round"/>
              </a:rPr>
              <a:t>מפני שזו הגדרת הקשר המתכתי.</a:t>
            </a:r>
          </a:p>
          <a:p>
            <a:pPr lvl="0"/>
            <a:endParaRPr lang="he-IL" sz="2400" dirty="0">
              <a:solidFill>
                <a:schemeClr val="accent2"/>
              </a:solidFill>
              <a:cs typeface="Varela Round"/>
            </a:endParaRPr>
          </a:p>
          <a:p>
            <a:pPr lvl="0"/>
            <a:r>
              <a:rPr lang="he-IL" sz="2400" dirty="0">
                <a:solidFill>
                  <a:prstClr val="black"/>
                </a:solidFill>
                <a:cs typeface="Varela Round"/>
              </a:rPr>
              <a:t>ג. כוחות </a:t>
            </a:r>
            <a:r>
              <a:rPr lang="he-IL" sz="2400" b="1" u="sng" dirty="0">
                <a:solidFill>
                  <a:prstClr val="black"/>
                </a:solidFill>
                <a:cs typeface="Varela Round"/>
              </a:rPr>
              <a:t>דחייה</a:t>
            </a:r>
            <a:r>
              <a:rPr lang="he-IL" sz="2400" u="sng" dirty="0">
                <a:solidFill>
                  <a:prstClr val="black"/>
                </a:solidFill>
                <a:cs typeface="Varela Round"/>
              </a:rPr>
              <a:t> </a:t>
            </a:r>
            <a:r>
              <a:rPr lang="he-IL" sz="2400" dirty="0">
                <a:solidFill>
                  <a:prstClr val="black"/>
                </a:solidFill>
                <a:cs typeface="Varela Round"/>
              </a:rPr>
              <a:t>בין גלעיני המתכות ובין האלקטרונים החופשיים</a:t>
            </a:r>
          </a:p>
          <a:p>
            <a:pPr lvl="0"/>
            <a:endParaRPr lang="he-IL" sz="2400" dirty="0">
              <a:solidFill>
                <a:prstClr val="black"/>
              </a:solidFill>
              <a:cs typeface="Varela Round"/>
            </a:endParaRPr>
          </a:p>
          <a:p>
            <a:pPr lvl="0"/>
            <a:r>
              <a:rPr lang="he-IL" sz="2400" dirty="0">
                <a:solidFill>
                  <a:prstClr val="black"/>
                </a:solidFill>
                <a:cs typeface="Varela Round"/>
              </a:rPr>
              <a:t>ד. כוחות משיכה </a:t>
            </a:r>
            <a:r>
              <a:rPr lang="he-IL" sz="2400" b="1" u="sng" dirty="0">
                <a:solidFill>
                  <a:prstClr val="black"/>
                </a:solidFill>
                <a:cs typeface="Varela Round"/>
              </a:rPr>
              <a:t>בין יונים חיובים ושליליים</a:t>
            </a:r>
            <a:r>
              <a:rPr lang="he-IL" sz="2400" u="sng" dirty="0">
                <a:solidFill>
                  <a:prstClr val="black"/>
                </a:solidFill>
                <a:cs typeface="Varela Round"/>
              </a:rPr>
              <a:t> </a:t>
            </a:r>
            <a:r>
              <a:rPr lang="he-IL" sz="2400" dirty="0">
                <a:solidFill>
                  <a:prstClr val="black"/>
                </a:solidFill>
                <a:cs typeface="Varela Round"/>
              </a:rPr>
              <a:t>הנוצרים לסירוגין על ידי מעבר אלקטרונים בין אטומי המתכת</a:t>
            </a:r>
          </a:p>
        </p:txBody>
      </p:sp>
    </p:spTree>
    <p:extLst>
      <p:ext uri="{BB962C8B-B14F-4D97-AF65-F5344CB8AC3E}">
        <p14:creationId xmlns:p14="http://schemas.microsoft.com/office/powerpoint/2010/main" val="3323480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407173"/>
            <a:ext cx="11160000" cy="720000"/>
          </a:xfrm>
        </p:spPr>
        <p:txBody>
          <a:bodyPr/>
          <a:lstStyle/>
          <a:p>
            <a:r>
              <a:rPr lang="he-IL" sz="4000" dirty="0"/>
              <a:t>תיאור חומרים מתכתיים ברמה מיקרוסקופית</a:t>
            </a:r>
            <a:r>
              <a:rPr lang="en-US" sz="4000" dirty="0"/>
              <a:t/>
            </a:r>
            <a:br>
              <a:rPr lang="en-US" sz="4000" dirty="0"/>
            </a:br>
            <a:endParaRPr lang="he-IL" sz="4000" dirty="0"/>
          </a:p>
        </p:txBody>
      </p:sp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222066"/>
              </p:ext>
            </p:extLst>
          </p:nvPr>
        </p:nvGraphicFramePr>
        <p:xfrm>
          <a:off x="282428" y="893204"/>
          <a:ext cx="11325236" cy="4610100"/>
        </p:xfrm>
        <a:graphic>
          <a:graphicData uri="http://schemas.openxmlformats.org/drawingml/2006/table">
            <a:tbl>
              <a:tblPr rtl="1" firstRow="1" firstCol="1" bandRow="1"/>
              <a:tblGrid>
                <a:gridCol w="12998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9206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1047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6195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סוג החומר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5488" marR="65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חומר מתכתי</a:t>
                      </a:r>
                      <a:r>
                        <a:rPr lang="he-IL" sz="2000" b="1" u="sng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מוצק ,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Na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(s)</a:t>
                      </a:r>
                      <a:r>
                        <a:rPr lang="he-IL" sz="2000" b="1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</a:txBody>
                  <a:tcPr marL="65488" marR="65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חומר מתכתי נוזל</a:t>
                      </a:r>
                      <a:r>
                        <a:rPr lang="he-IL" sz="2000" b="1" u="sng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,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Na</a:t>
                      </a:r>
                      <a:r>
                        <a:rPr lang="en-US" sz="2000" b="1" baseline="-25000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(l)</a:t>
                      </a:r>
                      <a:r>
                        <a:rPr lang="en-US" sz="2000" b="1" dirty="0">
                          <a:solidFill>
                            <a:srgbClr val="0070C0"/>
                          </a:solidFill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</a:t>
                      </a:r>
                      <a:endParaRPr lang="en-US" sz="2000" dirty="0">
                        <a:solidFill>
                          <a:srgbClr val="0070C0"/>
                        </a:solidFill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</a:txBody>
                  <a:tcPr marL="65488" marR="65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40104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תיאור מילולי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5488" marR="65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b="1" u="sng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סוג החלקיקים: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יוני </a:t>
                      </a:r>
                      <a:r>
                        <a:rPr lang="en-US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Na</a:t>
                      </a:r>
                      <a:r>
                        <a:rPr lang="en-US" sz="1900" baseline="300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+</a:t>
                      </a: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ואלקטרונים בלתי מאותרים.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b="1" u="sng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סוג הקשרים בין החלקיקים וסידור החלקיקים: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מבנה ענק בו יונים חיוביים  מוקפים ב"ים אלקטרונים" בלתי מאותרים, הנעים בתנועה אקראית- סריג מתכתי.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בין היונים החיוביים ל"ים האלקטרונים" קיימת משיכה חשמלית (קשר מתכתי). 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היונים מסודרים בצפיפות.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b="1" u="sng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אופני תנועה: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היונים החיוביים נעים  בתנודות בלבד.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</a:txBody>
                  <a:tcPr marL="65488" marR="65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b="1" u="sng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סוג החלקיקים: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יוני </a:t>
                      </a:r>
                      <a:r>
                        <a:rPr lang="en-US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Na</a:t>
                      </a:r>
                      <a:r>
                        <a:rPr lang="en-US" sz="1900" baseline="300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+ </a:t>
                      </a:r>
                      <a:r>
                        <a:rPr lang="he-IL" sz="1900" baseline="300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 </a:t>
                      </a: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ואלקטרונים בלתי מאותרים.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b="1" u="sng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סוג הקשרים בין החלקיקים וסידור החלקיקים: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יונים חיוביים מוקפים ב"ים אלקטרונים" בלתי מאותרים, הנעים בתנועה אקראית. בין היונים החיוביים ל"ים האלקטרונים" קיימת משיכה חשמלית (קשר מתכתי). 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היונים אינם מסודרים, צפופים במידה מעטה יחסית למוצק. 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he-IL" sz="1900" b="1" u="sng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אופני תנועה: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190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/>
                        </a:rPr>
                        <a:t>היונים החיוביים נעים בתנודות בסיבוב.</a:t>
                      </a:r>
                      <a:endParaRPr lang="en-US" sz="190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/>
                      </a:endParaRPr>
                    </a:p>
                  </a:txBody>
                  <a:tcPr marL="65488" marR="654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932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1500" y="203673"/>
            <a:ext cx="11160000" cy="720000"/>
          </a:xfrm>
        </p:spPr>
        <p:txBody>
          <a:bodyPr/>
          <a:lstStyle/>
          <a:p>
            <a:r>
              <a:rPr lang="he-IL" dirty="0"/>
              <a:t>תרגיל 2</a:t>
            </a:r>
          </a:p>
        </p:txBody>
      </p:sp>
      <p:sp>
        <p:nvSpPr>
          <p:cNvPr id="3" name="מלבן 2"/>
          <p:cNvSpPr/>
          <p:nvPr/>
        </p:nvSpPr>
        <p:spPr>
          <a:xfrm>
            <a:off x="768927" y="1175053"/>
            <a:ext cx="102784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cs typeface="Varela Round"/>
              </a:rPr>
              <a:t>המודל המתאר בצורה הטובה ביותר את מבנה המתכות במצב המוצק הוא</a:t>
            </a:r>
            <a:r>
              <a:rPr lang="en-US" sz="2400" dirty="0">
                <a:cs typeface="Varela Round"/>
              </a:rPr>
              <a:t>:</a:t>
            </a:r>
          </a:p>
          <a:p>
            <a:endParaRPr lang="en-US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א. יונים חיובים ושליליים הנעים בחופשיות בסריג.</a:t>
            </a:r>
          </a:p>
          <a:p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r>
              <a:rPr lang="he-IL" sz="2400" dirty="0">
                <a:cs typeface="Varela Round"/>
              </a:rPr>
              <a:t>ב. יוניים חיובים ב-“ים של אלקטרונים</a:t>
            </a:r>
            <a:r>
              <a:rPr lang="en-US" sz="2400" dirty="0">
                <a:cs typeface="Varela Round"/>
              </a:rPr>
              <a:t>”</a:t>
            </a:r>
            <a:r>
              <a:rPr lang="he-IL" sz="2400" dirty="0">
                <a:cs typeface="Varela Round"/>
              </a:rPr>
              <a:t>.</a:t>
            </a:r>
          </a:p>
          <a:p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r>
              <a:rPr lang="he-IL" sz="2400" dirty="0">
                <a:cs typeface="Varela Round"/>
              </a:rPr>
              <a:t>ג. יונים שליליים בעלי אלקטרוני ערכיות ניידים. 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ד. יונים חיוביים מוקפים באלקטרוניים ניידים. </a:t>
            </a:r>
          </a:p>
          <a:p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endParaRPr lang="en-US" sz="2400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8435250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71500" y="307583"/>
            <a:ext cx="11160000" cy="720000"/>
          </a:xfrm>
        </p:spPr>
        <p:txBody>
          <a:bodyPr/>
          <a:lstStyle/>
          <a:p>
            <a:r>
              <a:rPr lang="he-IL" dirty="0"/>
              <a:t>פתרון תרגיל 2</a:t>
            </a:r>
          </a:p>
        </p:txBody>
      </p:sp>
      <p:sp>
        <p:nvSpPr>
          <p:cNvPr id="3" name="מלבן 2"/>
          <p:cNvSpPr/>
          <p:nvPr/>
        </p:nvSpPr>
        <p:spPr>
          <a:xfrm>
            <a:off x="675409" y="1247787"/>
            <a:ext cx="102784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cs typeface="Varela Round"/>
              </a:rPr>
              <a:t>המודל המתאר בצורה הטובה ביותר את מבנה המתכות במצב המוצק הוא</a:t>
            </a:r>
            <a:r>
              <a:rPr lang="en-US" sz="2400" dirty="0">
                <a:cs typeface="Varela Round"/>
              </a:rPr>
              <a:t>:</a:t>
            </a:r>
          </a:p>
          <a:p>
            <a:endParaRPr lang="en-US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א. יונים חיובים ושליליים הנעים בחופשיות בסריג.</a:t>
            </a:r>
          </a:p>
          <a:p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r>
              <a:rPr lang="he-IL" sz="2400" dirty="0">
                <a:solidFill>
                  <a:srgbClr val="0070C0"/>
                </a:solidFill>
                <a:cs typeface="Varela Round"/>
              </a:rPr>
              <a:t>ב. יוניים חיובים ב-“ים של אלקטרונים</a:t>
            </a:r>
            <a:r>
              <a:rPr lang="en-US" sz="2400" dirty="0">
                <a:solidFill>
                  <a:srgbClr val="0070C0"/>
                </a:solidFill>
                <a:cs typeface="Varela Round"/>
              </a:rPr>
              <a:t>”</a:t>
            </a:r>
            <a:r>
              <a:rPr lang="he-IL" sz="2400" dirty="0">
                <a:solidFill>
                  <a:srgbClr val="0070C0"/>
                </a:solidFill>
                <a:cs typeface="Varela Round"/>
              </a:rPr>
              <a:t>.</a:t>
            </a:r>
          </a:p>
          <a:p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r>
              <a:rPr lang="he-IL" sz="2400" dirty="0">
                <a:cs typeface="Varela Round"/>
              </a:rPr>
              <a:t>ג. יונים שליליים בעלי אלקטרוני ערכיות ניידים. 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ד. יונים חיוביים מוקפים באלקטרוניים ניידים. </a:t>
            </a:r>
          </a:p>
          <a:p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endParaRPr lang="en-US" sz="2400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957201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תכונות המתכת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7142" y="1003214"/>
            <a:ext cx="10709804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he-IL" sz="2400" b="1" dirty="0">
                <a:solidFill>
                  <a:srgbClr val="0070C0"/>
                </a:solidFill>
                <a:cs typeface="Varela Round"/>
              </a:rPr>
              <a:t>מוצקות בטמפרטורת החדר </a:t>
            </a:r>
            <a:r>
              <a:rPr lang="he-IL" sz="2400" dirty="0">
                <a:cs typeface="Varela Round"/>
              </a:rPr>
              <a:t>(מלבד כספית)- הקשר המתכתי הינו קשר חזק יחסית ואנרגיית החום שבחדר אינה מספיקה על מנת להחלישו ולכן מוצק בטמפרטורת החדר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he-IL" sz="2400" b="1" dirty="0">
                <a:solidFill>
                  <a:srgbClr val="0070C0"/>
                </a:solidFill>
                <a:cs typeface="Varela Round"/>
              </a:rPr>
              <a:t>מוליכות זרם חשמלי במצב צבירה מוצק ובנוזל- </a:t>
            </a:r>
            <a:r>
              <a:rPr lang="he-IL" sz="2400" dirty="0">
                <a:cs typeface="Varela Round"/>
              </a:rPr>
              <a:t>האלקטרונים ניידים גם במוצק וגם בנוזל ולכן מתאפשרת הולכה חשמלית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he-IL" sz="2400" b="1" dirty="0">
                <a:solidFill>
                  <a:srgbClr val="0070C0"/>
                </a:solidFill>
                <a:cs typeface="Varela Round"/>
              </a:rPr>
              <a:t>ניתנות לריקוע: </a:t>
            </a:r>
            <a:r>
              <a:rPr lang="he-IL" sz="2400" dirty="0">
                <a:cs typeface="Varela Round"/>
              </a:rPr>
              <a:t>בזמן החלקת שכבה אחת על גבי השנייה מבנה החומר נשמר.</a:t>
            </a:r>
          </a:p>
        </p:txBody>
      </p:sp>
      <p:grpSp>
        <p:nvGrpSpPr>
          <p:cNvPr id="5" name="Group 224"/>
          <p:cNvGrpSpPr>
            <a:grpSpLocks/>
          </p:cNvGrpSpPr>
          <p:nvPr/>
        </p:nvGrpSpPr>
        <p:grpSpPr bwMode="auto">
          <a:xfrm>
            <a:off x="1101726" y="3469309"/>
            <a:ext cx="8229600" cy="2286000"/>
            <a:chOff x="192" y="2304"/>
            <a:chExt cx="5184" cy="1440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3264" y="2304"/>
              <a:ext cx="1824" cy="1008"/>
              <a:chOff x="3504" y="2544"/>
              <a:chExt cx="1824" cy="1008"/>
            </a:xfrm>
          </p:grpSpPr>
          <p:sp>
            <p:nvSpPr>
              <p:cNvPr id="198" name="Rectangle 5"/>
              <p:cNvSpPr>
                <a:spLocks noChangeArrowheads="1"/>
              </p:cNvSpPr>
              <p:nvPr/>
            </p:nvSpPr>
            <p:spPr bwMode="auto">
              <a:xfrm>
                <a:off x="3744" y="302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9" name="Rectangle 6"/>
              <p:cNvSpPr>
                <a:spLocks noChangeArrowheads="1"/>
              </p:cNvSpPr>
              <p:nvPr/>
            </p:nvSpPr>
            <p:spPr bwMode="auto">
              <a:xfrm>
                <a:off x="3504" y="254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00" name="Oval 7"/>
              <p:cNvSpPr>
                <a:spLocks noChangeArrowheads="1"/>
              </p:cNvSpPr>
              <p:nvPr/>
            </p:nvSpPr>
            <p:spPr bwMode="auto">
              <a:xfrm>
                <a:off x="36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1" name="Oval 8"/>
              <p:cNvSpPr>
                <a:spLocks noChangeArrowheads="1"/>
              </p:cNvSpPr>
              <p:nvPr/>
            </p:nvSpPr>
            <p:spPr bwMode="auto">
              <a:xfrm>
                <a:off x="384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2" name="Oval 9"/>
              <p:cNvSpPr>
                <a:spLocks noChangeArrowheads="1"/>
              </p:cNvSpPr>
              <p:nvPr/>
            </p:nvSpPr>
            <p:spPr bwMode="auto">
              <a:xfrm>
                <a:off x="408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3" name="Oval 10"/>
              <p:cNvSpPr>
                <a:spLocks noChangeArrowheads="1"/>
              </p:cNvSpPr>
              <p:nvPr/>
            </p:nvSpPr>
            <p:spPr bwMode="auto">
              <a:xfrm>
                <a:off x="432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4" name="Oval 11"/>
              <p:cNvSpPr>
                <a:spLocks noChangeArrowheads="1"/>
              </p:cNvSpPr>
              <p:nvPr/>
            </p:nvSpPr>
            <p:spPr bwMode="auto">
              <a:xfrm>
                <a:off x="456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5" name="Oval 12"/>
              <p:cNvSpPr>
                <a:spLocks noChangeArrowheads="1"/>
              </p:cNvSpPr>
              <p:nvPr/>
            </p:nvSpPr>
            <p:spPr bwMode="auto">
              <a:xfrm>
                <a:off x="48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6" name="Oval 13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7" name="Oval 14"/>
              <p:cNvSpPr>
                <a:spLocks noChangeArrowheads="1"/>
              </p:cNvSpPr>
              <p:nvPr/>
            </p:nvSpPr>
            <p:spPr bwMode="auto">
              <a:xfrm>
                <a:off x="384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8" name="Oval 15"/>
              <p:cNvSpPr>
                <a:spLocks noChangeArrowheads="1"/>
              </p:cNvSpPr>
              <p:nvPr/>
            </p:nvSpPr>
            <p:spPr bwMode="auto">
              <a:xfrm>
                <a:off x="408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09" name="Oval 16"/>
              <p:cNvSpPr>
                <a:spLocks noChangeArrowheads="1"/>
              </p:cNvSpPr>
              <p:nvPr/>
            </p:nvSpPr>
            <p:spPr bwMode="auto">
              <a:xfrm>
                <a:off x="432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0" name="Oval 17"/>
              <p:cNvSpPr>
                <a:spLocks noChangeArrowheads="1"/>
              </p:cNvSpPr>
              <p:nvPr/>
            </p:nvSpPr>
            <p:spPr bwMode="auto">
              <a:xfrm>
                <a:off x="456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1" name="Oval 18"/>
              <p:cNvSpPr>
                <a:spLocks noChangeArrowheads="1"/>
              </p:cNvSpPr>
              <p:nvPr/>
            </p:nvSpPr>
            <p:spPr bwMode="auto">
              <a:xfrm>
                <a:off x="48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2" name="Oval 19"/>
              <p:cNvSpPr>
                <a:spLocks noChangeArrowheads="1"/>
              </p:cNvSpPr>
              <p:nvPr/>
            </p:nvSpPr>
            <p:spPr bwMode="auto">
              <a:xfrm>
                <a:off x="38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3" name="Oval 20"/>
              <p:cNvSpPr>
                <a:spLocks noChangeArrowheads="1"/>
              </p:cNvSpPr>
              <p:nvPr/>
            </p:nvSpPr>
            <p:spPr bwMode="auto">
              <a:xfrm>
                <a:off x="408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4" name="Oval 21"/>
              <p:cNvSpPr>
                <a:spLocks noChangeArrowheads="1"/>
              </p:cNvSpPr>
              <p:nvPr/>
            </p:nvSpPr>
            <p:spPr bwMode="auto">
              <a:xfrm>
                <a:off x="432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5" name="Oval 22"/>
              <p:cNvSpPr>
                <a:spLocks noChangeArrowheads="1"/>
              </p:cNvSpPr>
              <p:nvPr/>
            </p:nvSpPr>
            <p:spPr bwMode="auto">
              <a:xfrm>
                <a:off x="456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6" name="Oval 23"/>
              <p:cNvSpPr>
                <a:spLocks noChangeArrowheads="1"/>
              </p:cNvSpPr>
              <p:nvPr/>
            </p:nvSpPr>
            <p:spPr bwMode="auto">
              <a:xfrm>
                <a:off x="480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7" name="Oval 24"/>
              <p:cNvSpPr>
                <a:spLocks noChangeArrowheads="1"/>
              </p:cNvSpPr>
              <p:nvPr/>
            </p:nvSpPr>
            <p:spPr bwMode="auto">
              <a:xfrm>
                <a:off x="50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8" name="Oval 25"/>
              <p:cNvSpPr>
                <a:spLocks noChangeArrowheads="1"/>
              </p:cNvSpPr>
              <p:nvPr/>
            </p:nvSpPr>
            <p:spPr bwMode="auto">
              <a:xfrm>
                <a:off x="38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19" name="Oval 26"/>
              <p:cNvSpPr>
                <a:spLocks noChangeArrowheads="1"/>
              </p:cNvSpPr>
              <p:nvPr/>
            </p:nvSpPr>
            <p:spPr bwMode="auto">
              <a:xfrm>
                <a:off x="408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20" name="Oval 27"/>
              <p:cNvSpPr>
                <a:spLocks noChangeArrowheads="1"/>
              </p:cNvSpPr>
              <p:nvPr/>
            </p:nvSpPr>
            <p:spPr bwMode="auto">
              <a:xfrm>
                <a:off x="432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21" name="Oval 28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22" name="Oval 29"/>
              <p:cNvSpPr>
                <a:spLocks noChangeArrowheads="1"/>
              </p:cNvSpPr>
              <p:nvPr/>
            </p:nvSpPr>
            <p:spPr bwMode="auto">
              <a:xfrm>
                <a:off x="480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23" name="Oval 30"/>
              <p:cNvSpPr>
                <a:spLocks noChangeArrowheads="1"/>
              </p:cNvSpPr>
              <p:nvPr/>
            </p:nvSpPr>
            <p:spPr bwMode="auto">
              <a:xfrm>
                <a:off x="50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7" name="Group 31"/>
            <p:cNvGrpSpPr>
              <a:grpSpLocks/>
            </p:cNvGrpSpPr>
            <p:nvPr/>
          </p:nvGrpSpPr>
          <p:grpSpPr bwMode="auto">
            <a:xfrm>
              <a:off x="720" y="2400"/>
              <a:ext cx="1584" cy="1056"/>
              <a:chOff x="960" y="2544"/>
              <a:chExt cx="1584" cy="1056"/>
            </a:xfrm>
          </p:grpSpPr>
          <p:sp>
            <p:nvSpPr>
              <p:cNvPr id="173" name="Rectangle 32"/>
              <p:cNvSpPr>
                <a:spLocks noChangeArrowheads="1"/>
              </p:cNvSpPr>
              <p:nvPr/>
            </p:nvSpPr>
            <p:spPr bwMode="auto">
              <a:xfrm>
                <a:off x="960" y="2544"/>
                <a:ext cx="1584" cy="1056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74" name="Oval 33"/>
              <p:cNvSpPr>
                <a:spLocks noChangeArrowheads="1"/>
              </p:cNvSpPr>
              <p:nvPr/>
            </p:nvSpPr>
            <p:spPr bwMode="auto">
              <a:xfrm>
                <a:off x="10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5" name="Oval 34"/>
              <p:cNvSpPr>
                <a:spLocks noChangeArrowheads="1"/>
              </p:cNvSpPr>
              <p:nvPr/>
            </p:nvSpPr>
            <p:spPr bwMode="auto">
              <a:xfrm>
                <a:off x="129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6" name="Oval 35"/>
              <p:cNvSpPr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7" name="Oval 36"/>
              <p:cNvSpPr>
                <a:spLocks noChangeArrowheads="1"/>
              </p:cNvSpPr>
              <p:nvPr/>
            </p:nvSpPr>
            <p:spPr bwMode="auto">
              <a:xfrm>
                <a:off x="177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8" name="Oval 37"/>
              <p:cNvSpPr>
                <a:spLocks noChangeArrowheads="1"/>
              </p:cNvSpPr>
              <p:nvPr/>
            </p:nvSpPr>
            <p:spPr bwMode="auto">
              <a:xfrm>
                <a:off x="201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9" name="Oval 38"/>
              <p:cNvSpPr>
                <a:spLocks noChangeArrowheads="1"/>
              </p:cNvSpPr>
              <p:nvPr/>
            </p:nvSpPr>
            <p:spPr bwMode="auto">
              <a:xfrm>
                <a:off x="22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0" name="Oval 39"/>
              <p:cNvSpPr>
                <a:spLocks noChangeArrowheads="1"/>
              </p:cNvSpPr>
              <p:nvPr/>
            </p:nvSpPr>
            <p:spPr bwMode="auto">
              <a:xfrm>
                <a:off x="10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1" name="Oval 40"/>
              <p:cNvSpPr>
                <a:spLocks noChangeArrowheads="1"/>
              </p:cNvSpPr>
              <p:nvPr/>
            </p:nvSpPr>
            <p:spPr bwMode="auto">
              <a:xfrm>
                <a:off x="129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2" name="Oval 41"/>
              <p:cNvSpPr>
                <a:spLocks noChangeArrowheads="1"/>
              </p:cNvSpPr>
              <p:nvPr/>
            </p:nvSpPr>
            <p:spPr bwMode="auto">
              <a:xfrm>
                <a:off x="153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3" name="Oval 42"/>
              <p:cNvSpPr>
                <a:spLocks noChangeArrowheads="1"/>
              </p:cNvSpPr>
              <p:nvPr/>
            </p:nvSpPr>
            <p:spPr bwMode="auto">
              <a:xfrm>
                <a:off x="177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4" name="Oval 43"/>
              <p:cNvSpPr>
                <a:spLocks noChangeArrowheads="1"/>
              </p:cNvSpPr>
              <p:nvPr/>
            </p:nvSpPr>
            <p:spPr bwMode="auto">
              <a:xfrm>
                <a:off x="201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5" name="Oval 44"/>
              <p:cNvSpPr>
                <a:spLocks noChangeArrowheads="1"/>
              </p:cNvSpPr>
              <p:nvPr/>
            </p:nvSpPr>
            <p:spPr bwMode="auto">
              <a:xfrm>
                <a:off x="22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6" name="Oval 45"/>
              <p:cNvSpPr>
                <a:spLocks noChangeArrowheads="1"/>
              </p:cNvSpPr>
              <p:nvPr/>
            </p:nvSpPr>
            <p:spPr bwMode="auto">
              <a:xfrm>
                <a:off x="10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7" name="Oval 46"/>
              <p:cNvSpPr>
                <a:spLocks noChangeArrowheads="1"/>
              </p:cNvSpPr>
              <p:nvPr/>
            </p:nvSpPr>
            <p:spPr bwMode="auto">
              <a:xfrm>
                <a:off x="129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8" name="Oval 47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89" name="Oval 48"/>
              <p:cNvSpPr>
                <a:spLocks noChangeArrowheads="1"/>
              </p:cNvSpPr>
              <p:nvPr/>
            </p:nvSpPr>
            <p:spPr bwMode="auto">
              <a:xfrm>
                <a:off x="177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0" name="Oval 49"/>
              <p:cNvSpPr>
                <a:spLocks noChangeArrowheads="1"/>
              </p:cNvSpPr>
              <p:nvPr/>
            </p:nvSpPr>
            <p:spPr bwMode="auto">
              <a:xfrm>
                <a:off x="201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1" name="Oval 50"/>
              <p:cNvSpPr>
                <a:spLocks noChangeArrowheads="1"/>
              </p:cNvSpPr>
              <p:nvPr/>
            </p:nvSpPr>
            <p:spPr bwMode="auto">
              <a:xfrm>
                <a:off x="22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2" name="Oval 51"/>
              <p:cNvSpPr>
                <a:spLocks noChangeArrowheads="1"/>
              </p:cNvSpPr>
              <p:nvPr/>
            </p:nvSpPr>
            <p:spPr bwMode="auto">
              <a:xfrm>
                <a:off x="10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3" name="Oval 52"/>
              <p:cNvSpPr>
                <a:spLocks noChangeArrowheads="1"/>
              </p:cNvSpPr>
              <p:nvPr/>
            </p:nvSpPr>
            <p:spPr bwMode="auto">
              <a:xfrm>
                <a:off x="129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4" name="Oval 53"/>
              <p:cNvSpPr>
                <a:spLocks noChangeArrowheads="1"/>
              </p:cNvSpPr>
              <p:nvPr/>
            </p:nvSpPr>
            <p:spPr bwMode="auto">
              <a:xfrm>
                <a:off x="153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5" name="Oval 54"/>
              <p:cNvSpPr>
                <a:spLocks noChangeArrowheads="1"/>
              </p:cNvSpPr>
              <p:nvPr/>
            </p:nvSpPr>
            <p:spPr bwMode="auto">
              <a:xfrm>
                <a:off x="177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6" name="Oval 55"/>
              <p:cNvSpPr>
                <a:spLocks noChangeArrowheads="1"/>
              </p:cNvSpPr>
              <p:nvPr/>
            </p:nvSpPr>
            <p:spPr bwMode="auto">
              <a:xfrm>
                <a:off x="201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97" name="Oval 56"/>
              <p:cNvSpPr>
                <a:spLocks noChangeArrowheads="1"/>
              </p:cNvSpPr>
              <p:nvPr/>
            </p:nvSpPr>
            <p:spPr bwMode="auto">
              <a:xfrm>
                <a:off x="22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8" name="Group 57"/>
            <p:cNvGrpSpPr>
              <a:grpSpLocks/>
            </p:cNvGrpSpPr>
            <p:nvPr/>
          </p:nvGrpSpPr>
          <p:grpSpPr bwMode="auto">
            <a:xfrm>
              <a:off x="816" y="2496"/>
              <a:ext cx="1584" cy="1056"/>
              <a:chOff x="960" y="2544"/>
              <a:chExt cx="1584" cy="1056"/>
            </a:xfrm>
          </p:grpSpPr>
          <p:sp>
            <p:nvSpPr>
              <p:cNvPr id="148" name="Rectangle 58"/>
              <p:cNvSpPr>
                <a:spLocks noChangeArrowheads="1"/>
              </p:cNvSpPr>
              <p:nvPr/>
            </p:nvSpPr>
            <p:spPr bwMode="auto">
              <a:xfrm>
                <a:off x="960" y="2544"/>
                <a:ext cx="1584" cy="1056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49" name="Oval 59"/>
              <p:cNvSpPr>
                <a:spLocks noChangeArrowheads="1"/>
              </p:cNvSpPr>
              <p:nvPr/>
            </p:nvSpPr>
            <p:spPr bwMode="auto">
              <a:xfrm>
                <a:off x="10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0" name="Oval 60"/>
              <p:cNvSpPr>
                <a:spLocks noChangeArrowheads="1"/>
              </p:cNvSpPr>
              <p:nvPr/>
            </p:nvSpPr>
            <p:spPr bwMode="auto">
              <a:xfrm>
                <a:off x="129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1" name="Oval 61"/>
              <p:cNvSpPr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2" name="Oval 62"/>
              <p:cNvSpPr>
                <a:spLocks noChangeArrowheads="1"/>
              </p:cNvSpPr>
              <p:nvPr/>
            </p:nvSpPr>
            <p:spPr bwMode="auto">
              <a:xfrm>
                <a:off x="177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3" name="Oval 63"/>
              <p:cNvSpPr>
                <a:spLocks noChangeArrowheads="1"/>
              </p:cNvSpPr>
              <p:nvPr/>
            </p:nvSpPr>
            <p:spPr bwMode="auto">
              <a:xfrm>
                <a:off x="201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4" name="Oval 64"/>
              <p:cNvSpPr>
                <a:spLocks noChangeArrowheads="1"/>
              </p:cNvSpPr>
              <p:nvPr/>
            </p:nvSpPr>
            <p:spPr bwMode="auto">
              <a:xfrm>
                <a:off x="22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5" name="Oval 65"/>
              <p:cNvSpPr>
                <a:spLocks noChangeArrowheads="1"/>
              </p:cNvSpPr>
              <p:nvPr/>
            </p:nvSpPr>
            <p:spPr bwMode="auto">
              <a:xfrm>
                <a:off x="10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6" name="Oval 66"/>
              <p:cNvSpPr>
                <a:spLocks noChangeArrowheads="1"/>
              </p:cNvSpPr>
              <p:nvPr/>
            </p:nvSpPr>
            <p:spPr bwMode="auto">
              <a:xfrm>
                <a:off x="129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7" name="Oval 67"/>
              <p:cNvSpPr>
                <a:spLocks noChangeArrowheads="1"/>
              </p:cNvSpPr>
              <p:nvPr/>
            </p:nvSpPr>
            <p:spPr bwMode="auto">
              <a:xfrm>
                <a:off x="153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8" name="Oval 68"/>
              <p:cNvSpPr>
                <a:spLocks noChangeArrowheads="1"/>
              </p:cNvSpPr>
              <p:nvPr/>
            </p:nvSpPr>
            <p:spPr bwMode="auto">
              <a:xfrm>
                <a:off x="177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59" name="Oval 69"/>
              <p:cNvSpPr>
                <a:spLocks noChangeArrowheads="1"/>
              </p:cNvSpPr>
              <p:nvPr/>
            </p:nvSpPr>
            <p:spPr bwMode="auto">
              <a:xfrm>
                <a:off x="201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0" name="Oval 70"/>
              <p:cNvSpPr>
                <a:spLocks noChangeArrowheads="1"/>
              </p:cNvSpPr>
              <p:nvPr/>
            </p:nvSpPr>
            <p:spPr bwMode="auto">
              <a:xfrm>
                <a:off x="22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1" name="Oval 71"/>
              <p:cNvSpPr>
                <a:spLocks noChangeArrowheads="1"/>
              </p:cNvSpPr>
              <p:nvPr/>
            </p:nvSpPr>
            <p:spPr bwMode="auto">
              <a:xfrm>
                <a:off x="10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2" name="Oval 72"/>
              <p:cNvSpPr>
                <a:spLocks noChangeArrowheads="1"/>
              </p:cNvSpPr>
              <p:nvPr/>
            </p:nvSpPr>
            <p:spPr bwMode="auto">
              <a:xfrm>
                <a:off x="129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3" name="Oval 7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4" name="Oval 74"/>
              <p:cNvSpPr>
                <a:spLocks noChangeArrowheads="1"/>
              </p:cNvSpPr>
              <p:nvPr/>
            </p:nvSpPr>
            <p:spPr bwMode="auto">
              <a:xfrm>
                <a:off x="177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5" name="Oval 75"/>
              <p:cNvSpPr>
                <a:spLocks noChangeArrowheads="1"/>
              </p:cNvSpPr>
              <p:nvPr/>
            </p:nvSpPr>
            <p:spPr bwMode="auto">
              <a:xfrm>
                <a:off x="201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6" name="Oval 76"/>
              <p:cNvSpPr>
                <a:spLocks noChangeArrowheads="1"/>
              </p:cNvSpPr>
              <p:nvPr/>
            </p:nvSpPr>
            <p:spPr bwMode="auto">
              <a:xfrm>
                <a:off x="22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7" name="Oval 77"/>
              <p:cNvSpPr>
                <a:spLocks noChangeArrowheads="1"/>
              </p:cNvSpPr>
              <p:nvPr/>
            </p:nvSpPr>
            <p:spPr bwMode="auto">
              <a:xfrm>
                <a:off x="10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8" name="Oval 78"/>
              <p:cNvSpPr>
                <a:spLocks noChangeArrowheads="1"/>
              </p:cNvSpPr>
              <p:nvPr/>
            </p:nvSpPr>
            <p:spPr bwMode="auto">
              <a:xfrm>
                <a:off x="129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69" name="Oval 79"/>
              <p:cNvSpPr>
                <a:spLocks noChangeArrowheads="1"/>
              </p:cNvSpPr>
              <p:nvPr/>
            </p:nvSpPr>
            <p:spPr bwMode="auto">
              <a:xfrm>
                <a:off x="153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0" name="Oval 80"/>
              <p:cNvSpPr>
                <a:spLocks noChangeArrowheads="1"/>
              </p:cNvSpPr>
              <p:nvPr/>
            </p:nvSpPr>
            <p:spPr bwMode="auto">
              <a:xfrm>
                <a:off x="177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1" name="Oval 81"/>
              <p:cNvSpPr>
                <a:spLocks noChangeArrowheads="1"/>
              </p:cNvSpPr>
              <p:nvPr/>
            </p:nvSpPr>
            <p:spPr bwMode="auto">
              <a:xfrm>
                <a:off x="201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72" name="Oval 82"/>
              <p:cNvSpPr>
                <a:spLocks noChangeArrowheads="1"/>
              </p:cNvSpPr>
              <p:nvPr/>
            </p:nvSpPr>
            <p:spPr bwMode="auto">
              <a:xfrm>
                <a:off x="22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9" name="Group 83"/>
            <p:cNvGrpSpPr>
              <a:grpSpLocks/>
            </p:cNvGrpSpPr>
            <p:nvPr/>
          </p:nvGrpSpPr>
          <p:grpSpPr bwMode="auto">
            <a:xfrm>
              <a:off x="912" y="2592"/>
              <a:ext cx="1584" cy="1056"/>
              <a:chOff x="960" y="2544"/>
              <a:chExt cx="1584" cy="1056"/>
            </a:xfrm>
          </p:grpSpPr>
          <p:sp>
            <p:nvSpPr>
              <p:cNvPr id="123" name="Rectangle 84"/>
              <p:cNvSpPr>
                <a:spLocks noChangeArrowheads="1"/>
              </p:cNvSpPr>
              <p:nvPr/>
            </p:nvSpPr>
            <p:spPr bwMode="auto">
              <a:xfrm>
                <a:off x="960" y="2544"/>
                <a:ext cx="1584" cy="1056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24" name="Oval 85"/>
              <p:cNvSpPr>
                <a:spLocks noChangeArrowheads="1"/>
              </p:cNvSpPr>
              <p:nvPr/>
            </p:nvSpPr>
            <p:spPr bwMode="auto">
              <a:xfrm>
                <a:off x="10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5" name="Oval 86"/>
              <p:cNvSpPr>
                <a:spLocks noChangeArrowheads="1"/>
              </p:cNvSpPr>
              <p:nvPr/>
            </p:nvSpPr>
            <p:spPr bwMode="auto">
              <a:xfrm>
                <a:off x="129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6" name="Oval 87"/>
              <p:cNvSpPr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7" name="Oval 88"/>
              <p:cNvSpPr>
                <a:spLocks noChangeArrowheads="1"/>
              </p:cNvSpPr>
              <p:nvPr/>
            </p:nvSpPr>
            <p:spPr bwMode="auto">
              <a:xfrm>
                <a:off x="177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8" name="Oval 89"/>
              <p:cNvSpPr>
                <a:spLocks noChangeArrowheads="1"/>
              </p:cNvSpPr>
              <p:nvPr/>
            </p:nvSpPr>
            <p:spPr bwMode="auto">
              <a:xfrm>
                <a:off x="201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9" name="Oval 90"/>
              <p:cNvSpPr>
                <a:spLocks noChangeArrowheads="1"/>
              </p:cNvSpPr>
              <p:nvPr/>
            </p:nvSpPr>
            <p:spPr bwMode="auto">
              <a:xfrm>
                <a:off x="22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0" name="Oval 91"/>
              <p:cNvSpPr>
                <a:spLocks noChangeArrowheads="1"/>
              </p:cNvSpPr>
              <p:nvPr/>
            </p:nvSpPr>
            <p:spPr bwMode="auto">
              <a:xfrm>
                <a:off x="10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1" name="Oval 92"/>
              <p:cNvSpPr>
                <a:spLocks noChangeArrowheads="1"/>
              </p:cNvSpPr>
              <p:nvPr/>
            </p:nvSpPr>
            <p:spPr bwMode="auto">
              <a:xfrm>
                <a:off x="129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2" name="Oval 93"/>
              <p:cNvSpPr>
                <a:spLocks noChangeArrowheads="1"/>
              </p:cNvSpPr>
              <p:nvPr/>
            </p:nvSpPr>
            <p:spPr bwMode="auto">
              <a:xfrm>
                <a:off x="153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3" name="Oval 94"/>
              <p:cNvSpPr>
                <a:spLocks noChangeArrowheads="1"/>
              </p:cNvSpPr>
              <p:nvPr/>
            </p:nvSpPr>
            <p:spPr bwMode="auto">
              <a:xfrm>
                <a:off x="177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4" name="Oval 95"/>
              <p:cNvSpPr>
                <a:spLocks noChangeArrowheads="1"/>
              </p:cNvSpPr>
              <p:nvPr/>
            </p:nvSpPr>
            <p:spPr bwMode="auto">
              <a:xfrm>
                <a:off x="201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5" name="Oval 96"/>
              <p:cNvSpPr>
                <a:spLocks noChangeArrowheads="1"/>
              </p:cNvSpPr>
              <p:nvPr/>
            </p:nvSpPr>
            <p:spPr bwMode="auto">
              <a:xfrm>
                <a:off x="22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6" name="Oval 97"/>
              <p:cNvSpPr>
                <a:spLocks noChangeArrowheads="1"/>
              </p:cNvSpPr>
              <p:nvPr/>
            </p:nvSpPr>
            <p:spPr bwMode="auto">
              <a:xfrm>
                <a:off x="10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7" name="Oval 98"/>
              <p:cNvSpPr>
                <a:spLocks noChangeArrowheads="1"/>
              </p:cNvSpPr>
              <p:nvPr/>
            </p:nvSpPr>
            <p:spPr bwMode="auto">
              <a:xfrm>
                <a:off x="129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8" name="Oval 99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39" name="Oval 100"/>
              <p:cNvSpPr>
                <a:spLocks noChangeArrowheads="1"/>
              </p:cNvSpPr>
              <p:nvPr/>
            </p:nvSpPr>
            <p:spPr bwMode="auto">
              <a:xfrm>
                <a:off x="177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0" name="Oval 101"/>
              <p:cNvSpPr>
                <a:spLocks noChangeArrowheads="1"/>
              </p:cNvSpPr>
              <p:nvPr/>
            </p:nvSpPr>
            <p:spPr bwMode="auto">
              <a:xfrm>
                <a:off x="201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1" name="Oval 102"/>
              <p:cNvSpPr>
                <a:spLocks noChangeArrowheads="1"/>
              </p:cNvSpPr>
              <p:nvPr/>
            </p:nvSpPr>
            <p:spPr bwMode="auto">
              <a:xfrm>
                <a:off x="22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2" name="Oval 103"/>
              <p:cNvSpPr>
                <a:spLocks noChangeArrowheads="1"/>
              </p:cNvSpPr>
              <p:nvPr/>
            </p:nvSpPr>
            <p:spPr bwMode="auto">
              <a:xfrm>
                <a:off x="10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3" name="Oval 104"/>
              <p:cNvSpPr>
                <a:spLocks noChangeArrowheads="1"/>
              </p:cNvSpPr>
              <p:nvPr/>
            </p:nvSpPr>
            <p:spPr bwMode="auto">
              <a:xfrm>
                <a:off x="129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4" name="Oval 105"/>
              <p:cNvSpPr>
                <a:spLocks noChangeArrowheads="1"/>
              </p:cNvSpPr>
              <p:nvPr/>
            </p:nvSpPr>
            <p:spPr bwMode="auto">
              <a:xfrm>
                <a:off x="153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5" name="Oval 106"/>
              <p:cNvSpPr>
                <a:spLocks noChangeArrowheads="1"/>
              </p:cNvSpPr>
              <p:nvPr/>
            </p:nvSpPr>
            <p:spPr bwMode="auto">
              <a:xfrm>
                <a:off x="177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6" name="Oval 107"/>
              <p:cNvSpPr>
                <a:spLocks noChangeArrowheads="1"/>
              </p:cNvSpPr>
              <p:nvPr/>
            </p:nvSpPr>
            <p:spPr bwMode="auto">
              <a:xfrm>
                <a:off x="201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47" name="Oval 108"/>
              <p:cNvSpPr>
                <a:spLocks noChangeArrowheads="1"/>
              </p:cNvSpPr>
              <p:nvPr/>
            </p:nvSpPr>
            <p:spPr bwMode="auto">
              <a:xfrm>
                <a:off x="22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10" name="Group 109"/>
            <p:cNvGrpSpPr>
              <a:grpSpLocks/>
            </p:cNvGrpSpPr>
            <p:nvPr/>
          </p:nvGrpSpPr>
          <p:grpSpPr bwMode="auto">
            <a:xfrm>
              <a:off x="1008" y="2688"/>
              <a:ext cx="1584" cy="1056"/>
              <a:chOff x="960" y="2544"/>
              <a:chExt cx="1584" cy="1056"/>
            </a:xfrm>
          </p:grpSpPr>
          <p:sp>
            <p:nvSpPr>
              <p:cNvPr id="98" name="Rectangle 110"/>
              <p:cNvSpPr>
                <a:spLocks noChangeArrowheads="1"/>
              </p:cNvSpPr>
              <p:nvPr/>
            </p:nvSpPr>
            <p:spPr bwMode="auto">
              <a:xfrm>
                <a:off x="960" y="2544"/>
                <a:ext cx="1584" cy="1056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99" name="Oval 111"/>
              <p:cNvSpPr>
                <a:spLocks noChangeArrowheads="1"/>
              </p:cNvSpPr>
              <p:nvPr/>
            </p:nvSpPr>
            <p:spPr bwMode="auto">
              <a:xfrm>
                <a:off x="10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0" name="Oval 112"/>
              <p:cNvSpPr>
                <a:spLocks noChangeArrowheads="1"/>
              </p:cNvSpPr>
              <p:nvPr/>
            </p:nvSpPr>
            <p:spPr bwMode="auto">
              <a:xfrm>
                <a:off x="129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1" name="Oval 113"/>
              <p:cNvSpPr>
                <a:spLocks noChangeArrowheads="1"/>
              </p:cNvSpPr>
              <p:nvPr/>
            </p:nvSpPr>
            <p:spPr bwMode="auto">
              <a:xfrm>
                <a:off x="153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2" name="Oval 114"/>
              <p:cNvSpPr>
                <a:spLocks noChangeArrowheads="1"/>
              </p:cNvSpPr>
              <p:nvPr/>
            </p:nvSpPr>
            <p:spPr bwMode="auto">
              <a:xfrm>
                <a:off x="177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3" name="Oval 115"/>
              <p:cNvSpPr>
                <a:spLocks noChangeArrowheads="1"/>
              </p:cNvSpPr>
              <p:nvPr/>
            </p:nvSpPr>
            <p:spPr bwMode="auto">
              <a:xfrm>
                <a:off x="201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4" name="Oval 116"/>
              <p:cNvSpPr>
                <a:spLocks noChangeArrowheads="1"/>
              </p:cNvSpPr>
              <p:nvPr/>
            </p:nvSpPr>
            <p:spPr bwMode="auto">
              <a:xfrm>
                <a:off x="2256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5" name="Oval 117"/>
              <p:cNvSpPr>
                <a:spLocks noChangeArrowheads="1"/>
              </p:cNvSpPr>
              <p:nvPr/>
            </p:nvSpPr>
            <p:spPr bwMode="auto">
              <a:xfrm>
                <a:off x="10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6" name="Oval 118"/>
              <p:cNvSpPr>
                <a:spLocks noChangeArrowheads="1"/>
              </p:cNvSpPr>
              <p:nvPr/>
            </p:nvSpPr>
            <p:spPr bwMode="auto">
              <a:xfrm>
                <a:off x="129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7" name="Oval 119"/>
              <p:cNvSpPr>
                <a:spLocks noChangeArrowheads="1"/>
              </p:cNvSpPr>
              <p:nvPr/>
            </p:nvSpPr>
            <p:spPr bwMode="auto">
              <a:xfrm>
                <a:off x="153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8" name="Oval 120"/>
              <p:cNvSpPr>
                <a:spLocks noChangeArrowheads="1"/>
              </p:cNvSpPr>
              <p:nvPr/>
            </p:nvSpPr>
            <p:spPr bwMode="auto">
              <a:xfrm>
                <a:off x="177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09" name="Oval 121"/>
              <p:cNvSpPr>
                <a:spLocks noChangeArrowheads="1"/>
              </p:cNvSpPr>
              <p:nvPr/>
            </p:nvSpPr>
            <p:spPr bwMode="auto">
              <a:xfrm>
                <a:off x="201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0" name="Oval 122"/>
              <p:cNvSpPr>
                <a:spLocks noChangeArrowheads="1"/>
              </p:cNvSpPr>
              <p:nvPr/>
            </p:nvSpPr>
            <p:spPr bwMode="auto">
              <a:xfrm>
                <a:off x="2256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1" name="Oval 123"/>
              <p:cNvSpPr>
                <a:spLocks noChangeArrowheads="1"/>
              </p:cNvSpPr>
              <p:nvPr/>
            </p:nvSpPr>
            <p:spPr bwMode="auto">
              <a:xfrm>
                <a:off x="10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2" name="Oval 124"/>
              <p:cNvSpPr>
                <a:spLocks noChangeArrowheads="1"/>
              </p:cNvSpPr>
              <p:nvPr/>
            </p:nvSpPr>
            <p:spPr bwMode="auto">
              <a:xfrm>
                <a:off x="129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3" name="Oval 12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4" name="Oval 126"/>
              <p:cNvSpPr>
                <a:spLocks noChangeArrowheads="1"/>
              </p:cNvSpPr>
              <p:nvPr/>
            </p:nvSpPr>
            <p:spPr bwMode="auto">
              <a:xfrm>
                <a:off x="177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5" name="Oval 127"/>
              <p:cNvSpPr>
                <a:spLocks noChangeArrowheads="1"/>
              </p:cNvSpPr>
              <p:nvPr/>
            </p:nvSpPr>
            <p:spPr bwMode="auto">
              <a:xfrm>
                <a:off x="201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6" name="Oval 128"/>
              <p:cNvSpPr>
                <a:spLocks noChangeArrowheads="1"/>
              </p:cNvSpPr>
              <p:nvPr/>
            </p:nvSpPr>
            <p:spPr bwMode="auto">
              <a:xfrm>
                <a:off x="2256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7" name="Oval 129"/>
              <p:cNvSpPr>
                <a:spLocks noChangeArrowheads="1"/>
              </p:cNvSpPr>
              <p:nvPr/>
            </p:nvSpPr>
            <p:spPr bwMode="auto">
              <a:xfrm>
                <a:off x="10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8" name="Oval 130"/>
              <p:cNvSpPr>
                <a:spLocks noChangeArrowheads="1"/>
              </p:cNvSpPr>
              <p:nvPr/>
            </p:nvSpPr>
            <p:spPr bwMode="auto">
              <a:xfrm>
                <a:off x="129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19" name="Oval 131"/>
              <p:cNvSpPr>
                <a:spLocks noChangeArrowheads="1"/>
              </p:cNvSpPr>
              <p:nvPr/>
            </p:nvSpPr>
            <p:spPr bwMode="auto">
              <a:xfrm>
                <a:off x="153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0" name="Oval 132"/>
              <p:cNvSpPr>
                <a:spLocks noChangeArrowheads="1"/>
              </p:cNvSpPr>
              <p:nvPr/>
            </p:nvSpPr>
            <p:spPr bwMode="auto">
              <a:xfrm>
                <a:off x="177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1" name="Oval 133"/>
              <p:cNvSpPr>
                <a:spLocks noChangeArrowheads="1"/>
              </p:cNvSpPr>
              <p:nvPr/>
            </p:nvSpPr>
            <p:spPr bwMode="auto">
              <a:xfrm>
                <a:off x="201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122" name="Oval 134"/>
              <p:cNvSpPr>
                <a:spLocks noChangeArrowheads="1"/>
              </p:cNvSpPr>
              <p:nvPr/>
            </p:nvSpPr>
            <p:spPr bwMode="auto">
              <a:xfrm>
                <a:off x="2256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11" name="Group 135"/>
            <p:cNvGrpSpPr>
              <a:grpSpLocks/>
            </p:cNvGrpSpPr>
            <p:nvPr/>
          </p:nvGrpSpPr>
          <p:grpSpPr bwMode="auto">
            <a:xfrm>
              <a:off x="3360" y="2400"/>
              <a:ext cx="1824" cy="1008"/>
              <a:chOff x="3504" y="2544"/>
              <a:chExt cx="1824" cy="1008"/>
            </a:xfrm>
          </p:grpSpPr>
          <p:sp>
            <p:nvSpPr>
              <p:cNvPr id="72" name="Rectangle 136"/>
              <p:cNvSpPr>
                <a:spLocks noChangeArrowheads="1"/>
              </p:cNvSpPr>
              <p:nvPr/>
            </p:nvSpPr>
            <p:spPr bwMode="auto">
              <a:xfrm>
                <a:off x="3744" y="302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3" name="Rectangle 137"/>
              <p:cNvSpPr>
                <a:spLocks noChangeArrowheads="1"/>
              </p:cNvSpPr>
              <p:nvPr/>
            </p:nvSpPr>
            <p:spPr bwMode="auto">
              <a:xfrm>
                <a:off x="3504" y="254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4" name="Oval 138"/>
              <p:cNvSpPr>
                <a:spLocks noChangeArrowheads="1"/>
              </p:cNvSpPr>
              <p:nvPr/>
            </p:nvSpPr>
            <p:spPr bwMode="auto">
              <a:xfrm>
                <a:off x="36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75" name="Oval 139"/>
              <p:cNvSpPr>
                <a:spLocks noChangeArrowheads="1"/>
              </p:cNvSpPr>
              <p:nvPr/>
            </p:nvSpPr>
            <p:spPr bwMode="auto">
              <a:xfrm>
                <a:off x="384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76" name="Oval 140"/>
              <p:cNvSpPr>
                <a:spLocks noChangeArrowheads="1"/>
              </p:cNvSpPr>
              <p:nvPr/>
            </p:nvSpPr>
            <p:spPr bwMode="auto">
              <a:xfrm>
                <a:off x="408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77" name="Oval 141"/>
              <p:cNvSpPr>
                <a:spLocks noChangeArrowheads="1"/>
              </p:cNvSpPr>
              <p:nvPr/>
            </p:nvSpPr>
            <p:spPr bwMode="auto">
              <a:xfrm>
                <a:off x="432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78" name="Oval 142"/>
              <p:cNvSpPr>
                <a:spLocks noChangeArrowheads="1"/>
              </p:cNvSpPr>
              <p:nvPr/>
            </p:nvSpPr>
            <p:spPr bwMode="auto">
              <a:xfrm>
                <a:off x="456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79" name="Oval 143"/>
              <p:cNvSpPr>
                <a:spLocks noChangeArrowheads="1"/>
              </p:cNvSpPr>
              <p:nvPr/>
            </p:nvSpPr>
            <p:spPr bwMode="auto">
              <a:xfrm>
                <a:off x="48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0" name="Oval 144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1" name="Oval 145"/>
              <p:cNvSpPr>
                <a:spLocks noChangeArrowheads="1"/>
              </p:cNvSpPr>
              <p:nvPr/>
            </p:nvSpPr>
            <p:spPr bwMode="auto">
              <a:xfrm>
                <a:off x="384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2" name="Oval 146"/>
              <p:cNvSpPr>
                <a:spLocks noChangeArrowheads="1"/>
              </p:cNvSpPr>
              <p:nvPr/>
            </p:nvSpPr>
            <p:spPr bwMode="auto">
              <a:xfrm>
                <a:off x="408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3" name="Oval 147"/>
              <p:cNvSpPr>
                <a:spLocks noChangeArrowheads="1"/>
              </p:cNvSpPr>
              <p:nvPr/>
            </p:nvSpPr>
            <p:spPr bwMode="auto">
              <a:xfrm>
                <a:off x="432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4" name="Oval 148"/>
              <p:cNvSpPr>
                <a:spLocks noChangeArrowheads="1"/>
              </p:cNvSpPr>
              <p:nvPr/>
            </p:nvSpPr>
            <p:spPr bwMode="auto">
              <a:xfrm>
                <a:off x="456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5" name="Oval 149"/>
              <p:cNvSpPr>
                <a:spLocks noChangeArrowheads="1"/>
              </p:cNvSpPr>
              <p:nvPr/>
            </p:nvSpPr>
            <p:spPr bwMode="auto">
              <a:xfrm>
                <a:off x="48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6" name="Oval 150"/>
              <p:cNvSpPr>
                <a:spLocks noChangeArrowheads="1"/>
              </p:cNvSpPr>
              <p:nvPr/>
            </p:nvSpPr>
            <p:spPr bwMode="auto">
              <a:xfrm>
                <a:off x="38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7" name="Oval 151"/>
              <p:cNvSpPr>
                <a:spLocks noChangeArrowheads="1"/>
              </p:cNvSpPr>
              <p:nvPr/>
            </p:nvSpPr>
            <p:spPr bwMode="auto">
              <a:xfrm>
                <a:off x="408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8" name="Oval 152"/>
              <p:cNvSpPr>
                <a:spLocks noChangeArrowheads="1"/>
              </p:cNvSpPr>
              <p:nvPr/>
            </p:nvSpPr>
            <p:spPr bwMode="auto">
              <a:xfrm>
                <a:off x="432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89" name="Oval 153"/>
              <p:cNvSpPr>
                <a:spLocks noChangeArrowheads="1"/>
              </p:cNvSpPr>
              <p:nvPr/>
            </p:nvSpPr>
            <p:spPr bwMode="auto">
              <a:xfrm>
                <a:off x="456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0" name="Oval 154"/>
              <p:cNvSpPr>
                <a:spLocks noChangeArrowheads="1"/>
              </p:cNvSpPr>
              <p:nvPr/>
            </p:nvSpPr>
            <p:spPr bwMode="auto">
              <a:xfrm>
                <a:off x="480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1" name="Oval 155"/>
              <p:cNvSpPr>
                <a:spLocks noChangeArrowheads="1"/>
              </p:cNvSpPr>
              <p:nvPr/>
            </p:nvSpPr>
            <p:spPr bwMode="auto">
              <a:xfrm>
                <a:off x="50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2" name="Oval 156"/>
              <p:cNvSpPr>
                <a:spLocks noChangeArrowheads="1"/>
              </p:cNvSpPr>
              <p:nvPr/>
            </p:nvSpPr>
            <p:spPr bwMode="auto">
              <a:xfrm>
                <a:off x="38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3" name="Oval 157"/>
              <p:cNvSpPr>
                <a:spLocks noChangeArrowheads="1"/>
              </p:cNvSpPr>
              <p:nvPr/>
            </p:nvSpPr>
            <p:spPr bwMode="auto">
              <a:xfrm>
                <a:off x="408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4" name="Oval 158"/>
              <p:cNvSpPr>
                <a:spLocks noChangeArrowheads="1"/>
              </p:cNvSpPr>
              <p:nvPr/>
            </p:nvSpPr>
            <p:spPr bwMode="auto">
              <a:xfrm>
                <a:off x="432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5" name="Oval 159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6" name="Oval 160"/>
              <p:cNvSpPr>
                <a:spLocks noChangeArrowheads="1"/>
              </p:cNvSpPr>
              <p:nvPr/>
            </p:nvSpPr>
            <p:spPr bwMode="auto">
              <a:xfrm>
                <a:off x="480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97" name="Oval 161"/>
              <p:cNvSpPr>
                <a:spLocks noChangeArrowheads="1"/>
              </p:cNvSpPr>
              <p:nvPr/>
            </p:nvSpPr>
            <p:spPr bwMode="auto">
              <a:xfrm>
                <a:off x="50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12" name="Group 162"/>
            <p:cNvGrpSpPr>
              <a:grpSpLocks/>
            </p:cNvGrpSpPr>
            <p:nvPr/>
          </p:nvGrpSpPr>
          <p:grpSpPr bwMode="auto">
            <a:xfrm>
              <a:off x="3456" y="2496"/>
              <a:ext cx="1824" cy="1008"/>
              <a:chOff x="3504" y="2544"/>
              <a:chExt cx="1824" cy="1008"/>
            </a:xfrm>
          </p:grpSpPr>
          <p:sp>
            <p:nvSpPr>
              <p:cNvPr id="46" name="Rectangle 163"/>
              <p:cNvSpPr>
                <a:spLocks noChangeArrowheads="1"/>
              </p:cNvSpPr>
              <p:nvPr/>
            </p:nvSpPr>
            <p:spPr bwMode="auto">
              <a:xfrm>
                <a:off x="3744" y="302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7" name="Rectangle 164"/>
              <p:cNvSpPr>
                <a:spLocks noChangeArrowheads="1"/>
              </p:cNvSpPr>
              <p:nvPr/>
            </p:nvSpPr>
            <p:spPr bwMode="auto">
              <a:xfrm>
                <a:off x="3504" y="254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8" name="Oval 165"/>
              <p:cNvSpPr>
                <a:spLocks noChangeArrowheads="1"/>
              </p:cNvSpPr>
              <p:nvPr/>
            </p:nvSpPr>
            <p:spPr bwMode="auto">
              <a:xfrm>
                <a:off x="36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9" name="Oval 166"/>
              <p:cNvSpPr>
                <a:spLocks noChangeArrowheads="1"/>
              </p:cNvSpPr>
              <p:nvPr/>
            </p:nvSpPr>
            <p:spPr bwMode="auto">
              <a:xfrm>
                <a:off x="384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0" name="Oval 167"/>
              <p:cNvSpPr>
                <a:spLocks noChangeArrowheads="1"/>
              </p:cNvSpPr>
              <p:nvPr/>
            </p:nvSpPr>
            <p:spPr bwMode="auto">
              <a:xfrm>
                <a:off x="408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1" name="Oval 168"/>
              <p:cNvSpPr>
                <a:spLocks noChangeArrowheads="1"/>
              </p:cNvSpPr>
              <p:nvPr/>
            </p:nvSpPr>
            <p:spPr bwMode="auto">
              <a:xfrm>
                <a:off x="432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2" name="Oval 169"/>
              <p:cNvSpPr>
                <a:spLocks noChangeArrowheads="1"/>
              </p:cNvSpPr>
              <p:nvPr/>
            </p:nvSpPr>
            <p:spPr bwMode="auto">
              <a:xfrm>
                <a:off x="456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3" name="Oval 170"/>
              <p:cNvSpPr>
                <a:spLocks noChangeArrowheads="1"/>
              </p:cNvSpPr>
              <p:nvPr/>
            </p:nvSpPr>
            <p:spPr bwMode="auto">
              <a:xfrm>
                <a:off x="48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4" name="Oval 171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5" name="Oval 172"/>
              <p:cNvSpPr>
                <a:spLocks noChangeArrowheads="1"/>
              </p:cNvSpPr>
              <p:nvPr/>
            </p:nvSpPr>
            <p:spPr bwMode="auto">
              <a:xfrm>
                <a:off x="384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6" name="Oval 173"/>
              <p:cNvSpPr>
                <a:spLocks noChangeArrowheads="1"/>
              </p:cNvSpPr>
              <p:nvPr/>
            </p:nvSpPr>
            <p:spPr bwMode="auto">
              <a:xfrm>
                <a:off x="408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7" name="Oval 174"/>
              <p:cNvSpPr>
                <a:spLocks noChangeArrowheads="1"/>
              </p:cNvSpPr>
              <p:nvPr/>
            </p:nvSpPr>
            <p:spPr bwMode="auto">
              <a:xfrm>
                <a:off x="432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8" name="Oval 175"/>
              <p:cNvSpPr>
                <a:spLocks noChangeArrowheads="1"/>
              </p:cNvSpPr>
              <p:nvPr/>
            </p:nvSpPr>
            <p:spPr bwMode="auto">
              <a:xfrm>
                <a:off x="456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59" name="Oval 176"/>
              <p:cNvSpPr>
                <a:spLocks noChangeArrowheads="1"/>
              </p:cNvSpPr>
              <p:nvPr/>
            </p:nvSpPr>
            <p:spPr bwMode="auto">
              <a:xfrm>
                <a:off x="48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0" name="Oval 177"/>
              <p:cNvSpPr>
                <a:spLocks noChangeArrowheads="1"/>
              </p:cNvSpPr>
              <p:nvPr/>
            </p:nvSpPr>
            <p:spPr bwMode="auto">
              <a:xfrm>
                <a:off x="38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1" name="Oval 178"/>
              <p:cNvSpPr>
                <a:spLocks noChangeArrowheads="1"/>
              </p:cNvSpPr>
              <p:nvPr/>
            </p:nvSpPr>
            <p:spPr bwMode="auto">
              <a:xfrm>
                <a:off x="408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2" name="Oval 179"/>
              <p:cNvSpPr>
                <a:spLocks noChangeArrowheads="1"/>
              </p:cNvSpPr>
              <p:nvPr/>
            </p:nvSpPr>
            <p:spPr bwMode="auto">
              <a:xfrm>
                <a:off x="432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3" name="Oval 180"/>
              <p:cNvSpPr>
                <a:spLocks noChangeArrowheads="1"/>
              </p:cNvSpPr>
              <p:nvPr/>
            </p:nvSpPr>
            <p:spPr bwMode="auto">
              <a:xfrm>
                <a:off x="456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4" name="Oval 181"/>
              <p:cNvSpPr>
                <a:spLocks noChangeArrowheads="1"/>
              </p:cNvSpPr>
              <p:nvPr/>
            </p:nvSpPr>
            <p:spPr bwMode="auto">
              <a:xfrm>
                <a:off x="480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5" name="Oval 182"/>
              <p:cNvSpPr>
                <a:spLocks noChangeArrowheads="1"/>
              </p:cNvSpPr>
              <p:nvPr/>
            </p:nvSpPr>
            <p:spPr bwMode="auto">
              <a:xfrm>
                <a:off x="50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6" name="Oval 183"/>
              <p:cNvSpPr>
                <a:spLocks noChangeArrowheads="1"/>
              </p:cNvSpPr>
              <p:nvPr/>
            </p:nvSpPr>
            <p:spPr bwMode="auto">
              <a:xfrm>
                <a:off x="38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7" name="Oval 184"/>
              <p:cNvSpPr>
                <a:spLocks noChangeArrowheads="1"/>
              </p:cNvSpPr>
              <p:nvPr/>
            </p:nvSpPr>
            <p:spPr bwMode="auto">
              <a:xfrm>
                <a:off x="408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8" name="Oval 185"/>
              <p:cNvSpPr>
                <a:spLocks noChangeArrowheads="1"/>
              </p:cNvSpPr>
              <p:nvPr/>
            </p:nvSpPr>
            <p:spPr bwMode="auto">
              <a:xfrm>
                <a:off x="432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69" name="Oval 186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70" name="Oval 187"/>
              <p:cNvSpPr>
                <a:spLocks noChangeArrowheads="1"/>
              </p:cNvSpPr>
              <p:nvPr/>
            </p:nvSpPr>
            <p:spPr bwMode="auto">
              <a:xfrm>
                <a:off x="480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71" name="Oval 188"/>
              <p:cNvSpPr>
                <a:spLocks noChangeArrowheads="1"/>
              </p:cNvSpPr>
              <p:nvPr/>
            </p:nvSpPr>
            <p:spPr bwMode="auto">
              <a:xfrm>
                <a:off x="50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13" name="Group 189"/>
            <p:cNvGrpSpPr>
              <a:grpSpLocks/>
            </p:cNvGrpSpPr>
            <p:nvPr/>
          </p:nvGrpSpPr>
          <p:grpSpPr bwMode="auto">
            <a:xfrm>
              <a:off x="3552" y="2592"/>
              <a:ext cx="1824" cy="1008"/>
              <a:chOff x="3504" y="2544"/>
              <a:chExt cx="1824" cy="1008"/>
            </a:xfrm>
          </p:grpSpPr>
          <p:sp>
            <p:nvSpPr>
              <p:cNvPr id="20" name="Rectangle 190"/>
              <p:cNvSpPr>
                <a:spLocks noChangeArrowheads="1"/>
              </p:cNvSpPr>
              <p:nvPr/>
            </p:nvSpPr>
            <p:spPr bwMode="auto">
              <a:xfrm>
                <a:off x="3744" y="302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" name="Rectangle 191"/>
              <p:cNvSpPr>
                <a:spLocks noChangeArrowheads="1"/>
              </p:cNvSpPr>
              <p:nvPr/>
            </p:nvSpPr>
            <p:spPr bwMode="auto">
              <a:xfrm>
                <a:off x="3504" y="2544"/>
                <a:ext cx="1584" cy="528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" name="Oval 192"/>
              <p:cNvSpPr>
                <a:spLocks noChangeArrowheads="1"/>
              </p:cNvSpPr>
              <p:nvPr/>
            </p:nvSpPr>
            <p:spPr bwMode="auto">
              <a:xfrm>
                <a:off x="36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3" name="Oval 193"/>
              <p:cNvSpPr>
                <a:spLocks noChangeArrowheads="1"/>
              </p:cNvSpPr>
              <p:nvPr/>
            </p:nvSpPr>
            <p:spPr bwMode="auto">
              <a:xfrm>
                <a:off x="384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4" name="Oval 194"/>
              <p:cNvSpPr>
                <a:spLocks noChangeArrowheads="1"/>
              </p:cNvSpPr>
              <p:nvPr/>
            </p:nvSpPr>
            <p:spPr bwMode="auto">
              <a:xfrm>
                <a:off x="408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5" name="Oval 195"/>
              <p:cNvSpPr>
                <a:spLocks noChangeArrowheads="1"/>
              </p:cNvSpPr>
              <p:nvPr/>
            </p:nvSpPr>
            <p:spPr bwMode="auto">
              <a:xfrm>
                <a:off x="432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6" name="Oval 196"/>
              <p:cNvSpPr>
                <a:spLocks noChangeArrowheads="1"/>
              </p:cNvSpPr>
              <p:nvPr/>
            </p:nvSpPr>
            <p:spPr bwMode="auto">
              <a:xfrm>
                <a:off x="456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7" name="Oval 197"/>
              <p:cNvSpPr>
                <a:spLocks noChangeArrowheads="1"/>
              </p:cNvSpPr>
              <p:nvPr/>
            </p:nvSpPr>
            <p:spPr bwMode="auto">
              <a:xfrm>
                <a:off x="4800" y="259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8" name="Oval 198"/>
              <p:cNvSpPr>
                <a:spLocks noChangeArrowheads="1"/>
              </p:cNvSpPr>
              <p:nvPr/>
            </p:nvSpPr>
            <p:spPr bwMode="auto">
              <a:xfrm>
                <a:off x="36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29" name="Oval 199"/>
              <p:cNvSpPr>
                <a:spLocks noChangeArrowheads="1"/>
              </p:cNvSpPr>
              <p:nvPr/>
            </p:nvSpPr>
            <p:spPr bwMode="auto">
              <a:xfrm>
                <a:off x="384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0" name="Oval 200"/>
              <p:cNvSpPr>
                <a:spLocks noChangeArrowheads="1"/>
              </p:cNvSpPr>
              <p:nvPr/>
            </p:nvSpPr>
            <p:spPr bwMode="auto">
              <a:xfrm>
                <a:off x="408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1" name="Oval 201"/>
              <p:cNvSpPr>
                <a:spLocks noChangeArrowheads="1"/>
              </p:cNvSpPr>
              <p:nvPr/>
            </p:nvSpPr>
            <p:spPr bwMode="auto">
              <a:xfrm>
                <a:off x="432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2" name="Oval 202"/>
              <p:cNvSpPr>
                <a:spLocks noChangeArrowheads="1"/>
              </p:cNvSpPr>
              <p:nvPr/>
            </p:nvSpPr>
            <p:spPr bwMode="auto">
              <a:xfrm>
                <a:off x="456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3" name="Oval 203"/>
              <p:cNvSpPr>
                <a:spLocks noChangeArrowheads="1"/>
              </p:cNvSpPr>
              <p:nvPr/>
            </p:nvSpPr>
            <p:spPr bwMode="auto">
              <a:xfrm>
                <a:off x="4800" y="283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4" name="Oval 204"/>
              <p:cNvSpPr>
                <a:spLocks noChangeArrowheads="1"/>
              </p:cNvSpPr>
              <p:nvPr/>
            </p:nvSpPr>
            <p:spPr bwMode="auto">
              <a:xfrm>
                <a:off x="38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5" name="Oval 205"/>
              <p:cNvSpPr>
                <a:spLocks noChangeArrowheads="1"/>
              </p:cNvSpPr>
              <p:nvPr/>
            </p:nvSpPr>
            <p:spPr bwMode="auto">
              <a:xfrm>
                <a:off x="408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6" name="Oval 206"/>
              <p:cNvSpPr>
                <a:spLocks noChangeArrowheads="1"/>
              </p:cNvSpPr>
              <p:nvPr/>
            </p:nvSpPr>
            <p:spPr bwMode="auto">
              <a:xfrm>
                <a:off x="432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7" name="Oval 207"/>
              <p:cNvSpPr>
                <a:spLocks noChangeArrowheads="1"/>
              </p:cNvSpPr>
              <p:nvPr/>
            </p:nvSpPr>
            <p:spPr bwMode="auto">
              <a:xfrm>
                <a:off x="456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8" name="Oval 208"/>
              <p:cNvSpPr>
                <a:spLocks noChangeArrowheads="1"/>
              </p:cNvSpPr>
              <p:nvPr/>
            </p:nvSpPr>
            <p:spPr bwMode="auto">
              <a:xfrm>
                <a:off x="480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39" name="Oval 209"/>
              <p:cNvSpPr>
                <a:spLocks noChangeArrowheads="1"/>
              </p:cNvSpPr>
              <p:nvPr/>
            </p:nvSpPr>
            <p:spPr bwMode="auto">
              <a:xfrm>
                <a:off x="5040" y="307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0" name="Oval 210"/>
              <p:cNvSpPr>
                <a:spLocks noChangeArrowheads="1"/>
              </p:cNvSpPr>
              <p:nvPr/>
            </p:nvSpPr>
            <p:spPr bwMode="auto">
              <a:xfrm>
                <a:off x="38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1" name="Oval 211"/>
              <p:cNvSpPr>
                <a:spLocks noChangeArrowheads="1"/>
              </p:cNvSpPr>
              <p:nvPr/>
            </p:nvSpPr>
            <p:spPr bwMode="auto">
              <a:xfrm>
                <a:off x="408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2" name="Oval 212"/>
              <p:cNvSpPr>
                <a:spLocks noChangeArrowheads="1"/>
              </p:cNvSpPr>
              <p:nvPr/>
            </p:nvSpPr>
            <p:spPr bwMode="auto">
              <a:xfrm>
                <a:off x="432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3" name="Oval 213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4" name="Oval 214"/>
              <p:cNvSpPr>
                <a:spLocks noChangeArrowheads="1"/>
              </p:cNvSpPr>
              <p:nvPr/>
            </p:nvSpPr>
            <p:spPr bwMode="auto">
              <a:xfrm>
                <a:off x="480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  <p:sp>
            <p:nvSpPr>
              <p:cNvPr id="45" name="Oval 215"/>
              <p:cNvSpPr>
                <a:spLocks noChangeArrowheads="1"/>
              </p:cNvSpPr>
              <p:nvPr/>
            </p:nvSpPr>
            <p:spPr bwMode="auto">
              <a:xfrm>
                <a:off x="5040" y="3312"/>
                <a:ext cx="192" cy="192"/>
              </a:xfrm>
              <a:prstGeom prst="ellipse">
                <a:avLst/>
              </a:prstGeom>
              <a:solidFill>
                <a:srgbClr val="99CC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14" name="Group 216"/>
            <p:cNvGrpSpPr>
              <a:grpSpLocks/>
            </p:cNvGrpSpPr>
            <p:nvPr/>
          </p:nvGrpSpPr>
          <p:grpSpPr bwMode="auto">
            <a:xfrm>
              <a:off x="192" y="3024"/>
              <a:ext cx="720" cy="288"/>
              <a:chOff x="3072" y="2928"/>
              <a:chExt cx="720" cy="288"/>
            </a:xfrm>
          </p:grpSpPr>
          <p:sp>
            <p:nvSpPr>
              <p:cNvPr id="18" name="Text Box 217"/>
              <p:cNvSpPr txBox="1">
                <a:spLocks noChangeArrowheads="1"/>
              </p:cNvSpPr>
              <p:nvPr/>
            </p:nvSpPr>
            <p:spPr bwMode="auto">
              <a:xfrm>
                <a:off x="3072" y="2928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e-IL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כוח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9" name="Line 218"/>
              <p:cNvSpPr>
                <a:spLocks noChangeShapeType="1"/>
              </p:cNvSpPr>
              <p:nvPr/>
            </p:nvSpPr>
            <p:spPr bwMode="auto">
              <a:xfrm flipV="1">
                <a:off x="3072" y="3216"/>
                <a:ext cx="72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5" name="Group 219"/>
            <p:cNvGrpSpPr>
              <a:grpSpLocks/>
            </p:cNvGrpSpPr>
            <p:nvPr/>
          </p:nvGrpSpPr>
          <p:grpSpPr bwMode="auto">
            <a:xfrm>
              <a:off x="2976" y="2928"/>
              <a:ext cx="720" cy="288"/>
              <a:chOff x="3072" y="2928"/>
              <a:chExt cx="720" cy="288"/>
            </a:xfrm>
          </p:grpSpPr>
          <p:sp>
            <p:nvSpPr>
              <p:cNvPr id="16" name="Text Box 220"/>
              <p:cNvSpPr txBox="1">
                <a:spLocks noChangeArrowheads="1"/>
              </p:cNvSpPr>
              <p:nvPr/>
            </p:nvSpPr>
            <p:spPr bwMode="auto">
              <a:xfrm>
                <a:off x="3072" y="2928"/>
                <a:ext cx="48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r" defTabSz="914400" eaLnBrk="0" fontAlgn="auto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e-IL" sz="24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כוח</a:t>
                </a: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7" name="Line 221"/>
              <p:cNvSpPr>
                <a:spLocks noChangeShapeType="1"/>
              </p:cNvSpPr>
              <p:nvPr/>
            </p:nvSpPr>
            <p:spPr bwMode="auto">
              <a:xfrm flipV="1">
                <a:off x="3072" y="3216"/>
                <a:ext cx="72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he-IL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67158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129966"/>
            <a:ext cx="11160000" cy="720000"/>
          </a:xfrm>
        </p:spPr>
        <p:txBody>
          <a:bodyPr/>
          <a:lstStyle/>
          <a:p>
            <a:r>
              <a:rPr lang="he-IL" sz="4400" dirty="0"/>
              <a:t>תרגיל 3 (להפסקה ) </a:t>
            </a:r>
          </a:p>
        </p:txBody>
      </p:sp>
      <p:sp>
        <p:nvSpPr>
          <p:cNvPr id="3" name="מלבן 2"/>
          <p:cNvSpPr/>
          <p:nvPr/>
        </p:nvSpPr>
        <p:spPr>
          <a:xfrm>
            <a:off x="1066801" y="819878"/>
            <a:ext cx="958388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1. בטבלה שלפניכם נתונים לגבי שלושה חומרים מוצקים שסומנו באופן שרירותי באותיות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A, </a:t>
            </a:r>
            <a:r>
              <a:rPr lang="en-US" sz="23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 ,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C  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התאם בין האותיות לחומרים הבאים: נחושת, נתרן כלורי, כסף כלורי. </a:t>
            </a:r>
          </a:p>
          <a:p>
            <a:endParaRPr lang="he-IL" sz="23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	</a:t>
            </a:r>
          </a:p>
        </p:txBody>
      </p:sp>
      <p:sp>
        <p:nvSpPr>
          <p:cNvPr id="5" name="מלבן 4"/>
          <p:cNvSpPr/>
          <p:nvPr/>
        </p:nvSpPr>
        <p:spPr>
          <a:xfrm>
            <a:off x="2065336" y="3945489"/>
            <a:ext cx="8585347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2. נתונות נוסחאות של שני חומרים :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Cu</a:t>
            </a:r>
            <a:r>
              <a:rPr lang="en-US" sz="2300" baseline="-25000" dirty="0">
                <a:latin typeface="Varela Round" panose="00000500000000000000" pitchFamily="2" charset="-79"/>
                <a:cs typeface="Varela Round" panose="00000500000000000000" pitchFamily="2" charset="-79"/>
              </a:rPr>
              <a:t>(S) 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ו-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3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MgO</a:t>
            </a:r>
            <a:r>
              <a:rPr lang="en-US" sz="2300" baseline="-25000" dirty="0">
                <a:latin typeface="Varela Round" panose="00000500000000000000" pitchFamily="2" charset="-79"/>
                <a:cs typeface="Varela Round" panose="00000500000000000000" pitchFamily="2" charset="-79"/>
              </a:rPr>
              <a:t>(s)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  ידוע כי אחד מהם הוא חומר מתכתי והאחר חומר יוני. </a:t>
            </a: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  הציעו דרך ניסויית להבחין בין שני החומרים.</a:t>
            </a:r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238205"/>
              </p:ext>
            </p:extLst>
          </p:nvPr>
        </p:nvGraphicFramePr>
        <p:xfrm>
          <a:off x="1862129" y="2094681"/>
          <a:ext cx="8627636" cy="1722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21569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569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5690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569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cs typeface="Varela Roun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מסיסות במים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מוליכות חשמלית במצב מוצק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מוליכות חשמלית במצב מותך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חומר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-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חומר </a:t>
                      </a:r>
                      <a:r>
                        <a:rPr lang="en-US" sz="200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  -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חומר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מוגבלת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-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207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95947" y="121509"/>
            <a:ext cx="11160000" cy="720000"/>
          </a:xfrm>
        </p:spPr>
        <p:txBody>
          <a:bodyPr/>
          <a:lstStyle/>
          <a:p>
            <a:r>
              <a:rPr lang="he-IL" sz="4400" dirty="0"/>
              <a:t>תזכורת לתרגיל 3 שניתן בהפסקה</a:t>
            </a:r>
          </a:p>
        </p:txBody>
      </p:sp>
      <p:sp>
        <p:nvSpPr>
          <p:cNvPr id="3" name="מלבן 2"/>
          <p:cNvSpPr/>
          <p:nvPr/>
        </p:nvSpPr>
        <p:spPr>
          <a:xfrm>
            <a:off x="1066801" y="819878"/>
            <a:ext cx="958388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1. בטבלה שלפניכם נתונים לגבי שלושה חומרים מוצקים שסומנו באופן שרירותי באותיות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A, </a:t>
            </a:r>
            <a:r>
              <a:rPr lang="en-US" sz="23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 ,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C  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התאם בין האותיות לחומרים הבאים: נחושת, נתרן כלורי, כסף כלורי. </a:t>
            </a:r>
          </a:p>
          <a:p>
            <a:endParaRPr lang="he-IL" sz="23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	</a:t>
            </a:r>
          </a:p>
        </p:txBody>
      </p:sp>
      <p:sp>
        <p:nvSpPr>
          <p:cNvPr id="5" name="מלבן 4"/>
          <p:cNvSpPr/>
          <p:nvPr/>
        </p:nvSpPr>
        <p:spPr>
          <a:xfrm>
            <a:off x="2065336" y="3945489"/>
            <a:ext cx="8585347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2. נתונות נוסחאות של שני חומרים :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Cu</a:t>
            </a:r>
            <a:r>
              <a:rPr lang="en-US" sz="2300" baseline="-25000" dirty="0">
                <a:latin typeface="Varela Round" panose="00000500000000000000" pitchFamily="2" charset="-79"/>
                <a:cs typeface="Varela Round" panose="00000500000000000000" pitchFamily="2" charset="-79"/>
              </a:rPr>
              <a:t>(S) 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ו-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3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MgO</a:t>
            </a:r>
            <a:r>
              <a:rPr lang="en-US" sz="2300" baseline="-25000" dirty="0">
                <a:latin typeface="Varela Round" panose="00000500000000000000" pitchFamily="2" charset="-79"/>
                <a:cs typeface="Varela Round" panose="00000500000000000000" pitchFamily="2" charset="-79"/>
              </a:rPr>
              <a:t>(s)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  ידוע כי אחד מהם הוא חומר מתכתי והאחר חומר יוני. </a:t>
            </a: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  הציעו דרך ניסויית להבחין בין שני החומרים.</a:t>
            </a:r>
          </a:p>
        </p:txBody>
      </p:sp>
      <p:graphicFrame>
        <p:nvGraphicFramePr>
          <p:cNvPr id="6" name="טבלה 5"/>
          <p:cNvGraphicFramePr>
            <a:graphicFrameLocks noGrp="1"/>
          </p:cNvGraphicFramePr>
          <p:nvPr/>
        </p:nvGraphicFramePr>
        <p:xfrm>
          <a:off x="1862129" y="2094681"/>
          <a:ext cx="8627636" cy="1722120"/>
        </p:xfrm>
        <a:graphic>
          <a:graphicData uri="http://schemas.openxmlformats.org/drawingml/2006/table">
            <a:tbl>
              <a:tblPr rtl="1" firstRow="1" bandRow="1">
                <a:tableStyleId>{616DA210-FB5B-4158-B5E0-FEB733F419BA}</a:tableStyleId>
              </a:tblPr>
              <a:tblGrid>
                <a:gridCol w="21569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569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5690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569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he-IL" sz="2000" dirty="0">
                        <a:cs typeface="Varela Roun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מסיסות במים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מוליכות חשמלית במצב מוצק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מוליכות חשמלית במצב מותך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חומר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A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-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חומר </a:t>
                      </a:r>
                      <a:r>
                        <a:rPr lang="en-US" sz="200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  -</a:t>
                      </a:r>
                      <a:endParaRPr lang="en-US" sz="200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חומר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C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מוגבלת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-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  <a:latin typeface="Times New Roman"/>
                          <a:ea typeface="Times New Roman"/>
                          <a:cs typeface="Varela Round"/>
                        </a:rPr>
                        <a:t>+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Varela Round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112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161139"/>
            <a:ext cx="11160000" cy="720000"/>
          </a:xfrm>
        </p:spPr>
        <p:txBody>
          <a:bodyPr/>
          <a:lstStyle/>
          <a:p>
            <a:r>
              <a:rPr lang="he-IL" sz="4400" dirty="0"/>
              <a:t>פתרון תרגיל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89655" y="977083"/>
            <a:ext cx="595641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AutoNum type="arabicPeriod"/>
            </a:pP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A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נתרן כלורי</a:t>
            </a:r>
          </a:p>
          <a:p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B     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נחושת</a:t>
            </a:r>
          </a:p>
          <a:p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C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כסף כלורי </a:t>
            </a:r>
          </a:p>
        </p:txBody>
      </p:sp>
      <p:graphicFrame>
        <p:nvGraphicFramePr>
          <p:cNvPr id="5" name="טבלה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44322"/>
              </p:ext>
            </p:extLst>
          </p:nvPr>
        </p:nvGraphicFramePr>
        <p:xfrm>
          <a:off x="484033" y="1018647"/>
          <a:ext cx="8126943" cy="4297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089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0898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89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rtl="1"/>
                      <a:endParaRPr lang="he-IL" sz="22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נחושת</a:t>
                      </a:r>
                      <a:r>
                        <a:rPr lang="en-US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/>
                      </a:r>
                      <a:br>
                        <a:rPr lang="en-US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</a:br>
                      <a:r>
                        <a:rPr lang="en-US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 Cu(s)</a:t>
                      </a:r>
                      <a:endParaRPr lang="he-IL" sz="22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מגנזיום חמצני</a:t>
                      </a:r>
                      <a:r>
                        <a:rPr lang="en-US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 </a:t>
                      </a:r>
                      <a:r>
                        <a:rPr lang="en-US" sz="22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MgO</a:t>
                      </a:r>
                      <a:r>
                        <a:rPr lang="en-US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(s)   </a:t>
                      </a:r>
                      <a:endParaRPr lang="he-IL" sz="22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חיבור למעגל חשמלי ובדיקת מוליכות חשמלית על ידי מדידת זרם למשל.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נחושת בעלת מבנה מתכתי לכן תוליך חשמל במוצק כי האלקטרונים ניידים.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מגנזיום חמצני בעל מבנה יוני, לא יוליך חשמל במוצק, כי היונים אינם ניידים במוצק.</a:t>
                      </a:r>
                    </a:p>
                    <a:p>
                      <a:pPr rtl="1"/>
                      <a:endParaRPr lang="he-IL" sz="22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ניסיון</a:t>
                      </a:r>
                      <a:r>
                        <a:rPr lang="he-IL" sz="2200" baseline="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 ל</a:t>
                      </a:r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רקע את שני החומרים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בהפעלת כוח הנחושת תשנה את צורתה כלומר ניתנת לריקוע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2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בהפעלת כוח המוצק יתפורר כי חומר יוני אינו ניתן לריקוע. </a:t>
                      </a:r>
                    </a:p>
                    <a:p>
                      <a:pPr rtl="1"/>
                      <a:endParaRPr lang="he-IL" sz="22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813016" y="2542932"/>
            <a:ext cx="303305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2. שתי הצעות לניסוי</a:t>
            </a:r>
          </a:p>
          <a:p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מתאים להבחנה בין </a:t>
            </a:r>
          </a:p>
          <a:p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שני החומרים:</a:t>
            </a:r>
          </a:p>
        </p:txBody>
      </p:sp>
    </p:spTree>
    <p:extLst>
      <p:ext uri="{BB962C8B-B14F-4D97-AF65-F5344CB8AC3E}">
        <p14:creationId xmlns:p14="http://schemas.microsoft.com/office/powerpoint/2010/main" val="283757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847C8124-58D7-4B58-8BAD-2032D698F4C0}"/>
              </a:ext>
            </a:extLst>
          </p:cNvPr>
          <p:cNvSpPr/>
          <p:nvPr/>
        </p:nvSpPr>
        <p:spPr>
          <a:xfrm>
            <a:off x="0" y="5527964"/>
            <a:ext cx="10349345" cy="1330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040091" y="275438"/>
            <a:ext cx="3150322" cy="867561"/>
          </a:xfrm>
        </p:spPr>
        <p:txBody>
          <a:bodyPr/>
          <a:lstStyle/>
          <a:p>
            <a:r>
              <a:rPr lang="he-IL" sz="3600" dirty="0"/>
              <a:t>סרטון תכונות מתכת </a:t>
            </a:r>
          </a:p>
        </p:txBody>
      </p:sp>
      <p:pic>
        <p:nvPicPr>
          <p:cNvPr id="5" name="Online Media 4" title="ￗﾞￗﾑￗﾠￗﾔ ￗﾕￗﾪￗﾛￗﾕￗﾠￗﾕￗﾪ ￗﾞￗﾪￗﾛￗﾕￗﾪ ￗﾔￗﾩￗﾕￗﾕￗﾐￗﾔ  ￗﾪￗﾔￗﾜￗﾙￗﾚ ￗﾨￗﾙￗﾧￗﾕￗﾢ ￗﾑￗﾙￗﾟ ￗﾗￗﾕￗﾞￗﾨ ￗﾞￗﾪￗﾛￗﾪￗﾙ ￗﾜￗﾗￗﾕￗﾞￗﾨ ￗﾙￗﾕￗﾠￗﾙ">
            <a:hlinkClick r:id="" action="ppaction://media"/>
            <a:extLst>
              <a:ext uri="{FF2B5EF4-FFF2-40B4-BE49-F238E27FC236}">
                <a16:creationId xmlns="" xmlns:a16="http://schemas.microsoft.com/office/drawing/2014/main" id="{0DD9E38C-AED7-4EF6-83FC-E908190584B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5618" y="132772"/>
            <a:ext cx="8894473" cy="6666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56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75440"/>
            <a:ext cx="11160000" cy="720000"/>
          </a:xfrm>
        </p:spPr>
        <p:txBody>
          <a:bodyPr/>
          <a:lstStyle/>
          <a:p>
            <a:r>
              <a:rPr lang="he-IL" sz="4400" dirty="0"/>
              <a:t>תהליך היתוך של מתכות</a:t>
            </a:r>
          </a:p>
        </p:txBody>
      </p:sp>
      <p:graphicFrame>
        <p:nvGraphicFramePr>
          <p:cNvPr id="3" name="אובייקט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085297"/>
              </p:ext>
            </p:extLst>
          </p:nvPr>
        </p:nvGraphicFramePr>
        <p:xfrm>
          <a:off x="2182283" y="2700462"/>
          <a:ext cx="19796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" name="משוואה" r:id="rId3" imgW="748975" imgH="241195" progId="Equation.3">
                  <p:embed/>
                </p:oleObj>
              </mc:Choice>
              <mc:Fallback>
                <p:oleObj name="משוואה" r:id="rId3" imgW="748975" imgH="241195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283" y="2700462"/>
                        <a:ext cx="1979613" cy="627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89667" y="1388533"/>
            <a:ext cx="929640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/>
              </a:rPr>
              <a:t>בתהליך היתוך נחלשים הקשרים המתכתיים שבין החלקיקים ולכן המוצק הופך לנוזל.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b="1" dirty="0">
                <a:solidFill>
                  <a:srgbClr val="0070C0"/>
                </a:solidFill>
                <a:cs typeface="Varela Round"/>
              </a:rPr>
              <a:t>ברמת הסמל: </a:t>
            </a:r>
            <a:r>
              <a:rPr lang="he-IL" sz="2400" dirty="0">
                <a:cs typeface="Varela Round"/>
              </a:rPr>
              <a:t>ניסוח תהליך היתוך של אשלגן: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91668" y="3688266"/>
            <a:ext cx="59944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רשמו ניסוי לתהליך היתוך  של המתכת אלומיניום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: </a:t>
            </a:r>
            <a:r>
              <a:rPr lang="en-US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Al</a:t>
            </a:r>
            <a:r>
              <a:rPr lang="en-US" sz="2400" b="1" baseline="-25000" dirty="0">
                <a:latin typeface="Varela Round" panose="00000500000000000000" pitchFamily="2" charset="-79"/>
                <a:cs typeface="Varela Round" panose="00000500000000000000" pitchFamily="2" charset="-79"/>
              </a:rPr>
              <a:t>(S)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    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graphicFrame>
        <p:nvGraphicFramePr>
          <p:cNvPr id="7" name="אובייקט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306124"/>
              </p:ext>
            </p:extLst>
          </p:nvPr>
        </p:nvGraphicFramePr>
        <p:xfrm>
          <a:off x="1888067" y="3672933"/>
          <a:ext cx="2387600" cy="8011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" name="משוואה" r:id="rId5" imgW="787320" imgH="241200" progId="Equation.3">
                  <p:embed/>
                </p:oleObj>
              </mc:Choice>
              <mc:Fallback>
                <p:oleObj name="משוואה" r:id="rId5" imgW="78732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88067" y="3672933"/>
                        <a:ext cx="2387600" cy="8011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24150" y="251579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52700" y="3672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34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1025983" y="1694998"/>
            <a:ext cx="10871177" cy="1260000"/>
          </a:xfrm>
        </p:spPr>
        <p:txBody>
          <a:bodyPr/>
          <a:lstStyle/>
          <a:p>
            <a:r>
              <a:rPr lang="he-IL" sz="6000" dirty="0"/>
              <a:t>מבנה וקישור – חומרים מתכתיים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1025983" y="2932343"/>
            <a:ext cx="10872000" cy="642090"/>
          </a:xfrm>
        </p:spPr>
        <p:txBody>
          <a:bodyPr/>
          <a:lstStyle/>
          <a:p>
            <a:r>
              <a:rPr lang="he-IL" sz="3200" dirty="0">
                <a:sym typeface="Varela Round"/>
              </a:rPr>
              <a:t>כימיה כיתות י"א-י"ב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025160" y="3616370"/>
            <a:ext cx="10872000" cy="720000"/>
          </a:xfrm>
        </p:spPr>
        <p:txBody>
          <a:bodyPr/>
          <a:lstStyle/>
          <a:p>
            <a:r>
              <a:rPr lang="he-IL" sz="3200" dirty="0">
                <a:sym typeface="Varela Round"/>
              </a:rPr>
              <a:t>שם המורה: </a:t>
            </a:r>
            <a:r>
              <a:rPr lang="he-IL" sz="3200" dirty="0" err="1">
                <a:sym typeface="Varela Round"/>
              </a:rPr>
              <a:t>תמם</a:t>
            </a:r>
            <a:r>
              <a:rPr lang="he-IL" sz="3200" dirty="0">
                <a:sym typeface="Varela Round"/>
              </a:rPr>
              <a:t> נאוה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161139"/>
            <a:ext cx="11160000" cy="720000"/>
          </a:xfrm>
        </p:spPr>
        <p:txBody>
          <a:bodyPr/>
          <a:lstStyle/>
          <a:p>
            <a:r>
              <a:rPr lang="he-IL" sz="4400" dirty="0"/>
              <a:t>סגסוגת </a:t>
            </a:r>
          </a:p>
        </p:txBody>
      </p:sp>
      <p:sp>
        <p:nvSpPr>
          <p:cNvPr id="4" name="מלבן 3"/>
          <p:cNvSpPr/>
          <p:nvPr/>
        </p:nvSpPr>
        <p:spPr>
          <a:xfrm>
            <a:off x="1599728" y="880079"/>
            <a:ext cx="944562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he-IL" sz="2300" b="1" dirty="0">
                <a:solidFill>
                  <a:srgbClr val="0070C0"/>
                </a:solidFill>
                <a:cs typeface="Varela Round"/>
              </a:rPr>
              <a:t>סגסוגת</a:t>
            </a:r>
            <a:r>
              <a:rPr lang="he-IL" sz="2300" dirty="0">
                <a:cs typeface="Varela Round"/>
              </a:rPr>
              <a:t> – תערובת של מתכות.</a:t>
            </a:r>
          </a:p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he-IL" sz="2300" b="1" dirty="0">
                <a:solidFill>
                  <a:srgbClr val="0070C0"/>
                </a:solidFill>
                <a:cs typeface="Varela Round"/>
              </a:rPr>
              <a:t>ברמת הסמל: </a:t>
            </a:r>
            <a:r>
              <a:rPr lang="he-IL" sz="2300" dirty="0">
                <a:cs typeface="Varela Round"/>
              </a:rPr>
              <a:t>לדוגמא ברונזה: תערובת של נחושת ובדיל  </a:t>
            </a:r>
            <a:r>
              <a:rPr lang="en-US" sz="2300" dirty="0">
                <a:cs typeface="Varela Round"/>
              </a:rPr>
              <a:t>Cu(s)+</a:t>
            </a:r>
            <a:r>
              <a:rPr lang="en-US" sz="2300" dirty="0" err="1">
                <a:cs typeface="Varela Round"/>
              </a:rPr>
              <a:t>Sn</a:t>
            </a:r>
            <a:r>
              <a:rPr lang="en-US" sz="2300" dirty="0">
                <a:cs typeface="Varela Round"/>
              </a:rPr>
              <a:t>(s)</a:t>
            </a:r>
            <a:r>
              <a:rPr lang="he-IL" sz="2300" dirty="0">
                <a:cs typeface="Varela Round"/>
              </a:rPr>
              <a:t>  </a:t>
            </a:r>
          </a:p>
        </p:txBody>
      </p:sp>
      <p:sp>
        <p:nvSpPr>
          <p:cNvPr id="5" name="מלבן 4"/>
          <p:cNvSpPr/>
          <p:nvPr/>
        </p:nvSpPr>
        <p:spPr>
          <a:xfrm>
            <a:off x="2563003" y="1933615"/>
            <a:ext cx="84719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he-IL" sz="2300" dirty="0">
                <a:latin typeface="Times New Roman" pitchFamily="18" charset="0"/>
                <a:cs typeface="Varela Round"/>
              </a:rPr>
              <a:t>סגסוגות חזקות וקשות יותר מאשר מתכות טהורות (פלדה חזקה מברזל). </a:t>
            </a:r>
            <a:r>
              <a:rPr lang="he-IL" sz="2300" u="sng" dirty="0">
                <a:latin typeface="Times New Roman" pitchFamily="18" charset="0"/>
                <a:cs typeface="Varela Round"/>
              </a:rPr>
              <a:t>מדוע?</a:t>
            </a:r>
            <a:endParaRPr lang="en-US" sz="2300" dirty="0">
              <a:latin typeface="Times New Roman" pitchFamily="18" charset="0"/>
              <a:cs typeface="Varela Round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2838170" y="2753218"/>
            <a:ext cx="822642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he-IL" sz="23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התערובת </a:t>
            </a:r>
            <a:r>
              <a:rPr lang="he-IL" sz="23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מורכבת מסוגים שונים של מתכות, לכל מתכת יונים חיוביים בעלי גודל אופייני. לכן המבנה התת-מיקרוסקופי אינו אחיד וקיים קושי להחליק שכבה אחת על גבי </a:t>
            </a:r>
            <a:r>
              <a:rPr lang="he-IL" sz="23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השניה</a:t>
            </a:r>
            <a:r>
              <a:rPr lang="he-IL" sz="23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en-US" sz="2300" dirty="0">
              <a:solidFill>
                <a:srgbClr val="00000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Line 3"/>
          <p:cNvSpPr>
            <a:spLocks noChangeShapeType="1"/>
          </p:cNvSpPr>
          <p:nvPr/>
        </p:nvSpPr>
        <p:spPr bwMode="auto">
          <a:xfrm flipV="1">
            <a:off x="214741" y="4684375"/>
            <a:ext cx="685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900541" y="3846175"/>
            <a:ext cx="2362200" cy="1600200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900541" y="3922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1281541" y="3922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14" name="Oval 9"/>
          <p:cNvSpPr>
            <a:spLocks noChangeArrowheads="1"/>
          </p:cNvSpPr>
          <p:nvPr/>
        </p:nvSpPr>
        <p:spPr bwMode="auto">
          <a:xfrm>
            <a:off x="1662541" y="3922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15" name="Oval 10"/>
          <p:cNvSpPr>
            <a:spLocks noChangeArrowheads="1"/>
          </p:cNvSpPr>
          <p:nvPr/>
        </p:nvSpPr>
        <p:spPr bwMode="auto">
          <a:xfrm>
            <a:off x="2653141" y="3922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16" name="Oval 11"/>
          <p:cNvSpPr>
            <a:spLocks noChangeArrowheads="1"/>
          </p:cNvSpPr>
          <p:nvPr/>
        </p:nvSpPr>
        <p:spPr bwMode="auto">
          <a:xfrm>
            <a:off x="3034141" y="3922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17" name="Oval 12"/>
          <p:cNvSpPr>
            <a:spLocks noChangeArrowheads="1"/>
          </p:cNvSpPr>
          <p:nvPr/>
        </p:nvSpPr>
        <p:spPr bwMode="auto">
          <a:xfrm>
            <a:off x="1052941" y="4303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18" name="Oval 13"/>
          <p:cNvSpPr>
            <a:spLocks noChangeArrowheads="1"/>
          </p:cNvSpPr>
          <p:nvPr/>
        </p:nvSpPr>
        <p:spPr bwMode="auto">
          <a:xfrm>
            <a:off x="1433941" y="42271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19" name="Oval 14"/>
          <p:cNvSpPr>
            <a:spLocks noChangeArrowheads="1"/>
          </p:cNvSpPr>
          <p:nvPr/>
        </p:nvSpPr>
        <p:spPr bwMode="auto">
          <a:xfrm>
            <a:off x="1814941" y="4303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0" name="Oval 15"/>
          <p:cNvSpPr>
            <a:spLocks noChangeArrowheads="1"/>
          </p:cNvSpPr>
          <p:nvPr/>
        </p:nvSpPr>
        <p:spPr bwMode="auto">
          <a:xfrm>
            <a:off x="2195941" y="43795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1" name="Oval 16"/>
          <p:cNvSpPr>
            <a:spLocks noChangeArrowheads="1"/>
          </p:cNvSpPr>
          <p:nvPr/>
        </p:nvSpPr>
        <p:spPr bwMode="auto">
          <a:xfrm>
            <a:off x="2576941" y="4303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2" name="Oval 17"/>
          <p:cNvSpPr>
            <a:spLocks noChangeArrowheads="1"/>
          </p:cNvSpPr>
          <p:nvPr/>
        </p:nvSpPr>
        <p:spPr bwMode="auto">
          <a:xfrm>
            <a:off x="2957941" y="4303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3" name="Oval 18"/>
          <p:cNvSpPr>
            <a:spLocks noChangeArrowheads="1"/>
          </p:cNvSpPr>
          <p:nvPr/>
        </p:nvSpPr>
        <p:spPr bwMode="auto">
          <a:xfrm>
            <a:off x="900541" y="4684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4" name="Oval 19"/>
          <p:cNvSpPr>
            <a:spLocks noChangeArrowheads="1"/>
          </p:cNvSpPr>
          <p:nvPr/>
        </p:nvSpPr>
        <p:spPr bwMode="auto">
          <a:xfrm>
            <a:off x="1891141" y="4684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5" name="Oval 20"/>
          <p:cNvSpPr>
            <a:spLocks noChangeArrowheads="1"/>
          </p:cNvSpPr>
          <p:nvPr/>
        </p:nvSpPr>
        <p:spPr bwMode="auto">
          <a:xfrm>
            <a:off x="2272141" y="47605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6" name="Oval 21"/>
          <p:cNvSpPr>
            <a:spLocks noChangeArrowheads="1"/>
          </p:cNvSpPr>
          <p:nvPr/>
        </p:nvSpPr>
        <p:spPr bwMode="auto">
          <a:xfrm>
            <a:off x="2653141" y="4684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7" name="Oval 22"/>
          <p:cNvSpPr>
            <a:spLocks noChangeArrowheads="1"/>
          </p:cNvSpPr>
          <p:nvPr/>
        </p:nvSpPr>
        <p:spPr bwMode="auto">
          <a:xfrm>
            <a:off x="3034141" y="4684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8" name="Oval 23"/>
          <p:cNvSpPr>
            <a:spLocks noChangeArrowheads="1"/>
          </p:cNvSpPr>
          <p:nvPr/>
        </p:nvSpPr>
        <p:spPr bwMode="auto">
          <a:xfrm>
            <a:off x="1052941" y="5065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29" name="Oval 24"/>
          <p:cNvSpPr>
            <a:spLocks noChangeArrowheads="1"/>
          </p:cNvSpPr>
          <p:nvPr/>
        </p:nvSpPr>
        <p:spPr bwMode="auto">
          <a:xfrm>
            <a:off x="1433941" y="52177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30" name="Oval 25"/>
          <p:cNvSpPr>
            <a:spLocks noChangeArrowheads="1"/>
          </p:cNvSpPr>
          <p:nvPr/>
        </p:nvSpPr>
        <p:spPr bwMode="auto">
          <a:xfrm>
            <a:off x="1814941" y="5065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2195941" y="51415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32" name="Oval 27"/>
          <p:cNvSpPr>
            <a:spLocks noChangeArrowheads="1"/>
          </p:cNvSpPr>
          <p:nvPr/>
        </p:nvSpPr>
        <p:spPr bwMode="auto">
          <a:xfrm>
            <a:off x="2576941" y="5065375"/>
            <a:ext cx="304800" cy="304800"/>
          </a:xfrm>
          <a:prstGeom prst="ellipse">
            <a:avLst/>
          </a:prstGeom>
          <a:solidFill>
            <a:srgbClr val="99CC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33" name="Oval 28"/>
          <p:cNvSpPr>
            <a:spLocks noChangeArrowheads="1"/>
          </p:cNvSpPr>
          <p:nvPr/>
        </p:nvSpPr>
        <p:spPr bwMode="auto">
          <a:xfrm>
            <a:off x="2957941" y="5065375"/>
            <a:ext cx="381000" cy="3810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34" name="Oval 29"/>
          <p:cNvSpPr>
            <a:spLocks noChangeArrowheads="1"/>
          </p:cNvSpPr>
          <p:nvPr/>
        </p:nvSpPr>
        <p:spPr bwMode="auto">
          <a:xfrm>
            <a:off x="1281541" y="4608175"/>
            <a:ext cx="533400" cy="533400"/>
          </a:xfrm>
          <a:prstGeom prst="ellipse">
            <a:avLst/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35" name="Oval 30"/>
          <p:cNvSpPr>
            <a:spLocks noChangeArrowheads="1"/>
          </p:cNvSpPr>
          <p:nvPr/>
        </p:nvSpPr>
        <p:spPr bwMode="auto">
          <a:xfrm>
            <a:off x="2043541" y="3769975"/>
            <a:ext cx="533400" cy="533400"/>
          </a:xfrm>
          <a:prstGeom prst="ellipse">
            <a:avLst/>
          </a:prstGeom>
          <a:solidFill>
            <a:srgbClr val="FF33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</a:rPr>
              <a:t>+</a:t>
            </a:r>
          </a:p>
        </p:txBody>
      </p:sp>
      <p:sp>
        <p:nvSpPr>
          <p:cNvPr id="36" name="מלבן 35"/>
          <p:cNvSpPr/>
          <p:nvPr/>
        </p:nvSpPr>
        <p:spPr>
          <a:xfrm>
            <a:off x="3559902" y="3984404"/>
            <a:ext cx="4976042" cy="15081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300" b="1" dirty="0">
                <a:solidFill>
                  <a:srgbClr val="0070C0"/>
                </a:solidFill>
                <a:cs typeface="Varela Round"/>
              </a:rPr>
              <a:t>  דוגמאות לסגסוגות</a:t>
            </a:r>
            <a:r>
              <a:rPr lang="he-IL" sz="2300" dirty="0">
                <a:solidFill>
                  <a:srgbClr val="0070C0"/>
                </a:solidFill>
                <a:cs typeface="Varela Round"/>
              </a:rPr>
              <a:t>:</a:t>
            </a:r>
          </a:p>
          <a:p>
            <a:r>
              <a:rPr lang="he-IL" sz="2300" dirty="0">
                <a:cs typeface="Varela Round"/>
              </a:rPr>
              <a:t>  זהב לבן -תערובת של זהב וכסף,</a:t>
            </a:r>
          </a:p>
          <a:p>
            <a:r>
              <a:rPr lang="he-IL" sz="2300" dirty="0">
                <a:cs typeface="Varela Round"/>
              </a:rPr>
              <a:t>  זהב צהוב </a:t>
            </a:r>
            <a:r>
              <a:rPr lang="en-US" sz="2300" dirty="0">
                <a:cs typeface="Varela Round"/>
              </a:rPr>
              <a:t>–</a:t>
            </a:r>
            <a:r>
              <a:rPr lang="he-IL" sz="2300" dirty="0">
                <a:cs typeface="Varela Round"/>
              </a:rPr>
              <a:t> תערובת של זהב ונחושת.</a:t>
            </a:r>
          </a:p>
          <a:p>
            <a:r>
              <a:rPr lang="he-IL" sz="2300" dirty="0">
                <a:cs typeface="Varela Round"/>
              </a:rPr>
              <a:t>  פלדה – תערובת של ברזל ופחמן</a:t>
            </a:r>
            <a:endParaRPr lang="en-US" sz="2300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19884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 4</a:t>
            </a:r>
          </a:p>
        </p:txBody>
      </p:sp>
      <p:sp>
        <p:nvSpPr>
          <p:cNvPr id="3" name="מלבן 2"/>
          <p:cNvSpPr/>
          <p:nvPr/>
        </p:nvSpPr>
        <p:spPr>
          <a:xfrm>
            <a:off x="1619250" y="1149451"/>
            <a:ext cx="93503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e-IL" sz="2400" dirty="0">
                <a:cs typeface="Varela Round"/>
              </a:rPr>
              <a:t>מהי התשובה הנכונה?</a:t>
            </a:r>
          </a:p>
          <a:p>
            <a:pPr lvl="0"/>
            <a:r>
              <a:rPr lang="he-IL" sz="2400" dirty="0">
                <a:cs typeface="Varela Round"/>
              </a:rPr>
              <a:t>מהי סגסוגת?</a:t>
            </a:r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cs typeface="Varela Round"/>
              </a:rPr>
              <a:t>1. שאריות של מתכת שנשארות בתנור לאחר הפקת המתכות.</a:t>
            </a:r>
          </a:p>
          <a:p>
            <a:pPr lvl="1"/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cs typeface="Varela Round"/>
              </a:rPr>
              <a:t>2. מתכת שמוליכה חשמל באופן גרוע.</a:t>
            </a:r>
          </a:p>
          <a:p>
            <a:pPr lvl="1"/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cs typeface="Varela Round"/>
              </a:rPr>
              <a:t>3. מתכת שהתיכו בכור היתוך.</a:t>
            </a:r>
          </a:p>
          <a:p>
            <a:pPr lvl="1"/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cs typeface="Varela Round"/>
              </a:rPr>
              <a:t>4. תערובת שמתקבלת ע"י היתוך של מספר מתכות יחד.</a:t>
            </a:r>
            <a:endParaRPr lang="en-US" sz="2400" b="1" u="sng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 </a:t>
            </a:r>
            <a:endParaRPr lang="en-US" sz="2400" b="1" u="sng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39056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תרגיל 4</a:t>
            </a:r>
          </a:p>
        </p:txBody>
      </p:sp>
      <p:sp>
        <p:nvSpPr>
          <p:cNvPr id="3" name="מלבן 2"/>
          <p:cNvSpPr/>
          <p:nvPr/>
        </p:nvSpPr>
        <p:spPr>
          <a:xfrm>
            <a:off x="2571750" y="1180624"/>
            <a:ext cx="83978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e-IL" sz="2400" dirty="0">
                <a:cs typeface="Varela Round"/>
              </a:rPr>
              <a:t>מהי התשובה הנכונה?</a:t>
            </a:r>
          </a:p>
          <a:p>
            <a:pPr lvl="0"/>
            <a:r>
              <a:rPr lang="he-IL" sz="2400" dirty="0">
                <a:cs typeface="Varela Round"/>
              </a:rPr>
              <a:t>מהי סגסוגת?</a:t>
            </a:r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cs typeface="Varela Round"/>
              </a:rPr>
              <a:t>1.שאריות של מתכת שנשארות בתנור לאחר הפקת המתכות.</a:t>
            </a:r>
          </a:p>
          <a:p>
            <a:pPr lvl="1"/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cs typeface="Varela Round"/>
              </a:rPr>
              <a:t>2.מתכת שמוליכה חשמל גרוע.</a:t>
            </a:r>
          </a:p>
          <a:p>
            <a:pPr lvl="1"/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cs typeface="Varela Round"/>
              </a:rPr>
              <a:t>3.מתכת שהתיכו בכור היתוך.</a:t>
            </a:r>
          </a:p>
          <a:p>
            <a:pPr lvl="1"/>
            <a:endParaRPr lang="en-US" sz="2400" b="1" u="sng" dirty="0">
              <a:cs typeface="Varela Round"/>
            </a:endParaRPr>
          </a:p>
          <a:p>
            <a:pPr lvl="1"/>
            <a:r>
              <a:rPr lang="he-IL" sz="2400" dirty="0">
                <a:solidFill>
                  <a:srgbClr val="0070C0"/>
                </a:solidFill>
                <a:cs typeface="Varela Round"/>
              </a:rPr>
              <a:t>4. תערובת שמתקבלת ע"י היתוך של מספר מתכות יחד.</a:t>
            </a:r>
            <a:endParaRPr lang="en-US" sz="2400" b="1" u="sng" dirty="0">
              <a:solidFill>
                <a:srgbClr val="0070C0"/>
              </a:solidFill>
              <a:cs typeface="Varela Round"/>
            </a:endParaRPr>
          </a:p>
          <a:p>
            <a:r>
              <a:rPr lang="he-IL" sz="2400" dirty="0">
                <a:cs typeface="Varela Round"/>
              </a:rPr>
              <a:t> </a:t>
            </a:r>
            <a:endParaRPr lang="en-US" sz="2400" b="1" u="sng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65055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23485"/>
            <a:ext cx="11160000" cy="720000"/>
          </a:xfrm>
        </p:spPr>
        <p:txBody>
          <a:bodyPr/>
          <a:lstStyle/>
          <a:p>
            <a:r>
              <a:rPr lang="he-IL" sz="4400" dirty="0"/>
              <a:t>תרגיל 5</a:t>
            </a:r>
          </a:p>
        </p:txBody>
      </p:sp>
      <p:sp>
        <p:nvSpPr>
          <p:cNvPr id="3" name="מלבן 2"/>
          <p:cNvSpPr/>
          <p:nvPr/>
        </p:nvSpPr>
        <p:spPr>
          <a:xfrm>
            <a:off x="381000" y="1144346"/>
            <a:ext cx="1050316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cs typeface="Varela Round"/>
              </a:rPr>
              <a:t>לרוב, סגסוגות קשות יותר לריקוע מהמתכות המרכיבות אותן. הסיבה היא</a:t>
            </a:r>
            <a:r>
              <a:rPr lang="en-US" sz="2400" dirty="0">
                <a:cs typeface="Varela Round"/>
              </a:rPr>
              <a:t>…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א. יש גידול במספר האלקטרונים המחזיקים יחד את היונים החיוביים.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ב. המתכות השונות מגיבות ביניהן ויוצרות חומר יוני בעל גביש קשה מאד.</a:t>
            </a:r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ג. האלקטרונים נעים מהר יותר ומצליחים למנוע תנודות של היונים החיוביים.</a:t>
            </a:r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ד. גודל שונה של היונים החיוביים  גורם לשכבות הגביש להיתקע בתזוזה בזמן הפעלת הלחץ חיצוני (כגון ריקוע).</a:t>
            </a:r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endParaRPr lang="he-IL" sz="2400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103481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פתרון תרגיל 5</a:t>
            </a:r>
          </a:p>
        </p:txBody>
      </p:sp>
      <p:sp>
        <p:nvSpPr>
          <p:cNvPr id="3" name="מלבן 2"/>
          <p:cNvSpPr/>
          <p:nvPr/>
        </p:nvSpPr>
        <p:spPr>
          <a:xfrm>
            <a:off x="0" y="1196301"/>
            <a:ext cx="108841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cs typeface="Varela Round"/>
              </a:rPr>
              <a:t>לרוב, סגסוגות קשות יותר לריקוע מהמתכות המרכיבות אותן. הסיבה היא</a:t>
            </a:r>
            <a:r>
              <a:rPr lang="en-US" sz="2400" dirty="0">
                <a:cs typeface="Varela Round"/>
              </a:rPr>
              <a:t>…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א. יש גידול במספר האלקטרונים המחזיקים יחד את היונים החיוביים.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ב. המתכות השונות מגיבות ביניהן ויוצרות חומר יוני בעל גביש קשה מאד.</a:t>
            </a:r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ג. האלקטרונים נעים מהר יותר ומצליחים למנוע תנודות של היונים החיוביים.</a:t>
            </a:r>
            <a:r>
              <a:rPr lang="en-US" sz="2400" dirty="0">
                <a:cs typeface="Varela Round"/>
              </a:rPr>
              <a:t/>
            </a:r>
            <a:br>
              <a:rPr lang="en-US" sz="2400" dirty="0">
                <a:cs typeface="Varela Round"/>
              </a:rPr>
            </a:br>
            <a:endParaRPr lang="he-IL" sz="2400" dirty="0">
              <a:solidFill>
                <a:srgbClr val="0070C0"/>
              </a:solidFill>
              <a:cs typeface="Varela Round"/>
            </a:endParaRPr>
          </a:p>
          <a:p>
            <a:r>
              <a:rPr lang="he-IL" sz="2400" dirty="0">
                <a:solidFill>
                  <a:srgbClr val="0070C0"/>
                </a:solidFill>
                <a:cs typeface="Varela Round"/>
              </a:rPr>
              <a:t>ד. גודל שונה של היונים החיוביים  גורם לשכבות הגביש להיתקע בתזוזה בזמן הפעלת הלחץ חיצוני.</a:t>
            </a:r>
          </a:p>
        </p:txBody>
      </p:sp>
    </p:spTree>
    <p:extLst>
      <p:ext uri="{BB962C8B-B14F-4D97-AF65-F5344CB8AC3E}">
        <p14:creationId xmlns:p14="http://schemas.microsoft.com/office/powerpoint/2010/main" val="41387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תרגיל 6</a:t>
            </a:r>
          </a:p>
        </p:txBody>
      </p:sp>
      <p:sp>
        <p:nvSpPr>
          <p:cNvPr id="3" name="מלבן 2"/>
          <p:cNvSpPr/>
          <p:nvPr/>
        </p:nvSpPr>
        <p:spPr>
          <a:xfrm>
            <a:off x="629508" y="1000718"/>
            <a:ext cx="10997920" cy="3600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לפניכם משפטים שחלקם שגויים וחלקם נכונים. עבור כל משפט, קבעו אם הוא נכון או  שגוי </a:t>
            </a:r>
            <a:r>
              <a:rPr lang="he-IL" sz="2200" u="sng" dirty="0">
                <a:latin typeface="Varela Round" panose="00000500000000000000" pitchFamily="2" charset="-79"/>
                <a:cs typeface="Varela Round" panose="00000500000000000000" pitchFamily="2" charset="-79"/>
              </a:rPr>
              <a:t>ונמקו בחירתכם</a:t>
            </a:r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תוך התייחסות לרמה </a:t>
            </a:r>
            <a:r>
              <a:rPr lang="he-IL" sz="22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החלקיקית</a:t>
            </a:r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של החומר.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endParaRPr lang="en-US" sz="22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א. 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מתכת מוליכה חשמל במצב צבירה מוצק ונוזל ואילו חומר יוני אינו מוליך חשמל במצב צבירה מוצק אך מוליך חשמל בנוזל. </a:t>
            </a:r>
            <a:endParaRPr lang="en-US" sz="22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</a:pPr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ב. 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בתהליך ההיתוך של חומר יוני, המים מנתקים את המשיכות החשמליות שבין היונים המנוגדים בסריג ומתקבלים יונים במצב הופעה </a:t>
            </a:r>
            <a:r>
              <a:rPr lang="he-IL" sz="22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ממויים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ג. 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טמפרטורות ההיתוך של מתכות ושל חומרים יוניים הן גבוהות. </a:t>
            </a:r>
            <a:endParaRPr lang="en-US" sz="22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2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פתרון תרגיל 6</a:t>
            </a:r>
          </a:p>
        </p:txBody>
      </p:sp>
      <p:sp>
        <p:nvSpPr>
          <p:cNvPr id="3" name="מלבן 2"/>
          <p:cNvSpPr/>
          <p:nvPr/>
        </p:nvSpPr>
        <p:spPr>
          <a:xfrm>
            <a:off x="687676" y="950271"/>
            <a:ext cx="1098753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לפניכם משפטים שחלקם שגויים וחלקם נכונים. עבור כל משפט, קבעו אם הוא נכון או  שגוי </a:t>
            </a:r>
            <a:r>
              <a:rPr lang="he-IL" sz="2200" u="sng" dirty="0">
                <a:latin typeface="Varela Round" panose="00000500000000000000" pitchFamily="2" charset="-79"/>
                <a:cs typeface="Varela Round" panose="00000500000000000000" pitchFamily="2" charset="-79"/>
              </a:rPr>
              <a:t>ונמקו בחירתכם</a:t>
            </a:r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תוך התייחסות לרמה </a:t>
            </a:r>
            <a:r>
              <a:rPr lang="he-IL" sz="22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החלקיקית</a:t>
            </a:r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של החומר.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endParaRPr lang="en-US" sz="22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א. 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מתכת מוליכה חשמל במצב צבירה מוצק ונוזל ואילו חומר יוני אינו מוליך חשמל במצב צבירה מוצק אך מוליך חשמל בנוזל. -</a:t>
            </a:r>
            <a:r>
              <a:rPr lang="he-IL" sz="22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נכון</a:t>
            </a:r>
          </a:p>
          <a:p>
            <a:r>
              <a:rPr lang="he-IL" sz="22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במבנה מתכתי  האלקטרונים ניידים במוצק. בחומר יוני היונים אינם ניידים במוצק.</a:t>
            </a:r>
            <a:endParaRPr lang="en-US" sz="2200" dirty="0">
              <a:solidFill>
                <a:srgbClr val="FF000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ב. 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בתהליך ההיתוך של חומר יוני, המים מנתקים את המשיכות החשמליות שבין היונים המנוגדים בסריג ומתקבלים יונים במצב  הופעה </a:t>
            </a:r>
            <a:r>
              <a:rPr lang="he-IL" sz="22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ממויים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. –</a:t>
            </a:r>
            <a:r>
              <a:rPr lang="he-IL" sz="22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לא נכון. היתוך זה שינוי מצב צבירה ממוצק לנוזל ואין תוספת מים.</a:t>
            </a:r>
            <a:endParaRPr lang="en-US" sz="22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ג. 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טמפרטורות ההיתוך של מתכות ושל חומרים יוניים הן גבוהות.-</a:t>
            </a:r>
            <a:r>
              <a:rPr lang="he-IL" sz="22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נכון</a:t>
            </a:r>
          </a:p>
          <a:p>
            <a:r>
              <a:rPr lang="he-IL" sz="2200" dirty="0">
                <a:solidFill>
                  <a:srgbClr val="FF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הקשרים היוניים והקשרים מתכתיים הינם קשרים חזקים יחסית ואנרגית החום שבטמפרטורת החדר אינה מספיקה על מנת להחלישם.</a:t>
            </a:r>
            <a:r>
              <a:rPr lang="he-IL" sz="22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endParaRPr lang="en-US" sz="22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1805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192312"/>
            <a:ext cx="11160000" cy="720000"/>
          </a:xfrm>
        </p:spPr>
        <p:txBody>
          <a:bodyPr/>
          <a:lstStyle/>
          <a:p>
            <a:r>
              <a:rPr lang="he-IL" sz="4400" dirty="0"/>
              <a:t>תרגיל 7</a:t>
            </a:r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358354"/>
              </p:ext>
            </p:extLst>
          </p:nvPr>
        </p:nvGraphicFramePr>
        <p:xfrm>
          <a:off x="2131013" y="1607622"/>
          <a:ext cx="8433371" cy="2104529"/>
        </p:xfrm>
        <a:graphic>
          <a:graphicData uri="http://schemas.openxmlformats.org/drawingml/2006/table">
            <a:tbl>
              <a:tblPr rtl="1" firstRow="1" firstCol="1" bandRow="1" bandCol="1"/>
              <a:tblGrid>
                <a:gridCol w="15488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18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632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693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77709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החומר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מצב צבירה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מוליכות חשמלית במוצק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מוליכות חשמלית בנוזל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8607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נוזל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+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54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מוצק</a:t>
                      </a:r>
                      <a:endParaRPr lang="en-US" sz="2300" b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-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+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54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מוצק</a:t>
                      </a:r>
                      <a:endParaRPr lang="en-US" sz="2300" b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+</a:t>
                      </a:r>
                      <a:endParaRPr lang="en-US" sz="2300" b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300" b="0" dirty="0">
                          <a:effectLst/>
                          <a:latin typeface="Varela Round" panose="00000500000000000000" pitchFamily="2" charset="-79"/>
                          <a:ea typeface="Times New Roman"/>
                          <a:cs typeface="Varela Round" panose="00000500000000000000" pitchFamily="2" charset="-79"/>
                        </a:rPr>
                        <a:t>+</a:t>
                      </a:r>
                      <a:endParaRPr lang="en-US" sz="2300" b="0" dirty="0">
                        <a:effectLst/>
                        <a:latin typeface="Varela Round" panose="00000500000000000000" pitchFamily="2" charset="-79"/>
                        <a:ea typeface="Times New Roman"/>
                        <a:cs typeface="Varela Round" panose="00000500000000000000" pitchFamily="2" charset="-79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מלבן 3"/>
          <p:cNvSpPr/>
          <p:nvPr/>
        </p:nvSpPr>
        <p:spPr>
          <a:xfrm>
            <a:off x="3307876" y="924538"/>
            <a:ext cx="6647974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לפניכם טבלה המתארת תכונות של שלושה חומרים: </a:t>
            </a:r>
            <a:endParaRPr lang="en-US" sz="23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742949" y="3871313"/>
            <a:ext cx="1011020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.1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התאימו את החומרים הבאים לאותיות שבטבלה: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Ba,  </a:t>
            </a:r>
            <a:r>
              <a:rPr lang="en-US" sz="23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KCl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,  Hg 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en-US" sz="23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/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 מהו המבנה של כל אחד מהחומרים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A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,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ו -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C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?</a:t>
            </a:r>
            <a:endParaRPr lang="en-US" sz="23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/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3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 הציעו דוגמאות נוספות לחומרים שעשויים להתאים ל -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 ו- 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C</a:t>
            </a:r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r>
              <a:rPr lang="en-US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</a:p>
          <a:p>
            <a:r>
              <a:rPr lang="he-IL" sz="2300" dirty="0">
                <a:latin typeface="Varela Round" panose="00000500000000000000" pitchFamily="2" charset="-79"/>
                <a:cs typeface="Varela Round" panose="00000500000000000000" pitchFamily="2" charset="-79"/>
              </a:rPr>
              <a:t> </a:t>
            </a:r>
            <a:endParaRPr lang="en-US" sz="2300" b="1" u="sng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1747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פתרון תרגיל 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940627" y="1102986"/>
            <a:ext cx="828301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Ba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= C                </a:t>
            </a:r>
            <a:r>
              <a:rPr lang="en-US" sz="2400" dirty="0" err="1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KCl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=B                 Hg =A                   .1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53904" y="1761012"/>
            <a:ext cx="2572284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- Hg     .2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מתכתי</a:t>
            </a:r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KCl</a:t>
            </a:r>
            <a:r>
              <a:rPr lang="en-US" sz="24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  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- יוני</a:t>
            </a:r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r>
              <a:rPr lang="en-US" sz="24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Ba         </a:t>
            </a:r>
            <a:r>
              <a:rPr lang="he-IL" sz="24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- מתכתי</a:t>
            </a:r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en-US" dirty="0"/>
          </a:p>
          <a:p>
            <a:r>
              <a:rPr lang="en-US" dirty="0"/>
              <a:t>    </a:t>
            </a:r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5188527" y="4008556"/>
            <a:ext cx="613766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3. דוגמאות נוספות:</a:t>
            </a:r>
          </a:p>
          <a:p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B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-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CaF</a:t>
            </a:r>
            <a:r>
              <a:rPr lang="en-US" sz="1600" dirty="0"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,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Fe , Cs -  C        NaNO</a:t>
            </a:r>
            <a:r>
              <a:rPr lang="en-US" sz="1600" dirty="0">
                <a:latin typeface="Varela Round" panose="00000500000000000000" pitchFamily="2" charset="-79"/>
                <a:cs typeface="Varela Round" panose="00000500000000000000" pitchFamily="2" charset="-79"/>
              </a:rPr>
              <a:t>3</a:t>
            </a:r>
            <a:endParaRPr lang="he-IL" sz="16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9470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161139"/>
            <a:ext cx="11160000" cy="720000"/>
          </a:xfrm>
        </p:spPr>
        <p:txBody>
          <a:bodyPr/>
          <a:lstStyle/>
          <a:p>
            <a:r>
              <a:rPr lang="he-IL" sz="4400" dirty="0"/>
              <a:t>תרגיל 8 </a:t>
            </a:r>
          </a:p>
        </p:txBody>
      </p:sp>
      <p:sp>
        <p:nvSpPr>
          <p:cNvPr id="4" name="מלבן 3"/>
          <p:cNvSpPr/>
          <p:nvPr/>
        </p:nvSpPr>
        <p:spPr>
          <a:xfrm>
            <a:off x="1276350" y="933094"/>
            <a:ext cx="9803342" cy="1149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>
                <a:cs typeface="Varela Round"/>
              </a:rPr>
              <a:t>א. תארו וציירו שכבה אחת של המתכת אלומיניום במצב מוצק - </a:t>
            </a:r>
            <a:r>
              <a:rPr lang="en-US" sz="2400" dirty="0">
                <a:cs typeface="Varela Round"/>
              </a:rPr>
              <a:t>Al</a:t>
            </a:r>
            <a:r>
              <a:rPr lang="en-US" sz="2400" baseline="-25000" dirty="0">
                <a:cs typeface="Varela Round"/>
              </a:rPr>
              <a:t>(s)</a:t>
            </a:r>
            <a:r>
              <a:rPr lang="he-IL" sz="2400" dirty="0">
                <a:cs typeface="Varela Round"/>
              </a:rPr>
              <a:t>.</a:t>
            </a:r>
            <a:endParaRPr lang="en-US" sz="2400" dirty="0">
              <a:cs typeface="Varela Round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>
                <a:cs typeface="Varela Round"/>
              </a:rPr>
              <a:t>ב. הסבירו, במה שונה המבנה של גוש אלומיניום מהמבנה של גוש קרח?</a:t>
            </a:r>
          </a:p>
        </p:txBody>
      </p:sp>
      <p:sp>
        <p:nvSpPr>
          <p:cNvPr id="8" name="מלבן 7"/>
          <p:cNvSpPr/>
          <p:nvPr/>
        </p:nvSpPr>
        <p:spPr>
          <a:xfrm>
            <a:off x="1915392" y="2131648"/>
            <a:ext cx="91567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>
                <a:cs typeface="Varela Round"/>
              </a:rPr>
              <a:t>ג.</a:t>
            </a:r>
            <a:r>
              <a:rPr lang="he-IL" dirty="0"/>
              <a:t> </a:t>
            </a:r>
            <a:r>
              <a:rPr lang="he-IL" sz="2400" dirty="0">
                <a:cs typeface="Varela Round"/>
              </a:rPr>
              <a:t>נתונים 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שלושה  חומרים:  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BaBr</a:t>
            </a:r>
            <a:r>
              <a:rPr lang="en-US" sz="1600" dirty="0">
                <a:latin typeface="Varela Round" panose="00000500000000000000" pitchFamily="2" charset="-79"/>
                <a:cs typeface="Varela Round" panose="00000500000000000000" pitchFamily="2" charset="-79"/>
              </a:rPr>
              <a:t>2</a:t>
            </a:r>
            <a:r>
              <a:rPr lang="en-US" sz="1400" dirty="0">
                <a:latin typeface="Varela Round" panose="00000500000000000000" pitchFamily="2" charset="-79"/>
                <a:cs typeface="Varela Round" panose="00000500000000000000" pitchFamily="2" charset="-79"/>
              </a:rPr>
              <a:t>(s)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 ,   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NH</a:t>
            </a:r>
            <a:r>
              <a:rPr lang="en-US" sz="1600" dirty="0"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Br</a:t>
            </a:r>
            <a:r>
              <a:rPr lang="en-US" sz="1400" dirty="0">
                <a:latin typeface="Varela Round" panose="00000500000000000000" pitchFamily="2" charset="-79"/>
                <a:cs typeface="Varela Round" panose="00000500000000000000" pitchFamily="2" charset="-79"/>
              </a:rPr>
              <a:t>(s)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 ,  </a:t>
            </a:r>
            <a:r>
              <a:rPr lang="en-US" sz="24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Ca</a:t>
            </a:r>
            <a:r>
              <a:rPr lang="en-US" sz="1600" dirty="0">
                <a:latin typeface="Varela Round" panose="00000500000000000000" pitchFamily="2" charset="-79"/>
                <a:cs typeface="Varela Round" panose="00000500000000000000" pitchFamily="2" charset="-79"/>
              </a:rPr>
              <a:t>(s)   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>
                <a:cs typeface="Varela Round"/>
              </a:rPr>
              <a:t>     1. מהו הקשר הקיים בין החלקיקים המרכיבים כל אחד מחומרים 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>
                <a:cs typeface="Varela Round"/>
              </a:rPr>
              <a:t>         (</a:t>
            </a:r>
            <a:r>
              <a:rPr lang="he-IL" sz="2400" dirty="0" err="1">
                <a:cs typeface="Varela Round"/>
              </a:rPr>
              <a:t>קוולנטי</a:t>
            </a:r>
            <a:r>
              <a:rPr lang="he-IL" sz="2400" dirty="0">
                <a:cs typeface="Varela Round"/>
              </a:rPr>
              <a:t>, יוני, מתכתי)?</a:t>
            </a:r>
            <a:endParaRPr lang="en-US" sz="2400" dirty="0">
              <a:cs typeface="Varela Round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>
                <a:cs typeface="Varela Round"/>
              </a:rPr>
              <a:t>    2. מהו המבנה של כל אחד מהחומרים?</a:t>
            </a:r>
            <a:endParaRPr lang="en-US" sz="2400" dirty="0">
              <a:cs typeface="Varela Round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dirty="0">
                <a:cs typeface="Varela Round"/>
              </a:rPr>
              <a:t>    3. רשמו ניסוח לתהליך  ההיתוך של כל אחד מהחומרים. </a:t>
            </a:r>
          </a:p>
        </p:txBody>
      </p:sp>
    </p:spTree>
    <p:extLst>
      <p:ext uri="{BB962C8B-B14F-4D97-AF65-F5344CB8AC3E}">
        <p14:creationId xmlns:p14="http://schemas.microsoft.com/office/powerpoint/2010/main" val="268913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891340" y="2169000"/>
            <a:ext cx="10871177" cy="1260000"/>
          </a:xfrm>
        </p:spPr>
        <p:txBody>
          <a:bodyPr/>
          <a:lstStyle/>
          <a:p>
            <a:r>
              <a:rPr lang="he-IL" dirty="0"/>
              <a:t>מתכות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171530"/>
            <a:ext cx="11160000" cy="720000"/>
          </a:xfrm>
        </p:spPr>
        <p:txBody>
          <a:bodyPr/>
          <a:lstStyle/>
          <a:p>
            <a:r>
              <a:rPr lang="he-IL" sz="4400" dirty="0"/>
              <a:t>פתרון תרגיל 8</a:t>
            </a:r>
          </a:p>
        </p:txBody>
      </p:sp>
      <p:sp>
        <p:nvSpPr>
          <p:cNvPr id="3" name="מלבן 2"/>
          <p:cNvSpPr/>
          <p:nvPr/>
        </p:nvSpPr>
        <p:spPr>
          <a:xfrm>
            <a:off x="3156758" y="963832"/>
            <a:ext cx="845502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he-IL" sz="2200" b="1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</a:t>
            </a:r>
            <a:r>
              <a:rPr lang="he-IL" sz="22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 מבנה שכבה של אלומיניום – המבנה עשוי מיונים חיוביים של אלומיניום, בעלי מטען חשמלי</a:t>
            </a:r>
            <a:r>
              <a:rPr lang="en-US" sz="22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3+ </a:t>
            </a:r>
            <a:r>
              <a:rPr lang="he-IL" sz="2200" dirty="0">
                <a:solidFill>
                  <a:prstClr val="black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 ב"ים" של אלקטרונים. בניהם פועלים כוחות משיכה חשמליים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46" y="180395"/>
            <a:ext cx="2305050" cy="1901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914400" y="2132781"/>
            <a:ext cx="1069738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200" dirty="0">
                <a:cs typeface="Varela Round"/>
              </a:rPr>
              <a:t>ב.</a:t>
            </a:r>
            <a:r>
              <a:rPr lang="he-IL" sz="2200" dirty="0"/>
              <a:t> </a:t>
            </a:r>
            <a:r>
              <a:rPr lang="he-IL" sz="2200" dirty="0">
                <a:cs typeface="Varela Round"/>
              </a:rPr>
              <a:t>גוש אלומיניום הוא מבנה ענק. הוא בנוי משכבות על שכבות של יוני אלומיניום וסביבם אלקטרונים ניידים, היוצרים ענן אלקטרונים. הקשר הוא מתכתי.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200" dirty="0">
                <a:cs typeface="Varela Round"/>
              </a:rPr>
              <a:t>לעומת זאת, לקרח יש מבנה מולקולרי. כלומר, הוא בנוי מצבר מסודר של מולקולות מים. </a:t>
            </a:r>
          </a:p>
        </p:txBody>
      </p:sp>
      <p:graphicFrame>
        <p:nvGraphicFramePr>
          <p:cNvPr id="6" name="טבלה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255266"/>
              </p:ext>
            </p:extLst>
          </p:nvPr>
        </p:nvGraphicFramePr>
        <p:xfrm>
          <a:off x="423546" y="3559796"/>
          <a:ext cx="6079442" cy="1598012"/>
        </p:xfrm>
        <a:graphic>
          <a:graphicData uri="http://schemas.openxmlformats.org/drawingml/2006/table">
            <a:tbl>
              <a:tblPr rtl="1"/>
              <a:tblGrid>
                <a:gridCol w="16849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918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041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9850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95707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he-IL" sz="2000" b="1" i="0" u="none" strike="noStrike" dirty="0">
                          <a:solidFill>
                            <a:srgbClr val="000000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 החומר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he-IL" sz="2000" b="1" i="0" u="none" strike="noStrike" dirty="0">
                          <a:solidFill>
                            <a:srgbClr val="000000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 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Ca</a:t>
                      </a:r>
                      <a:r>
                        <a:rPr lang="en-US" sz="2000" b="1" i="0" u="none" strike="noStrike" baseline="-25000" dirty="0">
                          <a:solidFill>
                            <a:srgbClr val="000000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(s)</a:t>
                      </a:r>
                      <a:endParaRPr lang="he-IL" sz="2000" b="1" i="0" u="none" strike="noStrike" baseline="-25000" dirty="0">
                        <a:solidFill>
                          <a:srgbClr val="000000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  <a:sym typeface="Wingdings" pitchFamily="2" charset="2"/>
                        </a:rPr>
                        <a:t>NH</a:t>
                      </a:r>
                      <a:r>
                        <a:rPr lang="en-US" sz="2000" b="1" baseline="-250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  <a:sym typeface="Wingdings" pitchFamily="2" charset="2"/>
                        </a:rPr>
                        <a:t>4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  <a:sym typeface="Wingdings" pitchFamily="2" charset="2"/>
                        </a:rPr>
                        <a:t>Br</a:t>
                      </a:r>
                      <a:r>
                        <a:rPr lang="en-US" sz="2000" b="1" baseline="-250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  <a:sym typeface="Wingdings" pitchFamily="2" charset="2"/>
                        </a:rPr>
                        <a:t>(s)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  <a:sym typeface="Wingdings" pitchFamily="2" charset="2"/>
                        </a:rPr>
                        <a:t> </a:t>
                      </a:r>
                      <a:endParaRPr lang="en-US" sz="2000" b="1" i="0" u="none" strike="noStrike" dirty="0">
                        <a:solidFill>
                          <a:srgbClr val="1D4C72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BaBr</a:t>
                      </a:r>
                      <a:r>
                        <a:rPr lang="en-US" sz="2000" b="1" i="0" u="none" strike="noStrike" baseline="-25000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2(s)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       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2370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he-IL" sz="2000" b="0" i="0" u="none" strike="noStrike" dirty="0">
                          <a:solidFill>
                            <a:srgbClr val="000000"/>
                          </a:solidFill>
                          <a:latin typeface="Arial"/>
                          <a:cs typeface="Varela Round"/>
                        </a:rPr>
                        <a:t>סוג המבנה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1" fontAlgn="b"/>
                      <a:r>
                        <a:rPr lang="he-IL" sz="2000" b="0" i="0" u="none" strike="noStrike" dirty="0">
                          <a:solidFill>
                            <a:schemeClr val="tx1"/>
                          </a:solidFill>
                          <a:latin typeface="Arial"/>
                          <a:cs typeface="Varela Round"/>
                        </a:rPr>
                        <a:t>מתכתי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1" fontAlgn="b"/>
                      <a:r>
                        <a:rPr lang="he-IL" sz="2000" b="0" i="0" u="none" strike="noStrike" dirty="0">
                          <a:solidFill>
                            <a:srgbClr val="000000"/>
                          </a:solidFill>
                          <a:latin typeface="Arial"/>
                          <a:cs typeface="Varela Round"/>
                        </a:rPr>
                        <a:t>יוני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1" fontAlgn="b"/>
                      <a:r>
                        <a:rPr lang="he-IL" sz="2000" b="0" i="0" u="none" strike="noStrike" dirty="0">
                          <a:solidFill>
                            <a:srgbClr val="000000"/>
                          </a:solidFill>
                          <a:latin typeface="Arial"/>
                          <a:cs typeface="Varela Round"/>
                        </a:rPr>
                        <a:t>יוני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9935"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0" fontAlgn="b"/>
                      <a:r>
                        <a:rPr lang="he-IL" sz="2000" b="0" i="0" u="none" strike="noStrike" dirty="0">
                          <a:solidFill>
                            <a:srgbClr val="000000"/>
                          </a:solidFill>
                          <a:latin typeface="Arial"/>
                          <a:cs typeface="Varela Round"/>
                        </a:rPr>
                        <a:t>סוג </a:t>
                      </a:r>
                      <a:r>
                        <a:rPr lang="he-IL" sz="2000" b="0" i="0" u="none" strike="noStrike" dirty="0">
                          <a:solidFill>
                            <a:schemeClr val="tx1"/>
                          </a:solidFill>
                          <a:latin typeface="Arial"/>
                          <a:cs typeface="Varela Round"/>
                        </a:rPr>
                        <a:t>הקשר בין החלקיקים 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1" fontAlgn="b"/>
                      <a:r>
                        <a:rPr lang="he-IL" sz="2000" b="0" i="0" u="none" strike="noStrike" dirty="0">
                          <a:solidFill>
                            <a:schemeClr val="tx1"/>
                          </a:solidFill>
                          <a:latin typeface="Arial"/>
                          <a:cs typeface="Varela Round"/>
                        </a:rPr>
                        <a:t>מתכתי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1" fontAlgn="b"/>
                      <a:r>
                        <a:rPr lang="he-IL" sz="2000" b="0" i="0" u="none" strike="noStrike" dirty="0">
                          <a:solidFill>
                            <a:srgbClr val="000000"/>
                          </a:solidFill>
                          <a:latin typeface="Arial"/>
                          <a:cs typeface="Varela Round"/>
                        </a:rPr>
                        <a:t>יוני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rtl="1" fontAlgn="b"/>
                      <a:r>
                        <a:rPr lang="he-IL" sz="2000" b="0" i="0" u="none" strike="noStrike" dirty="0">
                          <a:solidFill>
                            <a:srgbClr val="000000"/>
                          </a:solidFill>
                          <a:latin typeface="Arial"/>
                          <a:cs typeface="Varela Round"/>
                        </a:rPr>
                        <a:t>יוני</a:t>
                      </a:r>
                    </a:p>
                  </a:txBody>
                  <a:tcPr marL="9526" marR="9526" marT="95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020749" y="3412322"/>
            <a:ext cx="4455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/>
              </a:rPr>
              <a:t>ג.</a:t>
            </a:r>
            <a:r>
              <a:rPr lang="he-IL" dirty="0"/>
              <a:t> </a:t>
            </a:r>
          </a:p>
        </p:txBody>
      </p:sp>
      <p:sp>
        <p:nvSpPr>
          <p:cNvPr id="8" name="מלבן 7"/>
          <p:cNvSpPr/>
          <p:nvPr/>
        </p:nvSpPr>
        <p:spPr>
          <a:xfrm>
            <a:off x="6694974" y="3570187"/>
            <a:ext cx="39418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BaBr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2(s)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   Ba</a:t>
            </a:r>
            <a:r>
              <a:rPr lang="en-US" sz="2400" baseline="30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2+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(l)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 + 2Br</a:t>
            </a:r>
            <a:r>
              <a:rPr lang="en-US" sz="2400" baseline="30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-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(l)</a:t>
            </a:r>
            <a:endParaRPr lang="he-IL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166"/>
          <p:cNvSpPr>
            <a:spLocks noChangeArrowheads="1"/>
          </p:cNvSpPr>
          <p:nvPr/>
        </p:nvSpPr>
        <p:spPr bwMode="auto">
          <a:xfrm>
            <a:off x="6044752" y="4179176"/>
            <a:ext cx="496138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NH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4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Br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(s)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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     </a:t>
            </a:r>
            <a:r>
              <a:rPr lang="en-US" alt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NH</a:t>
            </a:r>
            <a:r>
              <a:rPr lang="en-US" alt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</a:rPr>
              <a:t>4</a:t>
            </a:r>
            <a:r>
              <a:rPr lang="en-US" altLang="en-US" sz="2400" baseline="30000" dirty="0">
                <a:latin typeface="Varela Round" panose="00000500000000000000" pitchFamily="2" charset="-79"/>
                <a:cs typeface="Varela Round" panose="00000500000000000000" pitchFamily="2" charset="-79"/>
              </a:rPr>
              <a:t>+</a:t>
            </a:r>
            <a:r>
              <a:rPr lang="en-US" alt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en-US" alt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</a:rPr>
              <a:t>(l)    </a:t>
            </a:r>
            <a:r>
              <a:rPr lang="en-US" alt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+ 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Br</a:t>
            </a:r>
            <a:r>
              <a:rPr lang="en-US" sz="2400" baseline="30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-</a:t>
            </a:r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(l)  </a:t>
            </a:r>
            <a:endParaRPr lang="he-IL" sz="2400" baseline="-25000" dirty="0">
              <a:latin typeface="Varela Round" panose="00000500000000000000" pitchFamily="2" charset="-79"/>
              <a:cs typeface="Varela Round" panose="00000500000000000000" pitchFamily="2" charset="-79"/>
              <a:sym typeface="Wingdings" pitchFamily="2" charset="2"/>
            </a:endParaRPr>
          </a:p>
          <a:p>
            <a:pPr eaLnBrk="1" hangingPunct="1"/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 </a:t>
            </a:r>
            <a:r>
              <a:rPr lang="en-US" sz="2000" baseline="-25000" dirty="0">
                <a:cs typeface="Varela Round"/>
                <a:sym typeface="Wingdings" pitchFamily="2" charset="2"/>
              </a:rPr>
              <a:t>     </a:t>
            </a:r>
          </a:p>
          <a:p>
            <a:pPr algn="ctr" rtl="0" eaLnBrk="1" fontAlgn="b" hangingPunct="1"/>
            <a:r>
              <a:rPr lang="en-US" sz="2400" baseline="-250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 </a:t>
            </a:r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 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Ca(s)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  <a:sym typeface="Wingdings" pitchFamily="2" charset="2"/>
              </a:rPr>
              <a:t>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Ca(l)                </a:t>
            </a:r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1600" b="1" dirty="0">
                <a:solidFill>
                  <a:srgbClr val="000000"/>
                </a:solidFill>
                <a:latin typeface="Arial"/>
                <a:cs typeface="Varela Round"/>
              </a:rPr>
              <a:t> </a:t>
            </a:r>
            <a:endParaRPr lang="he-IL" altLang="en-US" sz="1600" b="1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418476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תרגול נוסף</a:t>
            </a:r>
            <a:endParaRPr lang="en-US" sz="4400" dirty="0"/>
          </a:p>
        </p:txBody>
      </p:sp>
      <p:sp>
        <p:nvSpPr>
          <p:cNvPr id="3" name="מלבן 2"/>
          <p:cNvSpPr/>
          <p:nvPr/>
        </p:nvSpPr>
        <p:spPr>
          <a:xfrm>
            <a:off x="1773236" y="3231137"/>
            <a:ext cx="990197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200" b="1" dirty="0">
                <a:latin typeface="Varela Round" panose="00000500000000000000" pitchFamily="2" charset="-79"/>
                <a:cs typeface="Varela Round"/>
              </a:rPr>
              <a:t>2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.ליניט היא סגסוגת של אלומיניום, 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Al</a:t>
            </a:r>
            <a:r>
              <a:rPr lang="en-US" sz="2200" baseline="-25000" dirty="0">
                <a:latin typeface="Varela Round" panose="00000500000000000000" pitchFamily="2" charset="-79"/>
                <a:cs typeface="Varela Round"/>
              </a:rPr>
              <a:t>(s)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 , ונחושת, 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Cu</a:t>
            </a:r>
            <a:r>
              <a:rPr lang="en-US" sz="2200" baseline="-25000" dirty="0">
                <a:latin typeface="Varela Round" panose="00000500000000000000" pitchFamily="2" charset="-79"/>
                <a:cs typeface="Varela Round"/>
              </a:rPr>
              <a:t>(s)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 . 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  <a:p>
            <a:r>
              <a:rPr lang="he-IL" sz="2200" dirty="0">
                <a:latin typeface="Varela Round" panose="00000500000000000000" pitchFamily="2" charset="-79"/>
                <a:cs typeface="Varela Round"/>
              </a:rPr>
              <a:t>על סגסוגת זו נוצרת שכבה של אלומיניום חמצני, 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Al</a:t>
            </a:r>
            <a:r>
              <a:rPr lang="en-US" sz="2200" baseline="-25000" dirty="0">
                <a:latin typeface="Varela Round" panose="00000500000000000000" pitchFamily="2" charset="-79"/>
                <a:cs typeface="Varela Round"/>
              </a:rPr>
              <a:t>2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O</a:t>
            </a:r>
            <a:r>
              <a:rPr lang="en-US" sz="2200" baseline="-25000" dirty="0">
                <a:latin typeface="Varela Round" panose="00000500000000000000" pitchFamily="2" charset="-79"/>
                <a:cs typeface="Varela Round"/>
              </a:rPr>
              <a:t>3(s)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 , המגדילה את עמידות הסגסוגת בפני קורוזיה. 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  <a:p>
            <a:r>
              <a:rPr lang="he-IL" sz="2200" dirty="0">
                <a:latin typeface="Varela Round" panose="00000500000000000000" pitchFamily="2" charset="-79"/>
                <a:cs typeface="Varela Round"/>
              </a:rPr>
              <a:t>במה שונה המבנה של 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Al</a:t>
            </a:r>
            <a:r>
              <a:rPr lang="en-US" sz="2200" baseline="-25000" dirty="0">
                <a:latin typeface="Varela Round" panose="00000500000000000000" pitchFamily="2" charset="-79"/>
                <a:cs typeface="Varela Round"/>
              </a:rPr>
              <a:t>2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O</a:t>
            </a:r>
            <a:r>
              <a:rPr lang="en-US" sz="2200" baseline="-25000" dirty="0">
                <a:latin typeface="Varela Round" panose="00000500000000000000" pitchFamily="2" charset="-79"/>
                <a:cs typeface="Varela Round"/>
              </a:rPr>
              <a:t>3(s)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 מהמבנה של סגסוגת </a:t>
            </a:r>
            <a:r>
              <a:rPr lang="he-IL" sz="2200" dirty="0" err="1">
                <a:latin typeface="Varela Round" panose="00000500000000000000" pitchFamily="2" charset="-79"/>
                <a:cs typeface="Varela Round"/>
              </a:rPr>
              <a:t>ליניט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? בתשובתך התייחס לסוג החלקיקים ולכוחות הפועלים ביניהם.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  <a:p>
            <a:endParaRPr lang="en-US" sz="2200" dirty="0">
              <a:latin typeface="Varela Round" panose="00000500000000000000" pitchFamily="2" charset="-79"/>
              <a:cs typeface="Varela Round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2241423" y="955107"/>
            <a:ext cx="937113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200" b="1" dirty="0">
                <a:latin typeface="Varela Round" panose="00000500000000000000" pitchFamily="2" charset="-79"/>
                <a:cs typeface="Varela Round"/>
              </a:rPr>
              <a:t>1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. לפניכם ארבעה היגדים, שכל אחד מהם מתייחס לתכונות של אחד החומרים: ברום, 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Br</a:t>
            </a:r>
            <a:r>
              <a:rPr lang="en-US" sz="2200" baseline="-25000" dirty="0">
                <a:latin typeface="Varela Round" panose="00000500000000000000" pitchFamily="2" charset="-79"/>
                <a:cs typeface="Varela Round"/>
              </a:rPr>
              <a:t>2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 ;  מימן ברומי, </a:t>
            </a:r>
            <a:r>
              <a:rPr lang="en-US" sz="2200" dirty="0" err="1">
                <a:latin typeface="Varela Round" panose="00000500000000000000" pitchFamily="2" charset="-79"/>
                <a:cs typeface="Varela Round"/>
              </a:rPr>
              <a:t>NaBr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;  כסף, </a:t>
            </a:r>
            <a:r>
              <a:rPr lang="en-US" sz="2200" dirty="0">
                <a:latin typeface="Varela Round" panose="00000500000000000000" pitchFamily="2" charset="-79"/>
                <a:cs typeface="Varela Round"/>
              </a:rPr>
              <a:t>Ag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 .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  <a:p>
            <a:r>
              <a:rPr lang="he-IL" sz="2200" dirty="0">
                <a:latin typeface="Varela Round" panose="00000500000000000000" pitchFamily="2" charset="-79"/>
                <a:cs typeface="Varela Round"/>
              </a:rPr>
              <a:t>התאימו  את ההיגדים לחומרים ונמקו .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  <a:p>
            <a:pPr lvl="0"/>
            <a:r>
              <a:rPr lang="en-US" sz="2200" dirty="0">
                <a:latin typeface="Varela Round" panose="00000500000000000000" pitchFamily="2" charset="-79"/>
                <a:cs typeface="Varela Round"/>
              </a:rPr>
              <a:t>a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.החומר מוליך חשמל במצב נוזל ובמצב מוצק, וניתן לריקוע. 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  <a:p>
            <a:pPr lvl="0"/>
            <a:r>
              <a:rPr lang="en-US" sz="2200" dirty="0">
                <a:latin typeface="Varela Round" panose="00000500000000000000" pitchFamily="2" charset="-79"/>
                <a:cs typeface="Varela Round"/>
              </a:rPr>
              <a:t>b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. החומר אינו מוליך חשמל במצב נוזל ובמצב מוצק, ומסיסותו במים נמוכה. 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  <a:p>
            <a:pPr lvl="0"/>
            <a:r>
              <a:rPr lang="en-US" sz="2200" dirty="0">
                <a:latin typeface="Varela Round" panose="00000500000000000000" pitchFamily="2" charset="-79"/>
                <a:cs typeface="Varela Round"/>
              </a:rPr>
              <a:t>c</a:t>
            </a:r>
            <a:r>
              <a:rPr lang="he-IL" sz="2200" dirty="0">
                <a:latin typeface="Varela Round" panose="00000500000000000000" pitchFamily="2" charset="-79"/>
                <a:cs typeface="Varela Round"/>
              </a:rPr>
              <a:t>. החומר מוליך חשמל במצב מוצק ואינו ניתן לריקוע.</a:t>
            </a:r>
            <a:endParaRPr lang="en-US" sz="2200" dirty="0">
              <a:latin typeface="Varela Round" panose="00000500000000000000" pitchFamily="2" charset="-79"/>
              <a:cs typeface="Varela Round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06" y="1691073"/>
            <a:ext cx="2095500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8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תמונה 1">
            <a:extLst>
              <a:ext uri="{FF2B5EF4-FFF2-40B4-BE49-F238E27FC236}">
                <a16:creationId xmlns="" xmlns:a16="http://schemas.microsoft.com/office/drawing/2014/main" id="{76E17001-DBD8-4D15-AD2D-97B9056A1C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577771" y="72737"/>
            <a:ext cx="3241964" cy="1838476"/>
          </a:xfrm>
          <a:prstGeom prst="rect">
            <a:avLst/>
          </a:prstGeom>
        </p:spPr>
      </p:pic>
      <p:sp>
        <p:nvSpPr>
          <p:cNvPr id="12" name="תיבת טקסט 3">
            <a:extLst>
              <a:ext uri="{FF2B5EF4-FFF2-40B4-BE49-F238E27FC236}">
                <a16:creationId xmlns="" xmlns:a16="http://schemas.microsoft.com/office/drawing/2014/main" id="{8E81008B-56F3-4E5D-BE3C-AC2DB9A543BC}"/>
              </a:ext>
            </a:extLst>
          </p:cNvPr>
          <p:cNvSpPr txBox="1"/>
          <p:nvPr/>
        </p:nvSpPr>
        <p:spPr>
          <a:xfrm>
            <a:off x="1234207" y="3088849"/>
            <a:ext cx="10389322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4">
            <a:extLst>
              <a:ext uri="{FF2B5EF4-FFF2-40B4-BE49-F238E27FC236}">
                <a16:creationId xmlns="" xmlns:a16="http://schemas.microsoft.com/office/drawing/2014/main" id="{CB9263FF-4641-4775-BA87-356E2255B4D3}"/>
              </a:ext>
            </a:extLst>
          </p:cNvPr>
          <p:cNvSpPr/>
          <p:nvPr/>
        </p:nvSpPr>
        <p:spPr>
          <a:xfrm>
            <a:off x="-197428" y="1911213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  <p:extLst>
      <p:ext uri="{BB962C8B-B14F-4D97-AF65-F5344CB8AC3E}">
        <p14:creationId xmlns:p14="http://schemas.microsoft.com/office/powerpoint/2010/main" val="70557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-976136" y="993261"/>
            <a:ext cx="9000000" cy="4152517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he-IL" dirty="0"/>
              <a:t>מודל סריג מתכתי</a:t>
            </a:r>
          </a:p>
          <a:p>
            <a:pPr>
              <a:lnSpc>
                <a:spcPct val="200000"/>
              </a:lnSpc>
            </a:pPr>
            <a:r>
              <a:rPr lang="he-IL" dirty="0"/>
              <a:t>קשר מתכתי</a:t>
            </a:r>
          </a:p>
          <a:p>
            <a:pPr>
              <a:lnSpc>
                <a:spcPct val="200000"/>
              </a:lnSpc>
            </a:pPr>
            <a:r>
              <a:rPr lang="he-IL" dirty="0"/>
              <a:t>תכונות המתכת</a:t>
            </a:r>
          </a:p>
          <a:p>
            <a:pPr>
              <a:lnSpc>
                <a:spcPct val="200000"/>
              </a:lnSpc>
            </a:pPr>
            <a:r>
              <a:rPr lang="he-IL" dirty="0"/>
              <a:t>תהליך היתוך</a:t>
            </a:r>
          </a:p>
          <a:p>
            <a:pPr>
              <a:lnSpc>
                <a:spcPct val="200000"/>
              </a:lnSpc>
            </a:pPr>
            <a:r>
              <a:rPr lang="he-IL" dirty="0"/>
              <a:t>סגסוגת </a:t>
            </a:r>
          </a:p>
          <a:p>
            <a:pPr>
              <a:lnSpc>
                <a:spcPct val="200000"/>
              </a:lnSpc>
            </a:pPr>
            <a:endParaRPr lang="he-I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22" name="Picture 2" descr="periodic_julie">
            <a:hlinkClick r:id="" action="ppaction://hlinkshowjump?jump=nextslide"/>
            <a:hlinkHover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33" y="1446742"/>
            <a:ext cx="11174545" cy="5095875"/>
          </a:xfrm>
          <a:prstGeom prst="rect">
            <a:avLst/>
          </a:prstGeom>
          <a:solidFill>
            <a:schemeClr val="folHlink"/>
          </a:solidFill>
        </p:spPr>
      </p:pic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2438082" y="1447800"/>
            <a:ext cx="5079339" cy="1143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3124" name="Oval 4"/>
          <p:cNvSpPr>
            <a:spLocks noChangeArrowheads="1"/>
          </p:cNvSpPr>
          <p:nvPr/>
        </p:nvSpPr>
        <p:spPr bwMode="auto">
          <a:xfrm rot="614873">
            <a:off x="1705417" y="3405317"/>
            <a:ext cx="6544667" cy="589212"/>
          </a:xfrm>
          <a:prstGeom prst="ellipse">
            <a:avLst/>
          </a:prstGeom>
          <a:solidFill>
            <a:schemeClr val="folHlink">
              <a:alpha val="50000"/>
            </a:schemeClr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he-IL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 pitchFamily="2" charset="-79"/>
                <a:cs typeface="Varela Round" panose="00000500000000000000" pitchFamily="2" charset="-79"/>
              </a:rPr>
              <a:t>מתכות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3125" name="Oval 5"/>
          <p:cNvSpPr>
            <a:spLocks noChangeArrowheads="1"/>
          </p:cNvSpPr>
          <p:nvPr/>
        </p:nvSpPr>
        <p:spPr bwMode="auto">
          <a:xfrm rot="1628418">
            <a:off x="8488227" y="2603101"/>
            <a:ext cx="2539669" cy="609600"/>
          </a:xfrm>
          <a:prstGeom prst="ellipse">
            <a:avLst/>
          </a:prstGeom>
          <a:solidFill>
            <a:schemeClr val="folHlink">
              <a:alpha val="50000"/>
            </a:schemeClr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he-I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 pitchFamily="2" charset="-79"/>
                <a:cs typeface="Varela Round" panose="00000500000000000000" pitchFamily="2" charset="-79"/>
              </a:rPr>
              <a:t>אל מתכות</a:t>
            </a: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3126" name="Text Box 6"/>
          <p:cNvSpPr txBox="1">
            <a:spLocks noChangeArrowheads="1"/>
          </p:cNvSpPr>
          <p:nvPr/>
        </p:nvSpPr>
        <p:spPr bwMode="auto">
          <a:xfrm>
            <a:off x="1330434" y="349397"/>
            <a:ext cx="97523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המתכות נמצאות באזור השמאלי והתחתון בטבלה המחזורית.</a:t>
            </a:r>
          </a:p>
          <a:p>
            <a:pPr eaLnBrk="0" hangingPunct="0">
              <a:spcBef>
                <a:spcPct val="50000"/>
              </a:spcBef>
            </a:pP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(מימן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H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יוצא דופן והוא אל מתכת) </a:t>
            </a:r>
            <a:endParaRPr lang="en-US" sz="2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6704727" y="1981200"/>
            <a:ext cx="914281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3128" name="Line 8"/>
          <p:cNvSpPr>
            <a:spLocks noChangeShapeType="1"/>
          </p:cNvSpPr>
          <p:nvPr/>
        </p:nvSpPr>
        <p:spPr bwMode="auto">
          <a:xfrm flipH="1" flipV="1">
            <a:off x="10158677" y="4572000"/>
            <a:ext cx="914281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3129" name="Line 9"/>
          <p:cNvSpPr>
            <a:spLocks noChangeShapeType="1"/>
          </p:cNvSpPr>
          <p:nvPr/>
        </p:nvSpPr>
        <p:spPr bwMode="auto">
          <a:xfrm flipH="1">
            <a:off x="2539669" y="2057400"/>
            <a:ext cx="81269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9862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4" grpId="0" animBg="1" autoUpdateAnimBg="0"/>
      <p:bldP spid="133125" grpId="0" animBg="1" autoUpdateAnimBg="0"/>
      <p:bldP spid="133127" grpId="0" animBg="1"/>
      <p:bldP spid="133128" grpId="0" animBg="1"/>
      <p:bldP spid="1331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10492" y="218030"/>
            <a:ext cx="10366864" cy="720000"/>
          </a:xfrm>
        </p:spPr>
        <p:txBody>
          <a:bodyPr/>
          <a:lstStyle/>
          <a:p>
            <a:r>
              <a:rPr lang="he-IL" dirty="0"/>
              <a:t>מבנה המתכת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04338" y="1079497"/>
            <a:ext cx="9292262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/>
              </a:rPr>
              <a:t>מתכת בנויה כמבנה ענק ולכן גם למתכות יש נוסחה אמפירית בלבד.</a:t>
            </a:r>
          </a:p>
          <a:p>
            <a:endParaRPr lang="he-IL" sz="2400" dirty="0">
              <a:cs typeface="Varela Round"/>
            </a:endParaRP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לדוגמא: </a:t>
            </a:r>
            <a:r>
              <a:rPr lang="en-US" sz="2400" dirty="0">
                <a:cs typeface="Varela Round"/>
              </a:rPr>
              <a:t>  </a:t>
            </a:r>
            <a:r>
              <a:rPr lang="he-IL" sz="2400" dirty="0">
                <a:cs typeface="Varela Round"/>
              </a:rPr>
              <a:t>נחושת                 כסף  </a:t>
            </a:r>
            <a:r>
              <a:rPr lang="en-US" sz="2400" dirty="0">
                <a:cs typeface="Varela Round"/>
              </a:rPr>
              <a:t>             </a:t>
            </a:r>
            <a:r>
              <a:rPr lang="he-IL" sz="2400" dirty="0">
                <a:cs typeface="Varela Round"/>
              </a:rPr>
              <a:t>  </a:t>
            </a:r>
            <a:r>
              <a:rPr lang="en-US" sz="2400" dirty="0">
                <a:cs typeface="Varela Round"/>
              </a:rPr>
              <a:t>  </a:t>
            </a:r>
            <a:r>
              <a:rPr lang="he-IL" sz="2400" dirty="0">
                <a:cs typeface="Varela Round"/>
              </a:rPr>
              <a:t>ברזל</a:t>
            </a:r>
          </a:p>
          <a:p>
            <a:r>
              <a:rPr lang="he-IL" sz="2400" dirty="0">
                <a:cs typeface="Varela Round"/>
              </a:rPr>
              <a:t>               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Fe</a:t>
            </a:r>
            <a:r>
              <a:rPr lang="en-US" sz="1200" dirty="0">
                <a:latin typeface="Varela Round" panose="00000500000000000000" pitchFamily="2" charset="-79"/>
                <a:cs typeface="Varela Round" panose="00000500000000000000" pitchFamily="2" charset="-79"/>
              </a:rPr>
              <a:t>(s</a:t>
            </a:r>
            <a:r>
              <a:rPr lang="en-US" sz="1400" dirty="0"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             Ag</a:t>
            </a:r>
            <a:r>
              <a:rPr lang="en-US" sz="1400" dirty="0">
                <a:latin typeface="Varela Round" panose="00000500000000000000" pitchFamily="2" charset="-79"/>
                <a:cs typeface="Varela Round" panose="00000500000000000000" pitchFamily="2" charset="-79"/>
              </a:rPr>
              <a:t>(s)                          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Cu</a:t>
            </a:r>
            <a:r>
              <a:rPr lang="en-US" sz="1400" dirty="0">
                <a:latin typeface="Varela Round" panose="00000500000000000000" pitchFamily="2" charset="-79"/>
                <a:cs typeface="Varela Round" panose="00000500000000000000" pitchFamily="2" charset="-79"/>
              </a:rPr>
              <a:t>(s</a:t>
            </a:r>
            <a:r>
              <a:rPr lang="en-US" sz="1200" dirty="0"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</a:t>
            </a:r>
            <a:r>
              <a:rPr lang="en-US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</a:t>
            </a:r>
            <a:r>
              <a:rPr lang="en-US" sz="2400" dirty="0">
                <a:cs typeface="Varela Round"/>
              </a:rPr>
              <a:t>           </a:t>
            </a:r>
            <a:endParaRPr lang="he-IL" sz="2400" dirty="0">
              <a:cs typeface="Varela Round"/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108696" y="3250963"/>
            <a:ext cx="4350634" cy="2058162"/>
            <a:chOff x="1152" y="1296"/>
            <a:chExt cx="3792" cy="2400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152" y="1296"/>
              <a:ext cx="3792" cy="240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he-IL"/>
            </a:p>
          </p:txBody>
        </p:sp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1152" y="1344"/>
              <a:ext cx="3792" cy="2352"/>
              <a:chOff x="1152" y="1344"/>
              <a:chExt cx="3792" cy="2352"/>
            </a:xfrm>
          </p:grpSpPr>
          <p:grpSp>
            <p:nvGrpSpPr>
              <p:cNvPr id="41" name="Group 5"/>
              <p:cNvGrpSpPr>
                <a:grpSpLocks/>
              </p:cNvGrpSpPr>
              <p:nvPr/>
            </p:nvGrpSpPr>
            <p:grpSpPr bwMode="auto">
              <a:xfrm>
                <a:off x="1152" y="2496"/>
                <a:ext cx="3744" cy="1200"/>
                <a:chOff x="1776" y="1248"/>
                <a:chExt cx="3744" cy="1200"/>
              </a:xfrm>
            </p:grpSpPr>
            <p:grpSp>
              <p:nvGrpSpPr>
                <p:cNvPr id="84" name="Group 6"/>
                <p:cNvGrpSpPr>
                  <a:grpSpLocks/>
                </p:cNvGrpSpPr>
                <p:nvPr/>
              </p:nvGrpSpPr>
              <p:grpSpPr bwMode="auto">
                <a:xfrm>
                  <a:off x="1776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101" name="Oval 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102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103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85" name="Group 10"/>
                <p:cNvGrpSpPr>
                  <a:grpSpLocks/>
                </p:cNvGrpSpPr>
                <p:nvPr/>
              </p:nvGrpSpPr>
              <p:grpSpPr bwMode="auto">
                <a:xfrm>
                  <a:off x="2448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98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99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100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86" name="Group 14"/>
                <p:cNvGrpSpPr>
                  <a:grpSpLocks/>
                </p:cNvGrpSpPr>
                <p:nvPr/>
              </p:nvGrpSpPr>
              <p:grpSpPr bwMode="auto">
                <a:xfrm>
                  <a:off x="3168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95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96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9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87" name="Group 18"/>
                <p:cNvGrpSpPr>
                  <a:grpSpLocks/>
                </p:cNvGrpSpPr>
                <p:nvPr/>
              </p:nvGrpSpPr>
              <p:grpSpPr bwMode="auto">
                <a:xfrm>
                  <a:off x="3840" y="1296"/>
                  <a:ext cx="1008" cy="1152"/>
                  <a:chOff x="1392" y="1248"/>
                  <a:chExt cx="1008" cy="1152"/>
                </a:xfrm>
              </p:grpSpPr>
              <p:sp>
                <p:nvSpPr>
                  <p:cNvPr id="92" name="Oval 1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93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94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88" name="Group 22"/>
                <p:cNvGrpSpPr>
                  <a:grpSpLocks/>
                </p:cNvGrpSpPr>
                <p:nvPr/>
              </p:nvGrpSpPr>
              <p:grpSpPr bwMode="auto">
                <a:xfrm>
                  <a:off x="4512" y="1296"/>
                  <a:ext cx="1008" cy="1152"/>
                  <a:chOff x="1392" y="1248"/>
                  <a:chExt cx="1008" cy="1152"/>
                </a:xfrm>
              </p:grpSpPr>
              <p:sp>
                <p:nvSpPr>
                  <p:cNvPr id="89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90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91" name="Oval 25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</p:grpSp>
          <p:grpSp>
            <p:nvGrpSpPr>
              <p:cNvPr id="42" name="Group 26"/>
              <p:cNvGrpSpPr>
                <a:grpSpLocks/>
              </p:cNvGrpSpPr>
              <p:nvPr/>
            </p:nvGrpSpPr>
            <p:grpSpPr bwMode="auto">
              <a:xfrm>
                <a:off x="1152" y="1920"/>
                <a:ext cx="3744" cy="1200"/>
                <a:chOff x="1776" y="1248"/>
                <a:chExt cx="3744" cy="1200"/>
              </a:xfrm>
            </p:grpSpPr>
            <p:grpSp>
              <p:nvGrpSpPr>
                <p:cNvPr id="64" name="Group 27"/>
                <p:cNvGrpSpPr>
                  <a:grpSpLocks/>
                </p:cNvGrpSpPr>
                <p:nvPr/>
              </p:nvGrpSpPr>
              <p:grpSpPr bwMode="auto">
                <a:xfrm>
                  <a:off x="1776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81" name="Oval 28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82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83" name="Oval 30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65" name="Group 31"/>
                <p:cNvGrpSpPr>
                  <a:grpSpLocks/>
                </p:cNvGrpSpPr>
                <p:nvPr/>
              </p:nvGrpSpPr>
              <p:grpSpPr bwMode="auto">
                <a:xfrm>
                  <a:off x="2448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78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79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80" name="Oval 34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66" name="Group 35"/>
                <p:cNvGrpSpPr>
                  <a:grpSpLocks/>
                </p:cNvGrpSpPr>
                <p:nvPr/>
              </p:nvGrpSpPr>
              <p:grpSpPr bwMode="auto">
                <a:xfrm>
                  <a:off x="3168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75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76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77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67" name="Group 39"/>
                <p:cNvGrpSpPr>
                  <a:grpSpLocks/>
                </p:cNvGrpSpPr>
                <p:nvPr/>
              </p:nvGrpSpPr>
              <p:grpSpPr bwMode="auto">
                <a:xfrm>
                  <a:off x="3840" y="1296"/>
                  <a:ext cx="1008" cy="1152"/>
                  <a:chOff x="1392" y="1248"/>
                  <a:chExt cx="1008" cy="1152"/>
                </a:xfrm>
              </p:grpSpPr>
              <p:sp>
                <p:nvSpPr>
                  <p:cNvPr id="72" name="Oval 4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73" name="Oval 41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74" name="Oval 42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68" name="Group 43"/>
                <p:cNvGrpSpPr>
                  <a:grpSpLocks/>
                </p:cNvGrpSpPr>
                <p:nvPr/>
              </p:nvGrpSpPr>
              <p:grpSpPr bwMode="auto">
                <a:xfrm>
                  <a:off x="4512" y="1296"/>
                  <a:ext cx="1008" cy="1152"/>
                  <a:chOff x="1392" y="1248"/>
                  <a:chExt cx="1008" cy="1152"/>
                </a:xfrm>
              </p:grpSpPr>
              <p:sp>
                <p:nvSpPr>
                  <p:cNvPr id="69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70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71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</p:grpSp>
          <p:grpSp>
            <p:nvGrpSpPr>
              <p:cNvPr id="43" name="Group 47"/>
              <p:cNvGrpSpPr>
                <a:grpSpLocks/>
              </p:cNvGrpSpPr>
              <p:nvPr/>
            </p:nvGrpSpPr>
            <p:grpSpPr bwMode="auto">
              <a:xfrm>
                <a:off x="1200" y="1344"/>
                <a:ext cx="3744" cy="1200"/>
                <a:chOff x="1776" y="1248"/>
                <a:chExt cx="3744" cy="1200"/>
              </a:xfrm>
            </p:grpSpPr>
            <p:grpSp>
              <p:nvGrpSpPr>
                <p:cNvPr id="44" name="Group 48"/>
                <p:cNvGrpSpPr>
                  <a:grpSpLocks/>
                </p:cNvGrpSpPr>
                <p:nvPr/>
              </p:nvGrpSpPr>
              <p:grpSpPr bwMode="auto">
                <a:xfrm>
                  <a:off x="1776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61" name="Oval 4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62" name="Oval 50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63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45" name="Group 52"/>
                <p:cNvGrpSpPr>
                  <a:grpSpLocks/>
                </p:cNvGrpSpPr>
                <p:nvPr/>
              </p:nvGrpSpPr>
              <p:grpSpPr bwMode="auto">
                <a:xfrm>
                  <a:off x="2448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58" name="Oval 5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59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60" name="Oval 55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46" name="Group 56"/>
                <p:cNvGrpSpPr>
                  <a:grpSpLocks/>
                </p:cNvGrpSpPr>
                <p:nvPr/>
              </p:nvGrpSpPr>
              <p:grpSpPr bwMode="auto">
                <a:xfrm>
                  <a:off x="3168" y="1248"/>
                  <a:ext cx="1008" cy="1152"/>
                  <a:chOff x="1392" y="1248"/>
                  <a:chExt cx="1008" cy="1152"/>
                </a:xfrm>
              </p:grpSpPr>
              <p:sp>
                <p:nvSpPr>
                  <p:cNvPr id="55" name="Oval 5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56" name="Oval 58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57" name="Oval 59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47" name="Group 60"/>
                <p:cNvGrpSpPr>
                  <a:grpSpLocks/>
                </p:cNvGrpSpPr>
                <p:nvPr/>
              </p:nvGrpSpPr>
              <p:grpSpPr bwMode="auto">
                <a:xfrm>
                  <a:off x="3840" y="1296"/>
                  <a:ext cx="1008" cy="1152"/>
                  <a:chOff x="1392" y="1248"/>
                  <a:chExt cx="1008" cy="1152"/>
                </a:xfrm>
              </p:grpSpPr>
              <p:sp>
                <p:nvSpPr>
                  <p:cNvPr id="52" name="Oval 6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53" name="Oval 62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54" name="Oval 63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  <p:grpSp>
              <p:nvGrpSpPr>
                <p:cNvPr id="48" name="Group 64"/>
                <p:cNvGrpSpPr>
                  <a:grpSpLocks/>
                </p:cNvGrpSpPr>
                <p:nvPr/>
              </p:nvGrpSpPr>
              <p:grpSpPr bwMode="auto">
                <a:xfrm>
                  <a:off x="4512" y="1296"/>
                  <a:ext cx="1008" cy="1152"/>
                  <a:chOff x="1392" y="1248"/>
                  <a:chExt cx="1008" cy="1152"/>
                </a:xfrm>
              </p:grpSpPr>
              <p:sp>
                <p:nvSpPr>
                  <p:cNvPr id="49" name="Oval 65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24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50" name="Oval 66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488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  <p:sp>
                <p:nvSpPr>
                  <p:cNvPr id="51" name="Oval 67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824"/>
                    <a:ext cx="624" cy="576"/>
                  </a:xfrm>
                  <a:prstGeom prst="ellipse">
                    <a:avLst/>
                  </a:prstGeom>
                  <a:solidFill>
                    <a:srgbClr val="FF9900"/>
                  </a:solidFill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eaLnBrk="0" hangingPunct="0"/>
                    <a:r>
                      <a:rPr lang="en-US" sz="24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Cu</a:t>
                    </a:r>
                    <a:r>
                      <a:rPr lang="en-US" sz="2400" baseline="30000"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  <a:cs typeface="Guttman Yad-Brush" pitchFamily="2" charset="-79"/>
                      </a:rPr>
                      <a:t>2+</a:t>
                    </a:r>
                    <a:endParaRPr lang="en-US" sz="2400">
                      <a:effectLst>
                        <a:outerShdw blurRad="38100" dist="38100" dir="2700000" algn="tl">
                          <a:srgbClr val="FFFFFF"/>
                        </a:outerShdw>
                      </a:effectLst>
                      <a:latin typeface="Times New Roman" pitchFamily="18" charset="0"/>
                      <a:cs typeface="Guttman Yad-Brush" pitchFamily="2" charset="-79"/>
                    </a:endParaRPr>
                  </a:p>
                </p:txBody>
              </p:sp>
            </p:grpSp>
          </p:grpSp>
        </p:grpSp>
        <p:sp>
          <p:nvSpPr>
            <p:cNvPr id="8" name="Oval 68"/>
            <p:cNvSpPr>
              <a:spLocks noChangeArrowheads="1"/>
            </p:cNvSpPr>
            <p:nvPr/>
          </p:nvSpPr>
          <p:spPr bwMode="auto">
            <a:xfrm>
              <a:off x="3072" y="302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9" name="Oval 69"/>
            <p:cNvSpPr>
              <a:spLocks noChangeArrowheads="1"/>
            </p:cNvSpPr>
            <p:nvPr/>
          </p:nvSpPr>
          <p:spPr bwMode="auto">
            <a:xfrm>
              <a:off x="2400" y="297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0" name="Oval 70"/>
            <p:cNvSpPr>
              <a:spLocks noChangeArrowheads="1"/>
            </p:cNvSpPr>
            <p:nvPr/>
          </p:nvSpPr>
          <p:spPr bwMode="auto">
            <a:xfrm>
              <a:off x="2544" y="2448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1" name="Oval 71"/>
            <p:cNvSpPr>
              <a:spLocks noChangeArrowheads="1"/>
            </p:cNvSpPr>
            <p:nvPr/>
          </p:nvSpPr>
          <p:spPr bwMode="auto">
            <a:xfrm>
              <a:off x="1776" y="2400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2" name="Oval 72"/>
            <p:cNvSpPr>
              <a:spLocks noChangeArrowheads="1"/>
            </p:cNvSpPr>
            <p:nvPr/>
          </p:nvSpPr>
          <p:spPr bwMode="auto">
            <a:xfrm>
              <a:off x="1632" y="2928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3" name="Oval 73"/>
            <p:cNvSpPr>
              <a:spLocks noChangeArrowheads="1"/>
            </p:cNvSpPr>
            <p:nvPr/>
          </p:nvSpPr>
          <p:spPr bwMode="auto">
            <a:xfrm>
              <a:off x="1152" y="2352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4" name="Oval 74"/>
            <p:cNvSpPr>
              <a:spLocks noChangeArrowheads="1"/>
            </p:cNvSpPr>
            <p:nvPr/>
          </p:nvSpPr>
          <p:spPr bwMode="auto">
            <a:xfrm>
              <a:off x="3120" y="2400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5" name="Oval 75"/>
            <p:cNvSpPr>
              <a:spLocks noChangeArrowheads="1"/>
            </p:cNvSpPr>
            <p:nvPr/>
          </p:nvSpPr>
          <p:spPr bwMode="auto">
            <a:xfrm>
              <a:off x="3792" y="249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6" name="Oval 76"/>
            <p:cNvSpPr>
              <a:spLocks noChangeArrowheads="1"/>
            </p:cNvSpPr>
            <p:nvPr/>
          </p:nvSpPr>
          <p:spPr bwMode="auto">
            <a:xfrm>
              <a:off x="3744" y="297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7" name="Oval 77"/>
            <p:cNvSpPr>
              <a:spLocks noChangeArrowheads="1"/>
            </p:cNvSpPr>
            <p:nvPr/>
          </p:nvSpPr>
          <p:spPr bwMode="auto">
            <a:xfrm>
              <a:off x="4368" y="297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8" name="Oval 78"/>
            <p:cNvSpPr>
              <a:spLocks noChangeArrowheads="1"/>
            </p:cNvSpPr>
            <p:nvPr/>
          </p:nvSpPr>
          <p:spPr bwMode="auto">
            <a:xfrm>
              <a:off x="4416" y="2448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19" name="Oval 79"/>
            <p:cNvSpPr>
              <a:spLocks noChangeArrowheads="1"/>
            </p:cNvSpPr>
            <p:nvPr/>
          </p:nvSpPr>
          <p:spPr bwMode="auto">
            <a:xfrm>
              <a:off x="3984" y="182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0" name="Oval 80"/>
            <p:cNvSpPr>
              <a:spLocks noChangeArrowheads="1"/>
            </p:cNvSpPr>
            <p:nvPr/>
          </p:nvSpPr>
          <p:spPr bwMode="auto">
            <a:xfrm>
              <a:off x="3312" y="177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1" name="Oval 81"/>
            <p:cNvSpPr>
              <a:spLocks noChangeArrowheads="1"/>
            </p:cNvSpPr>
            <p:nvPr/>
          </p:nvSpPr>
          <p:spPr bwMode="auto">
            <a:xfrm>
              <a:off x="2640" y="177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2" name="Oval 82"/>
            <p:cNvSpPr>
              <a:spLocks noChangeArrowheads="1"/>
            </p:cNvSpPr>
            <p:nvPr/>
          </p:nvSpPr>
          <p:spPr bwMode="auto">
            <a:xfrm>
              <a:off x="1968" y="1728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3" name="Oval 83"/>
            <p:cNvSpPr>
              <a:spLocks noChangeArrowheads="1"/>
            </p:cNvSpPr>
            <p:nvPr/>
          </p:nvSpPr>
          <p:spPr bwMode="auto">
            <a:xfrm>
              <a:off x="1296" y="1728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4" name="Oval 84"/>
            <p:cNvSpPr>
              <a:spLocks noChangeArrowheads="1"/>
            </p:cNvSpPr>
            <p:nvPr/>
          </p:nvSpPr>
          <p:spPr bwMode="auto">
            <a:xfrm>
              <a:off x="2400" y="345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5" name="Oval 85"/>
            <p:cNvSpPr>
              <a:spLocks noChangeArrowheads="1"/>
            </p:cNvSpPr>
            <p:nvPr/>
          </p:nvSpPr>
          <p:spPr bwMode="auto">
            <a:xfrm>
              <a:off x="3072" y="350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6" name="Oval 86"/>
            <p:cNvSpPr>
              <a:spLocks noChangeArrowheads="1"/>
            </p:cNvSpPr>
            <p:nvPr/>
          </p:nvSpPr>
          <p:spPr bwMode="auto">
            <a:xfrm>
              <a:off x="3792" y="345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7" name="Oval 87"/>
            <p:cNvSpPr>
              <a:spLocks noChangeArrowheads="1"/>
            </p:cNvSpPr>
            <p:nvPr/>
          </p:nvSpPr>
          <p:spPr bwMode="auto">
            <a:xfrm>
              <a:off x="4464" y="350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8" name="Oval 88"/>
            <p:cNvSpPr>
              <a:spLocks noChangeArrowheads="1"/>
            </p:cNvSpPr>
            <p:nvPr/>
          </p:nvSpPr>
          <p:spPr bwMode="auto">
            <a:xfrm>
              <a:off x="4656" y="254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29" name="Oval 89"/>
            <p:cNvSpPr>
              <a:spLocks noChangeArrowheads="1"/>
            </p:cNvSpPr>
            <p:nvPr/>
          </p:nvSpPr>
          <p:spPr bwMode="auto">
            <a:xfrm>
              <a:off x="4512" y="326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0" name="Oval 90"/>
            <p:cNvSpPr>
              <a:spLocks noChangeArrowheads="1"/>
            </p:cNvSpPr>
            <p:nvPr/>
          </p:nvSpPr>
          <p:spPr bwMode="auto">
            <a:xfrm>
              <a:off x="1728" y="350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1" name="Oval 91"/>
            <p:cNvSpPr>
              <a:spLocks noChangeArrowheads="1"/>
            </p:cNvSpPr>
            <p:nvPr/>
          </p:nvSpPr>
          <p:spPr bwMode="auto">
            <a:xfrm>
              <a:off x="1200" y="297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2" name="Oval 92"/>
            <p:cNvSpPr>
              <a:spLocks noChangeArrowheads="1"/>
            </p:cNvSpPr>
            <p:nvPr/>
          </p:nvSpPr>
          <p:spPr bwMode="auto">
            <a:xfrm>
              <a:off x="1872" y="3024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3" name="Oval 93"/>
            <p:cNvSpPr>
              <a:spLocks noChangeArrowheads="1"/>
            </p:cNvSpPr>
            <p:nvPr/>
          </p:nvSpPr>
          <p:spPr bwMode="auto">
            <a:xfrm>
              <a:off x="3312" y="2976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4" name="Oval 94"/>
            <p:cNvSpPr>
              <a:spLocks noChangeArrowheads="1"/>
            </p:cNvSpPr>
            <p:nvPr/>
          </p:nvSpPr>
          <p:spPr bwMode="auto">
            <a:xfrm>
              <a:off x="2256" y="2352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5" name="Oval 95"/>
            <p:cNvSpPr>
              <a:spLocks noChangeArrowheads="1"/>
            </p:cNvSpPr>
            <p:nvPr/>
          </p:nvSpPr>
          <p:spPr bwMode="auto">
            <a:xfrm>
              <a:off x="2448" y="1872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6" name="Oval 96"/>
            <p:cNvSpPr>
              <a:spLocks noChangeArrowheads="1"/>
            </p:cNvSpPr>
            <p:nvPr/>
          </p:nvSpPr>
          <p:spPr bwMode="auto">
            <a:xfrm>
              <a:off x="3120" y="1968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7" name="Oval 97"/>
            <p:cNvSpPr>
              <a:spLocks noChangeArrowheads="1"/>
            </p:cNvSpPr>
            <p:nvPr/>
          </p:nvSpPr>
          <p:spPr bwMode="auto">
            <a:xfrm>
              <a:off x="2160" y="1440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8" name="Oval 98"/>
            <p:cNvSpPr>
              <a:spLocks noChangeArrowheads="1"/>
            </p:cNvSpPr>
            <p:nvPr/>
          </p:nvSpPr>
          <p:spPr bwMode="auto">
            <a:xfrm>
              <a:off x="2736" y="1392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39" name="Oval 99"/>
            <p:cNvSpPr>
              <a:spLocks noChangeArrowheads="1"/>
            </p:cNvSpPr>
            <p:nvPr/>
          </p:nvSpPr>
          <p:spPr bwMode="auto">
            <a:xfrm>
              <a:off x="3552" y="1392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  <p:sp>
          <p:nvSpPr>
            <p:cNvPr id="40" name="Oval 100"/>
            <p:cNvSpPr>
              <a:spLocks noChangeArrowheads="1"/>
            </p:cNvSpPr>
            <p:nvPr/>
          </p:nvSpPr>
          <p:spPr bwMode="auto">
            <a:xfrm>
              <a:off x="4224" y="1440"/>
              <a:ext cx="192" cy="192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r>
                <a:rPr lang="en-US" sz="4400" baseline="10000">
                  <a:latin typeface="Times New Roman" pitchFamily="18" charset="0"/>
                  <a:cs typeface="Guttman Yad-Brush" pitchFamily="2" charset="-79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312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תכונות המתכת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76771" y="1343292"/>
            <a:ext cx="10049933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cs typeface="Varela Round"/>
              </a:rPr>
              <a:t>מוצקות בטמפרטורת החדר (מלבד כספית)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2400" dirty="0">
              <a:cs typeface="Varela Round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cs typeface="Varela Round"/>
              </a:rPr>
              <a:t>מוליכות חשמל במצב צבירה מוצק ובמצב צבירה נוזל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2400" dirty="0">
              <a:cs typeface="Varela Round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cs typeface="Varela Round"/>
              </a:rPr>
              <a:t>ניתנות לריקוע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e-IL" sz="2400" dirty="0">
              <a:cs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353707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מתכות </a:t>
            </a:r>
          </a:p>
        </p:txBody>
      </p:sp>
      <p:sp>
        <p:nvSpPr>
          <p:cNvPr id="11" name="מציין מיקום תוכן 10"/>
          <p:cNvSpPr>
            <a:spLocks noGrp="1"/>
          </p:cNvSpPr>
          <p:nvPr>
            <p:ph sz="quarter" idx="4"/>
          </p:nvPr>
        </p:nvSpPr>
        <p:spPr>
          <a:xfrm>
            <a:off x="1234873" y="1628629"/>
            <a:ext cx="9209290" cy="4152517"/>
          </a:xfrm>
        </p:spPr>
        <p:txBody>
          <a:bodyPr/>
          <a:lstStyle/>
          <a:p>
            <a:pPr>
              <a:buFontTx/>
              <a:buNone/>
            </a:pPr>
            <a:r>
              <a:rPr lang="he-IL" dirty="0">
                <a:solidFill>
                  <a:schemeClr val="tx1"/>
                </a:solidFill>
              </a:rPr>
              <a:t>מבנה ענק, תלת </a:t>
            </a:r>
            <a:r>
              <a:rPr lang="he-IL" dirty="0" err="1">
                <a:solidFill>
                  <a:schemeClr val="tx1"/>
                </a:solidFill>
              </a:rPr>
              <a:t>מימדי</a:t>
            </a:r>
            <a:r>
              <a:rPr lang="he-IL" dirty="0">
                <a:solidFill>
                  <a:schemeClr val="tx1"/>
                </a:solidFill>
              </a:rPr>
              <a:t>, של יונים חיוביים</a:t>
            </a:r>
          </a:p>
          <a:p>
            <a:pPr>
              <a:buFontTx/>
              <a:buNone/>
            </a:pPr>
            <a:r>
              <a:rPr lang="he-IL" dirty="0">
                <a:solidFill>
                  <a:schemeClr val="tx1"/>
                </a:solidFill>
              </a:rPr>
              <a:t>(</a:t>
            </a:r>
            <a:r>
              <a:rPr lang="he-IL" dirty="0" err="1">
                <a:solidFill>
                  <a:schemeClr val="tx1"/>
                </a:solidFill>
              </a:rPr>
              <a:t>קטיונים</a:t>
            </a:r>
            <a:r>
              <a:rPr lang="he-IL" dirty="0">
                <a:solidFill>
                  <a:schemeClr val="tx1"/>
                </a:solidFill>
              </a:rPr>
              <a:t>) ב"ים" של אלקטרונים </a:t>
            </a:r>
          </a:p>
          <a:p>
            <a:pPr>
              <a:buFontTx/>
              <a:buNone/>
            </a:pPr>
            <a:r>
              <a:rPr lang="he-IL" dirty="0">
                <a:solidFill>
                  <a:schemeClr val="tx1"/>
                </a:solidFill>
              </a:rPr>
              <a:t>הניידים מיון חיובי ליון חיובי הסמוך אליו.</a:t>
            </a:r>
          </a:p>
          <a:p>
            <a:pPr>
              <a:buFontTx/>
              <a:buNone/>
            </a:pPr>
            <a:endParaRPr lang="he-IL" dirty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he-IL" dirty="0">
                <a:solidFill>
                  <a:schemeClr val="tx1"/>
                </a:solidFill>
              </a:rPr>
              <a:t>"ים האלקטרונים" נוצר ע"י כך שכל</a:t>
            </a:r>
          </a:p>
          <a:p>
            <a:pPr>
              <a:buFontTx/>
              <a:buNone/>
            </a:pPr>
            <a:r>
              <a:rPr lang="he-IL" dirty="0">
                <a:solidFill>
                  <a:schemeClr val="tx1"/>
                </a:solidFill>
              </a:rPr>
              <a:t>אלקטרוני הערכיות (האלקטרונים ברמת</a:t>
            </a:r>
          </a:p>
          <a:p>
            <a:pPr>
              <a:buFontTx/>
              <a:buNone/>
            </a:pPr>
            <a:r>
              <a:rPr lang="he-IL" dirty="0">
                <a:solidFill>
                  <a:schemeClr val="tx1"/>
                </a:solidFill>
              </a:rPr>
              <a:t>האנרגיה  האחרונה) נעים מחלקיק לחלקיק.</a:t>
            </a:r>
          </a:p>
          <a:p>
            <a:pPr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he-IL" dirty="0">
              <a:solidFill>
                <a:schemeClr val="tx1"/>
              </a:solidFill>
            </a:endParaRPr>
          </a:p>
        </p:txBody>
      </p:sp>
      <p:pic>
        <p:nvPicPr>
          <p:cNvPr id="5" name="תמונה 4" descr="מודל הסריג המתכתי - נתרן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669" y="1725681"/>
            <a:ext cx="3724275" cy="29432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מציין מיקום טקסט 1"/>
          <p:cNvSpPr>
            <a:spLocks noGrp="1"/>
          </p:cNvSpPr>
          <p:nvPr>
            <p:ph type="body" sz="quarter" idx="3"/>
          </p:nvPr>
        </p:nvSpPr>
        <p:spPr>
          <a:xfrm>
            <a:off x="515206" y="915681"/>
            <a:ext cx="11159999" cy="540000"/>
          </a:xfrm>
        </p:spPr>
        <p:txBody>
          <a:bodyPr/>
          <a:lstStyle/>
          <a:p>
            <a:r>
              <a:rPr lang="he-IL" dirty="0"/>
              <a:t>                               מודל הסריג המתכתי </a:t>
            </a:r>
          </a:p>
        </p:txBody>
      </p:sp>
    </p:spTree>
    <p:extLst>
      <p:ext uri="{BB962C8B-B14F-4D97-AF65-F5344CB8AC3E}">
        <p14:creationId xmlns:p14="http://schemas.microsoft.com/office/powerpoint/2010/main" val="3351067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תרגיל 1</a:t>
            </a:r>
          </a:p>
        </p:txBody>
      </p:sp>
      <p:sp>
        <p:nvSpPr>
          <p:cNvPr id="3" name="מלבן 2"/>
          <p:cNvSpPr/>
          <p:nvPr/>
        </p:nvSpPr>
        <p:spPr>
          <a:xfrm>
            <a:off x="703333" y="912312"/>
            <a:ext cx="107213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cs typeface="Varela Round"/>
              </a:rPr>
              <a:t>לפניכם מספר היגדים. קבעו מהו ההיגד הנכון והסבירו מדוע בחרתם בהיגד זה.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הכוחות שפועלים במבנה מתכתי הם:</a:t>
            </a:r>
          </a:p>
          <a:p>
            <a:r>
              <a:rPr lang="he-IL" sz="2400" dirty="0">
                <a:cs typeface="Varela Round"/>
              </a:rPr>
              <a:t>א. כוחות משיכה חזקים עד בינוניים הנובעים ממטענים חלקיים הפוכים הנוצרים בין האלקטרונים הניידים לבין היונים החיוביים.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ב. כוחות משיכה בין האלקטרונים הניידים  ליוני המתכת.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ג. כוחות דחייה בין גלעיני המתכות ובין האלקטרונים החופשיים</a:t>
            </a:r>
          </a:p>
          <a:p>
            <a:endParaRPr lang="he-IL" sz="2400" dirty="0">
              <a:cs typeface="Varela Round"/>
            </a:endParaRPr>
          </a:p>
          <a:p>
            <a:r>
              <a:rPr lang="he-IL" sz="2400" dirty="0">
                <a:cs typeface="Varela Round"/>
              </a:rPr>
              <a:t>ד. כוחות משיכה בין יונים חיובים ושליליים הנוצרים לסירוגין על ידי מעבר אלקטרונים בין אטומי המתכת</a:t>
            </a:r>
          </a:p>
        </p:txBody>
      </p:sp>
    </p:spTree>
    <p:extLst>
      <p:ext uri="{BB962C8B-B14F-4D97-AF65-F5344CB8AC3E}">
        <p14:creationId xmlns:p14="http://schemas.microsoft.com/office/powerpoint/2010/main" val="115563983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2190</Words>
  <Application>Microsoft Office PowerPoint</Application>
  <PresentationFormat>מותאם אישית</PresentationFormat>
  <Paragraphs>607</Paragraphs>
  <Slides>32</Slides>
  <Notes>8</Notes>
  <HiddenSlides>0</HiddenSlides>
  <MMClips>1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32</vt:i4>
      </vt:variant>
    </vt:vector>
  </HeadingPairs>
  <TitlesOfParts>
    <vt:vector size="34" baseType="lpstr">
      <vt:lpstr>ערכת נושא Office</vt:lpstr>
      <vt:lpstr>משוואה</vt:lpstr>
      <vt:lpstr>מערכת שידורים לאומית</vt:lpstr>
      <vt:lpstr>מבנה וקישור – חומרים מתכתיים</vt:lpstr>
      <vt:lpstr>מתכות</vt:lpstr>
      <vt:lpstr>מה נלמד היום </vt:lpstr>
      <vt:lpstr>מצגת של PowerPoint</vt:lpstr>
      <vt:lpstr>מבנה המתכת</vt:lpstr>
      <vt:lpstr>תכונות המתכת</vt:lpstr>
      <vt:lpstr>מתכות </vt:lpstr>
      <vt:lpstr>תרגיל 1</vt:lpstr>
      <vt:lpstr>פתרון תרגיל 1</vt:lpstr>
      <vt:lpstr>תיאור חומרים מתכתיים ברמה מיקרוסקופית </vt:lpstr>
      <vt:lpstr>תרגיל 2</vt:lpstr>
      <vt:lpstr>פתרון תרגיל 2</vt:lpstr>
      <vt:lpstr>תכונות המתכת</vt:lpstr>
      <vt:lpstr>תרגיל 3 (להפסקה ) </vt:lpstr>
      <vt:lpstr>תזכורת לתרגיל 3 שניתן בהפסקה</vt:lpstr>
      <vt:lpstr>פתרון תרגיל 3</vt:lpstr>
      <vt:lpstr>סרטון תכונות מתכת </vt:lpstr>
      <vt:lpstr>תהליך היתוך של מתכות</vt:lpstr>
      <vt:lpstr>סגסוגת </vt:lpstr>
      <vt:lpstr>תרגיל 4</vt:lpstr>
      <vt:lpstr>פתרון תרגיל 4</vt:lpstr>
      <vt:lpstr>תרגיל 5</vt:lpstr>
      <vt:lpstr>פתרון תרגיל 5</vt:lpstr>
      <vt:lpstr>תרגיל 6</vt:lpstr>
      <vt:lpstr>פתרון תרגיל 6</vt:lpstr>
      <vt:lpstr>תרגיל 7</vt:lpstr>
      <vt:lpstr>פתרון תרגיל 7</vt:lpstr>
      <vt:lpstr>תרגיל 8 </vt:lpstr>
      <vt:lpstr>פתרון תרגיל 8</vt:lpstr>
      <vt:lpstr>תרגול נוסף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Tamam</cp:lastModifiedBy>
  <cp:revision>90</cp:revision>
  <dcterms:created xsi:type="dcterms:W3CDTF">2020-03-15T19:13:03Z</dcterms:created>
  <dcterms:modified xsi:type="dcterms:W3CDTF">2020-04-16T06:01:55Z</dcterms:modified>
</cp:coreProperties>
</file>