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90" r:id="rId7"/>
    <p:sldId id="260" r:id="rId8"/>
    <p:sldId id="285" r:id="rId9"/>
    <p:sldId id="288" r:id="rId10"/>
    <p:sldId id="291" r:id="rId11"/>
    <p:sldId id="275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arela Round" panose="00000500000000000000" pitchFamily="2" charset="-79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7" roundtripDataSignature="AMtx7mjVAp0669xlZZdN5cjoSy+qGcDV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D9D0F3-2199-473D-AE0D-BFBF3AA64FCB}">
  <a:tblStyle styleId="{D2D9D0F3-2199-473D-AE0D-BFBF3AA64FCB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066" y="58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923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2e488cb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2e488cb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82e488cbc7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986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589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98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0" y="6290972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3761" y="5984055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7986353" y="4916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7757786" y="5974466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1" y="1406410"/>
            <a:ext cx="12192000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17"/>
          <p:cNvSpPr/>
          <p:nvPr/>
        </p:nvSpPr>
        <p:spPr>
          <a:xfrm>
            <a:off x="689179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06299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41812" y="77907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943081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739785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234738" y="95959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6475" y="382693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84004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40283" y="1429011"/>
            <a:ext cx="1219200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19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19"/>
          <p:cNvSpPr/>
          <p:nvPr/>
        </p:nvSpPr>
        <p:spPr>
          <a:xfrm>
            <a:off x="7407379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215688" y="8643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" name="Google Shape;45;p19"/>
          <p:cNvSpPr/>
          <p:nvPr/>
        </p:nvSpPr>
        <p:spPr>
          <a:xfrm>
            <a:off x="-12575" y="37316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84766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678174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6891881" y="1317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106724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/>
          <p:nvPr/>
        </p:nvSpPr>
        <p:spPr>
          <a:xfrm>
            <a:off x="1" y="5621024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6891880" y="66841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049574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27"/>
          <p:cNvSpPr/>
          <p:nvPr/>
        </p:nvSpPr>
        <p:spPr>
          <a:xfrm>
            <a:off x="299259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6891881" y="61530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0" y="6354013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9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hertz-tikshuv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3frA6gv1LqQ?feature=oembed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/>
              <a:t>מערכת שידורים לאומית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17717" y="119846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מתרגלים </a:t>
            </a:r>
            <a:r>
              <a:rPr lang="he-IL" dirty="0" err="1"/>
              <a:t>בפאקט</a:t>
            </a:r>
            <a:r>
              <a:rPr lang="he-IL" dirty="0"/>
              <a:t> </a:t>
            </a:r>
            <a:r>
              <a:rPr lang="he-IL" dirty="0" err="1"/>
              <a:t>טרייסר</a:t>
            </a:r>
            <a:endParaRPr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01B389B5-6469-4CC6-8D8E-D7ED6A1B3669}"/>
              </a:ext>
            </a:extLst>
          </p:cNvPr>
          <p:cNvSpPr/>
          <p:nvPr/>
        </p:nvSpPr>
        <p:spPr>
          <a:xfrm>
            <a:off x="5046948" y="862350"/>
            <a:ext cx="679670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 rtl="1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he-IL" sz="24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פותרים יחד את התרגיל...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CB93470-AB3B-4C9E-AC83-9B114641D9B8}"/>
              </a:ext>
            </a:extLst>
          </p:cNvPr>
          <p:cNvSpPr/>
          <p:nvPr/>
        </p:nvSpPr>
        <p:spPr>
          <a:xfrm>
            <a:off x="6882061" y="1758865"/>
            <a:ext cx="4847517" cy="6187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>
              <a:buClr>
                <a:srgbClr val="002060"/>
              </a:buClr>
              <a:buSzPts val="4400"/>
            </a:pPr>
            <a:r>
              <a:rPr lang="he-IL" sz="3200" b="1" u="sng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חלק א' - סוגי רכיבים שונים</a:t>
            </a:r>
          </a:p>
          <a:p>
            <a:pPr algn="r" rtl="1">
              <a:buClr>
                <a:srgbClr val="002060"/>
              </a:buClr>
              <a:buSzPts val="4400"/>
            </a:pPr>
            <a:endParaRPr lang="he-IL" sz="3200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A710EDFE-6079-418E-8E46-92A1B19C8AF0}"/>
              </a:ext>
            </a:extLst>
          </p:cNvPr>
          <p:cNvSpPr/>
          <p:nvPr/>
        </p:nvSpPr>
        <p:spPr>
          <a:xfrm>
            <a:off x="3694085" y="3045043"/>
            <a:ext cx="6375949" cy="6187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>
              <a:buClr>
                <a:srgbClr val="002060"/>
              </a:buClr>
              <a:buSzPts val="4400"/>
            </a:pPr>
            <a:r>
              <a:rPr lang="he-IL" sz="3200" b="1" u="sng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חלק ב' - סוגי רשתות  LAN ו- WAN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3BA3DE04-183E-4D23-BA1B-F125FCAAE0F3}"/>
              </a:ext>
            </a:extLst>
          </p:cNvPr>
          <p:cNvSpPr/>
          <p:nvPr/>
        </p:nvSpPr>
        <p:spPr>
          <a:xfrm>
            <a:off x="2299788" y="4331221"/>
            <a:ext cx="4712762" cy="52234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>
              <a:buClr>
                <a:srgbClr val="002060"/>
              </a:buClr>
              <a:buSzPts val="4400"/>
            </a:pPr>
            <a:r>
              <a:rPr lang="he-IL" sz="3200" b="1" u="sng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חלק ג' - טופולוגיות פיזיות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91C5014E-B361-41BA-8A07-25B5744ECE4A}"/>
              </a:ext>
            </a:extLst>
          </p:cNvPr>
          <p:cNvSpPr/>
          <p:nvPr/>
        </p:nvSpPr>
        <p:spPr>
          <a:xfrm>
            <a:off x="76819" y="5531901"/>
            <a:ext cx="7153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002060"/>
              </a:buClr>
              <a:buSzPts val="4400"/>
            </a:pPr>
            <a:r>
              <a:rPr lang="he-IL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הערה: גם אם לא ביצעתם בדיוק את הסעיפים כפי שביקשתי, לא נורא, במטלה זו הדבר החשוב הוא ההיכרות עם התוכנה וההתיידדות איתה.</a:t>
            </a:r>
          </a:p>
          <a:p>
            <a:pPr algn="r" rtl="1">
              <a:buClr>
                <a:srgbClr val="002060"/>
              </a:buClr>
              <a:buSzPts val="4400"/>
            </a:pPr>
            <a:endParaRPr lang="he-IL" b="1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  <a:p>
            <a:pPr algn="r" rtl="1">
              <a:buClr>
                <a:srgbClr val="002060"/>
              </a:buClr>
              <a:buSzPts val="4400"/>
            </a:pPr>
            <a:r>
              <a:rPr lang="he-IL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לבסוף: שמרו את הקובץ ב- </a:t>
            </a:r>
            <a:r>
              <a:rPr lang="he-IL" b="1" dirty="0" err="1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File</a:t>
            </a:r>
            <a:r>
              <a:rPr lang="he-IL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 -&gt; </a:t>
            </a:r>
            <a:r>
              <a:rPr lang="he-IL" b="1" dirty="0" err="1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Save</a:t>
            </a:r>
            <a:r>
              <a:rPr lang="he-IL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 </a:t>
            </a:r>
            <a:r>
              <a:rPr lang="he-IL" b="1" dirty="0" err="1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As</a:t>
            </a:r>
            <a:r>
              <a:rPr lang="he-IL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86787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544862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0" y="1640677"/>
            <a:ext cx="12192001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dirty="0"/>
              <a:t>פרק א' - יסודות התקשורת</a:t>
            </a:r>
            <a:endParaRPr dirty="0"/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0" y="2676857"/>
            <a:ext cx="121920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dirty="0"/>
              <a:t>תוכנת הפאקט </a:t>
            </a:r>
            <a:r>
              <a:rPr lang="he-IL" dirty="0" err="1"/>
              <a:t>טרייסר</a:t>
            </a:r>
            <a:r>
              <a:rPr lang="he-IL" dirty="0"/>
              <a:t> – מבוא ושימוש ראשוני</a:t>
            </a:r>
            <a:endParaRPr dirty="0"/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78934" y="3488374"/>
            <a:ext cx="12309600" cy="89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3200" dirty="0"/>
              <a:t>שם המורה</a:t>
            </a:r>
            <a:r>
              <a:rPr lang="he-IL" sz="3200" dirty="0"/>
              <a:t>: מיכאל מרקוביץ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</a:rPr>
              <a:t>מה נלמד היום </a:t>
            </a:r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2"/>
          </p:nvPr>
        </p:nvSpPr>
        <p:spPr>
          <a:xfrm>
            <a:off x="2800952" y="1285512"/>
            <a:ext cx="8956343" cy="290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dk1"/>
                </a:solidFill>
              </a:rPr>
              <a:t>מהי תוכנת הפאקט </a:t>
            </a:r>
            <a:r>
              <a:rPr lang="he-IL" sz="2800" dirty="0" err="1">
                <a:solidFill>
                  <a:schemeClr val="dk1"/>
                </a:solidFill>
              </a:rPr>
              <a:t>טרייסר</a:t>
            </a:r>
            <a:r>
              <a:rPr lang="he-IL" sz="2800" dirty="0">
                <a:solidFill>
                  <a:schemeClr val="dk1"/>
                </a:solidFill>
              </a:rPr>
              <a:t> (</a:t>
            </a:r>
            <a:r>
              <a:rPr lang="en-US" sz="2800" dirty="0">
                <a:solidFill>
                  <a:schemeClr val="dk1"/>
                </a:solidFill>
              </a:rPr>
              <a:t>Packet Tracer</a:t>
            </a:r>
            <a:r>
              <a:rPr lang="he-IL" sz="2800" dirty="0">
                <a:solidFill>
                  <a:schemeClr val="dk1"/>
                </a:solidFill>
              </a:rPr>
              <a:t>)?</a:t>
            </a: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dk1"/>
                </a:solidFill>
              </a:rPr>
              <a:t>כיצד עובדים עם תוכנת הפאקט </a:t>
            </a:r>
            <a:r>
              <a:rPr lang="he-IL" sz="2800" dirty="0" err="1">
                <a:solidFill>
                  <a:schemeClr val="dk1"/>
                </a:solidFill>
              </a:rPr>
              <a:t>טרייסר</a:t>
            </a:r>
            <a:r>
              <a:rPr lang="he-IL" sz="2800" dirty="0">
                <a:solidFill>
                  <a:schemeClr val="dk1"/>
                </a:solidFill>
              </a:rPr>
              <a:t> (</a:t>
            </a:r>
            <a:r>
              <a:rPr lang="en-US" sz="2800" dirty="0">
                <a:solidFill>
                  <a:schemeClr val="dk1"/>
                </a:solidFill>
              </a:rPr>
              <a:t>Packet Tracer</a:t>
            </a:r>
            <a:r>
              <a:rPr lang="he-IL" sz="2800" dirty="0">
                <a:solidFill>
                  <a:schemeClr val="dk1"/>
                </a:solidFill>
              </a:rPr>
              <a:t>)?</a:t>
            </a: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dk1"/>
                </a:solidFill>
              </a:rPr>
              <a:t>תרגיל בתוכנת הפאקט </a:t>
            </a:r>
            <a:r>
              <a:rPr lang="he-IL" sz="2800" dirty="0" err="1">
                <a:solidFill>
                  <a:schemeClr val="dk1"/>
                </a:solidFill>
              </a:rPr>
              <a:t>טרייסר</a:t>
            </a:r>
            <a:r>
              <a:rPr lang="he-IL" sz="2800" dirty="0">
                <a:solidFill>
                  <a:schemeClr val="dk1"/>
                </a:solidFill>
              </a:rPr>
              <a:t> המסכמת את שלמדנו.</a:t>
            </a: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ctrTitle"/>
          </p:nvPr>
        </p:nvSpPr>
        <p:spPr>
          <a:xfrm>
            <a:off x="0" y="2044460"/>
            <a:ext cx="12192000" cy="150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sz="5400" dirty="0">
                <a:solidFill>
                  <a:srgbClr val="192A72"/>
                </a:solidFill>
              </a:rPr>
              <a:t>תוכנת הפאקט </a:t>
            </a:r>
            <a:r>
              <a:rPr lang="he-IL" sz="5400" dirty="0" err="1">
                <a:solidFill>
                  <a:srgbClr val="192A72"/>
                </a:solidFill>
              </a:rPr>
              <a:t>טרייסר</a:t>
            </a:r>
            <a:r>
              <a:rPr lang="he-IL" sz="5400" dirty="0">
                <a:solidFill>
                  <a:srgbClr val="192A72"/>
                </a:solidFill>
              </a:rPr>
              <a:t> (</a:t>
            </a:r>
            <a:r>
              <a:rPr lang="en-US" sz="5400" dirty="0">
                <a:solidFill>
                  <a:srgbClr val="192A72"/>
                </a:solidFill>
              </a:rPr>
              <a:t>Packet Tracer</a:t>
            </a:r>
            <a:r>
              <a:rPr lang="he-IL" sz="5400" dirty="0">
                <a:solidFill>
                  <a:srgbClr val="192A72"/>
                </a:solidFill>
              </a:rPr>
              <a:t>)</a:t>
            </a:r>
            <a:br>
              <a:rPr lang="en-US" sz="5400" dirty="0">
                <a:solidFill>
                  <a:srgbClr val="192A72"/>
                </a:solidFill>
              </a:rPr>
            </a:br>
            <a:r>
              <a:rPr lang="he-IL" sz="5400" dirty="0">
                <a:solidFill>
                  <a:srgbClr val="192A72"/>
                </a:solidFill>
              </a:rPr>
              <a:t>-מבוא-</a:t>
            </a:r>
            <a:endParaRPr sz="5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2e488cbc7_0_0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תוכנת הפאקט </a:t>
            </a:r>
            <a:r>
              <a:rPr lang="he-IL" dirty="0" err="1"/>
              <a:t>טרייסר</a:t>
            </a:r>
            <a:r>
              <a:rPr lang="he-IL" dirty="0"/>
              <a:t> - מבוא</a:t>
            </a:r>
            <a:endParaRPr dirty="0"/>
          </a:p>
        </p:txBody>
      </p:sp>
      <p:sp>
        <p:nvSpPr>
          <p:cNvPr id="144" name="Google Shape;144;g82e488cbc7_0_0"/>
          <p:cNvSpPr txBox="1">
            <a:spLocks noGrp="1"/>
          </p:cNvSpPr>
          <p:nvPr>
            <p:ph type="body" idx="2"/>
          </p:nvPr>
        </p:nvSpPr>
        <p:spPr>
          <a:xfrm>
            <a:off x="626620" y="1400586"/>
            <a:ext cx="10938759" cy="156092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e-IL" sz="4000" dirty="0"/>
              <a:t>אפשרויות התרגול במגמת תקשוב (ציוד, תוכנה)</a:t>
            </a:r>
          </a:p>
          <a:p>
            <a:r>
              <a:rPr lang="he-IL" sz="4000" dirty="0"/>
              <a:t>תוכנת הפאקט </a:t>
            </a:r>
            <a:r>
              <a:rPr lang="he-IL" sz="4000" dirty="0" err="1"/>
              <a:t>טרייסר</a:t>
            </a:r>
            <a:r>
              <a:rPr lang="he-IL" sz="4000" dirty="0"/>
              <a:t> (</a:t>
            </a:r>
            <a:r>
              <a:rPr lang="en-US" sz="4000" dirty="0"/>
              <a:t>Packet Tracer</a:t>
            </a:r>
            <a:r>
              <a:rPr lang="he-IL" sz="4000" dirty="0"/>
              <a:t>)</a:t>
            </a: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sz="4000" dirty="0"/>
          </a:p>
        </p:txBody>
      </p:sp>
      <p:sp>
        <p:nvSpPr>
          <p:cNvPr id="8" name="Google Shape;190;p6">
            <a:hlinkClick r:id="rId3"/>
            <a:extLst>
              <a:ext uri="{FF2B5EF4-FFF2-40B4-BE49-F238E27FC236}">
                <a16:creationId xmlns:a16="http://schemas.microsoft.com/office/drawing/2014/main" id="{136823EB-B324-4440-B7CE-5B8462E193B1}"/>
              </a:ext>
            </a:extLst>
          </p:cNvPr>
          <p:cNvSpPr/>
          <p:nvPr/>
        </p:nvSpPr>
        <p:spPr>
          <a:xfrm>
            <a:off x="5124091" y="3429000"/>
            <a:ext cx="6366296" cy="974919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 rtl="1">
              <a:buClr>
                <a:srgbClr val="002060"/>
              </a:buClr>
              <a:buSzPts val="4400"/>
            </a:pPr>
            <a:r>
              <a:rPr lang="he-IL" sz="2400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יש לצפות בסרטון: </a:t>
            </a:r>
          </a:p>
          <a:p>
            <a:pPr algn="r" rtl="1">
              <a:buClr>
                <a:srgbClr val="002060"/>
              </a:buClr>
              <a:buSzPts val="4400"/>
            </a:pPr>
            <a:r>
              <a:rPr lang="he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"המדריך </a:t>
            </a:r>
            <a:r>
              <a:rPr lang="he-IL" sz="2400" dirty="0" err="1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לפאקט</a:t>
            </a:r>
            <a:r>
              <a:rPr lang="he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 </a:t>
            </a:r>
            <a:r>
              <a:rPr lang="he-IL" sz="2400" dirty="0" err="1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טרייסר</a:t>
            </a:r>
            <a:r>
              <a:rPr lang="he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 - מבוא - למה צריך?"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909FF15-3B28-4451-814C-E723DDD1B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8" y="2881222"/>
            <a:ext cx="3976777" cy="3976777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11D6A97A-D1B7-4D4B-BBB9-9473A37E5DAA}"/>
              </a:ext>
            </a:extLst>
          </p:cNvPr>
          <p:cNvSpPr/>
          <p:nvPr/>
        </p:nvSpPr>
        <p:spPr>
          <a:xfrm>
            <a:off x="4094061" y="6275574"/>
            <a:ext cx="4354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Clr>
                <a:srgbClr val="002060"/>
              </a:buClr>
              <a:buSzPts val="4400"/>
            </a:pPr>
            <a:r>
              <a:rPr lang="he-IL" sz="18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או בקישור: </a:t>
            </a:r>
            <a:r>
              <a:rPr lang="en-US" sz="18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https://bit.ly/hertz-tikshuva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build="p"/>
      <p:bldP spid="8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ctrTitle"/>
          </p:nvPr>
        </p:nvSpPr>
        <p:spPr>
          <a:xfrm>
            <a:off x="0" y="2044460"/>
            <a:ext cx="12192000" cy="150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sz="4800" dirty="0">
                <a:solidFill>
                  <a:srgbClr val="192A72"/>
                </a:solidFill>
              </a:rPr>
              <a:t>תוכנת הפאקט </a:t>
            </a:r>
            <a:r>
              <a:rPr lang="he-IL" sz="4800" dirty="0" err="1">
                <a:solidFill>
                  <a:srgbClr val="192A72"/>
                </a:solidFill>
              </a:rPr>
              <a:t>טרייסר</a:t>
            </a:r>
            <a:r>
              <a:rPr lang="he-IL" sz="4800" dirty="0">
                <a:solidFill>
                  <a:srgbClr val="192A72"/>
                </a:solidFill>
              </a:rPr>
              <a:t> (</a:t>
            </a:r>
            <a:r>
              <a:rPr lang="en-US" sz="4800" dirty="0">
                <a:solidFill>
                  <a:srgbClr val="192A72"/>
                </a:solidFill>
              </a:rPr>
              <a:t>Packet Tracer</a:t>
            </a:r>
            <a:r>
              <a:rPr lang="he-IL" sz="4800" dirty="0">
                <a:solidFill>
                  <a:srgbClr val="192A72"/>
                </a:solidFill>
              </a:rPr>
              <a:t>)</a:t>
            </a:r>
            <a:br>
              <a:rPr lang="en-US" sz="4800" dirty="0">
                <a:solidFill>
                  <a:srgbClr val="192A72"/>
                </a:solidFill>
              </a:rPr>
            </a:br>
            <a:r>
              <a:rPr lang="en-US" sz="4800" dirty="0"/>
              <a:t>-</a:t>
            </a:r>
            <a:r>
              <a:rPr lang="he-IL" sz="4800" dirty="0"/>
              <a:t>שימוש ראשוני-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12422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דיה מקוונת 3" title="ￗﾔￗﾞￗﾓￗﾨￗﾙￗﾚ ￗﾜￗﾤￗﾐￗﾧￗﾘ ￗﾘￗﾨￗﾙￗﾙￗﾡￗﾨ Packet Tracer - ￗﾔￗﾙￗﾛￗﾨￗﾕￗﾪ ￗﾢￗﾝ ￗﾔￗﾪￗﾤￗﾨￗﾙￗﾘￗﾙￗﾝ ￗﾕￗﾔￗﾐￗﾤￗﾩￗﾨￗﾕￗﾙￗﾕￗﾪ">
            <a:hlinkClick r:id="" action="ppaction://media"/>
            <a:extLst>
              <a:ext uri="{FF2B5EF4-FFF2-40B4-BE49-F238E27FC236}">
                <a16:creationId xmlns:a16="http://schemas.microsoft.com/office/drawing/2014/main" id="{E41A8133-B3BE-426C-9704-762915A340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4890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sz="4000" dirty="0"/>
              <a:t>מתרגלים </a:t>
            </a:r>
            <a:r>
              <a:rPr lang="he-IL" sz="4000" dirty="0" err="1"/>
              <a:t>בפאקט</a:t>
            </a:r>
            <a:r>
              <a:rPr lang="he-IL" sz="4000" dirty="0"/>
              <a:t> </a:t>
            </a:r>
            <a:r>
              <a:rPr lang="he-IL" sz="4000" dirty="0" err="1"/>
              <a:t>טרייסר</a:t>
            </a:r>
            <a:endParaRPr sz="4000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01B389B5-6469-4CC6-8D8E-D7ED6A1B3669}"/>
              </a:ext>
            </a:extLst>
          </p:cNvPr>
          <p:cNvSpPr/>
          <p:nvPr/>
        </p:nvSpPr>
        <p:spPr>
          <a:xfrm>
            <a:off x="5395291" y="539203"/>
            <a:ext cx="679670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he-IL" sz="24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בצעו את המטלה הבאה בתוכנת הפאקט </a:t>
            </a:r>
            <a:r>
              <a:rPr lang="he-IL" sz="2400" b="1" dirty="0" err="1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טרייסר</a:t>
            </a:r>
            <a:endParaRPr lang="he-IL" sz="2400" b="1" dirty="0">
              <a:solidFill>
                <a:srgbClr val="12B4BC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CB93470-AB3B-4C9E-AC83-9B114641D9B8}"/>
              </a:ext>
            </a:extLst>
          </p:cNvPr>
          <p:cNvSpPr/>
          <p:nvPr/>
        </p:nvSpPr>
        <p:spPr>
          <a:xfrm>
            <a:off x="2512195" y="1228102"/>
            <a:ext cx="9217385" cy="164768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>
              <a:buClr>
                <a:srgbClr val="002060"/>
              </a:buClr>
              <a:buSzPts val="4400"/>
            </a:pPr>
            <a:r>
              <a:rPr lang="he-IL" sz="2000" b="1" u="sng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חלק א' - סוגי רכיבים שונים</a:t>
            </a:r>
          </a:p>
          <a:p>
            <a:pPr algn="r" rtl="1">
              <a:buClr>
                <a:srgbClr val="002060"/>
              </a:buClr>
              <a:buSzPts val="4400"/>
            </a:pPr>
            <a:r>
              <a:rPr lang="he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1) הכניסו לתוך התוכנה רכיבי תקשורת שונים.</a:t>
            </a:r>
          </a:p>
          <a:p>
            <a:pPr algn="r" rtl="1">
              <a:buClr>
                <a:srgbClr val="002060"/>
              </a:buClr>
              <a:buSzPts val="4400"/>
            </a:pPr>
            <a:r>
              <a:rPr lang="he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2) הכניסו לתוך התוכנה רכיבי קצה שונים. </a:t>
            </a:r>
          </a:p>
          <a:p>
            <a:pPr algn="r" rtl="1">
              <a:buClr>
                <a:srgbClr val="002060"/>
              </a:buClr>
              <a:buSzPts val="4400"/>
            </a:pPr>
            <a:r>
              <a:rPr lang="he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3) מסגרו את סוגי הרכיבים השונים בצבעים שונים (באמצעות כלי המסגור).</a:t>
            </a:r>
          </a:p>
          <a:p>
            <a:pPr algn="r" rtl="1">
              <a:buClr>
                <a:srgbClr val="002060"/>
              </a:buClr>
              <a:buSzPts val="4400"/>
            </a:pPr>
            <a:r>
              <a:rPr lang="he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4) הכניסו תוויות ורשמו את התפקיד של כל רכיב. 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A710EDFE-6079-418E-8E46-92A1B19C8AF0}"/>
              </a:ext>
            </a:extLst>
          </p:cNvPr>
          <p:cNvSpPr/>
          <p:nvPr/>
        </p:nvSpPr>
        <p:spPr>
          <a:xfrm>
            <a:off x="250257" y="2988067"/>
            <a:ext cx="10127410" cy="97696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>
              <a:buClr>
                <a:srgbClr val="002060"/>
              </a:buClr>
              <a:buSzPts val="4400"/>
            </a:pPr>
            <a:r>
              <a:rPr lang="he-IL" sz="2000" b="1" u="sng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חלק ב' - סוגי רשתות  LAN ו- WAN</a:t>
            </a:r>
          </a:p>
          <a:p>
            <a:pPr algn="r" rtl="1">
              <a:buClr>
                <a:srgbClr val="002060"/>
              </a:buClr>
              <a:buSzPts val="4400"/>
            </a:pPr>
            <a:r>
              <a:rPr lang="he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5) עברו לתצוגה הפיזית, ושם הכניסו רכיבים שונים וחברו ביניהם עם כבלים, ייצגו אזור שיהווה LAN בצד אחד, וכן LAN נוסף בצד אחר - חברו בין 2 ה- LAN ורשמו באמצע WAN.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3BA3DE04-183E-4D23-BA1B-F125FCAAE0F3}"/>
              </a:ext>
            </a:extLst>
          </p:cNvPr>
          <p:cNvSpPr/>
          <p:nvPr/>
        </p:nvSpPr>
        <p:spPr>
          <a:xfrm>
            <a:off x="15582" y="4077311"/>
            <a:ext cx="8563339" cy="15201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>
              <a:buClr>
                <a:srgbClr val="002060"/>
              </a:buClr>
              <a:buSzPts val="4400"/>
            </a:pPr>
            <a:r>
              <a:rPr lang="he-IL" sz="2000" b="1" u="sng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חלק ג' - טופולוגיות פיזיות</a:t>
            </a:r>
          </a:p>
          <a:p>
            <a:pPr algn="r" rtl="1">
              <a:buClr>
                <a:srgbClr val="002060"/>
              </a:buClr>
              <a:buSzPts val="4400"/>
            </a:pPr>
            <a:r>
              <a:rPr lang="he-IL" sz="2000" b="1" u="sng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6</a:t>
            </a:r>
            <a:r>
              <a:rPr lang="he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) עדיין בתצוגה הפיזית הוסיפו רכיב רשת ו-5 יחידות קצה, חברו עם כבלים ותייצגו טופולוגיה פיזית מסוג "כוכב". - הוסיפו תווית ורשמו "כוכב".</a:t>
            </a:r>
          </a:p>
          <a:p>
            <a:pPr algn="r" rtl="1">
              <a:buClr>
                <a:srgbClr val="002060"/>
              </a:buClr>
              <a:buSzPts val="4400"/>
            </a:pPr>
            <a:r>
              <a:rPr lang="he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7) הוסיפו רכיבי רשת, חברו ביניהם עם כבלים וייצגו </a:t>
            </a:r>
            <a:r>
              <a:rPr lang="he-IL" sz="2000" dirty="0" err="1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טופולוגיית</a:t>
            </a:r>
            <a:r>
              <a:rPr lang="he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 סריג-מלא (</a:t>
            </a:r>
            <a:r>
              <a:rPr lang="he-IL" sz="2000" dirty="0" err="1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Mesh</a:t>
            </a:r>
            <a:r>
              <a:rPr lang="he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).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91C5014E-B361-41BA-8A07-25B5744ECE4A}"/>
              </a:ext>
            </a:extLst>
          </p:cNvPr>
          <p:cNvSpPr/>
          <p:nvPr/>
        </p:nvSpPr>
        <p:spPr>
          <a:xfrm>
            <a:off x="141514" y="5720614"/>
            <a:ext cx="6433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002060"/>
              </a:buClr>
              <a:buSzPts val="4400"/>
            </a:pPr>
            <a:r>
              <a:rPr lang="he-IL" sz="1600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הערה: גם אם לא ביצעתם בדיוק את הסעיפים כפי שביקשתי, לא נורא, במטלה זו הדבר החשוב הוא ההיכרות עם התוכנה וההתיידדות איתה.</a:t>
            </a:r>
          </a:p>
          <a:p>
            <a:pPr algn="r" rtl="1">
              <a:buClr>
                <a:srgbClr val="002060"/>
              </a:buClr>
              <a:buSzPts val="4400"/>
            </a:pPr>
            <a:r>
              <a:rPr lang="he-IL" sz="1600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לבסוף: שמרו את הקובץ ב- </a:t>
            </a:r>
            <a:r>
              <a:rPr lang="he-IL" sz="1600" b="1" dirty="0" err="1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File</a:t>
            </a:r>
            <a:r>
              <a:rPr lang="he-IL" sz="1600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 -&gt; </a:t>
            </a:r>
            <a:r>
              <a:rPr lang="he-IL" sz="1600" b="1" dirty="0" err="1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Save</a:t>
            </a:r>
            <a:r>
              <a:rPr lang="he-IL" sz="1600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 </a:t>
            </a:r>
            <a:r>
              <a:rPr lang="he-IL" sz="1600" b="1" dirty="0" err="1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As</a:t>
            </a:r>
            <a:r>
              <a:rPr lang="he-IL" sz="1600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999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ctrTitle"/>
          </p:nvPr>
        </p:nvSpPr>
        <p:spPr>
          <a:xfrm>
            <a:off x="0" y="2168836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sz="6000" dirty="0"/>
              <a:t>מיד חוזרים, מתרגלים ומסבירים...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88567775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432</Words>
  <Application>Microsoft Office PowerPoint</Application>
  <PresentationFormat>Widescreen</PresentationFormat>
  <Paragraphs>42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Varela Round</vt:lpstr>
      <vt:lpstr>Arial</vt:lpstr>
      <vt:lpstr>ערכת נושא Office</vt:lpstr>
      <vt:lpstr>מערכת שידורים לאומית</vt:lpstr>
      <vt:lpstr>פרק א' - יסודות התקשורת</vt:lpstr>
      <vt:lpstr>מה נלמד היום </vt:lpstr>
      <vt:lpstr>תוכנת הפאקט טרייסר (Packet Tracer) -מבוא-</vt:lpstr>
      <vt:lpstr>תוכנת הפאקט טרייסר - מבוא</vt:lpstr>
      <vt:lpstr>תוכנת הפאקט טרייסר (Packet Tracer) -שימוש ראשוני-</vt:lpstr>
      <vt:lpstr>PowerPoint Presentation</vt:lpstr>
      <vt:lpstr>מתרגלים בפאקט טרייסר</vt:lpstr>
      <vt:lpstr>מיד חוזרים, מתרגלים ומסבירים...</vt:lpstr>
      <vt:lpstr>מתרגלים בפאקט טרייסר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Sivan Shimshila</cp:lastModifiedBy>
  <cp:revision>25</cp:revision>
  <dcterms:created xsi:type="dcterms:W3CDTF">2020-03-15T19:13:03Z</dcterms:created>
  <dcterms:modified xsi:type="dcterms:W3CDTF">2020-04-19T21:12:32Z</dcterms:modified>
</cp:coreProperties>
</file>