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5"/>
  </p:notesMasterIdLst>
  <p:sldIdLst>
    <p:sldId id="257" r:id="rId2"/>
    <p:sldId id="262" r:id="rId3"/>
    <p:sldId id="292" r:id="rId4"/>
    <p:sldId id="332" r:id="rId5"/>
    <p:sldId id="331" r:id="rId6"/>
    <p:sldId id="327" r:id="rId7"/>
    <p:sldId id="333" r:id="rId8"/>
    <p:sldId id="328" r:id="rId9"/>
    <p:sldId id="334" r:id="rId10"/>
    <p:sldId id="335" r:id="rId11"/>
    <p:sldId id="329" r:id="rId12"/>
    <p:sldId id="330" r:id="rId13"/>
    <p:sldId id="337" r:id="rId14"/>
    <p:sldId id="336" r:id="rId15"/>
    <p:sldId id="338" r:id="rId16"/>
    <p:sldId id="340" r:id="rId17"/>
    <p:sldId id="339" r:id="rId18"/>
    <p:sldId id="342" r:id="rId19"/>
    <p:sldId id="341" r:id="rId20"/>
    <p:sldId id="344" r:id="rId21"/>
    <p:sldId id="346" r:id="rId22"/>
    <p:sldId id="347" r:id="rId23"/>
    <p:sldId id="291" r:id="rId24"/>
  </p:sldIdLst>
  <p:sldSz cx="12190413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2A72"/>
    <a:srgbClr val="12B4BC"/>
    <a:srgbClr val="E1F3F1"/>
    <a:srgbClr val="C8EAE6"/>
    <a:srgbClr val="C2F0EE"/>
    <a:srgbClr val="E8E8E8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1190" y="4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D547ED0-B374-4FA3-83EC-5A37D6B43771}" type="doc">
      <dgm:prSet loTypeId="urn:microsoft.com/office/officeart/2005/8/layout/pyramid2" loCatId="list" qsTypeId="urn:microsoft.com/office/officeart/2005/8/quickstyle/simple1" qsCatId="simple" csTypeId="urn:microsoft.com/office/officeart/2005/8/colors/accent0_2" csCatId="mainScheme" phldr="1"/>
      <dgm:spPr/>
    </dgm:pt>
    <dgm:pt modelId="{38BF222B-60DA-450F-A4CC-FDFAB25BC59D}">
      <dgm:prSet phldrT="[טקסט]" custT="1"/>
      <dgm:spPr>
        <a:solidFill>
          <a:srgbClr val="E1F3F1"/>
        </a:solidFill>
        <a:ln w="38100">
          <a:solidFill>
            <a:srgbClr val="12B4BC"/>
          </a:solidFill>
        </a:ln>
      </dgm:spPr>
      <dgm:t>
        <a:bodyPr/>
        <a:lstStyle/>
        <a:p>
          <a:pPr rtl="1"/>
          <a:r>
            <a:rPr lang="ar-JO" sz="2400" b="1" u="none" dirty="0">
              <a:solidFill>
                <a:srgbClr val="192A72"/>
              </a:solidFill>
              <a:latin typeface="Arial" pitchFamily="34" charset="0"/>
              <a:cs typeface="Arial" pitchFamily="34" charset="0"/>
            </a:rPr>
            <a:t>ا. وظائف متعلقة بالأدوار بين الشخصية </a:t>
          </a:r>
          <a:endParaRPr lang="he-IL" sz="2400" u="none" dirty="0">
            <a:solidFill>
              <a:srgbClr val="192A72"/>
            </a:solidFill>
          </a:endParaRPr>
        </a:p>
      </dgm:t>
    </dgm:pt>
    <dgm:pt modelId="{D92DB9EE-DD51-4729-B7F7-0DAEA2FDA22C}" type="parTrans" cxnId="{7E3E7481-319B-406F-86DA-3A399ABCF91B}">
      <dgm:prSet/>
      <dgm:spPr/>
      <dgm:t>
        <a:bodyPr/>
        <a:lstStyle/>
        <a:p>
          <a:pPr rtl="1"/>
          <a:endParaRPr lang="he-IL"/>
        </a:p>
      </dgm:t>
    </dgm:pt>
    <dgm:pt modelId="{4CB186F2-25EA-4C15-99B4-6A242B18B183}" type="sibTrans" cxnId="{7E3E7481-319B-406F-86DA-3A399ABCF91B}">
      <dgm:prSet/>
      <dgm:spPr/>
      <dgm:t>
        <a:bodyPr/>
        <a:lstStyle/>
        <a:p>
          <a:pPr rtl="1"/>
          <a:endParaRPr lang="he-IL"/>
        </a:p>
      </dgm:t>
    </dgm:pt>
    <dgm:pt modelId="{723A6F2E-292F-4A32-AAC9-E7253D72994A}">
      <dgm:prSet phldrT="[טקסט]" custT="1"/>
      <dgm:spPr>
        <a:solidFill>
          <a:srgbClr val="E1F3F1"/>
        </a:solidFill>
        <a:ln w="38100">
          <a:solidFill>
            <a:srgbClr val="12B4BC"/>
          </a:solidFill>
        </a:ln>
      </dgm:spPr>
      <dgm:t>
        <a:bodyPr/>
        <a:lstStyle/>
        <a:p>
          <a:pPr rtl="1"/>
          <a:r>
            <a:rPr lang="ar-JO" sz="2400" b="1" u="none" dirty="0">
              <a:solidFill>
                <a:srgbClr val="192A72"/>
              </a:solidFill>
              <a:latin typeface="Arial" pitchFamily="34" charset="0"/>
              <a:cs typeface="Arial" pitchFamily="34" charset="0"/>
            </a:rPr>
            <a:t>ب. وظائف متعلقة بالمعلومات</a:t>
          </a:r>
          <a:endParaRPr lang="he-IL" sz="2400" u="none" dirty="0">
            <a:solidFill>
              <a:srgbClr val="192A72"/>
            </a:solidFill>
          </a:endParaRPr>
        </a:p>
      </dgm:t>
    </dgm:pt>
    <dgm:pt modelId="{DB6DE06F-5DA8-4C4B-BDBF-79DDB71CDA98}" type="parTrans" cxnId="{251B557E-7577-469A-A80E-A04E8C8D8B50}">
      <dgm:prSet/>
      <dgm:spPr/>
      <dgm:t>
        <a:bodyPr/>
        <a:lstStyle/>
        <a:p>
          <a:pPr rtl="1"/>
          <a:endParaRPr lang="he-IL"/>
        </a:p>
      </dgm:t>
    </dgm:pt>
    <dgm:pt modelId="{2BC9256A-4681-48BD-AE69-31EEDD306572}" type="sibTrans" cxnId="{251B557E-7577-469A-A80E-A04E8C8D8B50}">
      <dgm:prSet/>
      <dgm:spPr/>
      <dgm:t>
        <a:bodyPr/>
        <a:lstStyle/>
        <a:p>
          <a:pPr rtl="1"/>
          <a:endParaRPr lang="he-IL"/>
        </a:p>
      </dgm:t>
    </dgm:pt>
    <dgm:pt modelId="{B3ADA6DE-1FCA-4EDB-8E12-0A5E7AF49670}">
      <dgm:prSet phldrT="[טקסט]" custT="1"/>
      <dgm:spPr>
        <a:solidFill>
          <a:srgbClr val="E1F3F1"/>
        </a:solidFill>
        <a:ln w="38100">
          <a:solidFill>
            <a:srgbClr val="12B4BC"/>
          </a:solidFill>
        </a:ln>
      </dgm:spPr>
      <dgm:t>
        <a:bodyPr/>
        <a:lstStyle/>
        <a:p>
          <a:pPr algn="ctr" rtl="1"/>
          <a:r>
            <a:rPr lang="ar-JO" sz="2400" b="1" u="none" dirty="0">
              <a:solidFill>
                <a:srgbClr val="192A72"/>
              </a:solidFill>
              <a:latin typeface="Arial" pitchFamily="34" charset="0"/>
              <a:cs typeface="Arial" pitchFamily="34" charset="0"/>
            </a:rPr>
            <a:t>ج. وظائف متعلقة باتخاذ القرارات </a:t>
          </a:r>
          <a:endParaRPr lang="he-IL" sz="2400" u="none" dirty="0">
            <a:solidFill>
              <a:srgbClr val="192A72"/>
            </a:solidFill>
          </a:endParaRPr>
        </a:p>
      </dgm:t>
    </dgm:pt>
    <dgm:pt modelId="{5E4BA1FC-A711-4B9D-B38A-C943EDE377AB}" type="parTrans" cxnId="{2733DDAA-77D9-414D-8B8B-4E448FE4641A}">
      <dgm:prSet/>
      <dgm:spPr/>
      <dgm:t>
        <a:bodyPr/>
        <a:lstStyle/>
        <a:p>
          <a:pPr rtl="1"/>
          <a:endParaRPr lang="he-IL"/>
        </a:p>
      </dgm:t>
    </dgm:pt>
    <dgm:pt modelId="{00314847-EBFE-4885-8D3B-A6EF37ADE789}" type="sibTrans" cxnId="{2733DDAA-77D9-414D-8B8B-4E448FE4641A}">
      <dgm:prSet/>
      <dgm:spPr/>
      <dgm:t>
        <a:bodyPr/>
        <a:lstStyle/>
        <a:p>
          <a:pPr rtl="1"/>
          <a:endParaRPr lang="he-IL"/>
        </a:p>
      </dgm:t>
    </dgm:pt>
    <dgm:pt modelId="{39C28B66-B869-45ED-B1D4-7F17301D1B15}" type="pres">
      <dgm:prSet presAssocID="{FD547ED0-B374-4FA3-83EC-5A37D6B43771}" presName="compositeShape" presStyleCnt="0">
        <dgm:presLayoutVars>
          <dgm:dir/>
          <dgm:resizeHandles/>
        </dgm:presLayoutVars>
      </dgm:prSet>
      <dgm:spPr/>
    </dgm:pt>
    <dgm:pt modelId="{5B053EBB-B96B-4C56-96E7-5318CF739278}" type="pres">
      <dgm:prSet presAssocID="{FD547ED0-B374-4FA3-83EC-5A37D6B43771}" presName="pyramid" presStyleLbl="node1" presStyleIdx="0" presStyleCnt="1"/>
      <dgm:spPr>
        <a:ln>
          <a:solidFill>
            <a:srgbClr val="192A72"/>
          </a:solidFill>
        </a:ln>
      </dgm:spPr>
    </dgm:pt>
    <dgm:pt modelId="{FAA88F83-1096-44B1-B64D-A9832A847B60}" type="pres">
      <dgm:prSet presAssocID="{FD547ED0-B374-4FA3-83EC-5A37D6B43771}" presName="theList" presStyleCnt="0"/>
      <dgm:spPr/>
    </dgm:pt>
    <dgm:pt modelId="{F22369DD-8E56-436D-852F-4CD8E2EC9BD4}" type="pres">
      <dgm:prSet presAssocID="{38BF222B-60DA-450F-A4CC-FDFAB25BC59D}" presName="aNode" presStyleLbl="fgAcc1" presStyleIdx="0" presStyleCnt="3" custScaleX="123774">
        <dgm:presLayoutVars>
          <dgm:bulletEnabled val="1"/>
        </dgm:presLayoutVars>
      </dgm:prSet>
      <dgm:spPr/>
    </dgm:pt>
    <dgm:pt modelId="{58676E9A-1CCF-405C-87E3-51401D4F659D}" type="pres">
      <dgm:prSet presAssocID="{38BF222B-60DA-450F-A4CC-FDFAB25BC59D}" presName="aSpace" presStyleCnt="0"/>
      <dgm:spPr/>
    </dgm:pt>
    <dgm:pt modelId="{96EC34B3-ED27-4E1E-8C00-D1843A9DD3C3}" type="pres">
      <dgm:prSet presAssocID="{723A6F2E-292F-4A32-AAC9-E7253D72994A}" presName="aNode" presStyleLbl="fgAcc1" presStyleIdx="1" presStyleCnt="3" custScaleX="120988">
        <dgm:presLayoutVars>
          <dgm:bulletEnabled val="1"/>
        </dgm:presLayoutVars>
      </dgm:prSet>
      <dgm:spPr/>
    </dgm:pt>
    <dgm:pt modelId="{53EF1EDD-1CE3-4FE6-A751-DA8F13D507DF}" type="pres">
      <dgm:prSet presAssocID="{723A6F2E-292F-4A32-AAC9-E7253D72994A}" presName="aSpace" presStyleCnt="0"/>
      <dgm:spPr/>
    </dgm:pt>
    <dgm:pt modelId="{C1F03E6A-B0C7-4349-AB79-CBAEF98DF46C}" type="pres">
      <dgm:prSet presAssocID="{B3ADA6DE-1FCA-4EDB-8E12-0A5E7AF49670}" presName="aNode" presStyleLbl="fgAcc1" presStyleIdx="2" presStyleCnt="3" custScaleX="118885">
        <dgm:presLayoutVars>
          <dgm:bulletEnabled val="1"/>
        </dgm:presLayoutVars>
      </dgm:prSet>
      <dgm:spPr/>
    </dgm:pt>
    <dgm:pt modelId="{010811A8-4BF1-4997-B028-97EC4543F7BA}" type="pres">
      <dgm:prSet presAssocID="{B3ADA6DE-1FCA-4EDB-8E12-0A5E7AF49670}" presName="aSpace" presStyleCnt="0"/>
      <dgm:spPr/>
    </dgm:pt>
  </dgm:ptLst>
  <dgm:cxnLst>
    <dgm:cxn modelId="{4C118012-86BA-4899-BEF1-047CD0B8095D}" type="presOf" srcId="{FD547ED0-B374-4FA3-83EC-5A37D6B43771}" destId="{39C28B66-B869-45ED-B1D4-7F17301D1B15}" srcOrd="0" destOrd="0" presId="urn:microsoft.com/office/officeart/2005/8/layout/pyramid2"/>
    <dgm:cxn modelId="{D3160B4B-6E23-4AF0-8AFD-B721615AA018}" type="presOf" srcId="{723A6F2E-292F-4A32-AAC9-E7253D72994A}" destId="{96EC34B3-ED27-4E1E-8C00-D1843A9DD3C3}" srcOrd="0" destOrd="0" presId="urn:microsoft.com/office/officeart/2005/8/layout/pyramid2"/>
    <dgm:cxn modelId="{F186A17D-02CC-414A-AD6D-C8EBBEB3603C}" type="presOf" srcId="{38BF222B-60DA-450F-A4CC-FDFAB25BC59D}" destId="{F22369DD-8E56-436D-852F-4CD8E2EC9BD4}" srcOrd="0" destOrd="0" presId="urn:microsoft.com/office/officeart/2005/8/layout/pyramid2"/>
    <dgm:cxn modelId="{251B557E-7577-469A-A80E-A04E8C8D8B50}" srcId="{FD547ED0-B374-4FA3-83EC-5A37D6B43771}" destId="{723A6F2E-292F-4A32-AAC9-E7253D72994A}" srcOrd="1" destOrd="0" parTransId="{DB6DE06F-5DA8-4C4B-BDBF-79DDB71CDA98}" sibTransId="{2BC9256A-4681-48BD-AE69-31EEDD306572}"/>
    <dgm:cxn modelId="{7E3E7481-319B-406F-86DA-3A399ABCF91B}" srcId="{FD547ED0-B374-4FA3-83EC-5A37D6B43771}" destId="{38BF222B-60DA-450F-A4CC-FDFAB25BC59D}" srcOrd="0" destOrd="0" parTransId="{D92DB9EE-DD51-4729-B7F7-0DAEA2FDA22C}" sibTransId="{4CB186F2-25EA-4C15-99B4-6A242B18B183}"/>
    <dgm:cxn modelId="{E0042795-66AE-44E5-97C9-87803F29A98D}" type="presOf" srcId="{B3ADA6DE-1FCA-4EDB-8E12-0A5E7AF49670}" destId="{C1F03E6A-B0C7-4349-AB79-CBAEF98DF46C}" srcOrd="0" destOrd="0" presId="urn:microsoft.com/office/officeart/2005/8/layout/pyramid2"/>
    <dgm:cxn modelId="{2733DDAA-77D9-414D-8B8B-4E448FE4641A}" srcId="{FD547ED0-B374-4FA3-83EC-5A37D6B43771}" destId="{B3ADA6DE-1FCA-4EDB-8E12-0A5E7AF49670}" srcOrd="2" destOrd="0" parTransId="{5E4BA1FC-A711-4B9D-B38A-C943EDE377AB}" sibTransId="{00314847-EBFE-4885-8D3B-A6EF37ADE789}"/>
    <dgm:cxn modelId="{4DD71702-4C98-411C-BF42-FE5D55941ACB}" type="presParOf" srcId="{39C28B66-B869-45ED-B1D4-7F17301D1B15}" destId="{5B053EBB-B96B-4C56-96E7-5318CF739278}" srcOrd="0" destOrd="0" presId="urn:microsoft.com/office/officeart/2005/8/layout/pyramid2"/>
    <dgm:cxn modelId="{BDF1EF1F-A786-4D03-B36A-DCEBE63EFE5D}" type="presParOf" srcId="{39C28B66-B869-45ED-B1D4-7F17301D1B15}" destId="{FAA88F83-1096-44B1-B64D-A9832A847B60}" srcOrd="1" destOrd="0" presId="urn:microsoft.com/office/officeart/2005/8/layout/pyramid2"/>
    <dgm:cxn modelId="{4EC7D31B-6F1B-4FE3-BF21-C1121909E6FA}" type="presParOf" srcId="{FAA88F83-1096-44B1-B64D-A9832A847B60}" destId="{F22369DD-8E56-436D-852F-4CD8E2EC9BD4}" srcOrd="0" destOrd="0" presId="urn:microsoft.com/office/officeart/2005/8/layout/pyramid2"/>
    <dgm:cxn modelId="{B92C3080-4A13-4BA8-A8E2-BF7FF329E9BE}" type="presParOf" srcId="{FAA88F83-1096-44B1-B64D-A9832A847B60}" destId="{58676E9A-1CCF-405C-87E3-51401D4F659D}" srcOrd="1" destOrd="0" presId="urn:microsoft.com/office/officeart/2005/8/layout/pyramid2"/>
    <dgm:cxn modelId="{E46E35CC-AA4C-4622-9F7D-B0E34DD05EDD}" type="presParOf" srcId="{FAA88F83-1096-44B1-B64D-A9832A847B60}" destId="{96EC34B3-ED27-4E1E-8C00-D1843A9DD3C3}" srcOrd="2" destOrd="0" presId="urn:microsoft.com/office/officeart/2005/8/layout/pyramid2"/>
    <dgm:cxn modelId="{D05F830A-02E8-41AF-8D94-462D46AE9923}" type="presParOf" srcId="{FAA88F83-1096-44B1-B64D-A9832A847B60}" destId="{53EF1EDD-1CE3-4FE6-A751-DA8F13D507DF}" srcOrd="3" destOrd="0" presId="urn:microsoft.com/office/officeart/2005/8/layout/pyramid2"/>
    <dgm:cxn modelId="{DB8441BF-6967-465F-A700-CD3A9AD79D3E}" type="presParOf" srcId="{FAA88F83-1096-44B1-B64D-A9832A847B60}" destId="{C1F03E6A-B0C7-4349-AB79-CBAEF98DF46C}" srcOrd="4" destOrd="0" presId="urn:microsoft.com/office/officeart/2005/8/layout/pyramid2"/>
    <dgm:cxn modelId="{56B83FCA-EF12-4097-A8A3-F4DDB175A503}" type="presParOf" srcId="{FAA88F83-1096-44B1-B64D-A9832A847B60}" destId="{010811A8-4BF1-4997-B028-97EC4543F7BA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053EBB-B96B-4C56-96E7-5318CF739278}">
      <dsp:nvSpPr>
        <dsp:cNvPr id="0" name=""/>
        <dsp:cNvSpPr/>
      </dsp:nvSpPr>
      <dsp:spPr>
        <a:xfrm>
          <a:off x="1337520" y="0"/>
          <a:ext cx="4525963" cy="4525963"/>
        </a:xfrm>
        <a:prstGeom prst="triangl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192A7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2369DD-8E56-436D-852F-4CD8E2EC9BD4}">
      <dsp:nvSpPr>
        <dsp:cNvPr id="0" name=""/>
        <dsp:cNvSpPr/>
      </dsp:nvSpPr>
      <dsp:spPr>
        <a:xfrm>
          <a:off x="3250801" y="455027"/>
          <a:ext cx="3641277" cy="1071380"/>
        </a:xfrm>
        <a:prstGeom prst="roundRect">
          <a:avLst/>
        </a:prstGeom>
        <a:solidFill>
          <a:srgbClr val="E1F3F1"/>
        </a:solidFill>
        <a:ln w="38100" cap="flat" cmpd="sng" algn="ctr">
          <a:solidFill>
            <a:srgbClr val="12B4BC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400" b="1" u="none" kern="1200" dirty="0">
              <a:solidFill>
                <a:srgbClr val="192A72"/>
              </a:solidFill>
              <a:latin typeface="Arial" pitchFamily="34" charset="0"/>
              <a:cs typeface="Arial" pitchFamily="34" charset="0"/>
            </a:rPr>
            <a:t>ا. وظائف متعلقة بالأدوار بين الشخصية </a:t>
          </a:r>
          <a:endParaRPr lang="he-IL" sz="2400" u="none" kern="1200" dirty="0">
            <a:solidFill>
              <a:srgbClr val="192A72"/>
            </a:solidFill>
          </a:endParaRPr>
        </a:p>
      </dsp:txBody>
      <dsp:txXfrm>
        <a:off x="3303101" y="507327"/>
        <a:ext cx="3536677" cy="966780"/>
      </dsp:txXfrm>
    </dsp:sp>
    <dsp:sp modelId="{96EC34B3-ED27-4E1E-8C00-D1843A9DD3C3}">
      <dsp:nvSpPr>
        <dsp:cNvPr id="0" name=""/>
        <dsp:cNvSpPr/>
      </dsp:nvSpPr>
      <dsp:spPr>
        <a:xfrm>
          <a:off x="3291781" y="1660330"/>
          <a:ext cx="3559316" cy="1071380"/>
        </a:xfrm>
        <a:prstGeom prst="roundRect">
          <a:avLst/>
        </a:prstGeom>
        <a:solidFill>
          <a:srgbClr val="E1F3F1"/>
        </a:solidFill>
        <a:ln w="38100" cap="flat" cmpd="sng" algn="ctr">
          <a:solidFill>
            <a:srgbClr val="12B4BC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400" b="1" u="none" kern="1200" dirty="0">
              <a:solidFill>
                <a:srgbClr val="192A72"/>
              </a:solidFill>
              <a:latin typeface="Arial" pitchFamily="34" charset="0"/>
              <a:cs typeface="Arial" pitchFamily="34" charset="0"/>
            </a:rPr>
            <a:t>ب. وظائف متعلقة بالمعلومات</a:t>
          </a:r>
          <a:endParaRPr lang="he-IL" sz="2400" u="none" kern="1200" dirty="0">
            <a:solidFill>
              <a:srgbClr val="192A72"/>
            </a:solidFill>
          </a:endParaRPr>
        </a:p>
      </dsp:txBody>
      <dsp:txXfrm>
        <a:off x="3344081" y="1712630"/>
        <a:ext cx="3454716" cy="966780"/>
      </dsp:txXfrm>
    </dsp:sp>
    <dsp:sp modelId="{C1F03E6A-B0C7-4349-AB79-CBAEF98DF46C}">
      <dsp:nvSpPr>
        <dsp:cNvPr id="0" name=""/>
        <dsp:cNvSpPr/>
      </dsp:nvSpPr>
      <dsp:spPr>
        <a:xfrm>
          <a:off x="3322715" y="2865632"/>
          <a:ext cx="3497449" cy="1071380"/>
        </a:xfrm>
        <a:prstGeom prst="roundRect">
          <a:avLst/>
        </a:prstGeom>
        <a:solidFill>
          <a:srgbClr val="E1F3F1"/>
        </a:solidFill>
        <a:ln w="38100" cap="flat" cmpd="sng" algn="ctr">
          <a:solidFill>
            <a:srgbClr val="12B4BC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400" b="1" u="none" kern="1200" dirty="0">
              <a:solidFill>
                <a:srgbClr val="192A72"/>
              </a:solidFill>
              <a:latin typeface="Arial" pitchFamily="34" charset="0"/>
              <a:cs typeface="Arial" pitchFamily="34" charset="0"/>
            </a:rPr>
            <a:t>ج. وظائف متعلقة باتخاذ القرارات </a:t>
          </a:r>
          <a:endParaRPr lang="he-IL" sz="2400" u="none" kern="1200" dirty="0">
            <a:solidFill>
              <a:srgbClr val="192A72"/>
            </a:solidFill>
          </a:endParaRPr>
        </a:p>
      </dsp:txBody>
      <dsp:txXfrm>
        <a:off x="3375015" y="2917932"/>
        <a:ext cx="3392849" cy="9667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EC061A6-0796-4DA4-BCCF-C39215C865B3}" type="datetimeFigureOut">
              <a:rPr lang="he-IL" smtClean="0"/>
              <a:pPr/>
              <a:t>ו'/ניסן/תש"ף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6DF83E7-A828-4E18-9E21-DA925548D1E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20472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ע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0" y="2693988"/>
            <a:ext cx="12190413" cy="1470025"/>
          </a:xfrm>
        </p:spPr>
        <p:txBody>
          <a:bodyPr vert="horz" lIns="91440" tIns="45720" rIns="91440" bIns="45720" rtlCol="1" anchor="ctr">
            <a:normAutofit/>
          </a:bodyPr>
          <a:lstStyle>
            <a:lvl1pPr>
              <a:defRPr kumimoji="0" lang="he-IL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92A72"/>
                </a:solidFill>
                <a:effectLst/>
                <a:uLnTx/>
                <a:uFillTx/>
                <a:latin typeface="Varela Round" panose="00000500000000000000" pitchFamily="2" charset="-79"/>
                <a:ea typeface="+mj-ea"/>
                <a:cs typeface="+mn-cs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669982" y="6569428"/>
            <a:ext cx="2623619" cy="45910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85182" y="-439221"/>
            <a:ext cx="4205100" cy="63186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8258395" y="6565100"/>
            <a:ext cx="4433637" cy="79653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12" name="תמונה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58" r="33511" b="26248"/>
          <a:stretch/>
        </p:blipFill>
        <p:spPr>
          <a:xfrm>
            <a:off x="5444576" y="369916"/>
            <a:ext cx="1301261" cy="1597430"/>
          </a:xfrm>
          <a:prstGeom prst="rect">
            <a:avLst/>
          </a:prstGeom>
        </p:spPr>
      </p:pic>
      <p:sp>
        <p:nvSpPr>
          <p:cNvPr id="11" name="מלבן מעוגל 7">
            <a:extLst>
              <a:ext uri="{FF2B5EF4-FFF2-40B4-BE49-F238E27FC236}">
                <a16:creationId xmlns:a16="http://schemas.microsoft.com/office/drawing/2014/main" id="{B4AFF296-E435-456B-88A7-FD44FC635162}"/>
              </a:ext>
            </a:extLst>
          </p:cNvPr>
          <p:cNvSpPr/>
          <p:nvPr userDrawn="1"/>
        </p:nvSpPr>
        <p:spPr>
          <a:xfrm>
            <a:off x="-1488810" y="6304086"/>
            <a:ext cx="3246400" cy="192925"/>
          </a:xfrm>
          <a:prstGeom prst="roundRect">
            <a:avLst>
              <a:gd name="adj" fmla="val 49359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שלוש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1"/>
          <p:cNvSpPr>
            <a:spLocks noGrp="1"/>
          </p:cNvSpPr>
          <p:nvPr>
            <p:ph type="ctrTitle"/>
          </p:nvPr>
        </p:nvSpPr>
        <p:spPr>
          <a:xfrm>
            <a:off x="1733684" y="186259"/>
            <a:ext cx="10246355" cy="637353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rgbClr val="192A72"/>
                </a:solidFill>
                <a:latin typeface="Varela Round" panose="00000500000000000000" pitchFamily="2" charset="-79"/>
                <a:cs typeface="+mn-cs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9" name="מלבן מעוגל 8"/>
          <p:cNvSpPr/>
          <p:nvPr userDrawn="1"/>
        </p:nvSpPr>
        <p:spPr>
          <a:xfrm>
            <a:off x="11184617" y="5980332"/>
            <a:ext cx="1590845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-412958" y="764744"/>
            <a:ext cx="1158948" cy="42691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</a:t>
            </a: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484931" y="320177"/>
            <a:ext cx="2095371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1"/>
          <p:cNvSpPr/>
          <p:nvPr userDrawn="1"/>
        </p:nvSpPr>
        <p:spPr>
          <a:xfrm>
            <a:off x="10584863" y="6268720"/>
            <a:ext cx="2190598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3" name="מציין מיקום של תמונה 2">
            <a:extLst>
              <a:ext uri="{FF2B5EF4-FFF2-40B4-BE49-F238E27FC236}">
                <a16:creationId xmlns:a16="http://schemas.microsoft.com/office/drawing/2014/main" id="{64B146C4-EED2-4B57-8484-D619778B9E14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5513040" y="1030562"/>
            <a:ext cx="5395321" cy="36389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4" name="מציין מיקום של תמונה 2">
            <a:extLst>
              <a:ext uri="{FF2B5EF4-FFF2-40B4-BE49-F238E27FC236}">
                <a16:creationId xmlns:a16="http://schemas.microsoft.com/office/drawing/2014/main" id="{7C073636-A9CC-46CC-A5B5-C80D3112BC46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1241442" y="1030562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5" name="מציין מיקום של תמונה 2">
            <a:extLst>
              <a:ext uri="{FF2B5EF4-FFF2-40B4-BE49-F238E27FC236}">
                <a16:creationId xmlns:a16="http://schemas.microsoft.com/office/drawing/2014/main" id="{4CEC450C-D597-4EB4-A4B8-7D7FF6277A97}"/>
              </a:ext>
            </a:extLst>
          </p:cNvPr>
          <p:cNvSpPr>
            <a:spLocks noGrp="1"/>
          </p:cNvSpPr>
          <p:nvPr>
            <p:ph type="pic" idx="11" hasCustomPrompt="1"/>
          </p:nvPr>
        </p:nvSpPr>
        <p:spPr>
          <a:xfrm>
            <a:off x="1241442" y="3932962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18441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ארבע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1"/>
          <p:cNvSpPr>
            <a:spLocks noGrp="1"/>
          </p:cNvSpPr>
          <p:nvPr>
            <p:ph type="ctrTitle"/>
          </p:nvPr>
        </p:nvSpPr>
        <p:spPr>
          <a:xfrm>
            <a:off x="1733684" y="186259"/>
            <a:ext cx="10246355" cy="637353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rgbClr val="192A72"/>
                </a:solidFill>
                <a:latin typeface="Varela Round" panose="00000500000000000000" pitchFamily="2" charset="-79"/>
                <a:cs typeface="+mn-cs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9" name="מלבן מעוגל 8"/>
          <p:cNvSpPr/>
          <p:nvPr userDrawn="1"/>
        </p:nvSpPr>
        <p:spPr>
          <a:xfrm>
            <a:off x="11184617" y="5980332"/>
            <a:ext cx="1590845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10170220" y="938559"/>
            <a:ext cx="2190597" cy="42691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</a:t>
            </a: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484931" y="320177"/>
            <a:ext cx="2095371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1"/>
          <p:cNvSpPr/>
          <p:nvPr userDrawn="1"/>
        </p:nvSpPr>
        <p:spPr>
          <a:xfrm>
            <a:off x="10584863" y="6268720"/>
            <a:ext cx="2190598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5" name="מציין מיקום של תמונה 2">
            <a:extLst>
              <a:ext uri="{FF2B5EF4-FFF2-40B4-BE49-F238E27FC236}">
                <a16:creationId xmlns:a16="http://schemas.microsoft.com/office/drawing/2014/main" id="{2B4BA0B6-69B0-4331-828B-18DEBDC76E10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154519" y="1073695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8" name="מציין מיקום של תמונה 2">
            <a:extLst>
              <a:ext uri="{FF2B5EF4-FFF2-40B4-BE49-F238E27FC236}">
                <a16:creationId xmlns:a16="http://schemas.microsoft.com/office/drawing/2014/main" id="{FBCD6E16-20B0-475E-9CDF-01523C3F3E1C}"/>
              </a:ext>
            </a:extLst>
          </p:cNvPr>
          <p:cNvSpPr>
            <a:spLocks noGrp="1"/>
          </p:cNvSpPr>
          <p:nvPr>
            <p:ph type="pic" idx="11" hasCustomPrompt="1"/>
          </p:nvPr>
        </p:nvSpPr>
        <p:spPr>
          <a:xfrm>
            <a:off x="154519" y="3976095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9" name="מציין מיקום של תמונה 2">
            <a:extLst>
              <a:ext uri="{FF2B5EF4-FFF2-40B4-BE49-F238E27FC236}">
                <a16:creationId xmlns:a16="http://schemas.microsoft.com/office/drawing/2014/main" id="{CF464C56-4BFD-45D5-9DFE-6D1C9EA45370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414862" y="1073695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20" name="מציין מיקום של תמונה 2">
            <a:extLst>
              <a:ext uri="{FF2B5EF4-FFF2-40B4-BE49-F238E27FC236}">
                <a16:creationId xmlns:a16="http://schemas.microsoft.com/office/drawing/2014/main" id="{129AE4A9-D411-4409-B29E-8B4A85FA65F5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4414862" y="3976095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64205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ם השיעו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15" y="1396869"/>
            <a:ext cx="13175666" cy="2978963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latin typeface="Arial" pitchFamily="34" charset="0"/>
                <a:cs typeface="Arial" pitchFamily="34" charset="0"/>
              </a:rPr>
              <a:t>  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0" y="1640910"/>
            <a:ext cx="12190413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0" b="1">
                <a:solidFill>
                  <a:srgbClr val="192A7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7328995" y="6579191"/>
            <a:ext cx="5333172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9499907" y="6294300"/>
            <a:ext cx="3049259" cy="205899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9995581" y="-235260"/>
            <a:ext cx="276813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501048" y="163632"/>
            <a:ext cx="1427924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0" y="2895892"/>
            <a:ext cx="12190413" cy="765200"/>
          </a:xfrm>
          <a:prstGeom prst="rect">
            <a:avLst/>
          </a:prstGeom>
        </p:spPr>
        <p:txBody>
          <a:bodyPr spcFirstLastPara="1" wrap="square" lIns="36000" tIns="36000" rIns="36000" bIns="36000" anchor="ctr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4000" b="1">
                <a:solidFill>
                  <a:srgbClr val="002060"/>
                </a:solidFill>
                <a:latin typeface="Arial" pitchFamily="34" charset="0"/>
                <a:cs typeface="Arial" pitchFamily="34" charset="0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  <p:sp>
        <p:nvSpPr>
          <p:cNvPr id="13" name="מציין מיקום תוכן 2"/>
          <p:cNvSpPr>
            <a:spLocks noGrp="1"/>
          </p:cNvSpPr>
          <p:nvPr>
            <p:ph idx="10"/>
          </p:nvPr>
        </p:nvSpPr>
        <p:spPr>
          <a:xfrm>
            <a:off x="212915" y="3655832"/>
            <a:ext cx="11977498" cy="720000"/>
          </a:xfrm>
        </p:spPr>
        <p:txBody>
          <a:bodyPr anchor="ctr">
            <a:noAutofit/>
          </a:bodyPr>
          <a:lstStyle>
            <a:lvl1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3200" b="1" kern="1200" dirty="0" smtClean="0">
                <a:solidFill>
                  <a:srgbClr val="00206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32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2196595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" y="213094"/>
            <a:ext cx="12190412" cy="720000"/>
          </a:xfrm>
        </p:spPr>
        <p:txBody>
          <a:bodyPr lIns="36000" tIns="0" rIns="36000" bIns="0">
            <a:noAutofit/>
          </a:bodyPr>
          <a:lstStyle>
            <a:lvl1pPr>
              <a:defRPr sz="4400" b="1">
                <a:solidFill>
                  <a:srgbClr val="192A7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he-IL" dirty="0"/>
              <a:t>לחץ כדי לערוך סגנון כותרת של תבנית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5206" y="1195757"/>
            <a:ext cx="8151380" cy="4680000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Arial" pitchFamily="34" charset="0"/>
                <a:cs typeface="Arial" pitchFamily="34" charset="0"/>
              </a:defRPr>
            </a:lvl1pPr>
            <a:lvl2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Arial" pitchFamily="34" charset="0"/>
                <a:cs typeface="Arial" pitchFamily="34" charset="0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כותרו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549438" y="213094"/>
            <a:ext cx="9640976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+mn-cs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515208" y="1185681"/>
            <a:ext cx="8323992" cy="540000"/>
          </a:xfrm>
        </p:spPr>
        <p:txBody>
          <a:bodyPr anchor="ctr">
            <a:noAutofit/>
          </a:bodyPr>
          <a:lstStyle>
            <a:lvl1pPr marL="185738" indent="0">
              <a:buNone/>
              <a:defRPr sz="3200" b="1">
                <a:solidFill>
                  <a:srgbClr val="12B4BC"/>
                </a:solidFill>
                <a:latin typeface="Varela Round" pitchFamily="2" charset="-79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15206" y="1725683"/>
            <a:ext cx="8030918" cy="4152517"/>
          </a:xfrm>
        </p:spPr>
        <p:txBody>
          <a:bodyPr>
            <a:normAutofit/>
          </a:bodyPr>
          <a:lstStyle>
            <a:lvl1pPr marL="439738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+mn-cs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+mn-cs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lvl="0" indent="-34290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2950" lvl="1" indent="-28575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8" name="מלבן מעוגל 6">
            <a:extLst>
              <a:ext uri="{FF2B5EF4-FFF2-40B4-BE49-F238E27FC236}">
                <a16:creationId xmlns:a16="http://schemas.microsoft.com/office/drawing/2014/main" id="{E6F50987-5C32-40D2-A5FB-79D9E0819C00}"/>
              </a:ext>
            </a:extLst>
          </p:cNvPr>
          <p:cNvSpPr/>
          <p:nvPr userDrawn="1"/>
        </p:nvSpPr>
        <p:spPr>
          <a:xfrm>
            <a:off x="9663546" y="5699023"/>
            <a:ext cx="476619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9" name="מלבן מעוגל 7">
            <a:extLst>
              <a:ext uri="{FF2B5EF4-FFF2-40B4-BE49-F238E27FC236}">
                <a16:creationId xmlns:a16="http://schemas.microsoft.com/office/drawing/2014/main" id="{53A31BA8-BED7-4737-8AF6-AA655F116E85}"/>
              </a:ext>
            </a:extLst>
          </p:cNvPr>
          <p:cNvSpPr/>
          <p:nvPr userDrawn="1"/>
        </p:nvSpPr>
        <p:spPr>
          <a:xfrm>
            <a:off x="-260528" y="181685"/>
            <a:ext cx="2598484" cy="21681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-488761" y="468418"/>
            <a:ext cx="2968915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4" name="מלבן מעוגל 10">
            <a:extLst>
              <a:ext uri="{FF2B5EF4-FFF2-40B4-BE49-F238E27FC236}">
                <a16:creationId xmlns:a16="http://schemas.microsoft.com/office/drawing/2014/main" id="{1C8AF664-98DE-433F-9B61-94366E98BCDF}"/>
              </a:ext>
            </a:extLst>
          </p:cNvPr>
          <p:cNvSpPr/>
          <p:nvPr userDrawn="1"/>
        </p:nvSpPr>
        <p:spPr>
          <a:xfrm>
            <a:off x="9008919" y="6104088"/>
            <a:ext cx="3755104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</p:spTree>
    <p:extLst>
      <p:ext uri="{BB962C8B-B14F-4D97-AF65-F5344CB8AC3E}">
        <p14:creationId xmlns:p14="http://schemas.microsoft.com/office/powerpoint/2010/main" val="3097341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טקסט גדול-X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 hasCustomPrompt="1"/>
          </p:nvPr>
        </p:nvSpPr>
        <p:spPr>
          <a:xfrm>
            <a:off x="234386" y="1312990"/>
            <a:ext cx="7909488" cy="5224442"/>
          </a:xfrm>
          <a:prstGeom prst="rect">
            <a:avLst/>
          </a:prstGeom>
        </p:spPr>
        <p:txBody>
          <a:bodyPr anchor="ctr">
            <a:noAutofit/>
          </a:bodyPr>
          <a:lstStyle>
            <a:lvl1pPr algn="r">
              <a:defRPr sz="2800">
                <a:solidFill>
                  <a:srgbClr val="192A72"/>
                </a:solidFill>
                <a:latin typeface="Varela Round" panose="00000500000000000000" pitchFamily="2" charset="-79"/>
                <a:cs typeface="+mn-cs"/>
              </a:defRPr>
            </a:lvl1pPr>
          </a:lstStyle>
          <a:p>
            <a:r>
              <a:rPr lang="he-IL" dirty="0"/>
              <a:t>לחץ כדי לערוך פסקת טקסט קצרה של תבנית בסיס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910297" y="6189198"/>
            <a:ext cx="3068196" cy="1189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8" name="מלבן מעוגל 7"/>
          <p:cNvSpPr/>
          <p:nvPr userDrawn="1"/>
        </p:nvSpPr>
        <p:spPr>
          <a:xfrm>
            <a:off x="10081040" y="81723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2155406" y="6347805"/>
            <a:ext cx="5558412" cy="47051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/>
          </a:p>
        </p:txBody>
      </p:sp>
      <p:sp>
        <p:nvSpPr>
          <p:cNvPr id="9" name="מציין מיקום טקסט 3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92531"/>
            <a:ext cx="12190413" cy="100965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4800" b="1">
                <a:solidFill>
                  <a:srgbClr val="192A72"/>
                </a:solidFill>
                <a:latin typeface="Varela Round" panose="00000500000000000000" pitchFamily="2" charset="-79"/>
                <a:cs typeface="+mn-cs"/>
              </a:defRPr>
            </a:lvl1pPr>
          </a:lstStyle>
          <a:p>
            <a:r>
              <a:rPr lang="he-IL" sz="4400" dirty="0"/>
              <a:t>לחץ כדי לערוך סגנון כותרת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212878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וידאו על מסך מל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מעוגל 6"/>
          <p:cNvSpPr/>
          <p:nvPr userDrawn="1"/>
        </p:nvSpPr>
        <p:spPr>
          <a:xfrm>
            <a:off x="1" y="5878200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6587" y="66850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50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4" name="מציין מיקום של מדיה 3">
            <a:extLst>
              <a:ext uri="{FF2B5EF4-FFF2-40B4-BE49-F238E27FC236}">
                <a16:creationId xmlns:a16="http://schemas.microsoft.com/office/drawing/2014/main" id="{DD834E78-91D0-4CCC-9C3F-C5C504CFBE13}"/>
              </a:ext>
            </a:extLst>
          </p:cNvPr>
          <p:cNvSpPr>
            <a:spLocks noGrp="1"/>
          </p:cNvSpPr>
          <p:nvPr>
            <p:ph type="media" sz="quarter" idx="10" hasCustomPrompt="1"/>
          </p:nvPr>
        </p:nvSpPr>
        <p:spPr>
          <a:xfrm>
            <a:off x="363369" y="639718"/>
            <a:ext cx="11463676" cy="6122933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rgbClr val="192A72"/>
                </a:solidFill>
                <a:latin typeface="Varela Round" panose="00000500000000000000" pitchFamily="2" charset="-79"/>
                <a:cs typeface="+mn-cs"/>
              </a:defRPr>
            </a:lvl1pPr>
          </a:lstStyle>
          <a:p>
            <a:r>
              <a:rPr lang="he-IL" dirty="0"/>
              <a:t>מיועד לסרטים</a:t>
            </a:r>
          </a:p>
        </p:txBody>
      </p:sp>
      <p:sp>
        <p:nvSpPr>
          <p:cNvPr id="11" name="מציין מיקום תוכן 10">
            <a:extLst>
              <a:ext uri="{FF2B5EF4-FFF2-40B4-BE49-F238E27FC236}">
                <a16:creationId xmlns:a16="http://schemas.microsoft.com/office/drawing/2014/main" id="{2A86C914-3EB6-4303-93FB-203A29FA2E3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63369" y="95349"/>
            <a:ext cx="8073828" cy="400050"/>
          </a:xfrm>
        </p:spPr>
        <p:txBody>
          <a:bodyPr anchor="ctr">
            <a:noAutofit/>
          </a:bodyPr>
          <a:lstStyle>
            <a:lvl1pPr marL="0" indent="0" algn="r">
              <a:buFontTx/>
              <a:buNone/>
              <a:defRPr sz="2400">
                <a:solidFill>
                  <a:srgbClr val="192A72"/>
                </a:solidFill>
                <a:latin typeface="Varela Round" panose="00000500000000000000" pitchFamily="2" charset="-79"/>
                <a:cs typeface="+mn-cs"/>
              </a:defRPr>
            </a:lvl1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1390856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" y="213094"/>
            <a:ext cx="12190412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>
              <a:defRPr kumimoji="0" lang="he-IL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מ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1"/>
          <p:cNvSpPr>
            <a:spLocks noGrp="1"/>
          </p:cNvSpPr>
          <p:nvPr>
            <p:ph type="ctrTitle"/>
          </p:nvPr>
        </p:nvSpPr>
        <p:spPr>
          <a:xfrm>
            <a:off x="1733684" y="186259"/>
            <a:ext cx="10246355" cy="637353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rgbClr val="192A72"/>
                </a:solidFill>
                <a:latin typeface="Varela Round" panose="00000500000000000000" pitchFamily="2" charset="-79"/>
                <a:cs typeface="+mn-cs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9" name="מלבן מעוגל 8"/>
          <p:cNvSpPr/>
          <p:nvPr userDrawn="1"/>
        </p:nvSpPr>
        <p:spPr>
          <a:xfrm>
            <a:off x="11184617" y="5980332"/>
            <a:ext cx="1590845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11065331" y="950191"/>
            <a:ext cx="1158948" cy="347376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</a:t>
            </a: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484931" y="320177"/>
            <a:ext cx="2095371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1"/>
          <p:cNvSpPr/>
          <p:nvPr userDrawn="1"/>
        </p:nvSpPr>
        <p:spPr>
          <a:xfrm>
            <a:off x="10584863" y="6268720"/>
            <a:ext cx="2190598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3" name="מציין מיקום של תמונה 2">
            <a:extLst>
              <a:ext uri="{FF2B5EF4-FFF2-40B4-BE49-F238E27FC236}">
                <a16:creationId xmlns:a16="http://schemas.microsoft.com/office/drawing/2014/main" id="{37DA72A4-4AB9-460E-88AD-A2F17BC90408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161147" y="964351"/>
            <a:ext cx="8483175" cy="57215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95647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שתי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1"/>
          <p:cNvSpPr>
            <a:spLocks noGrp="1"/>
          </p:cNvSpPr>
          <p:nvPr>
            <p:ph type="ctrTitle"/>
          </p:nvPr>
        </p:nvSpPr>
        <p:spPr>
          <a:xfrm>
            <a:off x="1733684" y="186259"/>
            <a:ext cx="10246355" cy="637353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rgbClr val="192A72"/>
                </a:solidFill>
                <a:latin typeface="Varela Round" panose="00000500000000000000" pitchFamily="2" charset="-79"/>
                <a:cs typeface="+mn-cs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9" name="מלבן מעוגל 8"/>
          <p:cNvSpPr/>
          <p:nvPr userDrawn="1"/>
        </p:nvSpPr>
        <p:spPr>
          <a:xfrm>
            <a:off x="11184617" y="5980332"/>
            <a:ext cx="1590845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-412958" y="764744"/>
            <a:ext cx="1158948" cy="42691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</a:t>
            </a: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484931" y="320177"/>
            <a:ext cx="2095371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1"/>
          <p:cNvSpPr/>
          <p:nvPr userDrawn="1"/>
        </p:nvSpPr>
        <p:spPr>
          <a:xfrm>
            <a:off x="10584863" y="6268720"/>
            <a:ext cx="2190598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4" name="מציין מיקום של תמונה 2">
            <a:extLst>
              <a:ext uri="{FF2B5EF4-FFF2-40B4-BE49-F238E27FC236}">
                <a16:creationId xmlns:a16="http://schemas.microsoft.com/office/drawing/2014/main" id="{E092FF7F-99D2-4D69-9F9B-DFCC0018EF01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6444696" y="978201"/>
            <a:ext cx="5395321" cy="36389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5" name="מציין מיקום של תמונה 2">
            <a:extLst>
              <a:ext uri="{FF2B5EF4-FFF2-40B4-BE49-F238E27FC236}">
                <a16:creationId xmlns:a16="http://schemas.microsoft.com/office/drawing/2014/main" id="{EE11C667-5839-4E65-A8EE-E7690021913A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843274" y="978201"/>
            <a:ext cx="5395321" cy="36389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32686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dirty="0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BB6F552B-607E-4869-A917-C44959BDCB12}" type="datetimeFigureOut">
              <a:rPr lang="he-IL" smtClean="0"/>
              <a:pPr/>
              <a:t>ו'/ניסן/תש"ף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6478A40-4CDB-4A89-A7AB-ED0E5AEAC786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50" r:id="rId3"/>
    <p:sldLayoutId id="2147483669" r:id="rId4"/>
    <p:sldLayoutId id="2147483670" r:id="rId5"/>
    <p:sldLayoutId id="2147483671" r:id="rId6"/>
    <p:sldLayoutId id="2147483663" r:id="rId7"/>
    <p:sldLayoutId id="2147483675" r:id="rId8"/>
    <p:sldLayoutId id="2147483672" r:id="rId9"/>
    <p:sldLayoutId id="2147483673" r:id="rId10"/>
    <p:sldLayoutId id="2147483674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ar.wikipedia.org/w/index.php?title=%D8%B9%D8%A7%D9%84%D9%85(%D8%B5%D9%81%D8%A9)&amp;action=edit&amp;redlink=1" TargetMode="External"/><Relationship Id="rId2" Type="http://schemas.openxmlformats.org/officeDocument/2006/relationships/hyperlink" Target="https://ar.wikipedia.org/wiki/%D8%A7%D9%84%D9%81%D8%B1%D9%86%D8%B3%D9%8A%D8%A9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ar.wikipedia.org/wiki/%D9%85%D9%87%D9%86%D8%AF%D8%B3_%D8%AA%D8%B9%D8%AF%D9%8A%D9%86" TargetMode="External"/><Relationship Id="rId5" Type="http://schemas.openxmlformats.org/officeDocument/2006/relationships/hyperlink" Target="https://ar.wikipedia.org/wiki/%D8%A7%D9%84%D9%83%D9%84%D8%A7%D8%B3%D9%8A%D9%83%D9%8A%D8%A9" TargetMode="External"/><Relationship Id="rId4" Type="http://schemas.openxmlformats.org/officeDocument/2006/relationships/hyperlink" Target="https://ar.wikipedia.org/wiki/%D8%A7%D9%84%D8%A5%D8%AF%D8%A7%D8%B1%D8%A9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4.xml"/><Relationship Id="rId1" Type="http://schemas.openxmlformats.org/officeDocument/2006/relationships/video" Target="https://www.youtube.com/embed/ZnjJpa1LBOY?feature=oembed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4.xml"/><Relationship Id="rId1" Type="http://schemas.openxmlformats.org/officeDocument/2006/relationships/video" Target="https://www.youtube.com/embed/videoseries?list=PLV3JSVqlZlmvR3ZdlET3txqsbDvkrQp_R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4.xml"/><Relationship Id="rId1" Type="http://schemas.openxmlformats.org/officeDocument/2006/relationships/video" Target="https://www.youtube.com/embed/ya7YqykWQvM?feature=oembed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e-IL" dirty="0">
                <a:cs typeface="+mn-cs"/>
              </a:rPr>
              <a:t>מערכת שידורים לאומית</a:t>
            </a:r>
          </a:p>
        </p:txBody>
      </p:sp>
    </p:spTree>
    <p:extLst>
      <p:ext uri="{BB962C8B-B14F-4D97-AF65-F5344CB8AC3E}">
        <p14:creationId xmlns:p14="http://schemas.microsoft.com/office/powerpoint/2010/main" val="1709990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1">
            <a:extLst>
              <a:ext uri="{FF2B5EF4-FFF2-40B4-BE49-F238E27FC236}">
                <a16:creationId xmlns:a16="http://schemas.microsoft.com/office/drawing/2014/main" id="{18CB6B9A-D06B-4F36-A68E-84F2C96A1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0640" y="355855"/>
            <a:ext cx="8229600" cy="1600200"/>
          </a:xfrm>
        </p:spPr>
        <p:txBody>
          <a:bodyPr/>
          <a:lstStyle/>
          <a:p>
            <a:r>
              <a:rPr lang="ar-JO" sz="3600" b="1" dirty="0">
                <a:latin typeface="Arial" pitchFamily="34" charset="0"/>
                <a:cs typeface="Arial" pitchFamily="34" charset="0"/>
              </a:rPr>
              <a:t>اي من العاملين الذين شاهدتهم في الفلم يشكل مصدر خطر لعمل المجموعة ونجاح التنظيم بتحقيق اهدافه:</a:t>
            </a:r>
            <a:br>
              <a:rPr lang="he-IL" sz="3600" b="1" dirty="0">
                <a:latin typeface="Arial" pitchFamily="34" charset="0"/>
                <a:cs typeface="Arial" pitchFamily="34" charset="0"/>
              </a:rPr>
            </a:br>
            <a:endParaRPr lang="he-IL" sz="3600" dirty="0"/>
          </a:p>
        </p:txBody>
      </p:sp>
      <p:sp>
        <p:nvSpPr>
          <p:cNvPr id="6" name="מציין מיקום תוכן 2">
            <a:extLst>
              <a:ext uri="{FF2B5EF4-FFF2-40B4-BE49-F238E27FC236}">
                <a16:creationId xmlns:a16="http://schemas.microsoft.com/office/drawing/2014/main" id="{143634BB-2172-4949-82AD-44ACF529DB61}"/>
              </a:ext>
            </a:extLst>
          </p:cNvPr>
          <p:cNvSpPr txBox="1">
            <a:spLocks/>
          </p:cNvSpPr>
          <p:nvPr/>
        </p:nvSpPr>
        <p:spPr>
          <a:xfrm>
            <a:off x="1980406" y="1716433"/>
            <a:ext cx="8229600" cy="2553149"/>
          </a:xfrm>
          <a:prstGeom prst="rect">
            <a:avLst/>
          </a:prstGeom>
        </p:spPr>
        <p:txBody>
          <a:bodyPr/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JO" b="1" dirty="0">
                <a:solidFill>
                  <a:srgbClr val="002060"/>
                </a:solidFill>
              </a:rPr>
              <a:t>العامل الجيد</a:t>
            </a:r>
            <a:endParaRPr lang="he-IL" b="1" dirty="0">
              <a:solidFill>
                <a:srgbClr val="002060"/>
              </a:solidFill>
            </a:endParaRPr>
          </a:p>
          <a:p>
            <a:pPr fontAlgn="t"/>
            <a:r>
              <a:rPr lang="ar-JO" b="1" dirty="0">
                <a:solidFill>
                  <a:srgbClr val="002060"/>
                </a:solidFill>
              </a:rPr>
              <a:t>العامل « الكارثة»</a:t>
            </a:r>
            <a:endParaRPr lang="he-IL" b="1" dirty="0">
              <a:solidFill>
                <a:srgbClr val="002060"/>
              </a:solidFill>
            </a:endParaRPr>
          </a:p>
          <a:p>
            <a:pPr fontAlgn="t"/>
            <a:r>
              <a:rPr lang="ar-JO" b="1" dirty="0">
                <a:solidFill>
                  <a:srgbClr val="002060"/>
                </a:solidFill>
              </a:rPr>
              <a:t>العامل الفعال</a:t>
            </a:r>
            <a:endParaRPr lang="he-IL" b="1" dirty="0">
              <a:solidFill>
                <a:srgbClr val="002060"/>
              </a:solidFill>
            </a:endParaRPr>
          </a:p>
          <a:p>
            <a:pPr fontAlgn="t"/>
            <a:r>
              <a:rPr lang="ar-JO" b="1" dirty="0">
                <a:solidFill>
                  <a:srgbClr val="002060"/>
                </a:solidFill>
              </a:rPr>
              <a:t>العامل الغير فعال</a:t>
            </a:r>
            <a:endParaRPr lang="he-IL" b="1" dirty="0">
              <a:solidFill>
                <a:srgbClr val="002060"/>
              </a:solidFill>
            </a:endParaRPr>
          </a:p>
          <a:p>
            <a:pPr fontAlgn="t"/>
            <a:r>
              <a:rPr lang="ar-JO" b="1" dirty="0">
                <a:solidFill>
                  <a:srgbClr val="002060"/>
                </a:solidFill>
              </a:rPr>
              <a:t>العامل الذي يشكل عبء</a:t>
            </a:r>
            <a:endParaRPr lang="he-IL" b="1" dirty="0">
              <a:solidFill>
                <a:srgbClr val="002060"/>
              </a:solidFill>
            </a:endParaRPr>
          </a:p>
          <a:p>
            <a:endParaRPr lang="he-IL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55666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1">
            <a:extLst>
              <a:ext uri="{FF2B5EF4-FFF2-40B4-BE49-F238E27FC236}">
                <a16:creationId xmlns:a16="http://schemas.microsoft.com/office/drawing/2014/main" id="{18CB6B9A-D06B-4F36-A68E-84F2C96A1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0640" y="355855"/>
            <a:ext cx="8229600" cy="1600200"/>
          </a:xfrm>
        </p:spPr>
        <p:txBody>
          <a:bodyPr/>
          <a:lstStyle/>
          <a:p>
            <a:r>
              <a:rPr lang="ar-JO" sz="3600" b="1" dirty="0">
                <a:latin typeface="Arial" pitchFamily="34" charset="0"/>
                <a:cs typeface="Arial" pitchFamily="34" charset="0"/>
              </a:rPr>
              <a:t>اي من العاملين الذين شاهدتهم في الفلم يشكل مصدر خطر لعمل المجموعة ونجاح التنظيم بتحقيق اهدافه:</a:t>
            </a:r>
            <a:br>
              <a:rPr lang="he-IL" sz="3600" b="1" dirty="0">
                <a:latin typeface="Arial" pitchFamily="34" charset="0"/>
                <a:cs typeface="Arial" pitchFamily="34" charset="0"/>
              </a:rPr>
            </a:br>
            <a:endParaRPr lang="he-IL" sz="3600" dirty="0"/>
          </a:p>
        </p:txBody>
      </p:sp>
      <p:sp>
        <p:nvSpPr>
          <p:cNvPr id="6" name="מציין מיקום תוכן 2">
            <a:extLst>
              <a:ext uri="{FF2B5EF4-FFF2-40B4-BE49-F238E27FC236}">
                <a16:creationId xmlns:a16="http://schemas.microsoft.com/office/drawing/2014/main" id="{143634BB-2172-4949-82AD-44ACF529DB61}"/>
              </a:ext>
            </a:extLst>
          </p:cNvPr>
          <p:cNvSpPr txBox="1">
            <a:spLocks/>
          </p:cNvSpPr>
          <p:nvPr/>
        </p:nvSpPr>
        <p:spPr>
          <a:xfrm>
            <a:off x="1980406" y="1716433"/>
            <a:ext cx="8229600" cy="2553149"/>
          </a:xfrm>
          <a:prstGeom prst="rect">
            <a:avLst/>
          </a:prstGeom>
        </p:spPr>
        <p:txBody>
          <a:bodyPr/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JO" b="1" dirty="0">
                <a:solidFill>
                  <a:srgbClr val="002060"/>
                </a:solidFill>
              </a:rPr>
              <a:t>العامل الجيد</a:t>
            </a:r>
            <a:endParaRPr lang="he-IL" b="1" dirty="0">
              <a:solidFill>
                <a:srgbClr val="002060"/>
              </a:solidFill>
            </a:endParaRPr>
          </a:p>
          <a:p>
            <a:pPr fontAlgn="t"/>
            <a:r>
              <a:rPr lang="ar-JO" b="1" u="sng" dirty="0">
                <a:solidFill>
                  <a:srgbClr val="12B4BC"/>
                </a:solidFill>
              </a:rPr>
              <a:t>العامل « الكارثة»</a:t>
            </a:r>
            <a:endParaRPr lang="he-IL" b="1" u="sng" dirty="0">
              <a:solidFill>
                <a:srgbClr val="12B4BC"/>
              </a:solidFill>
            </a:endParaRPr>
          </a:p>
          <a:p>
            <a:pPr fontAlgn="t"/>
            <a:r>
              <a:rPr lang="ar-JO" b="1" dirty="0">
                <a:solidFill>
                  <a:srgbClr val="002060"/>
                </a:solidFill>
              </a:rPr>
              <a:t>العامل الفعال</a:t>
            </a:r>
            <a:endParaRPr lang="he-IL" b="1" dirty="0">
              <a:solidFill>
                <a:srgbClr val="002060"/>
              </a:solidFill>
            </a:endParaRPr>
          </a:p>
          <a:p>
            <a:pPr fontAlgn="t"/>
            <a:r>
              <a:rPr lang="ar-JO" b="1" dirty="0">
                <a:solidFill>
                  <a:srgbClr val="002060"/>
                </a:solidFill>
              </a:rPr>
              <a:t>العامل الغير فعال</a:t>
            </a:r>
            <a:endParaRPr lang="he-IL" b="1" dirty="0">
              <a:solidFill>
                <a:srgbClr val="002060"/>
              </a:solidFill>
            </a:endParaRPr>
          </a:p>
          <a:p>
            <a:pPr fontAlgn="t"/>
            <a:r>
              <a:rPr lang="ar-JO" b="1" dirty="0">
                <a:solidFill>
                  <a:srgbClr val="002060"/>
                </a:solidFill>
              </a:rPr>
              <a:t>العامل الذي يشكل عبء</a:t>
            </a:r>
            <a:endParaRPr lang="he-IL" b="1" dirty="0">
              <a:solidFill>
                <a:srgbClr val="002060"/>
              </a:solidFill>
            </a:endParaRPr>
          </a:p>
          <a:p>
            <a:endParaRPr lang="he-IL" b="1" dirty="0">
              <a:solidFill>
                <a:srgbClr val="002060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41EBF2C-7376-4B99-AA07-E2B463FA5FED}"/>
              </a:ext>
            </a:extLst>
          </p:cNvPr>
          <p:cNvSpPr/>
          <p:nvPr/>
        </p:nvSpPr>
        <p:spPr>
          <a:xfrm>
            <a:off x="10691459" y="276687"/>
            <a:ext cx="106792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3200" b="1" u="sng" dirty="0">
                <a:solidFill>
                  <a:srgbClr val="12B4BC"/>
                </a:solidFill>
                <a:latin typeface="Arial" pitchFamily="34" charset="0"/>
              </a:rPr>
              <a:t>الاجابة</a:t>
            </a:r>
            <a:endParaRPr lang="en-US" sz="3200" dirty="0">
              <a:solidFill>
                <a:srgbClr val="12B4B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65089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1">
            <a:extLst>
              <a:ext uri="{FF2B5EF4-FFF2-40B4-BE49-F238E27FC236}">
                <a16:creationId xmlns:a16="http://schemas.microsoft.com/office/drawing/2014/main" id="{38BB9692-AABD-4D82-92BF-AFE709133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1167" y="90347"/>
            <a:ext cx="6487330" cy="1124744"/>
          </a:xfrm>
        </p:spPr>
        <p:txBody>
          <a:bodyPr/>
          <a:lstStyle/>
          <a:p>
            <a:r>
              <a:rPr lang="ar-JO" b="1" dirty="0">
                <a:solidFill>
                  <a:srgbClr val="192A72"/>
                </a:solidFill>
                <a:latin typeface="Arial" pitchFamily="34" charset="0"/>
                <a:cs typeface="Arial" pitchFamily="34" charset="0"/>
              </a:rPr>
              <a:t>وظائف المدير حسب فيول</a:t>
            </a:r>
            <a:endParaRPr lang="en-US" b="1" dirty="0">
              <a:solidFill>
                <a:srgbClr val="192A7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מלבן 2">
            <a:extLst>
              <a:ext uri="{FF2B5EF4-FFF2-40B4-BE49-F238E27FC236}">
                <a16:creationId xmlns:a16="http://schemas.microsoft.com/office/drawing/2014/main" id="{B17CFA60-130D-41B5-AA8B-0D406A1D7BDA}"/>
              </a:ext>
            </a:extLst>
          </p:cNvPr>
          <p:cNvSpPr/>
          <p:nvPr/>
        </p:nvSpPr>
        <p:spPr>
          <a:xfrm>
            <a:off x="2182761" y="1074140"/>
            <a:ext cx="916164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JO" sz="2000" dirty="0">
                <a:solidFill>
                  <a:srgbClr val="12B4BC"/>
                </a:solidFill>
              </a:rPr>
              <a:t>هنري </a:t>
            </a:r>
            <a:r>
              <a:rPr lang="ar-JO" sz="2000" dirty="0" err="1">
                <a:solidFill>
                  <a:srgbClr val="12B4BC"/>
                </a:solidFill>
              </a:rPr>
              <a:t>فايول</a:t>
            </a:r>
            <a:r>
              <a:rPr lang="ar-JO" sz="2000" dirty="0">
                <a:solidFill>
                  <a:srgbClr val="12B4BC"/>
                </a:solidFill>
              </a:rPr>
              <a:t> (</a:t>
            </a:r>
            <a:r>
              <a:rPr lang="ar-JO" sz="2000" dirty="0">
                <a:solidFill>
                  <a:srgbClr val="12B4BC"/>
                </a:solidFill>
                <a:hlinkClick r:id="rId2" tooltip="الفرنسية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بالفرنسية</a:t>
            </a:r>
            <a:r>
              <a:rPr lang="ar-JO" sz="2000" dirty="0">
                <a:solidFill>
                  <a:srgbClr val="12B4BC"/>
                </a:solidFill>
              </a:rPr>
              <a:t>:</a:t>
            </a:r>
            <a:r>
              <a:rPr lang="en-US" sz="2000" dirty="0">
                <a:solidFill>
                  <a:srgbClr val="12B4BC"/>
                </a:solidFill>
              </a:rPr>
              <a:t>Henri </a:t>
            </a:r>
            <a:r>
              <a:rPr lang="en-US" sz="2000" dirty="0" err="1">
                <a:solidFill>
                  <a:srgbClr val="12B4BC"/>
                </a:solidFill>
              </a:rPr>
              <a:t>Fayol</a:t>
            </a:r>
            <a:r>
              <a:rPr lang="en-US" sz="2000" dirty="0">
                <a:solidFill>
                  <a:srgbClr val="12B4BC"/>
                </a:solidFill>
              </a:rPr>
              <a:t>) </a:t>
            </a:r>
            <a:r>
              <a:rPr lang="ar-JO" sz="2000" dirty="0">
                <a:solidFill>
                  <a:srgbClr val="12B4BC"/>
                </a:solidFill>
              </a:rPr>
              <a:t>أحد </a:t>
            </a:r>
            <a:r>
              <a:rPr lang="ar-JO" sz="2000" dirty="0">
                <a:solidFill>
                  <a:srgbClr val="12B4BC"/>
                </a:solidFill>
                <a:hlinkClick r:id="rId3" tooltip="عالم(صفة) (الصفحة غير موجودة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علماء</a:t>
            </a:r>
            <a:r>
              <a:rPr lang="ar-JO" sz="2000" dirty="0">
                <a:solidFill>
                  <a:srgbClr val="12B4BC"/>
                </a:solidFill>
              </a:rPr>
              <a:t> </a:t>
            </a:r>
            <a:r>
              <a:rPr lang="ar-JO" sz="2000" dirty="0">
                <a:solidFill>
                  <a:srgbClr val="12B4BC"/>
                </a:solidFill>
                <a:hlinkClick r:id="rId4" tooltip="الإدارة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الإدارة</a:t>
            </a:r>
            <a:r>
              <a:rPr lang="ar-JO" sz="2000" dirty="0">
                <a:solidFill>
                  <a:srgbClr val="12B4BC"/>
                </a:solidFill>
              </a:rPr>
              <a:t> </a:t>
            </a:r>
            <a:r>
              <a:rPr lang="ar-JO" sz="2000" dirty="0">
                <a:solidFill>
                  <a:srgbClr val="12B4BC"/>
                </a:solidFill>
                <a:hlinkClick r:id="rId5" tooltip="الكلاسيكية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الكلاسيكية</a:t>
            </a:r>
            <a:r>
              <a:rPr lang="ar-JO" sz="2000" dirty="0">
                <a:solidFill>
                  <a:srgbClr val="12B4BC"/>
                </a:solidFill>
              </a:rPr>
              <a:t>، وأصل عمله </a:t>
            </a:r>
            <a:r>
              <a:rPr lang="ar-JO" sz="2000" dirty="0">
                <a:solidFill>
                  <a:srgbClr val="12B4BC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كمهندس تعدين</a:t>
            </a:r>
            <a:r>
              <a:rPr lang="ar-JO" sz="2000" dirty="0">
                <a:solidFill>
                  <a:srgbClr val="12B4BC"/>
                </a:solidFill>
              </a:rPr>
              <a:t>.</a:t>
            </a:r>
            <a:endParaRPr lang="he-IL" sz="2000" dirty="0">
              <a:solidFill>
                <a:srgbClr val="12B4BC"/>
              </a:solidFill>
            </a:endParaRPr>
          </a:p>
        </p:txBody>
      </p:sp>
      <p:sp>
        <p:nvSpPr>
          <p:cNvPr id="7" name="מלבן 3">
            <a:extLst>
              <a:ext uri="{FF2B5EF4-FFF2-40B4-BE49-F238E27FC236}">
                <a16:creationId xmlns:a16="http://schemas.microsoft.com/office/drawing/2014/main" id="{0844CAAE-7070-44B5-B803-2BB50CE90D54}"/>
              </a:ext>
            </a:extLst>
          </p:cNvPr>
          <p:cNvSpPr/>
          <p:nvPr/>
        </p:nvSpPr>
        <p:spPr>
          <a:xfrm>
            <a:off x="265048" y="1628876"/>
            <a:ext cx="8856983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1Minus"/>
            </a:pPr>
            <a:r>
              <a:rPr lang="ar-JO" sz="2400" b="1" dirty="0">
                <a:solidFill>
                  <a:srgbClr val="12B4BC"/>
                </a:solidFill>
                <a:latin typeface="Arial" pitchFamily="34" charset="0"/>
                <a:cs typeface="Arial" pitchFamily="34" charset="0"/>
              </a:rPr>
              <a:t>تخطيط </a:t>
            </a:r>
            <a:r>
              <a:rPr lang="he-IL" sz="2400" b="1" dirty="0">
                <a:solidFill>
                  <a:srgbClr val="12B4BC"/>
                </a:solidFill>
                <a:latin typeface="Arial" pitchFamily="34" charset="0"/>
                <a:cs typeface="Arial" pitchFamily="34" charset="0"/>
              </a:rPr>
              <a:t>(תכנון</a:t>
            </a:r>
            <a:r>
              <a:rPr lang="ar-JO" sz="2400" b="1" dirty="0">
                <a:solidFill>
                  <a:srgbClr val="12B4BC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ar-JO" sz="2400" dirty="0">
                <a:solidFill>
                  <a:srgbClr val="12B4BC"/>
                </a:solidFill>
                <a:latin typeface="Arial" pitchFamily="34" charset="0"/>
                <a:cs typeface="Arial" pitchFamily="34" charset="0"/>
              </a:rPr>
              <a:t>:  </a:t>
            </a:r>
            <a:r>
              <a:rPr lang="ar-JO" sz="2400" dirty="0">
                <a:solidFill>
                  <a:srgbClr val="192A72"/>
                </a:solidFill>
                <a:latin typeface="Arial" pitchFamily="34" charset="0"/>
                <a:cs typeface="Arial" pitchFamily="34" charset="0"/>
              </a:rPr>
              <a:t>تعريف اهداف التنظيم  , انشاء استراتيجية لتحقيق الأهداف , تطوير سلسلة من الخطوات للتنفيذ .</a:t>
            </a:r>
          </a:p>
          <a:p>
            <a:endParaRPr lang="en-US" sz="2400" b="1" dirty="0">
              <a:solidFill>
                <a:srgbClr val="192A72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>
              <a:buAutoNum type="arabic1Minus" startAt="2"/>
            </a:pPr>
            <a:r>
              <a:rPr lang="ar-JO" sz="2400" b="1" dirty="0">
                <a:solidFill>
                  <a:srgbClr val="12B4BC"/>
                </a:solidFill>
                <a:latin typeface="Arial" pitchFamily="34" charset="0"/>
                <a:cs typeface="Arial" pitchFamily="34" charset="0"/>
              </a:rPr>
              <a:t>تنظيم</a:t>
            </a:r>
            <a:r>
              <a:rPr lang="he-IL" sz="2400" b="1" dirty="0">
                <a:solidFill>
                  <a:srgbClr val="12B4BC"/>
                </a:solidFill>
                <a:latin typeface="Arial" pitchFamily="34" charset="0"/>
                <a:cs typeface="Arial" pitchFamily="34" charset="0"/>
              </a:rPr>
              <a:t>(ארגון)</a:t>
            </a:r>
            <a:r>
              <a:rPr lang="he-IL" sz="2400" dirty="0">
                <a:solidFill>
                  <a:srgbClr val="12B4BC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ar-JO" sz="2400" dirty="0">
                <a:solidFill>
                  <a:srgbClr val="12B4B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JO" sz="2400" dirty="0">
                <a:solidFill>
                  <a:srgbClr val="192A72"/>
                </a:solidFill>
                <a:latin typeface="Arial" pitchFamily="34" charset="0"/>
                <a:cs typeface="Arial" pitchFamily="34" charset="0"/>
              </a:rPr>
              <a:t>تخطيط المبنى التنظيمي ,تعريف الوظائف والتقسيم بين العمال , تحديد التدرج الإداري بالتنظيم وباي مستوى تنظيمي تؤخذ القرارات .</a:t>
            </a:r>
          </a:p>
          <a:p>
            <a:endParaRPr lang="en-US" sz="2400" b="1" dirty="0">
              <a:solidFill>
                <a:srgbClr val="192A72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>
              <a:buAutoNum type="arabic1Minus" startAt="5"/>
            </a:pPr>
            <a:r>
              <a:rPr lang="ar-JO" sz="2400" b="1" dirty="0">
                <a:solidFill>
                  <a:srgbClr val="12B4BC"/>
                </a:solidFill>
                <a:latin typeface="Arial" pitchFamily="34" charset="0"/>
                <a:cs typeface="Arial" pitchFamily="34" charset="0"/>
              </a:rPr>
              <a:t>قيادة(</a:t>
            </a:r>
            <a:r>
              <a:rPr lang="he-IL" sz="2400" b="1" dirty="0">
                <a:solidFill>
                  <a:srgbClr val="12B4BC"/>
                </a:solidFill>
                <a:latin typeface="Arial" pitchFamily="34" charset="0"/>
                <a:cs typeface="Arial" pitchFamily="34" charset="0"/>
              </a:rPr>
              <a:t>הנהגה):</a:t>
            </a:r>
            <a:r>
              <a:rPr lang="ar-JO" sz="2400" b="1" dirty="0">
                <a:solidFill>
                  <a:srgbClr val="12B4B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JO" sz="2400" dirty="0">
                <a:solidFill>
                  <a:srgbClr val="192A72"/>
                </a:solidFill>
                <a:latin typeface="Arial" pitchFamily="34" charset="0"/>
                <a:cs typeface="Arial" pitchFamily="34" charset="0"/>
              </a:rPr>
              <a:t>قيادة الأشخاص الذين يعملون بالتنظيم والتنسيق بينهم , تحفيز العمال , اختيار وسائل اتصال ناجعة , حل الصراعات بين العمال .</a:t>
            </a:r>
          </a:p>
          <a:p>
            <a:endParaRPr lang="en-US" sz="2400" b="1" dirty="0">
              <a:solidFill>
                <a:srgbClr val="192A72"/>
              </a:solidFill>
              <a:latin typeface="Arial" pitchFamily="34" charset="0"/>
              <a:cs typeface="Arial" pitchFamily="34" charset="0"/>
            </a:endParaRPr>
          </a:p>
          <a:p>
            <a:r>
              <a:rPr lang="ar-JO" sz="2400" b="1" dirty="0">
                <a:solidFill>
                  <a:srgbClr val="12B4BC"/>
                </a:solidFill>
                <a:latin typeface="Arial" pitchFamily="34" charset="0"/>
                <a:cs typeface="Arial" pitchFamily="34" charset="0"/>
              </a:rPr>
              <a:t>د-  اشراف </a:t>
            </a:r>
            <a:r>
              <a:rPr lang="he-IL" sz="2400" b="1" dirty="0">
                <a:solidFill>
                  <a:srgbClr val="12B4BC"/>
                </a:solidFill>
                <a:latin typeface="Arial" pitchFamily="34" charset="0"/>
                <a:cs typeface="Arial" pitchFamily="34" charset="0"/>
              </a:rPr>
              <a:t>(בקרה)</a:t>
            </a:r>
            <a:r>
              <a:rPr lang="ar-JO" sz="2400" b="1" dirty="0">
                <a:solidFill>
                  <a:srgbClr val="12B4BC"/>
                </a:solidFill>
                <a:latin typeface="Arial" pitchFamily="34" charset="0"/>
                <a:cs typeface="Arial" pitchFamily="34" charset="0"/>
              </a:rPr>
              <a:t>:  </a:t>
            </a:r>
            <a:r>
              <a:rPr lang="ar-JO" sz="2400" dirty="0">
                <a:solidFill>
                  <a:srgbClr val="192A72"/>
                </a:solidFill>
                <a:latin typeface="Arial" pitchFamily="34" charset="0"/>
                <a:cs typeface="Arial" pitchFamily="34" charset="0"/>
              </a:rPr>
              <a:t>يجب مراقبة تنفيذ العمل , ملائمة تنفيذ العمل مع الأهداف التي حددت بمرحلة التخطيط . وتحديد الانحرافات وترتيبها .</a:t>
            </a:r>
            <a:endParaRPr lang="en-US" sz="2400" dirty="0">
              <a:solidFill>
                <a:srgbClr val="192A7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4809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639613F-D82C-4530-9352-77C5385863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49728" y="0"/>
            <a:ext cx="8229600" cy="1166596"/>
          </a:xfrm>
        </p:spPr>
        <p:txBody>
          <a:bodyPr/>
          <a:lstStyle/>
          <a:p>
            <a:r>
              <a:rPr lang="ar-JO" sz="4000" b="1" dirty="0">
                <a:latin typeface="Arial" pitchFamily="34" charset="0"/>
                <a:cs typeface="Arial" pitchFamily="34" charset="0"/>
              </a:rPr>
              <a:t>تقسيم وظائف المدير حسب </a:t>
            </a:r>
            <a:r>
              <a:rPr lang="ar-JO" sz="4000" b="1" dirty="0" err="1">
                <a:latin typeface="Arial" pitchFamily="34" charset="0"/>
                <a:cs typeface="Arial" pitchFamily="34" charset="0"/>
              </a:rPr>
              <a:t>مينتزبيرغ</a:t>
            </a:r>
            <a:endParaRPr lang="he-IL" sz="4800" dirty="0"/>
          </a:p>
        </p:txBody>
      </p:sp>
      <p:graphicFrame>
        <p:nvGraphicFramePr>
          <p:cNvPr id="3" name="מציין מיקום תוכן 3">
            <a:extLst>
              <a:ext uri="{FF2B5EF4-FFF2-40B4-BE49-F238E27FC236}">
                <a16:creationId xmlns:a16="http://schemas.microsoft.com/office/drawing/2014/main" id="{BF02A0BD-BF87-453B-BA7B-BA4425244B3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7727609"/>
              </p:ext>
            </p:extLst>
          </p:nvPr>
        </p:nvGraphicFramePr>
        <p:xfrm>
          <a:off x="1007806" y="1617406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מלבן 4">
            <a:extLst>
              <a:ext uri="{FF2B5EF4-FFF2-40B4-BE49-F238E27FC236}">
                <a16:creationId xmlns:a16="http://schemas.microsoft.com/office/drawing/2014/main" id="{DE300B7C-1706-4857-872F-F3BFF583C017}"/>
              </a:ext>
            </a:extLst>
          </p:cNvPr>
          <p:cNvSpPr/>
          <p:nvPr/>
        </p:nvSpPr>
        <p:spPr>
          <a:xfrm>
            <a:off x="4938040" y="971436"/>
            <a:ext cx="591677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ar-JO" sz="2000" b="1" dirty="0" err="1">
                <a:solidFill>
                  <a:srgbClr val="12B4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مينتزبيرغ</a:t>
            </a:r>
            <a:r>
              <a:rPr lang="ar-JO" sz="2000" b="1" dirty="0">
                <a:solidFill>
                  <a:srgbClr val="12B4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، هنري هو بروفيسور في علم الإدارة</a:t>
            </a:r>
            <a:endParaRPr lang="he-IL" sz="2000" b="1" dirty="0">
              <a:solidFill>
                <a:srgbClr val="12B4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78216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3">
            <a:extLst>
              <a:ext uri="{FF2B5EF4-FFF2-40B4-BE49-F238E27FC236}">
                <a16:creationId xmlns:a16="http://schemas.microsoft.com/office/drawing/2014/main" id="{ACFAF25E-A3EE-4B6C-99F8-E04B9C617A57}"/>
              </a:ext>
            </a:extLst>
          </p:cNvPr>
          <p:cNvSpPr/>
          <p:nvPr/>
        </p:nvSpPr>
        <p:spPr>
          <a:xfrm>
            <a:off x="1846040" y="1314453"/>
            <a:ext cx="828092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b="1" dirty="0">
              <a:solidFill>
                <a:srgbClr val="192A72"/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ar-JO" sz="2400" b="1" dirty="0">
                <a:solidFill>
                  <a:srgbClr val="192A72"/>
                </a:solidFill>
                <a:latin typeface="Arial" pitchFamily="34" charset="0"/>
                <a:cs typeface="Arial" pitchFamily="34" charset="0"/>
              </a:rPr>
              <a:t>1. رمز(</a:t>
            </a:r>
            <a:r>
              <a:rPr lang="he-IL" sz="2400" b="1" dirty="0">
                <a:solidFill>
                  <a:srgbClr val="192A72"/>
                </a:solidFill>
                <a:latin typeface="Arial" pitchFamily="34" charset="0"/>
                <a:cs typeface="Arial" pitchFamily="34" charset="0"/>
              </a:rPr>
              <a:t>סמל).</a:t>
            </a:r>
          </a:p>
          <a:p>
            <a:pPr lvl="0"/>
            <a:endParaRPr lang="ar-JO" sz="2400" b="1" dirty="0">
              <a:solidFill>
                <a:srgbClr val="192A72"/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ar-JO" sz="2400" b="1" dirty="0">
                <a:solidFill>
                  <a:srgbClr val="192A72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ar-JO" sz="2400" dirty="0">
                <a:solidFill>
                  <a:srgbClr val="192A72"/>
                </a:solidFill>
                <a:latin typeface="Arial" pitchFamily="34" charset="0"/>
                <a:cs typeface="Arial" pitchFamily="34" charset="0"/>
              </a:rPr>
              <a:t>. المدير يمثل التنظيم بالمناسبات الرسمية والمراسيم .</a:t>
            </a:r>
          </a:p>
          <a:p>
            <a:pPr lvl="0"/>
            <a:endParaRPr lang="en-US" sz="2400" b="1" dirty="0">
              <a:solidFill>
                <a:srgbClr val="192A72"/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ar-JO" sz="2400" b="1" dirty="0">
                <a:solidFill>
                  <a:srgbClr val="192A72"/>
                </a:solidFill>
                <a:latin typeface="Arial" pitchFamily="34" charset="0"/>
                <a:cs typeface="Arial" pitchFamily="34" charset="0"/>
              </a:rPr>
              <a:t>3. قائد (</a:t>
            </a:r>
            <a:r>
              <a:rPr lang="he-IL" sz="2400" b="1" dirty="0">
                <a:solidFill>
                  <a:srgbClr val="192A72"/>
                </a:solidFill>
                <a:latin typeface="Arial" pitchFamily="34" charset="0"/>
                <a:cs typeface="Arial" pitchFamily="34" charset="0"/>
              </a:rPr>
              <a:t>מנהיג) </a:t>
            </a:r>
            <a:r>
              <a:rPr lang="he-IL" sz="2400" dirty="0">
                <a:solidFill>
                  <a:srgbClr val="192A72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ar-JO" sz="2400" dirty="0">
                <a:solidFill>
                  <a:srgbClr val="192A72"/>
                </a:solidFill>
                <a:latin typeface="Arial" pitchFamily="34" charset="0"/>
                <a:cs typeface="Arial" pitchFamily="34" charset="0"/>
              </a:rPr>
              <a:t>يقوم بتحريك التابعين له, بهدف دمج احتياجاتهم مع اهداف التنظيم .</a:t>
            </a:r>
          </a:p>
          <a:p>
            <a:pPr lvl="0"/>
            <a:endParaRPr lang="en-US" sz="2400" b="1" dirty="0">
              <a:solidFill>
                <a:srgbClr val="192A72"/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ar-JO" sz="2400" b="1" dirty="0">
                <a:solidFill>
                  <a:srgbClr val="192A72"/>
                </a:solidFill>
                <a:latin typeface="Arial" pitchFamily="34" charset="0"/>
                <a:cs typeface="Arial" pitchFamily="34" charset="0"/>
              </a:rPr>
              <a:t>4. ينسق (</a:t>
            </a:r>
            <a:r>
              <a:rPr lang="he-IL" sz="2400" b="1" dirty="0">
                <a:solidFill>
                  <a:srgbClr val="192A72"/>
                </a:solidFill>
                <a:latin typeface="Arial" pitchFamily="34" charset="0"/>
                <a:cs typeface="Arial" pitchFamily="34" charset="0"/>
              </a:rPr>
              <a:t>מקשר) </a:t>
            </a:r>
            <a:r>
              <a:rPr lang="he-IL" sz="2400" dirty="0">
                <a:solidFill>
                  <a:srgbClr val="192A72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ar-JO" sz="2400" dirty="0">
                <a:solidFill>
                  <a:srgbClr val="192A72"/>
                </a:solidFill>
                <a:latin typeface="Arial" pitchFamily="34" charset="0"/>
                <a:cs typeface="Arial" pitchFamily="34" charset="0"/>
              </a:rPr>
              <a:t>المدير مسؤول عن تطوير جهاز علاقات مع اطراف خارجية ,يزودون معلومات ,موارد, خدمات ضرورية للتنظيم.</a:t>
            </a:r>
            <a:endParaRPr lang="en-US" sz="2400" dirty="0">
              <a:solidFill>
                <a:srgbClr val="192A7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כותרת 1">
            <a:extLst>
              <a:ext uri="{FF2B5EF4-FFF2-40B4-BE49-F238E27FC236}">
                <a16:creationId xmlns:a16="http://schemas.microsoft.com/office/drawing/2014/main" id="{D94DF2B9-28FB-4ACD-9346-F12C8EFF33A2}"/>
              </a:ext>
            </a:extLst>
          </p:cNvPr>
          <p:cNvSpPr txBox="1">
            <a:spLocks/>
          </p:cNvSpPr>
          <p:nvPr/>
        </p:nvSpPr>
        <p:spPr>
          <a:xfrm>
            <a:off x="2062064" y="5778949"/>
            <a:ext cx="1018456" cy="47667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1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r"/>
            <a:r>
              <a:rPr lang="ar-JO" sz="2400" b="1" dirty="0">
                <a:solidFill>
                  <a:srgbClr val="192A72"/>
                </a:solidFill>
                <a:effectLst/>
                <a:latin typeface="Arial" pitchFamily="34" charset="0"/>
                <a:cs typeface="Arial" pitchFamily="34" charset="0"/>
              </a:rPr>
              <a:t>يتبع....</a:t>
            </a:r>
            <a:endParaRPr lang="he-IL" sz="2400" b="1" dirty="0">
              <a:solidFill>
                <a:srgbClr val="192A7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" name="קבוצה 9">
            <a:extLst>
              <a:ext uri="{FF2B5EF4-FFF2-40B4-BE49-F238E27FC236}">
                <a16:creationId xmlns:a16="http://schemas.microsoft.com/office/drawing/2014/main" id="{9A59DDD5-954A-4C8C-BADD-DAFC421CCA73}"/>
              </a:ext>
            </a:extLst>
          </p:cNvPr>
          <p:cNvGrpSpPr/>
          <p:nvPr/>
        </p:nvGrpSpPr>
        <p:grpSpPr>
          <a:xfrm>
            <a:off x="4294312" y="450357"/>
            <a:ext cx="4171262" cy="1071380"/>
            <a:chOff x="3250801" y="455027"/>
            <a:chExt cx="3641277" cy="1071380"/>
          </a:xfrm>
          <a:solidFill>
            <a:srgbClr val="E1F3F1"/>
          </a:solidFill>
        </p:grpSpPr>
        <p:sp>
          <p:nvSpPr>
            <p:cNvPr id="5" name="מלבן מעוגל 10">
              <a:extLst>
                <a:ext uri="{FF2B5EF4-FFF2-40B4-BE49-F238E27FC236}">
                  <a16:creationId xmlns:a16="http://schemas.microsoft.com/office/drawing/2014/main" id="{DD995D06-7890-4D33-800C-675B68503B78}"/>
                </a:ext>
              </a:extLst>
            </p:cNvPr>
            <p:cNvSpPr/>
            <p:nvPr/>
          </p:nvSpPr>
          <p:spPr>
            <a:xfrm>
              <a:off x="3250801" y="455027"/>
              <a:ext cx="3641277" cy="1071380"/>
            </a:xfrm>
            <a:prstGeom prst="roundRect">
              <a:avLst/>
            </a:prstGeom>
            <a:grpFill/>
            <a:ln>
              <a:solidFill>
                <a:srgbClr val="12B4BC"/>
              </a:solidFill>
            </a:ln>
          </p:spPr>
          <p:style>
            <a:lnRef idx="2">
              <a:schemeClr val="dk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>
                <a:solidFill>
                  <a:srgbClr val="12B4BC"/>
                </a:solidFill>
              </a:endParaRPr>
            </a:p>
          </p:txBody>
        </p:sp>
        <p:sp>
          <p:nvSpPr>
            <p:cNvPr id="6" name="מלבן 11">
              <a:extLst>
                <a:ext uri="{FF2B5EF4-FFF2-40B4-BE49-F238E27FC236}">
                  <a16:creationId xmlns:a16="http://schemas.microsoft.com/office/drawing/2014/main" id="{4BAAB9C9-216E-46D0-BA6B-2747BA390A4A}"/>
                </a:ext>
              </a:extLst>
            </p:cNvPr>
            <p:cNvSpPr/>
            <p:nvPr/>
          </p:nvSpPr>
          <p:spPr>
            <a:xfrm>
              <a:off x="3396712" y="679607"/>
              <a:ext cx="3349455" cy="722185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JO" sz="2800" b="1" u="none" kern="1200" dirty="0">
                  <a:solidFill>
                    <a:srgbClr val="192A72"/>
                  </a:solidFill>
                  <a:latin typeface="Arial" pitchFamily="34" charset="0"/>
                  <a:cs typeface="Arial" pitchFamily="34" charset="0"/>
                </a:rPr>
                <a:t>ا. وظائف متعلقة بالأدوار بين الشخصية </a:t>
              </a:r>
              <a:endParaRPr lang="he-IL" sz="2800" u="none" kern="1200" dirty="0">
                <a:solidFill>
                  <a:srgbClr val="192A7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664481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1">
            <a:extLst>
              <a:ext uri="{FF2B5EF4-FFF2-40B4-BE49-F238E27FC236}">
                <a16:creationId xmlns:a16="http://schemas.microsoft.com/office/drawing/2014/main" id="{265AEFB7-5547-4FB5-9B9C-FA98D76CC0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6776" y="5085184"/>
            <a:ext cx="1018456" cy="476672"/>
          </a:xfrm>
        </p:spPr>
        <p:txBody>
          <a:bodyPr/>
          <a:lstStyle/>
          <a:p>
            <a:pPr algn="r"/>
            <a:r>
              <a:rPr lang="ar-JO" sz="2400" b="1" dirty="0">
                <a:solidFill>
                  <a:srgbClr val="192A72"/>
                </a:solidFill>
                <a:latin typeface="Arial" pitchFamily="34" charset="0"/>
                <a:cs typeface="Arial" pitchFamily="34" charset="0"/>
              </a:rPr>
              <a:t>يتبع....</a:t>
            </a:r>
            <a:endParaRPr lang="he-IL" sz="2400" b="1" dirty="0">
              <a:solidFill>
                <a:srgbClr val="192A7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מלבן 2">
            <a:extLst>
              <a:ext uri="{FF2B5EF4-FFF2-40B4-BE49-F238E27FC236}">
                <a16:creationId xmlns:a16="http://schemas.microsoft.com/office/drawing/2014/main" id="{2F377608-6564-417F-B8D7-187982D1584C}"/>
              </a:ext>
            </a:extLst>
          </p:cNvPr>
          <p:cNvSpPr/>
          <p:nvPr/>
        </p:nvSpPr>
        <p:spPr>
          <a:xfrm>
            <a:off x="1850711" y="1484784"/>
            <a:ext cx="864096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dirty="0">
              <a:solidFill>
                <a:srgbClr val="192A72"/>
              </a:solidFill>
              <a:latin typeface="Arial" pitchFamily="34" charset="0"/>
              <a:cs typeface="Arial" pitchFamily="34" charset="0"/>
            </a:endParaRPr>
          </a:p>
          <a:p>
            <a:pPr marL="457200" lvl="0" indent="-457200">
              <a:buAutoNum type="arabicPeriod"/>
            </a:pPr>
            <a:r>
              <a:rPr lang="ar-JO" sz="2400" b="1" dirty="0">
                <a:solidFill>
                  <a:srgbClr val="192A72"/>
                </a:solidFill>
                <a:latin typeface="Arial" pitchFamily="34" charset="0"/>
                <a:cs typeface="Arial" pitchFamily="34" charset="0"/>
              </a:rPr>
              <a:t>مجس(</a:t>
            </a:r>
            <a:r>
              <a:rPr lang="he-IL" sz="2400" b="1" dirty="0">
                <a:solidFill>
                  <a:srgbClr val="192A72"/>
                </a:solidFill>
                <a:latin typeface="Arial" pitchFamily="34" charset="0"/>
                <a:cs typeface="Arial" pitchFamily="34" charset="0"/>
              </a:rPr>
              <a:t>חיישן):</a:t>
            </a:r>
            <a:r>
              <a:rPr lang="ar-JO" sz="2400" b="1" dirty="0">
                <a:solidFill>
                  <a:srgbClr val="192A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JO" sz="2400" dirty="0">
                <a:solidFill>
                  <a:srgbClr val="192A72"/>
                </a:solidFill>
                <a:latin typeface="Arial" pitchFamily="34" charset="0"/>
                <a:cs typeface="Arial" pitchFamily="34" charset="0"/>
              </a:rPr>
              <a:t>يعمل كمركز الاعصاب , لجمع معلومات مهنية وتقنية ,  </a:t>
            </a:r>
            <a:br>
              <a:rPr lang="ar-JO" sz="2400" dirty="0">
                <a:solidFill>
                  <a:srgbClr val="192A72"/>
                </a:solidFill>
                <a:latin typeface="Arial" pitchFamily="34" charset="0"/>
                <a:cs typeface="Arial" pitchFamily="34" charset="0"/>
              </a:rPr>
            </a:br>
            <a:r>
              <a:rPr lang="ar-JO" sz="2400" dirty="0">
                <a:solidFill>
                  <a:srgbClr val="192A72"/>
                </a:solidFill>
                <a:latin typeface="Arial" pitchFamily="34" charset="0"/>
                <a:cs typeface="Arial" pitchFamily="34" charset="0"/>
              </a:rPr>
              <a:t>                      معلومات عن البرامج , معلومات عامة, معلومات سياسية , </a:t>
            </a:r>
            <a:br>
              <a:rPr lang="ar-JO" sz="2400" dirty="0">
                <a:solidFill>
                  <a:srgbClr val="192A72"/>
                </a:solidFill>
                <a:latin typeface="Arial" pitchFamily="34" charset="0"/>
                <a:cs typeface="Arial" pitchFamily="34" charset="0"/>
              </a:rPr>
            </a:br>
            <a:r>
              <a:rPr lang="ar-JO" sz="2400" dirty="0">
                <a:solidFill>
                  <a:srgbClr val="192A72"/>
                </a:solidFill>
                <a:latin typeface="Arial" pitchFamily="34" charset="0"/>
                <a:cs typeface="Arial" pitchFamily="34" charset="0"/>
              </a:rPr>
              <a:t>                      معلومات تربوية .</a:t>
            </a:r>
          </a:p>
          <a:p>
            <a:pPr marL="457200" lvl="0" indent="-457200">
              <a:buAutoNum type="arabicPeriod"/>
            </a:pPr>
            <a:endParaRPr lang="en-US" sz="2400" dirty="0">
              <a:solidFill>
                <a:srgbClr val="192A72"/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2400" b="1" dirty="0">
                <a:solidFill>
                  <a:srgbClr val="192A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JO" sz="2400" b="1" dirty="0">
                <a:solidFill>
                  <a:srgbClr val="192A72"/>
                </a:solidFill>
                <a:latin typeface="Arial" pitchFamily="34" charset="0"/>
                <a:cs typeface="Arial" pitchFamily="34" charset="0"/>
              </a:rPr>
              <a:t>2. موزع(</a:t>
            </a:r>
            <a:r>
              <a:rPr lang="he-IL" sz="2400" b="1" dirty="0">
                <a:solidFill>
                  <a:srgbClr val="192A72"/>
                </a:solidFill>
                <a:latin typeface="Arial" pitchFamily="34" charset="0"/>
                <a:cs typeface="Arial" pitchFamily="34" charset="0"/>
              </a:rPr>
              <a:t>מפיץ</a:t>
            </a:r>
            <a:r>
              <a:rPr lang="ar-JO" sz="2400" b="1" dirty="0">
                <a:solidFill>
                  <a:srgbClr val="192A72"/>
                </a:solidFill>
                <a:latin typeface="Arial" pitchFamily="34" charset="0"/>
                <a:cs typeface="Arial" pitchFamily="34" charset="0"/>
              </a:rPr>
              <a:t>) : </a:t>
            </a:r>
            <a:r>
              <a:rPr lang="ar-JO" sz="2400" dirty="0">
                <a:solidFill>
                  <a:srgbClr val="192A72"/>
                </a:solidFill>
                <a:latin typeface="Arial" pitchFamily="34" charset="0"/>
                <a:cs typeface="Arial" pitchFamily="34" charset="0"/>
              </a:rPr>
              <a:t>ينشر معلومات لأعضاء التنظيم , للوحدات , للطواقم.</a:t>
            </a:r>
          </a:p>
          <a:p>
            <a:pPr lvl="0"/>
            <a:endParaRPr lang="en-US" sz="2400" dirty="0">
              <a:solidFill>
                <a:srgbClr val="192A72"/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ar-JO" sz="2400" b="1" dirty="0">
                <a:solidFill>
                  <a:srgbClr val="192A72"/>
                </a:solidFill>
                <a:latin typeface="Arial" pitchFamily="34" charset="0"/>
                <a:cs typeface="Arial" pitchFamily="34" charset="0"/>
              </a:rPr>
              <a:t>3. ناطق(</a:t>
            </a:r>
            <a:r>
              <a:rPr lang="he-IL" sz="2400" b="1" dirty="0">
                <a:solidFill>
                  <a:srgbClr val="192A72"/>
                </a:solidFill>
                <a:latin typeface="Arial" pitchFamily="34" charset="0"/>
                <a:cs typeface="Arial" pitchFamily="34" charset="0"/>
              </a:rPr>
              <a:t>דובר) : </a:t>
            </a:r>
            <a:r>
              <a:rPr lang="ar-JO" sz="2400" dirty="0">
                <a:solidFill>
                  <a:srgbClr val="192A72"/>
                </a:solidFill>
                <a:latin typeface="Arial" pitchFamily="34" charset="0"/>
                <a:cs typeface="Arial" pitchFamily="34" charset="0"/>
              </a:rPr>
              <a:t>يتحدث باسم التنظيم امام جهات داخلية وخارجية , زبائن ,    </a:t>
            </a:r>
            <a:br>
              <a:rPr lang="ar-JO" sz="2400" dirty="0">
                <a:solidFill>
                  <a:srgbClr val="192A72"/>
                </a:solidFill>
                <a:latin typeface="Arial" pitchFamily="34" charset="0"/>
                <a:cs typeface="Arial" pitchFamily="34" charset="0"/>
              </a:rPr>
            </a:br>
            <a:r>
              <a:rPr lang="ar-JO" sz="2400" dirty="0">
                <a:solidFill>
                  <a:srgbClr val="192A72"/>
                </a:solidFill>
                <a:latin typeface="Arial" pitchFamily="34" charset="0"/>
                <a:cs typeface="Arial" pitchFamily="34" charset="0"/>
              </a:rPr>
              <a:t>                      مزودون.</a:t>
            </a:r>
            <a:endParaRPr lang="en-US" sz="2400" dirty="0">
              <a:solidFill>
                <a:srgbClr val="192A72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9" name="קבוצה 3">
            <a:extLst>
              <a:ext uri="{FF2B5EF4-FFF2-40B4-BE49-F238E27FC236}">
                <a16:creationId xmlns:a16="http://schemas.microsoft.com/office/drawing/2014/main" id="{A9573EFC-3382-46C4-A84C-5014E5B75596}"/>
              </a:ext>
            </a:extLst>
          </p:cNvPr>
          <p:cNvGrpSpPr/>
          <p:nvPr/>
        </p:nvGrpSpPr>
        <p:grpSpPr>
          <a:xfrm>
            <a:off x="4559011" y="413404"/>
            <a:ext cx="3559316" cy="1071380"/>
            <a:chOff x="3291781" y="1660330"/>
            <a:chExt cx="3559316" cy="1071380"/>
          </a:xfrm>
          <a:solidFill>
            <a:srgbClr val="E1F3F1"/>
          </a:solidFill>
        </p:grpSpPr>
        <p:sp>
          <p:nvSpPr>
            <p:cNvPr id="10" name="מלבן מעוגל 4">
              <a:extLst>
                <a:ext uri="{FF2B5EF4-FFF2-40B4-BE49-F238E27FC236}">
                  <a16:creationId xmlns:a16="http://schemas.microsoft.com/office/drawing/2014/main" id="{FA7AD779-91B4-4AC3-AC0D-52F7ED184F63}"/>
                </a:ext>
              </a:extLst>
            </p:cNvPr>
            <p:cNvSpPr/>
            <p:nvPr/>
          </p:nvSpPr>
          <p:spPr>
            <a:xfrm>
              <a:off x="3291781" y="1660330"/>
              <a:ext cx="3559316" cy="1071380"/>
            </a:xfrm>
            <a:prstGeom prst="roundRect">
              <a:avLst/>
            </a:prstGeom>
            <a:grpFill/>
            <a:ln>
              <a:solidFill>
                <a:srgbClr val="12B4BC"/>
              </a:solidFill>
            </a:ln>
          </p:spPr>
          <p:style>
            <a:lnRef idx="2">
              <a:schemeClr val="dk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 sz="2400">
                <a:solidFill>
                  <a:srgbClr val="192A72"/>
                </a:solidFill>
              </a:endParaRPr>
            </a:p>
          </p:txBody>
        </p:sp>
        <p:sp>
          <p:nvSpPr>
            <p:cNvPr id="11" name="מלבן 5">
              <a:extLst>
                <a:ext uri="{FF2B5EF4-FFF2-40B4-BE49-F238E27FC236}">
                  <a16:creationId xmlns:a16="http://schemas.microsoft.com/office/drawing/2014/main" id="{19D951AA-E593-4A08-B508-A78AD21CA9BF}"/>
                </a:ext>
              </a:extLst>
            </p:cNvPr>
            <p:cNvSpPr/>
            <p:nvPr/>
          </p:nvSpPr>
          <p:spPr>
            <a:xfrm>
              <a:off x="3344081" y="1712630"/>
              <a:ext cx="3454716" cy="966780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JO" sz="3200" b="1" u="none" kern="1200" dirty="0">
                  <a:solidFill>
                    <a:srgbClr val="192A72"/>
                  </a:solidFill>
                  <a:latin typeface="Arial" pitchFamily="34" charset="0"/>
                  <a:cs typeface="Arial" pitchFamily="34" charset="0"/>
                </a:rPr>
                <a:t>ب. وظائف متعلقة بالمعلومات</a:t>
              </a:r>
              <a:endParaRPr lang="he-IL" sz="3200" u="none" kern="1200" dirty="0">
                <a:solidFill>
                  <a:srgbClr val="192A7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059077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9DB2056-E1CB-4D8A-ACBA-AC50FFDF07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799" y="1052736"/>
            <a:ext cx="10580813" cy="4752528"/>
          </a:xfrm>
        </p:spPr>
        <p:txBody>
          <a:bodyPr/>
          <a:lstStyle/>
          <a:p>
            <a:pPr algn="r">
              <a:lnSpc>
                <a:spcPct val="150000"/>
              </a:lnSpc>
            </a:pPr>
            <a:br>
              <a:rPr lang="en-US" sz="2400" b="1" dirty="0">
                <a:solidFill>
                  <a:srgbClr val="192A72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ar-JO" sz="2400" b="1" dirty="0">
                <a:solidFill>
                  <a:srgbClr val="192A72"/>
                </a:solidFill>
                <a:effectLst/>
                <a:latin typeface="Arial" pitchFamily="34" charset="0"/>
                <a:cs typeface="Arial" pitchFamily="34" charset="0"/>
              </a:rPr>
              <a:t>1. مبادر (</a:t>
            </a:r>
            <a:r>
              <a:rPr lang="he-IL" sz="2400" b="1" dirty="0">
                <a:solidFill>
                  <a:srgbClr val="192A72"/>
                </a:solidFill>
                <a:effectLst/>
                <a:latin typeface="Arial" pitchFamily="34" charset="0"/>
                <a:cs typeface="Arial" pitchFamily="34" charset="0"/>
              </a:rPr>
              <a:t>יוזם): </a:t>
            </a:r>
            <a:r>
              <a:rPr lang="ar-JO" sz="2400" b="0" dirty="0">
                <a:solidFill>
                  <a:srgbClr val="192A72"/>
                </a:solidFill>
                <a:effectLst/>
                <a:latin typeface="Arial" pitchFamily="34" charset="0"/>
                <a:cs typeface="Arial" pitchFamily="34" charset="0"/>
              </a:rPr>
              <a:t>المدير يستغل الفرص يبادر بتغييرات من شانها ان تحسن من انجاز العمل بالتنظيم.</a:t>
            </a:r>
            <a:br>
              <a:rPr lang="en-US" sz="2400" b="1" dirty="0">
                <a:solidFill>
                  <a:srgbClr val="192A72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ar-JO" sz="2400" b="1" dirty="0">
                <a:solidFill>
                  <a:srgbClr val="192A72"/>
                </a:solidFill>
                <a:effectLst/>
                <a:latin typeface="Arial" pitchFamily="34" charset="0"/>
                <a:cs typeface="Arial" pitchFamily="34" charset="0"/>
              </a:rPr>
              <a:t>2. يعتني </a:t>
            </a:r>
            <a:r>
              <a:rPr lang="ar-JO" sz="2400" b="1" dirty="0" err="1">
                <a:solidFill>
                  <a:srgbClr val="192A72"/>
                </a:solidFill>
                <a:effectLst/>
                <a:latin typeface="Arial" pitchFamily="34" charset="0"/>
                <a:cs typeface="Arial" pitchFamily="34" charset="0"/>
              </a:rPr>
              <a:t>بالتشويشات</a:t>
            </a:r>
            <a:r>
              <a:rPr lang="ar-JO" sz="2400" b="1" dirty="0">
                <a:solidFill>
                  <a:srgbClr val="192A72"/>
                </a:solidFill>
                <a:effectLst/>
                <a:latin typeface="Arial" pitchFamily="34" charset="0"/>
                <a:cs typeface="Arial" pitchFamily="34" charset="0"/>
              </a:rPr>
              <a:t>(</a:t>
            </a:r>
            <a:r>
              <a:rPr lang="he-IL" sz="2400" b="1" dirty="0">
                <a:solidFill>
                  <a:srgbClr val="192A72"/>
                </a:solidFill>
                <a:effectLst/>
                <a:latin typeface="Arial" pitchFamily="34" charset="0"/>
                <a:cs typeface="Arial" pitchFamily="34" charset="0"/>
              </a:rPr>
              <a:t>מטפל בשיבושים):</a:t>
            </a:r>
            <a:r>
              <a:rPr lang="ar-JO" sz="2400" b="0" dirty="0">
                <a:solidFill>
                  <a:srgbClr val="192A72"/>
                </a:solidFill>
                <a:effectLst/>
                <a:latin typeface="Arial" pitchFamily="34" charset="0"/>
                <a:cs typeface="Arial" pitchFamily="34" charset="0"/>
              </a:rPr>
              <a:t>المدير يرد على الاحداث بالتنظيم ويقوم بالتدخل لكي يمنع </a:t>
            </a:r>
            <a:r>
              <a:rPr lang="ar-JO" sz="2400" b="0" dirty="0" err="1">
                <a:solidFill>
                  <a:srgbClr val="192A72"/>
                </a:solidFill>
                <a:effectLst/>
                <a:latin typeface="Arial" pitchFamily="34" charset="0"/>
                <a:cs typeface="Arial" pitchFamily="34" charset="0"/>
              </a:rPr>
              <a:t>التشويشات</a:t>
            </a:r>
            <a:r>
              <a:rPr lang="ar-JO" sz="2400" b="0" dirty="0">
                <a:solidFill>
                  <a:srgbClr val="192A72"/>
                </a:solidFill>
                <a:effectLst/>
                <a:latin typeface="Arial" pitchFamily="34" charset="0"/>
                <a:cs typeface="Arial" pitchFamily="34" charset="0"/>
              </a:rPr>
              <a:t> التي تواجه التنظيم وتؤدي الى تدهوره .</a:t>
            </a:r>
            <a:br>
              <a:rPr lang="en-US" sz="2400" b="1" dirty="0">
                <a:solidFill>
                  <a:srgbClr val="192A72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ar-JO" sz="2400" b="1" dirty="0">
                <a:solidFill>
                  <a:srgbClr val="192A72"/>
                </a:solidFill>
                <a:effectLst/>
                <a:latin typeface="Arial" pitchFamily="34" charset="0"/>
                <a:cs typeface="Arial" pitchFamily="34" charset="0"/>
              </a:rPr>
              <a:t>3. يخصص الميزانيات (</a:t>
            </a:r>
            <a:r>
              <a:rPr lang="he-IL" sz="2400" b="1" dirty="0">
                <a:solidFill>
                  <a:srgbClr val="192A72"/>
                </a:solidFill>
                <a:effectLst/>
                <a:latin typeface="Arial" pitchFamily="34" charset="0"/>
                <a:cs typeface="Arial" pitchFamily="34" charset="0"/>
              </a:rPr>
              <a:t>מקצה משאבים):</a:t>
            </a:r>
            <a:r>
              <a:rPr lang="ar-JO" sz="2400" b="0" dirty="0">
                <a:solidFill>
                  <a:srgbClr val="192A72"/>
                </a:solidFill>
                <a:effectLst/>
                <a:latin typeface="Arial" pitchFamily="34" charset="0"/>
                <a:cs typeface="Arial" pitchFamily="34" charset="0"/>
              </a:rPr>
              <a:t>المدير يقرر بشان تخصيص الموارد التي بحوزته ,ميزانيات ,مواد ,الأجهزة, عمال </a:t>
            </a:r>
            <a:r>
              <a:rPr lang="he-IL" sz="2400" b="0" dirty="0">
                <a:solidFill>
                  <a:srgbClr val="192A72"/>
                </a:solidFill>
                <a:effectLst/>
                <a:latin typeface="Arial" pitchFamily="34" charset="0"/>
                <a:cs typeface="Arial" pitchFamily="34" charset="0"/>
              </a:rPr>
              <a:t>.</a:t>
            </a:r>
            <a:br>
              <a:rPr lang="en-US" sz="2400" b="1" dirty="0">
                <a:solidFill>
                  <a:srgbClr val="192A72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ar-JO" sz="2400" b="1" dirty="0">
                <a:solidFill>
                  <a:srgbClr val="192A72"/>
                </a:solidFill>
                <a:effectLst/>
                <a:latin typeface="Arial" pitchFamily="34" charset="0"/>
                <a:cs typeface="Arial" pitchFamily="34" charset="0"/>
              </a:rPr>
              <a:t>4. يدير المفاوضات(</a:t>
            </a:r>
            <a:r>
              <a:rPr lang="he-IL" sz="2400" b="1" dirty="0">
                <a:solidFill>
                  <a:srgbClr val="192A72"/>
                </a:solidFill>
                <a:effectLst/>
                <a:latin typeface="Arial" pitchFamily="34" charset="0"/>
                <a:cs typeface="Arial" pitchFamily="34" charset="0"/>
              </a:rPr>
              <a:t>מנהל משא ומתן): </a:t>
            </a:r>
            <a:r>
              <a:rPr lang="ar-JO" sz="2400" b="0" dirty="0">
                <a:solidFill>
                  <a:srgbClr val="192A72"/>
                </a:solidFill>
                <a:effectLst/>
                <a:latin typeface="Arial" pitchFamily="34" charset="0"/>
                <a:cs typeface="Arial" pitchFamily="34" charset="0"/>
              </a:rPr>
              <a:t>يجري المدير مفاوضات مع جهات داخلية ,خارجية. مثل: بنوك التمويل, زبائن, سلطات حكومية, مزودون.</a:t>
            </a:r>
            <a:br>
              <a:rPr lang="en-US" sz="2400" dirty="0">
                <a:solidFill>
                  <a:srgbClr val="192A72"/>
                </a:solidFill>
                <a:effectLst/>
              </a:rPr>
            </a:br>
            <a:endParaRPr lang="he-IL" sz="2400" b="1" dirty="0">
              <a:solidFill>
                <a:srgbClr val="192A72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קבוצה 2">
            <a:extLst>
              <a:ext uri="{FF2B5EF4-FFF2-40B4-BE49-F238E27FC236}">
                <a16:creationId xmlns:a16="http://schemas.microsoft.com/office/drawing/2014/main" id="{E37EACDC-28A2-445F-9F90-A1639FEF9750}"/>
              </a:ext>
            </a:extLst>
          </p:cNvPr>
          <p:cNvGrpSpPr/>
          <p:nvPr/>
        </p:nvGrpSpPr>
        <p:grpSpPr>
          <a:xfrm>
            <a:off x="4640826" y="309614"/>
            <a:ext cx="3883477" cy="1071380"/>
            <a:chOff x="3322715" y="2865632"/>
            <a:chExt cx="3497449" cy="1071380"/>
          </a:xfrm>
          <a:solidFill>
            <a:srgbClr val="E1F3F1"/>
          </a:solidFill>
        </p:grpSpPr>
        <p:sp>
          <p:nvSpPr>
            <p:cNvPr id="4" name="מלבן מעוגל 3">
              <a:extLst>
                <a:ext uri="{FF2B5EF4-FFF2-40B4-BE49-F238E27FC236}">
                  <a16:creationId xmlns:a16="http://schemas.microsoft.com/office/drawing/2014/main" id="{6077F81D-03C8-4AD1-BA3B-F8DA7D60A026}"/>
                </a:ext>
              </a:extLst>
            </p:cNvPr>
            <p:cNvSpPr/>
            <p:nvPr/>
          </p:nvSpPr>
          <p:spPr>
            <a:xfrm>
              <a:off x="3322715" y="2865632"/>
              <a:ext cx="3497449" cy="1071380"/>
            </a:xfrm>
            <a:prstGeom prst="roundRect">
              <a:avLst/>
            </a:prstGeom>
            <a:grpFill/>
            <a:ln>
              <a:solidFill>
                <a:srgbClr val="12B4BC"/>
              </a:solidFill>
            </a:ln>
          </p:spPr>
          <p:style>
            <a:lnRef idx="2">
              <a:schemeClr val="dk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" name="מלבן 4">
              <a:extLst>
                <a:ext uri="{FF2B5EF4-FFF2-40B4-BE49-F238E27FC236}">
                  <a16:creationId xmlns:a16="http://schemas.microsoft.com/office/drawing/2014/main" id="{4F7753F1-9154-41A1-95A4-EE2D648D778A}"/>
                </a:ext>
              </a:extLst>
            </p:cNvPr>
            <p:cNvSpPr/>
            <p:nvPr/>
          </p:nvSpPr>
          <p:spPr>
            <a:xfrm>
              <a:off x="3375015" y="2917932"/>
              <a:ext cx="3392849" cy="966780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JO" sz="3200" b="1" u="none" kern="1200" dirty="0">
                  <a:solidFill>
                    <a:srgbClr val="192A72"/>
                  </a:solidFill>
                  <a:latin typeface="Arial" pitchFamily="34" charset="0"/>
                  <a:cs typeface="Arial" pitchFamily="34" charset="0"/>
                </a:rPr>
                <a:t>ج. وظائف متعلقة باتخاذ القرارات </a:t>
              </a:r>
              <a:endParaRPr lang="he-IL" sz="3200" u="none" kern="1200" dirty="0">
                <a:solidFill>
                  <a:srgbClr val="192A7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278708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E929D97-097A-47C1-857A-22A200A04E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7865" y="143412"/>
            <a:ext cx="8229600" cy="1600200"/>
          </a:xfrm>
        </p:spPr>
        <p:txBody>
          <a:bodyPr/>
          <a:lstStyle/>
          <a:p>
            <a:r>
              <a:rPr lang="ar-JO" sz="3600" b="1" dirty="0">
                <a:solidFill>
                  <a:srgbClr val="192A72"/>
                </a:solidFill>
                <a:latin typeface="Arial" pitchFamily="34" charset="0"/>
                <a:cs typeface="Arial" pitchFamily="34" charset="0"/>
              </a:rPr>
              <a:t>الطرق التي يمكن من خلالها مساعدة المدير في طريق نجاح المؤسسة</a:t>
            </a:r>
            <a:endParaRPr lang="he-IL" sz="3600" dirty="0">
              <a:solidFill>
                <a:srgbClr val="192A72"/>
              </a:solidFill>
            </a:endParaRPr>
          </a:p>
        </p:txBody>
      </p:sp>
      <p:sp>
        <p:nvSpPr>
          <p:cNvPr id="3" name="מלבן 2">
            <a:extLst>
              <a:ext uri="{FF2B5EF4-FFF2-40B4-BE49-F238E27FC236}">
                <a16:creationId xmlns:a16="http://schemas.microsoft.com/office/drawing/2014/main" id="{EA7E19A3-143F-44A6-AF92-16A19F9A12A5}"/>
              </a:ext>
            </a:extLst>
          </p:cNvPr>
          <p:cNvSpPr/>
          <p:nvPr/>
        </p:nvSpPr>
        <p:spPr>
          <a:xfrm>
            <a:off x="6572874" y="1743612"/>
            <a:ext cx="34870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ar-JO" sz="2400" b="1" dirty="0">
                <a:solidFill>
                  <a:srgbClr val="192A72"/>
                </a:solidFill>
                <a:latin typeface="Arial" pitchFamily="34" charset="0"/>
                <a:cs typeface="Arial" pitchFamily="34" charset="0"/>
              </a:rPr>
              <a:t>المثال الشخصي والقدوة </a:t>
            </a:r>
            <a:endParaRPr lang="he-IL" sz="2400" dirty="0">
              <a:solidFill>
                <a:srgbClr val="192A7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036F2172-28D0-4D59-A53F-E2767461FE85}"/>
              </a:ext>
            </a:extLst>
          </p:cNvPr>
          <p:cNvSpPr/>
          <p:nvPr/>
        </p:nvSpPr>
        <p:spPr>
          <a:xfrm>
            <a:off x="4700665" y="2434694"/>
            <a:ext cx="47158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ar-JO" sz="2400" b="1" dirty="0">
                <a:solidFill>
                  <a:srgbClr val="192A72"/>
                </a:solidFill>
                <a:latin typeface="Arial" pitchFamily="34" charset="0"/>
                <a:cs typeface="Arial" pitchFamily="34" charset="0"/>
              </a:rPr>
              <a:t>زيادة قدرة الموظفين مع مرور الوقت</a:t>
            </a:r>
            <a:endParaRPr lang="he-IL" sz="2400" dirty="0">
              <a:solidFill>
                <a:srgbClr val="192A7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762AEFB5-0F5D-4A97-B5DC-F41CB8074603}"/>
              </a:ext>
            </a:extLst>
          </p:cNvPr>
          <p:cNvSpPr/>
          <p:nvPr/>
        </p:nvSpPr>
        <p:spPr>
          <a:xfrm>
            <a:off x="4268617" y="3231457"/>
            <a:ext cx="42484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ar-JO" sz="2400" b="1" dirty="0">
                <a:solidFill>
                  <a:srgbClr val="192A72"/>
                </a:solidFill>
                <a:latin typeface="Arial" pitchFamily="34" charset="0"/>
                <a:cs typeface="Arial" pitchFamily="34" charset="0"/>
              </a:rPr>
              <a:t>التفاؤل والاهتمام والمزاج الجيد</a:t>
            </a:r>
            <a:endParaRPr lang="he-IL" sz="2400" b="1" dirty="0">
              <a:solidFill>
                <a:srgbClr val="192A7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A155313E-391F-4B85-B13C-F36AFA373DAA}"/>
              </a:ext>
            </a:extLst>
          </p:cNvPr>
          <p:cNvSpPr/>
          <p:nvPr/>
        </p:nvSpPr>
        <p:spPr>
          <a:xfrm>
            <a:off x="4328456" y="4666943"/>
            <a:ext cx="23762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ar-JO" sz="2400" b="1" dirty="0">
                <a:solidFill>
                  <a:srgbClr val="192A72"/>
                </a:solidFill>
                <a:latin typeface="Arial" pitchFamily="34" charset="0"/>
                <a:cs typeface="Arial" pitchFamily="34" charset="0"/>
              </a:rPr>
              <a:t>إدارة الوقت</a:t>
            </a:r>
            <a:endParaRPr lang="en-US" sz="2400" dirty="0">
              <a:solidFill>
                <a:srgbClr val="192A7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מלבן 6">
            <a:extLst>
              <a:ext uri="{FF2B5EF4-FFF2-40B4-BE49-F238E27FC236}">
                <a16:creationId xmlns:a16="http://schemas.microsoft.com/office/drawing/2014/main" id="{810F41CE-6F43-429A-A7F0-CE3D515212E3}"/>
              </a:ext>
            </a:extLst>
          </p:cNvPr>
          <p:cNvSpPr/>
          <p:nvPr/>
        </p:nvSpPr>
        <p:spPr>
          <a:xfrm>
            <a:off x="1806386" y="3975861"/>
            <a:ext cx="62343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ar-JO" sz="2400" b="1" dirty="0">
                <a:solidFill>
                  <a:srgbClr val="192A72"/>
                </a:solidFill>
                <a:latin typeface="Arial" pitchFamily="34" charset="0"/>
                <a:cs typeface="Arial" pitchFamily="34" charset="0"/>
              </a:rPr>
              <a:t>السماح للموظفين بانتقاد العمليات في المنظمة دون خوف </a:t>
            </a:r>
            <a:endParaRPr lang="he-IL" sz="2400" dirty="0">
              <a:solidFill>
                <a:srgbClr val="192A7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93460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B54C3FE-6D28-42ED-931E-C790B47C21B6}"/>
              </a:ext>
            </a:extLst>
          </p:cNvPr>
          <p:cNvSpPr/>
          <p:nvPr/>
        </p:nvSpPr>
        <p:spPr>
          <a:xfrm>
            <a:off x="8691716" y="4414684"/>
            <a:ext cx="3498697" cy="24433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73DEF0A-2BF6-4773-82B3-72D38046A741}"/>
              </a:ext>
            </a:extLst>
          </p:cNvPr>
          <p:cNvSpPr txBox="1"/>
          <p:nvPr/>
        </p:nvSpPr>
        <p:spPr>
          <a:xfrm>
            <a:off x="4965291" y="0"/>
            <a:ext cx="7155858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JO" sz="2800" b="1" dirty="0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امثلة</a:t>
            </a:r>
            <a:r>
              <a:rPr lang="he-IL" sz="2800" b="1" dirty="0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b="1" dirty="0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Leadership and effective collaboration</a:t>
            </a:r>
            <a:r>
              <a:rPr lang="ar-JO" b="1" dirty="0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(3:21)</a:t>
            </a:r>
            <a:endParaRPr lang="en-US" b="1" dirty="0">
              <a:solidFill>
                <a:srgbClr val="192A7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e-IL" sz="2800" b="1" dirty="0">
              <a:solidFill>
                <a:srgbClr val="192A7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Online Media 2" title="Leadership and effective collaboration.">
            <a:hlinkClick r:id="" action="ppaction://media"/>
            <a:extLst>
              <a:ext uri="{FF2B5EF4-FFF2-40B4-BE49-F238E27FC236}">
                <a16:creationId xmlns:a16="http://schemas.microsoft.com/office/drawing/2014/main" id="{ECAE363B-320E-42CB-A1F6-ECDA5A4A071A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401535" y="455693"/>
            <a:ext cx="11495497" cy="6211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3055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טבלה 1">
            <a:extLst>
              <a:ext uri="{FF2B5EF4-FFF2-40B4-BE49-F238E27FC236}">
                <a16:creationId xmlns:a16="http://schemas.microsoft.com/office/drawing/2014/main" id="{23F85BB0-C61A-437A-AF60-43A9E29A84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0551251"/>
              </p:ext>
            </p:extLst>
          </p:nvPr>
        </p:nvGraphicFramePr>
        <p:xfrm>
          <a:off x="853818" y="1172855"/>
          <a:ext cx="10343064" cy="4298400"/>
        </p:xfrm>
        <a:graphic>
          <a:graphicData uri="http://schemas.openxmlformats.org/drawingml/2006/table">
            <a:tbl>
              <a:tblPr rtl="1" firstRow="1" firstCol="1" bandRow="1">
                <a:tableStyleId>{9D7B26C5-4107-4FEC-AEDC-1716B250A1EF}</a:tableStyleId>
              </a:tblPr>
              <a:tblGrid>
                <a:gridCol w="13217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738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474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9578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LB" sz="2400" b="1" dirty="0">
                          <a:solidFill>
                            <a:srgbClr val="192A72"/>
                          </a:solidFill>
                          <a:effectLst/>
                        </a:rPr>
                        <a:t>المعيار</a:t>
                      </a:r>
                      <a:endParaRPr lang="en-US" sz="2400" b="1" dirty="0">
                        <a:solidFill>
                          <a:srgbClr val="192A7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168" marR="64168" marT="0" marB="0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LB" sz="2400" b="1" dirty="0">
                          <a:solidFill>
                            <a:srgbClr val="192A72"/>
                          </a:solidFill>
                          <a:effectLst/>
                        </a:rPr>
                        <a:t>القائد </a:t>
                      </a:r>
                      <a:endParaRPr lang="en-US" sz="2400" b="1" dirty="0">
                        <a:solidFill>
                          <a:srgbClr val="192A7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168" marR="64168" marT="0" marB="0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LB" sz="2400" b="1" dirty="0">
                          <a:solidFill>
                            <a:srgbClr val="192A72"/>
                          </a:solidFill>
                          <a:effectLst/>
                        </a:rPr>
                        <a:t>المدير</a:t>
                      </a:r>
                      <a:endParaRPr lang="en-US" sz="2400" b="1" dirty="0">
                        <a:solidFill>
                          <a:srgbClr val="192A7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168" marR="64168" marT="0" marB="0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5603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LB" sz="2400" b="1" dirty="0">
                          <a:solidFill>
                            <a:srgbClr val="192A72"/>
                          </a:solidFill>
                          <a:effectLst/>
                        </a:rPr>
                        <a:t>التركيز والاهتمام</a:t>
                      </a:r>
                      <a:endParaRPr lang="en-US" sz="2400" b="1" dirty="0">
                        <a:solidFill>
                          <a:srgbClr val="192A7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168" marR="64168" marT="0" marB="0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ar-JO" sz="2400" b="1" dirty="0">
                          <a:solidFill>
                            <a:srgbClr val="192A72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يركز القائد على الرؤيا </a:t>
                      </a:r>
                      <a:endParaRPr lang="en-US" sz="2400" dirty="0">
                        <a:solidFill>
                          <a:srgbClr val="192A7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ar-JO" sz="2400" b="1" dirty="0">
                          <a:solidFill>
                            <a:srgbClr val="192A72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يركز المدير  على الأهداف</a:t>
                      </a:r>
                      <a:endParaRPr lang="en-US" sz="2400" dirty="0">
                        <a:solidFill>
                          <a:srgbClr val="192A7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9578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LB" sz="2400" b="1" dirty="0">
                          <a:solidFill>
                            <a:srgbClr val="192A72"/>
                          </a:solidFill>
                          <a:effectLst/>
                        </a:rPr>
                        <a:t>المخاطرة</a:t>
                      </a:r>
                      <a:endParaRPr lang="en-US" sz="2400" b="1" dirty="0">
                        <a:solidFill>
                          <a:srgbClr val="192A7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168" marR="64168" marT="0" marB="0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ar-LB" sz="2400" b="1" dirty="0">
                          <a:solidFill>
                            <a:srgbClr val="192A72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القائد لا يخاف من المخاطر</a:t>
                      </a:r>
                      <a:endParaRPr lang="en-US" sz="2400" b="1" dirty="0">
                        <a:solidFill>
                          <a:srgbClr val="192A7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ar-JO" sz="2400" b="1" dirty="0">
                          <a:solidFill>
                            <a:srgbClr val="192A72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المدير يخاف المخاطرة ويحافظ على الوضع القائم</a:t>
                      </a:r>
                      <a:endParaRPr lang="en-US" sz="2400" b="1" dirty="0">
                        <a:solidFill>
                          <a:srgbClr val="192A7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40672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LB" sz="2400" b="1" dirty="0">
                          <a:solidFill>
                            <a:srgbClr val="192A72"/>
                          </a:solidFill>
                          <a:effectLst/>
                        </a:rPr>
                        <a:t>ادراك المسؤولية </a:t>
                      </a:r>
                      <a:endParaRPr lang="en-US" sz="2400" b="1" dirty="0">
                        <a:solidFill>
                          <a:srgbClr val="192A7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168" marR="64168" marT="0" marB="0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ar-LB" sz="2400" b="1" dirty="0">
                          <a:solidFill>
                            <a:srgbClr val="192A72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القائد يتحمل مسؤولية الفشل</a:t>
                      </a:r>
                      <a:endParaRPr lang="en-US" sz="2400" dirty="0">
                        <a:solidFill>
                          <a:srgbClr val="192A7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ar-LB" sz="2400" b="1" dirty="0">
                          <a:solidFill>
                            <a:srgbClr val="192A72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المدير يتهرب من الفشل ويتهم الآخرين بالتقصير</a:t>
                      </a:r>
                      <a:endParaRPr lang="en-US" sz="2400" dirty="0">
                        <a:solidFill>
                          <a:srgbClr val="192A7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8733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>
                          <a:solidFill>
                            <a:srgbClr val="192A72"/>
                          </a:solidFill>
                          <a:effectLst/>
                        </a:rPr>
                        <a:t>العلاقات الشخصية</a:t>
                      </a:r>
                      <a:endParaRPr lang="en-US" sz="2400" b="1">
                        <a:solidFill>
                          <a:srgbClr val="192A7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168" marR="64168" marT="0" marB="0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ar-LB" sz="2400" b="1" dirty="0">
                          <a:solidFill>
                            <a:srgbClr val="192A72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القائد يعطي لعماله الثقة بالنفس ويشاركهم في اتخاذ القرارات</a:t>
                      </a:r>
                      <a:endParaRPr lang="en-US" sz="2400" dirty="0">
                        <a:solidFill>
                          <a:srgbClr val="192A7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ar-JO" sz="2400" b="1" dirty="0">
                          <a:solidFill>
                            <a:srgbClr val="192A72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المدير يتخذ القرارات لوحده</a:t>
                      </a:r>
                      <a:endParaRPr lang="en-US" sz="2400" dirty="0">
                        <a:solidFill>
                          <a:srgbClr val="192A7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A834E5F4-9993-4CC5-88BD-701B5CD02D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6309" y="83382"/>
            <a:ext cx="375295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810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810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810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810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810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810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810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810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810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</a:tabLst>
            </a:pPr>
            <a:r>
              <a:rPr kumimoji="0" lang="ar-SA" altLang="he-IL" sz="3600" b="1" i="0" u="sng" strike="noStrike" cap="none" normalizeH="0" baseline="0" dirty="0">
                <a:ln>
                  <a:noFill/>
                </a:ln>
                <a:solidFill>
                  <a:srgbClr val="192A72"/>
                </a:solidFill>
                <a:effectLst/>
                <a:ea typeface="Calibri" pitchFamily="34" charset="0"/>
              </a:rPr>
              <a:t>الفرق بين المدير والقائد</a:t>
            </a:r>
            <a:endParaRPr kumimoji="0" lang="en-US" altLang="he-IL" sz="3600" b="0" i="0" u="none" strike="noStrike" cap="none" normalizeH="0" baseline="0" dirty="0">
              <a:ln>
                <a:noFill/>
              </a:ln>
              <a:solidFill>
                <a:srgbClr val="192A72"/>
              </a:solidFill>
              <a:effectLst/>
            </a:endParaRPr>
          </a:p>
        </p:txBody>
      </p:sp>
      <p:sp>
        <p:nvSpPr>
          <p:cNvPr id="4" name="כותרת 1">
            <a:extLst>
              <a:ext uri="{FF2B5EF4-FFF2-40B4-BE49-F238E27FC236}">
                <a16:creationId xmlns:a16="http://schemas.microsoft.com/office/drawing/2014/main" id="{390F7FFF-0183-422D-BF4E-94369E69A1DB}"/>
              </a:ext>
            </a:extLst>
          </p:cNvPr>
          <p:cNvSpPr txBox="1">
            <a:spLocks/>
          </p:cNvSpPr>
          <p:nvPr/>
        </p:nvSpPr>
        <p:spPr>
          <a:xfrm>
            <a:off x="530942" y="5679785"/>
            <a:ext cx="2079051" cy="476672"/>
          </a:xfrm>
          <a:prstGeom prst="rect">
            <a:avLst/>
          </a:prstGeom>
        </p:spPr>
        <p:txBody>
          <a:bodyPr/>
          <a:lstStyle>
            <a:lvl1pPr algn="ctr" defTabSz="914400" rtl="1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r"/>
            <a:r>
              <a:rPr lang="ar-JO" sz="3600" b="1" dirty="0">
                <a:solidFill>
                  <a:srgbClr val="192A72"/>
                </a:solidFill>
                <a:effectLst/>
                <a:latin typeface="Arial" pitchFamily="34" charset="0"/>
                <a:cs typeface="Arial" pitchFamily="34" charset="0"/>
              </a:rPr>
              <a:t>يتبع....</a:t>
            </a:r>
            <a:endParaRPr lang="he-IL" sz="3600" b="1" dirty="0">
              <a:solidFill>
                <a:srgbClr val="192A7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6839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/>
        </p:nvSpPr>
        <p:spPr>
          <a:xfrm>
            <a:off x="1389835" y="4395835"/>
            <a:ext cx="9207201" cy="19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88" tIns="121888" rIns="121888" bIns="121888" anchor="t" anchorCtr="0">
            <a:noAutofit/>
          </a:bodyPr>
          <a:lstStyle/>
          <a:p>
            <a:pPr marL="609539">
              <a:lnSpc>
                <a:spcPct val="150000"/>
              </a:lnSpc>
            </a:pPr>
            <a:endParaRPr dirty="0"/>
          </a:p>
        </p:txBody>
      </p:sp>
      <p:sp>
        <p:nvSpPr>
          <p:cNvPr id="5" name="כותרת 4"/>
          <p:cNvSpPr>
            <a:spLocks noGrp="1"/>
          </p:cNvSpPr>
          <p:nvPr>
            <p:ph type="ctrTitle"/>
          </p:nvPr>
        </p:nvSpPr>
        <p:spPr>
          <a:xfrm>
            <a:off x="185057" y="2646192"/>
            <a:ext cx="12190413" cy="1260000"/>
          </a:xfrm>
        </p:spPr>
        <p:txBody>
          <a:bodyPr/>
          <a:lstStyle/>
          <a:p>
            <a:r>
              <a:rPr lang="ar-AE" sz="5400" dirty="0"/>
              <a:t>المنهاج التعليمي في موضوع</a:t>
            </a:r>
            <a:br>
              <a:rPr lang="ar-AE" sz="5400" dirty="0"/>
            </a:br>
            <a:r>
              <a:rPr lang="ar-AE" sz="5400" dirty="0"/>
              <a:t>الادارة والاقتصاد 70%</a:t>
            </a:r>
            <a:br>
              <a:rPr lang="ar-AE" sz="5400" dirty="0"/>
            </a:br>
            <a:r>
              <a:rPr lang="ar-AE" sz="5400" dirty="0"/>
              <a:t>رمز الاستمارة: 839381</a:t>
            </a:r>
            <a:br>
              <a:rPr lang="ar-AE" sz="5400" dirty="0"/>
            </a:br>
            <a:endParaRPr lang="he-IL" sz="5400" dirty="0"/>
          </a:p>
        </p:txBody>
      </p:sp>
      <p:sp>
        <p:nvSpPr>
          <p:cNvPr id="7" name="כותרת משנה 6"/>
          <p:cNvSpPr>
            <a:spLocks noGrp="1"/>
          </p:cNvSpPr>
          <p:nvPr>
            <p:ph type="subTitle" idx="1"/>
          </p:nvPr>
        </p:nvSpPr>
        <p:spPr>
          <a:xfrm>
            <a:off x="-239486" y="4510968"/>
            <a:ext cx="12190413" cy="1457698"/>
          </a:xfrm>
        </p:spPr>
        <p:txBody>
          <a:bodyPr/>
          <a:lstStyle/>
          <a:p>
            <a:r>
              <a:rPr lang="ar-AE" dirty="0">
                <a:sym typeface="Varela Round"/>
              </a:rPr>
              <a:t>تقديم واعداد المعلمة:</a:t>
            </a:r>
          </a:p>
          <a:p>
            <a:r>
              <a:rPr lang="ar-AE" dirty="0">
                <a:sym typeface="Varela Round"/>
              </a:rPr>
              <a:t>انعام عزايزه- دراوشه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>
            <a:extLst>
              <a:ext uri="{FF2B5EF4-FFF2-40B4-BE49-F238E27FC236}">
                <a16:creationId xmlns:a16="http://schemas.microsoft.com/office/drawing/2014/main" id="{A834E5F4-9993-4CC5-88BD-701B5CD02D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6309" y="83382"/>
            <a:ext cx="375295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810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810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810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810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810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810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810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810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810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</a:tabLst>
            </a:pPr>
            <a:r>
              <a:rPr kumimoji="0" lang="ar-SA" altLang="he-IL" sz="3600" b="1" i="0" u="sng" strike="noStrike" cap="none" normalizeH="0" baseline="0" dirty="0">
                <a:ln>
                  <a:noFill/>
                </a:ln>
                <a:solidFill>
                  <a:srgbClr val="192A72"/>
                </a:solidFill>
                <a:effectLst/>
                <a:ea typeface="Calibri" pitchFamily="34" charset="0"/>
              </a:rPr>
              <a:t>الفرق بين المدير والقائد</a:t>
            </a:r>
            <a:endParaRPr kumimoji="0" lang="en-US" altLang="he-IL" sz="3600" b="0" i="0" u="none" strike="noStrike" cap="none" normalizeH="0" baseline="0" dirty="0">
              <a:ln>
                <a:noFill/>
              </a:ln>
              <a:solidFill>
                <a:srgbClr val="192A72"/>
              </a:solidFill>
              <a:effectLst/>
            </a:endParaRPr>
          </a:p>
        </p:txBody>
      </p:sp>
      <p:graphicFrame>
        <p:nvGraphicFramePr>
          <p:cNvPr id="5" name="טבלה 1">
            <a:extLst>
              <a:ext uri="{FF2B5EF4-FFF2-40B4-BE49-F238E27FC236}">
                <a16:creationId xmlns:a16="http://schemas.microsoft.com/office/drawing/2014/main" id="{64E64361-B731-4326-9F11-F88A6F4E46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4452780"/>
              </p:ext>
            </p:extLst>
          </p:nvPr>
        </p:nvGraphicFramePr>
        <p:xfrm>
          <a:off x="993056" y="1032387"/>
          <a:ext cx="10579511" cy="5015387"/>
        </p:xfrm>
        <a:graphic>
          <a:graphicData uri="http://schemas.openxmlformats.org/drawingml/2006/table">
            <a:tbl>
              <a:tblPr rtl="1" firstRow="1" firstCol="1" bandRow="1">
                <a:tableStyleId>{9D7B26C5-4107-4FEC-AEDC-1716B250A1EF}</a:tableStyleId>
              </a:tblPr>
              <a:tblGrid>
                <a:gridCol w="13519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998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276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2631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LB" sz="2400" dirty="0">
                          <a:solidFill>
                            <a:srgbClr val="192A7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المعيار</a:t>
                      </a:r>
                      <a:endParaRPr lang="en-US" sz="2400" dirty="0">
                        <a:solidFill>
                          <a:srgbClr val="192A72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4168" marR="64168" marT="0" marB="0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LB" sz="2400" dirty="0">
                          <a:solidFill>
                            <a:srgbClr val="192A7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القائد </a:t>
                      </a:r>
                      <a:endParaRPr lang="en-US" sz="2400" dirty="0">
                        <a:solidFill>
                          <a:srgbClr val="192A7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168" marR="64168" marT="0" marB="0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LB" sz="2400" dirty="0">
                          <a:solidFill>
                            <a:srgbClr val="192A7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المدير</a:t>
                      </a:r>
                      <a:endParaRPr lang="en-US" sz="2400" dirty="0">
                        <a:solidFill>
                          <a:srgbClr val="192A7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168" marR="64168" marT="0" marB="0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3543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rgbClr val="192A7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تحديد الاهداف</a:t>
                      </a:r>
                      <a:endParaRPr lang="en-US" sz="2400" b="1" dirty="0">
                        <a:solidFill>
                          <a:srgbClr val="192A7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168" marR="64168" marT="0" marB="0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ar-LB" sz="2400" b="1" dirty="0">
                          <a:solidFill>
                            <a:srgbClr val="192A72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القائد يحدد أهداف استراتيجية للمدى البعيد</a:t>
                      </a:r>
                      <a:endParaRPr lang="en-US" sz="2400" dirty="0">
                        <a:solidFill>
                          <a:srgbClr val="192A7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ar-LB" sz="2400" b="1" dirty="0">
                          <a:solidFill>
                            <a:srgbClr val="192A72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المدير فيهتم بتنفيذ اهداف قصيرة المدى</a:t>
                      </a:r>
                      <a:endParaRPr lang="en-US" sz="2400" dirty="0">
                        <a:solidFill>
                          <a:srgbClr val="192A7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1403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JO" sz="2400" b="1" dirty="0">
                          <a:solidFill>
                            <a:srgbClr val="192A7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انماط العمل </a:t>
                      </a:r>
                      <a:endParaRPr lang="en-US" sz="2400" b="1" dirty="0">
                        <a:solidFill>
                          <a:srgbClr val="192A7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168" marR="64168" marT="0" marB="0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ar-JO" sz="2400" b="1" dirty="0">
                          <a:solidFill>
                            <a:srgbClr val="192A72"/>
                          </a:solidFill>
                          <a:effectLst/>
                          <a:latin typeface="Algerian" pitchFamily="82" charset="0"/>
                          <a:ea typeface="Calibri"/>
                          <a:cs typeface="Arial" pitchFamily="34" charset="0"/>
                        </a:rPr>
                        <a:t>القائد </a:t>
                      </a:r>
                      <a:r>
                        <a:rPr lang="ar-LB" sz="2400" b="1" dirty="0">
                          <a:solidFill>
                            <a:srgbClr val="192A72"/>
                          </a:solidFill>
                          <a:effectLst/>
                          <a:latin typeface="Algerian" pitchFamily="82" charset="0"/>
                          <a:ea typeface="Calibri"/>
                          <a:cs typeface="Arial" pitchFamily="34" charset="0"/>
                        </a:rPr>
                        <a:t>يعلم عماله كيف من الممكن حل مشكلة معيّنة</a:t>
                      </a:r>
                      <a:endParaRPr lang="en-US" sz="2400" dirty="0">
                        <a:solidFill>
                          <a:srgbClr val="192A72"/>
                        </a:solidFill>
                        <a:effectLst/>
                        <a:latin typeface="Algerian" pitchFamily="82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ar-LB" sz="2400" b="1" dirty="0">
                          <a:solidFill>
                            <a:srgbClr val="192A72"/>
                          </a:solidFill>
                          <a:effectLst/>
                          <a:latin typeface="Algerian" pitchFamily="82" charset="0"/>
                          <a:ea typeface="Calibri"/>
                          <a:cs typeface="Arial" pitchFamily="34" charset="0"/>
                        </a:rPr>
                        <a:t>المدير يكتفي بإعطائهم الحلول دون تعليمهم</a:t>
                      </a:r>
                      <a:endParaRPr lang="en-US" sz="2400" dirty="0">
                        <a:solidFill>
                          <a:srgbClr val="192A72"/>
                        </a:solidFill>
                        <a:effectLst/>
                        <a:latin typeface="Algerian" pitchFamily="82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2781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JO" sz="2400" b="1" dirty="0">
                          <a:solidFill>
                            <a:srgbClr val="192A7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نجاح التنظيم</a:t>
                      </a:r>
                      <a:endParaRPr lang="en-US" sz="2400" b="1" dirty="0">
                        <a:solidFill>
                          <a:srgbClr val="192A7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168" marR="64168" marT="0" marB="0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ar-LB" sz="2400" b="1" dirty="0">
                          <a:solidFill>
                            <a:srgbClr val="192A72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القائد يقيم نجاح التنظيم بتحقيق الرؤيا المستقبلية</a:t>
                      </a:r>
                      <a:endParaRPr lang="en-US" sz="2400" dirty="0">
                        <a:solidFill>
                          <a:srgbClr val="192A7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ar-LB" sz="2400" b="1" dirty="0">
                          <a:solidFill>
                            <a:srgbClr val="192A72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ان نجاح التنظيم لدى المدير يقاس بقيم  ربح وخسارة.</a:t>
                      </a:r>
                      <a:endParaRPr lang="en-US" sz="2400" dirty="0">
                        <a:solidFill>
                          <a:srgbClr val="192A72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16466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42A9785-4DD0-4E82-9620-CBD9508E244D}"/>
              </a:ext>
            </a:extLst>
          </p:cNvPr>
          <p:cNvSpPr/>
          <p:nvPr/>
        </p:nvSpPr>
        <p:spPr>
          <a:xfrm>
            <a:off x="0" y="436656"/>
            <a:ext cx="3410207" cy="1991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869FA8A-77EE-410B-95C7-B392BF6838F9}"/>
              </a:ext>
            </a:extLst>
          </p:cNvPr>
          <p:cNvSpPr/>
          <p:nvPr/>
        </p:nvSpPr>
        <p:spPr>
          <a:xfrm>
            <a:off x="8780206" y="4866968"/>
            <a:ext cx="3410207" cy="1991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כותרת 1">
            <a:extLst>
              <a:ext uri="{FF2B5EF4-FFF2-40B4-BE49-F238E27FC236}">
                <a16:creationId xmlns:a16="http://schemas.microsoft.com/office/drawing/2014/main" id="{B00770BB-D803-4E79-AE13-280686AC7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238" y="126312"/>
            <a:ext cx="5658465" cy="620688"/>
          </a:xfrm>
        </p:spPr>
        <p:txBody>
          <a:bodyPr/>
          <a:lstStyle/>
          <a:p>
            <a:r>
              <a:rPr lang="ar-AE" sz="3600" b="1" dirty="0">
                <a:solidFill>
                  <a:srgbClr val="192A72"/>
                </a:solidFill>
                <a:effectLst/>
                <a:latin typeface="Arial" pitchFamily="34" charset="0"/>
                <a:cs typeface="Arial" pitchFamily="34" charset="0"/>
              </a:rPr>
              <a:t>ورقة عمل بموضوع القيادة </a:t>
            </a:r>
            <a:endParaRPr lang="he-IL" sz="3600" b="1" dirty="0">
              <a:solidFill>
                <a:srgbClr val="192A7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מלבן 2">
            <a:extLst>
              <a:ext uri="{FF2B5EF4-FFF2-40B4-BE49-F238E27FC236}">
                <a16:creationId xmlns:a16="http://schemas.microsoft.com/office/drawing/2014/main" id="{8EC140AC-BCCF-49E1-A6B6-BB3D1FC1E4CD}"/>
              </a:ext>
            </a:extLst>
          </p:cNvPr>
          <p:cNvSpPr/>
          <p:nvPr/>
        </p:nvSpPr>
        <p:spPr>
          <a:xfrm>
            <a:off x="3056569" y="278408"/>
            <a:ext cx="32993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AE" sz="2400" b="1" dirty="0">
                <a:solidFill>
                  <a:srgbClr val="12B4BC"/>
                </a:solidFill>
                <a:latin typeface="Arial" pitchFamily="34" charset="0"/>
                <a:cs typeface="Arial" pitchFamily="34" charset="0"/>
              </a:rPr>
              <a:t>اكتب صح ام خطأ وصحح الخطأ</a:t>
            </a:r>
            <a:endParaRPr lang="he-IL" sz="2400" b="1" dirty="0">
              <a:solidFill>
                <a:srgbClr val="12B4BC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טבלה 3">
            <a:extLst>
              <a:ext uri="{FF2B5EF4-FFF2-40B4-BE49-F238E27FC236}">
                <a16:creationId xmlns:a16="http://schemas.microsoft.com/office/drawing/2014/main" id="{144DF13C-1386-4482-86F2-645B90CE12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005644"/>
              </p:ext>
            </p:extLst>
          </p:nvPr>
        </p:nvGraphicFramePr>
        <p:xfrm>
          <a:off x="835741" y="810494"/>
          <a:ext cx="9144000" cy="5769098"/>
        </p:xfrm>
        <a:graphic>
          <a:graphicData uri="http://schemas.openxmlformats.org/drawingml/2006/table">
            <a:tbl>
              <a:tblPr rtl="1" firstRow="1" bandRow="1">
                <a:tableStyleId>{74C1A8A3-306A-4EB7-A6B1-4F7E0EB9C5D6}</a:tableStyleId>
              </a:tblPr>
              <a:tblGrid>
                <a:gridCol w="7623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27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77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rtl="1"/>
                      <a:r>
                        <a:rPr lang="ar-JO" sz="1800" b="1" dirty="0">
                          <a:solidFill>
                            <a:srgbClr val="192A72"/>
                          </a:solidFill>
                          <a:latin typeface="Arial" pitchFamily="34" charset="0"/>
                          <a:cs typeface="Arial" pitchFamily="34" charset="0"/>
                        </a:rPr>
                        <a:t>الجملة</a:t>
                      </a:r>
                      <a:endParaRPr lang="he-IL" sz="18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800" b="1" dirty="0">
                          <a:solidFill>
                            <a:srgbClr val="192A72"/>
                          </a:solidFill>
                          <a:latin typeface="Arial" pitchFamily="34" charset="0"/>
                          <a:cs typeface="Arial" pitchFamily="34" charset="0"/>
                        </a:rPr>
                        <a:t>صح</a:t>
                      </a:r>
                      <a:endParaRPr lang="he-IL" sz="18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800" b="1" dirty="0">
                          <a:solidFill>
                            <a:srgbClr val="192A72"/>
                          </a:solidFill>
                          <a:latin typeface="Arial" pitchFamily="34" charset="0"/>
                          <a:cs typeface="Arial" pitchFamily="34" charset="0"/>
                        </a:rPr>
                        <a:t>خطأ</a:t>
                      </a:r>
                      <a:endParaRPr lang="he-IL" sz="18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158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800" b="1" kern="1200" dirty="0">
                          <a:solidFill>
                            <a:srgbClr val="192A7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القائد </a:t>
                      </a:r>
                      <a:r>
                        <a:rPr lang="ar-AE" sz="1800" b="1" kern="1200" dirty="0">
                          <a:solidFill>
                            <a:srgbClr val="192A7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هو الشخص الموجود في اعلى السلم الطبقي، يملك صلاحيات لقيادة التنظيم لأجل تحقيق أهدافه.</a:t>
                      </a:r>
                      <a:endParaRPr lang="en-US" sz="1800" b="1" kern="1200" dirty="0">
                        <a:solidFill>
                          <a:srgbClr val="192A72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8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8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158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800" b="1" kern="1200" dirty="0">
                          <a:solidFill>
                            <a:srgbClr val="192A7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القائد </a:t>
                      </a:r>
                      <a:r>
                        <a:rPr lang="ar-JO" sz="1800" b="1" dirty="0">
                          <a:solidFill>
                            <a:srgbClr val="192A72"/>
                          </a:solidFill>
                          <a:latin typeface="Arial" pitchFamily="34" charset="0"/>
                          <a:cs typeface="Arial" pitchFamily="34" charset="0"/>
                        </a:rPr>
                        <a:t>يتحدث باسم التنظيم امام جهات داخلية وخارجية , زبائن , مزودون.</a:t>
                      </a:r>
                      <a:endParaRPr lang="en-US" sz="18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8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8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7566">
                <a:tc>
                  <a:txBody>
                    <a:bodyPr/>
                    <a:lstStyle/>
                    <a:p>
                      <a:pPr rtl="1"/>
                      <a:r>
                        <a:rPr lang="ar-AE" sz="1800" b="1" kern="1200" dirty="0">
                          <a:solidFill>
                            <a:srgbClr val="192A7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المدير هو الشخص الذي يؤثر على مجموعة من الافراد ويقودهم الى الهدف</a:t>
                      </a:r>
                      <a:endParaRPr lang="he-IL" sz="18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8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8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4320">
                <a:tc>
                  <a:txBody>
                    <a:bodyPr/>
                    <a:lstStyle/>
                    <a:p>
                      <a:pPr rtl="1"/>
                      <a:r>
                        <a:rPr lang="ar-AE" sz="1800" b="1" kern="1200" dirty="0">
                          <a:solidFill>
                            <a:srgbClr val="192A7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يركز القائد على تحقيق اهداف مخططة فقط.</a:t>
                      </a:r>
                      <a:endParaRPr lang="he-IL" sz="18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800" b="1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8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0608">
                <a:tc>
                  <a:txBody>
                    <a:bodyPr/>
                    <a:lstStyle/>
                    <a:p>
                      <a:pPr rtl="1"/>
                      <a:r>
                        <a:rPr lang="ar-AE" sz="1800" b="1" kern="1200" dirty="0">
                          <a:solidFill>
                            <a:srgbClr val="192A7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يركز المدير على رؤيا مستقبلية فقط.</a:t>
                      </a:r>
                      <a:endParaRPr lang="he-IL" sz="18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8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8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b="1" kern="1200" dirty="0">
                          <a:solidFill>
                            <a:srgbClr val="192A7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القائد لا يخاف من المخاطر والمدير لا يخاف من المخاطر ايضا.</a:t>
                      </a:r>
                      <a:endParaRPr lang="en-US" sz="1800" b="1" kern="1200" dirty="0">
                        <a:solidFill>
                          <a:srgbClr val="192A72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8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8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rtl="1"/>
                      <a:r>
                        <a:rPr lang="ar-AE" sz="1800" b="1" kern="1200" dirty="0">
                          <a:solidFill>
                            <a:srgbClr val="192A7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القائد يتحمل مسؤولية الفشل والمدير يتهرب من الفشل ويتهم الاخرين بالتقصير.</a:t>
                      </a:r>
                      <a:endParaRPr lang="he-IL" sz="18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8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8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4320">
                <a:tc>
                  <a:txBody>
                    <a:bodyPr/>
                    <a:lstStyle/>
                    <a:p>
                      <a:pPr rtl="1"/>
                      <a:r>
                        <a:rPr lang="ar-AE" sz="1800" b="1" kern="1200" dirty="0">
                          <a:solidFill>
                            <a:srgbClr val="192A7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المدير يقوم بتقييم نجاح التنظيم حسب الربح والخسارة</a:t>
                      </a:r>
                      <a:endParaRPr lang="he-IL" sz="18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8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8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6592">
                <a:tc>
                  <a:txBody>
                    <a:bodyPr/>
                    <a:lstStyle/>
                    <a:p>
                      <a:pPr rtl="1"/>
                      <a:r>
                        <a:rPr lang="ar-AE" sz="1800" b="1" kern="1200" dirty="0">
                          <a:solidFill>
                            <a:srgbClr val="192A7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القائد يحدد اهداف استراتيجية للمدى البعيد</a:t>
                      </a:r>
                      <a:endParaRPr lang="he-IL" sz="18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8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8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288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800" b="1" dirty="0">
                          <a:solidFill>
                            <a:srgbClr val="192A72"/>
                          </a:solidFill>
                          <a:latin typeface="Arial" pitchFamily="34" charset="0"/>
                          <a:cs typeface="Arial" pitchFamily="34" charset="0"/>
                        </a:rPr>
                        <a:t>عدم السماح للموظفين بانتقاد العمليات في المنظمة هي طريقة ادارية ناجحة</a:t>
                      </a:r>
                      <a:endParaRPr lang="he-IL" sz="18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800" b="1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8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8356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800" b="1" dirty="0">
                          <a:solidFill>
                            <a:srgbClr val="192A72"/>
                          </a:solidFill>
                          <a:latin typeface="Arial" pitchFamily="34" charset="0"/>
                          <a:cs typeface="Arial" pitchFamily="34" charset="0"/>
                        </a:rPr>
                        <a:t>من وظائف القائد, </a:t>
                      </a:r>
                      <a:r>
                        <a:rPr lang="ar-SA" sz="1800" b="1" dirty="0">
                          <a:solidFill>
                            <a:srgbClr val="192A72"/>
                          </a:solidFill>
                          <a:latin typeface="Arial" pitchFamily="34" charset="0"/>
                          <a:cs typeface="Arial" pitchFamily="34" charset="0"/>
                        </a:rPr>
                        <a:t>: التخطيط ,التنسيق ,التشغيل , تخصيص الميزانية والاشراف والرقابة.</a:t>
                      </a:r>
                      <a:endParaRPr lang="en-US" sz="18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800" b="1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8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4452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800" b="1" dirty="0">
                          <a:solidFill>
                            <a:srgbClr val="192A72"/>
                          </a:solidFill>
                          <a:latin typeface="Arial" pitchFamily="34" charset="0"/>
                          <a:cs typeface="Arial" pitchFamily="34" charset="0"/>
                        </a:rPr>
                        <a:t>المدير مسؤول عن تطوير جهاز علاقات مع اطراف خارجية ,يزودون معلومات ,موارد, خدمات ضرورية للتنظيم.</a:t>
                      </a:r>
                      <a:endParaRPr lang="en-US" sz="18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8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8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4452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800" b="1" dirty="0">
                          <a:solidFill>
                            <a:srgbClr val="192A7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يجري القائد مفاوضات مع جهات داخلية ,خارجية. </a:t>
                      </a:r>
                      <a:endParaRPr lang="en-US" sz="18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8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8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0110238" y="1160035"/>
            <a:ext cx="1648496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JO" sz="2400" b="1" dirty="0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بعد 8 دقائق عرض الاجابة</a:t>
            </a:r>
            <a:endParaRPr lang="he-IL" sz="2400" b="1" dirty="0">
              <a:solidFill>
                <a:srgbClr val="192A7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40921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3A5290C-8562-4A28-B307-845BFEAC5B84}"/>
              </a:ext>
            </a:extLst>
          </p:cNvPr>
          <p:cNvSpPr/>
          <p:nvPr/>
        </p:nvSpPr>
        <p:spPr>
          <a:xfrm>
            <a:off x="0" y="436656"/>
            <a:ext cx="3410207" cy="1991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869FA8A-77EE-410B-95C7-B392BF6838F9}"/>
              </a:ext>
            </a:extLst>
          </p:cNvPr>
          <p:cNvSpPr/>
          <p:nvPr/>
        </p:nvSpPr>
        <p:spPr>
          <a:xfrm>
            <a:off x="8780206" y="4866968"/>
            <a:ext cx="3410207" cy="1991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כותרת 1">
            <a:extLst>
              <a:ext uri="{FF2B5EF4-FFF2-40B4-BE49-F238E27FC236}">
                <a16:creationId xmlns:a16="http://schemas.microsoft.com/office/drawing/2014/main" id="{B00770BB-D803-4E79-AE13-280686AC7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238" y="126312"/>
            <a:ext cx="5658465" cy="620688"/>
          </a:xfrm>
        </p:spPr>
        <p:txBody>
          <a:bodyPr/>
          <a:lstStyle/>
          <a:p>
            <a:r>
              <a:rPr lang="he-IL" sz="3600" b="1" dirty="0">
                <a:solidFill>
                  <a:srgbClr val="12B4BC"/>
                </a:solidFill>
                <a:effectLst/>
                <a:latin typeface="Arial" pitchFamily="34" charset="0"/>
                <a:cs typeface="Arial" pitchFamily="34" charset="0"/>
              </a:rPr>
              <a:t>(</a:t>
            </a:r>
            <a:r>
              <a:rPr lang="ar-JO" sz="3600" dirty="0">
                <a:solidFill>
                  <a:srgbClr val="12B4BC"/>
                </a:solidFill>
                <a:latin typeface="Arial" pitchFamily="34" charset="0"/>
              </a:rPr>
              <a:t>الحل</a:t>
            </a:r>
            <a:r>
              <a:rPr lang="he-IL" sz="3600" b="1" dirty="0">
                <a:solidFill>
                  <a:srgbClr val="12B4BC"/>
                </a:solidFill>
                <a:effectLst/>
                <a:latin typeface="Arial" pitchFamily="34" charset="0"/>
                <a:cs typeface="Arial" pitchFamily="34" charset="0"/>
              </a:rPr>
              <a:t>) </a:t>
            </a:r>
            <a:r>
              <a:rPr lang="ar-AE" sz="3600" b="1" dirty="0">
                <a:solidFill>
                  <a:srgbClr val="192A72"/>
                </a:solidFill>
                <a:effectLst/>
                <a:latin typeface="Arial" pitchFamily="34" charset="0"/>
                <a:cs typeface="Arial" pitchFamily="34" charset="0"/>
              </a:rPr>
              <a:t>ورقة عمل بموضوع القيادة </a:t>
            </a:r>
            <a:endParaRPr lang="he-IL" sz="3600" b="1" dirty="0">
              <a:solidFill>
                <a:srgbClr val="192A7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מלבן 2">
            <a:extLst>
              <a:ext uri="{FF2B5EF4-FFF2-40B4-BE49-F238E27FC236}">
                <a16:creationId xmlns:a16="http://schemas.microsoft.com/office/drawing/2014/main" id="{8EC140AC-BCCF-49E1-A6B6-BB3D1FC1E4CD}"/>
              </a:ext>
            </a:extLst>
          </p:cNvPr>
          <p:cNvSpPr/>
          <p:nvPr/>
        </p:nvSpPr>
        <p:spPr>
          <a:xfrm>
            <a:off x="3056569" y="278408"/>
            <a:ext cx="32993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AE" sz="2400" b="1" dirty="0">
                <a:solidFill>
                  <a:srgbClr val="12B4BC"/>
                </a:solidFill>
                <a:latin typeface="Arial" pitchFamily="34" charset="0"/>
                <a:cs typeface="Arial" pitchFamily="34" charset="0"/>
              </a:rPr>
              <a:t>اكتب صح ام خطأ وصحح الخطأ</a:t>
            </a:r>
            <a:endParaRPr lang="he-IL" sz="2400" b="1" dirty="0">
              <a:solidFill>
                <a:srgbClr val="12B4BC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טבלה 3">
            <a:extLst>
              <a:ext uri="{FF2B5EF4-FFF2-40B4-BE49-F238E27FC236}">
                <a16:creationId xmlns:a16="http://schemas.microsoft.com/office/drawing/2014/main" id="{144DF13C-1386-4482-86F2-645B90CE12CF}"/>
              </a:ext>
            </a:extLst>
          </p:cNvPr>
          <p:cNvGraphicFramePr>
            <a:graphicFrameLocks noGrp="1"/>
          </p:cNvGraphicFramePr>
          <p:nvPr/>
        </p:nvGraphicFramePr>
        <p:xfrm>
          <a:off x="835741" y="810494"/>
          <a:ext cx="9144000" cy="5769098"/>
        </p:xfrm>
        <a:graphic>
          <a:graphicData uri="http://schemas.openxmlformats.org/drawingml/2006/table">
            <a:tbl>
              <a:tblPr rtl="1" firstRow="1" bandRow="1">
                <a:tableStyleId>{74C1A8A3-306A-4EB7-A6B1-4F7E0EB9C5D6}</a:tableStyleId>
              </a:tblPr>
              <a:tblGrid>
                <a:gridCol w="7623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27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77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rtl="1"/>
                      <a:r>
                        <a:rPr lang="ar-JO" sz="1800" b="1" dirty="0">
                          <a:solidFill>
                            <a:srgbClr val="192A72"/>
                          </a:solidFill>
                          <a:latin typeface="Arial" pitchFamily="34" charset="0"/>
                          <a:cs typeface="Arial" pitchFamily="34" charset="0"/>
                        </a:rPr>
                        <a:t>الجملة</a:t>
                      </a:r>
                      <a:endParaRPr lang="he-IL" sz="18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800" b="1" dirty="0">
                          <a:solidFill>
                            <a:srgbClr val="192A72"/>
                          </a:solidFill>
                          <a:latin typeface="Arial" pitchFamily="34" charset="0"/>
                          <a:cs typeface="Arial" pitchFamily="34" charset="0"/>
                        </a:rPr>
                        <a:t>صح</a:t>
                      </a:r>
                      <a:endParaRPr lang="he-IL" sz="18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800" b="1" dirty="0">
                          <a:solidFill>
                            <a:srgbClr val="192A72"/>
                          </a:solidFill>
                          <a:latin typeface="Arial" pitchFamily="34" charset="0"/>
                          <a:cs typeface="Arial" pitchFamily="34" charset="0"/>
                        </a:rPr>
                        <a:t>خطأ</a:t>
                      </a:r>
                      <a:endParaRPr lang="he-IL" sz="18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158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800" b="1" kern="1200" dirty="0">
                          <a:solidFill>
                            <a:srgbClr val="192A7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القائد </a:t>
                      </a:r>
                      <a:r>
                        <a:rPr lang="ar-AE" sz="1800" b="1" kern="1200" dirty="0">
                          <a:solidFill>
                            <a:srgbClr val="192A7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هو الشخص الموجود في اعلى السلم الطبقي، يملك صلاحيات لقيادة التنظيم لأجل تحقيق أهدافه.</a:t>
                      </a:r>
                      <a:endParaRPr lang="en-US" sz="1800" b="1" kern="1200" dirty="0">
                        <a:solidFill>
                          <a:srgbClr val="192A72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1" dirty="0">
                          <a:solidFill>
                            <a:srgbClr val="192A72"/>
                          </a:solidFill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</a:p>
                  </a:txBody>
                  <a:tcPr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800" b="1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158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800" b="1" kern="1200" dirty="0">
                          <a:solidFill>
                            <a:srgbClr val="192A7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القائد </a:t>
                      </a:r>
                      <a:r>
                        <a:rPr lang="ar-JO" sz="1800" b="1" dirty="0">
                          <a:solidFill>
                            <a:srgbClr val="192A72"/>
                          </a:solidFill>
                          <a:latin typeface="Arial" pitchFamily="34" charset="0"/>
                          <a:cs typeface="Arial" pitchFamily="34" charset="0"/>
                        </a:rPr>
                        <a:t>يتحدث باسم التنظيم امام جهات داخلية وخارجية , زبائن , مزودون.</a:t>
                      </a:r>
                      <a:endParaRPr lang="en-US" sz="18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8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1" dirty="0">
                          <a:solidFill>
                            <a:srgbClr val="192A72"/>
                          </a:solidFill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</a:p>
                  </a:txBody>
                  <a:tcPr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7566">
                <a:tc>
                  <a:txBody>
                    <a:bodyPr/>
                    <a:lstStyle/>
                    <a:p>
                      <a:pPr rtl="1"/>
                      <a:r>
                        <a:rPr lang="ar-AE" sz="1800" b="1" kern="1200" dirty="0">
                          <a:solidFill>
                            <a:srgbClr val="192A7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المدير هو الشخص الذي يؤثر على مجموعة من الافراد ويقودهم الى الهدف</a:t>
                      </a:r>
                      <a:endParaRPr lang="he-IL" sz="18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8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1" dirty="0">
                          <a:solidFill>
                            <a:srgbClr val="192A72"/>
                          </a:solidFill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</a:p>
                  </a:txBody>
                  <a:tcPr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4320">
                <a:tc>
                  <a:txBody>
                    <a:bodyPr/>
                    <a:lstStyle/>
                    <a:p>
                      <a:pPr rtl="1"/>
                      <a:r>
                        <a:rPr lang="ar-AE" sz="1800" b="1" kern="1200" dirty="0">
                          <a:solidFill>
                            <a:srgbClr val="192A7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يركز القائد على تحقيق اهداف مخططة فقط.</a:t>
                      </a:r>
                      <a:endParaRPr lang="he-IL" sz="18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800" b="1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1" dirty="0">
                          <a:solidFill>
                            <a:srgbClr val="192A72"/>
                          </a:solidFill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</a:p>
                  </a:txBody>
                  <a:tcPr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0608">
                <a:tc>
                  <a:txBody>
                    <a:bodyPr/>
                    <a:lstStyle/>
                    <a:p>
                      <a:pPr rtl="1"/>
                      <a:r>
                        <a:rPr lang="ar-AE" sz="1800" b="1" kern="1200" dirty="0">
                          <a:solidFill>
                            <a:srgbClr val="192A7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يركز المدير على رؤيا مستقبلية فقط.</a:t>
                      </a:r>
                      <a:endParaRPr lang="he-IL" sz="18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8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1" dirty="0">
                          <a:solidFill>
                            <a:srgbClr val="192A72"/>
                          </a:solidFill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</a:p>
                  </a:txBody>
                  <a:tcPr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b="1" kern="1200" dirty="0">
                          <a:solidFill>
                            <a:srgbClr val="192A7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القائد لا يخاف من المخاطر والمدير لا يخاف من المخاطر ايضا.</a:t>
                      </a:r>
                      <a:endParaRPr lang="en-US" sz="1800" b="1" kern="1200" dirty="0">
                        <a:solidFill>
                          <a:srgbClr val="192A72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8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1" dirty="0">
                          <a:solidFill>
                            <a:srgbClr val="192A72"/>
                          </a:solidFill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</a:p>
                  </a:txBody>
                  <a:tcPr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rtl="1"/>
                      <a:r>
                        <a:rPr lang="ar-AE" sz="1800" b="1" kern="1200" dirty="0">
                          <a:solidFill>
                            <a:srgbClr val="192A7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القائد يتحمل مسؤولية الفشل والمدير يتهرب من الفشل ويتهم الاخرين بالتقصير.</a:t>
                      </a:r>
                      <a:endParaRPr lang="he-IL" sz="18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1" dirty="0">
                          <a:solidFill>
                            <a:srgbClr val="192A72"/>
                          </a:solidFill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</a:p>
                  </a:txBody>
                  <a:tcPr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8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4320">
                <a:tc>
                  <a:txBody>
                    <a:bodyPr/>
                    <a:lstStyle/>
                    <a:p>
                      <a:pPr rtl="1"/>
                      <a:r>
                        <a:rPr lang="ar-AE" sz="1800" b="1" kern="1200" dirty="0">
                          <a:solidFill>
                            <a:srgbClr val="192A7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المدير يقوم بتقييم نجاح التنظيم حسب الربح والخسارة</a:t>
                      </a:r>
                      <a:endParaRPr lang="he-IL" sz="18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1" dirty="0">
                          <a:solidFill>
                            <a:srgbClr val="192A72"/>
                          </a:solidFill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</a:p>
                  </a:txBody>
                  <a:tcPr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8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6592">
                <a:tc>
                  <a:txBody>
                    <a:bodyPr/>
                    <a:lstStyle/>
                    <a:p>
                      <a:pPr rtl="1"/>
                      <a:r>
                        <a:rPr lang="ar-AE" sz="1800" b="1" kern="1200" dirty="0">
                          <a:solidFill>
                            <a:srgbClr val="192A7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القائد يحدد اهداف استراتيجية للمدى البعيد</a:t>
                      </a:r>
                      <a:endParaRPr lang="he-IL" sz="18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1" dirty="0">
                          <a:solidFill>
                            <a:srgbClr val="192A72"/>
                          </a:solidFill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</a:p>
                  </a:txBody>
                  <a:tcPr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8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288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800" b="1" dirty="0">
                          <a:solidFill>
                            <a:srgbClr val="192A72"/>
                          </a:solidFill>
                          <a:latin typeface="Arial" pitchFamily="34" charset="0"/>
                          <a:cs typeface="Arial" pitchFamily="34" charset="0"/>
                        </a:rPr>
                        <a:t>عدم السماح للموظفين بانتقاد العمليات في المنظمة هي طريقة ادارية ناجحة</a:t>
                      </a:r>
                      <a:endParaRPr lang="he-IL" sz="18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800" b="1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1" dirty="0">
                          <a:solidFill>
                            <a:srgbClr val="192A72"/>
                          </a:solidFill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</a:p>
                  </a:txBody>
                  <a:tcPr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8356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800" b="1" dirty="0">
                          <a:solidFill>
                            <a:srgbClr val="192A72"/>
                          </a:solidFill>
                          <a:latin typeface="Arial" pitchFamily="34" charset="0"/>
                          <a:cs typeface="Arial" pitchFamily="34" charset="0"/>
                        </a:rPr>
                        <a:t>من وظائف القائد, </a:t>
                      </a:r>
                      <a:r>
                        <a:rPr lang="ar-SA" sz="1800" b="1" dirty="0">
                          <a:solidFill>
                            <a:srgbClr val="192A72"/>
                          </a:solidFill>
                          <a:latin typeface="Arial" pitchFamily="34" charset="0"/>
                          <a:cs typeface="Arial" pitchFamily="34" charset="0"/>
                        </a:rPr>
                        <a:t>: التخطيط ,التنسيق ,التشغيل , تخصيص الميزانية والاشراف والرقابة.</a:t>
                      </a:r>
                      <a:endParaRPr lang="en-US" sz="18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800" b="1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1" dirty="0">
                          <a:solidFill>
                            <a:srgbClr val="192A72"/>
                          </a:solidFill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</a:p>
                  </a:txBody>
                  <a:tcPr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4452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800" b="1" dirty="0">
                          <a:solidFill>
                            <a:srgbClr val="192A72"/>
                          </a:solidFill>
                          <a:latin typeface="Arial" pitchFamily="34" charset="0"/>
                          <a:cs typeface="Arial" pitchFamily="34" charset="0"/>
                        </a:rPr>
                        <a:t>المدير مسؤول عن تطوير جهاز علاقات مع اطراف خارجية ,يزودون معلومات ,موارد, خدمات ضرورية للتنظيم.</a:t>
                      </a:r>
                      <a:endParaRPr lang="en-US" sz="18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1" dirty="0">
                          <a:solidFill>
                            <a:srgbClr val="192A72"/>
                          </a:solidFill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</a:p>
                  </a:txBody>
                  <a:tcPr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8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4452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800" b="1" dirty="0">
                          <a:solidFill>
                            <a:srgbClr val="192A7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يجري القائد مفاوضات مع جهات داخلية ,خارجية. </a:t>
                      </a:r>
                      <a:endParaRPr lang="en-US" sz="18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8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1" dirty="0">
                          <a:solidFill>
                            <a:srgbClr val="192A72"/>
                          </a:solidFill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</a:p>
                  </a:txBody>
                  <a:tcPr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5" name="מלבן 2">
            <a:extLst>
              <a:ext uri="{FF2B5EF4-FFF2-40B4-BE49-F238E27FC236}">
                <a16:creationId xmlns:a16="http://schemas.microsoft.com/office/drawing/2014/main" id="{7BFC8559-E392-48F1-BBDC-BEBB7DB6E08E}"/>
              </a:ext>
            </a:extLst>
          </p:cNvPr>
          <p:cNvSpPr/>
          <p:nvPr/>
        </p:nvSpPr>
        <p:spPr>
          <a:xfrm>
            <a:off x="9979741" y="871031"/>
            <a:ext cx="163252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AE" sz="2000" b="1" dirty="0">
                <a:solidFill>
                  <a:srgbClr val="192A72"/>
                </a:solidFill>
                <a:latin typeface="Arial" pitchFamily="34" charset="0"/>
                <a:cs typeface="Arial" pitchFamily="34" charset="0"/>
              </a:rPr>
              <a:t>اكتب صح ام خطأ وصحح الخطأ</a:t>
            </a:r>
            <a:endParaRPr lang="he-IL" sz="2000" b="1" dirty="0">
              <a:solidFill>
                <a:srgbClr val="192A7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79066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423F6F61-4567-462B-A618-70CBC508D8B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172" r="34234" b="66411"/>
          <a:stretch/>
        </p:blipFill>
        <p:spPr>
          <a:xfrm>
            <a:off x="4775200" y="0"/>
            <a:ext cx="3241964" cy="1838476"/>
          </a:xfrm>
          <a:prstGeom prst="rect">
            <a:avLst/>
          </a:prstGeom>
        </p:spPr>
      </p:pic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904EE8F9-32B7-45EB-8FC4-CC451E605118}"/>
              </a:ext>
            </a:extLst>
          </p:cNvPr>
          <p:cNvSpPr txBox="1"/>
          <p:nvPr/>
        </p:nvSpPr>
        <p:spPr>
          <a:xfrm>
            <a:off x="1431636" y="3016112"/>
            <a:ext cx="10389322" cy="181588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895350" algn="just"/>
            <a:r>
              <a:rPr lang="he-IL" sz="2800" dirty="0">
                <a:solidFill>
                  <a:srgbClr val="192A72"/>
                </a:solidFill>
                <a:latin typeface="Varela Round" panose="00000500000000000000" pitchFamily="2" charset="-79"/>
              </a:rPr>
              <a:t>השימוש ביצירות במהלך שידור זה נעשה לפי סעיף 27א לחוק זכות יוצרים, תשס"ח-2007. אם הינך בעל הזכויות באחת היצירות, באפשרותך לבקש מאיתנו לחדול מהשימוש ביצירה, זאת באמצעות פנייה לדוא"ל </a:t>
            </a:r>
            <a:r>
              <a:rPr lang="en-US" sz="2800" dirty="0">
                <a:solidFill>
                  <a:srgbClr val="192A72"/>
                </a:solidFill>
                <a:latin typeface="Varela Round" panose="00000500000000000000" pitchFamily="2" charset="-79"/>
              </a:rPr>
              <a:t>rights@education.gov.il</a:t>
            </a:r>
            <a:endParaRPr lang="he-IL" sz="2800" dirty="0">
              <a:solidFill>
                <a:srgbClr val="192A72"/>
              </a:solidFill>
              <a:latin typeface="Varela Round" panose="00000500000000000000" pitchFamily="2" charset="-79"/>
            </a:endParaRP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0276247E-F89D-4BE1-B3D6-7FE06BEB5A42}"/>
              </a:ext>
            </a:extLst>
          </p:cNvPr>
          <p:cNvSpPr/>
          <p:nvPr/>
        </p:nvSpPr>
        <p:spPr>
          <a:xfrm>
            <a:off x="1" y="1838476"/>
            <a:ext cx="12190412" cy="763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e-IL" sz="3200" b="1" dirty="0">
                <a:solidFill>
                  <a:srgbClr val="192A72"/>
                </a:solidFill>
                <a:latin typeface="Varela Round" panose="00000500000000000000" pitchFamily="2" charset="-79"/>
              </a:rPr>
              <a:t>שימוש ביצירות מוגנות בזכויות יוצרים ואיתור בעלי זכויות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43161B5-52B3-4A08-A531-A8EDDD7BF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sz="5400" dirty="0"/>
              <a:t>القيادة</a:t>
            </a:r>
            <a:endParaRPr lang="he-IL" sz="5400" dirty="0"/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E6D92A64-284C-447F-B2C9-606D38C404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114974" y="1745659"/>
            <a:ext cx="8030918" cy="4152517"/>
          </a:xfrm>
        </p:spPr>
        <p:txBody>
          <a:bodyPr>
            <a:normAutofit/>
          </a:bodyPr>
          <a:lstStyle/>
          <a:p>
            <a:pPr marL="96838" indent="0">
              <a:buNone/>
            </a:pPr>
            <a:r>
              <a:rPr lang="ar-AE" sz="2800" dirty="0"/>
              <a:t>القيادة </a:t>
            </a:r>
          </a:p>
          <a:p>
            <a:pPr marL="96838" indent="0">
              <a:buNone/>
            </a:pPr>
            <a:r>
              <a:rPr lang="ar-AE" sz="2800" dirty="0"/>
              <a:t>القائد- المدير</a:t>
            </a:r>
          </a:p>
          <a:p>
            <a:pPr marL="96838" indent="0">
              <a:buNone/>
            </a:pPr>
            <a:r>
              <a:rPr lang="ar-AE" sz="2800" dirty="0"/>
              <a:t>وظائف المدير حسب فيول.</a:t>
            </a:r>
          </a:p>
          <a:p>
            <a:pPr marL="96838" indent="0">
              <a:buNone/>
            </a:pPr>
            <a:r>
              <a:rPr lang="ar-AE" sz="2800" dirty="0"/>
              <a:t>تقسيم وظائف المدير حسب مينتزبيرغ .</a:t>
            </a:r>
          </a:p>
          <a:p>
            <a:pPr marL="96838" indent="0">
              <a:buNone/>
            </a:pPr>
            <a:r>
              <a:rPr lang="ar-AE" sz="2800" dirty="0"/>
              <a:t>الطرق التي يمكن من خلالها مساعدة المدير في طريق نجاح المؤسسة.</a:t>
            </a:r>
          </a:p>
          <a:p>
            <a:pPr marL="96838" indent="0">
              <a:buNone/>
            </a:pPr>
            <a:r>
              <a:rPr lang="ar-AE" sz="2800" dirty="0"/>
              <a:t>الفرق بين المدير والقائد.</a:t>
            </a:r>
          </a:p>
          <a:p>
            <a:pPr marL="96838" indent="0">
              <a:buNone/>
            </a:pPr>
            <a:endParaRPr lang="ar-AE" sz="2800" dirty="0"/>
          </a:p>
          <a:p>
            <a:pPr marL="96838" indent="0">
              <a:buNone/>
            </a:pPr>
            <a:endParaRPr lang="ar-AE" sz="2800" dirty="0"/>
          </a:p>
        </p:txBody>
      </p:sp>
      <p:sp>
        <p:nvSpPr>
          <p:cNvPr id="5" name="מלבן 3">
            <a:extLst>
              <a:ext uri="{FF2B5EF4-FFF2-40B4-BE49-F238E27FC236}">
                <a16:creationId xmlns:a16="http://schemas.microsoft.com/office/drawing/2014/main" id="{C78D4E77-6F2F-459E-B6AB-B0DEB9C3DE35}"/>
              </a:ext>
            </a:extLst>
          </p:cNvPr>
          <p:cNvSpPr/>
          <p:nvPr/>
        </p:nvSpPr>
        <p:spPr>
          <a:xfrm>
            <a:off x="6629848" y="1092675"/>
            <a:ext cx="30764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2400" b="1" u="sng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2.1 </a:t>
            </a:r>
            <a:r>
              <a:rPr lang="ar-SA" sz="2400" b="1" u="sng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الفرق بين القائد والمدير</a:t>
            </a:r>
            <a:endParaRPr lang="en-US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1188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43161B5-52B3-4A08-A531-A8EDDD7BF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sz="5400" dirty="0"/>
              <a:t>القيادة</a:t>
            </a:r>
            <a:endParaRPr lang="he-IL" sz="5400" dirty="0"/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E6D92A64-284C-447F-B2C9-606D38C404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95205" y="1352741"/>
            <a:ext cx="5371099" cy="4152517"/>
          </a:xfrm>
        </p:spPr>
        <p:txBody>
          <a:bodyPr>
            <a:normAutofit/>
          </a:bodyPr>
          <a:lstStyle/>
          <a:p>
            <a:pPr marL="96838" indent="0">
              <a:buNone/>
            </a:pPr>
            <a:r>
              <a:rPr lang="ar-AE" sz="2800" b="1" dirty="0"/>
              <a:t>عملية تحريك مجموعة من الأشخاص في اتجاه معين حسب رغبته لتحقيق هدف معين.</a:t>
            </a:r>
          </a:p>
          <a:p>
            <a:pPr marL="96838" indent="0">
              <a:buNone/>
            </a:pPr>
            <a:endParaRPr lang="ar-AE" sz="2800" b="1" dirty="0"/>
          </a:p>
          <a:p>
            <a:pPr marL="96838" indent="0">
              <a:buNone/>
            </a:pPr>
            <a:r>
              <a:rPr lang="ar-JO" sz="1600" b="1" dirty="0"/>
              <a:t>(</a:t>
            </a:r>
            <a:r>
              <a:rPr lang="ar-JO" sz="1400" b="1" dirty="0"/>
              <a:t>1.20)</a:t>
            </a:r>
            <a:r>
              <a:rPr lang="ar-AE" sz="1400" b="1" dirty="0"/>
              <a:t>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8C22045-971F-456A-80E3-0D2DD21A51F5}"/>
              </a:ext>
            </a:extLst>
          </p:cNvPr>
          <p:cNvSpPr/>
          <p:nvPr/>
        </p:nvSpPr>
        <p:spPr>
          <a:xfrm>
            <a:off x="6974089" y="2447919"/>
            <a:ext cx="43412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2800" dirty="0">
                <a:solidFill>
                  <a:srgbClr val="002060"/>
                </a:solidFill>
                <a:latin typeface="Arial" pitchFamily="34" charset="0"/>
              </a:rPr>
              <a:t>مثال من خلال مشاهدة الفلم المرفق:</a:t>
            </a:r>
            <a:endParaRPr lang="he-IL" sz="2800" dirty="0">
              <a:solidFill>
                <a:srgbClr val="002060"/>
              </a:solidFill>
              <a:latin typeface="Arial" pitchFamily="34" charset="0"/>
            </a:endParaRPr>
          </a:p>
        </p:txBody>
      </p:sp>
      <p:pic>
        <p:nvPicPr>
          <p:cNvPr id="6" name="תמונה 4">
            <a:extLst>
              <a:ext uri="{FF2B5EF4-FFF2-40B4-BE49-F238E27FC236}">
                <a16:creationId xmlns:a16="http://schemas.microsoft.com/office/drawing/2014/main" id="{AA6D57AD-0186-4699-8D7D-1956E463622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252" y="1277430"/>
            <a:ext cx="5562081" cy="527085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047530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7BA1B70A-C841-43AC-9784-63CC3904BCF9}"/>
              </a:ext>
            </a:extLst>
          </p:cNvPr>
          <p:cNvSpPr/>
          <p:nvPr/>
        </p:nvSpPr>
        <p:spPr>
          <a:xfrm>
            <a:off x="0" y="0"/>
            <a:ext cx="3410207" cy="1991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F45CCC3-E161-4C0D-ABD9-8F8C8B197066}"/>
              </a:ext>
            </a:extLst>
          </p:cNvPr>
          <p:cNvSpPr/>
          <p:nvPr/>
        </p:nvSpPr>
        <p:spPr>
          <a:xfrm>
            <a:off x="8780206" y="4866968"/>
            <a:ext cx="3410207" cy="1991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108EED43-629E-41E3-A93D-D8489D8968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6107" y="47040"/>
            <a:ext cx="8521685" cy="367009"/>
          </a:xfrm>
        </p:spPr>
        <p:txBody>
          <a:bodyPr/>
          <a:lstStyle/>
          <a:p>
            <a:r>
              <a:rPr lang="en-US" sz="1800" b="0" dirty="0"/>
              <a:t>Motivation - leader and teamwork! animation video</a:t>
            </a:r>
          </a:p>
        </p:txBody>
      </p:sp>
      <p:pic>
        <p:nvPicPr>
          <p:cNvPr id="9" name="Online Media 8" title="Motivation - leader and teamwork! animation video">
            <a:hlinkClick r:id="" action="ppaction://media"/>
            <a:extLst>
              <a:ext uri="{FF2B5EF4-FFF2-40B4-BE49-F238E27FC236}">
                <a16:creationId xmlns:a16="http://schemas.microsoft.com/office/drawing/2014/main" id="{91858E95-92A1-4E17-8E55-A31AD7D97B08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460528" y="384552"/>
            <a:ext cx="11269355" cy="6339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4844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9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43161B5-52B3-4A08-A531-A8EDDD7BF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sz="5400" dirty="0"/>
              <a:t>القائد</a:t>
            </a:r>
            <a:r>
              <a:rPr lang="he-IL" sz="5400" dirty="0"/>
              <a:t> </a:t>
            </a:r>
            <a:r>
              <a:rPr lang="ar-AE" sz="5400" dirty="0"/>
              <a:t>- المدير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E6D92A64-284C-447F-B2C9-606D38C404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2123768" y="918468"/>
            <a:ext cx="9468095" cy="4152517"/>
          </a:xfrm>
        </p:spPr>
        <p:txBody>
          <a:bodyPr>
            <a:normAutofit/>
          </a:bodyPr>
          <a:lstStyle/>
          <a:p>
            <a:pPr marL="96838" indent="0">
              <a:buNone/>
            </a:pPr>
            <a:endParaRPr lang="ar-AE" sz="2800" dirty="0"/>
          </a:p>
          <a:p>
            <a:pPr marL="96838" indent="0">
              <a:buNone/>
            </a:pPr>
            <a:r>
              <a:rPr lang="ar-AE" sz="2800" b="1" dirty="0"/>
              <a:t> القائد: </a:t>
            </a:r>
            <a:r>
              <a:rPr lang="ar-AE" sz="2800" dirty="0"/>
              <a:t>هو الشخص الذي يؤثر على المجموعة ويقودها في اتجاه الهدف.</a:t>
            </a:r>
          </a:p>
          <a:p>
            <a:pPr marL="96838" indent="0">
              <a:buNone/>
            </a:pPr>
            <a:endParaRPr lang="ar-AE" sz="2800" dirty="0"/>
          </a:p>
          <a:p>
            <a:pPr marL="96838" indent="0">
              <a:buNone/>
            </a:pPr>
            <a:r>
              <a:rPr lang="ar-AE" sz="2800" b="1" dirty="0"/>
              <a:t>المدير: </a:t>
            </a:r>
            <a:r>
              <a:rPr lang="ar-AE" sz="2800" dirty="0"/>
              <a:t>هو صاحب الصلاحيات الرسمية ويقوم بتطبيق المجالات الادارية : التخطيط ,التنسيق ,التشغيل , تخصيص الميزانية والاشراف والرقابة.</a:t>
            </a:r>
          </a:p>
        </p:txBody>
      </p:sp>
      <p:pic>
        <p:nvPicPr>
          <p:cNvPr id="5" name="תמונה 5">
            <a:extLst>
              <a:ext uri="{FF2B5EF4-FFF2-40B4-BE49-F238E27FC236}">
                <a16:creationId xmlns:a16="http://schemas.microsoft.com/office/drawing/2014/main" id="{A25B8975-FB77-47F9-B975-07E4D0F389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809" y="3510116"/>
            <a:ext cx="2854038" cy="2854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38688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07FC0D0B-3621-4DF6-BF67-20E633891EAA}"/>
              </a:ext>
            </a:extLst>
          </p:cNvPr>
          <p:cNvSpPr/>
          <p:nvPr/>
        </p:nvSpPr>
        <p:spPr>
          <a:xfrm>
            <a:off x="0" y="0"/>
            <a:ext cx="3410207" cy="1991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F45CCC3-E161-4C0D-ABD9-8F8C8B197066}"/>
              </a:ext>
            </a:extLst>
          </p:cNvPr>
          <p:cNvSpPr/>
          <p:nvPr/>
        </p:nvSpPr>
        <p:spPr>
          <a:xfrm>
            <a:off x="8406581" y="4866968"/>
            <a:ext cx="3783832" cy="1991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108EED43-629E-41E3-A93D-D8489D8968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91410" y="204146"/>
            <a:ext cx="2564779" cy="1042967"/>
          </a:xfrm>
        </p:spPr>
        <p:txBody>
          <a:bodyPr/>
          <a:lstStyle/>
          <a:p>
            <a:r>
              <a:rPr lang="ar-AE" sz="4800" dirty="0"/>
              <a:t>فن القيادة</a:t>
            </a:r>
          </a:p>
        </p:txBody>
      </p:sp>
      <p:pic>
        <p:nvPicPr>
          <p:cNvPr id="2" name="Online Media 1" title="￙ﾁ￙ﾊ￙ﾄ￙ﾅ ￙ﾃ￘ﾱ￘ﾪ￙ﾈ￙ﾆ ￘ﾹ￙ﾆ ￙ﾁ￙ﾆ ￘ﾧ￙ﾄ￙ﾂ￙ﾊ￘ﾧ￘ﾯ￘ﾩ">
            <a:hlinkClick r:id="" action="ppaction://media"/>
            <a:extLst>
              <a:ext uri="{FF2B5EF4-FFF2-40B4-BE49-F238E27FC236}">
                <a16:creationId xmlns:a16="http://schemas.microsoft.com/office/drawing/2014/main" id="{3A9F8FED-C0ED-4EE7-AD67-3DEB62679CEE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69412" y="141402"/>
            <a:ext cx="8687775" cy="65111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485014" y="1077738"/>
            <a:ext cx="112046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JO" dirty="0"/>
              <a:t>(2:20)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60781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1">
            <a:extLst>
              <a:ext uri="{FF2B5EF4-FFF2-40B4-BE49-F238E27FC236}">
                <a16:creationId xmlns:a16="http://schemas.microsoft.com/office/drawing/2014/main" id="{2C8A633D-86D1-4B49-91F3-11B23CC304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5452" y="116632"/>
            <a:ext cx="8229600" cy="692696"/>
          </a:xfrm>
        </p:spPr>
        <p:txBody>
          <a:bodyPr/>
          <a:lstStyle/>
          <a:p>
            <a:pPr algn="r"/>
            <a:r>
              <a:rPr lang="ar-JO" sz="3200" b="1" dirty="0">
                <a:latin typeface="Arial" pitchFamily="34" charset="0"/>
                <a:cs typeface="Arial" pitchFamily="34" charset="0"/>
              </a:rPr>
              <a:t>مهمة بعد مشاهدة الفلم: ضع * في المكان الملائم</a:t>
            </a:r>
            <a:endParaRPr lang="he-IL" sz="32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מציין מיקום תוכן 3">
            <a:extLst>
              <a:ext uri="{FF2B5EF4-FFF2-40B4-BE49-F238E27FC236}">
                <a16:creationId xmlns:a16="http://schemas.microsoft.com/office/drawing/2014/main" id="{54F329BA-2387-4390-8821-7232DB40735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5100911"/>
              </p:ext>
            </p:extLst>
          </p:nvPr>
        </p:nvGraphicFramePr>
        <p:xfrm>
          <a:off x="755575" y="908720"/>
          <a:ext cx="10797327" cy="5455920"/>
        </p:xfrm>
        <a:graphic>
          <a:graphicData uri="http://schemas.openxmlformats.org/drawingml/2006/table">
            <a:tbl>
              <a:tblPr rtl="1" firstRow="1" bandRow="1">
                <a:tableStyleId>{22838BEF-8BB2-4498-84A7-C5851F593DF1}</a:tableStyleId>
              </a:tblPr>
              <a:tblGrid>
                <a:gridCol w="3647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76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13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75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486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943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JO" sz="2000" b="1" dirty="0">
                          <a:solidFill>
                            <a:srgbClr val="192A72"/>
                          </a:solidFill>
                        </a:rPr>
                        <a:t>الجملة</a:t>
                      </a:r>
                      <a:endParaRPr lang="he-IL" sz="20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2000" b="1" dirty="0">
                          <a:solidFill>
                            <a:srgbClr val="192A72"/>
                          </a:solidFill>
                        </a:rPr>
                        <a:t>العامل الجيد</a:t>
                      </a:r>
                      <a:endParaRPr lang="he-IL" sz="2000" b="1" dirty="0">
                        <a:solidFill>
                          <a:srgbClr val="192A7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2000" b="1" dirty="0">
                          <a:solidFill>
                            <a:srgbClr val="192A72"/>
                          </a:solidFill>
                        </a:rPr>
                        <a:t>العامل « الكارثة»</a:t>
                      </a:r>
                      <a:endParaRPr lang="he-IL" sz="20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2000" b="1" dirty="0">
                          <a:solidFill>
                            <a:srgbClr val="192A72"/>
                          </a:solidFill>
                        </a:rPr>
                        <a:t>العامل الفعال</a:t>
                      </a:r>
                      <a:endParaRPr lang="he-IL" sz="20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2000" b="1" dirty="0">
                          <a:solidFill>
                            <a:srgbClr val="192A72"/>
                          </a:solidFill>
                        </a:rPr>
                        <a:t>العامل الغير فعال</a:t>
                      </a:r>
                      <a:endParaRPr lang="he-IL" sz="20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2000" b="1" dirty="0">
                          <a:solidFill>
                            <a:srgbClr val="192A72"/>
                          </a:solidFill>
                        </a:rPr>
                        <a:t>العامل الذي يشكل عبء</a:t>
                      </a:r>
                      <a:endParaRPr lang="he-IL" sz="20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JO" sz="2000" b="1" dirty="0">
                          <a:solidFill>
                            <a:srgbClr val="192A72"/>
                          </a:solidFill>
                        </a:rPr>
                        <a:t>لديه هدف</a:t>
                      </a:r>
                      <a:endParaRPr lang="ar-JO" sz="20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2000" b="1" dirty="0">
                          <a:solidFill>
                            <a:srgbClr val="192A72"/>
                          </a:solidFill>
                        </a:rPr>
                        <a:t>يساعد بنشاط</a:t>
                      </a:r>
                      <a:endParaRPr lang="ar-JO" sz="20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JO" sz="2000" b="1" dirty="0">
                          <a:solidFill>
                            <a:srgbClr val="192A72"/>
                          </a:solidFill>
                        </a:rPr>
                        <a:t>مستعد المساهمة في العمل لحد</a:t>
                      </a:r>
                      <a:r>
                        <a:rPr lang="ar-JO" sz="2000" b="1" baseline="0" dirty="0">
                          <a:solidFill>
                            <a:srgbClr val="192A72"/>
                          </a:solidFill>
                        </a:rPr>
                        <a:t> ما</a:t>
                      </a:r>
                      <a:endParaRPr lang="he-IL" sz="20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JO" sz="2000" b="1" dirty="0">
                          <a:solidFill>
                            <a:srgbClr val="192A72"/>
                          </a:solidFill>
                        </a:rPr>
                        <a:t>يتظاهر في العمل</a:t>
                      </a:r>
                      <a:endParaRPr lang="he-IL" sz="20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JO" sz="2000" b="1" dirty="0">
                          <a:solidFill>
                            <a:srgbClr val="192A72"/>
                          </a:solidFill>
                        </a:rPr>
                        <a:t>محبط للمهام</a:t>
                      </a:r>
                      <a:endParaRPr lang="he-IL" sz="20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JO" sz="2000" b="1" dirty="0">
                          <a:solidFill>
                            <a:srgbClr val="192A72"/>
                          </a:solidFill>
                        </a:rPr>
                        <a:t>يحاول تدمير عمل الفريق</a:t>
                      </a:r>
                      <a:endParaRPr lang="he-IL" sz="20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JO" sz="2000" b="1" dirty="0">
                          <a:solidFill>
                            <a:srgbClr val="192A72"/>
                          </a:solidFill>
                        </a:rPr>
                        <a:t>احيانا يساعد</a:t>
                      </a:r>
                      <a:endParaRPr lang="he-IL" sz="20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JO" sz="2000" b="1" dirty="0">
                          <a:solidFill>
                            <a:srgbClr val="192A72"/>
                          </a:solidFill>
                        </a:rPr>
                        <a:t>ليس لديه حماس او ولاء وظيفي</a:t>
                      </a:r>
                      <a:r>
                        <a:rPr lang="ar-JO" sz="2000" b="1" baseline="0" dirty="0">
                          <a:solidFill>
                            <a:srgbClr val="192A72"/>
                          </a:solidFill>
                        </a:rPr>
                        <a:t> للعمل</a:t>
                      </a:r>
                      <a:endParaRPr lang="he-IL" sz="20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JO" sz="2000" b="1" dirty="0">
                          <a:solidFill>
                            <a:srgbClr val="192A72"/>
                          </a:solidFill>
                        </a:rPr>
                        <a:t>لديه الرغبة في التعليم وتحسين مستواه</a:t>
                      </a:r>
                      <a:endParaRPr lang="he-IL" sz="20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JO" sz="2000" b="1" dirty="0">
                          <a:solidFill>
                            <a:srgbClr val="192A72"/>
                          </a:solidFill>
                        </a:rPr>
                        <a:t>يتحمل المسؤولية ولديه ولاء وظيفي</a:t>
                      </a:r>
                      <a:endParaRPr lang="he-IL" sz="20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JO" sz="2000" b="1" dirty="0">
                          <a:solidFill>
                            <a:srgbClr val="192A72"/>
                          </a:solidFill>
                        </a:rPr>
                        <a:t>لا يتورع عن احداث</a:t>
                      </a:r>
                      <a:r>
                        <a:rPr lang="ar-JO" sz="2000" b="1" baseline="0" dirty="0">
                          <a:solidFill>
                            <a:srgbClr val="192A72"/>
                          </a:solidFill>
                        </a:rPr>
                        <a:t> المشاكل في العمل</a:t>
                      </a:r>
                      <a:endParaRPr lang="he-IL" sz="20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JO" sz="2000" b="1" dirty="0">
                          <a:solidFill>
                            <a:srgbClr val="192A72"/>
                          </a:solidFill>
                        </a:rPr>
                        <a:t>غير مرغوب به في العمل</a:t>
                      </a:r>
                      <a:endParaRPr lang="he-IL" sz="20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-548640" y="6372036"/>
            <a:ext cx="357759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JO" sz="2400" b="1" dirty="0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بعد 4 دقائق عرض الاجابة</a:t>
            </a:r>
            <a:endParaRPr lang="he-IL" sz="2400" b="1" dirty="0">
              <a:solidFill>
                <a:srgbClr val="192A7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06255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1">
            <a:extLst>
              <a:ext uri="{FF2B5EF4-FFF2-40B4-BE49-F238E27FC236}">
                <a16:creationId xmlns:a16="http://schemas.microsoft.com/office/drawing/2014/main" id="{2C8A633D-86D1-4B49-91F3-11B23CC304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5452" y="116632"/>
            <a:ext cx="8229600" cy="692696"/>
          </a:xfrm>
        </p:spPr>
        <p:txBody>
          <a:bodyPr/>
          <a:lstStyle/>
          <a:p>
            <a:pPr algn="r"/>
            <a:r>
              <a:rPr lang="ar-JO" sz="3200" b="1" dirty="0">
                <a:latin typeface="Arial" pitchFamily="34" charset="0"/>
                <a:cs typeface="Arial" pitchFamily="34" charset="0"/>
              </a:rPr>
              <a:t>مهمة بعد مشاهدة الفلم: ضع * في المكان الملائم</a:t>
            </a:r>
            <a:endParaRPr lang="he-IL" sz="32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מציין מיקום תוכן 3">
            <a:extLst>
              <a:ext uri="{FF2B5EF4-FFF2-40B4-BE49-F238E27FC236}">
                <a16:creationId xmlns:a16="http://schemas.microsoft.com/office/drawing/2014/main" id="{54F329BA-2387-4390-8821-7232DB40735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8192881"/>
              </p:ext>
            </p:extLst>
          </p:nvPr>
        </p:nvGraphicFramePr>
        <p:xfrm>
          <a:off x="755575" y="908720"/>
          <a:ext cx="10797327" cy="5455920"/>
        </p:xfrm>
        <a:graphic>
          <a:graphicData uri="http://schemas.openxmlformats.org/drawingml/2006/table">
            <a:tbl>
              <a:tblPr rtl="1" firstRow="1" bandRow="1">
                <a:tableStyleId>{22838BEF-8BB2-4498-84A7-C5851F593DF1}</a:tableStyleId>
              </a:tblPr>
              <a:tblGrid>
                <a:gridCol w="3647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76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13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75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486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943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JO" sz="2000" b="1" dirty="0">
                          <a:solidFill>
                            <a:srgbClr val="192A72"/>
                          </a:solidFill>
                        </a:rPr>
                        <a:t>الجملة</a:t>
                      </a:r>
                      <a:endParaRPr lang="he-IL" sz="20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2000" b="1" dirty="0">
                          <a:solidFill>
                            <a:srgbClr val="192A72"/>
                          </a:solidFill>
                        </a:rPr>
                        <a:t>العامل الجيد</a:t>
                      </a:r>
                      <a:endParaRPr lang="he-IL" sz="2000" b="1" dirty="0">
                        <a:solidFill>
                          <a:srgbClr val="192A7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2000" b="1" dirty="0">
                          <a:solidFill>
                            <a:srgbClr val="192A72"/>
                          </a:solidFill>
                        </a:rPr>
                        <a:t>العامل « الكارثة»</a:t>
                      </a:r>
                      <a:endParaRPr lang="he-IL" sz="20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2000" b="1" dirty="0">
                          <a:solidFill>
                            <a:srgbClr val="192A72"/>
                          </a:solidFill>
                        </a:rPr>
                        <a:t>العامل الفعال</a:t>
                      </a:r>
                      <a:endParaRPr lang="he-IL" sz="20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2000" b="1" dirty="0">
                          <a:solidFill>
                            <a:srgbClr val="192A72"/>
                          </a:solidFill>
                        </a:rPr>
                        <a:t>العامل الغير فعال</a:t>
                      </a:r>
                      <a:endParaRPr lang="he-IL" sz="20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2000" b="1" dirty="0">
                          <a:solidFill>
                            <a:srgbClr val="192A72"/>
                          </a:solidFill>
                        </a:rPr>
                        <a:t>العامل الذي يشكل عبء</a:t>
                      </a:r>
                      <a:endParaRPr lang="he-IL" sz="20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JO" sz="2000" b="1" dirty="0">
                          <a:solidFill>
                            <a:srgbClr val="192A72"/>
                          </a:solidFill>
                        </a:rPr>
                        <a:t>لديه هدف</a:t>
                      </a:r>
                      <a:endParaRPr lang="ar-JO" sz="20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b="1" dirty="0">
                          <a:solidFill>
                            <a:srgbClr val="192A72"/>
                          </a:solidFill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2000" b="1" dirty="0">
                          <a:solidFill>
                            <a:srgbClr val="192A72"/>
                          </a:solidFill>
                        </a:rPr>
                        <a:t>يساعد بنشاط</a:t>
                      </a:r>
                      <a:endParaRPr lang="ar-JO" sz="20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b="1" dirty="0">
                          <a:solidFill>
                            <a:srgbClr val="192A72"/>
                          </a:solidFill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JO" sz="2000" b="1" dirty="0">
                          <a:solidFill>
                            <a:srgbClr val="192A72"/>
                          </a:solidFill>
                        </a:rPr>
                        <a:t>مستعد المساهمة في العمل لحد</a:t>
                      </a:r>
                      <a:r>
                        <a:rPr lang="ar-JO" sz="2000" b="1" baseline="0" dirty="0">
                          <a:solidFill>
                            <a:srgbClr val="192A72"/>
                          </a:solidFill>
                        </a:rPr>
                        <a:t> ما</a:t>
                      </a:r>
                      <a:endParaRPr lang="he-IL" sz="20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b="1" dirty="0">
                          <a:solidFill>
                            <a:srgbClr val="192A72"/>
                          </a:solidFill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JO" sz="2000" b="1" dirty="0">
                          <a:solidFill>
                            <a:srgbClr val="192A72"/>
                          </a:solidFill>
                        </a:rPr>
                        <a:t>يتظاهر في العمل</a:t>
                      </a:r>
                      <a:endParaRPr lang="he-IL" sz="20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b="1" dirty="0">
                          <a:solidFill>
                            <a:srgbClr val="192A72"/>
                          </a:solidFill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JO" sz="2000" b="1" dirty="0">
                          <a:solidFill>
                            <a:srgbClr val="192A72"/>
                          </a:solidFill>
                        </a:rPr>
                        <a:t>محبط للمهام</a:t>
                      </a:r>
                      <a:endParaRPr lang="he-IL" sz="20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b="1" dirty="0">
                          <a:solidFill>
                            <a:srgbClr val="192A72"/>
                          </a:solidFill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JO" sz="2000" b="1" dirty="0">
                          <a:solidFill>
                            <a:srgbClr val="192A72"/>
                          </a:solidFill>
                        </a:rPr>
                        <a:t>يحاول تدمير عمل الفريق</a:t>
                      </a:r>
                      <a:endParaRPr lang="he-IL" sz="20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b="1" dirty="0">
                          <a:solidFill>
                            <a:srgbClr val="192A72"/>
                          </a:solidFill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JO" sz="2000" b="1" dirty="0">
                          <a:solidFill>
                            <a:srgbClr val="192A72"/>
                          </a:solidFill>
                        </a:rPr>
                        <a:t>احيانا يساعد</a:t>
                      </a:r>
                      <a:endParaRPr lang="he-IL" sz="20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b="1" dirty="0">
                          <a:solidFill>
                            <a:srgbClr val="192A72"/>
                          </a:solidFill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JO" sz="2000" b="1" dirty="0">
                          <a:solidFill>
                            <a:srgbClr val="192A72"/>
                          </a:solidFill>
                        </a:rPr>
                        <a:t>ليس لديه حماس او ولاء وظيفي</a:t>
                      </a:r>
                      <a:r>
                        <a:rPr lang="ar-JO" sz="2000" b="1" baseline="0" dirty="0">
                          <a:solidFill>
                            <a:srgbClr val="192A72"/>
                          </a:solidFill>
                        </a:rPr>
                        <a:t> للعمل</a:t>
                      </a:r>
                      <a:endParaRPr lang="he-IL" sz="20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b="1" dirty="0">
                          <a:solidFill>
                            <a:srgbClr val="192A72"/>
                          </a:solidFill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JO" sz="2000" b="1" dirty="0">
                          <a:solidFill>
                            <a:srgbClr val="192A72"/>
                          </a:solidFill>
                        </a:rPr>
                        <a:t>لديه الرغبة في التعليم وتحسين مستواه</a:t>
                      </a:r>
                      <a:endParaRPr lang="he-IL" sz="20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b="1" dirty="0">
                          <a:solidFill>
                            <a:srgbClr val="192A72"/>
                          </a:solidFill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JO" sz="2000" b="1" dirty="0">
                          <a:solidFill>
                            <a:srgbClr val="192A72"/>
                          </a:solidFill>
                        </a:rPr>
                        <a:t>يتحمل المسؤولية ولديه ولاء وظيفي</a:t>
                      </a:r>
                      <a:endParaRPr lang="he-IL" sz="20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b="1" dirty="0">
                          <a:solidFill>
                            <a:srgbClr val="192A72"/>
                          </a:solidFill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JO" sz="2000" b="1" dirty="0">
                          <a:solidFill>
                            <a:srgbClr val="192A72"/>
                          </a:solidFill>
                        </a:rPr>
                        <a:t>لا يتورع عن احداث</a:t>
                      </a:r>
                      <a:r>
                        <a:rPr lang="ar-JO" sz="2000" b="1" baseline="0" dirty="0">
                          <a:solidFill>
                            <a:srgbClr val="192A72"/>
                          </a:solidFill>
                        </a:rPr>
                        <a:t> المشاكل في العمل</a:t>
                      </a:r>
                      <a:endParaRPr lang="he-IL" sz="20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b="1" dirty="0">
                          <a:solidFill>
                            <a:srgbClr val="192A72"/>
                          </a:solidFill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JO" sz="2000" b="1" dirty="0">
                          <a:solidFill>
                            <a:srgbClr val="192A72"/>
                          </a:solidFill>
                        </a:rPr>
                        <a:t>غير مرغوب به في العمل</a:t>
                      </a:r>
                      <a:endParaRPr lang="he-IL" sz="20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b="1" dirty="0">
                          <a:solidFill>
                            <a:srgbClr val="192A72"/>
                          </a:solidFill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2A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5E815CAD-1498-470E-8234-9CA552129865}"/>
              </a:ext>
            </a:extLst>
          </p:cNvPr>
          <p:cNvSpPr/>
          <p:nvPr/>
        </p:nvSpPr>
        <p:spPr>
          <a:xfrm>
            <a:off x="10484981" y="172757"/>
            <a:ext cx="106792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3200" b="1" u="sng" dirty="0">
                <a:solidFill>
                  <a:srgbClr val="12B4BC"/>
                </a:solidFill>
                <a:latin typeface="Arial" pitchFamily="34" charset="0"/>
              </a:rPr>
              <a:t>الاجابة</a:t>
            </a:r>
            <a:endParaRPr lang="en-US" sz="3200" dirty="0">
              <a:solidFill>
                <a:srgbClr val="12B4B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1151801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639</TotalTime>
  <Words>1339</Words>
  <Application>Microsoft Office PowerPoint</Application>
  <PresentationFormat>Custom</PresentationFormat>
  <Paragraphs>214</Paragraphs>
  <Slides>23</Slides>
  <Notes>1</Notes>
  <HiddenSlides>0</HiddenSlides>
  <MMClips>3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Algerian</vt:lpstr>
      <vt:lpstr>Arial</vt:lpstr>
      <vt:lpstr>Calibri</vt:lpstr>
      <vt:lpstr>Varela Round</vt:lpstr>
      <vt:lpstr>Wingdings</vt:lpstr>
      <vt:lpstr>ערכת נושא Office</vt:lpstr>
      <vt:lpstr>מערכת שידורים לאומית</vt:lpstr>
      <vt:lpstr>المنهاج التعليمي في موضوع الادارة والاقتصاد 70% رمز الاستمارة: 839381 </vt:lpstr>
      <vt:lpstr>القيادة</vt:lpstr>
      <vt:lpstr>القيادة</vt:lpstr>
      <vt:lpstr>Motivation - leader and teamwork! animation video</vt:lpstr>
      <vt:lpstr>القائد - المدير</vt:lpstr>
      <vt:lpstr>فن القيادة</vt:lpstr>
      <vt:lpstr>مهمة بعد مشاهدة الفلم: ضع * في المكان الملائم</vt:lpstr>
      <vt:lpstr>مهمة بعد مشاهدة الفلم: ضع * في المكان الملائم</vt:lpstr>
      <vt:lpstr>اي من العاملين الذين شاهدتهم في الفلم يشكل مصدر خطر لعمل المجموعة ونجاح التنظيم بتحقيق اهدافه: </vt:lpstr>
      <vt:lpstr>اي من العاملين الذين شاهدتهم في الفلم يشكل مصدر خطر لعمل المجموعة ونجاح التنظيم بتحقيق اهدافه: </vt:lpstr>
      <vt:lpstr>وظائف المدير حسب فيول</vt:lpstr>
      <vt:lpstr>تقسيم وظائف المدير حسب مينتزبيرغ</vt:lpstr>
      <vt:lpstr>PowerPoint Presentation</vt:lpstr>
      <vt:lpstr>يتبع....</vt:lpstr>
      <vt:lpstr> 1. مبادر (יוזם): المدير يستغل الفرص يبادر بتغييرات من شانها ان تحسن من انجاز العمل بالتنظيم. 2. يعتني بالتشويشات(מטפל בשיבושים):المدير يرد على الاحداث بالتنظيم ويقوم بالتدخل لكي يمنع التشويشات التي تواجه التنظيم وتؤدي الى تدهوره . 3. يخصص الميزانيات (מקצה משאבים):المدير يقرر بشان تخصيص الموارد التي بحوزته ,ميزانيات ,مواد ,الأجهزة, عمال . 4. يدير المفاوضات(מנהל משא ומתן): يجري المدير مفاوضات مع جهات داخلية ,خارجية. مثل: بنوك التمويل, زبائن, سلطات حكومية, مزودون. </vt:lpstr>
      <vt:lpstr>الطرق التي يمكن من خلالها مساعدة المدير في طريق نجاح المؤسسة</vt:lpstr>
      <vt:lpstr>PowerPoint Presentation</vt:lpstr>
      <vt:lpstr>PowerPoint Presentation</vt:lpstr>
      <vt:lpstr>PowerPoint Presentation</vt:lpstr>
      <vt:lpstr>ورقة عمل بموضوع القيادة </vt:lpstr>
      <vt:lpstr>(الحل) ورقة عمل بموضوع القيادة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user</dc:creator>
  <cp:lastModifiedBy>Sivan Shimshila</cp:lastModifiedBy>
  <cp:revision>82</cp:revision>
  <dcterms:created xsi:type="dcterms:W3CDTF">2020-03-15T19:13:03Z</dcterms:created>
  <dcterms:modified xsi:type="dcterms:W3CDTF">2020-03-31T15:22:39Z</dcterms:modified>
</cp:coreProperties>
</file>