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72" r:id="rId2"/>
  </p:sldMasterIdLst>
  <p:notesMasterIdLst>
    <p:notesMasterId r:id="rId29"/>
  </p:notesMasterIdLst>
  <p:sldIdLst>
    <p:sldId id="257" r:id="rId3"/>
    <p:sldId id="466" r:id="rId4"/>
    <p:sldId id="579" r:id="rId5"/>
    <p:sldId id="262" r:id="rId6"/>
    <p:sldId id="288" r:id="rId7"/>
    <p:sldId id="582" r:id="rId8"/>
    <p:sldId id="289" r:id="rId9"/>
    <p:sldId id="463" r:id="rId10"/>
    <p:sldId id="303" r:id="rId11"/>
    <p:sldId id="449" r:id="rId12"/>
    <p:sldId id="450" r:id="rId13"/>
    <p:sldId id="451" r:id="rId14"/>
    <p:sldId id="583" r:id="rId15"/>
    <p:sldId id="584" r:id="rId16"/>
    <p:sldId id="452" r:id="rId17"/>
    <p:sldId id="580" r:id="rId18"/>
    <p:sldId id="453" r:id="rId19"/>
    <p:sldId id="454" r:id="rId20"/>
    <p:sldId id="458" r:id="rId21"/>
    <p:sldId id="459" r:id="rId22"/>
    <p:sldId id="581" r:id="rId23"/>
    <p:sldId id="457" r:id="rId24"/>
    <p:sldId id="455" r:id="rId25"/>
    <p:sldId id="460" r:id="rId26"/>
    <p:sldId id="435" r:id="rId27"/>
    <p:sldId id="291" r:id="rId28"/>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ina Susevich" initials="PS" lastIdx="1" clrIdx="0">
    <p:extLst>
      <p:ext uri="{19B8F6BF-5375-455C-9EA6-DF929625EA0E}">
        <p15:presenceInfo xmlns:p15="http://schemas.microsoft.com/office/powerpoint/2012/main" userId="Paulina Susevic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a:srgbClr val="92D050"/>
    <a:srgbClr val="12B4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snapToObjects="1">
      <p:cViewPr varScale="1">
        <p:scale>
          <a:sx n="65" d="100"/>
          <a:sy n="65" d="100"/>
        </p:scale>
        <p:origin x="918" y="84"/>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atin typeface="Varela Round" panose="00000500000000000000" pitchFamily="2" charset="-79"/>
                <a:cs typeface="Varela Round" panose="00000500000000000000" pitchFamily="2" charset="-79"/>
              </a:defRPr>
            </a:lvl1pPr>
          </a:lstStyle>
          <a:p>
            <a:endParaRPr lang="he-IL" dirty="0"/>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atin typeface="Varela Round" panose="00000500000000000000" pitchFamily="2" charset="-79"/>
                <a:cs typeface="Varela Round" panose="00000500000000000000" pitchFamily="2" charset="-79"/>
              </a:defRPr>
            </a:lvl1pPr>
          </a:lstStyle>
          <a:p>
            <a:fld id="{5EC061A6-0796-4DA4-BCCF-C39215C865B3}" type="datetimeFigureOut">
              <a:rPr lang="he-IL" smtClean="0"/>
              <a:pPr/>
              <a:t>ח'/סיון/תש"ף</a:t>
            </a:fld>
            <a:endParaRPr lang="he-IL" dirty="0"/>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dirty="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atin typeface="Varela Round" panose="00000500000000000000" pitchFamily="2" charset="-79"/>
                <a:cs typeface="Varela Round" panose="00000500000000000000" pitchFamily="2" charset="-79"/>
              </a:defRPr>
            </a:lvl1pPr>
          </a:lstStyle>
          <a:p>
            <a:endParaRPr lang="he-IL" dirty="0"/>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atin typeface="Varela Round" panose="00000500000000000000" pitchFamily="2" charset="-79"/>
                <a:cs typeface="Varela Round" panose="00000500000000000000" pitchFamily="2" charset="-79"/>
              </a:defRPr>
            </a:lvl1pPr>
          </a:lstStyle>
          <a:p>
            <a:fld id="{E6DF83E7-A828-4E18-9E21-DA925548D1ED}" type="slidenum">
              <a:rPr lang="he-IL" smtClean="0"/>
              <a:pPr/>
              <a:t>‹#›</a:t>
            </a:fld>
            <a:endParaRPr lang="he-IL" dirty="0"/>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Varela Round" panose="00000500000000000000" pitchFamily="2" charset="-79"/>
        <a:ea typeface="+mn-ea"/>
        <a:cs typeface="Varela Round" panose="00000500000000000000" pitchFamily="2" charset="-79"/>
      </a:defRPr>
    </a:lvl1pPr>
    <a:lvl2pPr marL="457200" algn="r" defTabSz="914400" rtl="1" eaLnBrk="1" latinLnBrk="0" hangingPunct="1">
      <a:defRPr sz="1200" kern="1200">
        <a:solidFill>
          <a:schemeClr val="tx1"/>
        </a:solidFill>
        <a:latin typeface="Varela Round" panose="00000500000000000000" pitchFamily="2" charset="-79"/>
        <a:ea typeface="+mn-ea"/>
        <a:cs typeface="Varela Round" panose="00000500000000000000" pitchFamily="2" charset="-79"/>
      </a:defRPr>
    </a:lvl2pPr>
    <a:lvl3pPr marL="914400" algn="r" defTabSz="914400" rtl="1" eaLnBrk="1" latinLnBrk="0" hangingPunct="1">
      <a:defRPr sz="1200" kern="1200">
        <a:solidFill>
          <a:schemeClr val="tx1"/>
        </a:solidFill>
        <a:latin typeface="Varela Round" panose="00000500000000000000" pitchFamily="2" charset="-79"/>
        <a:ea typeface="+mn-ea"/>
        <a:cs typeface="Varela Round" panose="00000500000000000000" pitchFamily="2" charset="-79"/>
      </a:defRPr>
    </a:lvl3pPr>
    <a:lvl4pPr marL="1371600" algn="r" defTabSz="914400" rtl="1" eaLnBrk="1" latinLnBrk="0" hangingPunct="1">
      <a:defRPr sz="1200" kern="1200">
        <a:solidFill>
          <a:schemeClr val="tx1"/>
        </a:solidFill>
        <a:latin typeface="Varela Round" panose="00000500000000000000" pitchFamily="2" charset="-79"/>
        <a:ea typeface="+mn-ea"/>
        <a:cs typeface="Varela Round" panose="00000500000000000000" pitchFamily="2" charset="-79"/>
      </a:defRPr>
    </a:lvl4pPr>
    <a:lvl5pPr marL="1828800" algn="r" defTabSz="914400" rtl="1" eaLnBrk="1" latinLnBrk="0" hangingPunct="1">
      <a:defRPr sz="1200" kern="1200">
        <a:solidFill>
          <a:schemeClr val="tx1"/>
        </a:solidFill>
        <a:latin typeface="Varela Round" panose="00000500000000000000" pitchFamily="2" charset="-79"/>
        <a:ea typeface="+mn-ea"/>
        <a:cs typeface="Varela Round" panose="00000500000000000000" pitchFamily="2" charset="-79"/>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5"/>
          </p:nvPr>
        </p:nvSpPr>
        <p:spPr/>
        <p:txBody>
          <a:bodyPr/>
          <a:lstStyle/>
          <a:p>
            <a:fld id="{E6DF83E7-A828-4E18-9E21-DA925548D1ED}" type="slidenum">
              <a:rPr lang="he-IL" smtClean="0"/>
              <a:pPr/>
              <a:t>1</a:t>
            </a:fld>
            <a:endParaRPr lang="he-IL" dirty="0"/>
          </a:p>
        </p:txBody>
      </p:sp>
    </p:spTree>
    <p:extLst>
      <p:ext uri="{BB962C8B-B14F-4D97-AF65-F5344CB8AC3E}">
        <p14:creationId xmlns:p14="http://schemas.microsoft.com/office/powerpoint/2010/main" val="118580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97549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184455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618550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45368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797259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977379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279789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6462973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525960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13963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010885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775305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258957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354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71632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368347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002471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1" y="2693989"/>
            <a:ext cx="12192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כותרת ושתי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6444696"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10" y="186258"/>
            <a:ext cx="10221024"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latin typeface="Varela Round" panose="00000500000000000000" pitchFamily="2" charset="-79"/>
                <a:cs typeface="Varela Round" panose="00000500000000000000" pitchFamily="2" charset="-79"/>
              </a:rPr>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3" name="מציין מיקום של תמונה 2">
            <a:extLst>
              <a:ext uri="{FF2B5EF4-FFF2-40B4-BE49-F238E27FC236}">
                <a16:creationId xmlns:a16="http://schemas.microsoft.com/office/drawing/2014/main" id="{11DA6207-6C06-4DE8-8270-79FA6D2C27CC}"/>
              </a:ext>
            </a:extLst>
          </p:cNvPr>
          <p:cNvSpPr>
            <a:spLocks noGrp="1"/>
          </p:cNvSpPr>
          <p:nvPr>
            <p:ph type="pic" idx="10" hasCustomPrompt="1"/>
          </p:nvPr>
        </p:nvSpPr>
        <p:spPr>
          <a:xfrm>
            <a:off x="843274" y="978201"/>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062799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כותרת ושלוש תמונות">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5513040" y="1030562"/>
            <a:ext cx="5395321" cy="36389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0" name="מלבן מעוגל 9"/>
          <p:cNvSpPr/>
          <p:nvPr userDrawn="1"/>
        </p:nvSpPr>
        <p:spPr>
          <a:xfrm>
            <a:off x="-413012" y="764744"/>
            <a:ext cx="1159099"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latin typeface="Varela Round" panose="00000500000000000000" pitchFamily="2" charset="-79"/>
                <a:cs typeface="Varela Round" panose="00000500000000000000" pitchFamily="2" charset="-79"/>
              </a:rPr>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241442" y="10305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241442" y="3932962"/>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3880596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כותרת וארבע תמונות">
    <p:spTree>
      <p:nvGrpSpPr>
        <p:cNvPr id="1" name=""/>
        <p:cNvGrpSpPr/>
        <p:nvPr/>
      </p:nvGrpSpPr>
      <p:grpSpPr>
        <a:xfrm>
          <a:off x="0" y="0"/>
          <a:ext cx="0" cy="0"/>
          <a:chOff x="0" y="0"/>
          <a:chExt cx="0" cy="0"/>
        </a:xfrm>
      </p:grpSpPr>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0" name="מלבן מעוגל 9"/>
          <p:cNvSpPr/>
          <p:nvPr userDrawn="1"/>
        </p:nvSpPr>
        <p:spPr>
          <a:xfrm>
            <a:off x="10171544" y="938558"/>
            <a:ext cx="2190882" cy="42691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latin typeface="Varela Round" panose="00000500000000000000" pitchFamily="2" charset="-79"/>
                <a:cs typeface="Varela Round" panose="00000500000000000000" pitchFamily="2" charset="-79"/>
              </a:rPr>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6" name="מציין מיקום של תמונה 2">
            <a:extLst>
              <a:ext uri="{FF2B5EF4-FFF2-40B4-BE49-F238E27FC236}">
                <a16:creationId xmlns:a16="http://schemas.microsoft.com/office/drawing/2014/main" id="{751DC1E2-ACE2-441B-8840-3A69561321B6}"/>
              </a:ext>
            </a:extLst>
          </p:cNvPr>
          <p:cNvSpPr>
            <a:spLocks noGrp="1"/>
          </p:cNvSpPr>
          <p:nvPr>
            <p:ph type="pic" idx="10" hasCustomPrompt="1"/>
          </p:nvPr>
        </p:nvSpPr>
        <p:spPr>
          <a:xfrm>
            <a:off x="154519"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7" name="מציין מיקום של תמונה 2">
            <a:extLst>
              <a:ext uri="{FF2B5EF4-FFF2-40B4-BE49-F238E27FC236}">
                <a16:creationId xmlns:a16="http://schemas.microsoft.com/office/drawing/2014/main" id="{FAA918BE-80CF-42F4-8DC4-2E8D539F1354}"/>
              </a:ext>
            </a:extLst>
          </p:cNvPr>
          <p:cNvSpPr>
            <a:spLocks noGrp="1"/>
          </p:cNvSpPr>
          <p:nvPr>
            <p:ph type="pic" idx="11" hasCustomPrompt="1"/>
          </p:nvPr>
        </p:nvSpPr>
        <p:spPr>
          <a:xfrm>
            <a:off x="154519"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3" name="מציין מיקום של תמונה 2">
            <a:extLst>
              <a:ext uri="{FF2B5EF4-FFF2-40B4-BE49-F238E27FC236}">
                <a16:creationId xmlns:a16="http://schemas.microsoft.com/office/drawing/2014/main" id="{8992FF61-2840-4655-842F-B373E28D9E01}"/>
              </a:ext>
            </a:extLst>
          </p:cNvPr>
          <p:cNvSpPr>
            <a:spLocks noGrp="1"/>
          </p:cNvSpPr>
          <p:nvPr>
            <p:ph type="pic" idx="12" hasCustomPrompt="1"/>
          </p:nvPr>
        </p:nvSpPr>
        <p:spPr>
          <a:xfrm>
            <a:off x="4414862" y="10736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14" name="מציין מיקום של תמונה 2">
            <a:extLst>
              <a:ext uri="{FF2B5EF4-FFF2-40B4-BE49-F238E27FC236}">
                <a16:creationId xmlns:a16="http://schemas.microsoft.com/office/drawing/2014/main" id="{8C91A369-DCD6-4CBC-93C6-3C5BB19BCC3E}"/>
              </a:ext>
            </a:extLst>
          </p:cNvPr>
          <p:cNvSpPr>
            <a:spLocks noGrp="1"/>
          </p:cNvSpPr>
          <p:nvPr>
            <p:ph type="pic" idx="13" hasCustomPrompt="1"/>
          </p:nvPr>
        </p:nvSpPr>
        <p:spPr>
          <a:xfrm>
            <a:off x="4414862" y="3976095"/>
            <a:ext cx="4114650" cy="2743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Tree>
    <p:extLst>
      <p:ext uri="{BB962C8B-B14F-4D97-AF65-F5344CB8AC3E}">
        <p14:creationId xmlns:p14="http://schemas.microsoft.com/office/powerpoint/2010/main" val="2491129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שער - מערכת שידורים לאומית">
    <p:spTree>
      <p:nvGrpSpPr>
        <p:cNvPr id="1" name=""/>
        <p:cNvGrpSpPr/>
        <p:nvPr/>
      </p:nvGrpSpPr>
      <p:grpSpPr>
        <a:xfrm>
          <a:off x="0" y="0"/>
          <a:ext cx="0" cy="0"/>
          <a:chOff x="0" y="0"/>
          <a:chExt cx="0" cy="0"/>
        </a:xfrm>
      </p:grpSpPr>
      <p:sp>
        <p:nvSpPr>
          <p:cNvPr id="2" name="כותרת 1"/>
          <p:cNvSpPr>
            <a:spLocks noGrp="1"/>
          </p:cNvSpPr>
          <p:nvPr>
            <p:ph type="ctrTitle"/>
          </p:nvPr>
        </p:nvSpPr>
        <p:spPr>
          <a:xfrm>
            <a:off x="516000" y="2693989"/>
            <a:ext cx="11160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
        <p:nvSpPr>
          <p:cNvPr id="3" name="Rectangle 2">
            <a:extLst>
              <a:ext uri="{FF2B5EF4-FFF2-40B4-BE49-F238E27FC236}">
                <a16:creationId xmlns:a16="http://schemas.microsoft.com/office/drawing/2014/main" id="{6F2D798A-D3EB-4AD6-BA0D-6AF5A272CB65}"/>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661D397-1081-475E-877E-2C0275DD9CD7}"/>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3C9C924-5BCF-44F6-9D2C-C85E4D329EC9}"/>
              </a:ext>
            </a:extLst>
          </p:cNvPr>
          <p:cNvSpPr/>
          <p:nvPr userDrawn="1"/>
        </p:nvSpPr>
        <p:spPr>
          <a:xfrm rot="5400000">
            <a:off x="10129568" y="1977381"/>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FB07856-A797-4811-9A80-36465708097A}"/>
              </a:ext>
            </a:extLst>
          </p:cNvPr>
          <p:cNvSpPr/>
          <p:nvPr userDrawn="1"/>
        </p:nvSpPr>
        <p:spPr>
          <a:xfrm>
            <a:off x="-3261642" y="347118"/>
            <a:ext cx="3246401" cy="730473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06675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פרטי השיעור, מקצוע ו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4000014" cy="2978963"/>
          </a:xfrm>
          <a:prstGeom prst="roundRect">
            <a:avLst>
              <a:gd name="adj" fmla="val 50000"/>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7" name="מלבן מעוגל 6"/>
          <p:cNvSpPr/>
          <p:nvPr userDrawn="1"/>
        </p:nvSpPr>
        <p:spPr>
          <a:xfrm>
            <a:off x="7329949" y="6240593"/>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113" y="872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לבן מעוגל 7">
            <a:extLst>
              <a:ext uri="{FF2B5EF4-FFF2-40B4-BE49-F238E27FC236}">
                <a16:creationId xmlns:a16="http://schemas.microsoft.com/office/drawing/2014/main" id="{F6801116-CC43-4B2A-8C30-E06B51438E5F}"/>
              </a:ext>
            </a:extLst>
          </p:cNvPr>
          <p:cNvSpPr/>
          <p:nvPr userDrawn="1"/>
        </p:nvSpPr>
        <p:spPr>
          <a:xfrm>
            <a:off x="9066088" y="593003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Rectangle 15">
            <a:extLst>
              <a:ext uri="{FF2B5EF4-FFF2-40B4-BE49-F238E27FC236}">
                <a16:creationId xmlns:a16="http://schemas.microsoft.com/office/drawing/2014/main" id="{083851AC-7C39-4D24-80F3-E23F47BEFFD4}"/>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1AEE328-D2C3-444A-8724-BDAF608C4860}"/>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D96B898-2CF0-49F5-BBD6-BB8ACC47A495}"/>
              </a:ext>
            </a:extLst>
          </p:cNvPr>
          <p:cNvSpPr/>
          <p:nvPr userDrawn="1"/>
        </p:nvSpPr>
        <p:spPr>
          <a:xfrm rot="5400000">
            <a:off x="10107939"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9EA7E53-F4C8-4E78-8841-55D753889071}"/>
              </a:ext>
            </a:extLst>
          </p:cNvPr>
          <p:cNvSpPr/>
          <p:nvPr userDrawn="1"/>
        </p:nvSpPr>
        <p:spPr>
          <a:xfrm>
            <a:off x="-3246402" y="-426720"/>
            <a:ext cx="3246401" cy="807856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כותרת 1">
            <a:extLst>
              <a:ext uri="{FF2B5EF4-FFF2-40B4-BE49-F238E27FC236}">
                <a16:creationId xmlns:a16="http://schemas.microsoft.com/office/drawing/2014/main" id="{6AF90618-5011-488D-8577-8090B2BE5488}"/>
              </a:ext>
            </a:extLst>
          </p:cNvPr>
          <p:cNvSpPr>
            <a:spLocks noGrp="1"/>
          </p:cNvSpPr>
          <p:nvPr>
            <p:ph type="ctrTitle"/>
          </p:nvPr>
        </p:nvSpPr>
        <p:spPr>
          <a:xfrm>
            <a:off x="696000" y="1400768"/>
            <a:ext cx="10800000"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23" name="Google Shape;11;p2">
            <a:extLst>
              <a:ext uri="{FF2B5EF4-FFF2-40B4-BE49-F238E27FC236}">
                <a16:creationId xmlns:a16="http://schemas.microsoft.com/office/drawing/2014/main" id="{60774046-55DB-47C4-8731-49E4A217CD42}"/>
              </a:ext>
            </a:extLst>
          </p:cNvPr>
          <p:cNvSpPr txBox="1">
            <a:spLocks noGrp="1"/>
          </p:cNvSpPr>
          <p:nvPr>
            <p:ph type="subTitle" idx="1"/>
          </p:nvPr>
        </p:nvSpPr>
        <p:spPr>
          <a:xfrm>
            <a:off x="696000" y="2798300"/>
            <a:ext cx="10800000" cy="7200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24" name="מציין מיקום תוכן 2">
            <a:extLst>
              <a:ext uri="{FF2B5EF4-FFF2-40B4-BE49-F238E27FC236}">
                <a16:creationId xmlns:a16="http://schemas.microsoft.com/office/drawing/2014/main" id="{4EE53297-C04D-4B07-99F8-BCEC4E3B9EB8}"/>
              </a:ext>
            </a:extLst>
          </p:cNvPr>
          <p:cNvSpPr>
            <a:spLocks noGrp="1"/>
          </p:cNvSpPr>
          <p:nvPr>
            <p:ph idx="10"/>
          </p:nvPr>
        </p:nvSpPr>
        <p:spPr>
          <a:xfrm>
            <a:off x="696000" y="3655832"/>
            <a:ext cx="10800000"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20" name="מציין מיקום של מספר שקופית 22">
            <a:extLst>
              <a:ext uri="{FF2B5EF4-FFF2-40B4-BE49-F238E27FC236}">
                <a16:creationId xmlns:a16="http://schemas.microsoft.com/office/drawing/2014/main" id="{58C13A1B-004E-44B4-BBDC-E08548A96B81}"/>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3493924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43" y="1396870"/>
            <a:ext cx="14129222" cy="2978963"/>
          </a:xfrm>
          <a:prstGeom prst="roundRect">
            <a:avLst>
              <a:gd name="adj" fmla="val 50000"/>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srgbClr val="192A72"/>
                </a:solidFill>
              </a:rPr>
              <a:t>  </a:t>
            </a:r>
          </a:p>
        </p:txBody>
      </p:sp>
      <p:sp>
        <p:nvSpPr>
          <p:cNvPr id="2" name="כותרת 1"/>
          <p:cNvSpPr>
            <a:spLocks noGrp="1"/>
          </p:cNvSpPr>
          <p:nvPr>
            <p:ph type="ctrTitle"/>
          </p:nvPr>
        </p:nvSpPr>
        <p:spPr>
          <a:xfrm>
            <a:off x="696000" y="1919888"/>
            <a:ext cx="10800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15" name="מלבן מעוגל 6">
            <a:extLst>
              <a:ext uri="{FF2B5EF4-FFF2-40B4-BE49-F238E27FC236}">
                <a16:creationId xmlns:a16="http://schemas.microsoft.com/office/drawing/2014/main" id="{B4A26894-BFC6-4CB2-9F98-6C0AB203AB11}"/>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לבן מעוגל 7">
            <a:extLst>
              <a:ext uri="{FF2B5EF4-FFF2-40B4-BE49-F238E27FC236}">
                <a16:creationId xmlns:a16="http://schemas.microsoft.com/office/drawing/2014/main" id="{93139C06-AB68-49E4-9F8F-F0E56072AD87}"/>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7" name="מלבן מעוגל 8">
            <a:extLst>
              <a:ext uri="{FF2B5EF4-FFF2-40B4-BE49-F238E27FC236}">
                <a16:creationId xmlns:a16="http://schemas.microsoft.com/office/drawing/2014/main" id="{92F44B1F-CB02-4BE0-9593-98D37356833A}"/>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8" name="מלבן מעוגל 10">
            <a:extLst>
              <a:ext uri="{FF2B5EF4-FFF2-40B4-BE49-F238E27FC236}">
                <a16:creationId xmlns:a16="http://schemas.microsoft.com/office/drawing/2014/main" id="{F91DCBDE-92CA-433E-83D5-3B5D0DD4B449}"/>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Rectangle 10">
            <a:extLst>
              <a:ext uri="{FF2B5EF4-FFF2-40B4-BE49-F238E27FC236}">
                <a16:creationId xmlns:a16="http://schemas.microsoft.com/office/drawing/2014/main" id="{FE194D36-FE0A-4C9F-8946-7441BBD04111}"/>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F65A56D-9132-4626-874B-D91437478839}"/>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0D0F400-87FD-46D3-B4A3-AC189F03B752}"/>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D8D9617-ADF9-485F-8AE6-FD3940CA7E4F}"/>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מציין מיקום של מספר שקופית 22">
            <a:extLst>
              <a:ext uri="{FF2B5EF4-FFF2-40B4-BE49-F238E27FC236}">
                <a16:creationId xmlns:a16="http://schemas.microsoft.com/office/drawing/2014/main" id="{1D40CDBA-CE8D-4E82-AAAC-CCBC39F3F871}"/>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
        <p:nvSpPr>
          <p:cNvPr id="21" name="Text Placeholder 3">
            <a:extLst>
              <a:ext uri="{FF2B5EF4-FFF2-40B4-BE49-F238E27FC236}">
                <a16:creationId xmlns:a16="http://schemas.microsoft.com/office/drawing/2014/main" id="{101B9CB6-49B4-453D-B184-EBAC942B4120}"/>
              </a:ext>
            </a:extLst>
          </p:cNvPr>
          <p:cNvSpPr>
            <a:spLocks noGrp="1"/>
          </p:cNvSpPr>
          <p:nvPr>
            <p:ph type="body" sz="quarter" idx="10"/>
          </p:nvPr>
        </p:nvSpPr>
        <p:spPr>
          <a:xfrm>
            <a:off x="1461052" y="3409122"/>
            <a:ext cx="9203635" cy="804863"/>
          </a:xfrm>
        </p:spPr>
        <p:txBody>
          <a:bodyPr/>
          <a:lstStyle>
            <a:lvl1pPr marL="0" indent="0" algn="ctr" rtl="0">
              <a:buNone/>
              <a:defRPr/>
            </a:lvl1pPr>
          </a:lstStyle>
          <a:p>
            <a:pPr lvl="0"/>
            <a:r>
              <a:rPr lang="en-US" dirty="0"/>
              <a:t>Click to edit Master text</a:t>
            </a:r>
          </a:p>
        </p:txBody>
      </p:sp>
    </p:spTree>
    <p:extLst>
      <p:ext uri="{BB962C8B-B14F-4D97-AF65-F5344CB8AC3E}">
        <p14:creationId xmlns:p14="http://schemas.microsoft.com/office/powerpoint/2010/main" val="20670907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1">
    <p:spTree>
      <p:nvGrpSpPr>
        <p:cNvPr id="1" name=""/>
        <p:cNvGrpSpPr/>
        <p:nvPr/>
      </p:nvGrpSpPr>
      <p:grpSpPr>
        <a:xfrm>
          <a:off x="0" y="0"/>
          <a:ext cx="0" cy="0"/>
          <a:chOff x="0" y="0"/>
          <a:chExt cx="0" cy="0"/>
        </a:xfrm>
      </p:grpSpPr>
      <p:sp>
        <p:nvSpPr>
          <p:cNvPr id="11" name="מלבן מעוגל 10">
            <a:extLst>
              <a:ext uri="{FF2B5EF4-FFF2-40B4-BE49-F238E27FC236}">
                <a16:creationId xmlns:a16="http://schemas.microsoft.com/office/drawing/2014/main" id="{EAE132D4-D270-4859-A0A8-0EABA938935B}"/>
              </a:ext>
            </a:extLst>
          </p:cNvPr>
          <p:cNvSpPr/>
          <p:nvPr userDrawn="1"/>
        </p:nvSpPr>
        <p:spPr>
          <a:xfrm>
            <a:off x="6581228" y="6447542"/>
            <a:ext cx="5993234"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6">
            <a:extLst>
              <a:ext uri="{FF2B5EF4-FFF2-40B4-BE49-F238E27FC236}">
                <a16:creationId xmlns:a16="http://schemas.microsoft.com/office/drawing/2014/main" id="{8A467694-CC08-4C30-BF05-885FCBD4CAB0}"/>
              </a:ext>
            </a:extLst>
          </p:cNvPr>
          <p:cNvSpPr/>
          <p:nvPr userDrawn="1"/>
        </p:nvSpPr>
        <p:spPr>
          <a:xfrm>
            <a:off x="9704146" y="5381191"/>
            <a:ext cx="3496396" cy="442359"/>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6" name="מציין מיקום תוכן 5"/>
          <p:cNvSpPr>
            <a:spLocks noGrp="1"/>
          </p:cNvSpPr>
          <p:nvPr>
            <p:ph sz="quarter" idx="4"/>
          </p:nvPr>
        </p:nvSpPr>
        <p:spPr>
          <a:xfrm>
            <a:off x="515273" y="998859"/>
            <a:ext cx="11161453" cy="4062435"/>
          </a:xfrm>
        </p:spPr>
        <p:txBody>
          <a:bodyPr>
            <a:normAutofit/>
          </a:bodyPr>
          <a:lstStyle>
            <a:lvl1pPr marL="268288" indent="-268288">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2" name="כותרת 1"/>
          <p:cNvSpPr>
            <a:spLocks noGrp="1"/>
          </p:cNvSpPr>
          <p:nvPr>
            <p:ph type="title"/>
          </p:nvPr>
        </p:nvSpPr>
        <p:spPr>
          <a:xfrm>
            <a:off x="1024128" y="155448"/>
            <a:ext cx="9802206"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226982" y="101748"/>
            <a:ext cx="2160598" cy="21681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2054055" y="390797"/>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0" name="מלבן מעוגל 6">
            <a:extLst>
              <a:ext uri="{FF2B5EF4-FFF2-40B4-BE49-F238E27FC236}">
                <a16:creationId xmlns:a16="http://schemas.microsoft.com/office/drawing/2014/main" id="{53219EEB-A406-4AC2-B87E-54A955D7D483}"/>
              </a:ext>
            </a:extLst>
          </p:cNvPr>
          <p:cNvSpPr/>
          <p:nvPr userDrawn="1"/>
        </p:nvSpPr>
        <p:spPr>
          <a:xfrm>
            <a:off x="7978665" y="5944772"/>
            <a:ext cx="4766811" cy="38154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2" name="Rectangle 11">
            <a:extLst>
              <a:ext uri="{FF2B5EF4-FFF2-40B4-BE49-F238E27FC236}">
                <a16:creationId xmlns:a16="http://schemas.microsoft.com/office/drawing/2014/main" id="{DB5BA376-F667-4A43-9264-CB356AE2FBF1}"/>
              </a:ext>
            </a:extLst>
          </p:cNvPr>
          <p:cNvSpPr/>
          <p:nvPr userDrawn="1"/>
        </p:nvSpPr>
        <p:spPr>
          <a:xfrm rot="5400000">
            <a:off x="9936561" y="2157343"/>
            <a:ext cx="735717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מציין מיקום של מספר שקופית 22">
            <a:extLst>
              <a:ext uri="{FF2B5EF4-FFF2-40B4-BE49-F238E27FC236}">
                <a16:creationId xmlns:a16="http://schemas.microsoft.com/office/drawing/2014/main" id="{CE73A552-D52C-4EE0-9E7A-557CEB6CE479}"/>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
        <p:nvSpPr>
          <p:cNvPr id="16" name="Rectangle 15">
            <a:extLst>
              <a:ext uri="{FF2B5EF4-FFF2-40B4-BE49-F238E27FC236}">
                <a16:creationId xmlns:a16="http://schemas.microsoft.com/office/drawing/2014/main" id="{45208D21-C13C-48D3-8634-05FCD1520B3D}"/>
              </a:ext>
            </a:extLst>
          </p:cNvPr>
          <p:cNvSpPr/>
          <p:nvPr userDrawn="1"/>
        </p:nvSpPr>
        <p:spPr>
          <a:xfrm>
            <a:off x="5903744" y="6876112"/>
            <a:ext cx="6894095" cy="149330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DFFA872-60FE-48B4-B509-3F90F2F53575}"/>
              </a:ext>
            </a:extLst>
          </p:cNvPr>
          <p:cNvSpPr/>
          <p:nvPr userDrawn="1"/>
        </p:nvSpPr>
        <p:spPr>
          <a:xfrm>
            <a:off x="-2191928" y="-31850"/>
            <a:ext cx="2165034"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7912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2">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5448"/>
            <a:ext cx="9802368"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3" y="1024128"/>
            <a:ext cx="11161453" cy="457200"/>
          </a:xfrm>
        </p:spPr>
        <p:txBody>
          <a:bodyPr lIns="0" tIns="0" rIns="0" bIns="0" anchor="ctr">
            <a:noAutofit/>
          </a:bodyPr>
          <a:lstStyle>
            <a:lvl1pPr marL="0" indent="0" algn="r">
              <a:buNone/>
              <a:defRPr sz="3000" b="1">
                <a:solidFill>
                  <a:srgbClr val="12B4BC"/>
                </a:solidFill>
                <a:latin typeface="Varela Round" pitchFamily="2" charset="-79"/>
                <a:cs typeface="Varela Round" panose="00000500000000000000"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567973"/>
            <a:ext cx="11161453" cy="3522187"/>
          </a:xfrm>
        </p:spPr>
        <p:txBody>
          <a:bodyPr>
            <a:normAutofit/>
          </a:bodyPr>
          <a:lstStyle>
            <a:lvl1pPr marL="268288" indent="-268288">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377633" y="110284"/>
            <a:ext cx="2105524"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1729189" y="435139"/>
            <a:ext cx="2615798" cy="32187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0" name="מלבן מעוגל 6">
            <a:extLst>
              <a:ext uri="{FF2B5EF4-FFF2-40B4-BE49-F238E27FC236}">
                <a16:creationId xmlns:a16="http://schemas.microsoft.com/office/drawing/2014/main" id="{8A91BCC4-EC47-43E2-9595-B89F757E1A7A}"/>
              </a:ext>
            </a:extLst>
          </p:cNvPr>
          <p:cNvSpPr/>
          <p:nvPr userDrawn="1"/>
        </p:nvSpPr>
        <p:spPr>
          <a:xfrm>
            <a:off x="9323387" y="5555326"/>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a:extLst>
              <a:ext uri="{FF2B5EF4-FFF2-40B4-BE49-F238E27FC236}">
                <a16:creationId xmlns:a16="http://schemas.microsoft.com/office/drawing/2014/main" id="{238EE3F7-5012-4191-9ABD-A8E69370622E}"/>
              </a:ext>
            </a:extLst>
          </p:cNvPr>
          <p:cNvSpPr/>
          <p:nvPr userDrawn="1"/>
        </p:nvSpPr>
        <p:spPr>
          <a:xfrm>
            <a:off x="8679109" y="6024163"/>
            <a:ext cx="4127100"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ציין מיקום של מספר שקופית 22">
            <a:extLst>
              <a:ext uri="{FF2B5EF4-FFF2-40B4-BE49-F238E27FC236}">
                <a16:creationId xmlns:a16="http://schemas.microsoft.com/office/drawing/2014/main" id="{31BF6EDC-D21A-4961-802C-6C57056DED88}"/>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
        <p:nvSpPr>
          <p:cNvPr id="14" name="מלבן מעוגל 6">
            <a:extLst>
              <a:ext uri="{FF2B5EF4-FFF2-40B4-BE49-F238E27FC236}">
                <a16:creationId xmlns:a16="http://schemas.microsoft.com/office/drawing/2014/main" id="{09765D6C-4312-45BD-AEDC-93B641915820}"/>
              </a:ext>
            </a:extLst>
          </p:cNvPr>
          <p:cNvSpPr/>
          <p:nvPr userDrawn="1"/>
        </p:nvSpPr>
        <p:spPr>
          <a:xfrm>
            <a:off x="11005702" y="5213334"/>
            <a:ext cx="2372591" cy="25130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Rectangle 11">
            <a:extLst>
              <a:ext uri="{FF2B5EF4-FFF2-40B4-BE49-F238E27FC236}">
                <a16:creationId xmlns:a16="http://schemas.microsoft.com/office/drawing/2014/main" id="{0D0EF58C-1955-4299-80B8-7931E9453E0B}"/>
              </a:ext>
            </a:extLst>
          </p:cNvPr>
          <p:cNvSpPr/>
          <p:nvPr userDrawn="1"/>
        </p:nvSpPr>
        <p:spPr>
          <a:xfrm rot="5400000">
            <a:off x="10107939" y="1954539"/>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ECE651A-F01C-47F6-93CB-FED077AFFFB4}"/>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449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כותרת ותוכן פריסה 3">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2134"/>
            <a:ext cx="9802368" cy="720000"/>
          </a:xfrm>
        </p:spPr>
        <p:txBody>
          <a:bodyPr lIns="36000" tIns="0" rIns="36000" bIns="0">
            <a:noAutofit/>
          </a:bodyPr>
          <a:lstStyle>
            <a:lvl1pPr marL="0" indent="0">
              <a:tabLst>
                <a:tab pos="11659766" algn="l"/>
              </a:tabLst>
              <a:defRPr sz="44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1024128" y="1049185"/>
            <a:ext cx="8031962" cy="4611559"/>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234936" y="5807316"/>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11218431" y="239177"/>
            <a:ext cx="1706880" cy="4583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388620" y="6235866"/>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0" name="Rectangle 9">
            <a:extLst>
              <a:ext uri="{FF2B5EF4-FFF2-40B4-BE49-F238E27FC236}">
                <a16:creationId xmlns:a16="http://schemas.microsoft.com/office/drawing/2014/main" id="{FFC6E834-92B3-4A32-920C-9FA2D6987411}"/>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6D60292-D9F7-4A35-9D0A-68A9095BDE1E}"/>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A53CA14-A360-48A3-A071-94DFC2B62EDC}"/>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5536A81-6863-4B7C-BB9A-6F6DBBAB87E2}"/>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מציין מיקום של מספר שקופית 22">
            <a:extLst>
              <a:ext uri="{FF2B5EF4-FFF2-40B4-BE49-F238E27FC236}">
                <a16:creationId xmlns:a16="http://schemas.microsoft.com/office/drawing/2014/main" id="{6A93F88D-0694-4107-9D3A-245864065D84}"/>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85000"/>
                  </a:schemeClr>
                </a:solidFill>
                <a:latin typeface="Varela Round" panose="00000500000000000000" pitchFamily="2" charset="-79"/>
                <a:cs typeface="Varela Round" panose="00000500000000000000" pitchFamily="2" charset="-79"/>
              </a:rPr>
              <a:pPr/>
              <a:t>‹#›</a:t>
            </a:fld>
            <a:endParaRPr lang="he-IL" sz="1800" b="0" dirty="0">
              <a:solidFill>
                <a:schemeClr val="bg1">
                  <a:lumMod val="85000"/>
                </a:schemeClr>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22739189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כותרת בלבד פריסה 4">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5448"/>
            <a:ext cx="9802368"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1497481" y="487099"/>
            <a:ext cx="1576672" cy="289443"/>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11150538" y="127099"/>
            <a:ext cx="1879662" cy="28944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7" name="מלבן מעוגל 6">
            <a:extLst>
              <a:ext uri="{FF2B5EF4-FFF2-40B4-BE49-F238E27FC236}">
                <a16:creationId xmlns:a16="http://schemas.microsoft.com/office/drawing/2014/main" id="{469E9F25-935E-4A65-8AF2-C1B8F105C612}"/>
              </a:ext>
            </a:extLst>
          </p:cNvPr>
          <p:cNvSpPr/>
          <p:nvPr userDrawn="1"/>
        </p:nvSpPr>
        <p:spPr>
          <a:xfrm>
            <a:off x="-487680" y="5923581"/>
            <a:ext cx="3133018"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10">
            <a:extLst>
              <a:ext uri="{FF2B5EF4-FFF2-40B4-BE49-F238E27FC236}">
                <a16:creationId xmlns:a16="http://schemas.microsoft.com/office/drawing/2014/main" id="{DD33049F-8FB3-46DC-B84B-8E763BCBCAC1}"/>
              </a:ext>
            </a:extLst>
          </p:cNvPr>
          <p:cNvSpPr/>
          <p:nvPr userDrawn="1"/>
        </p:nvSpPr>
        <p:spPr>
          <a:xfrm>
            <a:off x="-976438" y="6359813"/>
            <a:ext cx="7301038" cy="65808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Rectangle 11">
            <a:extLst>
              <a:ext uri="{FF2B5EF4-FFF2-40B4-BE49-F238E27FC236}">
                <a16:creationId xmlns:a16="http://schemas.microsoft.com/office/drawing/2014/main" id="{761EC8D2-662F-4FBE-BF29-06100D51DE7E}"/>
              </a:ext>
            </a:extLst>
          </p:cNvPr>
          <p:cNvSpPr/>
          <p:nvPr userDrawn="1"/>
        </p:nvSpPr>
        <p:spPr>
          <a:xfrm rot="5400000">
            <a:off x="9360283" y="2733622"/>
            <a:ext cx="6987520" cy="1297194"/>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מציין מיקום של מספר שקופית 22">
            <a:extLst>
              <a:ext uri="{FF2B5EF4-FFF2-40B4-BE49-F238E27FC236}">
                <a16:creationId xmlns:a16="http://schemas.microsoft.com/office/drawing/2014/main" id="{23075256-456E-41D8-BDFD-8C3A8EA654D2}"/>
              </a:ext>
            </a:extLst>
          </p:cNvPr>
          <p:cNvSpPr txBox="1">
            <a:spLocks/>
          </p:cNvSpPr>
          <p:nvPr userDrawn="1"/>
        </p:nvSpPr>
        <p:spPr>
          <a:xfrm>
            <a:off x="-131730" y="6361368"/>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85000"/>
                  </a:schemeClr>
                </a:solidFill>
                <a:latin typeface="Varela Round" panose="00000500000000000000" pitchFamily="2" charset="-79"/>
                <a:cs typeface="Varela Round" panose="00000500000000000000" pitchFamily="2" charset="-79"/>
              </a:rPr>
              <a:pPr/>
              <a:t>‹#›</a:t>
            </a:fld>
            <a:endParaRPr lang="he-IL" sz="1800" b="0" dirty="0">
              <a:solidFill>
                <a:schemeClr val="bg1">
                  <a:lumMod val="85000"/>
                </a:schemeClr>
              </a:solidFill>
              <a:latin typeface="Varela Round" panose="00000500000000000000" pitchFamily="2" charset="-79"/>
              <a:cs typeface="Varela Round" panose="00000500000000000000" pitchFamily="2" charset="-79"/>
            </a:endParaRPr>
          </a:p>
        </p:txBody>
      </p:sp>
      <p:sp>
        <p:nvSpPr>
          <p:cNvPr id="15" name="Rectangle 14">
            <a:extLst>
              <a:ext uri="{FF2B5EF4-FFF2-40B4-BE49-F238E27FC236}">
                <a16:creationId xmlns:a16="http://schemas.microsoft.com/office/drawing/2014/main" id="{4FB42163-9C8B-4AEB-9C50-F5529BD5C36B}"/>
              </a:ext>
            </a:extLst>
          </p:cNvPr>
          <p:cNvSpPr/>
          <p:nvPr userDrawn="1"/>
        </p:nvSpPr>
        <p:spPr>
          <a:xfrm rot="16200000">
            <a:off x="5821949" y="1027133"/>
            <a:ext cx="521207" cy="12218895"/>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A26CB3A-BCA5-4171-BE99-1D6F46911786}"/>
              </a:ext>
            </a:extLst>
          </p:cNvPr>
          <p:cNvSpPr/>
          <p:nvPr userDrawn="1"/>
        </p:nvSpPr>
        <p:spPr>
          <a:xfrm rot="5400000">
            <a:off x="5683838" y="-6805249"/>
            <a:ext cx="947627" cy="1263971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4964ABF-EE59-4E45-BC5F-A3665732FD21}"/>
              </a:ext>
            </a:extLst>
          </p:cNvPr>
          <p:cNvSpPr/>
          <p:nvPr userDrawn="1"/>
        </p:nvSpPr>
        <p:spPr>
          <a:xfrm>
            <a:off x="-2001567" y="-416688"/>
            <a:ext cx="1974672" cy="8068538"/>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E4596A93-68B7-48E8-8354-9EAE3F8183B0}"/>
              </a:ext>
            </a:extLst>
          </p:cNvPr>
          <p:cNvSpPr>
            <a:spLocks noGrp="1"/>
          </p:cNvSpPr>
          <p:nvPr>
            <p:ph type="body" sz="quarter" idx="10"/>
          </p:nvPr>
        </p:nvSpPr>
        <p:spPr>
          <a:xfrm>
            <a:off x="2951578" y="1212161"/>
            <a:ext cx="7885112" cy="4090988"/>
          </a:xfrm>
        </p:spPr>
        <p:txBody>
          <a:bodyPr>
            <a:normAutofit/>
          </a:bodyPr>
          <a:lstStyle>
            <a:lvl1pPr>
              <a:defRPr sz="2800"/>
            </a:lvl1pPr>
          </a:lstStyle>
          <a:p>
            <a:pPr lvl="0"/>
            <a:r>
              <a:rPr lang="en-US" dirty="0"/>
              <a:t>Click to edit Master text styles</a:t>
            </a:r>
          </a:p>
        </p:txBody>
      </p:sp>
    </p:spTree>
    <p:extLst>
      <p:ext uri="{BB962C8B-B14F-4D97-AF65-F5344CB8AC3E}">
        <p14:creationId xmlns:p14="http://schemas.microsoft.com/office/powerpoint/2010/main" val="2738911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השיעור שכבה ושם ה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latin typeface="Varela Round" panose="00000500000000000000" pitchFamily="2" charset="-79"/>
                <a:cs typeface="Varela Round" panose="00000500000000000000" pitchFamily="2" charset="-79"/>
              </a:rPr>
              <a:t>  </a:t>
            </a:r>
          </a:p>
        </p:txBody>
      </p:sp>
      <p:sp>
        <p:nvSpPr>
          <p:cNvPr id="2" name="כותרת 1"/>
          <p:cNvSpPr>
            <a:spLocks noGrp="1"/>
          </p:cNvSpPr>
          <p:nvPr>
            <p:ph type="ctrTitle"/>
          </p:nvPr>
        </p:nvSpPr>
        <p:spPr>
          <a:xfrm>
            <a:off x="1" y="164091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9949" y="6155858"/>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8" name="מלבן מעוגל 7"/>
          <p:cNvSpPr/>
          <p:nvPr userDrawn="1"/>
        </p:nvSpPr>
        <p:spPr>
          <a:xfrm>
            <a:off x="9501144" y="5870968"/>
            <a:ext cx="3049656"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1" name="מלבן מעוגל 10"/>
          <p:cNvSpPr/>
          <p:nvPr userDrawn="1"/>
        </p:nvSpPr>
        <p:spPr>
          <a:xfrm>
            <a:off x="-501113" y="1636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2" name="Google Shape;11;p2"/>
          <p:cNvSpPr txBox="1">
            <a:spLocks noGrp="1"/>
          </p:cNvSpPr>
          <p:nvPr>
            <p:ph type="subTitle" idx="1"/>
          </p:nvPr>
        </p:nvSpPr>
        <p:spPr>
          <a:xfrm>
            <a:off x="1" y="2918492"/>
            <a:ext cx="12192000" cy="72000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0" y="3734824"/>
            <a:ext cx="12191999" cy="720000"/>
          </a:xfrm>
        </p:spPr>
        <p:txBody>
          <a:bodyPr anchor="ctr">
            <a:noAutofit/>
          </a:bodyPr>
          <a:lstStyle>
            <a:lvl1pPr marL="0" indent="0" algn="ctr" defTabSz="914491"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34" indent="-342934" algn="ctr" defTabSz="914491"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21965950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5">
    <p:spTree>
      <p:nvGrpSpPr>
        <p:cNvPr id="1" name=""/>
        <p:cNvGrpSpPr/>
        <p:nvPr/>
      </p:nvGrpSpPr>
      <p:grpSpPr>
        <a:xfrm>
          <a:off x="0" y="0"/>
          <a:ext cx="0" cy="0"/>
          <a:chOff x="0" y="0"/>
          <a:chExt cx="0" cy="0"/>
        </a:xfrm>
      </p:grpSpPr>
      <p:sp>
        <p:nvSpPr>
          <p:cNvPr id="17" name="מלבן מעוגל 8">
            <a:extLst>
              <a:ext uri="{FF2B5EF4-FFF2-40B4-BE49-F238E27FC236}">
                <a16:creationId xmlns:a16="http://schemas.microsoft.com/office/drawing/2014/main" id="{820BD794-101C-426F-8015-9C33A0E995FA}"/>
              </a:ext>
            </a:extLst>
          </p:cNvPr>
          <p:cNvSpPr/>
          <p:nvPr userDrawn="1"/>
        </p:nvSpPr>
        <p:spPr>
          <a:xfrm>
            <a:off x="-2429707" y="195047"/>
            <a:ext cx="2969302" cy="24759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2" name="כותרת 1"/>
          <p:cNvSpPr>
            <a:spLocks noGrp="1"/>
          </p:cNvSpPr>
          <p:nvPr>
            <p:ph type="title"/>
          </p:nvPr>
        </p:nvSpPr>
        <p:spPr>
          <a:xfrm>
            <a:off x="1026926" y="155448"/>
            <a:ext cx="9802368"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1026926" y="1025601"/>
            <a:ext cx="9802368" cy="431447"/>
          </a:xfrm>
        </p:spPr>
        <p:txBody>
          <a:bodyPr anchor="ctr">
            <a:noAutofit/>
          </a:bodyPr>
          <a:lstStyle>
            <a:lvl1pPr marL="185757" indent="0" algn="r">
              <a:buNone/>
              <a:defRPr sz="3000" b="1">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1026927" y="1710442"/>
            <a:ext cx="8212766"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974795" y="5878199"/>
            <a:ext cx="4766811" cy="35766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2017472" y="518276"/>
            <a:ext cx="2969302" cy="36951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8144699" y="6307826"/>
            <a:ext cx="5175721"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Rectangle 9">
            <a:extLst>
              <a:ext uri="{FF2B5EF4-FFF2-40B4-BE49-F238E27FC236}">
                <a16:creationId xmlns:a16="http://schemas.microsoft.com/office/drawing/2014/main" id="{8084947B-AFA4-410D-A793-689C573D144E}"/>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D4F41F-EAD8-495C-A662-C4F40F404DB3}"/>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2A1181A-6B49-4EE5-AE44-1B5B124FA758}"/>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113178B-7D7E-4A10-9724-453DF758F663}"/>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מציין מיקום של מספר שקופית 22">
            <a:extLst>
              <a:ext uri="{FF2B5EF4-FFF2-40B4-BE49-F238E27FC236}">
                <a16:creationId xmlns:a16="http://schemas.microsoft.com/office/drawing/2014/main" id="{7947FE0C-D7CF-4209-91A5-93564F2C3543}"/>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26837442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8" name="מלבן מעוגל 7"/>
          <p:cNvSpPr/>
          <p:nvPr userDrawn="1"/>
        </p:nvSpPr>
        <p:spPr>
          <a:xfrm>
            <a:off x="8667715" y="-161750"/>
            <a:ext cx="5300119" cy="38235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
        <p:nvSpPr>
          <p:cNvPr id="10" name="Rectangle 9">
            <a:extLst>
              <a:ext uri="{FF2B5EF4-FFF2-40B4-BE49-F238E27FC236}">
                <a16:creationId xmlns:a16="http://schemas.microsoft.com/office/drawing/2014/main" id="{90226196-3340-4F6C-9B09-34934599BAD7}"/>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291965B-48C3-4AD9-9066-E67195630BFD}"/>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CB16E1-D93B-440E-81F5-6366FDB428B8}"/>
              </a:ext>
            </a:extLst>
          </p:cNvPr>
          <p:cNvSpPr/>
          <p:nvPr userDrawn="1"/>
        </p:nvSpPr>
        <p:spPr>
          <a:xfrm rot="5400000">
            <a:off x="10129568" y="1977381"/>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A020DF7-29CF-4A0A-BC0A-7568981BF8AD}"/>
              </a:ext>
            </a:extLst>
          </p:cNvPr>
          <p:cNvSpPr/>
          <p:nvPr userDrawn="1"/>
        </p:nvSpPr>
        <p:spPr>
          <a:xfrm>
            <a:off x="-3948180" y="347118"/>
            <a:ext cx="3246401" cy="730473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7F0C566-C47D-446F-9E8E-EC9B0F5F1BF0}"/>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63A8D2-0547-47E3-84C0-5D60CFDB7CB1}"/>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C0104F3-C98B-4790-842F-F7B1B2FBDE13}"/>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07C576E-38DA-426A-9C16-921DE9A0835B}"/>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מציין מיקום של מספר שקופית 22">
            <a:extLst>
              <a:ext uri="{FF2B5EF4-FFF2-40B4-BE49-F238E27FC236}">
                <a16:creationId xmlns:a16="http://schemas.microsoft.com/office/drawing/2014/main" id="{5F1A13CD-CEB6-4958-B99A-46020ADA9375}"/>
              </a:ext>
            </a:extLst>
          </p:cNvPr>
          <p:cNvSpPr txBox="1">
            <a:spLocks/>
          </p:cNvSpPr>
          <p:nvPr userDrawn="1"/>
        </p:nvSpPr>
        <p:spPr>
          <a:xfrm>
            <a:off x="-231414" y="6409126"/>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6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600" b="0" dirty="0">
              <a:solidFill>
                <a:schemeClr val="bg1">
                  <a:lumMod val="65000"/>
                </a:schemeClr>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2444510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כותרת ראשית ושתי תמונות">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FEA3643-4251-43C2-A891-4C9664978EA8}"/>
              </a:ext>
            </a:extLst>
          </p:cNvPr>
          <p:cNvSpPr>
            <a:spLocks noGrp="1"/>
          </p:cNvSpPr>
          <p:nvPr>
            <p:ph type="pic" sz="quarter" idx="13"/>
          </p:nvPr>
        </p:nvSpPr>
        <p:spPr>
          <a:xfrm>
            <a:off x="594360" y="1310640"/>
            <a:ext cx="4511040" cy="4267200"/>
          </a:xfrm>
        </p:spPr>
        <p:txBody>
          <a:bodyPr/>
          <a:lstStyle/>
          <a:p>
            <a:endParaRPr lang="en-US"/>
          </a:p>
        </p:txBody>
      </p:sp>
      <p:sp>
        <p:nvSpPr>
          <p:cNvPr id="8" name="כותרת 1">
            <a:extLst>
              <a:ext uri="{FF2B5EF4-FFF2-40B4-BE49-F238E27FC236}">
                <a16:creationId xmlns:a16="http://schemas.microsoft.com/office/drawing/2014/main" id="{C304FB8B-5E14-469F-8BA4-BF0F011B94E4}"/>
              </a:ext>
            </a:extLst>
          </p:cNvPr>
          <p:cNvSpPr>
            <a:spLocks noGrp="1"/>
          </p:cNvSpPr>
          <p:nvPr>
            <p:ph type="title"/>
          </p:nvPr>
        </p:nvSpPr>
        <p:spPr>
          <a:xfrm>
            <a:off x="1026926" y="155448"/>
            <a:ext cx="9802368"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8">
            <a:extLst>
              <a:ext uri="{FF2B5EF4-FFF2-40B4-BE49-F238E27FC236}">
                <a16:creationId xmlns:a16="http://schemas.microsoft.com/office/drawing/2014/main" id="{B712628B-0991-4441-8324-4563256F9B32}"/>
              </a:ext>
            </a:extLst>
          </p:cNvPr>
          <p:cNvSpPr/>
          <p:nvPr userDrawn="1"/>
        </p:nvSpPr>
        <p:spPr>
          <a:xfrm>
            <a:off x="-2429707" y="195047"/>
            <a:ext cx="2969302" cy="24759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6">
            <a:extLst>
              <a:ext uri="{FF2B5EF4-FFF2-40B4-BE49-F238E27FC236}">
                <a16:creationId xmlns:a16="http://schemas.microsoft.com/office/drawing/2014/main" id="{26E72AF6-8AD0-4AAD-B906-30424D022CD1}"/>
              </a:ext>
            </a:extLst>
          </p:cNvPr>
          <p:cNvSpPr/>
          <p:nvPr userDrawn="1"/>
        </p:nvSpPr>
        <p:spPr>
          <a:xfrm>
            <a:off x="9974795" y="5878199"/>
            <a:ext cx="4766811" cy="35766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1" name="מלבן מעוגל 8">
            <a:extLst>
              <a:ext uri="{FF2B5EF4-FFF2-40B4-BE49-F238E27FC236}">
                <a16:creationId xmlns:a16="http://schemas.microsoft.com/office/drawing/2014/main" id="{68D073A7-D8C0-45AA-A5E4-B6122A52E8F5}"/>
              </a:ext>
            </a:extLst>
          </p:cNvPr>
          <p:cNvSpPr/>
          <p:nvPr userDrawn="1"/>
        </p:nvSpPr>
        <p:spPr>
          <a:xfrm>
            <a:off x="-2017472" y="518276"/>
            <a:ext cx="2969302" cy="36951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0">
            <a:extLst>
              <a:ext uri="{FF2B5EF4-FFF2-40B4-BE49-F238E27FC236}">
                <a16:creationId xmlns:a16="http://schemas.microsoft.com/office/drawing/2014/main" id="{DF89C8AF-9EDF-46EF-BAB7-2D35F683552B}"/>
              </a:ext>
            </a:extLst>
          </p:cNvPr>
          <p:cNvSpPr/>
          <p:nvPr userDrawn="1"/>
        </p:nvSpPr>
        <p:spPr>
          <a:xfrm>
            <a:off x="8144699" y="6307826"/>
            <a:ext cx="5175721"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Picture Placeholder 6">
            <a:extLst>
              <a:ext uri="{FF2B5EF4-FFF2-40B4-BE49-F238E27FC236}">
                <a16:creationId xmlns:a16="http://schemas.microsoft.com/office/drawing/2014/main" id="{52FC1393-B378-4A8A-8716-61E038E3D631}"/>
              </a:ext>
            </a:extLst>
          </p:cNvPr>
          <p:cNvSpPr>
            <a:spLocks noGrp="1"/>
          </p:cNvSpPr>
          <p:nvPr>
            <p:ph type="pic" sz="quarter" idx="14"/>
          </p:nvPr>
        </p:nvSpPr>
        <p:spPr>
          <a:xfrm>
            <a:off x="5372315" y="1310640"/>
            <a:ext cx="4511040" cy="4267200"/>
          </a:xfrm>
        </p:spPr>
        <p:txBody>
          <a:bodyPr/>
          <a:lstStyle/>
          <a:p>
            <a:endParaRPr lang="en-US"/>
          </a:p>
        </p:txBody>
      </p:sp>
      <p:sp>
        <p:nvSpPr>
          <p:cNvPr id="14" name="Rectangle 13">
            <a:extLst>
              <a:ext uri="{FF2B5EF4-FFF2-40B4-BE49-F238E27FC236}">
                <a16:creationId xmlns:a16="http://schemas.microsoft.com/office/drawing/2014/main" id="{BEA01DEB-EE2D-463E-B92D-20469AC2DACB}"/>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ADC8B5D-6FF7-4E76-819C-95A4A6017B9C}"/>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30F30E8-13B7-4C55-A126-67529F765268}"/>
              </a:ext>
            </a:extLst>
          </p:cNvPr>
          <p:cNvSpPr/>
          <p:nvPr userDrawn="1"/>
        </p:nvSpPr>
        <p:spPr>
          <a:xfrm rot="5400000">
            <a:off x="10092700" y="2084060"/>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E7D38CE-7F73-4533-B25A-F628D3EBA7C1}"/>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7501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43" y="1396870"/>
            <a:ext cx="13177381"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srgbClr val="192A72"/>
                </a:solidFill>
                <a:latin typeface="Varela Round" panose="00000500000000000000" pitchFamily="2" charset="-79"/>
                <a:cs typeface="Varela Round" panose="00000500000000000000" pitchFamily="2" charset="-79"/>
              </a:rPr>
              <a:t>  </a:t>
            </a:r>
          </a:p>
        </p:txBody>
      </p:sp>
      <p:sp>
        <p:nvSpPr>
          <p:cNvPr id="2" name="כותרת 1"/>
          <p:cNvSpPr>
            <a:spLocks noGrp="1"/>
          </p:cNvSpPr>
          <p:nvPr>
            <p:ph type="ctrTitle"/>
          </p:nvPr>
        </p:nvSpPr>
        <p:spPr>
          <a:xfrm>
            <a:off x="1" y="1666940"/>
            <a:ext cx="12192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12" name="Google Shape;11;p2"/>
          <p:cNvSpPr txBox="1">
            <a:spLocks noGrp="1"/>
          </p:cNvSpPr>
          <p:nvPr>
            <p:ph type="subTitle" idx="1"/>
          </p:nvPr>
        </p:nvSpPr>
        <p:spPr>
          <a:xfrm>
            <a:off x="1" y="2918493"/>
            <a:ext cx="12192000" cy="642090"/>
          </a:xfrm>
          <a:prstGeom prst="rect">
            <a:avLst/>
          </a:prstGeom>
        </p:spPr>
        <p:txBody>
          <a:bodyPr spcFirstLastPara="1" wrap="square" lIns="36000" tIns="36000" rIns="36000" bIns="36000" anchor="ctr" anchorCtr="0">
            <a:spAutoFit/>
          </a:bodyPr>
          <a:lstStyle>
            <a:lvl1pPr marL="0" lvl="0" indent="0" algn="ctr">
              <a:lnSpc>
                <a:spcPct val="100000"/>
              </a:lnSpc>
              <a:spcBef>
                <a:spcPts val="0"/>
              </a:spcBef>
              <a:spcAft>
                <a:spcPts val="600"/>
              </a:spcAft>
              <a:buSzPts val="2800"/>
              <a:buNone/>
              <a:defRPr sz="3200" b="1">
                <a:solidFill>
                  <a:srgbClr val="192A72"/>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5" name="מלבן מעוגל 6">
            <a:extLst>
              <a:ext uri="{FF2B5EF4-FFF2-40B4-BE49-F238E27FC236}">
                <a16:creationId xmlns:a16="http://schemas.microsoft.com/office/drawing/2014/main" id="{B4A26894-BFC6-4CB2-9F98-6C0AB203AB11}"/>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6" name="מלבן מעוגל 7">
            <a:extLst>
              <a:ext uri="{FF2B5EF4-FFF2-40B4-BE49-F238E27FC236}">
                <a16:creationId xmlns:a16="http://schemas.microsoft.com/office/drawing/2014/main" id="{93139C06-AB68-49E4-9F8F-F0E56072AD87}"/>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7" name="מלבן מעוגל 8">
            <a:extLst>
              <a:ext uri="{FF2B5EF4-FFF2-40B4-BE49-F238E27FC236}">
                <a16:creationId xmlns:a16="http://schemas.microsoft.com/office/drawing/2014/main" id="{92F44B1F-CB02-4BE0-9593-98D37356833A}"/>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8" name="מלבן מעוגל 10">
            <a:extLst>
              <a:ext uri="{FF2B5EF4-FFF2-40B4-BE49-F238E27FC236}">
                <a16:creationId xmlns:a16="http://schemas.microsoft.com/office/drawing/2014/main" id="{F91DCBDE-92CA-433E-83D5-3B5D0DD4B449}"/>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p:spPr>
        <p:txBody>
          <a:bodyPr lIns="36000" tIns="0" rIns="36000" bIns="0">
            <a:noAutofit/>
          </a:bodyPr>
          <a:lstStyle>
            <a:lvl1pPr marL="536629" indent="0">
              <a:tabLst>
                <a:tab pos="11659766" algn="l"/>
              </a:tabLst>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74" y="1195757"/>
            <a:ext cx="8031962"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2549769" y="213094"/>
            <a:ext cx="9642231"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5" y="1185681"/>
            <a:ext cx="8306992" cy="540000"/>
          </a:xfrm>
        </p:spPr>
        <p:txBody>
          <a:bodyPr anchor="ctr">
            <a:noAutofit/>
          </a:bodyPr>
          <a:lstStyle>
            <a:lvl1pPr marL="185757" indent="0">
              <a:buNone/>
              <a:defRPr sz="2800" b="1">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725682"/>
            <a:ext cx="8031963"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234416" y="1312990"/>
            <a:ext cx="7910518" cy="5224442"/>
          </a:xfrm>
          <a:prstGeom prst="rect">
            <a:avLst/>
          </a:prstGeom>
        </p:spPr>
        <p:txBody>
          <a:bodyPr anchor="ctr">
            <a:noAutofit/>
          </a:bodyPr>
          <a:lstStyle>
            <a:lvl1pPr algn="r">
              <a:defRPr sz="3200">
                <a:solidFill>
                  <a:srgbClr val="192A72"/>
                </a:solidFill>
                <a:latin typeface="Varela Round" panose="00000500000000000000" pitchFamily="2" charset="-79"/>
                <a:cs typeface="Varela Round" panose="00000500000000000000" pitchFamily="2" charset="-79"/>
              </a:defRPr>
            </a:lvl1pPr>
          </a:lstStyle>
          <a:p>
            <a:r>
              <a:rPr lang="he-IL" dirty="0"/>
              <a:t>לחץ כדי לערוך פסקת טקסט קצרה של תבנית בסיס</a:t>
            </a:r>
          </a:p>
        </p:txBody>
      </p:sp>
      <p:sp>
        <p:nvSpPr>
          <p:cNvPr id="7" name="מלבן מעוגל 6"/>
          <p:cNvSpPr/>
          <p:nvPr userDrawn="1"/>
        </p:nvSpPr>
        <p:spPr>
          <a:xfrm>
            <a:off x="-910416" y="6189198"/>
            <a:ext cx="3068595"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8" name="מלבן מעוגל 7"/>
          <p:cNvSpPr/>
          <p:nvPr userDrawn="1"/>
        </p:nvSpPr>
        <p:spPr>
          <a:xfrm>
            <a:off x="10082352" y="8172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1" name="מלבן מעוגל 10"/>
          <p:cNvSpPr/>
          <p:nvPr userDrawn="1"/>
        </p:nvSpPr>
        <p:spPr>
          <a:xfrm>
            <a:off x="-2155687" y="6347804"/>
            <a:ext cx="5559136"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9" name="מציין מיקום טקסט 3"/>
          <p:cNvSpPr>
            <a:spLocks noGrp="1"/>
          </p:cNvSpPr>
          <p:nvPr>
            <p:ph type="body" sz="quarter" idx="10" hasCustomPrompt="1"/>
          </p:nvPr>
        </p:nvSpPr>
        <p:spPr>
          <a:xfrm>
            <a:off x="0" y="192531"/>
            <a:ext cx="12192000" cy="1009650"/>
          </a:xfrm>
          <a:prstGeom prst="rect">
            <a:avLst/>
          </a:prstGeom>
        </p:spPr>
        <p:txBody>
          <a:bodyPr anchor="ctr">
            <a:normAutofit/>
          </a:bodyPr>
          <a:lstStyle>
            <a:lvl1pPr marL="0" indent="0" algn="ctr">
              <a:buNone/>
              <a:defRPr sz="4800">
                <a:solidFill>
                  <a:srgbClr val="192A72"/>
                </a:solidFill>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3975921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66849"/>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Tree>
    <p:extLst>
      <p:ext uri="{BB962C8B-B14F-4D97-AF65-F5344CB8AC3E}">
        <p14:creationId xmlns:p14="http://schemas.microsoft.com/office/powerpoint/2010/main" val="3687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 y="213094"/>
            <a:ext cx="12191999"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1" y="5878199"/>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8667715" y="-110812"/>
            <a:ext cx="530011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0" y="6306749"/>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ותמונה">
    <p:spTree>
      <p:nvGrpSpPr>
        <p:cNvPr id="1" name=""/>
        <p:cNvGrpSpPr/>
        <p:nvPr/>
      </p:nvGrpSpPr>
      <p:grpSpPr>
        <a:xfrm>
          <a:off x="0" y="0"/>
          <a:ext cx="0" cy="0"/>
          <a:chOff x="0" y="0"/>
          <a:chExt cx="0" cy="0"/>
        </a:xfrm>
      </p:grpSpPr>
      <p:sp>
        <p:nvSpPr>
          <p:cNvPr id="3" name="מציין מיקום של תמונה 2"/>
          <p:cNvSpPr>
            <a:spLocks noGrp="1"/>
          </p:cNvSpPr>
          <p:nvPr>
            <p:ph type="pic" idx="1" hasCustomPrompt="1"/>
          </p:nvPr>
        </p:nvSpPr>
        <p:spPr>
          <a:xfrm>
            <a:off x="161147" y="964351"/>
            <a:ext cx="8483175" cy="572155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dirty="0"/>
              <a:t> </a:t>
            </a:r>
          </a:p>
        </p:txBody>
      </p:sp>
      <p:sp>
        <p:nvSpPr>
          <p:cNvPr id="8" name="כותרת 1"/>
          <p:cNvSpPr>
            <a:spLocks noGrp="1"/>
          </p:cNvSpPr>
          <p:nvPr>
            <p:ph type="ctrTitle"/>
          </p:nvPr>
        </p:nvSpPr>
        <p:spPr>
          <a:xfrm>
            <a:off x="1733909" y="186258"/>
            <a:ext cx="10247689" cy="637353"/>
          </a:xfrm>
          <a:prstGeom prst="rect">
            <a:avLst/>
          </a:prstGeom>
        </p:spPr>
        <p:txBody>
          <a:bodyPr anchor="ctr">
            <a:noAutofit/>
          </a:bodyPr>
          <a:lstStyle>
            <a:lvl1pPr algn="ctr">
              <a:defRPr sz="4000">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9" name="מלבן מעוגל 8"/>
          <p:cNvSpPr/>
          <p:nvPr userDrawn="1"/>
        </p:nvSpPr>
        <p:spPr>
          <a:xfrm>
            <a:off x="11186073" y="5980332"/>
            <a:ext cx="1591052" cy="15568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0" name="מלבן מעוגל 9"/>
          <p:cNvSpPr/>
          <p:nvPr userDrawn="1"/>
        </p:nvSpPr>
        <p:spPr>
          <a:xfrm>
            <a:off x="11032901" y="950191"/>
            <a:ext cx="1159099" cy="347376"/>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latin typeface="Varela Round" panose="00000500000000000000" pitchFamily="2" charset="-79"/>
                <a:cs typeface="Varela Round" panose="00000500000000000000" pitchFamily="2" charset="-79"/>
              </a:rPr>
              <a:t> </a:t>
            </a:r>
          </a:p>
        </p:txBody>
      </p:sp>
      <p:sp>
        <p:nvSpPr>
          <p:cNvPr id="11" name="מלבן מעוגל 10"/>
          <p:cNvSpPr/>
          <p:nvPr userDrawn="1"/>
        </p:nvSpPr>
        <p:spPr>
          <a:xfrm>
            <a:off x="-484994" y="320177"/>
            <a:ext cx="2095644"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
        <p:nvSpPr>
          <p:cNvPr id="12" name="מלבן מעוגל 11"/>
          <p:cNvSpPr/>
          <p:nvPr userDrawn="1"/>
        </p:nvSpPr>
        <p:spPr>
          <a:xfrm>
            <a:off x="10586241" y="6268720"/>
            <a:ext cx="2190883" cy="41718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3233132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dirty="0"/>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latin typeface="Varela Round" panose="00000500000000000000" pitchFamily="2" charset="-79"/>
                <a:cs typeface="Varela Round" panose="00000500000000000000" pitchFamily="2" charset="-79"/>
              </a:defRPr>
            </a:lvl1pPr>
          </a:lstStyle>
          <a:p>
            <a:fld id="{BB6F552B-607E-4869-A917-C44959BDCB12}" type="datetimeFigureOut">
              <a:rPr lang="he-IL" smtClean="0"/>
              <a:pPr/>
              <a:t>ח'/סיון/תש"ף</a:t>
            </a:fld>
            <a:endParaRPr lang="he-IL" dirty="0"/>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latin typeface="Varela Round" panose="00000500000000000000" pitchFamily="2" charset="-79"/>
                <a:cs typeface="Varela Round" panose="00000500000000000000" pitchFamily="2" charset="-79"/>
              </a:defRPr>
            </a:lvl1pPr>
          </a:lstStyle>
          <a:p>
            <a:endParaRPr lang="he-IL" dirty="0"/>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latin typeface="Varela Round" panose="00000500000000000000" pitchFamily="2" charset="-79"/>
                <a:cs typeface="Varela Round" panose="00000500000000000000" pitchFamily="2" charset="-79"/>
              </a:defRPr>
            </a:lvl1pPr>
          </a:lstStyle>
          <a:p>
            <a:fld id="{16478A40-4CDB-4A89-A7AB-ED0E5AEAC786}" type="slidenum">
              <a:rPr lang="he-IL" smtClean="0"/>
              <a:pPr/>
              <a:t>‹#›</a:t>
            </a:fld>
            <a:endParaRPr lang="he-IL" dirty="0"/>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5" r:id="rId6"/>
    <p:sldLayoutId id="2147483666" r:id="rId7"/>
    <p:sldLayoutId id="2147483663" r:id="rId8"/>
    <p:sldLayoutId id="2147483669" r:id="rId9"/>
    <p:sldLayoutId id="2147483671" r:id="rId10"/>
    <p:sldLayoutId id="2147483668" r:id="rId11"/>
    <p:sldLayoutId id="2147483670" r:id="rId12"/>
  </p:sldLayoutIdLst>
  <p:txStyles>
    <p:titleStyle>
      <a:lvl1pPr algn="ctr" defTabSz="914491" rtl="1" eaLnBrk="1" latinLnBrk="0" hangingPunct="1">
        <a:spcBef>
          <a:spcPct val="0"/>
        </a:spcBef>
        <a:buNone/>
        <a:defRPr sz="4400" kern="1200">
          <a:solidFill>
            <a:schemeClr val="tx1"/>
          </a:solidFill>
          <a:latin typeface="Varela Round" panose="00000500000000000000" pitchFamily="2" charset="-79"/>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Varela Round" panose="00000500000000000000" pitchFamily="2" charset="-79"/>
          <a:ea typeface="+mn-ea"/>
          <a:cs typeface="Varela Round" panose="00000500000000000000" pitchFamily="2" charset="-79"/>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Varela Round" panose="00000500000000000000"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Varela Round" panose="00000500000000000000" pitchFamily="2" charset="-79"/>
          <a:ea typeface="+mn-ea"/>
          <a:cs typeface="Varela Round" panose="00000500000000000000" pitchFamily="2" charset="-79"/>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Varela Round" panose="00000500000000000000" pitchFamily="2" charset="-79"/>
          <a:ea typeface="+mn-ea"/>
          <a:cs typeface="Varela Round" panose="00000500000000000000" pitchFamily="2" charset="-79"/>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Varela Round" panose="00000500000000000000" pitchFamily="2" charset="-79"/>
          <a:ea typeface="+mn-ea"/>
          <a:cs typeface="Varela Round" panose="00000500000000000000" pitchFamily="2" charset="-79"/>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ח'/סיון/תש"ף</a:t>
            </a:fld>
            <a:endParaRPr lang="he-IL"/>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
        <p:nvSpPr>
          <p:cNvPr id="7" name="Rectangle 6">
            <a:extLst>
              <a:ext uri="{FF2B5EF4-FFF2-40B4-BE49-F238E27FC236}">
                <a16:creationId xmlns:a16="http://schemas.microsoft.com/office/drawing/2014/main" id="{7D1A36FD-4A58-4EC2-B769-2CB4558CD860}"/>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9A89C66-91F2-409B-AE3C-970820728814}"/>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EAF9B00-5AF6-47AB-81E5-2BE048851E3E}"/>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E3C55C6-DFDE-44BF-BB37-E582014C2D44}"/>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49128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youtu.be/NN9IgGTwbF0"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hyperlink" Target="https://drive.google.com/open?id=1825Jnh59ECpyLkwk_TBAzvosMxiEoCGv" TargetMode="External"/><Relationship Id="rId4" Type="http://schemas.openxmlformats.org/officeDocument/2006/relationships/hyperlink" Target="https://www.youtube.com/watch?v=NN9IgGTwbF0&amp;feature=youtu.b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00.png"/><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image" Target="../media/image13.png"/><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image" Target="../media/image17.png"/></Relationships>
</file>

<file path=ppt/slides/_rels/slide19.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18.xml"/><Relationship Id="rId1" Type="http://schemas.openxmlformats.org/officeDocument/2006/relationships/slideLayout" Target="../slideLayouts/slideLayout5.xml"/><Relationship Id="rId5" Type="http://schemas.openxmlformats.org/officeDocument/2006/relationships/image" Target="../media/image19.pn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19.xml"/><Relationship Id="rId1" Type="http://schemas.openxmlformats.org/officeDocument/2006/relationships/slideLayout" Target="../slideLayouts/slideLayout5.xml"/><Relationship Id="rId5" Type="http://schemas.openxmlformats.org/officeDocument/2006/relationships/image" Target="../media/image20.png"/><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slide" Target="slide22.xml"/><Relationship Id="rId1" Type="http://schemas.openxmlformats.org/officeDocument/2006/relationships/slideLayout" Target="../slideLayouts/slideLayout9.xml"/><Relationship Id="rId4" Type="http://schemas.openxmlformats.org/officeDocument/2006/relationships/image" Target="../media/image22.png"/></Relationships>
</file>

<file path=ppt/slides/_rels/slide22.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20.xml"/><Relationship Id="rId1" Type="http://schemas.openxmlformats.org/officeDocument/2006/relationships/slideLayout" Target="../slideLayouts/slideLayout5.xml"/><Relationship Id="rId5" Type="http://schemas.openxmlformats.org/officeDocument/2006/relationships/image" Target="../media/image23.png"/><Relationship Id="rId4" Type="http://schemas.openxmlformats.org/officeDocument/2006/relationships/slide" Target="slide19.xml"/></Relationships>
</file>

<file path=ppt/slides/_rels/slide2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1.xml"/><Relationship Id="rId1" Type="http://schemas.openxmlformats.org/officeDocument/2006/relationships/slideLayout" Target="../slideLayouts/slideLayout5.xml"/><Relationship Id="rId4" Type="http://schemas.openxmlformats.org/officeDocument/2006/relationships/image" Target="../media/image24.jpeg"/></Relationships>
</file>

<file path=ppt/slides/_rels/slide2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 Target="slide7.xml"/><Relationship Id="rId7"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slide" Target="slide23.xml"/><Relationship Id="rId5" Type="http://schemas.openxmlformats.org/officeDocument/2006/relationships/slide" Target="slide17.xml"/><Relationship Id="rId4" Type="http://schemas.openxmlformats.org/officeDocument/2006/relationships/slide" Target="slide9.xml"/><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3"/>
            <a:ext cx="12192001" cy="1470216"/>
          </a:xfrm>
        </p:spPr>
        <p:txBody>
          <a:bodyPr>
            <a:normAutofit/>
          </a:bodyPr>
          <a:lstStyle/>
          <a:p>
            <a:r>
              <a:rPr lang="he-IL" dirty="0"/>
              <a:t>מערכת שידורים לאומית</a:t>
            </a:r>
          </a:p>
        </p:txBody>
      </p:sp>
      <p:sp>
        <p:nvSpPr>
          <p:cNvPr id="3" name="Rectangle 2">
            <a:extLst>
              <a:ext uri="{FF2B5EF4-FFF2-40B4-BE49-F238E27FC236}">
                <a16:creationId xmlns:a16="http://schemas.microsoft.com/office/drawing/2014/main" id="{6D096B80-AF29-435E-8795-1A387C87F6BD}"/>
              </a:ext>
            </a:extLst>
          </p:cNvPr>
          <p:cNvSpPr/>
          <p:nvPr/>
        </p:nvSpPr>
        <p:spPr>
          <a:xfrm>
            <a:off x="12279398" y="6653"/>
            <a:ext cx="2404790" cy="663867"/>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002060"/>
                </a:solidFill>
                <a:effectLst/>
                <a:uLnTx/>
                <a:uFillTx/>
                <a:ea typeface="+mn-ea"/>
                <a:cs typeface="Varela Round"/>
              </a:rPr>
              <a:t>שקופית זו היא חובה</a:t>
            </a:r>
            <a:endParaRPr kumimoji="0" lang="en-US" sz="1800" b="0" i="0" u="none" strike="noStrike" kern="1200" cap="none" spc="0" normalizeH="0" baseline="0" noProof="0" dirty="0">
              <a:ln>
                <a:noFill/>
              </a:ln>
              <a:solidFill>
                <a:srgbClr val="002060"/>
              </a:solidFill>
              <a:effectLst/>
              <a:uLnTx/>
              <a:uFillTx/>
              <a:ea typeface="+mn-ea"/>
              <a:cs typeface="Varela Round"/>
            </a:endParaRPr>
          </a:p>
        </p:txBody>
      </p:sp>
      <p:sp>
        <p:nvSpPr>
          <p:cNvPr id="4" name="Rectangle 4">
            <a:extLst>
              <a:ext uri="{FF2B5EF4-FFF2-40B4-BE49-F238E27FC236}">
                <a16:creationId xmlns:a16="http://schemas.microsoft.com/office/drawing/2014/main" id="{4494B9A1-1541-45E7-9ACE-02721554E39F}"/>
              </a:ext>
            </a:extLst>
          </p:cNvPr>
          <p:cNvSpPr/>
          <p:nvPr/>
        </p:nvSpPr>
        <p:spPr>
          <a:xfrm>
            <a:off x="12279398" y="746985"/>
            <a:ext cx="2404790" cy="423968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srgbClr val="002060"/>
              </a:solidFill>
              <a:effectLst/>
              <a:uLnTx/>
              <a:uFillTx/>
              <a:ea typeface="+mn-ea"/>
              <a:cs typeface="Varela Round"/>
            </a:endParaRP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002060"/>
                </a:solidFill>
                <a:effectLst/>
                <a:uLnTx/>
                <a:uFillTx/>
                <a:ea typeface="+mn-ea"/>
                <a:cs typeface="Varela Round"/>
              </a:rPr>
              <a:t>עליכם להתקין את הפונט </a:t>
            </a:r>
            <a:r>
              <a:rPr kumimoji="0" lang="en-US" sz="1800" b="1" i="0" u="none" strike="noStrike" kern="1200" cap="none" spc="0" normalizeH="0" baseline="0" noProof="0" dirty="0">
                <a:ln>
                  <a:noFill/>
                </a:ln>
                <a:solidFill>
                  <a:srgbClr val="002060"/>
                </a:solidFill>
                <a:effectLst/>
                <a:uLnTx/>
                <a:uFillTx/>
                <a:ea typeface="+mn-ea"/>
                <a:cs typeface="Varela Round"/>
              </a:rPr>
              <a:t>Varela</a:t>
            </a:r>
            <a:r>
              <a:rPr kumimoji="0" lang="he-IL" sz="1800" b="1" i="0" u="none" strike="noStrike" kern="1200" cap="none" spc="0" normalizeH="0" baseline="0" noProof="0" dirty="0">
                <a:ln>
                  <a:noFill/>
                </a:ln>
                <a:solidFill>
                  <a:srgbClr val="002060"/>
                </a:solidFill>
                <a:effectLst/>
                <a:uLnTx/>
                <a:uFillTx/>
                <a:ea typeface="+mn-ea"/>
                <a:cs typeface="Varela Round"/>
              </a:rPr>
              <a:t> </a:t>
            </a:r>
            <a:r>
              <a:rPr kumimoji="0" lang="en-US" sz="1800" b="1" i="0" u="none" strike="noStrike" kern="1200" cap="none" spc="0" normalizeH="0" baseline="0" noProof="0" dirty="0">
                <a:ln>
                  <a:noFill/>
                </a:ln>
                <a:solidFill>
                  <a:srgbClr val="002060"/>
                </a:solidFill>
                <a:effectLst/>
                <a:uLnTx/>
                <a:uFillTx/>
                <a:ea typeface="+mn-ea"/>
                <a:cs typeface="Varela Round"/>
              </a:rPr>
              <a:t>Round</a:t>
            </a:r>
            <a:r>
              <a:rPr kumimoji="0" lang="he-IL" sz="1800" b="1" i="0" u="none" strike="noStrike" kern="1200" cap="none" spc="0" normalizeH="0" baseline="0" noProof="0" dirty="0">
                <a:ln>
                  <a:noFill/>
                </a:ln>
                <a:solidFill>
                  <a:srgbClr val="002060"/>
                </a:solidFill>
                <a:effectLst/>
                <a:uLnTx/>
                <a:uFillTx/>
                <a:ea typeface="+mn-ea"/>
                <a:cs typeface="Varela Round"/>
              </a:rPr>
              <a:t> לפני תחילת העבודה.</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002060"/>
                </a:solidFill>
                <a:effectLst/>
                <a:uLnTx/>
                <a:uFillTx/>
                <a:ea typeface="+mn-ea"/>
                <a:cs typeface="Varela Round"/>
              </a:rPr>
              <a:t>אם ברצונכם לצפות בהנחיות להתקנת פונט </a:t>
            </a:r>
            <a:r>
              <a:rPr kumimoji="0" lang="en-US" sz="1800" b="0" i="0" u="none" strike="noStrike" kern="1200" cap="none" spc="0" normalizeH="0" baseline="0" noProof="0" dirty="0">
                <a:ln>
                  <a:noFill/>
                </a:ln>
                <a:solidFill>
                  <a:srgbClr val="002060"/>
                </a:solidFill>
                <a:effectLst/>
                <a:uLnTx/>
                <a:uFillTx/>
                <a:ea typeface="+mn-ea"/>
                <a:cs typeface="Varela Round"/>
              </a:rPr>
              <a:t>Varela Round</a:t>
            </a:r>
            <a:r>
              <a:rPr kumimoji="0" lang="he-IL" sz="1800" b="0" i="0" u="none" strike="noStrike" kern="1200" cap="none" spc="0" normalizeH="0" baseline="0" noProof="0" dirty="0">
                <a:ln>
                  <a:noFill/>
                </a:ln>
                <a:solidFill>
                  <a:srgbClr val="002060"/>
                </a:solidFill>
                <a:effectLst/>
                <a:uLnTx/>
                <a:uFillTx/>
                <a:ea typeface="+mn-ea"/>
                <a:cs typeface="Varela Round"/>
              </a:rPr>
              <a:t>, תוכלו לעשות זאת בקלות.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002060"/>
                </a:solidFill>
                <a:effectLst/>
                <a:uLnTx/>
                <a:uFillTx/>
                <a:ea typeface="+mn-ea"/>
                <a:cs typeface="Varela Round"/>
              </a:rPr>
              <a:t>צפו בסרטון הבא:</a:t>
            </a:r>
            <a:r>
              <a:rPr kumimoji="0" lang="en-US" sz="1800" b="0" i="0" u="none" strike="noStrike" kern="1200" cap="none" spc="0" normalizeH="0" baseline="0" noProof="0" dirty="0">
                <a:ln>
                  <a:noFill/>
                </a:ln>
                <a:solidFill>
                  <a:srgbClr val="002060"/>
                </a:solidFill>
                <a:effectLst/>
                <a:uLnTx/>
                <a:uFillTx/>
                <a:ea typeface="+mn-ea"/>
                <a:cs typeface="Varela Round"/>
              </a:rPr>
              <a:t> </a:t>
            </a:r>
            <a:endParaRPr kumimoji="0" lang="he-IL" sz="1800" b="0" i="0" u="none" strike="noStrike" kern="1200" cap="none" spc="0" normalizeH="0" baseline="0" noProof="0" dirty="0">
              <a:ln>
                <a:noFill/>
              </a:ln>
              <a:solidFill>
                <a:srgbClr val="002060"/>
              </a:solidFill>
              <a:effectLst/>
              <a:uLnTx/>
              <a:uFillTx/>
              <a:ea typeface="+mn-ea"/>
              <a:cs typeface="Varela Round"/>
            </a:endParaRPr>
          </a:p>
          <a:p>
            <a:pPr marL="0" marR="0" lvl="0" indent="0" algn="ctr" defTabSz="914400" rtl="1" eaLnBrk="1" fontAlgn="auto" latinLnBrk="0" hangingPunct="1">
              <a:lnSpc>
                <a:spcPct val="100000"/>
              </a:lnSpc>
              <a:spcBef>
                <a:spcPts val="0"/>
              </a:spcBef>
              <a:spcAft>
                <a:spcPts val="0"/>
              </a:spcAft>
              <a:buClrTx/>
              <a:buSzTx/>
              <a:buFontTx/>
              <a:buNone/>
              <a:tabLst/>
              <a:defRPr/>
            </a:pPr>
            <a:br>
              <a:rPr kumimoji="0" lang="en-US" sz="1800" b="0" i="0" u="none" strike="noStrike" kern="1200" cap="none" spc="0" normalizeH="0" baseline="0" noProof="0" dirty="0">
                <a:ln>
                  <a:noFill/>
                </a:ln>
                <a:solidFill>
                  <a:srgbClr val="002060"/>
                </a:solidFill>
                <a:effectLst/>
                <a:uLnTx/>
                <a:uFillTx/>
                <a:ea typeface="+mn-ea"/>
                <a:cs typeface="Varela Round"/>
                <a:hlinkClick r:id="rId3"/>
              </a:rPr>
            </a:br>
            <a:r>
              <a:rPr kumimoji="0" lang="en-US" sz="1800" b="0" i="0" u="none" strike="noStrike" kern="1200" cap="none" spc="0" normalizeH="0" baseline="0" noProof="0" dirty="0">
                <a:ln>
                  <a:noFill/>
                </a:ln>
                <a:solidFill>
                  <a:srgbClr val="002060"/>
                </a:solidFill>
                <a:effectLst/>
                <a:uLnTx/>
                <a:uFillTx/>
                <a:ea typeface="+mn-ea"/>
                <a:cs typeface="Varela Round"/>
                <a:hlinkClick r:id="rId4"/>
              </a:rPr>
              <a:t>https://www.youtube.com/watch?v=NN9IgGTwbF0&amp;feature=youtu.be</a:t>
            </a:r>
            <a:endParaRPr kumimoji="0" lang="en-US" sz="1800" b="0" i="0" u="none" strike="noStrike" kern="1200" cap="none" spc="0" normalizeH="0" baseline="0" noProof="0" dirty="0">
              <a:ln>
                <a:noFill/>
              </a:ln>
              <a:solidFill>
                <a:srgbClr val="002060"/>
              </a:solidFill>
              <a:effectLst/>
              <a:uLnTx/>
              <a:uFillTx/>
              <a:ea typeface="+mn-ea"/>
              <a:cs typeface="Varela Round"/>
            </a:endParaRPr>
          </a:p>
        </p:txBody>
      </p:sp>
      <p:sp>
        <p:nvSpPr>
          <p:cNvPr id="5" name="Rectangle 2">
            <a:extLst>
              <a:ext uri="{FF2B5EF4-FFF2-40B4-BE49-F238E27FC236}">
                <a16:creationId xmlns:a16="http://schemas.microsoft.com/office/drawing/2014/main" id="{07336567-3BEF-48E7-A00C-1582E175DD05}"/>
              </a:ext>
            </a:extLst>
          </p:cNvPr>
          <p:cNvSpPr/>
          <p:nvPr/>
        </p:nvSpPr>
        <p:spPr>
          <a:xfrm>
            <a:off x="12279398" y="5063135"/>
            <a:ext cx="2404790" cy="1156912"/>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002060"/>
                </a:solidFill>
                <a:effectLst/>
                <a:uLnTx/>
                <a:uFillTx/>
                <a:ea typeface="+mn-ea"/>
                <a:cs typeface="Varela Round"/>
                <a:hlinkClick r:id="rId5"/>
              </a:rPr>
              <a:t>קישור</a:t>
            </a:r>
            <a:r>
              <a:rPr kumimoji="0" lang="he-IL" sz="1800" b="0" i="0" u="none" strike="noStrike" kern="1200" cap="none" spc="0" normalizeH="0" baseline="0" noProof="0" dirty="0">
                <a:ln>
                  <a:noFill/>
                </a:ln>
                <a:solidFill>
                  <a:srgbClr val="002060"/>
                </a:solidFill>
                <a:effectLst/>
                <a:uLnTx/>
                <a:uFillTx/>
                <a:ea typeface="+mn-ea"/>
                <a:cs typeface="Varela Round"/>
              </a:rPr>
              <a:t> להורדת הפונט</a:t>
            </a:r>
            <a:br>
              <a:rPr kumimoji="0" lang="en-US" sz="1800" b="0" i="0" u="none" strike="noStrike" kern="1200" cap="none" spc="0" normalizeH="0" baseline="0" noProof="0" dirty="0">
                <a:ln>
                  <a:noFill/>
                </a:ln>
                <a:solidFill>
                  <a:srgbClr val="002060"/>
                </a:solidFill>
                <a:effectLst/>
                <a:uLnTx/>
                <a:uFillTx/>
                <a:ea typeface="+mn-ea"/>
                <a:cs typeface="Varela Round"/>
              </a:rPr>
            </a:br>
            <a:r>
              <a:rPr kumimoji="0" lang="he-IL" sz="1800" b="0" i="0" u="none" strike="noStrike" kern="1200" cap="none" spc="0" normalizeH="0" baseline="0" noProof="0" dirty="0">
                <a:ln>
                  <a:noFill/>
                </a:ln>
                <a:solidFill>
                  <a:srgbClr val="002060"/>
                </a:solidFill>
                <a:effectLst/>
                <a:uLnTx/>
                <a:uFillTx/>
                <a:ea typeface="+mn-ea"/>
                <a:cs typeface="Varela Round"/>
              </a:rPr>
              <a:t>(אשרו את הודעת האבטחה) </a:t>
            </a:r>
            <a:endParaRPr kumimoji="0" lang="en-US" sz="1800" b="0" i="0" u="none" strike="noStrike" kern="1200" cap="none" spc="0" normalizeH="0" baseline="0" noProof="0" dirty="0">
              <a:ln>
                <a:noFill/>
              </a:ln>
              <a:solidFill>
                <a:srgbClr val="002060"/>
              </a:solidFill>
              <a:effectLst/>
              <a:uLnTx/>
              <a:uFillTx/>
              <a:ea typeface="+mn-ea"/>
              <a:cs typeface="Varela Round"/>
            </a:endParaRP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4"/>
            <a:ext cx="12191999" cy="1081971"/>
          </a:xfrm>
        </p:spPr>
        <p:txBody>
          <a:bodyPr/>
          <a:lstStyle/>
          <a:p>
            <a:r>
              <a:rPr lang="en-US" dirty="0"/>
              <a:t>PV-present value</a:t>
            </a:r>
            <a:br>
              <a:rPr lang="en-US" dirty="0"/>
            </a:br>
            <a:r>
              <a:rPr lang="he-IL" dirty="0"/>
              <a:t>ערך נוכחי של סכום חד- פעמי</a:t>
            </a:r>
          </a:p>
        </p:txBody>
      </p:sp>
      <mc:AlternateContent xmlns:mc="http://schemas.openxmlformats.org/markup-compatibility/2006" xmlns:a14="http://schemas.microsoft.com/office/drawing/2010/main">
        <mc:Choice Requires="a14">
          <p:sp>
            <p:nvSpPr>
              <p:cNvPr id="14" name="מציין מיקום טקסט 13"/>
              <p:cNvSpPr>
                <a:spLocks noGrp="1"/>
              </p:cNvSpPr>
              <p:nvPr>
                <p:ph type="body" sz="quarter" idx="3"/>
              </p:nvPr>
            </p:nvSpPr>
            <p:spPr>
              <a:xfrm>
                <a:off x="153908" y="1738264"/>
                <a:ext cx="8760737" cy="5119735"/>
              </a:xfrm>
            </p:spPr>
            <p:txBody>
              <a:bodyPr/>
              <a:lstStyle/>
              <a:p>
                <a:pPr marL="0"/>
                <a:r>
                  <a:rPr lang="he-IL" dirty="0">
                    <a:solidFill>
                      <a:srgbClr val="7030A0"/>
                    </a:solidFill>
                    <a:cs typeface="Varela Round" panose="00000500000000000000"/>
                  </a:rPr>
                  <a:t>דוגמה:</a:t>
                </a:r>
                <a:endParaRPr lang="he-IL" dirty="0">
                  <a:solidFill>
                    <a:srgbClr val="0000FF"/>
                  </a:solidFill>
                </a:endParaRPr>
              </a:p>
              <a:p>
                <a:pPr marL="0"/>
                <a:r>
                  <a:rPr lang="he-IL" sz="2000" dirty="0">
                    <a:solidFill>
                      <a:srgbClr val="0000FF"/>
                    </a:solidFill>
                    <a:cs typeface="Varela Round" panose="00000500000000000000"/>
                  </a:rPr>
                  <a:t>מהו הערך הנוכחי של 10,000 ₪ הצפוי להתקבל בתום השנה השלישית כאשר שיעור הריבית הוא 15%.</a:t>
                </a:r>
              </a:p>
              <a:p>
                <a:pPr marL="0"/>
                <a:r>
                  <a:rPr lang="he-IL" sz="2000" dirty="0">
                    <a:solidFill>
                      <a:srgbClr val="0000FF"/>
                    </a:solidFill>
                    <a:cs typeface="Varela Round" panose="00000500000000000000"/>
                  </a:rPr>
                  <a:t>נתונים: </a:t>
                </a:r>
              </a:p>
              <a:p>
                <a:pPr marL="0"/>
                <a:r>
                  <a:rPr lang="en-US" sz="2000" dirty="0">
                    <a:solidFill>
                      <a:srgbClr val="0000FF"/>
                    </a:solidFill>
                    <a:cs typeface="Varela Round" panose="00000500000000000000"/>
                  </a:rPr>
                  <a:t>FV</a:t>
                </a:r>
                <a:r>
                  <a:rPr lang="he-IL" sz="2000" dirty="0">
                    <a:solidFill>
                      <a:srgbClr val="0000FF"/>
                    </a:solidFill>
                    <a:cs typeface="Varela Round" panose="00000500000000000000"/>
                  </a:rPr>
                  <a:t>= 10,000 ₪</a:t>
                </a:r>
              </a:p>
              <a:p>
                <a:pPr marL="0"/>
                <a:r>
                  <a:rPr lang="en-US" sz="2000" dirty="0">
                    <a:solidFill>
                      <a:srgbClr val="0000FF"/>
                    </a:solidFill>
                    <a:cs typeface="Varela Round" panose="00000500000000000000"/>
                  </a:rPr>
                  <a:t>r</a:t>
                </a:r>
                <a:r>
                  <a:rPr lang="he-IL" sz="2000" dirty="0">
                    <a:solidFill>
                      <a:srgbClr val="0000FF"/>
                    </a:solidFill>
                    <a:cs typeface="Varela Round" panose="00000500000000000000"/>
                  </a:rPr>
                  <a:t>= 15%= 0.15 בשבר עשרוני</a:t>
                </a:r>
              </a:p>
              <a:p>
                <a:pPr marL="0"/>
                <a:r>
                  <a:rPr lang="en-US" sz="2000" dirty="0">
                    <a:solidFill>
                      <a:srgbClr val="0000FF"/>
                    </a:solidFill>
                    <a:cs typeface="Varela Round" panose="00000500000000000000"/>
                  </a:rPr>
                  <a:t>t</a:t>
                </a:r>
                <a:r>
                  <a:rPr lang="he-IL" sz="2000" dirty="0">
                    <a:solidFill>
                      <a:srgbClr val="0000FF"/>
                    </a:solidFill>
                    <a:cs typeface="Varela Round" panose="00000500000000000000"/>
                  </a:rPr>
                  <a:t>= 3 שנים.</a:t>
                </a:r>
              </a:p>
              <a:p>
                <a:pPr marL="0" algn="ctr"/>
                <a:r>
                  <a:rPr lang="en-US" sz="2000" dirty="0">
                    <a:solidFill>
                      <a:srgbClr val="0000FF"/>
                    </a:solidFill>
                    <a:cs typeface="Varela Round" panose="00000500000000000000"/>
                  </a:rPr>
                  <a:t>P.V.= </a:t>
                </a:r>
                <a14:m>
                  <m:oMath xmlns:m="http://schemas.openxmlformats.org/officeDocument/2006/math">
                    <m:f>
                      <m:fPr>
                        <m:ctrlPr>
                          <a:rPr lang="en-US" sz="2000" i="1">
                            <a:solidFill>
                              <a:srgbClr val="0000FF"/>
                            </a:solidFill>
                            <a:latin typeface="Cambria Math" panose="02040503050406030204" pitchFamily="18" charset="0"/>
                          </a:rPr>
                        </m:ctrlPr>
                      </m:fPr>
                      <m:num>
                        <m:r>
                          <a:rPr lang="en-US" sz="2000" b="0">
                            <a:solidFill>
                              <a:srgbClr val="0000FF"/>
                            </a:solidFill>
                            <a:latin typeface="Cambria Math" panose="02040503050406030204" pitchFamily="18" charset="0"/>
                          </a:rPr>
                          <m:t>10</m:t>
                        </m:r>
                        <m:r>
                          <a:rPr lang="en-US" sz="2000" b="0" i="1">
                            <a:solidFill>
                              <a:srgbClr val="0000FF"/>
                            </a:solidFill>
                            <a:latin typeface="Cambria Math" panose="02040503050406030204" pitchFamily="18" charset="0"/>
                          </a:rPr>
                          <m:t>,</m:t>
                        </m:r>
                        <m:r>
                          <a:rPr lang="en-US" sz="2000" b="0" i="1">
                            <a:solidFill>
                              <a:srgbClr val="0000FF"/>
                            </a:solidFill>
                            <a:latin typeface="Cambria Math" panose="02040503050406030204" pitchFamily="18" charset="0"/>
                          </a:rPr>
                          <m:t>000</m:t>
                        </m:r>
                      </m:num>
                      <m:den>
                        <m:d>
                          <m:dPr>
                            <m:ctrlPr>
                              <a:rPr lang="en-US" sz="2000" i="1">
                                <a:solidFill>
                                  <a:srgbClr val="0000FF"/>
                                </a:solidFill>
                                <a:latin typeface="Cambria Math" panose="02040503050406030204" pitchFamily="18" charset="0"/>
                              </a:rPr>
                            </m:ctrlPr>
                          </m:dPr>
                          <m:e>
                            <m:r>
                              <a:rPr lang="en-US" sz="2000" i="1">
                                <a:solidFill>
                                  <a:srgbClr val="0000FF"/>
                                </a:solidFill>
                                <a:latin typeface="Cambria Math" panose="02040503050406030204" pitchFamily="18" charset="0"/>
                              </a:rPr>
                              <m:t>1</m:t>
                            </m:r>
                            <m:r>
                              <a:rPr lang="en-US" sz="2000" i="1">
                                <a:solidFill>
                                  <a:srgbClr val="0000FF"/>
                                </a:solidFill>
                                <a:latin typeface="Cambria Math" panose="02040503050406030204" pitchFamily="18" charset="0"/>
                              </a:rPr>
                              <m:t>+</m:t>
                            </m:r>
                            <m:r>
                              <a:rPr lang="en-US" sz="2000" b="0" i="1">
                                <a:solidFill>
                                  <a:srgbClr val="0000FF"/>
                                </a:solidFill>
                                <a:latin typeface="Cambria Math" panose="02040503050406030204" pitchFamily="18" charset="0"/>
                              </a:rPr>
                              <m:t>0</m:t>
                            </m:r>
                            <m:r>
                              <a:rPr lang="en-US" sz="2000" b="0" i="1">
                                <a:solidFill>
                                  <a:srgbClr val="0000FF"/>
                                </a:solidFill>
                                <a:latin typeface="Cambria Math" panose="02040503050406030204" pitchFamily="18" charset="0"/>
                              </a:rPr>
                              <m:t>.</m:t>
                            </m:r>
                            <m:r>
                              <a:rPr lang="en-US" sz="2000" b="0" i="1">
                                <a:solidFill>
                                  <a:srgbClr val="0000FF"/>
                                </a:solidFill>
                                <a:latin typeface="Cambria Math" panose="02040503050406030204" pitchFamily="18" charset="0"/>
                              </a:rPr>
                              <m:t>15</m:t>
                            </m:r>
                          </m:e>
                        </m:d>
                        <m:r>
                          <a:rPr lang="en-US" sz="2000" i="1" smtClean="0">
                            <a:solidFill>
                              <a:srgbClr val="0000FF"/>
                            </a:solidFill>
                            <a:latin typeface="Cambria Math" panose="02040503050406030204" pitchFamily="18" charset="0"/>
                          </a:rPr>
                          <m:t>³</m:t>
                        </m:r>
                      </m:den>
                    </m:f>
                  </m:oMath>
                </a14:m>
                <a:r>
                  <a:rPr lang="he-IL" sz="2000" dirty="0">
                    <a:solidFill>
                      <a:schemeClr val="accent6">
                        <a:lumMod val="50000"/>
                      </a:schemeClr>
                    </a:solidFill>
                    <a:cs typeface="Varela Round" panose="00000500000000000000"/>
                  </a:rPr>
                  <a:t> </a:t>
                </a:r>
              </a:p>
              <a:p>
                <a:pPr marL="0" algn="ctr"/>
                <a:r>
                  <a:rPr lang="he-IL" sz="2000" dirty="0">
                    <a:solidFill>
                      <a:srgbClr val="0000FF"/>
                    </a:solidFill>
                    <a:cs typeface="Varela Round" panose="00000500000000000000"/>
                  </a:rPr>
                  <a:t>₪ 6,575 </a:t>
                </a:r>
                <a:r>
                  <a:rPr lang="en-US" sz="2000" dirty="0">
                    <a:solidFill>
                      <a:srgbClr val="0000FF"/>
                    </a:solidFill>
                    <a:cs typeface="Varela Round" panose="00000500000000000000"/>
                  </a:rPr>
                  <a:t>P.V.=</a:t>
                </a:r>
                <a:r>
                  <a:rPr lang="he-IL" sz="2000" dirty="0">
                    <a:solidFill>
                      <a:srgbClr val="0000FF"/>
                    </a:solidFill>
                    <a:cs typeface="Varela Round" panose="00000500000000000000"/>
                  </a:rPr>
                  <a:t> </a:t>
                </a:r>
                <a:endParaRPr lang="he-IL" sz="2000" dirty="0">
                  <a:solidFill>
                    <a:srgbClr val="7030A0"/>
                  </a:solidFill>
                  <a:cs typeface="Varela Round" panose="00000500000000000000"/>
                </a:endParaRPr>
              </a:p>
              <a:p>
                <a:pPr marL="0"/>
                <a:endParaRPr lang="he-IL" dirty="0">
                  <a:solidFill>
                    <a:srgbClr val="7030A0"/>
                  </a:solidFill>
                  <a:cs typeface="Varela Round" panose="00000500000000000000"/>
                </a:endParaRPr>
              </a:p>
            </p:txBody>
          </p:sp>
        </mc:Choice>
        <mc:Fallback xmlns="">
          <p:sp>
            <p:nvSpPr>
              <p:cNvPr id="14" name="מציין מיקום טקסט 13"/>
              <p:cNvSpPr>
                <a:spLocks noGrp="1" noRot="1" noChangeAspect="1" noMove="1" noResize="1" noEditPoints="1" noAdjustHandles="1" noChangeArrowheads="1" noChangeShapeType="1" noTextEdit="1"/>
              </p:cNvSpPr>
              <p:nvPr>
                <p:ph type="body" sz="quarter" idx="3"/>
              </p:nvPr>
            </p:nvSpPr>
            <p:spPr>
              <a:xfrm>
                <a:off x="153908" y="1738264"/>
                <a:ext cx="8760737" cy="5119735"/>
              </a:xfrm>
              <a:blipFill>
                <a:blip r:embed="rId3"/>
                <a:stretch>
                  <a:fillRect r="-1461"/>
                </a:stretch>
              </a:blipFill>
            </p:spPr>
            <p:txBody>
              <a:bodyPr/>
              <a:lstStyle/>
              <a:p>
                <a:r>
                  <a:rPr lang="he-IL">
                    <a:noFill/>
                  </a:rPr>
                  <a:t> </a:t>
                </a:r>
              </a:p>
            </p:txBody>
          </p:sp>
        </mc:Fallback>
      </mc:AlternateContent>
      <p:pic>
        <p:nvPicPr>
          <p:cNvPr id="7170" name="Picture 2" descr="Present Value – PV Definition">
            <a:extLst>
              <a:ext uri="{FF2B5EF4-FFF2-40B4-BE49-F238E27FC236}">
                <a16:creationId xmlns:a16="http://schemas.microsoft.com/office/drawing/2014/main" id="{D8D3C895-81DA-4024-BDB9-B58488131C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66317" y="1738264"/>
            <a:ext cx="2771775" cy="1647825"/>
          </a:xfrm>
          <a:prstGeom prst="rect">
            <a:avLst/>
          </a:prstGeom>
          <a:noFill/>
          <a:extLst>
            <a:ext uri="{909E8E84-426E-40DD-AFC4-6F175D3DCCD1}">
              <a14:hiddenFill xmlns:a14="http://schemas.microsoft.com/office/drawing/2010/main">
                <a:solidFill>
                  <a:srgbClr val="FFFFFF"/>
                </a:solidFill>
              </a14:hiddenFill>
            </a:ext>
          </a:extLst>
        </p:spPr>
      </p:pic>
      <p:pic>
        <p:nvPicPr>
          <p:cNvPr id="2" name="תמונה 1">
            <a:extLst>
              <a:ext uri="{FF2B5EF4-FFF2-40B4-BE49-F238E27FC236}">
                <a16:creationId xmlns:a16="http://schemas.microsoft.com/office/drawing/2014/main" id="{08D7CA62-E318-4D53-89CC-68EDEDE98756}"/>
              </a:ext>
            </a:extLst>
          </p:cNvPr>
          <p:cNvPicPr>
            <a:picLocks noChangeAspect="1"/>
          </p:cNvPicPr>
          <p:nvPr/>
        </p:nvPicPr>
        <p:blipFill>
          <a:blip r:embed="rId5"/>
          <a:stretch>
            <a:fillRect/>
          </a:stretch>
        </p:blipFill>
        <p:spPr>
          <a:xfrm>
            <a:off x="2416083" y="3283510"/>
            <a:ext cx="2905530" cy="1667108"/>
          </a:xfrm>
          <a:prstGeom prst="rect">
            <a:avLst/>
          </a:prstGeom>
        </p:spPr>
      </p:pic>
      <p:sp>
        <p:nvSpPr>
          <p:cNvPr id="3" name="חץ: ימינה 2">
            <a:extLst>
              <a:ext uri="{FF2B5EF4-FFF2-40B4-BE49-F238E27FC236}">
                <a16:creationId xmlns:a16="http://schemas.microsoft.com/office/drawing/2014/main" id="{0A8F7BEB-4B08-4C46-9146-091E3A33CA16}"/>
              </a:ext>
            </a:extLst>
          </p:cNvPr>
          <p:cNvSpPr/>
          <p:nvPr/>
        </p:nvSpPr>
        <p:spPr>
          <a:xfrm>
            <a:off x="1348966" y="6092982"/>
            <a:ext cx="6047715" cy="4798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מלבן 3">
            <a:extLst>
              <a:ext uri="{FF2B5EF4-FFF2-40B4-BE49-F238E27FC236}">
                <a16:creationId xmlns:a16="http://schemas.microsoft.com/office/drawing/2014/main" id="{E4A45C27-425B-458E-B6D3-776D61BE3D12}"/>
              </a:ext>
            </a:extLst>
          </p:cNvPr>
          <p:cNvSpPr/>
          <p:nvPr/>
        </p:nvSpPr>
        <p:spPr>
          <a:xfrm>
            <a:off x="1348966" y="6509442"/>
            <a:ext cx="226337" cy="253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0</a:t>
            </a:r>
          </a:p>
        </p:txBody>
      </p:sp>
      <p:sp>
        <p:nvSpPr>
          <p:cNvPr id="9" name="מלבן 8">
            <a:extLst>
              <a:ext uri="{FF2B5EF4-FFF2-40B4-BE49-F238E27FC236}">
                <a16:creationId xmlns:a16="http://schemas.microsoft.com/office/drawing/2014/main" id="{6404DCE5-1487-4372-ACB1-2577AD640E1A}"/>
              </a:ext>
            </a:extLst>
          </p:cNvPr>
          <p:cNvSpPr/>
          <p:nvPr/>
        </p:nvSpPr>
        <p:spPr>
          <a:xfrm>
            <a:off x="3133375" y="6522267"/>
            <a:ext cx="226337" cy="253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1</a:t>
            </a:r>
          </a:p>
        </p:txBody>
      </p:sp>
      <p:sp>
        <p:nvSpPr>
          <p:cNvPr id="10" name="מלבן 9">
            <a:extLst>
              <a:ext uri="{FF2B5EF4-FFF2-40B4-BE49-F238E27FC236}">
                <a16:creationId xmlns:a16="http://schemas.microsoft.com/office/drawing/2014/main" id="{F8609A44-F176-4D89-947A-5281FE97B1AF}"/>
              </a:ext>
            </a:extLst>
          </p:cNvPr>
          <p:cNvSpPr/>
          <p:nvPr/>
        </p:nvSpPr>
        <p:spPr>
          <a:xfrm>
            <a:off x="4996563" y="6529434"/>
            <a:ext cx="226337" cy="253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2</a:t>
            </a:r>
          </a:p>
        </p:txBody>
      </p:sp>
      <p:sp>
        <p:nvSpPr>
          <p:cNvPr id="11" name="מלבן 10">
            <a:extLst>
              <a:ext uri="{FF2B5EF4-FFF2-40B4-BE49-F238E27FC236}">
                <a16:creationId xmlns:a16="http://schemas.microsoft.com/office/drawing/2014/main" id="{3E3EB2AA-ABBE-4B4C-AAF5-3E443EB6D296}"/>
              </a:ext>
            </a:extLst>
          </p:cNvPr>
          <p:cNvSpPr/>
          <p:nvPr/>
        </p:nvSpPr>
        <p:spPr>
          <a:xfrm>
            <a:off x="6873965" y="6535093"/>
            <a:ext cx="226337" cy="2534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3</a:t>
            </a:r>
          </a:p>
        </p:txBody>
      </p:sp>
      <p:sp>
        <p:nvSpPr>
          <p:cNvPr id="5" name="מלבן 4">
            <a:extLst>
              <a:ext uri="{FF2B5EF4-FFF2-40B4-BE49-F238E27FC236}">
                <a16:creationId xmlns:a16="http://schemas.microsoft.com/office/drawing/2014/main" id="{A4B267B7-DA76-4C91-99E0-7473D7B77248}"/>
              </a:ext>
            </a:extLst>
          </p:cNvPr>
          <p:cNvSpPr/>
          <p:nvPr/>
        </p:nvSpPr>
        <p:spPr>
          <a:xfrm>
            <a:off x="6859751" y="5744424"/>
            <a:ext cx="1152566" cy="348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10,000</a:t>
            </a:r>
          </a:p>
        </p:txBody>
      </p:sp>
      <p:sp>
        <p:nvSpPr>
          <p:cNvPr id="12" name="מלבן 11">
            <a:extLst>
              <a:ext uri="{FF2B5EF4-FFF2-40B4-BE49-F238E27FC236}">
                <a16:creationId xmlns:a16="http://schemas.microsoft.com/office/drawing/2014/main" id="{609D9634-59AA-4B2E-ADD1-530C1097C494}"/>
              </a:ext>
            </a:extLst>
          </p:cNvPr>
          <p:cNvSpPr/>
          <p:nvPr/>
        </p:nvSpPr>
        <p:spPr>
          <a:xfrm>
            <a:off x="1127398" y="5812326"/>
            <a:ext cx="1152566" cy="3485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6,575</a:t>
            </a:r>
          </a:p>
        </p:txBody>
      </p:sp>
      <p:sp>
        <p:nvSpPr>
          <p:cNvPr id="6" name="חץ: מעוקל למעלה 5">
            <a:extLst>
              <a:ext uri="{FF2B5EF4-FFF2-40B4-BE49-F238E27FC236}">
                <a16:creationId xmlns:a16="http://schemas.microsoft.com/office/drawing/2014/main" id="{FB758294-C8B1-463A-9567-7B90AFB8B60F}"/>
              </a:ext>
            </a:extLst>
          </p:cNvPr>
          <p:cNvSpPr/>
          <p:nvPr/>
        </p:nvSpPr>
        <p:spPr>
          <a:xfrm rot="10800000">
            <a:off x="1865011" y="4390930"/>
            <a:ext cx="5142369" cy="1271257"/>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chemeClr val="tx1"/>
              </a:solidFill>
            </a:endParaRPr>
          </a:p>
        </p:txBody>
      </p:sp>
    </p:spTree>
    <p:extLst>
      <p:ext uri="{BB962C8B-B14F-4D97-AF65-F5344CB8AC3E}">
        <p14:creationId xmlns:p14="http://schemas.microsoft.com/office/powerpoint/2010/main" val="4070144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4"/>
            <a:ext cx="12191999" cy="1081971"/>
          </a:xfrm>
        </p:spPr>
        <p:txBody>
          <a:bodyPr/>
          <a:lstStyle/>
          <a:p>
            <a:r>
              <a:rPr lang="en-US" dirty="0"/>
              <a:t>PV-present value</a:t>
            </a:r>
            <a:br>
              <a:rPr lang="en-US" dirty="0"/>
            </a:br>
            <a:r>
              <a:rPr lang="he-IL" dirty="0"/>
              <a:t>ערך נוכחי של סכום חד- פעמי</a:t>
            </a:r>
          </a:p>
        </p:txBody>
      </p:sp>
      <p:sp>
        <p:nvSpPr>
          <p:cNvPr id="14" name="מציין מיקום טקסט 13"/>
          <p:cNvSpPr>
            <a:spLocks noGrp="1"/>
          </p:cNvSpPr>
          <p:nvPr>
            <p:ph type="body" sz="quarter" idx="3"/>
          </p:nvPr>
        </p:nvSpPr>
        <p:spPr>
          <a:xfrm>
            <a:off x="153908" y="1738264"/>
            <a:ext cx="8760737" cy="5667471"/>
          </a:xfrm>
        </p:spPr>
        <p:txBody>
          <a:bodyPr/>
          <a:lstStyle/>
          <a:p>
            <a:pPr marL="0"/>
            <a:r>
              <a:rPr lang="he-IL" dirty="0">
                <a:solidFill>
                  <a:srgbClr val="7030A0"/>
                </a:solidFill>
                <a:cs typeface="Varela Round" panose="00000500000000000000"/>
              </a:rPr>
              <a:t>תרגילים:</a:t>
            </a:r>
          </a:p>
          <a:p>
            <a:pPr marL="0"/>
            <a:r>
              <a:rPr lang="he-IL" dirty="0"/>
              <a:t>1. </a:t>
            </a:r>
            <a:r>
              <a:rPr lang="he-IL" sz="2000" dirty="0"/>
              <a:t>מהו הערך הנוכחי של 2,000 ₪ הצפוי להתקבל בעוד 4 שנים כאשר שיעור הריבית הוא 10%.</a:t>
            </a:r>
          </a:p>
          <a:p>
            <a:pPr marL="0"/>
            <a:r>
              <a:rPr lang="he-IL" sz="2000" dirty="0"/>
              <a:t>נתונים:    </a:t>
            </a:r>
          </a:p>
          <a:p>
            <a:pPr marL="0"/>
            <a:r>
              <a:rPr lang="en-US" sz="2000" dirty="0"/>
              <a:t>FV</a:t>
            </a:r>
            <a:r>
              <a:rPr lang="he-IL" sz="2000" dirty="0"/>
              <a:t>= 2,000 ₪ </a:t>
            </a:r>
          </a:p>
          <a:p>
            <a:pPr marL="0"/>
            <a:r>
              <a:rPr lang="en-US" sz="2000" dirty="0"/>
              <a:t>r</a:t>
            </a:r>
            <a:r>
              <a:rPr lang="he-IL" sz="2000" dirty="0"/>
              <a:t>= 10%=0.10</a:t>
            </a:r>
          </a:p>
          <a:p>
            <a:pPr marL="0"/>
            <a:r>
              <a:rPr lang="en-US" sz="2000" dirty="0"/>
              <a:t>t</a:t>
            </a:r>
            <a:r>
              <a:rPr lang="he-IL" sz="2000" dirty="0"/>
              <a:t>= 4 שנים</a:t>
            </a:r>
            <a:r>
              <a:rPr lang="en-US" sz="2000" dirty="0"/>
              <a:t>                                                            </a:t>
            </a:r>
            <a:r>
              <a:rPr lang="en-US" sz="2000" u="sng" dirty="0">
                <a:cs typeface="Varela Round" panose="00000500000000000000"/>
              </a:rPr>
              <a:t>2,000</a:t>
            </a:r>
            <a:r>
              <a:rPr lang="en-US" sz="2000" dirty="0">
                <a:cs typeface="Varela Round" panose="00000500000000000000"/>
              </a:rPr>
              <a:t>                                             </a:t>
            </a:r>
            <a:r>
              <a:rPr lang="he-IL" sz="2000" dirty="0">
                <a:cs typeface="Varela Round" panose="00000500000000000000"/>
              </a:rPr>
              <a:t>     = </a:t>
            </a:r>
            <a:r>
              <a:rPr lang="en-US" sz="2000" dirty="0">
                <a:cs typeface="Varela Round" panose="00000500000000000000"/>
              </a:rPr>
              <a:t>PV</a:t>
            </a:r>
            <a:r>
              <a:rPr lang="en-US" sz="2000" dirty="0">
                <a:solidFill>
                  <a:srgbClr val="7030A0"/>
                </a:solidFill>
                <a:cs typeface="Varela Round" panose="00000500000000000000"/>
              </a:rPr>
              <a:t> </a:t>
            </a:r>
            <a:r>
              <a:rPr lang="he-IL" sz="2000" dirty="0">
                <a:solidFill>
                  <a:srgbClr val="7030A0"/>
                </a:solidFill>
                <a:cs typeface="Varela Round" panose="00000500000000000000"/>
              </a:rPr>
              <a:t>        </a:t>
            </a:r>
            <a:r>
              <a:rPr lang="en-US" sz="2000" dirty="0">
                <a:cs typeface="Varela Round" panose="00000500000000000000"/>
              </a:rPr>
              <a:t>(1+0.10)</a:t>
            </a:r>
            <a:r>
              <a:rPr lang="en-US" sz="2000" baseline="30000" dirty="0">
                <a:cs typeface="Varela Round" panose="00000500000000000000"/>
              </a:rPr>
              <a:t>4</a:t>
            </a:r>
            <a:r>
              <a:rPr lang="en-US" sz="2000" dirty="0">
                <a:solidFill>
                  <a:srgbClr val="7030A0"/>
                </a:solidFill>
                <a:cs typeface="Varela Round" panose="00000500000000000000"/>
              </a:rPr>
              <a:t>                                          </a:t>
            </a:r>
            <a:r>
              <a:rPr lang="he-IL" sz="2000" dirty="0">
                <a:solidFill>
                  <a:srgbClr val="7030A0"/>
                </a:solidFill>
                <a:cs typeface="Varela Round" panose="00000500000000000000"/>
              </a:rPr>
              <a:t> </a:t>
            </a:r>
            <a:r>
              <a:rPr lang="en-US" sz="2000" dirty="0">
                <a:solidFill>
                  <a:srgbClr val="7030A0"/>
                </a:solidFill>
                <a:cs typeface="Varela Round" panose="00000500000000000000"/>
              </a:rPr>
              <a:t> </a:t>
            </a:r>
            <a:r>
              <a:rPr lang="en-US" sz="2000" dirty="0">
                <a:cs typeface="Varela Round" panose="00000500000000000000"/>
              </a:rPr>
              <a:t>PV=1,366                                                    </a:t>
            </a:r>
            <a:r>
              <a:rPr lang="he-IL" sz="2000" dirty="0">
                <a:cs typeface="Varela Round" panose="00000500000000000000"/>
              </a:rPr>
              <a:t>       </a:t>
            </a:r>
            <a:endParaRPr lang="en-US" sz="2000" dirty="0">
              <a:cs typeface="Varela Round" panose="00000500000000000000"/>
            </a:endParaRPr>
          </a:p>
          <a:p>
            <a:pPr marL="0" algn="ctr"/>
            <a:r>
              <a:rPr lang="he-IL" sz="2000" dirty="0">
                <a:cs typeface="Varela Round" panose="00000500000000000000"/>
              </a:rPr>
              <a:t>המשמעות היא שכדי לקבל 2,000 ₪ בעוד 4 שנים כאשר שיעור הריבית הוא 10% היום יש להפקיד 1,366 ₪.</a:t>
            </a:r>
          </a:p>
          <a:p>
            <a:pPr marL="0"/>
            <a:endParaRPr lang="he-IL" dirty="0">
              <a:solidFill>
                <a:srgbClr val="7030A0"/>
              </a:solidFill>
              <a:cs typeface="Varela Round" panose="00000500000000000000"/>
            </a:endParaRPr>
          </a:p>
        </p:txBody>
      </p:sp>
      <p:pic>
        <p:nvPicPr>
          <p:cNvPr id="2" name="תמונה 1">
            <a:extLst>
              <a:ext uri="{FF2B5EF4-FFF2-40B4-BE49-F238E27FC236}">
                <a16:creationId xmlns:a16="http://schemas.microsoft.com/office/drawing/2014/main" id="{395A6FB6-DD96-43AF-81C7-715013C7315A}"/>
              </a:ext>
            </a:extLst>
          </p:cNvPr>
          <p:cNvPicPr>
            <a:picLocks noChangeAspect="1"/>
          </p:cNvPicPr>
          <p:nvPr/>
        </p:nvPicPr>
        <p:blipFill>
          <a:blip r:embed="rId3"/>
          <a:stretch>
            <a:fillRect/>
          </a:stretch>
        </p:blipFill>
        <p:spPr>
          <a:xfrm>
            <a:off x="3647354" y="3229189"/>
            <a:ext cx="2905530" cy="1179849"/>
          </a:xfrm>
          <a:prstGeom prst="rect">
            <a:avLst/>
          </a:prstGeom>
        </p:spPr>
      </p:pic>
    </p:spTree>
    <p:extLst>
      <p:ext uri="{BB962C8B-B14F-4D97-AF65-F5344CB8AC3E}">
        <p14:creationId xmlns:p14="http://schemas.microsoft.com/office/powerpoint/2010/main" val="1672672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0" y="31339"/>
            <a:ext cx="12191999" cy="1081971"/>
          </a:xfrm>
        </p:spPr>
        <p:txBody>
          <a:bodyPr/>
          <a:lstStyle/>
          <a:p>
            <a:r>
              <a:rPr lang="en-US" dirty="0"/>
              <a:t>PV-present value</a:t>
            </a:r>
            <a:br>
              <a:rPr lang="en-US" dirty="0"/>
            </a:br>
            <a:r>
              <a:rPr lang="he-IL" dirty="0"/>
              <a:t>ערך נוכחי של סכום חד- פעמי</a:t>
            </a:r>
          </a:p>
        </p:txBody>
      </p:sp>
      <p:sp>
        <p:nvSpPr>
          <p:cNvPr id="14" name="מציין מיקום טקסט 13"/>
          <p:cNvSpPr>
            <a:spLocks noGrp="1"/>
          </p:cNvSpPr>
          <p:nvPr>
            <p:ph type="body" sz="quarter" idx="3"/>
          </p:nvPr>
        </p:nvSpPr>
        <p:spPr>
          <a:xfrm>
            <a:off x="153906" y="1256773"/>
            <a:ext cx="8760737" cy="5400391"/>
          </a:xfrm>
        </p:spPr>
        <p:txBody>
          <a:bodyPr/>
          <a:lstStyle/>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r>
              <a:rPr lang="he-IL" dirty="0">
                <a:solidFill>
                  <a:srgbClr val="7030A0"/>
                </a:solidFill>
                <a:cs typeface="Varela Round" panose="00000500000000000000"/>
              </a:rPr>
              <a:t>תרגילים:</a:t>
            </a:r>
          </a:p>
          <a:p>
            <a:pPr marL="514350" indent="-514350">
              <a:buAutoNum type="arabicPeriod" startAt="2"/>
            </a:pPr>
            <a:r>
              <a:rPr lang="he-IL" sz="2000" dirty="0"/>
              <a:t>מהו הערך הנוכחי של 1,000 ₪ הצפויים להתקבל בעוד 15 שנים בשער ריבית של 20%?</a:t>
            </a:r>
          </a:p>
          <a:p>
            <a:pPr marL="0"/>
            <a:r>
              <a:rPr lang="he-IL" sz="2000" dirty="0"/>
              <a:t>נתונים:</a:t>
            </a:r>
          </a:p>
          <a:p>
            <a:pPr marL="0"/>
            <a:r>
              <a:rPr lang="en-US" sz="2000" dirty="0"/>
              <a:t>FV</a:t>
            </a:r>
            <a:r>
              <a:rPr lang="he-IL" sz="2000" dirty="0"/>
              <a:t> = 1,000 ₪        </a:t>
            </a:r>
          </a:p>
          <a:p>
            <a:pPr marL="0"/>
            <a:r>
              <a:rPr lang="en-US" sz="2000" dirty="0"/>
              <a:t>r</a:t>
            </a:r>
            <a:r>
              <a:rPr lang="he-IL" sz="2000" dirty="0"/>
              <a:t>= 20%=0.20</a:t>
            </a:r>
          </a:p>
          <a:p>
            <a:pPr marL="0"/>
            <a:r>
              <a:rPr lang="en-US" sz="2000" dirty="0"/>
              <a:t>t</a:t>
            </a:r>
            <a:r>
              <a:rPr lang="he-IL" sz="2000" dirty="0"/>
              <a:t>= 15 שנים</a:t>
            </a:r>
            <a:r>
              <a:rPr lang="en-US" sz="2000" dirty="0"/>
              <a:t> </a:t>
            </a:r>
          </a:p>
          <a:p>
            <a:pPr marL="0" algn="ctr"/>
            <a:r>
              <a:rPr lang="en-US" sz="2000" dirty="0"/>
              <a:t>PV=    </a:t>
            </a:r>
            <a:r>
              <a:rPr lang="en-US" sz="2000" u="sng" dirty="0"/>
              <a:t>1,000       </a:t>
            </a:r>
            <a:r>
              <a:rPr lang="en-US" sz="2000" dirty="0"/>
              <a:t>       </a:t>
            </a:r>
          </a:p>
          <a:p>
            <a:pPr marL="0" algn="ctr"/>
            <a:r>
              <a:rPr lang="en-US" sz="2000" dirty="0"/>
              <a:t>(1+0.20)</a:t>
            </a:r>
            <a:r>
              <a:rPr lang="en-US" sz="2000" baseline="30000" dirty="0"/>
              <a:t>15</a:t>
            </a:r>
            <a:endParaRPr lang="he-IL" sz="2000" baseline="30000" dirty="0"/>
          </a:p>
          <a:p>
            <a:pPr marL="0" algn="ctr"/>
            <a:r>
              <a:rPr lang="en-US" baseline="30000" dirty="0"/>
              <a:t>PV=64.91</a:t>
            </a:r>
            <a:endParaRPr lang="he-IL" baseline="30000" dirty="0"/>
          </a:p>
          <a:p>
            <a:pPr marL="0"/>
            <a:r>
              <a:rPr lang="he-IL" dirty="0">
                <a:cs typeface="Varela Round" panose="00000500000000000000"/>
              </a:rPr>
              <a:t>המשמעות היא שכדי לקבל 1,000 ₪ בעוד 15 שנים כאשר שיעור הריבית הוא 20% </a:t>
            </a:r>
            <a:r>
              <a:rPr lang="he-IL" u="sng" dirty="0">
                <a:cs typeface="Varela Round" panose="00000500000000000000"/>
              </a:rPr>
              <a:t>היום</a:t>
            </a:r>
            <a:r>
              <a:rPr lang="he-IL" dirty="0">
                <a:cs typeface="Varela Round" panose="00000500000000000000"/>
              </a:rPr>
              <a:t> יש להפקיד 64.91 ₪.</a:t>
            </a:r>
          </a:p>
          <a:p>
            <a:pPr marL="0"/>
            <a:endParaRPr lang="en-US" baseline="30000" dirty="0"/>
          </a:p>
          <a:p>
            <a:pPr marL="0"/>
            <a:endParaRPr lang="en-US" sz="2400" baseline="30000" dirty="0"/>
          </a:p>
          <a:p>
            <a:pPr marL="514350" indent="-514350">
              <a:buAutoNum type="arabicPeriod"/>
            </a:pPr>
            <a:endParaRPr lang="en-US" dirty="0"/>
          </a:p>
          <a:p>
            <a:pPr marL="0"/>
            <a:endParaRPr lang="he-IL" dirty="0"/>
          </a:p>
          <a:p>
            <a:pPr marL="0"/>
            <a:endParaRPr lang="he-IL" dirty="0">
              <a:solidFill>
                <a:srgbClr val="7030A0"/>
              </a:solidFill>
              <a:cs typeface="Varela Round" panose="00000500000000000000"/>
            </a:endParaRPr>
          </a:p>
        </p:txBody>
      </p:sp>
      <p:pic>
        <p:nvPicPr>
          <p:cNvPr id="2" name="תמונה 1">
            <a:extLst>
              <a:ext uri="{FF2B5EF4-FFF2-40B4-BE49-F238E27FC236}">
                <a16:creationId xmlns:a16="http://schemas.microsoft.com/office/drawing/2014/main" id="{20AD3CDA-6945-461E-85D4-B0C265BA1436}"/>
              </a:ext>
            </a:extLst>
          </p:cNvPr>
          <p:cNvPicPr>
            <a:picLocks noChangeAspect="1"/>
          </p:cNvPicPr>
          <p:nvPr/>
        </p:nvPicPr>
        <p:blipFill>
          <a:blip r:embed="rId3"/>
          <a:stretch>
            <a:fillRect/>
          </a:stretch>
        </p:blipFill>
        <p:spPr>
          <a:xfrm>
            <a:off x="4101217" y="3341277"/>
            <a:ext cx="2125739" cy="759678"/>
          </a:xfrm>
          <a:prstGeom prst="rect">
            <a:avLst/>
          </a:prstGeom>
        </p:spPr>
      </p:pic>
    </p:spTree>
    <p:extLst>
      <p:ext uri="{BB962C8B-B14F-4D97-AF65-F5344CB8AC3E}">
        <p14:creationId xmlns:p14="http://schemas.microsoft.com/office/powerpoint/2010/main" val="1722345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4"/>
            <a:ext cx="12191999" cy="1081971"/>
          </a:xfrm>
        </p:spPr>
        <p:txBody>
          <a:bodyPr/>
          <a:lstStyle/>
          <a:p>
            <a:r>
              <a:rPr lang="en-US" dirty="0"/>
              <a:t>PV-present value</a:t>
            </a:r>
            <a:br>
              <a:rPr lang="en-US" dirty="0"/>
            </a:br>
            <a:r>
              <a:rPr lang="he-IL" dirty="0"/>
              <a:t>ערך נוכחי של סכום חד- פעמי</a:t>
            </a:r>
          </a:p>
        </p:txBody>
      </p:sp>
      <p:sp>
        <p:nvSpPr>
          <p:cNvPr id="14" name="מציין מיקום טקסט 13"/>
          <p:cNvSpPr>
            <a:spLocks noGrp="1"/>
          </p:cNvSpPr>
          <p:nvPr>
            <p:ph type="body" sz="quarter" idx="3"/>
          </p:nvPr>
        </p:nvSpPr>
        <p:spPr>
          <a:xfrm>
            <a:off x="153908" y="1738264"/>
            <a:ext cx="8760737" cy="5119735"/>
          </a:xfrm>
        </p:spPr>
        <p:txBody>
          <a:bodyPr/>
          <a:lstStyle/>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r>
              <a:rPr lang="he-IL" dirty="0">
                <a:solidFill>
                  <a:srgbClr val="7030A0"/>
                </a:solidFill>
                <a:cs typeface="Varela Round" panose="00000500000000000000"/>
                <a:hlinkClick r:id="rId3" action="ppaction://hlinksldjump"/>
              </a:rPr>
              <a:t>תרגילים</a:t>
            </a:r>
            <a:r>
              <a:rPr lang="he-IL" dirty="0">
                <a:solidFill>
                  <a:srgbClr val="7030A0"/>
                </a:solidFill>
                <a:cs typeface="Varela Round" panose="00000500000000000000"/>
              </a:rPr>
              <a:t>:</a:t>
            </a:r>
          </a:p>
          <a:p>
            <a:pPr marL="0"/>
            <a:r>
              <a:rPr lang="he-IL" sz="2000" dirty="0"/>
              <a:t>3. מהו הסכום שעלי להפקיד היום כדי לקבל בעוד 20 שנה 250,000 ₪, כאשר שיעור הריבית הוא 8%.</a:t>
            </a:r>
          </a:p>
          <a:p>
            <a:pPr marL="0"/>
            <a:r>
              <a:rPr lang="he-IL" sz="2000" dirty="0"/>
              <a:t>נתונים:</a:t>
            </a:r>
          </a:p>
          <a:p>
            <a:pPr marL="0"/>
            <a:r>
              <a:rPr lang="en-US" sz="2000" dirty="0"/>
              <a:t>FV</a:t>
            </a:r>
            <a:r>
              <a:rPr lang="he-IL" sz="2000" dirty="0"/>
              <a:t> = 250,000 ₪        </a:t>
            </a:r>
          </a:p>
          <a:p>
            <a:pPr marL="0"/>
            <a:r>
              <a:rPr lang="en-US" sz="2000" dirty="0"/>
              <a:t>r</a:t>
            </a:r>
            <a:r>
              <a:rPr lang="he-IL" sz="2000" dirty="0"/>
              <a:t>= 8%=0.08</a:t>
            </a:r>
          </a:p>
          <a:p>
            <a:pPr marL="0"/>
            <a:r>
              <a:rPr lang="en-US" sz="2000" dirty="0"/>
              <a:t>t</a:t>
            </a:r>
            <a:r>
              <a:rPr lang="he-IL" sz="2000" dirty="0"/>
              <a:t>= 20 שנים</a:t>
            </a:r>
            <a:r>
              <a:rPr lang="en-US" sz="2000" dirty="0"/>
              <a:t> </a:t>
            </a:r>
          </a:p>
          <a:p>
            <a:pPr marL="0" algn="ctr"/>
            <a:r>
              <a:rPr lang="en-US" sz="2000" dirty="0"/>
              <a:t>PV=    </a:t>
            </a:r>
            <a:r>
              <a:rPr lang="en-US" sz="2000" u="sng" dirty="0"/>
              <a:t>250,000      </a:t>
            </a:r>
            <a:r>
              <a:rPr lang="en-US" sz="2000" dirty="0"/>
              <a:t>       </a:t>
            </a:r>
          </a:p>
          <a:p>
            <a:pPr marL="0" algn="ctr"/>
            <a:r>
              <a:rPr lang="en-US" sz="2000" dirty="0"/>
              <a:t>(1+0.08)</a:t>
            </a:r>
            <a:r>
              <a:rPr lang="en-US" sz="2000" baseline="30000" dirty="0"/>
              <a:t>20</a:t>
            </a:r>
            <a:endParaRPr lang="he-IL" sz="2000" baseline="30000" dirty="0"/>
          </a:p>
          <a:p>
            <a:pPr marL="0" algn="ctr"/>
            <a:r>
              <a:rPr lang="en-US" baseline="30000" dirty="0"/>
              <a:t>PV=53,636.56</a:t>
            </a:r>
            <a:endParaRPr lang="he-IL" baseline="30000" dirty="0"/>
          </a:p>
          <a:p>
            <a:pPr marL="0"/>
            <a:r>
              <a:rPr lang="he-IL" dirty="0">
                <a:cs typeface="Varela Round" panose="00000500000000000000"/>
              </a:rPr>
              <a:t>המשמעות היא שכדי לקבל 250,000 ₪ בעוד 20 שנה כאשר שיעור הריבית הוא 8% </a:t>
            </a:r>
            <a:r>
              <a:rPr lang="he-IL" u="sng" dirty="0">
                <a:cs typeface="Varela Round" panose="00000500000000000000"/>
              </a:rPr>
              <a:t>היום</a:t>
            </a:r>
            <a:r>
              <a:rPr lang="he-IL" dirty="0">
                <a:cs typeface="Varela Round" panose="00000500000000000000"/>
              </a:rPr>
              <a:t> יש להפקיד 53,636.56 ₪.</a:t>
            </a:r>
          </a:p>
          <a:p>
            <a:pPr marL="0"/>
            <a:endParaRPr lang="en-US" baseline="30000" dirty="0"/>
          </a:p>
          <a:p>
            <a:pPr marL="0"/>
            <a:endParaRPr lang="en-US" sz="2400" baseline="30000" dirty="0"/>
          </a:p>
          <a:p>
            <a:pPr marL="514350" indent="-514350">
              <a:buAutoNum type="arabicPeriod"/>
            </a:pPr>
            <a:endParaRPr lang="en-US" dirty="0"/>
          </a:p>
          <a:p>
            <a:pPr marL="0"/>
            <a:endParaRPr lang="he-IL" dirty="0"/>
          </a:p>
          <a:p>
            <a:pPr marL="0"/>
            <a:r>
              <a:rPr lang="he-IL" dirty="0"/>
              <a:t>3. מהו הערך הנוכחי של 1,000 ₪ הצפויים להתקבל בסוף כל שנה במשך 15 שנים בשער ריבית של 20%.</a:t>
            </a:r>
            <a:endParaRPr lang="en-US" dirty="0"/>
          </a:p>
          <a:p>
            <a:pPr marL="0"/>
            <a:endParaRPr lang="he-IL" sz="2000" dirty="0">
              <a:solidFill>
                <a:srgbClr val="7030A0"/>
              </a:solidFill>
              <a:cs typeface="Varela Round" panose="00000500000000000000"/>
            </a:endParaRPr>
          </a:p>
          <a:p>
            <a:pPr marL="0"/>
            <a:endParaRPr lang="he-IL" dirty="0">
              <a:solidFill>
                <a:srgbClr val="7030A0"/>
              </a:solidFill>
              <a:cs typeface="Varela Round" panose="00000500000000000000"/>
            </a:endParaRPr>
          </a:p>
        </p:txBody>
      </p:sp>
      <p:pic>
        <p:nvPicPr>
          <p:cNvPr id="2" name="תמונה 1">
            <a:extLst>
              <a:ext uri="{FF2B5EF4-FFF2-40B4-BE49-F238E27FC236}">
                <a16:creationId xmlns:a16="http://schemas.microsoft.com/office/drawing/2014/main" id="{20AD3CDA-6945-461E-85D4-B0C265BA1436}"/>
              </a:ext>
            </a:extLst>
          </p:cNvPr>
          <p:cNvPicPr>
            <a:picLocks noChangeAspect="1"/>
          </p:cNvPicPr>
          <p:nvPr/>
        </p:nvPicPr>
        <p:blipFill>
          <a:blip r:embed="rId4"/>
          <a:stretch>
            <a:fillRect/>
          </a:stretch>
        </p:blipFill>
        <p:spPr>
          <a:xfrm>
            <a:off x="2678633" y="2812730"/>
            <a:ext cx="2905530" cy="1270383"/>
          </a:xfrm>
          <a:prstGeom prst="rect">
            <a:avLst/>
          </a:prstGeom>
        </p:spPr>
      </p:pic>
    </p:spTree>
    <p:extLst>
      <p:ext uri="{BB962C8B-B14F-4D97-AF65-F5344CB8AC3E}">
        <p14:creationId xmlns:p14="http://schemas.microsoft.com/office/powerpoint/2010/main" val="1624695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4"/>
            <a:ext cx="12191999" cy="1081971"/>
          </a:xfrm>
        </p:spPr>
        <p:txBody>
          <a:bodyPr/>
          <a:lstStyle/>
          <a:p>
            <a:r>
              <a:rPr lang="en-US" dirty="0"/>
              <a:t>PV-present value</a:t>
            </a:r>
            <a:br>
              <a:rPr lang="en-US" dirty="0"/>
            </a:br>
            <a:r>
              <a:rPr lang="he-IL" dirty="0"/>
              <a:t>ערך נוכחי של סכום חד- פעמי</a:t>
            </a:r>
          </a:p>
        </p:txBody>
      </p:sp>
      <p:sp>
        <p:nvSpPr>
          <p:cNvPr id="14" name="מציין מיקום טקסט 13"/>
          <p:cNvSpPr>
            <a:spLocks noGrp="1"/>
          </p:cNvSpPr>
          <p:nvPr>
            <p:ph type="body" sz="quarter" idx="3"/>
          </p:nvPr>
        </p:nvSpPr>
        <p:spPr>
          <a:xfrm>
            <a:off x="153908" y="1738264"/>
            <a:ext cx="8760737" cy="5119735"/>
          </a:xfrm>
        </p:spPr>
        <p:txBody>
          <a:bodyPr/>
          <a:lstStyle/>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r>
              <a:rPr lang="he-IL" dirty="0">
                <a:solidFill>
                  <a:srgbClr val="7030A0"/>
                </a:solidFill>
                <a:cs typeface="Varela Round" panose="00000500000000000000"/>
              </a:rPr>
              <a:t>תרגילים:</a:t>
            </a:r>
          </a:p>
          <a:p>
            <a:pPr marL="0"/>
            <a:r>
              <a:rPr lang="he-IL" sz="2000" dirty="0"/>
              <a:t>3. מהו הסכום שעלי להפקיד היום כדי לקבל בעוד 30 שנה 250,000 ₪, כאשר שיעור הריבית הוא 12%.</a:t>
            </a:r>
          </a:p>
          <a:p>
            <a:pPr marL="0"/>
            <a:r>
              <a:rPr lang="he-IL" sz="2000" dirty="0"/>
              <a:t>נתונים:</a:t>
            </a:r>
          </a:p>
          <a:p>
            <a:pPr marL="0"/>
            <a:r>
              <a:rPr lang="en-US" sz="2000" dirty="0"/>
              <a:t>FV</a:t>
            </a:r>
            <a:r>
              <a:rPr lang="he-IL" sz="2000" dirty="0"/>
              <a:t> = 250,000 ₪        </a:t>
            </a:r>
          </a:p>
          <a:p>
            <a:pPr marL="0"/>
            <a:r>
              <a:rPr lang="en-US" sz="2000" dirty="0"/>
              <a:t>r</a:t>
            </a:r>
            <a:r>
              <a:rPr lang="he-IL" sz="2000" dirty="0"/>
              <a:t>= 12%=0.12</a:t>
            </a:r>
          </a:p>
          <a:p>
            <a:pPr marL="0"/>
            <a:r>
              <a:rPr lang="en-US" sz="2000" dirty="0"/>
              <a:t>t</a:t>
            </a:r>
            <a:r>
              <a:rPr lang="he-IL" sz="2000" dirty="0"/>
              <a:t>= 30 שנים</a:t>
            </a:r>
            <a:r>
              <a:rPr lang="en-US" sz="2000" dirty="0"/>
              <a:t> </a:t>
            </a:r>
          </a:p>
          <a:p>
            <a:pPr marL="0" algn="ctr"/>
            <a:r>
              <a:rPr lang="en-US" sz="2000" dirty="0"/>
              <a:t>PV=    </a:t>
            </a:r>
            <a:r>
              <a:rPr lang="en-US" sz="2000" u="sng" dirty="0"/>
              <a:t>250,000      </a:t>
            </a:r>
            <a:r>
              <a:rPr lang="en-US" sz="2000" dirty="0"/>
              <a:t>       </a:t>
            </a:r>
          </a:p>
          <a:p>
            <a:pPr marL="0" algn="ctr"/>
            <a:r>
              <a:rPr lang="en-US" sz="2000" dirty="0"/>
              <a:t>(1+0.12)</a:t>
            </a:r>
            <a:r>
              <a:rPr lang="en-US" sz="2000" baseline="30000" dirty="0"/>
              <a:t>30</a:t>
            </a:r>
            <a:endParaRPr lang="he-IL" sz="2000" baseline="30000" dirty="0"/>
          </a:p>
          <a:p>
            <a:pPr marL="0" algn="ctr"/>
            <a:r>
              <a:rPr lang="en-US" baseline="30000" dirty="0"/>
              <a:t>PV=8,344.46</a:t>
            </a:r>
            <a:endParaRPr lang="he-IL" baseline="30000" dirty="0"/>
          </a:p>
          <a:p>
            <a:pPr marL="0"/>
            <a:r>
              <a:rPr lang="he-IL" dirty="0">
                <a:cs typeface="Varela Round" panose="00000500000000000000"/>
              </a:rPr>
              <a:t>המשמעות היא שכדי לקבל 250,000 ₪ בעוד 30 שנה כאשר שיעור הריבית הוא 12% </a:t>
            </a:r>
            <a:r>
              <a:rPr lang="he-IL" u="sng" dirty="0">
                <a:cs typeface="Varela Round" panose="00000500000000000000"/>
              </a:rPr>
              <a:t>היום</a:t>
            </a:r>
            <a:r>
              <a:rPr lang="he-IL" dirty="0">
                <a:cs typeface="Varela Round" panose="00000500000000000000"/>
              </a:rPr>
              <a:t> יש להפקיד 8,344.46 ₪.</a:t>
            </a:r>
          </a:p>
          <a:p>
            <a:pPr marL="0"/>
            <a:endParaRPr lang="en-US" baseline="30000" dirty="0"/>
          </a:p>
          <a:p>
            <a:pPr marL="0"/>
            <a:endParaRPr lang="en-US" sz="2400" baseline="30000" dirty="0"/>
          </a:p>
          <a:p>
            <a:pPr marL="514350" indent="-514350">
              <a:buAutoNum type="arabicPeriod"/>
            </a:pPr>
            <a:endParaRPr lang="en-US" dirty="0"/>
          </a:p>
          <a:p>
            <a:pPr marL="0"/>
            <a:endParaRPr lang="he-IL" dirty="0"/>
          </a:p>
          <a:p>
            <a:pPr marL="0"/>
            <a:r>
              <a:rPr lang="he-IL" dirty="0"/>
              <a:t>3. מהו הערך הנוכחי של 1,000 ₪ הצפויים להתקבל בסוף כל שנה במשך 15 שנים בשער ריבית של 20%.</a:t>
            </a:r>
            <a:endParaRPr lang="en-US" dirty="0"/>
          </a:p>
          <a:p>
            <a:pPr marL="0"/>
            <a:endParaRPr lang="he-IL" sz="2000" dirty="0">
              <a:solidFill>
                <a:srgbClr val="7030A0"/>
              </a:solidFill>
              <a:cs typeface="Varela Round" panose="00000500000000000000"/>
            </a:endParaRPr>
          </a:p>
          <a:p>
            <a:pPr marL="0"/>
            <a:endParaRPr lang="he-IL" dirty="0">
              <a:solidFill>
                <a:srgbClr val="7030A0"/>
              </a:solidFill>
              <a:cs typeface="Varela Round" panose="00000500000000000000"/>
            </a:endParaRPr>
          </a:p>
        </p:txBody>
      </p:sp>
      <p:pic>
        <p:nvPicPr>
          <p:cNvPr id="2" name="תמונה 1">
            <a:extLst>
              <a:ext uri="{FF2B5EF4-FFF2-40B4-BE49-F238E27FC236}">
                <a16:creationId xmlns:a16="http://schemas.microsoft.com/office/drawing/2014/main" id="{20AD3CDA-6945-461E-85D4-B0C265BA1436}"/>
              </a:ext>
            </a:extLst>
          </p:cNvPr>
          <p:cNvPicPr>
            <a:picLocks noChangeAspect="1"/>
          </p:cNvPicPr>
          <p:nvPr/>
        </p:nvPicPr>
        <p:blipFill>
          <a:blip r:embed="rId3"/>
          <a:stretch>
            <a:fillRect/>
          </a:stretch>
        </p:blipFill>
        <p:spPr>
          <a:xfrm>
            <a:off x="2678633" y="2812730"/>
            <a:ext cx="2905530" cy="1270383"/>
          </a:xfrm>
          <a:prstGeom prst="rect">
            <a:avLst/>
          </a:prstGeom>
        </p:spPr>
      </p:pic>
    </p:spTree>
    <p:extLst>
      <p:ext uri="{BB962C8B-B14F-4D97-AF65-F5344CB8AC3E}">
        <p14:creationId xmlns:p14="http://schemas.microsoft.com/office/powerpoint/2010/main" val="606851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4"/>
            <a:ext cx="12191999" cy="1081971"/>
          </a:xfrm>
        </p:spPr>
        <p:txBody>
          <a:bodyPr/>
          <a:lstStyle/>
          <a:p>
            <a:pPr algn="r"/>
            <a:r>
              <a:rPr lang="en-US" dirty="0"/>
              <a:t>PV-present value</a:t>
            </a:r>
            <a:br>
              <a:rPr lang="en-US" dirty="0"/>
            </a:br>
            <a:r>
              <a:rPr lang="he-IL" sz="3200" dirty="0"/>
              <a:t>ערך נוכחי של סכום חד- פעמי</a:t>
            </a:r>
          </a:p>
        </p:txBody>
      </p:sp>
      <p:sp>
        <p:nvSpPr>
          <p:cNvPr id="14" name="מציין מיקום טקסט 13"/>
          <p:cNvSpPr>
            <a:spLocks noGrp="1"/>
          </p:cNvSpPr>
          <p:nvPr>
            <p:ph type="body" sz="quarter" idx="3"/>
          </p:nvPr>
        </p:nvSpPr>
        <p:spPr>
          <a:xfrm>
            <a:off x="135802" y="1683945"/>
            <a:ext cx="8646059" cy="5174054"/>
          </a:xfrm>
        </p:spPr>
        <p:txBody>
          <a:bodyPr/>
          <a:lstStyle/>
          <a:p>
            <a:pPr marL="0"/>
            <a:endParaRPr lang="he-IL" dirty="0">
              <a:solidFill>
                <a:srgbClr val="7030A0"/>
              </a:solidFill>
              <a:cs typeface="Varela Round" panose="00000500000000000000"/>
            </a:endParaRPr>
          </a:p>
          <a:p>
            <a:pPr marL="0"/>
            <a:r>
              <a:rPr lang="he-IL" sz="3600" dirty="0">
                <a:solidFill>
                  <a:srgbClr val="192A72"/>
                </a:solidFill>
              </a:rPr>
              <a:t> </a:t>
            </a:r>
          </a:p>
          <a:p>
            <a:pPr marL="0"/>
            <a:endParaRPr lang="he-IL" sz="3600" dirty="0">
              <a:solidFill>
                <a:srgbClr val="192A72"/>
              </a:solidFill>
            </a:endParaRPr>
          </a:p>
          <a:p>
            <a:pPr marL="0"/>
            <a:r>
              <a:rPr lang="he-IL" sz="3600" dirty="0">
                <a:solidFill>
                  <a:srgbClr val="192A72"/>
                </a:solidFill>
              </a:rPr>
              <a:t>משימה להפסקה</a:t>
            </a:r>
          </a:p>
          <a:p>
            <a:pPr marL="457200" indent="-457200">
              <a:buAutoNum type="arabicPeriod"/>
            </a:pPr>
            <a:r>
              <a:rPr lang="he-IL" sz="2000" dirty="0"/>
              <a:t>יובל מעוניין להעמיק את לימודיו במחקר אך מתלבט בגלל העלות הגבוהה. הוריו הבטיחו לו לסייע לו במימון לימודיו כשיסיים את התואר ברפואה בעוד ארבע שנים. מהו סכום הפיקדון שעליהם להפקיד היום כדי להעניק לו סיוע בסך 40,000 ₪, כאשר שיעור הריבית הוא 3.5%.</a:t>
            </a:r>
          </a:p>
          <a:p>
            <a:pPr marL="457200" indent="-457200">
              <a:buAutoNum type="arabicPeriod"/>
            </a:pPr>
            <a:r>
              <a:rPr lang="he-IL" sz="2000" dirty="0"/>
              <a:t>מה יהיה הסכום שעליהם להשקיע היום במידה וידחה את לימודיו לאחר טיול במזרח לעוד שנתיים (שש שנים בסה"כ) ושיעור הריבית הוא 5%.</a:t>
            </a:r>
          </a:p>
          <a:p>
            <a:pPr marL="0"/>
            <a:endParaRPr lang="en-US" baseline="30000" dirty="0"/>
          </a:p>
          <a:p>
            <a:pPr marL="0"/>
            <a:endParaRPr lang="en-US" sz="2400" baseline="30000" dirty="0"/>
          </a:p>
          <a:p>
            <a:pPr marL="514350" indent="-514350">
              <a:buAutoNum type="arabicPeriod"/>
            </a:pPr>
            <a:endParaRPr lang="en-US" dirty="0"/>
          </a:p>
          <a:p>
            <a:pPr marL="0"/>
            <a:endParaRPr lang="he-IL" dirty="0"/>
          </a:p>
          <a:p>
            <a:pPr marL="0"/>
            <a:endParaRPr lang="he-IL" sz="2000" dirty="0">
              <a:solidFill>
                <a:srgbClr val="7030A0"/>
              </a:solidFill>
              <a:cs typeface="Varela Round" panose="00000500000000000000"/>
            </a:endParaRPr>
          </a:p>
          <a:p>
            <a:pPr marL="0"/>
            <a:endParaRPr lang="he-IL" dirty="0">
              <a:solidFill>
                <a:srgbClr val="7030A0"/>
              </a:solidFill>
              <a:cs typeface="Varela Round" panose="00000500000000000000"/>
            </a:endParaRPr>
          </a:p>
        </p:txBody>
      </p:sp>
      <p:pic>
        <p:nvPicPr>
          <p:cNvPr id="1026" name="Picture 2" descr="Dibujos de niños haciendo tarea - Imagui">
            <a:extLst>
              <a:ext uri="{FF2B5EF4-FFF2-40B4-BE49-F238E27FC236}">
                <a16:creationId xmlns:a16="http://schemas.microsoft.com/office/drawing/2014/main" id="{5BEC5AB6-F72F-46FA-B92F-1E372B1FAC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6883" y="565370"/>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7554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80785" y="80905"/>
            <a:ext cx="12191999" cy="1081971"/>
          </a:xfrm>
        </p:spPr>
        <p:txBody>
          <a:bodyPr/>
          <a:lstStyle/>
          <a:p>
            <a:pPr algn="r"/>
            <a:r>
              <a:rPr lang="en-US" dirty="0"/>
              <a:t>PV-present value</a:t>
            </a:r>
            <a:br>
              <a:rPr lang="en-US" dirty="0"/>
            </a:br>
            <a:r>
              <a:rPr lang="he-IL" sz="3200" dirty="0"/>
              <a:t>ערך נוכחי של סכום חד- פעמי</a:t>
            </a:r>
          </a:p>
        </p:txBody>
      </p:sp>
      <p:sp>
        <p:nvSpPr>
          <p:cNvPr id="14" name="מציין מיקום טקסט 13"/>
          <p:cNvSpPr>
            <a:spLocks noGrp="1"/>
          </p:cNvSpPr>
          <p:nvPr>
            <p:ph type="body" sz="quarter" idx="3"/>
          </p:nvPr>
        </p:nvSpPr>
        <p:spPr>
          <a:xfrm>
            <a:off x="374953" y="2209046"/>
            <a:ext cx="8646059" cy="4123706"/>
          </a:xfrm>
        </p:spPr>
        <p:txBody>
          <a:bodyPr/>
          <a:lstStyle/>
          <a:p>
            <a:pPr marL="0"/>
            <a:endParaRPr lang="he-IL" dirty="0">
              <a:solidFill>
                <a:srgbClr val="7030A0"/>
              </a:solidFill>
              <a:cs typeface="Varela Round" panose="00000500000000000000"/>
            </a:endParaRPr>
          </a:p>
          <a:p>
            <a:pPr marL="0"/>
            <a:endParaRPr lang="en-US" dirty="0">
              <a:solidFill>
                <a:srgbClr val="7030A0"/>
              </a:solidFill>
              <a:cs typeface="Varela Round" panose="00000500000000000000"/>
            </a:endParaRPr>
          </a:p>
          <a:p>
            <a:pPr marL="0"/>
            <a:endParaRPr lang="en-US" sz="3600" dirty="0">
              <a:solidFill>
                <a:srgbClr val="7030A0"/>
              </a:solidFill>
              <a:cs typeface="Varela Round" panose="00000500000000000000"/>
            </a:endParaRPr>
          </a:p>
          <a:p>
            <a:pPr marL="0"/>
            <a:r>
              <a:rPr lang="he-IL" sz="2000" dirty="0"/>
              <a:t>יובל מעוניין להעמיק את לימודיו במחקר אך מתלבט בגלל העלות הגבוהה. הוריו הבטיחו לו לסייע לו במימון לימודיו כשיסיים את התואר ברפואה בעוד ארבע שנים. מהו סכום הפיקדון שעליהם להפקיד היום כדי להעניק לו סיוע בסך 40,000 ₪, כאשר שיעור הריבית הוא 3.5%.</a:t>
            </a:r>
          </a:p>
          <a:p>
            <a:pPr marL="0"/>
            <a:r>
              <a:rPr lang="he-IL" sz="2000" dirty="0"/>
              <a:t>נתונים:</a:t>
            </a:r>
          </a:p>
          <a:p>
            <a:pPr marL="0"/>
            <a:r>
              <a:rPr lang="en-US" sz="2000" dirty="0"/>
              <a:t>FV</a:t>
            </a:r>
            <a:r>
              <a:rPr lang="he-IL" sz="2000" dirty="0"/>
              <a:t> = 40,000 ₪                              </a:t>
            </a:r>
          </a:p>
          <a:p>
            <a:pPr marL="0"/>
            <a:r>
              <a:rPr lang="en-US" sz="2000" dirty="0"/>
              <a:t>r</a:t>
            </a:r>
            <a:r>
              <a:rPr lang="he-IL" sz="2000" dirty="0"/>
              <a:t>= 3.5%</a:t>
            </a:r>
          </a:p>
          <a:p>
            <a:pPr marL="0"/>
            <a:r>
              <a:rPr lang="en-US" sz="2000" dirty="0"/>
              <a:t>t</a:t>
            </a:r>
            <a:r>
              <a:rPr lang="he-IL" sz="2000" dirty="0"/>
              <a:t>= 4 שנים</a:t>
            </a:r>
            <a:r>
              <a:rPr lang="en-US" sz="2000" dirty="0"/>
              <a:t> </a:t>
            </a:r>
          </a:p>
          <a:p>
            <a:pPr marL="0" algn="ctr"/>
            <a:r>
              <a:rPr lang="en-US" sz="2000" dirty="0"/>
              <a:t>PV=    </a:t>
            </a:r>
            <a:r>
              <a:rPr lang="en-US" sz="1800" u="sng" dirty="0"/>
              <a:t>40,000       </a:t>
            </a:r>
            <a:r>
              <a:rPr lang="en-US" sz="1800" dirty="0"/>
              <a:t>       </a:t>
            </a:r>
            <a:endParaRPr lang="en-US" sz="1800" u="sng" dirty="0"/>
          </a:p>
          <a:p>
            <a:pPr marL="0" algn="ctr"/>
            <a:r>
              <a:rPr lang="en-US" sz="1800" dirty="0"/>
              <a:t>(1+0.035)</a:t>
            </a:r>
            <a:r>
              <a:rPr lang="en-US" sz="1800" baseline="30000" dirty="0"/>
              <a:t>4</a:t>
            </a:r>
            <a:endParaRPr lang="he-IL" sz="1800" baseline="30000" dirty="0"/>
          </a:p>
          <a:p>
            <a:pPr marL="0" algn="ctr"/>
            <a:endParaRPr lang="en-US" sz="1800" baseline="30000" dirty="0"/>
          </a:p>
          <a:p>
            <a:pPr marL="0" algn="ctr"/>
            <a:r>
              <a:rPr lang="en-US" sz="2400" baseline="30000" dirty="0"/>
              <a:t>PV=34,857.69</a:t>
            </a:r>
            <a:endParaRPr lang="he-IL" sz="2400" baseline="30000" dirty="0"/>
          </a:p>
          <a:p>
            <a:pPr marL="0"/>
            <a:r>
              <a:rPr lang="he-IL" sz="1800" dirty="0">
                <a:cs typeface="Varela Round" panose="00000500000000000000"/>
              </a:rPr>
              <a:t>המשמעות היא שכדי להעניק ליובל סיוע בסך 40,000 ₪ בעוד 4 שנים, כאשר שיעור הריבית הוא 3.5% על הוריו להפקיד היום פיקדון בסך 34,857.69 ₪.</a:t>
            </a:r>
          </a:p>
          <a:p>
            <a:pPr marL="0"/>
            <a:r>
              <a:rPr lang="he-IL" sz="1800" dirty="0">
                <a:cs typeface="Varela Round" panose="00000500000000000000"/>
              </a:rPr>
              <a:t>אם זה יהיה בעוד 6 שנים ושיעור הריבית יהיה 5%, עליהם להפקיד היום 29,848.61 ₪.</a:t>
            </a:r>
          </a:p>
          <a:p>
            <a:pPr marL="0"/>
            <a:endParaRPr lang="en-US" baseline="30000" dirty="0"/>
          </a:p>
          <a:p>
            <a:pPr marL="0"/>
            <a:endParaRPr lang="en-US" sz="2400" baseline="30000" dirty="0"/>
          </a:p>
          <a:p>
            <a:pPr marL="514350" indent="-514350">
              <a:buAutoNum type="arabicPeriod"/>
            </a:pPr>
            <a:endParaRPr lang="en-US" dirty="0"/>
          </a:p>
          <a:p>
            <a:pPr marL="0"/>
            <a:endParaRPr lang="he-IL" dirty="0"/>
          </a:p>
          <a:p>
            <a:pPr marL="0"/>
            <a:endParaRPr lang="he-IL" sz="2000" dirty="0">
              <a:solidFill>
                <a:srgbClr val="7030A0"/>
              </a:solidFill>
              <a:cs typeface="Varela Round" panose="00000500000000000000"/>
            </a:endParaRPr>
          </a:p>
          <a:p>
            <a:pPr marL="0"/>
            <a:endParaRPr lang="he-IL" dirty="0">
              <a:solidFill>
                <a:srgbClr val="7030A0"/>
              </a:solidFill>
              <a:cs typeface="Varela Round" panose="00000500000000000000"/>
            </a:endParaRPr>
          </a:p>
        </p:txBody>
      </p:sp>
      <p:pic>
        <p:nvPicPr>
          <p:cNvPr id="2050" name="Picture 2" descr="Pensar como programador — resolución de problemas - Carlos López ...">
            <a:extLst>
              <a:ext uri="{FF2B5EF4-FFF2-40B4-BE49-F238E27FC236}">
                <a16:creationId xmlns:a16="http://schemas.microsoft.com/office/drawing/2014/main" id="{89091E47-3B69-4471-A9CE-A7F82648E9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16193" y="1683945"/>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 name="תמונה 1">
            <a:extLst>
              <a:ext uri="{FF2B5EF4-FFF2-40B4-BE49-F238E27FC236}">
                <a16:creationId xmlns:a16="http://schemas.microsoft.com/office/drawing/2014/main" id="{25A51680-5082-41F9-B95E-80BC823EFDF8}"/>
              </a:ext>
            </a:extLst>
          </p:cNvPr>
          <p:cNvPicPr>
            <a:picLocks noChangeAspect="1"/>
          </p:cNvPicPr>
          <p:nvPr/>
        </p:nvPicPr>
        <p:blipFill>
          <a:blip r:embed="rId4"/>
          <a:stretch>
            <a:fillRect/>
          </a:stretch>
        </p:blipFill>
        <p:spPr>
          <a:xfrm>
            <a:off x="3803690" y="2755507"/>
            <a:ext cx="2292310" cy="1315260"/>
          </a:xfrm>
          <a:prstGeom prst="rect">
            <a:avLst/>
          </a:prstGeom>
        </p:spPr>
      </p:pic>
    </p:spTree>
    <p:extLst>
      <p:ext uri="{BB962C8B-B14F-4D97-AF65-F5344CB8AC3E}">
        <p14:creationId xmlns:p14="http://schemas.microsoft.com/office/powerpoint/2010/main" val="7433185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4" name="חץ: שמאלה 3">
            <a:extLst>
              <a:ext uri="{FF2B5EF4-FFF2-40B4-BE49-F238E27FC236}">
                <a16:creationId xmlns:a16="http://schemas.microsoft.com/office/drawing/2014/main" id="{66E7855F-6A7A-4CD1-966C-B1052E68722A}"/>
              </a:ext>
            </a:extLst>
          </p:cNvPr>
          <p:cNvSpPr/>
          <p:nvPr/>
        </p:nvSpPr>
        <p:spPr>
          <a:xfrm>
            <a:off x="9144000" y="3231635"/>
            <a:ext cx="851027" cy="471232"/>
          </a:xfrm>
          <a:prstGeom prst="lef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latin typeface="Varela Round" panose="00000500000000000000" pitchFamily="2" charset="-79"/>
              <a:cs typeface="Varela Round" panose="00000500000000000000" pitchFamily="2" charset="-79"/>
            </a:endParaRPr>
          </a:p>
        </p:txBody>
      </p:sp>
      <p:sp>
        <p:nvSpPr>
          <p:cNvPr id="8" name="כותרת 7"/>
          <p:cNvSpPr>
            <a:spLocks noGrp="1"/>
          </p:cNvSpPr>
          <p:nvPr>
            <p:ph type="title"/>
          </p:nvPr>
        </p:nvSpPr>
        <p:spPr>
          <a:xfrm>
            <a:off x="2" y="212674"/>
            <a:ext cx="12191999" cy="1081971"/>
          </a:xfrm>
        </p:spPr>
        <p:txBody>
          <a:bodyPr/>
          <a:lstStyle/>
          <a:p>
            <a:r>
              <a:rPr lang="en-US" dirty="0"/>
              <a:t>PV-present value</a:t>
            </a:r>
            <a:br>
              <a:rPr lang="en-US" dirty="0"/>
            </a:br>
            <a:r>
              <a:rPr lang="he-IL" dirty="0"/>
              <a:t>ערך נוכחי של סדרת תשלומים</a:t>
            </a:r>
          </a:p>
        </p:txBody>
      </p:sp>
      <p:sp>
        <p:nvSpPr>
          <p:cNvPr id="14" name="מציין מיקום טקסט 13"/>
          <p:cNvSpPr>
            <a:spLocks noGrp="1"/>
          </p:cNvSpPr>
          <p:nvPr>
            <p:ph type="body" sz="quarter" idx="3"/>
          </p:nvPr>
        </p:nvSpPr>
        <p:spPr>
          <a:xfrm>
            <a:off x="135802" y="1828800"/>
            <a:ext cx="9134947" cy="5029199"/>
          </a:xfrm>
        </p:spPr>
        <p:txBody>
          <a:bodyPr/>
          <a:lstStyle/>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514350" indent="-514350">
              <a:buAutoNum type="arabicPeriod" startAt="2"/>
            </a:pPr>
            <a:endParaRPr lang="he-IL" sz="2000" dirty="0"/>
          </a:p>
          <a:p>
            <a:pPr marL="0"/>
            <a:endParaRPr lang="en-US" sz="2400" baseline="30000" dirty="0"/>
          </a:p>
          <a:p>
            <a:pPr marL="514350" indent="-514350">
              <a:buAutoNum type="arabicPeriod"/>
            </a:pPr>
            <a:endParaRPr lang="en-US" dirty="0"/>
          </a:p>
          <a:p>
            <a:pPr marL="0"/>
            <a:endParaRPr lang="he-IL" dirty="0"/>
          </a:p>
          <a:p>
            <a:pPr marL="0"/>
            <a:endParaRPr lang="he-IL" sz="2000" dirty="0">
              <a:solidFill>
                <a:srgbClr val="7030A0"/>
              </a:solidFill>
              <a:cs typeface="Varela Round" panose="00000500000000000000"/>
            </a:endParaRPr>
          </a:p>
          <a:p>
            <a:pPr marL="0"/>
            <a:endParaRPr lang="he-IL" dirty="0">
              <a:solidFill>
                <a:srgbClr val="7030A0"/>
              </a:solidFill>
              <a:cs typeface="Varela Round" panose="00000500000000000000"/>
            </a:endParaRPr>
          </a:p>
        </p:txBody>
      </p:sp>
      <mc:AlternateContent xmlns:mc="http://schemas.openxmlformats.org/markup-compatibility/2006" xmlns:a14="http://schemas.microsoft.com/office/drawing/2010/main">
        <mc:Choice Requires="a14">
          <p:sp>
            <p:nvSpPr>
              <p:cNvPr id="2" name="מלבן 1">
                <a:extLst>
                  <a:ext uri="{FF2B5EF4-FFF2-40B4-BE49-F238E27FC236}">
                    <a16:creationId xmlns:a16="http://schemas.microsoft.com/office/drawing/2014/main" id="{0E628B6E-FFBE-4B6F-AD24-1E1A93992622}"/>
                  </a:ext>
                </a:extLst>
              </p:cNvPr>
              <p:cNvSpPr/>
              <p:nvPr/>
            </p:nvSpPr>
            <p:spPr>
              <a:xfrm>
                <a:off x="1774479" y="1702052"/>
                <a:ext cx="7369521" cy="4245201"/>
              </a:xfrm>
              <a:prstGeom prst="rect">
                <a:avLst/>
              </a:prstGeom>
            </p:spPr>
            <p:txBody>
              <a:bodyPr wrap="square">
                <a:spAutoFit/>
              </a:bodyPr>
              <a:lstStyle/>
              <a:p>
                <a:r>
                  <a:rPr lang="he-IL" sz="2400" b="1" dirty="0">
                    <a:solidFill>
                      <a:srgbClr val="12B4BC"/>
                    </a:solidFill>
                    <a:latin typeface="Varela Round" panose="00000500000000000000" pitchFamily="2" charset="-79"/>
                    <a:cs typeface="Varela Round" panose="00000500000000000000"/>
                  </a:rPr>
                  <a:t>חישוב ערך נוכחי של סדרת תשלומים</a:t>
                </a:r>
              </a:p>
              <a:p>
                <a:r>
                  <a:rPr lang="he-IL" sz="2400" dirty="0">
                    <a:solidFill>
                      <a:srgbClr val="12B4BC"/>
                    </a:solidFill>
                    <a:latin typeface="Varela Round" panose="00000500000000000000" pitchFamily="2" charset="-79"/>
                    <a:cs typeface="Varela Round" panose="00000500000000000000"/>
                  </a:rPr>
                  <a:t>כאשר יש אפשרות של הפקדה לחיסכון מדי כל סוף תקופה, יש לבחון האם קיימת </a:t>
                </a:r>
                <a:r>
                  <a:rPr lang="he-IL" sz="2400" b="1" dirty="0">
                    <a:solidFill>
                      <a:srgbClr val="12B4BC"/>
                    </a:solidFill>
                    <a:latin typeface="Varela Round" panose="00000500000000000000" pitchFamily="2" charset="-79"/>
                    <a:cs typeface="Varela Round" panose="00000500000000000000"/>
                  </a:rPr>
                  <a:t>חוקיות</a:t>
                </a:r>
                <a:r>
                  <a:rPr lang="he-IL" sz="2400" dirty="0">
                    <a:solidFill>
                      <a:srgbClr val="12B4BC"/>
                    </a:solidFill>
                    <a:latin typeface="Varela Round" panose="00000500000000000000" pitchFamily="2" charset="-79"/>
                    <a:cs typeface="Varela Round" panose="00000500000000000000"/>
                  </a:rPr>
                  <a:t>, כלומר, מספר תשלומים נתון, שיעור ריבית קבוע, סכום ההפקדה התקופתי אינו משתנה – ואם כן, ניתן לחשב את הערך הנוכחי של כל התזרים לפי הנוסחה שלהלן.</a:t>
                </a:r>
              </a:p>
              <a:p>
                <a:r>
                  <a:rPr lang="he-IL" sz="2400" b="1" dirty="0">
                    <a:solidFill>
                      <a:srgbClr val="12B4BC"/>
                    </a:solidFill>
                    <a:latin typeface="Varela Round" panose="00000500000000000000" pitchFamily="2" charset="-79"/>
                    <a:cs typeface="Varela Round" panose="00000500000000000000"/>
                  </a:rPr>
                  <a:t>נוסחה לחישוב ערך נוכחי (</a:t>
                </a:r>
                <a:r>
                  <a:rPr lang="en-US" sz="2400" b="1" dirty="0">
                    <a:solidFill>
                      <a:srgbClr val="12B4BC"/>
                    </a:solidFill>
                    <a:latin typeface="Varela Round" panose="00000500000000000000" pitchFamily="2" charset="-79"/>
                    <a:cs typeface="Varela Round" panose="00000500000000000000"/>
                  </a:rPr>
                  <a:t>PV</a:t>
                </a:r>
                <a:r>
                  <a:rPr lang="he-IL" sz="2400" b="1" dirty="0">
                    <a:solidFill>
                      <a:srgbClr val="12B4BC"/>
                    </a:solidFill>
                    <a:latin typeface="Varela Round" panose="00000500000000000000" pitchFamily="2" charset="-79"/>
                    <a:cs typeface="Varela Round" panose="00000500000000000000"/>
                  </a:rPr>
                  <a:t>) של סדרת תשלומים שווים בסוף כל תקופה</a:t>
                </a:r>
                <a:r>
                  <a:rPr lang="he-IL" sz="2400" dirty="0">
                    <a:solidFill>
                      <a:srgbClr val="12B4BC"/>
                    </a:solidFill>
                    <a:latin typeface="Varela Round" panose="00000500000000000000" pitchFamily="2" charset="-79"/>
                    <a:cs typeface="Varela Round" panose="00000500000000000000"/>
                  </a:rPr>
                  <a:t>:</a:t>
                </a:r>
              </a:p>
              <a:p>
                <a:pPr algn="ctr"/>
                <a14:m>
                  <m:oMathPara xmlns:m="http://schemas.openxmlformats.org/officeDocument/2006/math">
                    <m:oMathParaPr>
                      <m:jc m:val="centerGroup"/>
                    </m:oMathParaPr>
                    <m:oMath xmlns:m="http://schemas.openxmlformats.org/officeDocument/2006/math">
                      <m:r>
                        <a:rPr lang="en-US" sz="2400" b="1" i="1">
                          <a:solidFill>
                            <a:srgbClr val="12B4BC"/>
                          </a:solidFill>
                          <a:latin typeface="Cambria Math" panose="02040503050406030204" pitchFamily="18" charset="0"/>
                        </a:rPr>
                        <m:t>𝑷𝑽</m:t>
                      </m:r>
                      <m:r>
                        <a:rPr lang="en-US" sz="2400" i="1">
                          <a:solidFill>
                            <a:srgbClr val="12B4BC"/>
                          </a:solidFill>
                          <a:latin typeface="Cambria Math" panose="02040503050406030204" pitchFamily="18" charset="0"/>
                        </a:rPr>
                        <m:t>=</m:t>
                      </m:r>
                      <m:r>
                        <a:rPr lang="en-US" sz="2400" i="1">
                          <a:solidFill>
                            <a:srgbClr val="12B4BC"/>
                          </a:solidFill>
                          <a:latin typeface="Cambria Math" panose="02040503050406030204" pitchFamily="18" charset="0"/>
                        </a:rPr>
                        <m:t>𝑃</m:t>
                      </m:r>
                      <m:d>
                        <m:dPr>
                          <m:begChr m:val="["/>
                          <m:endChr m:val="]"/>
                          <m:ctrlPr>
                            <a:rPr lang="en-US" sz="2400" i="1">
                              <a:solidFill>
                                <a:srgbClr val="12B4BC"/>
                              </a:solidFill>
                              <a:latin typeface="Cambria Math" panose="02040503050406030204" pitchFamily="18" charset="0"/>
                            </a:rPr>
                          </m:ctrlPr>
                        </m:dPr>
                        <m:e>
                          <m:f>
                            <m:fPr>
                              <m:ctrlPr>
                                <a:rPr lang="en-US" sz="2400" i="1">
                                  <a:solidFill>
                                    <a:srgbClr val="12B4BC"/>
                                  </a:solidFill>
                                  <a:latin typeface="Cambria Math" panose="02040503050406030204" pitchFamily="18" charset="0"/>
                                </a:rPr>
                              </m:ctrlPr>
                            </m:fPr>
                            <m:num>
                              <m:r>
                                <a:rPr lang="en-US" sz="2400" i="1">
                                  <a:solidFill>
                                    <a:srgbClr val="12B4BC"/>
                                  </a:solidFill>
                                  <a:latin typeface="Cambria Math" panose="02040503050406030204" pitchFamily="18" charset="0"/>
                                </a:rPr>
                                <m:t>1</m:t>
                              </m:r>
                              <m:r>
                                <a:rPr lang="en-US" sz="2400" i="1">
                                  <a:solidFill>
                                    <a:srgbClr val="12B4BC"/>
                                  </a:solidFill>
                                  <a:latin typeface="Cambria Math" panose="02040503050406030204" pitchFamily="18" charset="0"/>
                                </a:rPr>
                                <m:t>−</m:t>
                              </m:r>
                              <m:d>
                                <m:dPr>
                                  <m:ctrlPr>
                                    <a:rPr lang="en-US" sz="2400" i="1">
                                      <a:solidFill>
                                        <a:srgbClr val="12B4BC"/>
                                      </a:solidFill>
                                      <a:latin typeface="Cambria Math" panose="02040503050406030204" pitchFamily="18" charset="0"/>
                                    </a:rPr>
                                  </m:ctrlPr>
                                </m:dPr>
                                <m:e>
                                  <m:r>
                                    <a:rPr lang="en-US" sz="2400" i="1">
                                      <a:solidFill>
                                        <a:srgbClr val="12B4BC"/>
                                      </a:solidFill>
                                      <a:latin typeface="Cambria Math" panose="02040503050406030204" pitchFamily="18" charset="0"/>
                                    </a:rPr>
                                    <m:t>1</m:t>
                                  </m:r>
                                  <m:r>
                                    <a:rPr lang="en-US" sz="2400" i="1">
                                      <a:solidFill>
                                        <a:srgbClr val="12B4BC"/>
                                      </a:solidFill>
                                      <a:latin typeface="Cambria Math" panose="02040503050406030204" pitchFamily="18" charset="0"/>
                                    </a:rPr>
                                    <m:t>+</m:t>
                                  </m:r>
                                  <m:r>
                                    <a:rPr lang="en-US" sz="2400" i="1">
                                      <a:solidFill>
                                        <a:srgbClr val="12B4BC"/>
                                      </a:solidFill>
                                      <a:latin typeface="Cambria Math" panose="02040503050406030204" pitchFamily="18" charset="0"/>
                                    </a:rPr>
                                    <m:t>𝑟</m:t>
                                  </m:r>
                                </m:e>
                              </m:d>
                              <m:sSup>
                                <m:sSupPr>
                                  <m:ctrlPr>
                                    <a:rPr lang="en-US" sz="2400" i="1">
                                      <a:solidFill>
                                        <a:srgbClr val="12B4BC"/>
                                      </a:solidFill>
                                      <a:latin typeface="Cambria Math" panose="02040503050406030204" pitchFamily="18" charset="0"/>
                                    </a:rPr>
                                  </m:ctrlPr>
                                </m:sSupPr>
                                <m:e>
                                  <m:r>
                                    <a:rPr lang="en-US" sz="2400" i="1">
                                      <a:solidFill>
                                        <a:srgbClr val="12B4BC"/>
                                      </a:solidFill>
                                      <a:latin typeface="Cambria Math" panose="02040503050406030204" pitchFamily="18" charset="0"/>
                                    </a:rPr>
                                    <m:t> </m:t>
                                  </m:r>
                                </m:e>
                                <m:sup>
                                  <m:r>
                                    <a:rPr lang="en-US" sz="2400" i="1">
                                      <a:solidFill>
                                        <a:srgbClr val="12B4BC"/>
                                      </a:solidFill>
                                      <a:latin typeface="Cambria Math" panose="02040503050406030204" pitchFamily="18" charset="0"/>
                                    </a:rPr>
                                    <m:t>−</m:t>
                                  </m:r>
                                  <m:r>
                                    <a:rPr lang="en-US" sz="2400" i="1">
                                      <a:solidFill>
                                        <a:srgbClr val="12B4BC"/>
                                      </a:solidFill>
                                      <a:latin typeface="Cambria Math" panose="02040503050406030204" pitchFamily="18" charset="0"/>
                                    </a:rPr>
                                    <m:t>𝑡</m:t>
                                  </m:r>
                                </m:sup>
                              </m:sSup>
                            </m:num>
                            <m:den>
                              <m:r>
                                <a:rPr lang="en-US" sz="2400" i="1">
                                  <a:solidFill>
                                    <a:srgbClr val="12B4BC"/>
                                  </a:solidFill>
                                  <a:latin typeface="Cambria Math" panose="02040503050406030204" pitchFamily="18" charset="0"/>
                                </a:rPr>
                                <m:t>𝑟</m:t>
                              </m:r>
                            </m:den>
                          </m:f>
                        </m:e>
                      </m:d>
                    </m:oMath>
                  </m:oMathPara>
                </a14:m>
                <a:endParaRPr lang="en-US" sz="2400" dirty="0">
                  <a:solidFill>
                    <a:srgbClr val="12B4BC"/>
                  </a:solidFill>
                  <a:latin typeface="Varela Round" panose="00000500000000000000" pitchFamily="2" charset="-79"/>
                </a:endParaRPr>
              </a:p>
              <a:p>
                <a:endParaRPr lang="he-IL" sz="2400" dirty="0">
                  <a:solidFill>
                    <a:schemeClr val="accent6">
                      <a:lumMod val="50000"/>
                    </a:schemeClr>
                  </a:solidFill>
                  <a:latin typeface="Varela Round" panose="00000500000000000000" pitchFamily="2" charset="-79"/>
                  <a:cs typeface="Varela Round" panose="00000500000000000000"/>
                </a:endParaRPr>
              </a:p>
            </p:txBody>
          </p:sp>
        </mc:Choice>
        <mc:Fallback xmlns="">
          <p:sp>
            <p:nvSpPr>
              <p:cNvPr id="2" name="מלבן 1">
                <a:extLst>
                  <a:ext uri="{FF2B5EF4-FFF2-40B4-BE49-F238E27FC236}">
                    <a16:creationId xmlns:a16="http://schemas.microsoft.com/office/drawing/2014/main" id="{0E628B6E-FFBE-4B6F-AD24-1E1A93992622}"/>
                  </a:ext>
                </a:extLst>
              </p:cNvPr>
              <p:cNvSpPr>
                <a:spLocks noRot="1" noChangeAspect="1" noMove="1" noResize="1" noEditPoints="1" noAdjustHandles="1" noChangeArrowheads="1" noChangeShapeType="1" noTextEdit="1"/>
              </p:cNvSpPr>
              <p:nvPr/>
            </p:nvSpPr>
            <p:spPr>
              <a:xfrm>
                <a:off x="1774479" y="1702052"/>
                <a:ext cx="7369521" cy="4245201"/>
              </a:xfrm>
              <a:prstGeom prst="rect">
                <a:avLst/>
              </a:prstGeom>
              <a:blipFill>
                <a:blip r:embed="rId3"/>
                <a:stretch>
                  <a:fillRect l="-2233" t="-1004" r="-1323"/>
                </a:stretch>
              </a:blipFill>
            </p:spPr>
            <p:txBody>
              <a:bodyPr/>
              <a:lstStyle/>
              <a:p>
                <a:r>
                  <a:rPr lang="he-IL">
                    <a:noFill/>
                  </a:rPr>
                  <a:t> </a:t>
                </a:r>
              </a:p>
            </p:txBody>
          </p:sp>
        </mc:Fallback>
      </mc:AlternateContent>
      <p:sp>
        <p:nvSpPr>
          <p:cNvPr id="3" name="מלבן: פינות מעוגלות 2">
            <a:extLst>
              <a:ext uri="{FF2B5EF4-FFF2-40B4-BE49-F238E27FC236}">
                <a16:creationId xmlns:a16="http://schemas.microsoft.com/office/drawing/2014/main" id="{632EC43A-B95D-4425-90B8-46256AC1D77D}"/>
              </a:ext>
            </a:extLst>
          </p:cNvPr>
          <p:cNvSpPr/>
          <p:nvPr/>
        </p:nvSpPr>
        <p:spPr>
          <a:xfrm>
            <a:off x="9692640" y="1602463"/>
            <a:ext cx="2499361" cy="3675707"/>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a:ln w="0"/>
                <a:solidFill>
                  <a:schemeClr val="accent1">
                    <a:lumMod val="50000"/>
                  </a:schemeClr>
                </a:solidFill>
                <a:effectLst>
                  <a:outerShdw blurRad="38100" dist="25400" dir="5400000" algn="ctr" rotWithShape="0">
                    <a:srgbClr val="6E747A">
                      <a:alpha val="43000"/>
                    </a:srgbClr>
                  </a:outerShdw>
                </a:effectLst>
                <a:latin typeface="Varela Round" panose="00000500000000000000" pitchFamily="2" charset="-79"/>
                <a:cs typeface="Varela Round" panose="00000500000000000000"/>
              </a:rPr>
              <a:t>מספר תשלומים/הפקדות נתון?</a:t>
            </a:r>
          </a:p>
          <a:p>
            <a:pPr algn="ctr"/>
            <a:endParaRPr lang="he-IL" b="1" dirty="0">
              <a:ln w="0"/>
              <a:solidFill>
                <a:schemeClr val="accent1">
                  <a:lumMod val="50000"/>
                </a:schemeClr>
              </a:solidFill>
              <a:effectLst>
                <a:outerShdw blurRad="38100" dist="25400" dir="5400000" algn="ctr" rotWithShape="0">
                  <a:srgbClr val="6E747A">
                    <a:alpha val="43000"/>
                  </a:srgbClr>
                </a:outerShdw>
              </a:effectLst>
              <a:latin typeface="Varela Round" panose="00000500000000000000" pitchFamily="2" charset="-79"/>
              <a:cs typeface="Varela Round" panose="00000500000000000000"/>
            </a:endParaRPr>
          </a:p>
          <a:p>
            <a:pPr algn="ctr"/>
            <a:r>
              <a:rPr lang="he-IL" b="1" dirty="0">
                <a:ln w="0"/>
                <a:solidFill>
                  <a:schemeClr val="accent1">
                    <a:lumMod val="50000"/>
                  </a:schemeClr>
                </a:solidFill>
                <a:effectLst>
                  <a:outerShdw blurRad="38100" dist="25400" dir="5400000" algn="ctr" rotWithShape="0">
                    <a:srgbClr val="6E747A">
                      <a:alpha val="43000"/>
                    </a:srgbClr>
                  </a:outerShdw>
                </a:effectLst>
                <a:latin typeface="Varela Round" panose="00000500000000000000" pitchFamily="2" charset="-79"/>
                <a:cs typeface="Varela Round" panose="00000500000000000000"/>
              </a:rPr>
              <a:t>סכום ההפקדות/תשלומים שווים?</a:t>
            </a:r>
          </a:p>
          <a:p>
            <a:pPr algn="ctr"/>
            <a:endParaRPr lang="he-IL" b="1" dirty="0">
              <a:ln w="0"/>
              <a:solidFill>
                <a:schemeClr val="accent1">
                  <a:lumMod val="50000"/>
                </a:schemeClr>
              </a:solidFill>
              <a:effectLst>
                <a:outerShdw blurRad="38100" dist="25400" dir="5400000" algn="ctr" rotWithShape="0">
                  <a:srgbClr val="6E747A">
                    <a:alpha val="43000"/>
                  </a:srgbClr>
                </a:outerShdw>
              </a:effectLst>
              <a:latin typeface="Varela Round" panose="00000500000000000000" pitchFamily="2" charset="-79"/>
              <a:cs typeface="Varela Round" panose="00000500000000000000"/>
            </a:endParaRPr>
          </a:p>
          <a:p>
            <a:pPr algn="ctr"/>
            <a:r>
              <a:rPr lang="he-IL" b="1" dirty="0">
                <a:ln w="0"/>
                <a:solidFill>
                  <a:schemeClr val="accent1">
                    <a:lumMod val="50000"/>
                  </a:schemeClr>
                </a:solidFill>
                <a:effectLst>
                  <a:outerShdw blurRad="38100" dist="25400" dir="5400000" algn="ctr" rotWithShape="0">
                    <a:srgbClr val="6E747A">
                      <a:alpha val="43000"/>
                    </a:srgbClr>
                  </a:outerShdw>
                </a:effectLst>
                <a:latin typeface="Varela Round" panose="00000500000000000000" pitchFamily="2" charset="-79"/>
                <a:cs typeface="Varela Round" panose="00000500000000000000"/>
              </a:rPr>
              <a:t>שיעור הריבית קבוע?</a:t>
            </a:r>
          </a:p>
        </p:txBody>
      </p:sp>
    </p:spTree>
    <p:extLst>
      <p:ext uri="{BB962C8B-B14F-4D97-AF65-F5344CB8AC3E}">
        <p14:creationId xmlns:p14="http://schemas.microsoft.com/office/powerpoint/2010/main" val="1527327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484005" y="359194"/>
            <a:ext cx="12191999" cy="1353576"/>
          </a:xfrm>
        </p:spPr>
        <p:txBody>
          <a:bodyPr/>
          <a:lstStyle/>
          <a:p>
            <a:r>
              <a:rPr lang="en-US" sz="3200" dirty="0"/>
              <a:t>PV-present value</a:t>
            </a:r>
            <a:br>
              <a:rPr lang="en-US" sz="3200" dirty="0"/>
            </a:br>
            <a:r>
              <a:rPr lang="he-IL" sz="3200" dirty="0"/>
              <a:t>ערך נוכחי של סדרת תשלומים שווים ולא שווים</a:t>
            </a:r>
            <a:br>
              <a:rPr lang="he-IL" sz="3200" dirty="0"/>
            </a:br>
            <a:r>
              <a:rPr lang="he-IL" sz="3200" dirty="0" err="1">
                <a:solidFill>
                  <a:srgbClr val="12B4BC"/>
                </a:solidFill>
              </a:rPr>
              <a:t>ע.נ.נ</a:t>
            </a:r>
            <a:r>
              <a:rPr lang="he-IL" sz="3200" dirty="0">
                <a:solidFill>
                  <a:srgbClr val="12B4BC"/>
                </a:solidFill>
              </a:rPr>
              <a:t>. של הפקדות שוות  או סדרת תשלומים </a:t>
            </a:r>
            <a:r>
              <a:rPr lang="he-IL" sz="3200" u="sng" dirty="0">
                <a:solidFill>
                  <a:srgbClr val="12B4BC"/>
                </a:solidFill>
              </a:rPr>
              <a:t>שווים</a:t>
            </a:r>
            <a:r>
              <a:rPr lang="he-IL" sz="3200" dirty="0">
                <a:solidFill>
                  <a:srgbClr val="12B4BC"/>
                </a:solidFill>
              </a:rPr>
              <a:t>.</a:t>
            </a:r>
            <a:br>
              <a:rPr lang="en-US" sz="3200" dirty="0">
                <a:solidFill>
                  <a:srgbClr val="12B4BC"/>
                </a:solidFill>
              </a:rPr>
            </a:br>
            <a:endParaRPr lang="he-IL" sz="3200" dirty="0"/>
          </a:p>
        </p:txBody>
      </p:sp>
      <p:sp>
        <p:nvSpPr>
          <p:cNvPr id="14" name="מציין מיקום טקסט 13"/>
          <p:cNvSpPr>
            <a:spLocks noGrp="1"/>
          </p:cNvSpPr>
          <p:nvPr>
            <p:ph type="body" sz="quarter" idx="3"/>
          </p:nvPr>
        </p:nvSpPr>
        <p:spPr>
          <a:xfrm>
            <a:off x="135802" y="1566250"/>
            <a:ext cx="11905307" cy="5291749"/>
          </a:xfrm>
        </p:spPr>
        <p:txBody>
          <a:bodyPr/>
          <a:lstStyle/>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514350" indent="-514350">
              <a:buAutoNum type="arabicPeriod" startAt="2"/>
            </a:pPr>
            <a:endParaRPr lang="he-IL" sz="2000" dirty="0"/>
          </a:p>
          <a:p>
            <a:pPr marL="0"/>
            <a:endParaRPr lang="en-US" sz="2400" baseline="30000" dirty="0"/>
          </a:p>
          <a:p>
            <a:pPr marL="514350" indent="-514350">
              <a:buAutoNum type="arabicPeriod"/>
            </a:pPr>
            <a:endParaRPr lang="en-US" dirty="0"/>
          </a:p>
          <a:p>
            <a:pPr marL="0"/>
            <a:r>
              <a:rPr lang="he-IL" dirty="0"/>
              <a:t>כאשר ההפקדות </a:t>
            </a:r>
            <a:r>
              <a:rPr lang="he-IL" u="sng" dirty="0"/>
              <a:t>אינן שוות </a:t>
            </a:r>
            <a:r>
              <a:rPr lang="he-IL" dirty="0"/>
              <a:t>או סדרת התשלומים </a:t>
            </a:r>
            <a:r>
              <a:rPr lang="he-IL" u="sng" dirty="0"/>
              <a:t>אינם שווים </a:t>
            </a:r>
            <a:r>
              <a:rPr lang="he-IL" dirty="0"/>
              <a:t>נשתמש בנוסחה הבאה:</a:t>
            </a:r>
          </a:p>
          <a:p>
            <a:pPr marL="0" algn="ctr"/>
            <a:endParaRPr lang="he-IL" dirty="0"/>
          </a:p>
          <a:p>
            <a:pPr marL="0"/>
            <a:endParaRPr lang="he-IL" sz="2000" dirty="0">
              <a:solidFill>
                <a:srgbClr val="7030A0"/>
              </a:solidFill>
              <a:cs typeface="Varela Round" panose="00000500000000000000"/>
            </a:endParaRPr>
          </a:p>
          <a:p>
            <a:pPr marL="0"/>
            <a:endParaRPr lang="he-IL" dirty="0">
              <a:solidFill>
                <a:srgbClr val="7030A0"/>
              </a:solidFill>
              <a:cs typeface="Varela Round" panose="00000500000000000000"/>
            </a:endParaRPr>
          </a:p>
        </p:txBody>
      </p:sp>
      <mc:AlternateContent xmlns:mc="http://schemas.openxmlformats.org/markup-compatibility/2006" xmlns:a14="http://schemas.microsoft.com/office/drawing/2010/main">
        <mc:Choice Requires="a14">
          <p:sp>
            <p:nvSpPr>
              <p:cNvPr id="2" name="מלבן 1">
                <a:extLst>
                  <a:ext uri="{FF2B5EF4-FFF2-40B4-BE49-F238E27FC236}">
                    <a16:creationId xmlns:a16="http://schemas.microsoft.com/office/drawing/2014/main" id="{0E628B6E-FFBE-4B6F-AD24-1E1A93992622}"/>
                  </a:ext>
                </a:extLst>
              </p:cNvPr>
              <p:cNvSpPr/>
              <p:nvPr/>
            </p:nvSpPr>
            <p:spPr>
              <a:xfrm>
                <a:off x="1946495" y="1493181"/>
                <a:ext cx="7197505" cy="1290546"/>
              </a:xfrm>
              <a:prstGeom prst="rect">
                <a:avLst/>
              </a:prstGeom>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2400" b="1" i="1" smtClean="0">
                          <a:solidFill>
                            <a:srgbClr val="12B4BC"/>
                          </a:solidFill>
                          <a:latin typeface="Cambria Math" panose="02040503050406030204" pitchFamily="18" charset="0"/>
                        </a:rPr>
                        <m:t>𝑷𝑽</m:t>
                      </m:r>
                      <m:r>
                        <a:rPr lang="en-US" sz="2400" i="1">
                          <a:solidFill>
                            <a:srgbClr val="12B4BC"/>
                          </a:solidFill>
                          <a:latin typeface="Cambria Math" panose="02040503050406030204" pitchFamily="18" charset="0"/>
                        </a:rPr>
                        <m:t>=</m:t>
                      </m:r>
                      <m:r>
                        <a:rPr lang="en-US" sz="2400" i="1">
                          <a:solidFill>
                            <a:srgbClr val="12B4BC"/>
                          </a:solidFill>
                          <a:latin typeface="Cambria Math" panose="02040503050406030204" pitchFamily="18" charset="0"/>
                        </a:rPr>
                        <m:t>𝑃</m:t>
                      </m:r>
                      <m:d>
                        <m:dPr>
                          <m:begChr m:val="["/>
                          <m:endChr m:val="]"/>
                          <m:ctrlPr>
                            <a:rPr lang="en-US" sz="2400" i="1">
                              <a:solidFill>
                                <a:srgbClr val="12B4BC"/>
                              </a:solidFill>
                              <a:latin typeface="Cambria Math" panose="02040503050406030204" pitchFamily="18" charset="0"/>
                            </a:rPr>
                          </m:ctrlPr>
                        </m:dPr>
                        <m:e>
                          <m:f>
                            <m:fPr>
                              <m:ctrlPr>
                                <a:rPr lang="en-US" sz="2400" i="1">
                                  <a:solidFill>
                                    <a:srgbClr val="12B4BC"/>
                                  </a:solidFill>
                                  <a:latin typeface="Cambria Math" panose="02040503050406030204" pitchFamily="18" charset="0"/>
                                </a:rPr>
                              </m:ctrlPr>
                            </m:fPr>
                            <m:num>
                              <m:r>
                                <a:rPr lang="en-US" sz="2400" i="1">
                                  <a:solidFill>
                                    <a:srgbClr val="12B4BC"/>
                                  </a:solidFill>
                                  <a:latin typeface="Cambria Math" panose="02040503050406030204" pitchFamily="18" charset="0"/>
                                </a:rPr>
                                <m:t>1</m:t>
                              </m:r>
                              <m:r>
                                <a:rPr lang="en-US" sz="2400" i="1">
                                  <a:solidFill>
                                    <a:srgbClr val="12B4BC"/>
                                  </a:solidFill>
                                  <a:latin typeface="Cambria Math" panose="02040503050406030204" pitchFamily="18" charset="0"/>
                                </a:rPr>
                                <m:t>−</m:t>
                              </m:r>
                              <m:d>
                                <m:dPr>
                                  <m:ctrlPr>
                                    <a:rPr lang="en-US" sz="2400" i="1">
                                      <a:solidFill>
                                        <a:srgbClr val="12B4BC"/>
                                      </a:solidFill>
                                      <a:latin typeface="Cambria Math" panose="02040503050406030204" pitchFamily="18" charset="0"/>
                                    </a:rPr>
                                  </m:ctrlPr>
                                </m:dPr>
                                <m:e>
                                  <m:r>
                                    <a:rPr lang="en-US" sz="2400" i="1">
                                      <a:solidFill>
                                        <a:srgbClr val="12B4BC"/>
                                      </a:solidFill>
                                      <a:latin typeface="Cambria Math" panose="02040503050406030204" pitchFamily="18" charset="0"/>
                                    </a:rPr>
                                    <m:t>1</m:t>
                                  </m:r>
                                  <m:r>
                                    <a:rPr lang="en-US" sz="2400" i="1">
                                      <a:solidFill>
                                        <a:srgbClr val="12B4BC"/>
                                      </a:solidFill>
                                      <a:latin typeface="Cambria Math" panose="02040503050406030204" pitchFamily="18" charset="0"/>
                                    </a:rPr>
                                    <m:t>+</m:t>
                                  </m:r>
                                  <m:r>
                                    <a:rPr lang="en-US" sz="2400" i="1">
                                      <a:solidFill>
                                        <a:srgbClr val="12B4BC"/>
                                      </a:solidFill>
                                      <a:latin typeface="Cambria Math" panose="02040503050406030204" pitchFamily="18" charset="0"/>
                                    </a:rPr>
                                    <m:t>𝑟</m:t>
                                  </m:r>
                                </m:e>
                              </m:d>
                              <m:sSup>
                                <m:sSupPr>
                                  <m:ctrlPr>
                                    <a:rPr lang="en-US" sz="2400" i="1">
                                      <a:solidFill>
                                        <a:srgbClr val="12B4BC"/>
                                      </a:solidFill>
                                      <a:latin typeface="Cambria Math" panose="02040503050406030204" pitchFamily="18" charset="0"/>
                                    </a:rPr>
                                  </m:ctrlPr>
                                </m:sSupPr>
                                <m:e>
                                  <m:r>
                                    <a:rPr lang="en-US" sz="2400" i="1">
                                      <a:solidFill>
                                        <a:srgbClr val="12B4BC"/>
                                      </a:solidFill>
                                      <a:latin typeface="Cambria Math" panose="02040503050406030204" pitchFamily="18" charset="0"/>
                                    </a:rPr>
                                    <m:t> </m:t>
                                  </m:r>
                                </m:e>
                                <m:sup>
                                  <m:r>
                                    <a:rPr lang="en-US" sz="2400" i="1">
                                      <a:solidFill>
                                        <a:srgbClr val="12B4BC"/>
                                      </a:solidFill>
                                      <a:latin typeface="Cambria Math" panose="02040503050406030204" pitchFamily="18" charset="0"/>
                                    </a:rPr>
                                    <m:t>−</m:t>
                                  </m:r>
                                  <m:r>
                                    <a:rPr lang="en-US" sz="2400" i="1">
                                      <a:solidFill>
                                        <a:srgbClr val="12B4BC"/>
                                      </a:solidFill>
                                      <a:latin typeface="Cambria Math" panose="02040503050406030204" pitchFamily="18" charset="0"/>
                                    </a:rPr>
                                    <m:t>𝑡</m:t>
                                  </m:r>
                                </m:sup>
                              </m:sSup>
                            </m:num>
                            <m:den>
                              <m:r>
                                <a:rPr lang="en-US" sz="2400" i="1">
                                  <a:solidFill>
                                    <a:srgbClr val="12B4BC"/>
                                  </a:solidFill>
                                  <a:latin typeface="Cambria Math" panose="02040503050406030204" pitchFamily="18" charset="0"/>
                                </a:rPr>
                                <m:t>𝑟</m:t>
                              </m:r>
                            </m:den>
                          </m:f>
                        </m:e>
                      </m:d>
                    </m:oMath>
                  </m:oMathPara>
                </a14:m>
                <a:endParaRPr lang="he-IL" sz="2400" dirty="0">
                  <a:solidFill>
                    <a:srgbClr val="12B4BC"/>
                  </a:solidFill>
                  <a:latin typeface="Varela Round" panose="00000500000000000000" pitchFamily="2" charset="-79"/>
                  <a:cs typeface="Varela Round" panose="00000500000000000000" pitchFamily="2" charset="-79"/>
                </a:endParaRPr>
              </a:p>
              <a:p>
                <a:endParaRPr lang="he-IL" sz="2400" dirty="0">
                  <a:solidFill>
                    <a:schemeClr val="accent6">
                      <a:lumMod val="50000"/>
                    </a:schemeClr>
                  </a:solidFill>
                  <a:latin typeface="Varela Round" panose="00000500000000000000" pitchFamily="2" charset="-79"/>
                  <a:cs typeface="Varela Round" panose="00000500000000000000"/>
                </a:endParaRPr>
              </a:p>
            </p:txBody>
          </p:sp>
        </mc:Choice>
        <mc:Fallback xmlns="">
          <p:sp>
            <p:nvSpPr>
              <p:cNvPr id="2" name="מלבן 1">
                <a:extLst>
                  <a:ext uri="{FF2B5EF4-FFF2-40B4-BE49-F238E27FC236}">
                    <a16:creationId xmlns:a16="http://schemas.microsoft.com/office/drawing/2014/main" id="{0E628B6E-FFBE-4B6F-AD24-1E1A93992622}"/>
                  </a:ext>
                </a:extLst>
              </p:cNvPr>
              <p:cNvSpPr>
                <a:spLocks noRot="1" noChangeAspect="1" noMove="1" noResize="1" noEditPoints="1" noAdjustHandles="1" noChangeArrowheads="1" noChangeShapeType="1" noTextEdit="1"/>
              </p:cNvSpPr>
              <p:nvPr/>
            </p:nvSpPr>
            <p:spPr>
              <a:xfrm>
                <a:off x="1946495" y="1493181"/>
                <a:ext cx="7197505" cy="1290546"/>
              </a:xfrm>
              <a:prstGeom prst="rect">
                <a:avLst/>
              </a:prstGeom>
              <a:blipFill>
                <a:blip r:embed="rId3"/>
                <a:stretch>
                  <a:fillRect r="-1355" b="-9434"/>
                </a:stretch>
              </a:blipFill>
            </p:spPr>
            <p:txBody>
              <a:bodyPr/>
              <a:lstStyle/>
              <a:p>
                <a:r>
                  <a:rPr lang="he-IL">
                    <a:noFill/>
                  </a:rPr>
                  <a:t> </a:t>
                </a:r>
              </a:p>
            </p:txBody>
          </p:sp>
        </mc:Fallback>
      </mc:AlternateContent>
      <p:sp>
        <p:nvSpPr>
          <p:cNvPr id="5" name="מלבן: פינות מעוגלות 4">
            <a:extLst>
              <a:ext uri="{FF2B5EF4-FFF2-40B4-BE49-F238E27FC236}">
                <a16:creationId xmlns:a16="http://schemas.microsoft.com/office/drawing/2014/main" id="{23622986-543B-4413-82B4-03816E27F7CD}"/>
              </a:ext>
            </a:extLst>
          </p:cNvPr>
          <p:cNvSpPr/>
          <p:nvPr/>
        </p:nvSpPr>
        <p:spPr>
          <a:xfrm>
            <a:off x="6580005" y="2471596"/>
            <a:ext cx="5274466" cy="1654523"/>
          </a:xfrm>
          <a:prstGeom prst="round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a:solidFill>
                  <a:srgbClr val="12B4BC"/>
                </a:solidFill>
                <a:latin typeface="Varela Round" panose="00000500000000000000" pitchFamily="2" charset="-79"/>
                <a:cs typeface="Varela Round" panose="00000500000000000000"/>
              </a:rPr>
              <a:t>כאשר</a:t>
            </a:r>
            <a:r>
              <a:rPr lang="en-US" dirty="0">
                <a:solidFill>
                  <a:srgbClr val="12B4BC"/>
                </a:solidFill>
                <a:latin typeface="Varela Round" panose="00000500000000000000" pitchFamily="2" charset="-79"/>
                <a:cs typeface="Varela Round" panose="00000500000000000000"/>
              </a:rPr>
              <a:t>:</a:t>
            </a:r>
          </a:p>
          <a:p>
            <a:r>
              <a:rPr lang="en-US" dirty="0">
                <a:solidFill>
                  <a:srgbClr val="12B4BC"/>
                </a:solidFill>
                <a:latin typeface="Varela Round" panose="00000500000000000000" pitchFamily="2" charset="-79"/>
                <a:cs typeface="Varela Round" panose="00000500000000000000"/>
              </a:rPr>
              <a:t> P </a:t>
            </a:r>
            <a:r>
              <a:rPr lang="he-IL" dirty="0">
                <a:solidFill>
                  <a:srgbClr val="12B4BC"/>
                </a:solidFill>
                <a:latin typeface="Varela Round" panose="00000500000000000000" pitchFamily="2" charset="-79"/>
                <a:cs typeface="Varela Round" panose="00000500000000000000"/>
              </a:rPr>
              <a:t>או</a:t>
            </a:r>
            <a:r>
              <a:rPr lang="en-US" dirty="0">
                <a:solidFill>
                  <a:srgbClr val="12B4BC"/>
                </a:solidFill>
                <a:latin typeface="Varela Round" panose="00000500000000000000" pitchFamily="2" charset="-79"/>
                <a:cs typeface="Varela Round" panose="00000500000000000000"/>
              </a:rPr>
              <a:t> PMT </a:t>
            </a:r>
            <a:r>
              <a:rPr lang="he-IL" dirty="0">
                <a:solidFill>
                  <a:srgbClr val="12B4BC"/>
                </a:solidFill>
                <a:latin typeface="Varela Round" panose="00000500000000000000" pitchFamily="2" charset="-79"/>
                <a:cs typeface="Varela Round" panose="00000500000000000000"/>
              </a:rPr>
              <a:t>= סכום התשלום התקופתי </a:t>
            </a:r>
            <a:r>
              <a:rPr lang="en-US" dirty="0">
                <a:solidFill>
                  <a:srgbClr val="12B4BC"/>
                </a:solidFill>
                <a:latin typeface="Varela Round" panose="00000500000000000000" pitchFamily="2" charset="-79"/>
                <a:cs typeface="Varela Round" panose="00000500000000000000"/>
              </a:rPr>
              <a:t>  (Payment)    </a:t>
            </a:r>
          </a:p>
          <a:p>
            <a:r>
              <a:rPr lang="en-US" dirty="0">
                <a:solidFill>
                  <a:srgbClr val="12B4BC"/>
                </a:solidFill>
                <a:latin typeface="Varela Round" panose="00000500000000000000" pitchFamily="2" charset="-79"/>
                <a:cs typeface="Varela Round" panose="00000500000000000000"/>
              </a:rPr>
              <a:t>r </a:t>
            </a:r>
            <a:r>
              <a:rPr lang="he-IL" dirty="0">
                <a:solidFill>
                  <a:srgbClr val="12B4BC"/>
                </a:solidFill>
                <a:latin typeface="Varela Round" panose="00000500000000000000" pitchFamily="2" charset="-79"/>
                <a:cs typeface="Varela Round" panose="00000500000000000000"/>
              </a:rPr>
              <a:t>= שיעור הריבית הנומינלית התקופתית</a:t>
            </a:r>
            <a:endParaRPr lang="en-US" dirty="0">
              <a:solidFill>
                <a:srgbClr val="12B4BC"/>
              </a:solidFill>
              <a:latin typeface="Varela Round" panose="00000500000000000000" pitchFamily="2" charset="-79"/>
              <a:cs typeface="Varela Round" panose="00000500000000000000"/>
            </a:endParaRPr>
          </a:p>
          <a:p>
            <a:r>
              <a:rPr lang="en-US" dirty="0">
                <a:solidFill>
                  <a:srgbClr val="12B4BC"/>
                </a:solidFill>
                <a:latin typeface="Varela Round" panose="00000500000000000000" pitchFamily="2" charset="-79"/>
                <a:cs typeface="Varela Round" panose="00000500000000000000"/>
              </a:rPr>
              <a:t> t </a:t>
            </a:r>
            <a:r>
              <a:rPr lang="he-IL" dirty="0">
                <a:solidFill>
                  <a:srgbClr val="12B4BC"/>
                </a:solidFill>
                <a:latin typeface="Varela Round" panose="00000500000000000000" pitchFamily="2" charset="-79"/>
                <a:cs typeface="Varela Round" panose="00000500000000000000"/>
              </a:rPr>
              <a:t>= מספר התקופות</a:t>
            </a:r>
          </a:p>
        </p:txBody>
      </p:sp>
      <p:sp>
        <p:nvSpPr>
          <p:cNvPr id="6" name="מלבן: פינות מעוגלות 5">
            <a:extLst>
              <a:ext uri="{FF2B5EF4-FFF2-40B4-BE49-F238E27FC236}">
                <a16:creationId xmlns:a16="http://schemas.microsoft.com/office/drawing/2014/main" id="{03E9FEE2-C288-4A74-A01C-24F9A91FE97C}"/>
              </a:ext>
            </a:extLst>
          </p:cNvPr>
          <p:cNvSpPr/>
          <p:nvPr/>
        </p:nvSpPr>
        <p:spPr>
          <a:xfrm>
            <a:off x="337529" y="2471596"/>
            <a:ext cx="5311833" cy="1654523"/>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a:solidFill>
                  <a:schemeClr val="tx1">
                    <a:lumMod val="50000"/>
                    <a:lumOff val="50000"/>
                  </a:schemeClr>
                </a:solidFill>
                <a:latin typeface="Varela Round" panose="00000500000000000000" pitchFamily="2" charset="-79"/>
                <a:cs typeface="Varela Round" panose="00000500000000000000"/>
              </a:rPr>
              <a:t>כדי להשתמש בנוסחה חייבים להתקיים </a:t>
            </a:r>
            <a:r>
              <a:rPr lang="he-IL" b="1" dirty="0">
                <a:solidFill>
                  <a:schemeClr val="tx1">
                    <a:lumMod val="50000"/>
                    <a:lumOff val="50000"/>
                  </a:schemeClr>
                </a:solidFill>
                <a:latin typeface="Varela Round" panose="00000500000000000000" pitchFamily="2" charset="-79"/>
                <a:cs typeface="Varela Round" panose="00000500000000000000"/>
              </a:rPr>
              <a:t>שני תנאים</a:t>
            </a:r>
            <a:r>
              <a:rPr lang="en-US" dirty="0">
                <a:solidFill>
                  <a:schemeClr val="tx1">
                    <a:lumMod val="50000"/>
                    <a:lumOff val="50000"/>
                  </a:schemeClr>
                </a:solidFill>
                <a:latin typeface="Varela Round" panose="00000500000000000000" pitchFamily="2" charset="-79"/>
                <a:cs typeface="Varela Round" panose="00000500000000000000"/>
              </a:rPr>
              <a:t>:</a:t>
            </a:r>
          </a:p>
          <a:p>
            <a:pPr marL="285750" indent="-285750">
              <a:buFont typeface="Wingdings" panose="05000000000000000000" pitchFamily="2" charset="2"/>
              <a:buChar char="Ø"/>
            </a:pPr>
            <a:r>
              <a:rPr lang="he-IL" dirty="0">
                <a:solidFill>
                  <a:schemeClr val="tx1">
                    <a:lumMod val="50000"/>
                    <a:lumOff val="50000"/>
                  </a:schemeClr>
                </a:solidFill>
                <a:latin typeface="Varela Round" panose="00000500000000000000" pitchFamily="2" charset="-79"/>
                <a:cs typeface="Varela Round" panose="00000500000000000000"/>
              </a:rPr>
              <a:t>סכומי התשלומים שווים זה לזה</a:t>
            </a:r>
            <a:r>
              <a:rPr lang="en-US" dirty="0">
                <a:solidFill>
                  <a:schemeClr val="tx1">
                    <a:lumMod val="50000"/>
                    <a:lumOff val="50000"/>
                  </a:schemeClr>
                </a:solidFill>
                <a:latin typeface="Varela Round" panose="00000500000000000000" pitchFamily="2" charset="-79"/>
                <a:cs typeface="Varela Round" panose="00000500000000000000"/>
              </a:rPr>
              <a:t>.</a:t>
            </a:r>
          </a:p>
          <a:p>
            <a:pPr marL="285750" indent="-285750">
              <a:buFont typeface="Wingdings" panose="05000000000000000000" pitchFamily="2" charset="2"/>
              <a:buChar char="Ø"/>
            </a:pPr>
            <a:r>
              <a:rPr lang="he-IL" dirty="0">
                <a:solidFill>
                  <a:schemeClr val="tx1">
                    <a:lumMod val="50000"/>
                    <a:lumOff val="50000"/>
                  </a:schemeClr>
                </a:solidFill>
                <a:latin typeface="Varela Round" panose="00000500000000000000" pitchFamily="2" charset="-79"/>
                <a:cs typeface="Varela Round" panose="00000500000000000000"/>
              </a:rPr>
              <a:t>הפרש הזמן בין תשלום לתשלום הוא שווה וקבוע. לדוגמה, בסוף כל חצי שנה, בסוף כל חודש</a:t>
            </a:r>
            <a:r>
              <a:rPr lang="en-US" dirty="0">
                <a:solidFill>
                  <a:schemeClr val="tx1">
                    <a:lumMod val="50000"/>
                    <a:lumOff val="50000"/>
                  </a:schemeClr>
                </a:solidFill>
                <a:latin typeface="Varela Round" panose="00000500000000000000" pitchFamily="2" charset="-79"/>
                <a:cs typeface="Varela Round" panose="00000500000000000000"/>
              </a:rPr>
              <a:t>.</a:t>
            </a:r>
          </a:p>
        </p:txBody>
      </p:sp>
      <p:pic>
        <p:nvPicPr>
          <p:cNvPr id="3" name="תמונה 2">
            <a:extLst>
              <a:ext uri="{FF2B5EF4-FFF2-40B4-BE49-F238E27FC236}">
                <a16:creationId xmlns:a16="http://schemas.microsoft.com/office/drawing/2014/main" id="{5DC14138-2EBD-4BC0-8C47-E4672A5947DF}"/>
              </a:ext>
            </a:extLst>
          </p:cNvPr>
          <p:cNvPicPr>
            <a:picLocks noChangeAspect="1"/>
          </p:cNvPicPr>
          <p:nvPr/>
        </p:nvPicPr>
        <p:blipFill>
          <a:blip r:embed="rId4"/>
          <a:stretch>
            <a:fillRect/>
          </a:stretch>
        </p:blipFill>
        <p:spPr>
          <a:xfrm>
            <a:off x="3865831" y="5291750"/>
            <a:ext cx="3552876" cy="1109050"/>
          </a:xfrm>
          <a:prstGeom prst="rect">
            <a:avLst/>
          </a:prstGeom>
        </p:spPr>
      </p:pic>
    </p:spTree>
    <p:extLst>
      <p:ext uri="{BB962C8B-B14F-4D97-AF65-F5344CB8AC3E}">
        <p14:creationId xmlns:p14="http://schemas.microsoft.com/office/powerpoint/2010/main" val="4088224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4"/>
            <a:ext cx="12191999" cy="1081971"/>
          </a:xfrm>
        </p:spPr>
        <p:txBody>
          <a:bodyPr/>
          <a:lstStyle/>
          <a:p>
            <a:r>
              <a:rPr lang="en-US" dirty="0"/>
              <a:t>PV-present value</a:t>
            </a:r>
            <a:br>
              <a:rPr lang="en-US" dirty="0"/>
            </a:br>
            <a:r>
              <a:rPr lang="he-IL" dirty="0"/>
              <a:t>ערך נוכחי של סדרת תשלומים שווים</a:t>
            </a:r>
          </a:p>
        </p:txBody>
      </p:sp>
      <mc:AlternateContent xmlns:mc="http://schemas.openxmlformats.org/markup-compatibility/2006" xmlns:a14="http://schemas.microsoft.com/office/drawing/2010/main">
        <mc:Choice Requires="a14">
          <p:sp>
            <p:nvSpPr>
              <p:cNvPr id="14" name="מציין מיקום טקסט 13"/>
              <p:cNvSpPr>
                <a:spLocks noGrp="1"/>
              </p:cNvSpPr>
              <p:nvPr>
                <p:ph type="body" sz="quarter" idx="3"/>
              </p:nvPr>
            </p:nvSpPr>
            <p:spPr>
              <a:xfrm>
                <a:off x="135802" y="1566250"/>
                <a:ext cx="11027121" cy="5291749"/>
              </a:xfrm>
            </p:spPr>
            <p:txBody>
              <a:bodyPr/>
              <a:lstStyle/>
              <a:p>
                <a:pPr marL="0"/>
                <a:endParaRPr lang="he-IL" sz="2400" dirty="0">
                  <a:solidFill>
                    <a:schemeClr val="accent6">
                      <a:lumMod val="60000"/>
                      <a:lumOff val="40000"/>
                    </a:schemeClr>
                  </a:solidFill>
                  <a:cs typeface="Varela Round" panose="00000500000000000000"/>
                </a:endParaRPr>
              </a:p>
              <a:p>
                <a:pPr marL="0"/>
                <a:endParaRPr lang="he-IL" sz="2400" dirty="0">
                  <a:solidFill>
                    <a:schemeClr val="accent6">
                      <a:lumMod val="60000"/>
                      <a:lumOff val="40000"/>
                    </a:schemeClr>
                  </a:solidFill>
                  <a:cs typeface="Varela Round" panose="00000500000000000000"/>
                </a:endParaRPr>
              </a:p>
              <a:p>
                <a:pPr marL="0"/>
                <a:endParaRPr lang="he-IL" sz="2400" dirty="0">
                  <a:solidFill>
                    <a:schemeClr val="accent6">
                      <a:lumMod val="60000"/>
                      <a:lumOff val="40000"/>
                    </a:schemeClr>
                  </a:solidFill>
                  <a:cs typeface="Varela Round" panose="00000500000000000000"/>
                </a:endParaRPr>
              </a:p>
              <a:p>
                <a:pPr marL="0"/>
                <a:endParaRPr lang="he-IL" sz="2400" dirty="0">
                  <a:solidFill>
                    <a:schemeClr val="accent6">
                      <a:lumMod val="60000"/>
                      <a:lumOff val="40000"/>
                    </a:schemeClr>
                  </a:solidFill>
                  <a:cs typeface="Varela Round" panose="00000500000000000000"/>
                </a:endParaRPr>
              </a:p>
              <a:p>
                <a:pPr marL="0"/>
                <a:r>
                  <a:rPr lang="he-IL" sz="2400" dirty="0">
                    <a:solidFill>
                      <a:srgbClr val="002060"/>
                    </a:solidFill>
                    <a:cs typeface="Varela Round" panose="00000500000000000000"/>
                  </a:rPr>
                  <a:t>תרגיל:</a:t>
                </a:r>
              </a:p>
              <a:p>
                <a:pPr marL="0"/>
                <a:r>
                  <a:rPr lang="he-IL" sz="2400" dirty="0">
                    <a:solidFill>
                      <a:srgbClr val="002060"/>
                    </a:solidFill>
                    <a:cs typeface="Varela Round" panose="00000500000000000000"/>
                  </a:rPr>
                  <a:t>מהו הערך הנוכחי של סדרה בת 10 תשלומים שנתיים שווים בסך </a:t>
                </a:r>
              </a:p>
              <a:p>
                <a:pPr marL="0"/>
                <a:r>
                  <a:rPr lang="he-IL" sz="2400" dirty="0">
                    <a:solidFill>
                      <a:srgbClr val="002060"/>
                    </a:solidFill>
                    <a:cs typeface="Varela Round" panose="00000500000000000000"/>
                  </a:rPr>
                  <a:t>2,000 ₪, המופקדים מידי סוף שנה ונושאים ריבית בשיעור של 5%.</a:t>
                </a:r>
              </a:p>
              <a:p>
                <a:pPr marL="0"/>
                <a:r>
                  <a:rPr lang="he-IL" sz="2400" dirty="0">
                    <a:solidFill>
                      <a:srgbClr val="002060"/>
                    </a:solidFill>
                    <a:cs typeface="Varela Round" panose="00000500000000000000"/>
                  </a:rPr>
                  <a:t>נתונים: </a:t>
                </a:r>
              </a:p>
              <a:p>
                <a:pPr marL="0"/>
                <a:r>
                  <a:rPr lang="en-US" sz="2400" dirty="0">
                    <a:solidFill>
                      <a:srgbClr val="002060"/>
                    </a:solidFill>
                    <a:cs typeface="Varela Round" panose="00000500000000000000"/>
                  </a:rPr>
                  <a:t>P</a:t>
                </a:r>
                <a:r>
                  <a:rPr lang="he-IL" sz="2400" dirty="0">
                    <a:solidFill>
                      <a:srgbClr val="002060"/>
                    </a:solidFill>
                    <a:cs typeface="Varela Round" panose="00000500000000000000"/>
                  </a:rPr>
                  <a:t>= 2,000 ₪                       </a:t>
                </a:r>
                <a:r>
                  <a:rPr lang="he-IL" sz="2000" i="1" dirty="0"/>
                  <a:t>15,443.47=</a:t>
                </a:r>
                <a14:m>
                  <m:oMath xmlns:m="http://schemas.openxmlformats.org/officeDocument/2006/math">
                    <m:r>
                      <a:rPr lang="en-US" sz="2000" i="1">
                        <a:latin typeface="Cambria Math" panose="02040503050406030204" pitchFamily="18" charset="0"/>
                        <a:cs typeface="+mn-cs"/>
                      </a:rPr>
                      <m:t>𝑷𝑽</m:t>
                    </m:r>
                    <m:r>
                      <a:rPr lang="en-US" sz="2000" i="1">
                        <a:latin typeface="Cambria Math" panose="02040503050406030204" pitchFamily="18" charset="0"/>
                        <a:cs typeface="+mn-cs"/>
                      </a:rPr>
                      <m:t>=</m:t>
                    </m:r>
                    <m:r>
                      <a:rPr lang="en-US" sz="2000" i="1">
                        <a:latin typeface="Cambria Math" panose="02040503050406030204" pitchFamily="18" charset="0"/>
                        <a:cs typeface="+mn-cs"/>
                      </a:rPr>
                      <m:t>𝟐</m:t>
                    </m:r>
                    <m:r>
                      <a:rPr lang="en-US" sz="2000" i="1">
                        <a:latin typeface="Cambria Math" panose="02040503050406030204" pitchFamily="18" charset="0"/>
                        <a:cs typeface="+mn-cs"/>
                      </a:rPr>
                      <m:t>,</m:t>
                    </m:r>
                    <m:r>
                      <a:rPr lang="en-US" sz="2000" i="1">
                        <a:latin typeface="Cambria Math" panose="02040503050406030204" pitchFamily="18" charset="0"/>
                        <a:cs typeface="+mn-cs"/>
                      </a:rPr>
                      <m:t>𝟎𝟎𝟎</m:t>
                    </m:r>
                    <m:d>
                      <m:dPr>
                        <m:begChr m:val="["/>
                        <m:endChr m:val="]"/>
                        <m:ctrlPr>
                          <a:rPr lang="en-US" sz="2000" i="1">
                            <a:latin typeface="Cambria Math" panose="02040503050406030204" pitchFamily="18" charset="0"/>
                            <a:cs typeface="+mn-cs"/>
                          </a:rPr>
                        </m:ctrlPr>
                      </m:dPr>
                      <m:e>
                        <m:f>
                          <m:fPr>
                            <m:ctrlPr>
                              <a:rPr lang="en-US" sz="2000" i="1">
                                <a:latin typeface="Cambria Math" panose="02040503050406030204" pitchFamily="18" charset="0"/>
                                <a:cs typeface="+mn-cs"/>
                              </a:rPr>
                            </m:ctrlPr>
                          </m:fPr>
                          <m:num>
                            <m:r>
                              <a:rPr lang="en-US" sz="2000" i="1">
                                <a:latin typeface="Cambria Math" panose="02040503050406030204" pitchFamily="18" charset="0"/>
                                <a:cs typeface="+mn-cs"/>
                              </a:rPr>
                              <m:t>1</m:t>
                            </m:r>
                            <m:r>
                              <a:rPr lang="en-US" sz="2000" i="1">
                                <a:latin typeface="Cambria Math" panose="02040503050406030204" pitchFamily="18" charset="0"/>
                                <a:cs typeface="+mn-cs"/>
                              </a:rPr>
                              <m:t>−</m:t>
                            </m:r>
                            <m:d>
                              <m:dPr>
                                <m:ctrlPr>
                                  <a:rPr lang="en-US" sz="2000" i="1">
                                    <a:latin typeface="Cambria Math" panose="02040503050406030204" pitchFamily="18" charset="0"/>
                                    <a:cs typeface="+mn-cs"/>
                                  </a:rPr>
                                </m:ctrlPr>
                              </m:dPr>
                              <m:e>
                                <m:r>
                                  <a:rPr lang="en-US" sz="2000" i="1">
                                    <a:latin typeface="Cambria Math" panose="02040503050406030204" pitchFamily="18" charset="0"/>
                                    <a:cs typeface="+mn-cs"/>
                                  </a:rPr>
                                  <m:t>1</m:t>
                                </m:r>
                                <m:r>
                                  <a:rPr lang="en-US" sz="2000" i="1">
                                    <a:latin typeface="Cambria Math" panose="02040503050406030204" pitchFamily="18" charset="0"/>
                                    <a:cs typeface="+mn-cs"/>
                                  </a:rPr>
                                  <m:t>+</m:t>
                                </m:r>
                                <m:r>
                                  <a:rPr lang="en-US" sz="2000" i="1">
                                    <a:latin typeface="Cambria Math" panose="02040503050406030204" pitchFamily="18" charset="0"/>
                                    <a:cs typeface="+mn-cs"/>
                                  </a:rPr>
                                  <m:t>𝟎</m:t>
                                </m:r>
                                <m:r>
                                  <a:rPr lang="en-US" sz="2000" i="1">
                                    <a:latin typeface="Cambria Math" panose="02040503050406030204" pitchFamily="18" charset="0"/>
                                    <a:cs typeface="+mn-cs"/>
                                  </a:rPr>
                                  <m:t>.</m:t>
                                </m:r>
                                <m:r>
                                  <a:rPr lang="en-US" sz="2000" i="1">
                                    <a:latin typeface="Cambria Math" panose="02040503050406030204" pitchFamily="18" charset="0"/>
                                    <a:cs typeface="+mn-cs"/>
                                  </a:rPr>
                                  <m:t>𝟎𝟓</m:t>
                                </m:r>
                              </m:e>
                            </m:d>
                            <m:sSup>
                              <m:sSupPr>
                                <m:ctrlPr>
                                  <a:rPr lang="en-US" sz="2000" i="1">
                                    <a:latin typeface="Cambria Math" panose="02040503050406030204" pitchFamily="18" charset="0"/>
                                    <a:cs typeface="+mn-cs"/>
                                  </a:rPr>
                                </m:ctrlPr>
                              </m:sSupPr>
                              <m:e>
                                <m:r>
                                  <a:rPr lang="en-US" sz="2000" i="1">
                                    <a:latin typeface="Cambria Math" panose="02040503050406030204" pitchFamily="18" charset="0"/>
                                    <a:cs typeface="+mn-cs"/>
                                  </a:rPr>
                                  <m:t> </m:t>
                                </m:r>
                              </m:e>
                              <m:sup>
                                <m:r>
                                  <a:rPr lang="en-US" sz="2000" i="1">
                                    <a:latin typeface="Cambria Math" panose="02040503050406030204" pitchFamily="18" charset="0"/>
                                    <a:cs typeface="+mn-cs"/>
                                  </a:rPr>
                                  <m:t>−</m:t>
                                </m:r>
                                <m:r>
                                  <a:rPr lang="en-US" sz="2000" i="1">
                                    <a:latin typeface="Cambria Math" panose="02040503050406030204" pitchFamily="18" charset="0"/>
                                    <a:cs typeface="+mn-cs"/>
                                  </a:rPr>
                                  <m:t>𝟏𝟎</m:t>
                                </m:r>
                              </m:sup>
                            </m:sSup>
                          </m:num>
                          <m:den>
                            <m:r>
                              <a:rPr lang="en-US" sz="2000" i="1">
                                <a:latin typeface="Cambria Math" panose="02040503050406030204" pitchFamily="18" charset="0"/>
                                <a:cs typeface="+mn-cs"/>
                              </a:rPr>
                              <m:t>𝟎</m:t>
                            </m:r>
                            <m:r>
                              <a:rPr lang="en-US" sz="2000" i="1">
                                <a:latin typeface="Cambria Math" panose="02040503050406030204" pitchFamily="18" charset="0"/>
                                <a:cs typeface="+mn-cs"/>
                              </a:rPr>
                              <m:t>.</m:t>
                            </m:r>
                            <m:r>
                              <a:rPr lang="en-US" sz="2000" i="1">
                                <a:latin typeface="Cambria Math" panose="02040503050406030204" pitchFamily="18" charset="0"/>
                                <a:cs typeface="+mn-cs"/>
                              </a:rPr>
                              <m:t>𝟎𝟓</m:t>
                            </m:r>
                          </m:den>
                        </m:f>
                      </m:e>
                    </m:d>
                  </m:oMath>
                </a14:m>
                <a:r>
                  <a:rPr lang="he-IL" sz="2400" dirty="0">
                    <a:solidFill>
                      <a:srgbClr val="002060"/>
                    </a:solidFill>
                    <a:cs typeface="Varela Round" panose="00000500000000000000"/>
                  </a:rPr>
                  <a:t>   </a:t>
                </a:r>
              </a:p>
              <a:p>
                <a:pPr marL="0"/>
                <a:r>
                  <a:rPr lang="en-US" sz="2400" dirty="0">
                    <a:solidFill>
                      <a:srgbClr val="002060"/>
                    </a:solidFill>
                    <a:cs typeface="Varela Round" panose="00000500000000000000"/>
                  </a:rPr>
                  <a:t>r</a:t>
                </a:r>
                <a:r>
                  <a:rPr lang="he-IL" sz="2400" dirty="0">
                    <a:solidFill>
                      <a:srgbClr val="002060"/>
                    </a:solidFill>
                    <a:cs typeface="Varela Round" panose="00000500000000000000"/>
                  </a:rPr>
                  <a:t>= 0.05 או  5%</a:t>
                </a:r>
              </a:p>
              <a:p>
                <a:pPr marL="0"/>
                <a:r>
                  <a:rPr lang="en-US" sz="2400" dirty="0">
                    <a:solidFill>
                      <a:srgbClr val="002060"/>
                    </a:solidFill>
                    <a:cs typeface="Varela Round" panose="00000500000000000000"/>
                  </a:rPr>
                  <a:t>t</a:t>
                </a:r>
                <a:r>
                  <a:rPr lang="he-IL" sz="2400" dirty="0">
                    <a:solidFill>
                      <a:srgbClr val="002060"/>
                    </a:solidFill>
                    <a:cs typeface="Varela Round" panose="00000500000000000000"/>
                  </a:rPr>
                  <a:t>= 10               </a:t>
                </a:r>
                <a:r>
                  <a:rPr lang="he-IL" sz="2400" i="1" dirty="0">
                    <a:solidFill>
                      <a:srgbClr val="002060"/>
                    </a:solidFill>
                    <a:cs typeface="Varela Round" panose="00000500000000000000"/>
                  </a:rPr>
                  <a:t>     </a:t>
                </a:r>
                <a:r>
                  <a:rPr lang="he-IL" sz="1800" dirty="0">
                    <a:solidFill>
                      <a:schemeClr val="tx1">
                        <a:lumMod val="90000"/>
                        <a:lumOff val="10000"/>
                      </a:schemeClr>
                    </a:solidFill>
                    <a:cs typeface="Varela Round" panose="00000500000000000000"/>
                  </a:rPr>
                  <a:t>משמעות התוצאה: כאשר נפקיד סדרה של 10 תשלומים של 2,000 ₪ כל אחד,                      </a:t>
                </a:r>
                <a:endParaRPr lang="he-IL" sz="1800" dirty="0">
                  <a:solidFill>
                    <a:schemeClr val="tx1">
                      <a:lumMod val="90000"/>
                      <a:lumOff val="10000"/>
                    </a:schemeClr>
                  </a:solidFill>
                </a:endParaRPr>
              </a:p>
              <a:p>
                <a:pPr marL="0"/>
                <a:r>
                  <a:rPr lang="he-IL" sz="2400" baseline="30000" dirty="0">
                    <a:solidFill>
                      <a:schemeClr val="tx1">
                        <a:lumMod val="90000"/>
                        <a:lumOff val="10000"/>
                      </a:schemeClr>
                    </a:solidFill>
                  </a:rPr>
                  <a:t>                                                            בשיעור ריבית של 5%, שווה להפקדה היום בסכום של 15,443.47 ₪.</a:t>
                </a:r>
              </a:p>
              <a:p>
                <a:pPr marL="0"/>
                <a:r>
                  <a:rPr lang="he-IL" sz="2400" baseline="30000" dirty="0">
                    <a:solidFill>
                      <a:schemeClr val="tx1">
                        <a:lumMod val="90000"/>
                        <a:lumOff val="10000"/>
                      </a:schemeClr>
                    </a:solidFill>
                  </a:rPr>
                  <a:t>                                            ניתן להשתמש בלוח המקדמים:</a:t>
                </a:r>
              </a:p>
              <a:p>
                <a:pPr marL="0"/>
                <a:r>
                  <a:rPr lang="he-IL" sz="2400" baseline="30000" dirty="0">
                    <a:solidFill>
                      <a:schemeClr val="tx1">
                        <a:lumMod val="90000"/>
                        <a:lumOff val="10000"/>
                      </a:schemeClr>
                    </a:solidFill>
                  </a:rPr>
                  <a:t>                                                            </a:t>
                </a:r>
                <a:r>
                  <a:rPr lang="he-IL" sz="3600" i="1" baseline="30000" dirty="0">
                    <a:solidFill>
                      <a:srgbClr val="92D050"/>
                    </a:solidFill>
                  </a:rPr>
                  <a:t>15,444</a:t>
                </a:r>
                <a:r>
                  <a:rPr lang="he-IL" sz="3600" baseline="30000" dirty="0">
                    <a:solidFill>
                      <a:schemeClr val="tx1">
                        <a:lumMod val="90000"/>
                        <a:lumOff val="10000"/>
                      </a:schemeClr>
                    </a:solidFill>
                  </a:rPr>
                  <a:t> =   </a:t>
                </a:r>
                <a:r>
                  <a:rPr lang="he-IL" sz="3600" baseline="30000" dirty="0">
                    <a:solidFill>
                      <a:srgbClr val="00B0F0"/>
                    </a:solidFill>
                    <a:hlinkClick r:id="rId3" action="ppaction://hlinksldjump"/>
                  </a:rPr>
                  <a:t>7.722</a:t>
                </a:r>
                <a:r>
                  <a:rPr lang="he-IL" sz="3600" baseline="30000" dirty="0">
                    <a:solidFill>
                      <a:srgbClr val="00B0F0"/>
                    </a:solidFill>
                  </a:rPr>
                  <a:t> </a:t>
                </a:r>
                <a:r>
                  <a:rPr lang="en-US" sz="3600" i="1" baseline="30000" dirty="0">
                    <a:solidFill>
                      <a:srgbClr val="00B0F0"/>
                    </a:solidFill>
                  </a:rPr>
                  <a:t>PV</a:t>
                </a:r>
                <a:r>
                  <a:rPr lang="en-US" sz="3600" baseline="30000" dirty="0">
                    <a:solidFill>
                      <a:srgbClr val="00B0F0"/>
                    </a:solidFill>
                  </a:rPr>
                  <a:t>= 2,000*</a:t>
                </a:r>
                <a:endParaRPr lang="he-IL" sz="3600" baseline="30000" dirty="0">
                  <a:solidFill>
                    <a:srgbClr val="00B0F0"/>
                  </a:solidFill>
                </a:endParaRPr>
              </a:p>
              <a:p>
                <a:pPr marL="0"/>
                <a:endParaRPr lang="en-US" sz="2400" baseline="30000" dirty="0">
                  <a:solidFill>
                    <a:srgbClr val="00B0F0"/>
                  </a:solidFill>
                </a:endParaRPr>
              </a:p>
              <a:p>
                <a:pPr marL="514350" indent="-514350">
                  <a:buAutoNum type="arabicPeriod"/>
                </a:pPr>
                <a:endParaRPr lang="en-US" sz="2400" dirty="0"/>
              </a:p>
              <a:p>
                <a:pPr marL="0"/>
                <a:endParaRPr lang="he-IL" sz="2400" dirty="0">
                  <a:solidFill>
                    <a:srgbClr val="7030A0"/>
                  </a:solidFill>
                  <a:cs typeface="Varela Round" panose="00000500000000000000"/>
                </a:endParaRPr>
              </a:p>
            </p:txBody>
          </p:sp>
        </mc:Choice>
        <mc:Fallback xmlns="">
          <p:sp>
            <p:nvSpPr>
              <p:cNvPr id="14" name="מציין מיקום טקסט 13"/>
              <p:cNvSpPr>
                <a:spLocks noGrp="1" noRot="1" noChangeAspect="1" noMove="1" noResize="1" noEditPoints="1" noAdjustHandles="1" noChangeArrowheads="1" noChangeShapeType="1" noTextEdit="1"/>
              </p:cNvSpPr>
              <p:nvPr>
                <p:ph type="body" sz="quarter" idx="3"/>
              </p:nvPr>
            </p:nvSpPr>
            <p:spPr>
              <a:xfrm>
                <a:off x="135802" y="1566250"/>
                <a:ext cx="11027121" cy="5291749"/>
              </a:xfrm>
              <a:blipFill>
                <a:blip r:embed="rId4"/>
                <a:stretch>
                  <a:fillRect l="-4920" t="-18894" r="-940" b="-20622"/>
                </a:stretch>
              </a:blipFill>
            </p:spPr>
            <p:txBody>
              <a:bodyPr/>
              <a:lstStyle/>
              <a:p>
                <a:r>
                  <a:rPr lang="he-IL">
                    <a:noFill/>
                  </a:rPr>
                  <a:t> </a:t>
                </a:r>
              </a:p>
            </p:txBody>
          </p:sp>
        </mc:Fallback>
      </mc:AlternateContent>
      <mc:AlternateContent xmlns:mc="http://schemas.openxmlformats.org/markup-compatibility/2006" xmlns:a14="http://schemas.microsoft.com/office/drawing/2010/main">
        <mc:Choice Requires="a14">
          <p:sp>
            <p:nvSpPr>
              <p:cNvPr id="2" name="מלבן 1">
                <a:extLst>
                  <a:ext uri="{FF2B5EF4-FFF2-40B4-BE49-F238E27FC236}">
                    <a16:creationId xmlns:a16="http://schemas.microsoft.com/office/drawing/2014/main" id="{0E628B6E-FFBE-4B6F-AD24-1E1A93992622}"/>
                  </a:ext>
                </a:extLst>
              </p:cNvPr>
              <p:cNvSpPr/>
              <p:nvPr/>
            </p:nvSpPr>
            <p:spPr>
              <a:xfrm>
                <a:off x="2326741" y="1729212"/>
                <a:ext cx="6319318" cy="1290546"/>
              </a:xfrm>
              <a:prstGeom prst="rect">
                <a:avLst/>
              </a:prstGeom>
            </p:spPr>
            <p:txBody>
              <a:bodyPr wrap="square">
                <a:spAutoFit/>
              </a:bodyPr>
              <a:lstStyle/>
              <a:p>
                <a:pPr algn="ctr"/>
                <a14:m>
                  <m:oMathPara xmlns:m="http://schemas.openxmlformats.org/officeDocument/2006/math">
                    <m:oMathParaPr>
                      <m:jc m:val="centerGroup"/>
                    </m:oMathParaPr>
                    <m:oMath xmlns:m="http://schemas.openxmlformats.org/officeDocument/2006/math">
                      <m:r>
                        <a:rPr lang="en-US" sz="2400" b="1" i="1">
                          <a:solidFill>
                            <a:srgbClr val="12B4BC"/>
                          </a:solidFill>
                          <a:latin typeface="Cambria Math" panose="02040503050406030204" pitchFamily="18" charset="0"/>
                        </a:rPr>
                        <m:t>𝑷𝑽</m:t>
                      </m:r>
                      <m:r>
                        <a:rPr lang="en-US" sz="2400" i="1">
                          <a:solidFill>
                            <a:srgbClr val="12B4BC"/>
                          </a:solidFill>
                          <a:latin typeface="Cambria Math" panose="02040503050406030204" pitchFamily="18" charset="0"/>
                        </a:rPr>
                        <m:t>=</m:t>
                      </m:r>
                      <m:r>
                        <a:rPr lang="en-US" sz="2400" i="1">
                          <a:solidFill>
                            <a:srgbClr val="12B4BC"/>
                          </a:solidFill>
                          <a:latin typeface="Cambria Math" panose="02040503050406030204" pitchFamily="18" charset="0"/>
                        </a:rPr>
                        <m:t>𝑃</m:t>
                      </m:r>
                      <m:d>
                        <m:dPr>
                          <m:begChr m:val="["/>
                          <m:endChr m:val="]"/>
                          <m:ctrlPr>
                            <a:rPr lang="en-US" sz="2400" i="1">
                              <a:solidFill>
                                <a:srgbClr val="12B4BC"/>
                              </a:solidFill>
                              <a:latin typeface="Cambria Math" panose="02040503050406030204" pitchFamily="18" charset="0"/>
                            </a:rPr>
                          </m:ctrlPr>
                        </m:dPr>
                        <m:e>
                          <m:f>
                            <m:fPr>
                              <m:ctrlPr>
                                <a:rPr lang="en-US" sz="2400" i="1">
                                  <a:solidFill>
                                    <a:srgbClr val="12B4BC"/>
                                  </a:solidFill>
                                  <a:latin typeface="Cambria Math" panose="02040503050406030204" pitchFamily="18" charset="0"/>
                                </a:rPr>
                              </m:ctrlPr>
                            </m:fPr>
                            <m:num>
                              <m:r>
                                <a:rPr lang="en-US" sz="2400" i="1">
                                  <a:solidFill>
                                    <a:srgbClr val="12B4BC"/>
                                  </a:solidFill>
                                  <a:latin typeface="Cambria Math" panose="02040503050406030204" pitchFamily="18" charset="0"/>
                                </a:rPr>
                                <m:t>1</m:t>
                              </m:r>
                              <m:r>
                                <a:rPr lang="en-US" sz="2400" i="1">
                                  <a:solidFill>
                                    <a:srgbClr val="12B4BC"/>
                                  </a:solidFill>
                                  <a:latin typeface="Cambria Math" panose="02040503050406030204" pitchFamily="18" charset="0"/>
                                </a:rPr>
                                <m:t>−</m:t>
                              </m:r>
                              <m:d>
                                <m:dPr>
                                  <m:ctrlPr>
                                    <a:rPr lang="en-US" sz="2400" i="1">
                                      <a:solidFill>
                                        <a:srgbClr val="12B4BC"/>
                                      </a:solidFill>
                                      <a:latin typeface="Cambria Math" panose="02040503050406030204" pitchFamily="18" charset="0"/>
                                    </a:rPr>
                                  </m:ctrlPr>
                                </m:dPr>
                                <m:e>
                                  <m:r>
                                    <a:rPr lang="en-US" sz="2400" i="1">
                                      <a:solidFill>
                                        <a:srgbClr val="12B4BC"/>
                                      </a:solidFill>
                                      <a:latin typeface="Cambria Math" panose="02040503050406030204" pitchFamily="18" charset="0"/>
                                    </a:rPr>
                                    <m:t>1</m:t>
                                  </m:r>
                                  <m:r>
                                    <a:rPr lang="en-US" sz="2400" i="1">
                                      <a:solidFill>
                                        <a:srgbClr val="12B4BC"/>
                                      </a:solidFill>
                                      <a:latin typeface="Cambria Math" panose="02040503050406030204" pitchFamily="18" charset="0"/>
                                    </a:rPr>
                                    <m:t>+</m:t>
                                  </m:r>
                                  <m:r>
                                    <a:rPr lang="en-US" sz="2400" i="1">
                                      <a:solidFill>
                                        <a:srgbClr val="12B4BC"/>
                                      </a:solidFill>
                                      <a:latin typeface="Cambria Math" panose="02040503050406030204" pitchFamily="18" charset="0"/>
                                    </a:rPr>
                                    <m:t>𝑟</m:t>
                                  </m:r>
                                </m:e>
                              </m:d>
                              <m:sSup>
                                <m:sSupPr>
                                  <m:ctrlPr>
                                    <a:rPr lang="en-US" sz="2400" i="1">
                                      <a:solidFill>
                                        <a:srgbClr val="12B4BC"/>
                                      </a:solidFill>
                                      <a:latin typeface="Cambria Math" panose="02040503050406030204" pitchFamily="18" charset="0"/>
                                    </a:rPr>
                                  </m:ctrlPr>
                                </m:sSupPr>
                                <m:e>
                                  <m:r>
                                    <a:rPr lang="en-US" sz="2400" i="1">
                                      <a:solidFill>
                                        <a:srgbClr val="12B4BC"/>
                                      </a:solidFill>
                                      <a:latin typeface="Cambria Math" panose="02040503050406030204" pitchFamily="18" charset="0"/>
                                    </a:rPr>
                                    <m:t> </m:t>
                                  </m:r>
                                </m:e>
                                <m:sup>
                                  <m:r>
                                    <a:rPr lang="en-US" sz="2400" i="1">
                                      <a:solidFill>
                                        <a:srgbClr val="12B4BC"/>
                                      </a:solidFill>
                                      <a:latin typeface="Cambria Math" panose="02040503050406030204" pitchFamily="18" charset="0"/>
                                    </a:rPr>
                                    <m:t>−</m:t>
                                  </m:r>
                                  <m:r>
                                    <a:rPr lang="en-US" sz="2400" i="1">
                                      <a:solidFill>
                                        <a:srgbClr val="12B4BC"/>
                                      </a:solidFill>
                                      <a:latin typeface="Cambria Math" panose="02040503050406030204" pitchFamily="18" charset="0"/>
                                    </a:rPr>
                                    <m:t>𝑡</m:t>
                                  </m:r>
                                </m:sup>
                              </m:sSup>
                            </m:num>
                            <m:den>
                              <m:r>
                                <a:rPr lang="en-US" sz="2400" i="1">
                                  <a:solidFill>
                                    <a:srgbClr val="12B4BC"/>
                                  </a:solidFill>
                                  <a:latin typeface="Cambria Math" panose="02040503050406030204" pitchFamily="18" charset="0"/>
                                </a:rPr>
                                <m:t>𝑟</m:t>
                              </m:r>
                            </m:den>
                          </m:f>
                        </m:e>
                      </m:d>
                    </m:oMath>
                  </m:oMathPara>
                </a14:m>
                <a:endParaRPr lang="en-US" sz="2400" dirty="0">
                  <a:solidFill>
                    <a:srgbClr val="12B4BC"/>
                  </a:solidFill>
                  <a:latin typeface="Varela Round" panose="00000500000000000000" pitchFamily="2" charset="-79"/>
                </a:endParaRPr>
              </a:p>
              <a:p>
                <a:endParaRPr lang="he-IL" sz="2400" dirty="0">
                  <a:solidFill>
                    <a:schemeClr val="accent6">
                      <a:lumMod val="50000"/>
                    </a:schemeClr>
                  </a:solidFill>
                  <a:latin typeface="Varela Round" panose="00000500000000000000" pitchFamily="2" charset="-79"/>
                  <a:cs typeface="Varela Round" panose="00000500000000000000"/>
                </a:endParaRPr>
              </a:p>
            </p:txBody>
          </p:sp>
        </mc:Choice>
        <mc:Fallback xmlns="">
          <p:sp>
            <p:nvSpPr>
              <p:cNvPr id="2" name="מלבן 1">
                <a:extLst>
                  <a:ext uri="{FF2B5EF4-FFF2-40B4-BE49-F238E27FC236}">
                    <a16:creationId xmlns:a16="http://schemas.microsoft.com/office/drawing/2014/main" id="{0E628B6E-FFBE-4B6F-AD24-1E1A93992622}"/>
                  </a:ext>
                </a:extLst>
              </p:cNvPr>
              <p:cNvSpPr>
                <a:spLocks noRot="1" noChangeAspect="1" noMove="1" noResize="1" noEditPoints="1" noAdjustHandles="1" noChangeArrowheads="1" noChangeShapeType="1" noTextEdit="1"/>
              </p:cNvSpPr>
              <p:nvPr/>
            </p:nvSpPr>
            <p:spPr>
              <a:xfrm>
                <a:off x="2326741" y="1729212"/>
                <a:ext cx="6319318" cy="1290546"/>
              </a:xfrm>
              <a:prstGeom prst="rect">
                <a:avLst/>
              </a:prstGeom>
              <a:blipFill>
                <a:blip r:embed="rId5"/>
                <a:stretch>
                  <a:fillRect r="-1448" b="-9953"/>
                </a:stretch>
              </a:blipFill>
            </p:spPr>
            <p:txBody>
              <a:bodyPr/>
              <a:lstStyle/>
              <a:p>
                <a:r>
                  <a:rPr lang="he-IL">
                    <a:noFill/>
                  </a:rPr>
                  <a:t> </a:t>
                </a:r>
              </a:p>
            </p:txBody>
          </p:sp>
        </mc:Fallback>
      </mc:AlternateContent>
    </p:spTree>
    <p:extLst>
      <p:ext uri="{BB962C8B-B14F-4D97-AF65-F5344CB8AC3E}">
        <p14:creationId xmlns:p14="http://schemas.microsoft.com/office/powerpoint/2010/main" val="15166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p:txBody>
          <a:bodyPr/>
          <a:lstStyle/>
          <a:p>
            <a:r>
              <a:rPr lang="he-IL" dirty="0"/>
              <a:t>מימון</a:t>
            </a:r>
          </a:p>
        </p:txBody>
      </p:sp>
      <p:sp>
        <p:nvSpPr>
          <p:cNvPr id="7" name="כותרת משנה 6"/>
          <p:cNvSpPr>
            <a:spLocks noGrp="1"/>
          </p:cNvSpPr>
          <p:nvPr>
            <p:ph type="subTitle" idx="1"/>
          </p:nvPr>
        </p:nvSpPr>
        <p:spPr/>
        <p:txBody>
          <a:bodyPr/>
          <a:lstStyle/>
          <a:p>
            <a:r>
              <a:rPr lang="he-IL" dirty="0">
                <a:sym typeface="Varela Round"/>
              </a:rPr>
              <a:t>מנהל וכלכלה- י"א</a:t>
            </a:r>
          </a:p>
        </p:txBody>
      </p:sp>
      <p:sp>
        <p:nvSpPr>
          <p:cNvPr id="4" name="מציין מיקום תוכן 3"/>
          <p:cNvSpPr>
            <a:spLocks noGrp="1"/>
          </p:cNvSpPr>
          <p:nvPr>
            <p:ph idx="10"/>
          </p:nvPr>
        </p:nvSpPr>
        <p:spPr/>
        <p:txBody>
          <a:bodyPr/>
          <a:lstStyle/>
          <a:p>
            <a:r>
              <a:rPr lang="he-IL" dirty="0">
                <a:sym typeface="Varela Round"/>
              </a:rPr>
              <a:t>שם המורה: </a:t>
            </a:r>
            <a:r>
              <a:rPr lang="he-IL" dirty="0" err="1">
                <a:sym typeface="Varela Round"/>
              </a:rPr>
              <a:t>פאולינה</a:t>
            </a:r>
            <a:r>
              <a:rPr lang="he-IL" dirty="0">
                <a:sym typeface="Varela Round"/>
              </a:rPr>
              <a:t> </a:t>
            </a:r>
            <a:r>
              <a:rPr lang="he-IL" dirty="0" err="1">
                <a:sym typeface="Varela Round"/>
              </a:rPr>
              <a:t>סוסביץ</a:t>
            </a:r>
            <a:endParaRPr lang="he-IL" dirty="0">
              <a:sym typeface="Varela Round"/>
            </a:endParaRPr>
          </a:p>
        </p:txBody>
      </p:sp>
      <p:sp>
        <p:nvSpPr>
          <p:cNvPr id="6" name="Rectangle 5">
            <a:extLst>
              <a:ext uri="{FF2B5EF4-FFF2-40B4-BE49-F238E27FC236}">
                <a16:creationId xmlns:a16="http://schemas.microsoft.com/office/drawing/2014/main" id="{B2280C11-EEDB-487A-98F6-634F6A554FCC}"/>
              </a:ext>
            </a:extLst>
          </p:cNvPr>
          <p:cNvSpPr/>
          <p:nvPr/>
        </p:nvSpPr>
        <p:spPr>
          <a:xfrm>
            <a:off x="12279398" y="634420"/>
            <a:ext cx="2277745" cy="663867"/>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002060"/>
                </a:solidFill>
                <a:effectLst/>
                <a:uLnTx/>
                <a:uFillTx/>
                <a:ea typeface="+mn-ea"/>
                <a:cs typeface="Varela Round"/>
              </a:rPr>
              <a:t>שקופית זו היא חובה</a:t>
            </a:r>
            <a:endParaRPr kumimoji="0" lang="en-US" sz="1800" b="0" i="0" u="none" strike="noStrike" kern="1200" cap="none" spc="0" normalizeH="0" baseline="0" noProof="0" dirty="0">
              <a:ln>
                <a:noFill/>
              </a:ln>
              <a:solidFill>
                <a:srgbClr val="002060"/>
              </a:solidFill>
              <a:effectLst/>
              <a:uLnTx/>
              <a:uFillTx/>
              <a:ea typeface="+mn-ea"/>
              <a:cs typeface="Varela Round"/>
            </a:endParaRPr>
          </a:p>
        </p:txBody>
      </p:sp>
      <p:sp>
        <p:nvSpPr>
          <p:cNvPr id="8" name="Rectangle 7">
            <a:extLst>
              <a:ext uri="{FF2B5EF4-FFF2-40B4-BE49-F238E27FC236}">
                <a16:creationId xmlns:a16="http://schemas.microsoft.com/office/drawing/2014/main" id="{2C6F7BCA-4B13-4E9D-B292-F022F48139C2}"/>
              </a:ext>
            </a:extLst>
          </p:cNvPr>
          <p:cNvSpPr/>
          <p:nvPr/>
        </p:nvSpPr>
        <p:spPr>
          <a:xfrm>
            <a:off x="12279397" y="1400768"/>
            <a:ext cx="2277745" cy="2975064"/>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002060"/>
                </a:solidFill>
                <a:effectLst/>
                <a:uLnTx/>
                <a:uFillTx/>
                <a:ea typeface="+mn-ea"/>
                <a:cs typeface="Varela Round"/>
              </a:rPr>
              <a:t>מלאו את פרטי השיעור, המקצוע והמורה .</a:t>
            </a:r>
          </a:p>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002060"/>
                </a:solidFill>
                <a:effectLst/>
                <a:uLnTx/>
                <a:uFillTx/>
                <a:ea typeface="+mn-ea"/>
                <a:cs typeface="Varela Round"/>
              </a:rPr>
              <a:t>(אין צורך להשאיר את הכיתובים "שם השיעור" , "המקצוע", מחקו אותם וכתבו רק את הפרטים עצמם). </a:t>
            </a:r>
            <a:endParaRPr kumimoji="0" lang="en-US" sz="1800" b="0" i="0" u="none" strike="noStrike" kern="1200" cap="none" spc="0" normalizeH="0" baseline="0" noProof="0" dirty="0">
              <a:ln>
                <a:noFill/>
              </a:ln>
              <a:solidFill>
                <a:srgbClr val="002060"/>
              </a:solidFill>
              <a:effectLst/>
              <a:uLnTx/>
              <a:uFillTx/>
              <a:ea typeface="+mn-ea"/>
              <a:cs typeface="Varela Roun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4"/>
            <a:ext cx="12191999" cy="1081971"/>
          </a:xfrm>
        </p:spPr>
        <p:txBody>
          <a:bodyPr/>
          <a:lstStyle/>
          <a:p>
            <a:r>
              <a:rPr lang="en-US" dirty="0"/>
              <a:t>PV-present value</a:t>
            </a:r>
            <a:br>
              <a:rPr lang="en-US" dirty="0"/>
            </a:br>
            <a:r>
              <a:rPr lang="he-IL" dirty="0"/>
              <a:t>ערך נוכחי של סדרת תשלומים לא שווים</a:t>
            </a:r>
          </a:p>
        </p:txBody>
      </p:sp>
      <p:sp>
        <p:nvSpPr>
          <p:cNvPr id="14" name="מציין מיקום טקסט 13"/>
          <p:cNvSpPr>
            <a:spLocks noGrp="1"/>
          </p:cNvSpPr>
          <p:nvPr>
            <p:ph type="body" sz="quarter" idx="3"/>
          </p:nvPr>
        </p:nvSpPr>
        <p:spPr>
          <a:xfrm>
            <a:off x="135802" y="1566250"/>
            <a:ext cx="11027121" cy="5291749"/>
          </a:xfrm>
        </p:spPr>
        <p:txBody>
          <a:bodyPr/>
          <a:lstStyle/>
          <a:p>
            <a:pPr marL="0"/>
            <a:r>
              <a:rPr lang="he-IL" dirty="0">
                <a:solidFill>
                  <a:srgbClr val="7030A0"/>
                </a:solidFill>
                <a:cs typeface="Varela Round" panose="00000500000000000000"/>
              </a:rPr>
              <a:t>תרגיל: </a:t>
            </a:r>
            <a:r>
              <a:rPr lang="he-IL" sz="2000" dirty="0"/>
              <a:t>סכום של 5,000 ₪ צפוי להתקבל בסוף כל שנה במשך שנתיים כאשר החל מהשנה השלישית  ועד לחמישית צפוי להתקבל בסוף כל שנה סכום של 7,500 ₪. שיעור הריבית 10%. חשב את הערך הנוכחי של זרם התקבולים.</a:t>
            </a:r>
            <a:endParaRPr lang="en-US" sz="2000" dirty="0"/>
          </a:p>
          <a:p>
            <a:pPr marL="0" algn="ctr"/>
            <a:r>
              <a:rPr lang="en-US" sz="2000" dirty="0"/>
              <a:t>PV=5,000*</a:t>
            </a:r>
            <a:r>
              <a:rPr lang="en-US" sz="2000" dirty="0">
                <a:hlinkClick r:id="rId3" action="ppaction://hlinksldjump"/>
              </a:rPr>
              <a:t>1.736</a:t>
            </a:r>
            <a:r>
              <a:rPr lang="en-US" sz="2000" dirty="0"/>
              <a:t>+7,500*(</a:t>
            </a:r>
            <a:r>
              <a:rPr lang="en-US" sz="2000" dirty="0">
                <a:hlinkClick r:id="rId3" action="ppaction://hlinksldjump"/>
              </a:rPr>
              <a:t>3.791-1.736</a:t>
            </a:r>
            <a:r>
              <a:rPr lang="en-US" sz="2000" dirty="0"/>
              <a:t>)=24,092.50</a:t>
            </a:r>
            <a:endParaRPr lang="he-IL" sz="2000" dirty="0"/>
          </a:p>
          <a:p>
            <a:pPr marL="0"/>
            <a:r>
              <a:rPr lang="he-IL" sz="2000" dirty="0"/>
              <a:t>בתרגיל זה השתמשנו בלוח מקדמים ערך נוכחי סדרתי.</a:t>
            </a:r>
          </a:p>
          <a:p>
            <a:pPr marL="0"/>
            <a:endParaRPr lang="he-IL" sz="2000" dirty="0"/>
          </a:p>
          <a:p>
            <a:pPr marL="0"/>
            <a:r>
              <a:rPr lang="he-IL" sz="2000" dirty="0"/>
              <a:t>במקרה הראשון אנו מחפשים את המקדם בעמודה של 10%, שנתיים. כי התקבול של  5,000 ש"ח אמור להתקבל במשך שנתיים. במקרה השני השתמשנו במקדם של חמש שנים והפחתנו את המקדם של שנתיים כדי לקבל את סכום המקדמים של שנה 3, 4 ו-5. </a:t>
            </a:r>
          </a:p>
          <a:p>
            <a:pPr marL="0"/>
            <a:r>
              <a:rPr lang="he-IL" sz="2000" dirty="0"/>
              <a:t>לכן, מקדם שנה 5 הוא 3.791 (10%) פחות מקדם שנה 2 (10%) 1.736= 2.055</a:t>
            </a:r>
          </a:p>
          <a:p>
            <a:pPr marL="0"/>
            <a:r>
              <a:rPr lang="he-IL" sz="2000" dirty="0"/>
              <a:t>                              </a:t>
            </a:r>
          </a:p>
          <a:p>
            <a:pPr marL="0"/>
            <a:r>
              <a:rPr lang="he-IL" sz="2000" dirty="0"/>
              <a:t>                               תשובה לשאלה: הערך הנוכחי של זרם התקבולים הוא 24,092.50 ₪.</a:t>
            </a:r>
          </a:p>
        </p:txBody>
      </p:sp>
      <p:pic>
        <p:nvPicPr>
          <p:cNvPr id="3" name="תמונה 2">
            <a:extLst>
              <a:ext uri="{FF2B5EF4-FFF2-40B4-BE49-F238E27FC236}">
                <a16:creationId xmlns:a16="http://schemas.microsoft.com/office/drawing/2014/main" id="{5DC14138-2EBD-4BC0-8C47-E4672A5947DF}"/>
              </a:ext>
            </a:extLst>
          </p:cNvPr>
          <p:cNvPicPr>
            <a:picLocks noChangeAspect="1"/>
          </p:cNvPicPr>
          <p:nvPr/>
        </p:nvPicPr>
        <p:blipFill>
          <a:blip r:embed="rId4"/>
          <a:stretch>
            <a:fillRect/>
          </a:stretch>
        </p:blipFill>
        <p:spPr>
          <a:xfrm>
            <a:off x="4354717" y="1566251"/>
            <a:ext cx="3444236" cy="733528"/>
          </a:xfrm>
          <a:prstGeom prst="rect">
            <a:avLst/>
          </a:prstGeom>
        </p:spPr>
      </p:pic>
      <p:pic>
        <p:nvPicPr>
          <p:cNvPr id="5" name="תמונה 4">
            <a:extLst>
              <a:ext uri="{FF2B5EF4-FFF2-40B4-BE49-F238E27FC236}">
                <a16:creationId xmlns:a16="http://schemas.microsoft.com/office/drawing/2014/main" id="{66E5FC69-33EE-4D3E-A7AC-D678B068670C}"/>
              </a:ext>
            </a:extLst>
          </p:cNvPr>
          <p:cNvPicPr>
            <a:picLocks noChangeAspect="1"/>
          </p:cNvPicPr>
          <p:nvPr/>
        </p:nvPicPr>
        <p:blipFill>
          <a:blip r:embed="rId5"/>
          <a:stretch>
            <a:fillRect/>
          </a:stretch>
        </p:blipFill>
        <p:spPr>
          <a:xfrm>
            <a:off x="3373505" y="3478597"/>
            <a:ext cx="1962424" cy="733527"/>
          </a:xfrm>
          <a:prstGeom prst="rect">
            <a:avLst/>
          </a:prstGeom>
        </p:spPr>
      </p:pic>
    </p:spTree>
    <p:extLst>
      <p:ext uri="{BB962C8B-B14F-4D97-AF65-F5344CB8AC3E}">
        <p14:creationId xmlns:p14="http://schemas.microsoft.com/office/powerpoint/2010/main" val="1916048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2">
            <a:extLst>
              <a:ext uri="{FF2B5EF4-FFF2-40B4-BE49-F238E27FC236}">
                <a16:creationId xmlns:a16="http://schemas.microsoft.com/office/drawing/2014/main" id="{7F10F4EA-D791-4FA6-89B7-2935520F458D}"/>
              </a:ext>
            </a:extLst>
          </p:cNvPr>
          <p:cNvSpPr>
            <a:spLocks noGrp="1"/>
          </p:cNvSpPr>
          <p:nvPr>
            <p:ph type="ctrTitle"/>
          </p:nvPr>
        </p:nvSpPr>
        <p:spPr>
          <a:xfrm>
            <a:off x="1733909" y="1"/>
            <a:ext cx="10247689" cy="585926"/>
          </a:xfrm>
        </p:spPr>
        <p:txBody>
          <a:bodyPr/>
          <a:lstStyle/>
          <a:p>
            <a:r>
              <a:rPr lang="he-IL" dirty="0"/>
              <a:t>תרגילים</a:t>
            </a:r>
          </a:p>
        </p:txBody>
      </p:sp>
      <mc:AlternateContent xmlns:mc="http://schemas.openxmlformats.org/markup-compatibility/2006" xmlns:a14="http://schemas.microsoft.com/office/drawing/2010/main">
        <mc:Choice Requires="a14">
          <p:sp>
            <p:nvSpPr>
              <p:cNvPr id="4" name="מלבן 3">
                <a:extLst>
                  <a:ext uri="{FF2B5EF4-FFF2-40B4-BE49-F238E27FC236}">
                    <a16:creationId xmlns:a16="http://schemas.microsoft.com/office/drawing/2014/main" id="{9A22306F-F397-4A83-BC52-5B0DC47053DA}"/>
                  </a:ext>
                </a:extLst>
              </p:cNvPr>
              <p:cNvSpPr/>
              <p:nvPr/>
            </p:nvSpPr>
            <p:spPr>
              <a:xfrm>
                <a:off x="248575" y="746039"/>
                <a:ext cx="10656061" cy="7258013"/>
              </a:xfrm>
              <a:prstGeom prst="rect">
                <a:avLst/>
              </a:prstGeom>
            </p:spPr>
            <p:txBody>
              <a:bodyPr wrap="square">
                <a:spAutoFit/>
              </a:bodyPr>
              <a:lstStyle/>
              <a:p>
                <a:pPr marL="0" marR="0" lvl="0" indent="0" algn="r" defTabSz="914400" rtl="1" eaLnBrk="1" fontAlgn="auto" latinLnBrk="0" hangingPunct="1">
                  <a:lnSpc>
                    <a:spcPct val="150000"/>
                  </a:lnSpc>
                  <a:spcBef>
                    <a:spcPts val="0"/>
                  </a:spcBef>
                  <a:spcAft>
                    <a:spcPts val="1000"/>
                  </a:spcAft>
                  <a:buClrTx/>
                  <a:buSzTx/>
                  <a:buFontTx/>
                  <a:buNone/>
                  <a:tabLst/>
                  <a:defRPr/>
                </a:pPr>
                <a:r>
                  <a:rPr kumimoji="0" lang="he-IL"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Varela Round" panose="00000500000000000000"/>
                  </a:rPr>
                  <a:t>א. מהו הערך הנוכחי של 7,500 ₪  המתקבלים מידי שנה במשך 5 שנים, כאשר שער הריבית הוא 6%. </a:t>
                </a:r>
              </a:p>
              <a:p>
                <a:pPr marL="0" marR="0" lvl="0" indent="0" algn="r" defTabSz="914400" rtl="1" eaLnBrk="1" fontAlgn="auto" latinLnBrk="0" hangingPunct="1">
                  <a:lnSpc>
                    <a:spcPct val="150000"/>
                  </a:lnSpc>
                  <a:spcBef>
                    <a:spcPts val="0"/>
                  </a:spcBef>
                  <a:spcAft>
                    <a:spcPts val="1000"/>
                  </a:spcAft>
                  <a:buClrTx/>
                  <a:buSzTx/>
                  <a:buFontTx/>
                  <a:buNone/>
                  <a:tabLst/>
                  <a:defRPr/>
                </a:pPr>
                <a:r>
                  <a:rPr kumimoji="0" lang="he-IL"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Varela Round" panose="00000500000000000000"/>
                  </a:rPr>
                  <a:t>נתונים: </a:t>
                </a:r>
              </a:p>
              <a:p>
                <a:pPr marL="0" marR="0" lvl="0" indent="0" algn="r" defTabSz="914400" rtl="1" eaLnBrk="1" fontAlgn="auto" latinLnBrk="0" hangingPunct="1">
                  <a:lnSpc>
                    <a:spcPct val="150000"/>
                  </a:lnSpc>
                  <a:spcBef>
                    <a:spcPts val="0"/>
                  </a:spcBef>
                  <a:spcAft>
                    <a:spcPts val="100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Varela Round" panose="00000500000000000000"/>
                  </a:rPr>
                  <a:t>FV</a:t>
                </a:r>
                <a:r>
                  <a:rPr kumimoji="0" lang="he-IL"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Varela Round" panose="00000500000000000000"/>
                  </a:rPr>
                  <a:t>= 7,500</a:t>
                </a:r>
              </a:p>
              <a:p>
                <a:pPr marL="0" marR="0" lvl="0" indent="0" algn="r" defTabSz="914400" rtl="1" eaLnBrk="1" fontAlgn="auto" latinLnBrk="0" hangingPunct="1">
                  <a:lnSpc>
                    <a:spcPct val="150000"/>
                  </a:lnSpc>
                  <a:spcBef>
                    <a:spcPts val="0"/>
                  </a:spcBef>
                  <a:spcAft>
                    <a:spcPts val="100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Varela Round" panose="00000500000000000000"/>
                  </a:rPr>
                  <a:t>r</a:t>
                </a:r>
                <a:r>
                  <a:rPr kumimoji="0" lang="he-IL"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Varela Round" panose="00000500000000000000"/>
                  </a:rPr>
                  <a:t>=   6%  או 0.06</a:t>
                </a:r>
              </a:p>
              <a:p>
                <a:pPr marL="0" marR="0" lvl="0" indent="0" algn="r" defTabSz="914400" rtl="1" eaLnBrk="1" fontAlgn="auto" latinLnBrk="0" hangingPunct="1">
                  <a:lnSpc>
                    <a:spcPct val="150000"/>
                  </a:lnSpc>
                  <a:spcBef>
                    <a:spcPts val="0"/>
                  </a:spcBef>
                  <a:spcAft>
                    <a:spcPts val="100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Varela Round" panose="00000500000000000000"/>
                  </a:rPr>
                  <a:t>t</a:t>
                </a:r>
                <a:r>
                  <a:rPr kumimoji="0" lang="he-IL"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Varela Round" panose="00000500000000000000"/>
                  </a:rPr>
                  <a:t>= 5 שנים                       </a:t>
                </a:r>
                <a:r>
                  <a:rPr lang="en-US" dirty="0">
                    <a:latin typeface="Varela Round" panose="00000500000000000000" pitchFamily="2" charset="-79"/>
                  </a:rPr>
                  <a:t> </a:t>
                </a:r>
                <a14:m>
                  <m:oMath xmlns:m="http://schemas.openxmlformats.org/officeDocument/2006/math">
                    <m:r>
                      <a:rPr lang="en-US" i="1">
                        <a:latin typeface="Cambria Math" panose="02040503050406030204" pitchFamily="18" charset="0"/>
                      </a:rPr>
                      <m:t>𝑷𝑽</m:t>
                    </m:r>
                    <m:r>
                      <a:rPr lang="en-US" i="1">
                        <a:latin typeface="Cambria Math" panose="02040503050406030204" pitchFamily="18" charset="0"/>
                      </a:rPr>
                      <m:t>=</m:t>
                    </m:r>
                    <m:r>
                      <a:rPr lang="en-US" b="0" i="1" smtClean="0">
                        <a:latin typeface="Cambria Math" panose="02040503050406030204" pitchFamily="18" charset="0"/>
                      </a:rPr>
                      <m:t>7</m:t>
                    </m:r>
                    <m:r>
                      <a:rPr lang="en-US" b="0" i="1" smtClean="0">
                        <a:latin typeface="Cambria Math" panose="02040503050406030204" pitchFamily="18" charset="0"/>
                      </a:rPr>
                      <m:t>,</m:t>
                    </m:r>
                    <m:r>
                      <a:rPr lang="en-US" b="0" i="1" smtClean="0">
                        <a:latin typeface="Cambria Math" panose="02040503050406030204" pitchFamily="18" charset="0"/>
                      </a:rPr>
                      <m:t>500</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r>
                              <a:rPr lang="en-US" i="1">
                                <a:latin typeface="Cambria Math" panose="02040503050406030204" pitchFamily="18" charset="0"/>
                              </a:rPr>
                              <m:t>−(</m:t>
                            </m:r>
                            <m:r>
                              <a:rPr lang="en-US" b="0" i="1" smtClean="0">
                                <a:latin typeface="Cambria Math" panose="02040503050406030204" pitchFamily="18" charset="0"/>
                              </a:rPr>
                              <m:t>1</m:t>
                            </m:r>
                            <m:r>
                              <a:rPr lang="en-US" b="0" i="1" smtClean="0">
                                <a:latin typeface="Cambria Math" panose="02040503050406030204" pitchFamily="18" charset="0"/>
                              </a:rPr>
                              <m:t>+</m:t>
                            </m:r>
                            <m:r>
                              <a:rPr lang="en-US" b="0" i="1" smtClean="0">
                                <a:latin typeface="Cambria Math" panose="02040503050406030204" pitchFamily="18" charset="0"/>
                              </a:rPr>
                              <m:t>0</m:t>
                            </m:r>
                            <m:r>
                              <a:rPr lang="en-US" b="0" i="1" smtClean="0">
                                <a:latin typeface="Cambria Math" panose="02040503050406030204" pitchFamily="18" charset="0"/>
                              </a:rPr>
                              <m:t>.</m:t>
                            </m:r>
                            <m:r>
                              <a:rPr lang="en-US" b="0" i="1" smtClean="0">
                                <a:latin typeface="Cambria Math" panose="02040503050406030204" pitchFamily="18" charset="0"/>
                              </a:rPr>
                              <m:t>06</m:t>
                            </m:r>
                            <m:r>
                              <a:rPr lang="en-US" b="0" i="1" smtClean="0">
                                <a:latin typeface="Cambria Math" panose="02040503050406030204" pitchFamily="18" charset="0"/>
                              </a:rPr>
                              <m:t>)</m:t>
                            </m:r>
                            <m:sSup>
                              <m:sSupPr>
                                <m:ctrlPr>
                                  <a:rPr lang="en-US" i="1" smtClean="0">
                                    <a:latin typeface="Cambria Math" panose="02040503050406030204" pitchFamily="18" charset="0"/>
                                  </a:rPr>
                                </m:ctrlPr>
                              </m:sSupPr>
                              <m:e>
                                <m:r>
                                  <a:rPr lang="en-US" i="1">
                                    <a:latin typeface="Cambria Math" panose="02040503050406030204" pitchFamily="18" charset="0"/>
                                  </a:rPr>
                                  <m:t> </m:t>
                                </m:r>
                              </m:e>
                              <m:sup>
                                <m:r>
                                  <a:rPr lang="en-US" i="1">
                                    <a:latin typeface="Cambria Math" panose="02040503050406030204" pitchFamily="18" charset="0"/>
                                  </a:rPr>
                                  <m:t>−</m:t>
                                </m:r>
                                <m:r>
                                  <a:rPr lang="en-US" b="0" i="1" smtClean="0">
                                    <a:latin typeface="Cambria Math" panose="02040503050406030204" pitchFamily="18" charset="0"/>
                                  </a:rPr>
                                  <m:t>5</m:t>
                                </m:r>
                              </m:sup>
                            </m:sSup>
                          </m:num>
                          <m:den>
                            <m:r>
                              <a:rPr lang="en-US" i="1">
                                <a:latin typeface="Cambria Math" panose="02040503050406030204" pitchFamily="18" charset="0"/>
                              </a:rPr>
                              <m:t>𝟎</m:t>
                            </m:r>
                            <m:r>
                              <a:rPr lang="en-US" i="1">
                                <a:latin typeface="Cambria Math" panose="02040503050406030204" pitchFamily="18" charset="0"/>
                              </a:rPr>
                              <m:t>.</m:t>
                            </m:r>
                            <m:r>
                              <a:rPr lang="en-US" b="0" i="1" smtClean="0">
                                <a:latin typeface="Cambria Math" panose="02040503050406030204" pitchFamily="18" charset="0"/>
                              </a:rPr>
                              <m:t>06</m:t>
                            </m:r>
                          </m:den>
                        </m:f>
                      </m:e>
                    </m:d>
                  </m:oMath>
                </a14:m>
                <a:r>
                  <a:rPr lang="he-IL" dirty="0">
                    <a:solidFill>
                      <a:schemeClr val="accent6">
                        <a:lumMod val="60000"/>
                        <a:lumOff val="40000"/>
                      </a:schemeClr>
                    </a:solidFill>
                    <a:latin typeface="Varela Round" panose="00000500000000000000" pitchFamily="2" charset="-79"/>
                    <a:cs typeface="Varela Round" panose="00000500000000000000"/>
                  </a:rPr>
                  <a:t> </a:t>
                </a:r>
                <a:r>
                  <a:rPr lang="he-IL" dirty="0">
                    <a:solidFill>
                      <a:srgbClr val="192A72"/>
                    </a:solidFill>
                    <a:latin typeface="Varela Round" panose="00000500000000000000" pitchFamily="2" charset="-79"/>
                    <a:cs typeface="Varela Round" panose="00000500000000000000"/>
                  </a:rPr>
                  <a:t>ניתן גם להשתמש במקדם  של 6% -</a:t>
                </a:r>
                <a:r>
                  <a:rPr kumimoji="0" lang="he-IL" sz="1800" b="0"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a:rPr>
                  <a:t> 5 שנים= 4.212. נכפיל</a:t>
                </a:r>
              </a:p>
              <a:p>
                <a:pPr lvl="0">
                  <a:lnSpc>
                    <a:spcPct val="150000"/>
                  </a:lnSpc>
                  <a:spcAft>
                    <a:spcPts val="1000"/>
                  </a:spcAft>
                </a:pPr>
                <a:r>
                  <a:rPr lang="he-IL" dirty="0">
                    <a:solidFill>
                      <a:srgbClr val="192A72"/>
                    </a:solidFill>
                    <a:latin typeface="Varela Round" panose="00000500000000000000" pitchFamily="2" charset="-79"/>
                    <a:cs typeface="Varela Round" panose="00000500000000000000"/>
                  </a:rPr>
                  <a:t>                                      ב- </a:t>
                </a:r>
                <a:r>
                  <a:rPr lang="he-IL" dirty="0">
                    <a:solidFill>
                      <a:srgbClr val="192A72"/>
                    </a:solidFill>
                    <a:latin typeface="Varela Round" panose="00000500000000000000" pitchFamily="2" charset="-79"/>
                    <a:cs typeface="Varela Round" panose="00000500000000000000"/>
                    <a:hlinkClick r:id="" action="ppaction://hlinkshowjump?jump=nextslide"/>
                  </a:rPr>
                  <a:t>4.212</a:t>
                </a:r>
                <a:r>
                  <a:rPr lang="he-IL" dirty="0">
                    <a:solidFill>
                      <a:srgbClr val="192A72"/>
                    </a:solidFill>
                    <a:latin typeface="Varela Round" panose="00000500000000000000" pitchFamily="2" charset="-79"/>
                    <a:cs typeface="Varela Round" panose="00000500000000000000"/>
                  </a:rPr>
                  <a:t>. ונקבל את אותו הסכום או עם הפרש קטן.</a:t>
                </a:r>
                <a:r>
                  <a:rPr kumimoji="0" lang="he-IL" sz="1800" b="0"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a:rPr>
                  <a:t>                                                                                            </a:t>
                </a:r>
                <a:endParaRPr kumimoji="0" lang="en-US" sz="1800" b="0"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a:endParaRPr>
              </a:p>
              <a:p>
                <a:pPr marL="0" marR="0" lvl="0" indent="0" algn="r" defTabSz="914400" rtl="1" eaLnBrk="1" fontAlgn="auto" latinLnBrk="0" hangingPunct="1">
                  <a:lnSpc>
                    <a:spcPct val="150000"/>
                  </a:lnSpc>
                  <a:spcBef>
                    <a:spcPts val="0"/>
                  </a:spcBef>
                  <a:spcAft>
                    <a:spcPts val="1000"/>
                  </a:spcAft>
                  <a:buClrTx/>
                  <a:buSzTx/>
                  <a:buFontTx/>
                  <a:buNone/>
                  <a:tabLst/>
                  <a:defRPr/>
                </a:pPr>
                <a:r>
                  <a:rPr kumimoji="0" lang="he-IL"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Varela Round" panose="00000500000000000000"/>
                  </a:rPr>
                  <a:t>הערך הנוכחי של סדרת תשלומים של 7,500 ₪ המתקבלים במשך 5 שנים, בסוף כל שנה הוא: 31,590 ₪</a:t>
                </a:r>
              </a:p>
              <a:p>
                <a:pPr marL="0" marR="0" lvl="0" indent="0" algn="r" defTabSz="914400" rtl="1" eaLnBrk="1" fontAlgn="auto" latinLnBrk="0" hangingPunct="1">
                  <a:lnSpc>
                    <a:spcPct val="150000"/>
                  </a:lnSpc>
                  <a:spcBef>
                    <a:spcPts val="0"/>
                  </a:spcBef>
                  <a:spcAft>
                    <a:spcPts val="1000"/>
                  </a:spcAft>
                  <a:buClrTx/>
                  <a:buSzTx/>
                  <a:buFontTx/>
                  <a:buNone/>
                  <a:tabLst/>
                  <a:defRPr/>
                </a:pPr>
                <a:r>
                  <a:rPr kumimoji="0" lang="he-IL"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Varela Round" panose="00000500000000000000"/>
                  </a:rPr>
                  <a:t>ב. </a:t>
                </a:r>
                <a:r>
                  <a:rPr kumimoji="0" lang="he-IL"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Varela Round" panose="00000500000000000000" pitchFamily="2" charset="-79"/>
                  </a:rPr>
                  <a:t>סכום של 1,000 ₪ צפוי להתקבל בסוף כל שנה במשך 3 שנים. מתום השנה הרביעית ועד השנה השביעית  צפוי להתקבל סכום של 1,500 ₪. שיעור הריבית 5%. נשתמש במקדם ערך נוכחי לסדרת תשלומים.</a:t>
                </a:r>
              </a:p>
              <a:p>
                <a:pPr marL="0" marR="0" lvl="0" indent="0" algn="ctr" defTabSz="914400" rtl="1" eaLnBrk="1" fontAlgn="auto" latinLnBrk="0" hangingPunct="1">
                  <a:lnSpc>
                    <a:spcPct val="150000"/>
                  </a:lnSpc>
                  <a:spcBef>
                    <a:spcPts val="0"/>
                  </a:spcBef>
                  <a:spcAft>
                    <a:spcPts val="1000"/>
                  </a:spcAft>
                  <a:buClrTx/>
                  <a:buSzTx/>
                  <a:buFontTx/>
                  <a:buNone/>
                  <a:tabLst/>
                  <a:defRPr/>
                </a:pPr>
                <a:r>
                  <a:rPr kumimoji="0" lang="en-US"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mn-cs"/>
                  </a:rPr>
                  <a:t>PV=1,000*</a:t>
                </a:r>
                <a:r>
                  <a:rPr kumimoji="0" lang="en-US"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mn-cs"/>
                    <a:hlinkClick r:id="rId2" action="ppaction://hlinksldjump"/>
                  </a:rPr>
                  <a:t>2.723</a:t>
                </a:r>
                <a:r>
                  <a:rPr kumimoji="0" lang="en-US"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mn-cs"/>
                  </a:rPr>
                  <a:t>+1,500 *(</a:t>
                </a:r>
                <a:r>
                  <a:rPr kumimoji="0" lang="en-US"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mn-cs"/>
                    <a:hlinkClick r:id="rId2" action="ppaction://hlinksldjump"/>
                  </a:rPr>
                  <a:t>5,786-2.723</a:t>
                </a:r>
                <a:r>
                  <a:rPr kumimoji="0" lang="en-US" sz="1800" b="0" i="0" u="none" strike="noStrike" kern="1200" cap="none" spc="0" normalizeH="0" baseline="0" noProof="0" dirty="0">
                    <a:ln>
                      <a:noFill/>
                    </a:ln>
                    <a:solidFill>
                      <a:srgbClr val="002060"/>
                    </a:solidFill>
                    <a:effectLst/>
                    <a:uLnTx/>
                    <a:uFillTx/>
                    <a:latin typeface="Varela Round" panose="00000500000000000000" pitchFamily="2" charset="-79"/>
                    <a:ea typeface="+mn-ea"/>
                    <a:cs typeface="+mn-cs"/>
                  </a:rPr>
                  <a:t>)= 7,317.50</a:t>
                </a:r>
                <a:endParaRPr kumimoji="0" lang="en-US" sz="1800" b="0" i="0" u="sng" strike="noStrike" kern="1200" cap="none" spc="0" normalizeH="0" baseline="30000" noProof="0" dirty="0">
                  <a:ln>
                    <a:noFill/>
                  </a:ln>
                  <a:solidFill>
                    <a:srgbClr val="002060"/>
                  </a:solidFill>
                  <a:effectLst/>
                  <a:uLnTx/>
                  <a:uFillTx/>
                  <a:latin typeface="Varela Round" panose="00000500000000000000" pitchFamily="2" charset="-79"/>
                  <a:ea typeface="+mn-ea"/>
                  <a:cs typeface="Varela Round" panose="00000500000000000000"/>
                </a:endParaRPr>
              </a:p>
              <a:p>
                <a:pPr marL="0" marR="0" lvl="0" indent="0" algn="r" defTabSz="914400" rtl="1" eaLnBrk="1" fontAlgn="auto" latinLnBrk="0" hangingPunct="1">
                  <a:lnSpc>
                    <a:spcPct val="150000"/>
                  </a:lnSpc>
                  <a:spcBef>
                    <a:spcPts val="0"/>
                  </a:spcBef>
                  <a:spcAft>
                    <a:spcPts val="1000"/>
                  </a:spcAft>
                  <a:buClrTx/>
                  <a:buSzTx/>
                  <a:buFontTx/>
                  <a:buNone/>
                  <a:tabLst/>
                  <a:defRPr/>
                </a:pPr>
                <a:r>
                  <a:rPr kumimoji="0" lang="en-US" sz="1400" b="0" i="0" u="none" strike="noStrike" kern="1200" cap="none" spc="0" normalizeH="0" baseline="0" noProof="0" dirty="0">
                    <a:ln>
                      <a:noFill/>
                    </a:ln>
                    <a:solidFill>
                      <a:srgbClr val="002060"/>
                    </a:solidFill>
                    <a:effectLst/>
                    <a:uLnTx/>
                    <a:uFillTx/>
                    <a:latin typeface="Varela Round" panose="00000500000000000000" pitchFamily="2" charset="-79"/>
                    <a:ea typeface="Calibri" panose="020F0502020204030204" pitchFamily="34" charset="0"/>
                    <a:cs typeface="Varela Round" panose="00000500000000000000"/>
                  </a:rPr>
                  <a:t>                                  </a:t>
                </a:r>
              </a:p>
              <a:p>
                <a:pPr marL="0" marR="0" lvl="0" indent="0" algn="r" defTabSz="914400" rtl="1" eaLnBrk="1" fontAlgn="auto" latinLnBrk="0" hangingPunct="1">
                  <a:lnSpc>
                    <a:spcPct val="150000"/>
                  </a:lnSpc>
                  <a:spcBef>
                    <a:spcPts val="0"/>
                  </a:spcBef>
                  <a:spcAft>
                    <a:spcPts val="1000"/>
                  </a:spcAft>
                  <a:buClrTx/>
                  <a:buSzTx/>
                  <a:buFontTx/>
                  <a:buNone/>
                  <a:tabLst/>
                  <a:defRPr/>
                </a:pPr>
                <a:endParaRPr kumimoji="0" lang="he-IL" sz="1400" b="0" i="0" u="none" strike="noStrike" kern="1200" cap="none" spc="0" normalizeH="0" baseline="0" noProof="0" dirty="0">
                  <a:ln>
                    <a:noFill/>
                  </a:ln>
                  <a:solidFill>
                    <a:srgbClr val="002060"/>
                  </a:solidFill>
                  <a:effectLst/>
                  <a:uLnTx/>
                  <a:uFillTx/>
                  <a:latin typeface="Varela Round" panose="00000500000000000000" pitchFamily="2" charset="-79"/>
                  <a:ea typeface="Calibri" panose="020F0502020204030204" pitchFamily="34" charset="0"/>
                  <a:cs typeface="Varela Round" panose="00000500000000000000"/>
                </a:endParaRPr>
              </a:p>
              <a:p>
                <a:pPr marL="0" marR="0" lvl="0" indent="0" algn="r" defTabSz="914400" rtl="1" eaLnBrk="1" fontAlgn="auto" latinLnBrk="0" hangingPunct="1">
                  <a:lnSpc>
                    <a:spcPct val="150000"/>
                  </a:lnSpc>
                  <a:spcBef>
                    <a:spcPts val="0"/>
                  </a:spcBef>
                  <a:spcAft>
                    <a:spcPts val="1000"/>
                  </a:spcAft>
                  <a:buClrTx/>
                  <a:buSzTx/>
                  <a:buFontTx/>
                  <a:buNone/>
                  <a:tabLst/>
                  <a:defRPr/>
                </a:pPr>
                <a:r>
                  <a:rPr kumimoji="0" lang="he-IL" sz="1400" b="0" i="0" u="none" strike="noStrike" kern="1200" cap="none" spc="0" normalizeH="0" baseline="0" noProof="0" dirty="0">
                    <a:ln>
                      <a:noFill/>
                    </a:ln>
                    <a:solidFill>
                      <a:srgbClr val="002060"/>
                    </a:solidFill>
                    <a:effectLst/>
                    <a:uLnTx/>
                    <a:uFillTx/>
                    <a:latin typeface="Varela Round" panose="00000500000000000000" pitchFamily="2" charset="-79"/>
                    <a:ea typeface="Calibri" panose="020F0502020204030204" pitchFamily="34" charset="0"/>
                    <a:cs typeface="Varela Round" panose="00000500000000000000"/>
                  </a:rPr>
                  <a:t> </a:t>
                </a:r>
                <a:endParaRPr kumimoji="0" lang="en-US" sz="1400" b="0" i="0" u="none" strike="noStrike" kern="1200" cap="none" spc="0" normalizeH="0" baseline="0" noProof="0" dirty="0">
                  <a:ln>
                    <a:noFill/>
                  </a:ln>
                  <a:solidFill>
                    <a:srgbClr val="002060"/>
                  </a:solidFill>
                  <a:effectLst/>
                  <a:uLnTx/>
                  <a:uFillTx/>
                  <a:latin typeface="Varela Round" panose="00000500000000000000" pitchFamily="2" charset="-79"/>
                  <a:ea typeface="Calibri" panose="020F0502020204030204" pitchFamily="34" charset="0"/>
                  <a:cs typeface="Varela Round" panose="00000500000000000000"/>
                </a:endParaRPr>
              </a:p>
            </p:txBody>
          </p:sp>
        </mc:Choice>
        <mc:Fallback xmlns="">
          <p:sp>
            <p:nvSpPr>
              <p:cNvPr id="4" name="מלבן 3">
                <a:extLst>
                  <a:ext uri="{FF2B5EF4-FFF2-40B4-BE49-F238E27FC236}">
                    <a16:creationId xmlns:a16="http://schemas.microsoft.com/office/drawing/2014/main" id="{9A22306F-F397-4A83-BC52-5B0DC47053DA}"/>
                  </a:ext>
                </a:extLst>
              </p:cNvPr>
              <p:cNvSpPr>
                <a:spLocks noRot="1" noChangeAspect="1" noMove="1" noResize="1" noEditPoints="1" noAdjustHandles="1" noChangeArrowheads="1" noChangeShapeType="1" noTextEdit="1"/>
              </p:cNvSpPr>
              <p:nvPr/>
            </p:nvSpPr>
            <p:spPr>
              <a:xfrm>
                <a:off x="248575" y="746039"/>
                <a:ext cx="10656061" cy="7258013"/>
              </a:xfrm>
              <a:prstGeom prst="rect">
                <a:avLst/>
              </a:prstGeom>
              <a:blipFill>
                <a:blip r:embed="rId3"/>
                <a:stretch>
                  <a:fillRect l="-20137" r="-515"/>
                </a:stretch>
              </a:blipFill>
            </p:spPr>
            <p:txBody>
              <a:bodyPr/>
              <a:lstStyle/>
              <a:p>
                <a:r>
                  <a:rPr lang="he-IL">
                    <a:noFill/>
                  </a:rPr>
                  <a:t> </a:t>
                </a:r>
              </a:p>
            </p:txBody>
          </p:sp>
        </mc:Fallback>
      </mc:AlternateContent>
      <p:pic>
        <p:nvPicPr>
          <p:cNvPr id="2" name="תמונה 1">
            <a:extLst>
              <a:ext uri="{FF2B5EF4-FFF2-40B4-BE49-F238E27FC236}">
                <a16:creationId xmlns:a16="http://schemas.microsoft.com/office/drawing/2014/main" id="{D3CFFE2C-6364-453B-81F1-3719CAE20B9F}"/>
              </a:ext>
            </a:extLst>
          </p:cNvPr>
          <p:cNvPicPr>
            <a:picLocks noChangeAspect="1"/>
          </p:cNvPicPr>
          <p:nvPr/>
        </p:nvPicPr>
        <p:blipFill>
          <a:blip r:embed="rId4"/>
          <a:stretch>
            <a:fillRect/>
          </a:stretch>
        </p:blipFill>
        <p:spPr>
          <a:xfrm>
            <a:off x="1803918" y="1486399"/>
            <a:ext cx="7376799" cy="1067092"/>
          </a:xfrm>
          <a:prstGeom prst="rect">
            <a:avLst/>
          </a:prstGeom>
        </p:spPr>
      </p:pic>
    </p:spTree>
    <p:extLst>
      <p:ext uri="{BB962C8B-B14F-4D97-AF65-F5344CB8AC3E}">
        <p14:creationId xmlns:p14="http://schemas.microsoft.com/office/powerpoint/2010/main" val="433837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4"/>
            <a:ext cx="12191999" cy="1081971"/>
          </a:xfrm>
        </p:spPr>
        <p:txBody>
          <a:bodyPr/>
          <a:lstStyle/>
          <a:p>
            <a:r>
              <a:rPr lang="en-US" dirty="0">
                <a:hlinkClick r:id="" action="ppaction://hlinkshowjump?jump=previousslide"/>
              </a:rPr>
              <a:t>PV</a:t>
            </a:r>
            <a:r>
              <a:rPr lang="en-US" dirty="0"/>
              <a:t>-</a:t>
            </a:r>
            <a:r>
              <a:rPr lang="en-US" dirty="0">
                <a:hlinkClick r:id="" action="ppaction://hlinkshowjump?jump=previousslide"/>
              </a:rPr>
              <a:t>present value</a:t>
            </a:r>
            <a:br>
              <a:rPr lang="en-US" dirty="0"/>
            </a:br>
            <a:r>
              <a:rPr lang="he-IL" dirty="0">
                <a:hlinkClick r:id="rId3" action="ppaction://hlinksldjump"/>
              </a:rPr>
              <a:t>ערך נוכחי </a:t>
            </a:r>
            <a:r>
              <a:rPr lang="he-IL" dirty="0">
                <a:hlinkClick r:id="rId4" action="ppaction://hlinksldjump"/>
              </a:rPr>
              <a:t>של סדרת תשלומים שווים</a:t>
            </a:r>
            <a:endParaRPr lang="he-IL" dirty="0"/>
          </a:p>
        </p:txBody>
      </p:sp>
      <p:sp>
        <p:nvSpPr>
          <p:cNvPr id="14" name="מציין מיקום טקסט 13"/>
          <p:cNvSpPr>
            <a:spLocks noGrp="1"/>
          </p:cNvSpPr>
          <p:nvPr>
            <p:ph type="body" sz="quarter" idx="3"/>
          </p:nvPr>
        </p:nvSpPr>
        <p:spPr>
          <a:xfrm>
            <a:off x="135802" y="1566250"/>
            <a:ext cx="11027121" cy="5291749"/>
          </a:xfrm>
        </p:spPr>
        <p:txBody>
          <a:bodyPr/>
          <a:lstStyle/>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514350" indent="-514350">
              <a:buAutoNum type="arabicPeriod" startAt="2"/>
            </a:pPr>
            <a:endParaRPr lang="he-IL" sz="2000" dirty="0"/>
          </a:p>
          <a:p>
            <a:pPr marL="0"/>
            <a:endParaRPr lang="en-US" sz="2400" baseline="30000" dirty="0"/>
          </a:p>
          <a:p>
            <a:pPr marL="514350" indent="-514350">
              <a:buAutoNum type="arabicPeriod"/>
            </a:pPr>
            <a:endParaRPr lang="en-US" dirty="0"/>
          </a:p>
          <a:p>
            <a:pPr marL="0" algn="ctr"/>
            <a:endParaRPr lang="he-IL" dirty="0"/>
          </a:p>
          <a:p>
            <a:pPr marL="0"/>
            <a:endParaRPr lang="he-IL" sz="2000" dirty="0">
              <a:solidFill>
                <a:srgbClr val="7030A0"/>
              </a:solidFill>
              <a:cs typeface="Varela Round" panose="00000500000000000000"/>
            </a:endParaRPr>
          </a:p>
          <a:p>
            <a:pPr marL="0"/>
            <a:endParaRPr lang="he-IL" dirty="0">
              <a:solidFill>
                <a:srgbClr val="7030A0"/>
              </a:solidFill>
              <a:cs typeface="Varela Round" panose="00000500000000000000"/>
            </a:endParaRPr>
          </a:p>
        </p:txBody>
      </p:sp>
      <p:sp>
        <p:nvSpPr>
          <p:cNvPr id="2" name="מלבן 1">
            <a:extLst>
              <a:ext uri="{FF2B5EF4-FFF2-40B4-BE49-F238E27FC236}">
                <a16:creationId xmlns:a16="http://schemas.microsoft.com/office/drawing/2014/main" id="{0E628B6E-FFBE-4B6F-AD24-1E1A93992622}"/>
              </a:ext>
            </a:extLst>
          </p:cNvPr>
          <p:cNvSpPr/>
          <p:nvPr/>
        </p:nvSpPr>
        <p:spPr>
          <a:xfrm>
            <a:off x="1774479" y="1702052"/>
            <a:ext cx="7369521" cy="461665"/>
          </a:xfrm>
          <a:prstGeom prst="rect">
            <a:avLst/>
          </a:prstGeom>
        </p:spPr>
        <p:txBody>
          <a:bodyPr wrap="square">
            <a:spAutoFit/>
          </a:bodyPr>
          <a:lstStyle/>
          <a:p>
            <a:pPr algn="ctr"/>
            <a:endParaRPr lang="he-IL" sz="2400" dirty="0">
              <a:solidFill>
                <a:srgbClr val="00B0F0"/>
              </a:solidFill>
              <a:latin typeface="Varela Round" panose="00000500000000000000" pitchFamily="2" charset="-79"/>
              <a:cs typeface="Varela Round" panose="00000500000000000000"/>
            </a:endParaRPr>
          </a:p>
        </p:txBody>
      </p:sp>
      <p:pic>
        <p:nvPicPr>
          <p:cNvPr id="3" name="תמונה 2">
            <a:extLst>
              <a:ext uri="{FF2B5EF4-FFF2-40B4-BE49-F238E27FC236}">
                <a16:creationId xmlns:a16="http://schemas.microsoft.com/office/drawing/2014/main" id="{B7A4C3EC-A192-4D73-90D6-A9089EEFA066}"/>
              </a:ext>
            </a:extLst>
          </p:cNvPr>
          <p:cNvPicPr>
            <a:picLocks noChangeAspect="1"/>
          </p:cNvPicPr>
          <p:nvPr/>
        </p:nvPicPr>
        <p:blipFill>
          <a:blip r:embed="rId5"/>
          <a:stretch>
            <a:fillRect/>
          </a:stretch>
        </p:blipFill>
        <p:spPr>
          <a:xfrm>
            <a:off x="260728" y="1484768"/>
            <a:ext cx="8883272" cy="5024673"/>
          </a:xfrm>
          <a:prstGeom prst="rect">
            <a:avLst/>
          </a:prstGeom>
        </p:spPr>
      </p:pic>
    </p:spTree>
    <p:extLst>
      <p:ext uri="{BB962C8B-B14F-4D97-AF65-F5344CB8AC3E}">
        <p14:creationId xmlns:p14="http://schemas.microsoft.com/office/powerpoint/2010/main" val="132652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4"/>
            <a:ext cx="12191999" cy="1081971"/>
          </a:xfrm>
        </p:spPr>
        <p:txBody>
          <a:bodyPr/>
          <a:lstStyle/>
          <a:p>
            <a:r>
              <a:rPr lang="en-US" dirty="0"/>
              <a:t>PV-present value</a:t>
            </a:r>
            <a:br>
              <a:rPr lang="en-US" dirty="0"/>
            </a:br>
            <a:r>
              <a:rPr lang="he-IL" dirty="0"/>
              <a:t>ערך נוכחי של סדרת תשלומים אין-סופית</a:t>
            </a:r>
          </a:p>
        </p:txBody>
      </p:sp>
      <p:sp>
        <p:nvSpPr>
          <p:cNvPr id="14" name="מציין מיקום טקסט 13"/>
          <p:cNvSpPr>
            <a:spLocks noGrp="1"/>
          </p:cNvSpPr>
          <p:nvPr>
            <p:ph type="body" sz="quarter" idx="3"/>
          </p:nvPr>
        </p:nvSpPr>
        <p:spPr>
          <a:xfrm>
            <a:off x="135802" y="1566250"/>
            <a:ext cx="11027121" cy="5291749"/>
          </a:xfrm>
        </p:spPr>
        <p:txBody>
          <a:bodyPr/>
          <a:lstStyle/>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514350" indent="-514350">
              <a:buAutoNum type="arabicPeriod" startAt="2"/>
            </a:pPr>
            <a:endParaRPr lang="he-IL" sz="2000" dirty="0"/>
          </a:p>
          <a:p>
            <a:pPr marL="0"/>
            <a:endParaRPr lang="en-US" sz="2400" baseline="30000" dirty="0"/>
          </a:p>
          <a:p>
            <a:pPr marL="514350" indent="-514350">
              <a:buAutoNum type="arabicPeriod"/>
            </a:pPr>
            <a:endParaRPr lang="en-US" dirty="0"/>
          </a:p>
          <a:p>
            <a:pPr marL="0"/>
            <a:endParaRPr lang="he-IL" dirty="0"/>
          </a:p>
          <a:p>
            <a:pPr marL="0"/>
            <a:endParaRPr lang="he-IL" sz="2000" dirty="0">
              <a:solidFill>
                <a:srgbClr val="7030A0"/>
              </a:solidFill>
              <a:cs typeface="Varela Round" panose="00000500000000000000"/>
            </a:endParaRPr>
          </a:p>
          <a:p>
            <a:pPr marL="0"/>
            <a:endParaRPr lang="he-IL" dirty="0">
              <a:solidFill>
                <a:srgbClr val="7030A0"/>
              </a:solidFill>
              <a:cs typeface="Varela Round" panose="00000500000000000000"/>
            </a:endParaRPr>
          </a:p>
        </p:txBody>
      </p:sp>
      <mc:AlternateContent xmlns:mc="http://schemas.openxmlformats.org/markup-compatibility/2006" xmlns:a14="http://schemas.microsoft.com/office/drawing/2010/main">
        <mc:Choice Requires="a14">
          <p:sp>
            <p:nvSpPr>
              <p:cNvPr id="3" name="מלבן 2">
                <a:extLst>
                  <a:ext uri="{FF2B5EF4-FFF2-40B4-BE49-F238E27FC236}">
                    <a16:creationId xmlns:a16="http://schemas.microsoft.com/office/drawing/2014/main" id="{CFDDDD15-FEFC-4ACE-AA60-52382E2BC5E2}"/>
                  </a:ext>
                </a:extLst>
              </p:cNvPr>
              <p:cNvSpPr/>
              <p:nvPr/>
            </p:nvSpPr>
            <p:spPr>
              <a:xfrm>
                <a:off x="1448555" y="2154965"/>
                <a:ext cx="9035358" cy="3366691"/>
              </a:xfrm>
              <a:prstGeom prst="rect">
                <a:avLst/>
              </a:prstGeom>
            </p:spPr>
            <p:txBody>
              <a:bodyPr wrap="square">
                <a:spAutoFit/>
              </a:bodyPr>
              <a:lstStyle/>
              <a:p>
                <a:r>
                  <a:rPr lang="he-IL" sz="2400" dirty="0">
                    <a:solidFill>
                      <a:srgbClr val="00B0F0"/>
                    </a:solidFill>
                    <a:latin typeface="Varela Round" panose="00000500000000000000" pitchFamily="2" charset="-79"/>
                    <a:cs typeface="Varela Round" panose="00000500000000000000"/>
                  </a:rPr>
                  <a:t>כאשר ברצוננו לחשב את הערך הנוכחי של סדרת תשלומים אין-סופית, למשל הכנסה קבועה מנכס מושכר לטווח ארוך, עלינו להשתמש בנוסחה:</a:t>
                </a:r>
              </a:p>
              <a:p>
                <a:pPr algn="ctr"/>
                <a14:m>
                  <m:oMathPara xmlns:m="http://schemas.openxmlformats.org/officeDocument/2006/math">
                    <m:oMathParaPr>
                      <m:jc m:val="centerGroup"/>
                    </m:oMathParaPr>
                    <m:oMath xmlns:m="http://schemas.openxmlformats.org/officeDocument/2006/math">
                      <m:r>
                        <a:rPr lang="en-US" sz="2400" i="1">
                          <a:solidFill>
                            <a:srgbClr val="00B0F0"/>
                          </a:solidFill>
                          <a:latin typeface="Cambria Math" panose="02040503050406030204" pitchFamily="18" charset="0"/>
                        </a:rPr>
                        <m:t>𝑃𝑉</m:t>
                      </m:r>
                      <m:r>
                        <a:rPr lang="en-US" sz="2400" i="1">
                          <a:solidFill>
                            <a:srgbClr val="00B0F0"/>
                          </a:solidFill>
                          <a:latin typeface="Cambria Math" panose="02040503050406030204" pitchFamily="18" charset="0"/>
                        </a:rPr>
                        <m:t>=</m:t>
                      </m:r>
                      <m:f>
                        <m:fPr>
                          <m:ctrlPr>
                            <a:rPr lang="en-US" sz="2400" i="1">
                              <a:solidFill>
                                <a:srgbClr val="00B0F0"/>
                              </a:solidFill>
                              <a:latin typeface="Cambria Math" panose="02040503050406030204" pitchFamily="18" charset="0"/>
                            </a:rPr>
                          </m:ctrlPr>
                        </m:fPr>
                        <m:num>
                          <m:r>
                            <a:rPr lang="en-US" sz="2400" i="1">
                              <a:solidFill>
                                <a:srgbClr val="00B0F0"/>
                              </a:solidFill>
                              <a:latin typeface="Cambria Math" panose="02040503050406030204" pitchFamily="18" charset="0"/>
                            </a:rPr>
                            <m:t>𝑃</m:t>
                          </m:r>
                        </m:num>
                        <m:den>
                          <m:r>
                            <a:rPr lang="en-US" sz="2400" i="1">
                              <a:solidFill>
                                <a:srgbClr val="00B0F0"/>
                              </a:solidFill>
                              <a:latin typeface="Cambria Math" panose="02040503050406030204" pitchFamily="18" charset="0"/>
                            </a:rPr>
                            <m:t>𝑟</m:t>
                          </m:r>
                        </m:den>
                      </m:f>
                    </m:oMath>
                  </m:oMathPara>
                </a14:m>
                <a:endParaRPr lang="he-IL" sz="2400" dirty="0">
                  <a:solidFill>
                    <a:srgbClr val="00B0F0"/>
                  </a:solidFill>
                  <a:latin typeface="Varela Round" panose="00000500000000000000" pitchFamily="2" charset="-79"/>
                  <a:cs typeface="Varela Round" panose="00000500000000000000"/>
                </a:endParaRPr>
              </a:p>
              <a:p>
                <a:r>
                  <a:rPr lang="he-IL" sz="2400" b="1" dirty="0">
                    <a:solidFill>
                      <a:srgbClr val="00B0F0"/>
                    </a:solidFill>
                    <a:latin typeface="Varela Round" panose="00000500000000000000" pitchFamily="2" charset="-79"/>
                    <a:cs typeface="Varela Round" panose="00000500000000000000"/>
                  </a:rPr>
                  <a:t>כאשר:</a:t>
                </a:r>
              </a:p>
              <a:p>
                <a:r>
                  <a:rPr lang="en-US" sz="2400" dirty="0">
                    <a:solidFill>
                      <a:srgbClr val="00B0F0"/>
                    </a:solidFill>
                    <a:latin typeface="Varela Round" panose="00000500000000000000" pitchFamily="2" charset="-79"/>
                    <a:cs typeface="Varela Round" panose="00000500000000000000"/>
                  </a:rPr>
                  <a:t> =PV </a:t>
                </a:r>
                <a:r>
                  <a:rPr lang="he-IL" sz="2400" dirty="0">
                    <a:solidFill>
                      <a:srgbClr val="00B0F0"/>
                    </a:solidFill>
                    <a:latin typeface="Varela Round" panose="00000500000000000000" pitchFamily="2" charset="-79"/>
                    <a:cs typeface="Varela Round" panose="00000500000000000000"/>
                  </a:rPr>
                  <a:t>ערך נוכחי</a:t>
                </a:r>
                <a:endParaRPr lang="en-US" sz="2400" dirty="0">
                  <a:solidFill>
                    <a:srgbClr val="00B0F0"/>
                  </a:solidFill>
                  <a:latin typeface="Varela Round" panose="00000500000000000000" pitchFamily="2" charset="-79"/>
                  <a:cs typeface="Varela Round" panose="00000500000000000000"/>
                </a:endParaRPr>
              </a:p>
              <a:p>
                <a:r>
                  <a:rPr lang="en-US" sz="2400" dirty="0">
                    <a:solidFill>
                      <a:srgbClr val="00B0F0"/>
                    </a:solidFill>
                    <a:latin typeface="Varela Round" panose="00000500000000000000" pitchFamily="2" charset="-79"/>
                    <a:cs typeface="Varela Round" panose="00000500000000000000"/>
                  </a:rPr>
                  <a:t>P</a:t>
                </a:r>
                <a:r>
                  <a:rPr lang="he-IL" sz="2400" dirty="0">
                    <a:solidFill>
                      <a:srgbClr val="00B0F0"/>
                    </a:solidFill>
                    <a:latin typeface="Varela Round" panose="00000500000000000000" pitchFamily="2" charset="-79"/>
                    <a:cs typeface="Varela Round" panose="00000500000000000000"/>
                  </a:rPr>
                  <a:t> = סכום התשלום הקבוע</a:t>
                </a:r>
                <a:endParaRPr lang="en-US" sz="2400" dirty="0">
                  <a:solidFill>
                    <a:srgbClr val="00B0F0"/>
                  </a:solidFill>
                  <a:latin typeface="Varela Round" panose="00000500000000000000" pitchFamily="2" charset="-79"/>
                  <a:cs typeface="Varela Round" panose="00000500000000000000"/>
                </a:endParaRPr>
              </a:p>
              <a:p>
                <a:r>
                  <a:rPr lang="en-US" sz="2400" dirty="0">
                    <a:solidFill>
                      <a:srgbClr val="00B0F0"/>
                    </a:solidFill>
                    <a:latin typeface="Varela Round" panose="00000500000000000000" pitchFamily="2" charset="-79"/>
                    <a:cs typeface="Varela Round" panose="00000500000000000000"/>
                  </a:rPr>
                  <a:t> r</a:t>
                </a:r>
                <a:r>
                  <a:rPr lang="he-IL" sz="2400" dirty="0">
                    <a:solidFill>
                      <a:srgbClr val="00B0F0"/>
                    </a:solidFill>
                    <a:latin typeface="Varela Round" panose="00000500000000000000" pitchFamily="2" charset="-79"/>
                    <a:cs typeface="Varela Round" panose="00000500000000000000"/>
                  </a:rPr>
                  <a:t>= שיעור הריבית התקופתית</a:t>
                </a:r>
                <a:endParaRPr lang="en-US" sz="2400" dirty="0">
                  <a:solidFill>
                    <a:srgbClr val="FF33CC"/>
                  </a:solidFill>
                  <a:latin typeface="Varela Round" panose="00000500000000000000" pitchFamily="2" charset="-79"/>
                  <a:cs typeface="Varela Round" panose="00000500000000000000"/>
                </a:endParaRPr>
              </a:p>
            </p:txBody>
          </p:sp>
        </mc:Choice>
        <mc:Fallback xmlns="">
          <p:sp>
            <p:nvSpPr>
              <p:cNvPr id="3" name="מלבן 2">
                <a:extLst>
                  <a:ext uri="{FF2B5EF4-FFF2-40B4-BE49-F238E27FC236}">
                    <a16:creationId xmlns:a16="http://schemas.microsoft.com/office/drawing/2014/main" id="{CFDDDD15-FEFC-4ACE-AA60-52382E2BC5E2}"/>
                  </a:ext>
                </a:extLst>
              </p:cNvPr>
              <p:cNvSpPr>
                <a:spLocks noRot="1" noChangeAspect="1" noMove="1" noResize="1" noEditPoints="1" noAdjustHandles="1" noChangeArrowheads="1" noChangeShapeType="1" noTextEdit="1"/>
              </p:cNvSpPr>
              <p:nvPr/>
            </p:nvSpPr>
            <p:spPr>
              <a:xfrm>
                <a:off x="1448555" y="2154965"/>
                <a:ext cx="9035358" cy="3366691"/>
              </a:xfrm>
              <a:prstGeom prst="rect">
                <a:avLst/>
              </a:prstGeom>
              <a:blipFill>
                <a:blip r:embed="rId3"/>
                <a:stretch>
                  <a:fillRect t="-1449" r="-1080" b="-3261"/>
                </a:stretch>
              </a:blipFill>
            </p:spPr>
            <p:txBody>
              <a:bodyPr/>
              <a:lstStyle/>
              <a:p>
                <a:r>
                  <a:rPr lang="he-IL">
                    <a:noFill/>
                  </a:rPr>
                  <a:t> </a:t>
                </a:r>
              </a:p>
            </p:txBody>
          </p:sp>
        </mc:Fallback>
      </mc:AlternateContent>
      <p:pic>
        <p:nvPicPr>
          <p:cNvPr id="6" name="תמונה 5" descr="How to determine the present value of an existing franchise">
            <a:extLst>
              <a:ext uri="{FF2B5EF4-FFF2-40B4-BE49-F238E27FC236}">
                <a16:creationId xmlns:a16="http://schemas.microsoft.com/office/drawing/2014/main" id="{ECCE88CF-E4D8-46C5-A101-880BC641EAD5}"/>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32754" y="3950652"/>
            <a:ext cx="1857375" cy="1043305"/>
          </a:xfrm>
          <a:prstGeom prst="rect">
            <a:avLst/>
          </a:prstGeom>
          <a:noFill/>
          <a:ln>
            <a:noFill/>
          </a:ln>
        </p:spPr>
      </p:pic>
    </p:spTree>
    <p:extLst>
      <p:ext uri="{BB962C8B-B14F-4D97-AF65-F5344CB8AC3E}">
        <p14:creationId xmlns:p14="http://schemas.microsoft.com/office/powerpoint/2010/main" val="2200801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1322365" y="164944"/>
            <a:ext cx="12191999" cy="1081971"/>
          </a:xfrm>
        </p:spPr>
        <p:txBody>
          <a:bodyPr/>
          <a:lstStyle/>
          <a:p>
            <a:r>
              <a:rPr lang="en-US" dirty="0"/>
              <a:t>PV-present value</a:t>
            </a:r>
            <a:br>
              <a:rPr lang="en-US" dirty="0"/>
            </a:br>
            <a:r>
              <a:rPr lang="he-IL" dirty="0"/>
              <a:t>ערך נוכחי של סדרת תשלומים אין-סופית</a:t>
            </a:r>
          </a:p>
        </p:txBody>
      </p:sp>
      <p:sp>
        <p:nvSpPr>
          <p:cNvPr id="14" name="מציין מיקום טקסט 13"/>
          <p:cNvSpPr>
            <a:spLocks noGrp="1"/>
          </p:cNvSpPr>
          <p:nvPr>
            <p:ph type="body" sz="quarter" idx="3"/>
          </p:nvPr>
        </p:nvSpPr>
        <p:spPr>
          <a:xfrm>
            <a:off x="172018" y="705930"/>
            <a:ext cx="11027121" cy="5291749"/>
          </a:xfrm>
        </p:spPr>
        <p:txBody>
          <a:bodyPr/>
          <a:lstStyle/>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0"/>
            <a:endParaRPr lang="he-IL" dirty="0">
              <a:solidFill>
                <a:srgbClr val="7030A0"/>
              </a:solidFill>
              <a:cs typeface="Varela Round" panose="00000500000000000000"/>
            </a:endParaRPr>
          </a:p>
          <a:p>
            <a:pPr marL="514350" indent="-514350">
              <a:buAutoNum type="arabicPeriod" startAt="2"/>
            </a:pPr>
            <a:endParaRPr lang="he-IL" sz="2000" dirty="0"/>
          </a:p>
          <a:p>
            <a:pPr marL="0"/>
            <a:endParaRPr lang="en-US" sz="2400" baseline="30000" dirty="0"/>
          </a:p>
          <a:p>
            <a:pPr marL="514350" indent="-514350">
              <a:buAutoNum type="arabicPeriod"/>
            </a:pPr>
            <a:endParaRPr lang="en-US" dirty="0"/>
          </a:p>
          <a:p>
            <a:pPr marL="0"/>
            <a:endParaRPr lang="he-IL" dirty="0"/>
          </a:p>
          <a:p>
            <a:pPr marL="0"/>
            <a:r>
              <a:rPr lang="en-US" sz="2000" dirty="0">
                <a:solidFill>
                  <a:srgbClr val="7030A0"/>
                </a:solidFill>
                <a:cs typeface="Varela Round" panose="00000500000000000000"/>
              </a:rPr>
              <a:t>         </a:t>
            </a:r>
            <a:r>
              <a:rPr lang="en-US" sz="2000" dirty="0">
                <a:solidFill>
                  <a:srgbClr val="00B0F0"/>
                </a:solidFill>
                <a:cs typeface="Varela Round" panose="00000500000000000000"/>
              </a:rPr>
              <a:t>0.05   </a:t>
            </a:r>
            <a:endParaRPr lang="he-IL" sz="2000" dirty="0">
              <a:solidFill>
                <a:srgbClr val="7030A0"/>
              </a:solidFill>
              <a:cs typeface="Varela Round" panose="00000500000000000000"/>
            </a:endParaRPr>
          </a:p>
          <a:p>
            <a:pPr marL="0"/>
            <a:endParaRPr lang="he-IL" u="sng" dirty="0">
              <a:solidFill>
                <a:srgbClr val="7030A0"/>
              </a:solidFill>
              <a:cs typeface="Varela Round" panose="00000500000000000000"/>
            </a:endParaRPr>
          </a:p>
        </p:txBody>
      </p:sp>
      <mc:AlternateContent xmlns:mc="http://schemas.openxmlformats.org/markup-compatibility/2006" xmlns:a14="http://schemas.microsoft.com/office/drawing/2010/main">
        <mc:Choice Requires="a14">
          <p:sp>
            <p:nvSpPr>
              <p:cNvPr id="3" name="מלבן 2">
                <a:extLst>
                  <a:ext uri="{FF2B5EF4-FFF2-40B4-BE49-F238E27FC236}">
                    <a16:creationId xmlns:a16="http://schemas.microsoft.com/office/drawing/2014/main" id="{CFDDDD15-FEFC-4ACE-AA60-52382E2BC5E2}"/>
                  </a:ext>
                </a:extLst>
              </p:cNvPr>
              <p:cNvSpPr/>
              <p:nvPr/>
            </p:nvSpPr>
            <p:spPr>
              <a:xfrm>
                <a:off x="-365759" y="1294645"/>
                <a:ext cx="11760589" cy="4474686"/>
              </a:xfrm>
              <a:prstGeom prst="rect">
                <a:avLst/>
              </a:prstGeom>
            </p:spPr>
            <p:txBody>
              <a:bodyPr wrap="square">
                <a:spAutoFit/>
              </a:bodyPr>
              <a:lstStyle/>
              <a:p>
                <a:r>
                  <a:rPr lang="he-IL" sz="2400" dirty="0">
                    <a:solidFill>
                      <a:srgbClr val="00B0F0"/>
                    </a:solidFill>
                    <a:latin typeface="Varela Round" panose="00000500000000000000" pitchFamily="2" charset="-79"/>
                    <a:cs typeface="Varela Round" panose="00000500000000000000"/>
                  </a:rPr>
                  <a:t>תרגיל: </a:t>
                </a:r>
                <a:r>
                  <a:rPr lang="he-IL" sz="2400" dirty="0">
                    <a:latin typeface="Varela Round" panose="00000500000000000000" pitchFamily="2" charset="-79"/>
                    <a:cs typeface="Varela Round" panose="00000500000000000000" pitchFamily="2" charset="-79"/>
                  </a:rPr>
                  <a:t>חשב את הערך הנוכחי של סדרה בת אין-סוף תשלומי שכר דירה (חוזה לטווח ארוך) בני 500 ₪  כל אחד, בריבית תקופתית של 5% (0.05)</a:t>
                </a:r>
                <a:endParaRPr lang="he-IL" sz="2400" dirty="0">
                  <a:solidFill>
                    <a:srgbClr val="00B0F0"/>
                  </a:solidFill>
                  <a:latin typeface="Varela Round" panose="00000500000000000000" pitchFamily="2" charset="-79"/>
                  <a:cs typeface="Varela Round" panose="00000500000000000000"/>
                </a:endParaRPr>
              </a:p>
              <a:p>
                <a:pPr algn="ctr"/>
                <a14:m>
                  <m:oMathPara xmlns:m="http://schemas.openxmlformats.org/officeDocument/2006/math">
                    <m:oMathParaPr>
                      <m:jc m:val="centerGroup"/>
                    </m:oMathParaPr>
                    <m:oMath xmlns:m="http://schemas.openxmlformats.org/officeDocument/2006/math">
                      <m:r>
                        <a:rPr lang="en-US" sz="2400" i="1">
                          <a:solidFill>
                            <a:srgbClr val="00B0F0"/>
                          </a:solidFill>
                          <a:latin typeface="Cambria Math" panose="02040503050406030204" pitchFamily="18" charset="0"/>
                        </a:rPr>
                        <m:t>𝑃𝑉</m:t>
                      </m:r>
                      <m:r>
                        <a:rPr lang="en-US" sz="2400" i="1">
                          <a:solidFill>
                            <a:srgbClr val="00B0F0"/>
                          </a:solidFill>
                          <a:latin typeface="Cambria Math" panose="02040503050406030204" pitchFamily="18" charset="0"/>
                        </a:rPr>
                        <m:t>=</m:t>
                      </m:r>
                      <m:f>
                        <m:fPr>
                          <m:ctrlPr>
                            <a:rPr lang="en-US" sz="2400" i="1">
                              <a:solidFill>
                                <a:srgbClr val="00B0F0"/>
                              </a:solidFill>
                              <a:latin typeface="Cambria Math" panose="02040503050406030204" pitchFamily="18" charset="0"/>
                            </a:rPr>
                          </m:ctrlPr>
                        </m:fPr>
                        <m:num>
                          <m:r>
                            <a:rPr lang="en-US" sz="2400" i="1">
                              <a:solidFill>
                                <a:srgbClr val="00B0F0"/>
                              </a:solidFill>
                              <a:latin typeface="Cambria Math" panose="02040503050406030204" pitchFamily="18" charset="0"/>
                            </a:rPr>
                            <m:t>𝑃</m:t>
                          </m:r>
                        </m:num>
                        <m:den>
                          <m:r>
                            <a:rPr lang="en-US" sz="2400" i="1">
                              <a:solidFill>
                                <a:srgbClr val="00B0F0"/>
                              </a:solidFill>
                              <a:latin typeface="Cambria Math" panose="02040503050406030204" pitchFamily="18" charset="0"/>
                            </a:rPr>
                            <m:t>𝑟</m:t>
                          </m:r>
                        </m:den>
                      </m:f>
                    </m:oMath>
                  </m:oMathPara>
                </a14:m>
                <a:endParaRPr lang="en-US" sz="2400" dirty="0">
                  <a:solidFill>
                    <a:srgbClr val="00B0F0"/>
                  </a:solidFill>
                  <a:latin typeface="Varela Round" panose="00000500000000000000" pitchFamily="2" charset="-79"/>
                  <a:cs typeface="Varela Round" panose="00000500000000000000"/>
                </a:endParaRPr>
              </a:p>
              <a:p>
                <a:r>
                  <a:rPr lang="he-IL" sz="2400" b="1" dirty="0">
                    <a:solidFill>
                      <a:srgbClr val="00B0F0"/>
                    </a:solidFill>
                    <a:latin typeface="Varela Round" panose="00000500000000000000" pitchFamily="2" charset="-79"/>
                    <a:cs typeface="Varela Round" panose="00000500000000000000"/>
                  </a:rPr>
                  <a:t>כאשר:</a:t>
                </a:r>
              </a:p>
              <a:p>
                <a:r>
                  <a:rPr lang="en-US" sz="2400" dirty="0">
                    <a:solidFill>
                      <a:srgbClr val="00B0F0"/>
                    </a:solidFill>
                    <a:latin typeface="Varela Round" panose="00000500000000000000" pitchFamily="2" charset="-79"/>
                    <a:cs typeface="Varela Round" panose="00000500000000000000"/>
                  </a:rPr>
                  <a:t> =PV </a:t>
                </a:r>
                <a:r>
                  <a:rPr lang="he-IL" sz="2400" dirty="0">
                    <a:solidFill>
                      <a:srgbClr val="00B0F0"/>
                    </a:solidFill>
                    <a:latin typeface="Varela Round" panose="00000500000000000000" pitchFamily="2" charset="-79"/>
                    <a:cs typeface="Varela Round" panose="00000500000000000000"/>
                  </a:rPr>
                  <a:t>ערך נוכחי</a:t>
                </a:r>
                <a:endParaRPr lang="en-US" sz="2400" dirty="0">
                  <a:solidFill>
                    <a:srgbClr val="00B0F0"/>
                  </a:solidFill>
                  <a:latin typeface="Varela Round" panose="00000500000000000000" pitchFamily="2" charset="-79"/>
                  <a:cs typeface="Varela Round" panose="00000500000000000000"/>
                </a:endParaRPr>
              </a:p>
              <a:p>
                <a:r>
                  <a:rPr lang="en-US" sz="2400" dirty="0">
                    <a:solidFill>
                      <a:srgbClr val="00B0F0"/>
                    </a:solidFill>
                    <a:latin typeface="Varela Round" panose="00000500000000000000" pitchFamily="2" charset="-79"/>
                    <a:cs typeface="Varela Round" panose="00000500000000000000"/>
                  </a:rPr>
                  <a:t>P</a:t>
                </a:r>
                <a:r>
                  <a:rPr lang="he-IL" sz="2400" dirty="0">
                    <a:solidFill>
                      <a:srgbClr val="00B0F0"/>
                    </a:solidFill>
                    <a:latin typeface="Varela Round" panose="00000500000000000000" pitchFamily="2" charset="-79"/>
                    <a:cs typeface="Varela Round" panose="00000500000000000000"/>
                  </a:rPr>
                  <a:t> = סכום התשלום הקבוע</a:t>
                </a:r>
                <a:endParaRPr lang="en-US" sz="2400" dirty="0">
                  <a:solidFill>
                    <a:srgbClr val="00B0F0"/>
                  </a:solidFill>
                  <a:latin typeface="Varela Round" panose="00000500000000000000" pitchFamily="2" charset="-79"/>
                  <a:cs typeface="Varela Round" panose="00000500000000000000"/>
                </a:endParaRPr>
              </a:p>
              <a:p>
                <a:r>
                  <a:rPr lang="en-US" sz="2400" dirty="0">
                    <a:solidFill>
                      <a:srgbClr val="00B0F0"/>
                    </a:solidFill>
                    <a:latin typeface="Varela Round" panose="00000500000000000000" pitchFamily="2" charset="-79"/>
                    <a:cs typeface="Varela Round" panose="00000500000000000000"/>
                  </a:rPr>
                  <a:t> r</a:t>
                </a:r>
                <a:r>
                  <a:rPr lang="he-IL" sz="2400" dirty="0">
                    <a:solidFill>
                      <a:srgbClr val="00B0F0"/>
                    </a:solidFill>
                    <a:latin typeface="Varela Round" panose="00000500000000000000" pitchFamily="2" charset="-79"/>
                    <a:cs typeface="Varela Round" panose="00000500000000000000"/>
                  </a:rPr>
                  <a:t>= שיעור הריבית התקופתית</a:t>
                </a:r>
              </a:p>
              <a:p>
                <a:r>
                  <a:rPr lang="en-US" sz="2400" dirty="0">
                    <a:solidFill>
                      <a:srgbClr val="00B0F0"/>
                    </a:solidFill>
                    <a:latin typeface="Varela Round" panose="00000500000000000000" pitchFamily="2" charset="-79"/>
                    <a:cs typeface="Varela Round" panose="00000500000000000000"/>
                  </a:rPr>
                  <a:t>PV=</a:t>
                </a:r>
                <a:r>
                  <a:rPr lang="en-US" sz="2400" u="sng" dirty="0">
                    <a:solidFill>
                      <a:srgbClr val="00B0F0"/>
                    </a:solidFill>
                    <a:latin typeface="Varela Round" panose="00000500000000000000" pitchFamily="2" charset="-79"/>
                    <a:cs typeface="Varela Round" panose="00000500000000000000"/>
                  </a:rPr>
                  <a:t>500</a:t>
                </a:r>
                <a:r>
                  <a:rPr lang="en-US" sz="2400" dirty="0">
                    <a:solidFill>
                      <a:srgbClr val="00B0F0"/>
                    </a:solidFill>
                    <a:latin typeface="Varela Round" panose="00000500000000000000" pitchFamily="2" charset="-79"/>
                    <a:cs typeface="Varela Round" panose="00000500000000000000"/>
                  </a:rPr>
                  <a:t>    </a:t>
                </a:r>
                <a:endParaRPr lang="he-IL" sz="2400" dirty="0">
                  <a:solidFill>
                    <a:srgbClr val="00B0F0"/>
                  </a:solidFill>
                  <a:latin typeface="Varela Round" panose="00000500000000000000" pitchFamily="2" charset="-79"/>
                  <a:cs typeface="Varela Round" panose="00000500000000000000"/>
                </a:endParaRPr>
              </a:p>
              <a:p>
                <a:endParaRPr lang="he-IL" sz="2400" u="sng" dirty="0">
                  <a:solidFill>
                    <a:srgbClr val="00B0F0"/>
                  </a:solidFill>
                  <a:latin typeface="Varela Round" panose="00000500000000000000" pitchFamily="2" charset="-79"/>
                  <a:cs typeface="Varela Round" panose="00000500000000000000"/>
                </a:endParaRPr>
              </a:p>
              <a:p>
                <a:r>
                  <a:rPr lang="he-IL" sz="2400" dirty="0">
                    <a:solidFill>
                      <a:srgbClr val="00B0F0"/>
                    </a:solidFill>
                    <a:latin typeface="Varela Round" panose="00000500000000000000" pitchFamily="2" charset="-79"/>
                    <a:cs typeface="Varela Round" panose="00000500000000000000"/>
                  </a:rPr>
                  <a:t>                       ערך ה- </a:t>
                </a:r>
                <a:r>
                  <a:rPr lang="en-US" sz="2400" dirty="0">
                    <a:solidFill>
                      <a:srgbClr val="00B0F0"/>
                    </a:solidFill>
                    <a:latin typeface="Varela Round" panose="00000500000000000000" pitchFamily="2" charset="-79"/>
                    <a:cs typeface="Varela Round" panose="00000500000000000000"/>
                  </a:rPr>
                  <a:t>P.V </a:t>
                </a:r>
                <a:r>
                  <a:rPr lang="he-IL" sz="2400" dirty="0">
                    <a:solidFill>
                      <a:srgbClr val="00B0F0"/>
                    </a:solidFill>
                    <a:latin typeface="Varela Round" panose="00000500000000000000" pitchFamily="2" charset="-79"/>
                    <a:cs typeface="Varela Round" panose="00000500000000000000"/>
                  </a:rPr>
                  <a:t> הוא 10,000 ₪. המשמעות היא שזה הערך להיום של סדרת</a:t>
                </a:r>
              </a:p>
              <a:p>
                <a:r>
                  <a:rPr lang="he-IL" sz="2400" dirty="0">
                    <a:solidFill>
                      <a:srgbClr val="00B0F0"/>
                    </a:solidFill>
                    <a:latin typeface="Varela Round" panose="00000500000000000000" pitchFamily="2" charset="-79"/>
                    <a:cs typeface="Varela Round" panose="00000500000000000000"/>
                  </a:rPr>
                  <a:t>                       תשלומים מהכנסות משכר דירה.</a:t>
                </a:r>
                <a:endParaRPr lang="en-US" sz="2400" dirty="0">
                  <a:solidFill>
                    <a:srgbClr val="00B0F0"/>
                  </a:solidFill>
                  <a:latin typeface="Varela Round" panose="00000500000000000000" pitchFamily="2" charset="-79"/>
                  <a:cs typeface="Varela Round" panose="00000500000000000000"/>
                </a:endParaRPr>
              </a:p>
            </p:txBody>
          </p:sp>
        </mc:Choice>
        <mc:Fallback xmlns="">
          <p:sp>
            <p:nvSpPr>
              <p:cNvPr id="3" name="מלבן 2">
                <a:extLst>
                  <a:ext uri="{FF2B5EF4-FFF2-40B4-BE49-F238E27FC236}">
                    <a16:creationId xmlns:a16="http://schemas.microsoft.com/office/drawing/2014/main" id="{CFDDDD15-FEFC-4ACE-AA60-52382E2BC5E2}"/>
                  </a:ext>
                </a:extLst>
              </p:cNvPr>
              <p:cNvSpPr>
                <a:spLocks noRot="1" noChangeAspect="1" noMove="1" noResize="1" noEditPoints="1" noAdjustHandles="1" noChangeArrowheads="1" noChangeShapeType="1" noTextEdit="1"/>
              </p:cNvSpPr>
              <p:nvPr/>
            </p:nvSpPr>
            <p:spPr>
              <a:xfrm>
                <a:off x="-365759" y="1294645"/>
                <a:ext cx="11760589" cy="4474686"/>
              </a:xfrm>
              <a:prstGeom prst="rect">
                <a:avLst/>
              </a:prstGeom>
              <a:blipFill>
                <a:blip r:embed="rId3"/>
                <a:stretch>
                  <a:fillRect l="-207" t="-1090" r="-829" b="-2180"/>
                </a:stretch>
              </a:blipFill>
            </p:spPr>
            <p:txBody>
              <a:bodyPr/>
              <a:lstStyle/>
              <a:p>
                <a:r>
                  <a:rPr lang="he-IL">
                    <a:noFill/>
                  </a:rPr>
                  <a:t> </a:t>
                </a:r>
              </a:p>
            </p:txBody>
          </p:sp>
        </mc:Fallback>
      </mc:AlternateContent>
    </p:spTree>
    <p:extLst>
      <p:ext uri="{BB962C8B-B14F-4D97-AF65-F5344CB8AC3E}">
        <p14:creationId xmlns:p14="http://schemas.microsoft.com/office/powerpoint/2010/main" val="2624251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ה 1">
            <a:extLst>
              <a:ext uri="{FF2B5EF4-FFF2-40B4-BE49-F238E27FC236}">
                <a16:creationId xmlns:a16="http://schemas.microsoft.com/office/drawing/2014/main" id="{5DEAB768-00B1-4A21-8024-6ACA71C36FCD}"/>
              </a:ext>
            </a:extLst>
          </p:cNvPr>
          <p:cNvSpPr>
            <a:spLocks noGrp="1"/>
          </p:cNvSpPr>
          <p:nvPr>
            <p:ph type="pic" idx="1"/>
          </p:nvPr>
        </p:nvSpPr>
        <p:spPr/>
      </p:sp>
      <p:sp>
        <p:nvSpPr>
          <p:cNvPr id="3" name="כותרת 2">
            <a:extLst>
              <a:ext uri="{FF2B5EF4-FFF2-40B4-BE49-F238E27FC236}">
                <a16:creationId xmlns:a16="http://schemas.microsoft.com/office/drawing/2014/main" id="{1216824B-A328-4DF1-A41B-B17253C78009}"/>
              </a:ext>
            </a:extLst>
          </p:cNvPr>
          <p:cNvSpPr>
            <a:spLocks noGrp="1"/>
          </p:cNvSpPr>
          <p:nvPr>
            <p:ph type="ctrTitle"/>
          </p:nvPr>
        </p:nvSpPr>
        <p:spPr/>
        <p:txBody>
          <a:bodyPr/>
          <a:lstStyle/>
          <a:p>
            <a:r>
              <a:rPr lang="he-IL" dirty="0"/>
              <a:t>סיכום היחידה: ערך נוכחי</a:t>
            </a:r>
          </a:p>
        </p:txBody>
      </p:sp>
      <p:sp>
        <p:nvSpPr>
          <p:cNvPr id="5" name="תרשים זרימה: מסיים 4">
            <a:extLst>
              <a:ext uri="{FF2B5EF4-FFF2-40B4-BE49-F238E27FC236}">
                <a16:creationId xmlns:a16="http://schemas.microsoft.com/office/drawing/2014/main" id="{BBDB51D0-BC8C-45D0-81C0-081A1A7E32EB}"/>
              </a:ext>
            </a:extLst>
          </p:cNvPr>
          <p:cNvSpPr/>
          <p:nvPr/>
        </p:nvSpPr>
        <p:spPr>
          <a:xfrm>
            <a:off x="711460" y="1406769"/>
            <a:ext cx="7701019" cy="4104120"/>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400" b="1" dirty="0">
                <a:solidFill>
                  <a:srgbClr val="192A72"/>
                </a:solidFill>
                <a:latin typeface="Varela Round" panose="00000500000000000000" pitchFamily="2" charset="-79"/>
                <a:cs typeface="Varela Round" panose="00000500000000000000" pitchFamily="2" charset="-79"/>
              </a:rPr>
              <a:t>מה למדנו:</a:t>
            </a:r>
          </a:p>
          <a:p>
            <a:pPr algn="ctr"/>
            <a:r>
              <a:rPr lang="he-IL" sz="2400" b="1" dirty="0">
                <a:solidFill>
                  <a:srgbClr val="192A72"/>
                </a:solidFill>
                <a:latin typeface="Varela Round" panose="00000500000000000000" pitchFamily="2" charset="-79"/>
                <a:cs typeface="Varela Round" panose="00000500000000000000" pitchFamily="2" charset="-79"/>
              </a:rPr>
              <a:t>1.המושג ערך נוכחי מבטא את הערך של סכום שאמור להתקבל בעתיד בערכים של היום, בהתחשב בסכום, בזמן ובשיעור הריבית.</a:t>
            </a:r>
          </a:p>
          <a:p>
            <a:pPr algn="ctr"/>
            <a:r>
              <a:rPr lang="he-IL" sz="2400" b="1" dirty="0">
                <a:solidFill>
                  <a:srgbClr val="192A72"/>
                </a:solidFill>
                <a:latin typeface="Varela Round" panose="00000500000000000000" pitchFamily="2" charset="-79"/>
                <a:cs typeface="Varela Round" panose="00000500000000000000" pitchFamily="2" charset="-79"/>
              </a:rPr>
              <a:t>2. חישוב הערך הנוכחי של סכום חד פעמי באמצעות הנוסחה.</a:t>
            </a:r>
          </a:p>
          <a:p>
            <a:pPr algn="ctr"/>
            <a:r>
              <a:rPr lang="he-IL" sz="2400" b="1" dirty="0">
                <a:solidFill>
                  <a:srgbClr val="192A72"/>
                </a:solidFill>
                <a:latin typeface="Varela Round" panose="00000500000000000000" pitchFamily="2" charset="-79"/>
                <a:cs typeface="Varela Round" panose="00000500000000000000" pitchFamily="2" charset="-79"/>
              </a:rPr>
              <a:t>3. חישוב הערך הנוכחי של סדרת תשלומים באמצעות הנוסחה והמקדם ערך נוכחי של סדרת תשלומים.</a:t>
            </a:r>
          </a:p>
          <a:p>
            <a:pPr algn="ctr"/>
            <a:r>
              <a:rPr lang="he-IL" sz="2400" b="1" dirty="0">
                <a:solidFill>
                  <a:srgbClr val="192A72"/>
                </a:solidFill>
                <a:latin typeface="Varela Round" panose="00000500000000000000" pitchFamily="2" charset="-79"/>
                <a:cs typeface="Varela Round" panose="00000500000000000000" pitchFamily="2" charset="-79"/>
              </a:rPr>
              <a:t>4. חישוב הערך הנוכחי של סדרת תשלומים אין סופית.</a:t>
            </a:r>
          </a:p>
        </p:txBody>
      </p:sp>
      <p:pic>
        <p:nvPicPr>
          <p:cNvPr id="2052" name="Picture 4" descr="Discount Rate And Life Expectancy: What Most People Forget When ...">
            <a:extLst>
              <a:ext uri="{FF2B5EF4-FFF2-40B4-BE49-F238E27FC236}">
                <a16:creationId xmlns:a16="http://schemas.microsoft.com/office/drawing/2014/main" id="{AB3F9EA8-59E7-48D4-8285-66C371E419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61164" y="2736542"/>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7562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994"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385454" y="3016112"/>
            <a:ext cx="10436297" cy="1815882"/>
          </a:xfrm>
          <a:prstGeom prst="rect">
            <a:avLst/>
          </a:prstGeom>
          <a:noFill/>
        </p:spPr>
        <p:txBody>
          <a:bodyPr wrap="square" rtlCol="1">
            <a:spAutoFit/>
          </a:bodyPr>
          <a:lstStyle/>
          <a:p>
            <a:pPr marL="895350" marR="0" lvl="0" indent="0" algn="just" defTabSz="914400" rtl="1" eaLnBrk="1" fontAlgn="auto" latinLnBrk="0" hangingPunct="1">
              <a:lnSpc>
                <a:spcPct val="100000"/>
              </a:lnSpc>
              <a:spcBef>
                <a:spcPts val="0"/>
              </a:spcBef>
              <a:spcAft>
                <a:spcPts val="0"/>
              </a:spcAft>
              <a:buClrTx/>
              <a:buSzTx/>
              <a:buFontTx/>
              <a:buNone/>
              <a:tabLst/>
              <a:defRPr/>
            </a:pPr>
            <a:r>
              <a:rPr kumimoji="0" lang="he-IL" sz="2800" b="0"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kumimoji="0" lang="en-US" sz="2800" b="0"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pitchFamily="2" charset="-79"/>
              </a:rPr>
              <a:t>rights@education.gov.il</a:t>
            </a:r>
            <a:endParaRPr kumimoji="0" lang="he-IL" sz="2800" b="0"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5" y="1838476"/>
            <a:ext cx="12190412" cy="763286"/>
          </a:xfrm>
          <a:prstGeom prst="rect">
            <a:avLst/>
          </a:prstGeom>
        </p:spPr>
        <p:txBody>
          <a:bodyPr wrap="square">
            <a:spAutoFit/>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kumimoji="0" lang="he-IL" sz="3200" b="1"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pitchFamily="2" charset="-79"/>
              </a:rPr>
              <a:t>שימוש ביצירות מוגנות בזכויות יוצרים ואיתור בעלי זכויות </a:t>
            </a:r>
          </a:p>
        </p:txBody>
      </p:sp>
      <p:sp>
        <p:nvSpPr>
          <p:cNvPr id="6" name="Rectangle 2">
            <a:extLst>
              <a:ext uri="{FF2B5EF4-FFF2-40B4-BE49-F238E27FC236}">
                <a16:creationId xmlns:a16="http://schemas.microsoft.com/office/drawing/2014/main" id="{E5ECEB5F-1AF1-455B-9707-912205C838FF}"/>
              </a:ext>
            </a:extLst>
          </p:cNvPr>
          <p:cNvSpPr/>
          <p:nvPr/>
        </p:nvSpPr>
        <p:spPr>
          <a:xfrm>
            <a:off x="12279398" y="302487"/>
            <a:ext cx="2277745" cy="663867"/>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srgbClr val="002060"/>
                </a:solidFill>
                <a:effectLst/>
                <a:uLnTx/>
                <a:uFillTx/>
                <a:ea typeface="+mn-ea"/>
                <a:cs typeface="Varela Round"/>
              </a:rPr>
              <a:t>שקופית זו היא חובה</a:t>
            </a:r>
            <a:endParaRPr kumimoji="0" lang="en-US" sz="1800" b="0" i="0" u="none" strike="noStrike" kern="1200" cap="none" spc="0" normalizeH="0" baseline="0" noProof="0" dirty="0">
              <a:ln>
                <a:noFill/>
              </a:ln>
              <a:solidFill>
                <a:srgbClr val="002060"/>
              </a:solidFill>
              <a:effectLst/>
              <a:uLnTx/>
              <a:uFillTx/>
              <a:ea typeface="+mn-ea"/>
              <a:cs typeface="Varela Roun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endParaRPr lang="he-IL" dirty="0">
              <a:solidFill>
                <a:srgbClr val="192A72"/>
              </a:solidFill>
            </a:endParaRPr>
          </a:p>
        </p:txBody>
      </p:sp>
      <p:sp>
        <p:nvSpPr>
          <p:cNvPr id="3" name="מציין מיקום טקסט 2"/>
          <p:cNvSpPr>
            <a:spLocks noGrp="1"/>
          </p:cNvSpPr>
          <p:nvPr>
            <p:ph type="body" sz="quarter" idx="3"/>
          </p:nvPr>
        </p:nvSpPr>
        <p:spPr>
          <a:xfrm>
            <a:off x="515273" y="679010"/>
            <a:ext cx="8537543" cy="1046449"/>
          </a:xfrm>
        </p:spPr>
        <p:txBody>
          <a:bodyPr/>
          <a:lstStyle/>
          <a:p>
            <a:r>
              <a:rPr lang="he-IL" dirty="0">
                <a:sym typeface="Varela Round"/>
              </a:rPr>
              <a:t>                </a:t>
            </a:r>
            <a:r>
              <a:rPr lang="he-IL" sz="4000" dirty="0">
                <a:sym typeface="Varela Round"/>
              </a:rPr>
              <a:t>ערך נוכחי</a:t>
            </a:r>
            <a:endParaRPr lang="he-IL" sz="4000" dirty="0"/>
          </a:p>
        </p:txBody>
      </p:sp>
      <p:sp>
        <p:nvSpPr>
          <p:cNvPr id="8" name="מציין מיקום תוכן 7"/>
          <p:cNvSpPr>
            <a:spLocks noGrp="1"/>
          </p:cNvSpPr>
          <p:nvPr>
            <p:ph sz="quarter" idx="4"/>
          </p:nvPr>
        </p:nvSpPr>
        <p:spPr>
          <a:xfrm>
            <a:off x="515274" y="1725460"/>
            <a:ext cx="8306994" cy="4153058"/>
          </a:xfrm>
        </p:spPr>
        <p:txBody>
          <a:bodyPr/>
          <a:lstStyle/>
          <a:p>
            <a:pPr>
              <a:lnSpc>
                <a:spcPct val="200000"/>
              </a:lnSpc>
            </a:pPr>
            <a:r>
              <a:rPr lang="he-IL" dirty="0">
                <a:solidFill>
                  <a:schemeClr val="tx1"/>
                </a:solidFill>
                <a:hlinkClick r:id="rId3" action="ppaction://hlinksldjump"/>
              </a:rPr>
              <a:t>מהו ערך נוכחי?</a:t>
            </a:r>
            <a:endParaRPr lang="he-IL" dirty="0">
              <a:solidFill>
                <a:schemeClr val="tx1"/>
              </a:solidFill>
            </a:endParaRPr>
          </a:p>
          <a:p>
            <a:pPr>
              <a:lnSpc>
                <a:spcPct val="200000"/>
              </a:lnSpc>
            </a:pPr>
            <a:r>
              <a:rPr lang="he-IL" dirty="0">
                <a:solidFill>
                  <a:schemeClr val="tx1"/>
                </a:solidFill>
                <a:hlinkClick r:id="rId4" action="ppaction://hlinksldjump"/>
              </a:rPr>
              <a:t>חישוב ערך נוכחי של סכום חד פעמי.</a:t>
            </a:r>
            <a:endParaRPr lang="he-IL" dirty="0">
              <a:solidFill>
                <a:schemeClr val="tx1"/>
              </a:solidFill>
            </a:endParaRPr>
          </a:p>
          <a:p>
            <a:pPr>
              <a:lnSpc>
                <a:spcPct val="200000"/>
              </a:lnSpc>
            </a:pPr>
            <a:r>
              <a:rPr lang="he-IL" dirty="0">
                <a:solidFill>
                  <a:schemeClr val="tx1"/>
                </a:solidFill>
                <a:hlinkClick r:id="rId5" action="ppaction://hlinksldjump"/>
              </a:rPr>
              <a:t>חישוב ערך נוכחי של סדרת תשלומים.</a:t>
            </a:r>
            <a:endParaRPr lang="he-IL" dirty="0">
              <a:solidFill>
                <a:schemeClr val="tx1"/>
              </a:solidFill>
            </a:endParaRPr>
          </a:p>
          <a:p>
            <a:pPr>
              <a:lnSpc>
                <a:spcPct val="200000"/>
              </a:lnSpc>
            </a:pPr>
            <a:r>
              <a:rPr lang="he-IL" dirty="0">
                <a:solidFill>
                  <a:schemeClr val="tx1"/>
                </a:solidFill>
                <a:hlinkClick r:id="rId6" action="ppaction://hlinksldjump"/>
              </a:rPr>
              <a:t>חישוב ערך נוכחי של סדרת תשלומים אין-סופית.</a:t>
            </a:r>
            <a:endParaRPr lang="he-IL" dirty="0">
              <a:solidFill>
                <a:schemeClr val="tx1"/>
              </a:solidFill>
            </a:endParaRPr>
          </a:p>
        </p:txBody>
      </p:sp>
      <p:pic>
        <p:nvPicPr>
          <p:cNvPr id="11" name="תמונה 10" descr="תמונה קשורה">
            <a:extLst>
              <a:ext uri="{FF2B5EF4-FFF2-40B4-BE49-F238E27FC236}">
                <a16:creationId xmlns:a16="http://schemas.microsoft.com/office/drawing/2014/main" id="{B8E8E4C8-A453-4D39-9BA7-AECFBE0BFA89}"/>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78636" y="1725459"/>
            <a:ext cx="2581275" cy="2466975"/>
          </a:xfrm>
          <a:prstGeom prst="rect">
            <a:avLst/>
          </a:prstGeom>
          <a:noFill/>
          <a:ln>
            <a:noFill/>
          </a:ln>
        </p:spPr>
      </p:pic>
      <p:pic>
        <p:nvPicPr>
          <p:cNvPr id="8194" name="Picture 2" descr="מה הוא ערך נוכחי נקי (NPV)? - BDO">
            <a:extLst>
              <a:ext uri="{FF2B5EF4-FFF2-40B4-BE49-F238E27FC236}">
                <a16:creationId xmlns:a16="http://schemas.microsoft.com/office/drawing/2014/main" id="{E167AF96-1D40-4DCC-82B6-87239BAD192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30710" y="5650352"/>
            <a:ext cx="4305300" cy="1057275"/>
          </a:xfrm>
          <a:prstGeom prst="rect">
            <a:avLst/>
          </a:prstGeom>
          <a:noFill/>
          <a:extLst>
            <a:ext uri="{909E8E84-426E-40DD-AFC4-6F175D3DCCD1}">
              <a14:hiddenFill xmlns:a14="http://schemas.microsoft.com/office/drawing/2010/main">
                <a:solidFill>
                  <a:srgbClr val="FFFFFF"/>
                </a:solidFill>
              </a14:hiddenFill>
            </a:ext>
          </a:extLst>
        </p:spPr>
      </p:pic>
      <p:pic>
        <p:nvPicPr>
          <p:cNvPr id="2" name="תמונה 1">
            <a:extLst>
              <a:ext uri="{FF2B5EF4-FFF2-40B4-BE49-F238E27FC236}">
                <a16:creationId xmlns:a16="http://schemas.microsoft.com/office/drawing/2014/main" id="{B131DA36-946C-48AB-801F-B23001BC995B}"/>
              </a:ext>
            </a:extLst>
          </p:cNvPr>
          <p:cNvPicPr>
            <a:picLocks noChangeAspect="1"/>
          </p:cNvPicPr>
          <p:nvPr/>
        </p:nvPicPr>
        <p:blipFill>
          <a:blip r:embed="rId9"/>
          <a:stretch>
            <a:fillRect/>
          </a:stretch>
        </p:blipFill>
        <p:spPr>
          <a:xfrm>
            <a:off x="7956717" y="912275"/>
            <a:ext cx="3956647" cy="1152244"/>
          </a:xfrm>
          <a:prstGeom prst="rect">
            <a:avLst/>
          </a:prstGeom>
        </p:spPr>
      </p:pic>
    </p:spTree>
    <p:extLst>
      <p:ext uri="{BB962C8B-B14F-4D97-AF65-F5344CB8AC3E}">
        <p14:creationId xmlns:p14="http://schemas.microsoft.com/office/powerpoint/2010/main" val="3364034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534" y="2695671"/>
            <a:ext cx="9208400" cy="1924651"/>
          </a:xfrm>
          <a:prstGeom prst="rect">
            <a:avLst/>
          </a:prstGeom>
          <a:noFill/>
          <a:ln>
            <a:noFill/>
          </a:ln>
        </p:spPr>
        <p:txBody>
          <a:bodyPr spcFirstLastPara="1" wrap="square" lIns="121904" tIns="121904" rIns="121904" bIns="121904" anchor="t" anchorCtr="0">
            <a:noAutofit/>
          </a:bodyPr>
          <a:lstStyle/>
          <a:p>
            <a:pPr marL="609600">
              <a:lnSpc>
                <a:spcPct val="150000"/>
              </a:lnSpc>
            </a:pPr>
            <a:endParaRPr dirty="0">
              <a:latin typeface="Varela Round" panose="00000500000000000000" pitchFamily="2" charset="-79"/>
            </a:endParaRPr>
          </a:p>
        </p:txBody>
      </p:sp>
      <p:sp>
        <p:nvSpPr>
          <p:cNvPr id="5" name="כותרת 4"/>
          <p:cNvSpPr>
            <a:spLocks noGrp="1"/>
          </p:cNvSpPr>
          <p:nvPr>
            <p:ph type="ctrTitle"/>
          </p:nvPr>
        </p:nvSpPr>
        <p:spPr>
          <a:xfrm>
            <a:off x="1" y="1366158"/>
            <a:ext cx="12192001" cy="1260164"/>
          </a:xfrm>
        </p:spPr>
        <p:txBody>
          <a:bodyPr/>
          <a:lstStyle/>
          <a:p>
            <a:r>
              <a:rPr lang="he-IL" dirty="0">
                <a:solidFill>
                  <a:srgbClr val="192A72"/>
                </a:solidFill>
              </a:rPr>
              <a:t>פרק 7: מימון</a:t>
            </a:r>
          </a:p>
        </p:txBody>
      </p:sp>
      <p:sp>
        <p:nvSpPr>
          <p:cNvPr id="7" name="כותרת משנה 6"/>
          <p:cNvSpPr>
            <a:spLocks noGrp="1"/>
          </p:cNvSpPr>
          <p:nvPr>
            <p:ph type="subTitle" idx="1"/>
          </p:nvPr>
        </p:nvSpPr>
        <p:spPr>
          <a:xfrm>
            <a:off x="1" y="2518804"/>
            <a:ext cx="12192001" cy="1334587"/>
          </a:xfrm>
        </p:spPr>
        <p:txBody>
          <a:bodyPr/>
          <a:lstStyle/>
          <a:p>
            <a:r>
              <a:rPr lang="he-IL" dirty="0">
                <a:sym typeface="Varela Round"/>
              </a:rPr>
              <a:t>מנהל וכלכלה</a:t>
            </a:r>
          </a:p>
          <a:p>
            <a:r>
              <a:rPr lang="he-IL" dirty="0">
                <a:solidFill>
                  <a:srgbClr val="192A72"/>
                </a:solidFill>
                <a:sym typeface="Varela Round"/>
              </a:rPr>
              <a:t>ערך נוכחי</a:t>
            </a:r>
            <a:endParaRPr lang="he-IL" dirty="0">
              <a:sym typeface="Varela Round"/>
            </a:endParaRPr>
          </a:p>
        </p:txBody>
      </p:sp>
      <p:sp>
        <p:nvSpPr>
          <p:cNvPr id="4" name="מציין מיקום תוכן 3"/>
          <p:cNvSpPr>
            <a:spLocks noGrp="1"/>
          </p:cNvSpPr>
          <p:nvPr>
            <p:ph idx="10"/>
          </p:nvPr>
        </p:nvSpPr>
        <p:spPr>
          <a:xfrm>
            <a:off x="1" y="3655861"/>
            <a:ext cx="12192001" cy="720094"/>
          </a:xfrm>
        </p:spPr>
        <p:txBody>
          <a:bodyPr/>
          <a:lstStyle/>
          <a:p>
            <a:r>
              <a:rPr lang="he-IL" dirty="0">
                <a:sym typeface="Varela Round"/>
              </a:rPr>
              <a:t>שם המורה: </a:t>
            </a:r>
            <a:r>
              <a:rPr lang="he-IL" dirty="0" err="1">
                <a:sym typeface="Varela Round"/>
              </a:rPr>
              <a:t>פאולינה</a:t>
            </a:r>
            <a:r>
              <a:rPr lang="he-IL" dirty="0">
                <a:sym typeface="Varela Round"/>
              </a:rPr>
              <a:t> </a:t>
            </a:r>
            <a:r>
              <a:rPr lang="he-IL" dirty="0" err="1">
                <a:sym typeface="Varela Round"/>
              </a:rPr>
              <a:t>סוסביץ</a:t>
            </a:r>
            <a:endParaRPr lang="he-IL" dirty="0">
              <a:sym typeface="Varela Roun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a:xfrm>
            <a:off x="1" y="1640677"/>
            <a:ext cx="12192001" cy="1260164"/>
          </a:xfrm>
        </p:spPr>
        <p:txBody>
          <a:bodyPr/>
          <a:lstStyle/>
          <a:p>
            <a:r>
              <a:rPr lang="he-IL" dirty="0">
                <a:sym typeface="Varela Round"/>
              </a:rPr>
              <a:t>ערך נוכחי</a:t>
            </a:r>
            <a:br>
              <a:rPr lang="he-IL" dirty="0">
                <a:sym typeface="Varela Round"/>
              </a:rPr>
            </a:br>
            <a:endParaRPr lang="he-IL" dirty="0">
              <a:solidFill>
                <a:srgbClr val="192A72"/>
              </a:solidFill>
            </a:endParaRPr>
          </a:p>
        </p:txBody>
      </p:sp>
      <p:sp>
        <p:nvSpPr>
          <p:cNvPr id="7" name="כותרת משנה 6"/>
          <p:cNvSpPr>
            <a:spLocks noGrp="1"/>
          </p:cNvSpPr>
          <p:nvPr>
            <p:ph type="subTitle" idx="1"/>
          </p:nvPr>
        </p:nvSpPr>
        <p:spPr>
          <a:xfrm>
            <a:off x="1" y="2918426"/>
            <a:ext cx="12192001" cy="642174"/>
          </a:xfrm>
        </p:spPr>
        <p:txBody>
          <a:bodyPr/>
          <a:lstStyle/>
          <a:p>
            <a:endParaRPr lang="he-IL" dirty="0">
              <a:solidFill>
                <a:srgbClr val="192A72"/>
              </a:solidFill>
              <a:sym typeface="Varela Round"/>
            </a:endParaRPr>
          </a:p>
        </p:txBody>
      </p:sp>
      <p:sp>
        <p:nvSpPr>
          <p:cNvPr id="6" name="תרשים זרימה: מסיים 5">
            <a:extLst>
              <a:ext uri="{FF2B5EF4-FFF2-40B4-BE49-F238E27FC236}">
                <a16:creationId xmlns:a16="http://schemas.microsoft.com/office/drawing/2014/main" id="{2D7192D4-5F34-4800-8881-B3B3066B2617}"/>
              </a:ext>
            </a:extLst>
          </p:cNvPr>
          <p:cNvSpPr/>
          <p:nvPr/>
        </p:nvSpPr>
        <p:spPr>
          <a:xfrm>
            <a:off x="1620572" y="2538180"/>
            <a:ext cx="5549774" cy="3509535"/>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sz="2000" b="1" dirty="0">
                <a:solidFill>
                  <a:srgbClr val="192A72"/>
                </a:solidFill>
                <a:latin typeface="Varela Round" panose="00000500000000000000" pitchFamily="2" charset="-79"/>
                <a:cs typeface="Varela Round" panose="00000500000000000000" pitchFamily="2" charset="-79"/>
              </a:rPr>
              <a:t>מטרות השיעור:</a:t>
            </a:r>
          </a:p>
          <a:p>
            <a:pPr marL="457200" indent="-457200">
              <a:buAutoNum type="arabicPeriod"/>
            </a:pPr>
            <a:r>
              <a:rPr lang="he-IL" sz="2000" b="1" dirty="0">
                <a:solidFill>
                  <a:srgbClr val="192A72"/>
                </a:solidFill>
                <a:latin typeface="Varela Round" panose="00000500000000000000" pitchFamily="2" charset="-79"/>
                <a:cs typeface="Varela Round" panose="00000500000000000000" pitchFamily="2" charset="-79"/>
              </a:rPr>
              <a:t>הבנת משמעות המושג ערך נוכחי.</a:t>
            </a:r>
          </a:p>
          <a:p>
            <a:pPr marL="457200" indent="-457200">
              <a:buAutoNum type="arabicPeriod"/>
            </a:pPr>
            <a:r>
              <a:rPr lang="he-IL" sz="2000" b="1" dirty="0">
                <a:solidFill>
                  <a:srgbClr val="192A72"/>
                </a:solidFill>
                <a:latin typeface="Varela Round" panose="00000500000000000000" pitchFamily="2" charset="-79"/>
                <a:cs typeface="Varela Round" panose="00000500000000000000" pitchFamily="2" charset="-79"/>
              </a:rPr>
              <a:t>הבנה וחישוב הערך הנוכחי של סכום חד-פעמי.</a:t>
            </a:r>
          </a:p>
          <a:p>
            <a:pPr marL="457200" indent="-457200">
              <a:buAutoNum type="arabicPeriod"/>
            </a:pPr>
            <a:r>
              <a:rPr lang="he-IL" sz="2000" b="1" dirty="0">
                <a:solidFill>
                  <a:srgbClr val="192A72"/>
                </a:solidFill>
                <a:latin typeface="Varela Round" panose="00000500000000000000" pitchFamily="2" charset="-79"/>
                <a:cs typeface="Varela Round" panose="00000500000000000000" pitchFamily="2" charset="-79"/>
              </a:rPr>
              <a:t>הבנה וחישוב הערך הנוכחי של סדרת תשלומים.</a:t>
            </a:r>
          </a:p>
          <a:p>
            <a:pPr marL="457200" indent="-457200">
              <a:buAutoNum type="arabicPeriod"/>
            </a:pPr>
            <a:r>
              <a:rPr lang="he-IL" sz="2000" b="1" dirty="0">
                <a:solidFill>
                  <a:srgbClr val="192A72"/>
                </a:solidFill>
                <a:latin typeface="Varela Round" panose="00000500000000000000" pitchFamily="2" charset="-79"/>
                <a:cs typeface="Varela Round" panose="00000500000000000000" pitchFamily="2" charset="-79"/>
              </a:rPr>
              <a:t>הבנה וחישוב הערך הנוכחי של סדרת תשלומים אין-סופית</a:t>
            </a:r>
            <a:endParaRPr lang="he-IL" sz="2400" b="1" dirty="0">
              <a:solidFill>
                <a:srgbClr val="192A72"/>
              </a:solidFill>
              <a:latin typeface="Varela Round" panose="00000500000000000000" pitchFamily="2" charset="-79"/>
              <a:cs typeface="Varela Round" panose="00000500000000000000" pitchFamily="2" charset="-79"/>
            </a:endParaRPr>
          </a:p>
        </p:txBody>
      </p:sp>
      <p:pic>
        <p:nvPicPr>
          <p:cNvPr id="3" name="תמונה 2">
            <a:extLst>
              <a:ext uri="{FF2B5EF4-FFF2-40B4-BE49-F238E27FC236}">
                <a16:creationId xmlns:a16="http://schemas.microsoft.com/office/drawing/2014/main" id="{7F81C939-B840-4F54-B334-51C8C960C05F}"/>
              </a:ext>
            </a:extLst>
          </p:cNvPr>
          <p:cNvPicPr>
            <a:picLocks noChangeAspect="1"/>
          </p:cNvPicPr>
          <p:nvPr/>
        </p:nvPicPr>
        <p:blipFill>
          <a:blip r:embed="rId3"/>
          <a:stretch>
            <a:fillRect/>
          </a:stretch>
        </p:blipFill>
        <p:spPr>
          <a:xfrm>
            <a:off x="525103" y="857479"/>
            <a:ext cx="3503689" cy="168070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pPr algn="r"/>
            <a:r>
              <a:rPr lang="en-US" dirty="0"/>
              <a:t>PV</a:t>
            </a:r>
            <a:r>
              <a:rPr lang="he-IL" dirty="0"/>
              <a:t>-ערך נוכחי</a:t>
            </a:r>
          </a:p>
        </p:txBody>
      </p:sp>
      <p:sp>
        <p:nvSpPr>
          <p:cNvPr id="14" name="מציין מיקום טקסט 13"/>
          <p:cNvSpPr>
            <a:spLocks noGrp="1"/>
          </p:cNvSpPr>
          <p:nvPr>
            <p:ph type="body" sz="quarter" idx="3"/>
          </p:nvPr>
        </p:nvSpPr>
        <p:spPr>
          <a:xfrm>
            <a:off x="515273" y="789044"/>
            <a:ext cx="8072546" cy="540070"/>
          </a:xfrm>
        </p:spPr>
        <p:txBody>
          <a:bodyPr/>
          <a:lstStyle/>
          <a:p>
            <a:r>
              <a:rPr lang="he-IL" dirty="0"/>
              <a:t>מהו מחיר ההון? </a:t>
            </a:r>
          </a:p>
        </p:txBody>
      </p:sp>
      <p:sp>
        <p:nvSpPr>
          <p:cNvPr id="11" name="מציין מיקום תוכן 10"/>
          <p:cNvSpPr>
            <a:spLocks noGrp="1"/>
          </p:cNvSpPr>
          <p:nvPr>
            <p:ph sz="quarter" idx="4"/>
          </p:nvPr>
        </p:nvSpPr>
        <p:spPr>
          <a:xfrm>
            <a:off x="643337" y="1329114"/>
            <a:ext cx="7761461" cy="4919865"/>
          </a:xfrm>
        </p:spPr>
        <p:txBody>
          <a:bodyPr>
            <a:normAutofit/>
          </a:bodyPr>
          <a:lstStyle/>
          <a:p>
            <a:pPr marL="0" indent="0">
              <a:buNone/>
            </a:pPr>
            <a:r>
              <a:rPr lang="he-IL" b="1" dirty="0">
                <a:solidFill>
                  <a:schemeClr val="tx1">
                    <a:lumMod val="90000"/>
                    <a:lumOff val="10000"/>
                  </a:schemeClr>
                </a:solidFill>
              </a:rPr>
              <a:t> </a:t>
            </a:r>
            <a:endParaRPr lang="he-IL" b="1" dirty="0">
              <a:solidFill>
                <a:schemeClr val="tx1">
                  <a:lumMod val="90000"/>
                  <a:lumOff val="10000"/>
                </a:schemeClr>
              </a:solidFill>
              <a:cs typeface="Varela Round"/>
            </a:endParaRPr>
          </a:p>
          <a:p>
            <a:pPr marL="0" indent="0">
              <a:buNone/>
            </a:pPr>
            <a:endParaRPr lang="he-IL" b="1" dirty="0">
              <a:solidFill>
                <a:schemeClr val="tx1">
                  <a:lumMod val="90000"/>
                  <a:lumOff val="10000"/>
                </a:schemeClr>
              </a:solidFill>
              <a:cs typeface="Varela Round"/>
            </a:endParaRPr>
          </a:p>
          <a:p>
            <a:pPr marL="96848" indent="0">
              <a:lnSpc>
                <a:spcPct val="150000"/>
              </a:lnSpc>
              <a:buNone/>
            </a:pPr>
            <a:endParaRPr lang="he-IL" dirty="0"/>
          </a:p>
        </p:txBody>
      </p:sp>
      <p:sp>
        <p:nvSpPr>
          <p:cNvPr id="10" name="מלבן: פינות מעוגלות 9">
            <a:extLst>
              <a:ext uri="{FF2B5EF4-FFF2-40B4-BE49-F238E27FC236}">
                <a16:creationId xmlns:a16="http://schemas.microsoft.com/office/drawing/2014/main" id="{D5A64FEC-8479-4A11-96A2-E4DEC048BDE2}"/>
              </a:ext>
            </a:extLst>
          </p:cNvPr>
          <p:cNvSpPr/>
          <p:nvPr/>
        </p:nvSpPr>
        <p:spPr>
          <a:xfrm>
            <a:off x="8908656" y="4092166"/>
            <a:ext cx="534107" cy="4707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w="0"/>
                <a:solidFill>
                  <a:srgbClr val="002060"/>
                </a:solidFill>
                <a:effectLst>
                  <a:outerShdw blurRad="38100" dist="19050" dir="2700000" algn="tl" rotWithShape="0">
                    <a:srgbClr val="002060">
                      <a:alpha val="40000"/>
                    </a:srgbClr>
                  </a:outerShdw>
                </a:effectLst>
                <a:uLnTx/>
                <a:uFillTx/>
                <a:latin typeface="Varela Round" panose="00000500000000000000" pitchFamily="2" charset="-79"/>
                <a:ea typeface="+mn-ea"/>
                <a:cs typeface="+mn-cs"/>
              </a:rPr>
              <a:t>pv</a:t>
            </a:r>
            <a:endParaRPr kumimoji="0" lang="he-IL" sz="1800" b="0" i="0" u="none" strike="noStrike" kern="1200" cap="none" spc="0" normalizeH="0" baseline="0" noProof="0" dirty="0">
              <a:ln w="0"/>
              <a:solidFill>
                <a:srgbClr val="002060"/>
              </a:solidFill>
              <a:effectLst>
                <a:outerShdw blurRad="38100" dist="19050" dir="2700000" algn="tl" rotWithShape="0">
                  <a:srgbClr val="002060">
                    <a:alpha val="40000"/>
                  </a:srgbClr>
                </a:outerShdw>
              </a:effectLst>
              <a:uLnTx/>
              <a:uFillTx/>
              <a:latin typeface="Varela Round" panose="00000500000000000000" pitchFamily="2" charset="-79"/>
              <a:ea typeface="+mn-ea"/>
              <a:cs typeface="Varela Round" panose="00000500000000000000" pitchFamily="2" charset="-79"/>
            </a:endParaRPr>
          </a:p>
        </p:txBody>
      </p:sp>
      <p:pic>
        <p:nvPicPr>
          <p:cNvPr id="5" name="Picture 2" descr="Qué es el costo del capital y por qué importa?">
            <a:extLst>
              <a:ext uri="{FF2B5EF4-FFF2-40B4-BE49-F238E27FC236}">
                <a16:creationId xmlns:a16="http://schemas.microsoft.com/office/drawing/2014/main" id="{B8ABBEE6-0EFF-4338-99A5-27166E3671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1948" y="1509138"/>
            <a:ext cx="4750049" cy="324393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oy Digital - Puntos importantes a tomar en cuenta al negociar un ...">
            <a:extLst>
              <a:ext uri="{FF2B5EF4-FFF2-40B4-BE49-F238E27FC236}">
                <a16:creationId xmlns:a16="http://schemas.microsoft.com/office/drawing/2014/main" id="{1093F54E-D6B5-4F2E-9662-EC9C68D397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103" y="4397942"/>
            <a:ext cx="2266950" cy="2019300"/>
          </a:xfrm>
          <a:prstGeom prst="rect">
            <a:avLst/>
          </a:prstGeom>
          <a:noFill/>
          <a:extLst>
            <a:ext uri="{909E8E84-426E-40DD-AFC4-6F175D3DCCD1}">
              <a14:hiddenFill xmlns:a14="http://schemas.microsoft.com/office/drawing/2010/main">
                <a:solidFill>
                  <a:srgbClr val="FFFFFF"/>
                </a:solidFill>
              </a14:hiddenFill>
            </a:ext>
          </a:extLst>
        </p:spPr>
      </p:pic>
      <p:sp>
        <p:nvSpPr>
          <p:cNvPr id="6" name="מלבן 5">
            <a:extLst>
              <a:ext uri="{FF2B5EF4-FFF2-40B4-BE49-F238E27FC236}">
                <a16:creationId xmlns:a16="http://schemas.microsoft.com/office/drawing/2014/main" id="{FCB1BAEA-768D-4B86-9CC5-D53DE947558D}"/>
              </a:ext>
            </a:extLst>
          </p:cNvPr>
          <p:cNvSpPr/>
          <p:nvPr/>
        </p:nvSpPr>
        <p:spPr>
          <a:xfrm>
            <a:off x="400304" y="1209253"/>
            <a:ext cx="7041644" cy="3416320"/>
          </a:xfrm>
          <a:prstGeom prst="rect">
            <a:avLst/>
          </a:prstGeom>
        </p:spPr>
        <p:txBody>
          <a:bodyPr wrap="square">
            <a:spAutoFit/>
          </a:bodyPr>
          <a:lstStyle/>
          <a:p>
            <a:r>
              <a:rPr lang="he-IL" sz="2400" b="1" dirty="0">
                <a:solidFill>
                  <a:schemeClr val="tx1">
                    <a:lumMod val="90000"/>
                    <a:lumOff val="10000"/>
                  </a:schemeClr>
                </a:solidFill>
                <a:cs typeface="Varela Round"/>
              </a:rPr>
              <a:t>מחיר ההון מבטא את העלות שהארגון צריך לשלם עבור ההון המשמש לפעילותה. אם ההשקעה מתבצעת עם הון עצמי, אולי הארגון מוותר על השקעה אחרת ואולי אפילו טובה יותר, באפיק השקעה אחר. וזה מחיר ההון.</a:t>
            </a:r>
          </a:p>
          <a:p>
            <a:r>
              <a:rPr lang="he-IL" sz="2400" b="1" dirty="0">
                <a:solidFill>
                  <a:schemeClr val="tx1">
                    <a:lumMod val="90000"/>
                    <a:lumOff val="10000"/>
                  </a:schemeClr>
                </a:solidFill>
                <a:cs typeface="Varela Round"/>
              </a:rPr>
              <a:t>אם ההשקעה מתבצעת עם הון זר (הלוואה) מחיר ההון יהיה עלות ההלוואה.</a:t>
            </a:r>
          </a:p>
          <a:p>
            <a:endParaRPr lang="he-IL" sz="2400" b="1" dirty="0">
              <a:solidFill>
                <a:schemeClr val="tx1">
                  <a:lumMod val="90000"/>
                  <a:lumOff val="10000"/>
                </a:schemeClr>
              </a:solidFill>
              <a:cs typeface="Varela Round"/>
            </a:endParaRPr>
          </a:p>
          <a:p>
            <a:r>
              <a:rPr lang="he-IL" sz="2400" b="1" dirty="0">
                <a:solidFill>
                  <a:schemeClr val="tx1">
                    <a:lumMod val="90000"/>
                    <a:lumOff val="10000"/>
                  </a:schemeClr>
                </a:solidFill>
                <a:cs typeface="Varela Round"/>
              </a:rPr>
              <a:t>מחיר ההון מבטא את עלות מקור המימון (הון עצמי /הון זר).</a:t>
            </a:r>
            <a:endParaRPr lang="he-IL" sz="2400" b="1" dirty="0">
              <a:solidFill>
                <a:schemeClr val="tx1">
                  <a:lumMod val="90000"/>
                  <a:lumOff val="10000"/>
                </a:schemeClr>
              </a:solidFill>
            </a:endParaRPr>
          </a:p>
        </p:txBody>
      </p:sp>
    </p:spTree>
    <p:extLst>
      <p:ext uri="{BB962C8B-B14F-4D97-AF65-F5344CB8AC3E}">
        <p14:creationId xmlns:p14="http://schemas.microsoft.com/office/powerpoint/2010/main" val="2335970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5"/>
            <a:ext cx="12191999" cy="720094"/>
          </a:xfrm>
        </p:spPr>
        <p:txBody>
          <a:bodyPr/>
          <a:lstStyle/>
          <a:p>
            <a:r>
              <a:rPr lang="en-US" dirty="0"/>
              <a:t>PV</a:t>
            </a:r>
            <a:r>
              <a:rPr lang="he-IL" dirty="0"/>
              <a:t>-ערך נוכחי</a:t>
            </a:r>
          </a:p>
        </p:txBody>
      </p:sp>
      <p:sp>
        <p:nvSpPr>
          <p:cNvPr id="14" name="מציין מיקום טקסט 13"/>
          <p:cNvSpPr>
            <a:spLocks noGrp="1"/>
          </p:cNvSpPr>
          <p:nvPr>
            <p:ph type="body" sz="quarter" idx="3"/>
          </p:nvPr>
        </p:nvSpPr>
        <p:spPr>
          <a:xfrm>
            <a:off x="515273" y="789044"/>
            <a:ext cx="8072546" cy="540070"/>
          </a:xfrm>
        </p:spPr>
        <p:txBody>
          <a:bodyPr/>
          <a:lstStyle/>
          <a:p>
            <a:r>
              <a:rPr lang="he-IL" dirty="0"/>
              <a:t>מהו ערך נוכחי?</a:t>
            </a:r>
          </a:p>
        </p:txBody>
      </p:sp>
      <p:sp>
        <p:nvSpPr>
          <p:cNvPr id="11" name="מציין מיקום תוכן 10"/>
          <p:cNvSpPr>
            <a:spLocks noGrp="1"/>
          </p:cNvSpPr>
          <p:nvPr>
            <p:ph sz="quarter" idx="4"/>
          </p:nvPr>
        </p:nvSpPr>
        <p:spPr>
          <a:xfrm>
            <a:off x="643337" y="1329114"/>
            <a:ext cx="7761461" cy="4919865"/>
          </a:xfrm>
        </p:spPr>
        <p:txBody>
          <a:bodyPr>
            <a:normAutofit/>
          </a:bodyPr>
          <a:lstStyle/>
          <a:p>
            <a:pPr marL="0" indent="0">
              <a:buNone/>
            </a:pPr>
            <a:r>
              <a:rPr lang="he-IL" b="1" dirty="0">
                <a:solidFill>
                  <a:schemeClr val="tx1">
                    <a:lumMod val="90000"/>
                    <a:lumOff val="10000"/>
                  </a:schemeClr>
                </a:solidFill>
                <a:cs typeface="Varela Round"/>
              </a:rPr>
              <a:t>שיטת </a:t>
            </a:r>
            <a:r>
              <a:rPr lang="he-IL" b="1" u="sng" dirty="0">
                <a:solidFill>
                  <a:schemeClr val="tx1">
                    <a:lumMod val="90000"/>
                    <a:lumOff val="10000"/>
                  </a:schemeClr>
                </a:solidFill>
                <a:cs typeface="Varela Round"/>
              </a:rPr>
              <a:t>הערך הנוכחי </a:t>
            </a:r>
            <a:r>
              <a:rPr lang="he-IL" b="1" dirty="0">
                <a:solidFill>
                  <a:schemeClr val="tx1">
                    <a:lumMod val="90000"/>
                    <a:lumOff val="10000"/>
                  </a:schemeClr>
                </a:solidFill>
                <a:cs typeface="Varela Round"/>
              </a:rPr>
              <a:t>היא </a:t>
            </a:r>
            <a:r>
              <a:rPr lang="he-IL" b="1" i="1" dirty="0">
                <a:solidFill>
                  <a:schemeClr val="tx1">
                    <a:lumMod val="90000"/>
                    <a:lumOff val="10000"/>
                  </a:schemeClr>
                </a:solidFill>
                <a:cs typeface="Varela Round"/>
              </a:rPr>
              <a:t>שיטת היוון </a:t>
            </a:r>
            <a:r>
              <a:rPr lang="he-IL" b="1" dirty="0">
                <a:solidFill>
                  <a:schemeClr val="tx1">
                    <a:lumMod val="90000"/>
                    <a:lumOff val="10000"/>
                  </a:schemeClr>
                </a:solidFill>
                <a:cs typeface="Varela Round"/>
              </a:rPr>
              <a:t>המטפלת בחישוב ערכם הנוכחי של ערכים כספיים הצפויים להתקבל בעתיד, תוך התחשבות בגורם הזמן (חודש, רבעון, שנה וכו') ובריבית (מחיר ההון של המשקיע).</a:t>
            </a:r>
          </a:p>
          <a:p>
            <a:pPr marL="0" indent="0">
              <a:buNone/>
            </a:pPr>
            <a:r>
              <a:rPr lang="he-IL" b="1" dirty="0">
                <a:solidFill>
                  <a:schemeClr val="tx1">
                    <a:lumMod val="90000"/>
                    <a:lumOff val="10000"/>
                  </a:schemeClr>
                </a:solidFill>
                <a:cs typeface="Varela Round"/>
              </a:rPr>
              <a:t>שיטת היוון מייחסת משקל שונה לשקל המתקבל היום לעומת השקל הצפוי להתקבל בעתיד.</a:t>
            </a:r>
          </a:p>
          <a:p>
            <a:pPr marL="0" indent="0">
              <a:buNone/>
            </a:pPr>
            <a:r>
              <a:rPr lang="he-IL" b="1" dirty="0">
                <a:solidFill>
                  <a:schemeClr val="tx1">
                    <a:lumMod val="90000"/>
                    <a:lumOff val="10000"/>
                  </a:schemeClr>
                </a:solidFill>
                <a:cs typeface="Varela Round"/>
              </a:rPr>
              <a:t>לפי שיטה זו מחושב </a:t>
            </a:r>
            <a:r>
              <a:rPr lang="he-IL" b="1" u="sng" dirty="0">
                <a:solidFill>
                  <a:schemeClr val="tx1">
                    <a:lumMod val="90000"/>
                    <a:lumOff val="10000"/>
                  </a:schemeClr>
                </a:solidFill>
                <a:cs typeface="Varela Round"/>
              </a:rPr>
              <a:t>ערכו הנוכחי </a:t>
            </a:r>
            <a:r>
              <a:rPr lang="he-IL" b="1" dirty="0">
                <a:solidFill>
                  <a:schemeClr val="tx1">
                    <a:lumMod val="90000"/>
                    <a:lumOff val="10000"/>
                  </a:schemeClr>
                </a:solidFill>
                <a:cs typeface="Varela Round"/>
              </a:rPr>
              <a:t>של סכום המתקבל בעתיד.</a:t>
            </a:r>
          </a:p>
          <a:p>
            <a:pPr marL="0" indent="0">
              <a:buNone/>
            </a:pPr>
            <a:r>
              <a:rPr lang="he-IL" b="1" u="sng" dirty="0">
                <a:solidFill>
                  <a:schemeClr val="tx1">
                    <a:lumMod val="90000"/>
                    <a:lumOff val="10000"/>
                  </a:schemeClr>
                </a:solidFill>
              </a:rPr>
              <a:t>ערך נוכחי </a:t>
            </a:r>
            <a:r>
              <a:rPr lang="he-IL" b="1" dirty="0">
                <a:solidFill>
                  <a:schemeClr val="tx1">
                    <a:lumMod val="90000"/>
                    <a:lumOff val="10000"/>
                  </a:schemeClr>
                </a:solidFill>
              </a:rPr>
              <a:t>מתייחס לשווי להיום של סכום כסף שיתקבל בעתיד, מהוון (מלשון הון) לפי שיעור ריבית נתון של ריבית דריבית.</a:t>
            </a:r>
          </a:p>
          <a:p>
            <a:pPr marL="0" indent="0">
              <a:buNone/>
            </a:pPr>
            <a:r>
              <a:rPr lang="he-IL" b="1" dirty="0">
                <a:solidFill>
                  <a:schemeClr val="tx1">
                    <a:lumMod val="90000"/>
                    <a:lumOff val="10000"/>
                  </a:schemeClr>
                </a:solidFill>
              </a:rPr>
              <a:t> </a:t>
            </a:r>
            <a:endParaRPr lang="he-IL" b="1" dirty="0">
              <a:solidFill>
                <a:schemeClr val="tx1">
                  <a:lumMod val="90000"/>
                  <a:lumOff val="10000"/>
                </a:schemeClr>
              </a:solidFill>
              <a:cs typeface="Varela Round"/>
            </a:endParaRPr>
          </a:p>
          <a:p>
            <a:pPr marL="0" indent="0">
              <a:buNone/>
            </a:pPr>
            <a:endParaRPr lang="he-IL" b="1" dirty="0">
              <a:solidFill>
                <a:schemeClr val="tx1">
                  <a:lumMod val="90000"/>
                  <a:lumOff val="10000"/>
                </a:schemeClr>
              </a:solidFill>
              <a:cs typeface="Varela Round"/>
            </a:endParaRPr>
          </a:p>
          <a:p>
            <a:pPr marL="96848" indent="0">
              <a:lnSpc>
                <a:spcPct val="150000"/>
              </a:lnSpc>
              <a:buNone/>
            </a:pPr>
            <a:endParaRPr lang="he-IL" dirty="0"/>
          </a:p>
        </p:txBody>
      </p:sp>
      <p:pic>
        <p:nvPicPr>
          <p:cNvPr id="9" name="תמונה 8" descr="How to Calculate Present Value for Retirement">
            <a:extLst>
              <a:ext uri="{FF2B5EF4-FFF2-40B4-BE49-F238E27FC236}">
                <a16:creationId xmlns:a16="http://schemas.microsoft.com/office/drawing/2014/main" id="{02B2C9E3-DB87-4626-BD93-30C18D756D2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810009" y="5528886"/>
            <a:ext cx="2388182" cy="1267566"/>
          </a:xfrm>
          <a:prstGeom prst="rect">
            <a:avLst/>
          </a:prstGeom>
          <a:noFill/>
          <a:ln>
            <a:noFill/>
          </a:ln>
        </p:spPr>
      </p:pic>
      <p:pic>
        <p:nvPicPr>
          <p:cNvPr id="1026" name="Picture 2" descr="Comprender el valor actual | Alison">
            <a:extLst>
              <a:ext uri="{FF2B5EF4-FFF2-40B4-BE49-F238E27FC236}">
                <a16:creationId xmlns:a16="http://schemas.microsoft.com/office/drawing/2014/main" id="{CF7BA368-1D89-47D0-ADD2-F1D8676998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60372" y="1606849"/>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2" name="מלבן: פינות מעוגלות 1">
            <a:extLst>
              <a:ext uri="{FF2B5EF4-FFF2-40B4-BE49-F238E27FC236}">
                <a16:creationId xmlns:a16="http://schemas.microsoft.com/office/drawing/2014/main" id="{FE253699-C7A8-47BA-A0FB-ED2CF772616A}"/>
              </a:ext>
            </a:extLst>
          </p:cNvPr>
          <p:cNvSpPr/>
          <p:nvPr/>
        </p:nvSpPr>
        <p:spPr>
          <a:xfrm>
            <a:off x="10945640" y="4115097"/>
            <a:ext cx="534107" cy="4707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err="1">
                <a:ln w="0"/>
                <a:solidFill>
                  <a:schemeClr val="tx1"/>
                </a:solidFill>
                <a:effectLst>
                  <a:outerShdw blurRad="38100" dist="19050" dir="2700000" algn="tl" rotWithShape="0">
                    <a:schemeClr val="dk1">
                      <a:alpha val="40000"/>
                    </a:schemeClr>
                  </a:outerShdw>
                </a:effectLst>
                <a:latin typeface="Varela Round" panose="00000500000000000000" pitchFamily="2" charset="-79"/>
              </a:rPr>
              <a:t>fv</a:t>
            </a:r>
            <a:endParaRPr lang="he-IL" dirty="0">
              <a:ln w="0"/>
              <a:solidFill>
                <a:schemeClr val="tx1"/>
              </a:solidFill>
              <a:effectLst>
                <a:outerShdw blurRad="38100" dist="19050" dir="2700000" algn="tl" rotWithShape="0">
                  <a:schemeClr val="dk1">
                    <a:alpha val="40000"/>
                  </a:schemeClr>
                </a:outerShdw>
              </a:effectLst>
              <a:latin typeface="Varela Round" panose="00000500000000000000" pitchFamily="2" charset="-79"/>
              <a:cs typeface="Varela Round" panose="00000500000000000000" pitchFamily="2" charset="-79"/>
            </a:endParaRPr>
          </a:p>
        </p:txBody>
      </p:sp>
      <p:sp>
        <p:nvSpPr>
          <p:cNvPr id="10" name="מלבן: פינות מעוגלות 9">
            <a:extLst>
              <a:ext uri="{FF2B5EF4-FFF2-40B4-BE49-F238E27FC236}">
                <a16:creationId xmlns:a16="http://schemas.microsoft.com/office/drawing/2014/main" id="{D5A64FEC-8479-4A11-96A2-E4DEC048BDE2}"/>
              </a:ext>
            </a:extLst>
          </p:cNvPr>
          <p:cNvSpPr/>
          <p:nvPr/>
        </p:nvSpPr>
        <p:spPr>
          <a:xfrm>
            <a:off x="8908656" y="4092166"/>
            <a:ext cx="534107" cy="4707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err="1">
                <a:ln w="0"/>
                <a:solidFill>
                  <a:schemeClr val="tx1"/>
                </a:solidFill>
                <a:effectLst>
                  <a:outerShdw blurRad="38100" dist="19050" dir="2700000" algn="tl" rotWithShape="0">
                    <a:schemeClr val="dk1">
                      <a:alpha val="40000"/>
                    </a:schemeClr>
                  </a:outerShdw>
                </a:effectLst>
                <a:latin typeface="Varela Round" panose="00000500000000000000" pitchFamily="2" charset="-79"/>
              </a:rPr>
              <a:t>pv</a:t>
            </a:r>
            <a:endParaRPr lang="he-IL" dirty="0">
              <a:ln w="0"/>
              <a:solidFill>
                <a:schemeClr val="tx1"/>
              </a:solidFill>
              <a:effectLst>
                <a:outerShdw blurRad="38100" dist="19050" dir="2700000" algn="tl" rotWithShape="0">
                  <a:schemeClr val="dk1">
                    <a:alpha val="40000"/>
                  </a:schemeClr>
                </a:outerShdw>
              </a:effectLst>
              <a:latin typeface="Varela Round" panose="00000500000000000000" pitchFamily="2" charset="-79"/>
              <a:cs typeface="Varela Round" panose="00000500000000000000" pitchFamily="2" charset="-79"/>
            </a:endParaRPr>
          </a:p>
        </p:txBody>
      </p:sp>
      <p:sp>
        <p:nvSpPr>
          <p:cNvPr id="3" name="חץ: מעגלי 2">
            <a:extLst>
              <a:ext uri="{FF2B5EF4-FFF2-40B4-BE49-F238E27FC236}">
                <a16:creationId xmlns:a16="http://schemas.microsoft.com/office/drawing/2014/main" id="{53AC9F60-8EB2-4C99-BF64-AF9506E24239}"/>
              </a:ext>
            </a:extLst>
          </p:cNvPr>
          <p:cNvSpPr/>
          <p:nvPr/>
        </p:nvSpPr>
        <p:spPr>
          <a:xfrm rot="10800000">
            <a:off x="9017250" y="3844289"/>
            <a:ext cx="2421023" cy="1708922"/>
          </a:xfrm>
          <a:prstGeom prst="circularArrow">
            <a:avLst>
              <a:gd name="adj1" fmla="val 12500"/>
              <a:gd name="adj2" fmla="val 985516"/>
              <a:gd name="adj3" fmla="val 20457681"/>
              <a:gd name="adj4" fmla="val 10761437"/>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tx1"/>
              </a:solidFill>
              <a:latin typeface="Varela Round" panose="00000500000000000000" pitchFamily="2" charset="-79"/>
              <a:cs typeface="Varela Round" panose="00000500000000000000" pitchFamily="2" charset="-79"/>
            </a:endParaRPr>
          </a:p>
        </p:txBody>
      </p:sp>
      <p:sp>
        <p:nvSpPr>
          <p:cNvPr id="4" name="מלבן 3">
            <a:extLst>
              <a:ext uri="{FF2B5EF4-FFF2-40B4-BE49-F238E27FC236}">
                <a16:creationId xmlns:a16="http://schemas.microsoft.com/office/drawing/2014/main" id="{B04CBB6B-35FF-4578-BAB5-E90C7B39AB37}"/>
              </a:ext>
            </a:extLst>
          </p:cNvPr>
          <p:cNvSpPr/>
          <p:nvPr/>
        </p:nvSpPr>
        <p:spPr>
          <a:xfrm>
            <a:off x="9877331" y="3508077"/>
            <a:ext cx="805758" cy="128120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he-IL" b="1" dirty="0">
                <a:ln w="22225">
                  <a:solidFill>
                    <a:schemeClr val="accent2"/>
                  </a:solidFill>
                  <a:prstDash val="solid"/>
                </a:ln>
                <a:solidFill>
                  <a:schemeClr val="accent2">
                    <a:lumMod val="40000"/>
                    <a:lumOff val="60000"/>
                  </a:schemeClr>
                </a:solidFill>
                <a:latin typeface="Varela Round" panose="00000500000000000000" pitchFamily="2" charset="-79"/>
                <a:cs typeface="Varela Round" panose="00000500000000000000"/>
              </a:rPr>
              <a:t>זמן</a:t>
            </a:r>
          </a:p>
          <a:p>
            <a:pPr algn="ctr"/>
            <a:endParaRPr lang="he-IL" b="1" dirty="0">
              <a:ln w="22225">
                <a:solidFill>
                  <a:schemeClr val="accent2"/>
                </a:solidFill>
                <a:prstDash val="solid"/>
              </a:ln>
              <a:solidFill>
                <a:schemeClr val="accent2">
                  <a:lumMod val="40000"/>
                  <a:lumOff val="60000"/>
                </a:schemeClr>
              </a:solidFill>
              <a:latin typeface="Varela Round" panose="00000500000000000000" pitchFamily="2" charset="-79"/>
              <a:cs typeface="Varela Round" panose="00000500000000000000"/>
            </a:endParaRPr>
          </a:p>
          <a:p>
            <a:pPr algn="ctr"/>
            <a:r>
              <a:rPr lang="he-IL" b="1" dirty="0">
                <a:ln w="22225">
                  <a:solidFill>
                    <a:schemeClr val="accent2"/>
                  </a:solidFill>
                  <a:prstDash val="solid"/>
                </a:ln>
                <a:solidFill>
                  <a:schemeClr val="accent2">
                    <a:lumMod val="40000"/>
                    <a:lumOff val="60000"/>
                  </a:schemeClr>
                </a:solidFill>
                <a:latin typeface="Varela Round" panose="00000500000000000000" pitchFamily="2" charset="-79"/>
                <a:cs typeface="Varela Round" panose="00000500000000000000"/>
              </a:rPr>
              <a:t>% ריבית</a:t>
            </a:r>
          </a:p>
        </p:txBody>
      </p:sp>
    </p:spTree>
    <p:extLst>
      <p:ext uri="{BB962C8B-B14F-4D97-AF65-F5344CB8AC3E}">
        <p14:creationId xmlns:p14="http://schemas.microsoft.com/office/powerpoint/2010/main" val="3351067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11C8624-FC73-467C-88BB-4133BCEFC572}"/>
              </a:ext>
            </a:extLst>
          </p:cNvPr>
          <p:cNvSpPr>
            <a:spLocks noGrp="1"/>
          </p:cNvSpPr>
          <p:nvPr>
            <p:ph type="title"/>
          </p:nvPr>
        </p:nvSpPr>
        <p:spPr/>
        <p:txBody>
          <a:bodyPr/>
          <a:lstStyle/>
          <a:p>
            <a:r>
              <a:rPr lang="en-US" dirty="0"/>
              <a:t>PV</a:t>
            </a:r>
            <a:r>
              <a:rPr lang="he-IL" dirty="0"/>
              <a:t>-ערך נוכחי</a:t>
            </a:r>
          </a:p>
        </p:txBody>
      </p:sp>
      <p:sp>
        <p:nvSpPr>
          <p:cNvPr id="3" name="מציין מיקום טקסט 2">
            <a:extLst>
              <a:ext uri="{FF2B5EF4-FFF2-40B4-BE49-F238E27FC236}">
                <a16:creationId xmlns:a16="http://schemas.microsoft.com/office/drawing/2014/main" id="{3BBA12DD-042D-4D47-8AA8-720B7B6C4866}"/>
              </a:ext>
            </a:extLst>
          </p:cNvPr>
          <p:cNvSpPr>
            <a:spLocks noGrp="1"/>
          </p:cNvSpPr>
          <p:nvPr>
            <p:ph type="body" sz="quarter" idx="3"/>
          </p:nvPr>
        </p:nvSpPr>
        <p:spPr>
          <a:xfrm>
            <a:off x="515274" y="1185681"/>
            <a:ext cx="9380163" cy="540000"/>
          </a:xfrm>
        </p:spPr>
        <p:txBody>
          <a:bodyPr/>
          <a:lstStyle/>
          <a:p>
            <a:r>
              <a:rPr lang="he-IL" dirty="0"/>
              <a:t>הערך הנוכחי תלוי בשלושה פרמטרים:</a:t>
            </a:r>
          </a:p>
        </p:txBody>
      </p:sp>
      <p:sp>
        <p:nvSpPr>
          <p:cNvPr id="5" name="אליפסה 4">
            <a:extLst>
              <a:ext uri="{FF2B5EF4-FFF2-40B4-BE49-F238E27FC236}">
                <a16:creationId xmlns:a16="http://schemas.microsoft.com/office/drawing/2014/main" id="{9705FBF0-7B0E-4A9C-BB98-B19A37C2494E}"/>
              </a:ext>
            </a:extLst>
          </p:cNvPr>
          <p:cNvSpPr/>
          <p:nvPr/>
        </p:nvSpPr>
        <p:spPr>
          <a:xfrm>
            <a:off x="4390931" y="2924269"/>
            <a:ext cx="2987643" cy="1385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3600" b="1" dirty="0">
                <a:solidFill>
                  <a:srgbClr val="7030A0"/>
                </a:solidFill>
                <a:latin typeface="Varela Round" panose="00000500000000000000" pitchFamily="2" charset="-79"/>
                <a:cs typeface="Varela Round" panose="00000500000000000000"/>
                <a:hlinkClick r:id="rId2" action="ppaction://hlinksldjump"/>
              </a:rPr>
              <a:t>ערך נוכחי</a:t>
            </a:r>
            <a:endParaRPr lang="he-IL" sz="3600" b="1" dirty="0">
              <a:solidFill>
                <a:srgbClr val="7030A0"/>
              </a:solidFill>
              <a:latin typeface="Varela Round" panose="00000500000000000000" pitchFamily="2" charset="-79"/>
              <a:cs typeface="Varela Round" panose="00000500000000000000"/>
            </a:endParaRPr>
          </a:p>
        </p:txBody>
      </p:sp>
      <p:sp>
        <p:nvSpPr>
          <p:cNvPr id="6" name="מלבן: פינות מעוגלות 5">
            <a:extLst>
              <a:ext uri="{FF2B5EF4-FFF2-40B4-BE49-F238E27FC236}">
                <a16:creationId xmlns:a16="http://schemas.microsoft.com/office/drawing/2014/main" id="{6AC6B406-C778-4D22-B907-DBB3215F855B}"/>
              </a:ext>
            </a:extLst>
          </p:cNvPr>
          <p:cNvSpPr/>
          <p:nvPr/>
        </p:nvSpPr>
        <p:spPr>
          <a:xfrm>
            <a:off x="7912393" y="2480241"/>
            <a:ext cx="1819747" cy="688063"/>
          </a:xfrm>
          <a:prstGeom prst="roundRect">
            <a:avLst/>
          </a:prstGeom>
          <a:solidFill>
            <a:schemeClr val="accent2">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a:solidFill>
                  <a:srgbClr val="FF0000"/>
                </a:solidFill>
                <a:latin typeface="Varela Round" panose="00000500000000000000" pitchFamily="2" charset="-79"/>
                <a:cs typeface="Varela Round" panose="00000500000000000000"/>
              </a:rPr>
              <a:t> </a:t>
            </a:r>
            <a:r>
              <a:rPr lang="en-US" b="1" dirty="0">
                <a:solidFill>
                  <a:srgbClr val="FF0000"/>
                </a:solidFill>
                <a:latin typeface="Varela Round" panose="00000500000000000000" pitchFamily="2" charset="-79"/>
                <a:cs typeface="Varela Round" panose="00000500000000000000"/>
              </a:rPr>
              <a:t>FV</a:t>
            </a:r>
            <a:r>
              <a:rPr lang="he-IL" b="1" dirty="0">
                <a:solidFill>
                  <a:srgbClr val="FF0000"/>
                </a:solidFill>
                <a:latin typeface="Varela Round" panose="00000500000000000000" pitchFamily="2" charset="-79"/>
                <a:cs typeface="Varela Round" panose="00000500000000000000"/>
              </a:rPr>
              <a:t>- גובה הסכום העתידי</a:t>
            </a:r>
          </a:p>
        </p:txBody>
      </p:sp>
      <p:sp>
        <p:nvSpPr>
          <p:cNvPr id="10" name="מלבן: פינות מעוגלות 9">
            <a:extLst>
              <a:ext uri="{FF2B5EF4-FFF2-40B4-BE49-F238E27FC236}">
                <a16:creationId xmlns:a16="http://schemas.microsoft.com/office/drawing/2014/main" id="{0B010A5B-1847-4400-B07E-F8E91FA1232A}"/>
              </a:ext>
            </a:extLst>
          </p:cNvPr>
          <p:cNvSpPr/>
          <p:nvPr/>
        </p:nvSpPr>
        <p:spPr>
          <a:xfrm>
            <a:off x="3559721" y="5797411"/>
            <a:ext cx="1819747" cy="847495"/>
          </a:xfrm>
          <a:prstGeom prst="roundRect">
            <a:avLst/>
          </a:prstGeom>
          <a:solidFill>
            <a:schemeClr val="accent4">
              <a:lumMod val="20000"/>
              <a:lumOff val="8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a:solidFill>
                  <a:schemeClr val="accent2">
                    <a:lumMod val="50000"/>
                  </a:schemeClr>
                </a:solidFill>
                <a:latin typeface="Varela Round" panose="00000500000000000000" pitchFamily="2" charset="-79"/>
              </a:rPr>
              <a:t>r</a:t>
            </a:r>
            <a:r>
              <a:rPr lang="he-IL" b="1" dirty="0">
                <a:solidFill>
                  <a:schemeClr val="accent2">
                    <a:lumMod val="50000"/>
                  </a:schemeClr>
                </a:solidFill>
                <a:latin typeface="Varela Round" panose="00000500000000000000" pitchFamily="2" charset="-79"/>
                <a:cs typeface="Varela Round" panose="00000500000000000000" pitchFamily="2" charset="-79"/>
              </a:rPr>
              <a:t> -</a:t>
            </a:r>
            <a:r>
              <a:rPr lang="he-IL" b="1" dirty="0">
                <a:solidFill>
                  <a:schemeClr val="accent2">
                    <a:lumMod val="50000"/>
                  </a:schemeClr>
                </a:solidFill>
                <a:latin typeface="Varela Round" panose="00000500000000000000" pitchFamily="2" charset="-79"/>
                <a:cs typeface="Varela Round" panose="00000500000000000000"/>
              </a:rPr>
              <a:t>שיעור הריבית או מחיר ההון של המשקיע</a:t>
            </a:r>
            <a:r>
              <a:rPr lang="he-IL" b="1" dirty="0">
                <a:latin typeface="Varela Round" panose="00000500000000000000" pitchFamily="2" charset="-79"/>
                <a:cs typeface="Varela Round" panose="00000500000000000000"/>
              </a:rPr>
              <a:t> </a:t>
            </a:r>
          </a:p>
        </p:txBody>
      </p:sp>
      <p:sp>
        <p:nvSpPr>
          <p:cNvPr id="11" name="מלבן: פינות מעוגלות 10">
            <a:extLst>
              <a:ext uri="{FF2B5EF4-FFF2-40B4-BE49-F238E27FC236}">
                <a16:creationId xmlns:a16="http://schemas.microsoft.com/office/drawing/2014/main" id="{2B540407-BE25-4E15-A81A-3EB4E7E6C53F}"/>
              </a:ext>
            </a:extLst>
          </p:cNvPr>
          <p:cNvSpPr/>
          <p:nvPr/>
        </p:nvSpPr>
        <p:spPr>
          <a:xfrm>
            <a:off x="1130174" y="3076669"/>
            <a:ext cx="1819747" cy="688063"/>
          </a:xfrm>
          <a:prstGeom prst="roundRect">
            <a:avLst/>
          </a:prstGeom>
          <a:solidFill>
            <a:schemeClr val="tx1">
              <a:lumMod val="10000"/>
              <a:lumOff val="90000"/>
            </a:schemeClr>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a:solidFill>
                  <a:schemeClr val="tx1">
                    <a:lumMod val="90000"/>
                    <a:lumOff val="10000"/>
                  </a:schemeClr>
                </a:solidFill>
                <a:latin typeface="Varela Round" panose="00000500000000000000" pitchFamily="2" charset="-79"/>
                <a:cs typeface="Varela Round"/>
              </a:rPr>
              <a:t>t</a:t>
            </a:r>
            <a:r>
              <a:rPr lang="he-IL" b="1" dirty="0">
                <a:solidFill>
                  <a:schemeClr val="tx1">
                    <a:lumMod val="90000"/>
                    <a:lumOff val="10000"/>
                  </a:schemeClr>
                </a:solidFill>
                <a:latin typeface="Varela Round" panose="00000500000000000000" pitchFamily="2" charset="-79"/>
                <a:cs typeface="Varela Round"/>
              </a:rPr>
              <a:t>-עיתוי בו מתקבל הסכום</a:t>
            </a:r>
            <a:endParaRPr lang="he-IL" dirty="0">
              <a:latin typeface="Varela Round" panose="00000500000000000000" pitchFamily="2" charset="-79"/>
              <a:cs typeface="Varela Round" panose="00000500000000000000" pitchFamily="2" charset="-79"/>
            </a:endParaRPr>
          </a:p>
        </p:txBody>
      </p:sp>
      <p:sp>
        <p:nvSpPr>
          <p:cNvPr id="12" name="הסבר: קו 11">
            <a:extLst>
              <a:ext uri="{FF2B5EF4-FFF2-40B4-BE49-F238E27FC236}">
                <a16:creationId xmlns:a16="http://schemas.microsoft.com/office/drawing/2014/main" id="{40E18B5A-EA9C-49CC-A250-C08D8D250FE1}"/>
              </a:ext>
            </a:extLst>
          </p:cNvPr>
          <p:cNvSpPr/>
          <p:nvPr/>
        </p:nvSpPr>
        <p:spPr>
          <a:xfrm>
            <a:off x="10237224" y="1061483"/>
            <a:ext cx="1831045" cy="1290368"/>
          </a:xfrm>
          <a:prstGeom prst="borderCallout1">
            <a:avLst>
              <a:gd name="adj1" fmla="val 27552"/>
              <a:gd name="adj2" fmla="val -1415"/>
              <a:gd name="adj3" fmla="val 109694"/>
              <a:gd name="adj4" fmla="val -3833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FF0000"/>
                </a:solidFill>
                <a:latin typeface="Varela Round" panose="00000500000000000000" pitchFamily="2" charset="-79"/>
                <a:cs typeface="Varela Round" panose="00000500000000000000"/>
              </a:rPr>
              <a:t>ככל שגובה הסכום גדול יותר, כך גדל הערך הנוכחי שלו</a:t>
            </a:r>
          </a:p>
        </p:txBody>
      </p:sp>
      <p:sp>
        <p:nvSpPr>
          <p:cNvPr id="13" name="הסבר: קו 12">
            <a:extLst>
              <a:ext uri="{FF2B5EF4-FFF2-40B4-BE49-F238E27FC236}">
                <a16:creationId xmlns:a16="http://schemas.microsoft.com/office/drawing/2014/main" id="{CD3B9E2D-6073-4696-A391-B49A41FF6247}"/>
              </a:ext>
            </a:extLst>
          </p:cNvPr>
          <p:cNvSpPr/>
          <p:nvPr/>
        </p:nvSpPr>
        <p:spPr>
          <a:xfrm>
            <a:off x="567351" y="1165979"/>
            <a:ext cx="1729212" cy="1358020"/>
          </a:xfrm>
          <a:prstGeom prst="borderCallout1">
            <a:avLst>
              <a:gd name="adj1" fmla="val 101918"/>
              <a:gd name="adj2" fmla="val 20463"/>
              <a:gd name="adj3" fmla="val 142203"/>
              <a:gd name="adj4" fmla="val 5067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FF0000"/>
                </a:solidFill>
                <a:latin typeface="Varela Round" panose="00000500000000000000" pitchFamily="2" charset="-79"/>
                <a:cs typeface="Varela Round" panose="00000500000000000000"/>
              </a:rPr>
              <a:t>ככל שזמן קבלת ההכנסה רחוק יותר, כן יהיה ערכו הנוכחי נמוך יותר</a:t>
            </a:r>
          </a:p>
        </p:txBody>
      </p:sp>
      <p:sp>
        <p:nvSpPr>
          <p:cNvPr id="14" name="הסבר: קו 13">
            <a:extLst>
              <a:ext uri="{FF2B5EF4-FFF2-40B4-BE49-F238E27FC236}">
                <a16:creationId xmlns:a16="http://schemas.microsoft.com/office/drawing/2014/main" id="{457C6BC3-2B6D-4272-A312-D556D9A7464A}"/>
              </a:ext>
            </a:extLst>
          </p:cNvPr>
          <p:cNvSpPr/>
          <p:nvPr/>
        </p:nvSpPr>
        <p:spPr>
          <a:xfrm>
            <a:off x="6382692" y="4581053"/>
            <a:ext cx="2625505" cy="1385181"/>
          </a:xfrm>
          <a:prstGeom prst="borderCallout1">
            <a:avLst>
              <a:gd name="adj1" fmla="val 30166"/>
              <a:gd name="adj2" fmla="val -381"/>
              <a:gd name="adj3" fmla="val 109694"/>
              <a:gd name="adj4" fmla="val -3833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rgbClr val="FF0000"/>
                </a:solidFill>
                <a:latin typeface="Varela Round" panose="00000500000000000000" pitchFamily="2" charset="-79"/>
                <a:cs typeface="Varela Round" panose="00000500000000000000"/>
              </a:rPr>
              <a:t>ככל ששיעור הריבית גבוה יותר(מחיר ההון),הערך הנוכחי של תקבולים או תשלומים עתידיים יהיה נמוך יותר.</a:t>
            </a:r>
          </a:p>
        </p:txBody>
      </p:sp>
      <p:sp>
        <p:nvSpPr>
          <p:cNvPr id="17" name="קשת מלאה 16">
            <a:extLst>
              <a:ext uri="{FF2B5EF4-FFF2-40B4-BE49-F238E27FC236}">
                <a16:creationId xmlns:a16="http://schemas.microsoft.com/office/drawing/2014/main" id="{DC82725F-9B6C-4A13-9D2F-45280535CE20}"/>
              </a:ext>
            </a:extLst>
          </p:cNvPr>
          <p:cNvSpPr/>
          <p:nvPr/>
        </p:nvSpPr>
        <p:spPr>
          <a:xfrm>
            <a:off x="6074203" y="2694402"/>
            <a:ext cx="1816393" cy="444028"/>
          </a:xfrm>
          <a:prstGeom prst="blockArc">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tx1"/>
              </a:solidFill>
              <a:latin typeface="Varela Round" panose="00000500000000000000" pitchFamily="2" charset="-79"/>
              <a:cs typeface="Varela Round" panose="00000500000000000000" pitchFamily="2" charset="-79"/>
            </a:endParaRPr>
          </a:p>
        </p:txBody>
      </p:sp>
      <p:sp>
        <p:nvSpPr>
          <p:cNvPr id="18" name="קשת מלאה 17">
            <a:extLst>
              <a:ext uri="{FF2B5EF4-FFF2-40B4-BE49-F238E27FC236}">
                <a16:creationId xmlns:a16="http://schemas.microsoft.com/office/drawing/2014/main" id="{CC872F63-3CC3-4EBE-95CC-EFE5BD837A2A}"/>
              </a:ext>
            </a:extLst>
          </p:cNvPr>
          <p:cNvSpPr/>
          <p:nvPr/>
        </p:nvSpPr>
        <p:spPr>
          <a:xfrm>
            <a:off x="2949921" y="3168304"/>
            <a:ext cx="1519673" cy="448555"/>
          </a:xfrm>
          <a:prstGeom prst="blockArc">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tx1"/>
              </a:solidFill>
              <a:latin typeface="Varela Round" panose="00000500000000000000" pitchFamily="2" charset="-79"/>
              <a:cs typeface="Varela Round" panose="00000500000000000000" pitchFamily="2" charset="-79"/>
            </a:endParaRPr>
          </a:p>
        </p:txBody>
      </p:sp>
      <p:sp>
        <p:nvSpPr>
          <p:cNvPr id="19" name="קשת מלאה 18">
            <a:extLst>
              <a:ext uri="{FF2B5EF4-FFF2-40B4-BE49-F238E27FC236}">
                <a16:creationId xmlns:a16="http://schemas.microsoft.com/office/drawing/2014/main" id="{B6C28ABC-BA1E-4CE0-9FE4-E06FA0F331E5}"/>
              </a:ext>
            </a:extLst>
          </p:cNvPr>
          <p:cNvSpPr/>
          <p:nvPr/>
        </p:nvSpPr>
        <p:spPr>
          <a:xfrm rot="17264772">
            <a:off x="3669807" y="4714646"/>
            <a:ext cx="1751637" cy="444028"/>
          </a:xfrm>
          <a:prstGeom prst="blockArc">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tx1"/>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3436274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2" y="212674"/>
            <a:ext cx="12191999" cy="1081971"/>
          </a:xfrm>
        </p:spPr>
        <p:txBody>
          <a:bodyPr/>
          <a:lstStyle/>
          <a:p>
            <a:r>
              <a:rPr lang="en-US" dirty="0"/>
              <a:t>PV-present value</a:t>
            </a:r>
            <a:br>
              <a:rPr lang="en-US" dirty="0"/>
            </a:br>
            <a:r>
              <a:rPr lang="he-IL" dirty="0"/>
              <a:t>ערך נוכחי של סכום חד- פעמי</a:t>
            </a:r>
          </a:p>
        </p:txBody>
      </p:sp>
      <p:sp>
        <p:nvSpPr>
          <p:cNvPr id="14" name="מציין מיקום טקסט 13"/>
          <p:cNvSpPr>
            <a:spLocks noGrp="1"/>
          </p:cNvSpPr>
          <p:nvPr>
            <p:ph type="body" sz="quarter" idx="3"/>
          </p:nvPr>
        </p:nvSpPr>
        <p:spPr>
          <a:xfrm>
            <a:off x="293925" y="921471"/>
            <a:ext cx="8760737" cy="5119735"/>
          </a:xfrm>
        </p:spPr>
        <p:txBody>
          <a:bodyPr/>
          <a:lstStyle/>
          <a:p>
            <a:pPr marL="0"/>
            <a:r>
              <a:rPr lang="he-IL" dirty="0">
                <a:solidFill>
                  <a:srgbClr val="7030A0"/>
                </a:solidFill>
                <a:cs typeface="Varela Round" panose="00000500000000000000"/>
              </a:rPr>
              <a:t>ערך נוכחי של סכום חד-פעמי, מוגדר כסכום שהמשקיע נדרש להשקיע היום, לתקופה ידועה, כאשר הריבית התקופתית מוגדרת מראש, כדי לקבל סכום כסף ידוע בעתיד</a:t>
            </a:r>
            <a:r>
              <a:rPr lang="en-US" dirty="0">
                <a:solidFill>
                  <a:srgbClr val="7030A0"/>
                </a:solidFill>
                <a:cs typeface="Varela Round" panose="00000500000000000000"/>
              </a:rPr>
              <a:t>.</a:t>
            </a:r>
          </a:p>
          <a:p>
            <a:pPr marL="0"/>
            <a:r>
              <a:rPr lang="he-IL" dirty="0">
                <a:solidFill>
                  <a:srgbClr val="7030A0"/>
                </a:solidFill>
                <a:cs typeface="Varela Round" panose="00000500000000000000"/>
              </a:rPr>
              <a:t>נוסחה לחישוב ערך נוכחי (</a:t>
            </a:r>
            <a:r>
              <a:rPr lang="en-US" dirty="0">
                <a:solidFill>
                  <a:srgbClr val="7030A0"/>
                </a:solidFill>
                <a:cs typeface="Varela Round" panose="00000500000000000000"/>
              </a:rPr>
              <a:t>PV</a:t>
            </a:r>
            <a:r>
              <a:rPr lang="he-IL" dirty="0">
                <a:solidFill>
                  <a:srgbClr val="7030A0"/>
                </a:solidFill>
                <a:cs typeface="Varela Round" panose="00000500000000000000"/>
              </a:rPr>
              <a:t>) של סכום חד פעמי:</a:t>
            </a:r>
          </a:p>
          <a:p>
            <a:pPr marL="0"/>
            <a:endParaRPr lang="he-IL" dirty="0">
              <a:solidFill>
                <a:srgbClr val="7030A0"/>
              </a:solidFill>
              <a:cs typeface="Varela Round" panose="00000500000000000000"/>
            </a:endParaRPr>
          </a:p>
        </p:txBody>
      </p:sp>
      <p:pic>
        <p:nvPicPr>
          <p:cNvPr id="4" name="תמונה 3">
            <a:extLst>
              <a:ext uri="{FF2B5EF4-FFF2-40B4-BE49-F238E27FC236}">
                <a16:creationId xmlns:a16="http://schemas.microsoft.com/office/drawing/2014/main" id="{F6C4B2A3-5D05-467F-961A-3078D02CECE9}"/>
              </a:ext>
            </a:extLst>
          </p:cNvPr>
          <p:cNvPicPr>
            <a:picLocks noChangeAspect="1"/>
          </p:cNvPicPr>
          <p:nvPr/>
        </p:nvPicPr>
        <p:blipFill>
          <a:blip r:embed="rId3"/>
          <a:stretch>
            <a:fillRect/>
          </a:stretch>
        </p:blipFill>
        <p:spPr>
          <a:xfrm>
            <a:off x="947968" y="5145075"/>
            <a:ext cx="2781688" cy="1076475"/>
          </a:xfrm>
          <a:prstGeom prst="rect">
            <a:avLst/>
          </a:prstGeom>
        </p:spPr>
      </p:pic>
      <p:sp>
        <p:nvSpPr>
          <p:cNvPr id="20" name="מלבן: פינות מעוגלות 19">
            <a:extLst>
              <a:ext uri="{FF2B5EF4-FFF2-40B4-BE49-F238E27FC236}">
                <a16:creationId xmlns:a16="http://schemas.microsoft.com/office/drawing/2014/main" id="{708F8DC6-EB1C-49CD-A052-2871D6448B82}"/>
              </a:ext>
            </a:extLst>
          </p:cNvPr>
          <p:cNvSpPr/>
          <p:nvPr/>
        </p:nvSpPr>
        <p:spPr>
          <a:xfrm>
            <a:off x="4023579" y="4518016"/>
            <a:ext cx="5009804" cy="18786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b="1" dirty="0">
                <a:solidFill>
                  <a:srgbClr val="7030A0"/>
                </a:solidFill>
                <a:latin typeface="Varela Round" panose="00000500000000000000" pitchFamily="2" charset="-79"/>
                <a:cs typeface="Varela Round" panose="00000500000000000000"/>
              </a:rPr>
              <a:t>כאשר</a:t>
            </a:r>
            <a:r>
              <a:rPr lang="en-US" b="1" dirty="0">
                <a:solidFill>
                  <a:srgbClr val="7030A0"/>
                </a:solidFill>
                <a:latin typeface="Varela Round" panose="00000500000000000000" pitchFamily="2" charset="-79"/>
                <a:cs typeface="Varela Round" panose="00000500000000000000"/>
              </a:rPr>
              <a:t>:</a:t>
            </a:r>
            <a:endParaRPr lang="he-IL" b="1" dirty="0">
              <a:solidFill>
                <a:srgbClr val="7030A0"/>
              </a:solidFill>
              <a:latin typeface="Varela Round" panose="00000500000000000000" pitchFamily="2" charset="-79"/>
              <a:cs typeface="Varela Round" panose="00000500000000000000"/>
            </a:endParaRPr>
          </a:p>
          <a:p>
            <a:r>
              <a:rPr lang="en-US" b="1" dirty="0">
                <a:solidFill>
                  <a:srgbClr val="7030A0"/>
                </a:solidFill>
                <a:latin typeface="Varela Round" panose="00000500000000000000" pitchFamily="2" charset="-79"/>
                <a:cs typeface="Varela Round" panose="00000500000000000000"/>
              </a:rPr>
              <a:t>PV </a:t>
            </a:r>
            <a:r>
              <a:rPr lang="he-IL" b="1" dirty="0">
                <a:solidFill>
                  <a:srgbClr val="7030A0"/>
                </a:solidFill>
                <a:latin typeface="Varela Round" panose="00000500000000000000" pitchFamily="2" charset="-79"/>
                <a:cs typeface="Varela Round" panose="00000500000000000000"/>
              </a:rPr>
              <a:t>= הערך הנוכחי של הסכום הצפוי בעתיד.</a:t>
            </a:r>
            <a:endParaRPr lang="en-US" b="1" dirty="0">
              <a:solidFill>
                <a:srgbClr val="7030A0"/>
              </a:solidFill>
              <a:latin typeface="Varela Round" panose="00000500000000000000" pitchFamily="2" charset="-79"/>
              <a:cs typeface="Varela Round" panose="00000500000000000000"/>
            </a:endParaRPr>
          </a:p>
          <a:p>
            <a:r>
              <a:rPr lang="en-US" b="1" dirty="0">
                <a:solidFill>
                  <a:srgbClr val="7030A0"/>
                </a:solidFill>
                <a:latin typeface="Varela Round" panose="00000500000000000000" pitchFamily="2" charset="-79"/>
                <a:cs typeface="Varela Round" panose="00000500000000000000"/>
              </a:rPr>
              <a:t>FV</a:t>
            </a:r>
            <a:r>
              <a:rPr lang="he-IL" b="1" dirty="0">
                <a:solidFill>
                  <a:srgbClr val="7030A0"/>
                </a:solidFill>
                <a:latin typeface="Varela Round" panose="00000500000000000000" pitchFamily="2" charset="-79"/>
                <a:cs typeface="Varela Round" panose="00000500000000000000"/>
              </a:rPr>
              <a:t>= הסכום שיתקבל בעתיד (בתקופה </a:t>
            </a:r>
            <a:r>
              <a:rPr lang="en-US" b="1" dirty="0">
                <a:solidFill>
                  <a:srgbClr val="7030A0"/>
                </a:solidFill>
                <a:latin typeface="Varela Round" panose="00000500000000000000" pitchFamily="2" charset="-79"/>
                <a:cs typeface="Varela Round" panose="00000500000000000000"/>
              </a:rPr>
              <a:t> t </a:t>
            </a:r>
            <a:r>
              <a:rPr lang="he-IL" b="1" dirty="0">
                <a:solidFill>
                  <a:srgbClr val="7030A0"/>
                </a:solidFill>
                <a:latin typeface="Varela Round" panose="00000500000000000000" pitchFamily="2" charset="-79"/>
                <a:cs typeface="Varela Round" panose="00000500000000000000"/>
              </a:rPr>
              <a:t>בערכים נומינליים).</a:t>
            </a:r>
            <a:endParaRPr lang="en-US" b="1" dirty="0">
              <a:solidFill>
                <a:srgbClr val="7030A0"/>
              </a:solidFill>
              <a:latin typeface="Varela Round" panose="00000500000000000000" pitchFamily="2" charset="-79"/>
              <a:cs typeface="Varela Round" panose="00000500000000000000"/>
            </a:endParaRPr>
          </a:p>
          <a:p>
            <a:r>
              <a:rPr lang="en-US" b="1" dirty="0">
                <a:solidFill>
                  <a:srgbClr val="7030A0"/>
                </a:solidFill>
                <a:latin typeface="Varela Round" panose="00000500000000000000" pitchFamily="2" charset="-79"/>
                <a:cs typeface="Varela Round" panose="00000500000000000000"/>
              </a:rPr>
              <a:t>r </a:t>
            </a:r>
            <a:r>
              <a:rPr lang="he-IL" b="1" dirty="0">
                <a:solidFill>
                  <a:srgbClr val="7030A0"/>
                </a:solidFill>
                <a:latin typeface="Varela Round" panose="00000500000000000000" pitchFamily="2" charset="-79"/>
                <a:cs typeface="Varela Round" panose="00000500000000000000"/>
              </a:rPr>
              <a:t>= שיעור הריבית הנומינלית התקופתית (בשבר עשרוני).</a:t>
            </a:r>
          </a:p>
          <a:p>
            <a:r>
              <a:rPr lang="en-US" b="1" dirty="0">
                <a:solidFill>
                  <a:srgbClr val="7030A0"/>
                </a:solidFill>
                <a:latin typeface="Varela Round" panose="00000500000000000000" pitchFamily="2" charset="-79"/>
                <a:cs typeface="Varela Round" panose="00000500000000000000"/>
              </a:rPr>
              <a:t>= t</a:t>
            </a:r>
            <a:r>
              <a:rPr lang="he-IL" b="1" dirty="0">
                <a:solidFill>
                  <a:srgbClr val="7030A0"/>
                </a:solidFill>
                <a:latin typeface="Varela Round" panose="00000500000000000000" pitchFamily="2" charset="-79"/>
                <a:cs typeface="Varela Round" panose="00000500000000000000"/>
              </a:rPr>
              <a:t>מספר התקופות (ימים, חדשים, שנים)</a:t>
            </a:r>
            <a:endParaRPr lang="en-US" b="1" dirty="0">
              <a:solidFill>
                <a:srgbClr val="7030A0"/>
              </a:solidFill>
              <a:latin typeface="Varela Round" panose="00000500000000000000" pitchFamily="2" charset="-79"/>
              <a:cs typeface="Varela Round" panose="00000500000000000000"/>
            </a:endParaRPr>
          </a:p>
        </p:txBody>
      </p:sp>
      <p:pic>
        <p:nvPicPr>
          <p:cNvPr id="4098" name="Picture 2" descr="Present Value: Creating a podcast to spread Johnson's ideas and ...">
            <a:extLst>
              <a:ext uri="{FF2B5EF4-FFF2-40B4-BE49-F238E27FC236}">
                <a16:creationId xmlns:a16="http://schemas.microsoft.com/office/drawing/2014/main" id="{C138654B-AC55-47E7-A34C-8AA62B199F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78700" y="1738264"/>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7680637"/>
      </p:ext>
    </p:extLst>
  </p:cSld>
  <p:clrMapOvr>
    <a:masterClrMapping/>
  </p:clrMapOvr>
</p:sld>
</file>

<file path=ppt/theme/theme1.xml><?xml version="1.0" encoding="utf-8"?>
<a:theme xmlns:a="http://schemas.openxmlformats.org/drawingml/2006/main" name="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התאמה אישית 3">
      <a:majorFont>
        <a:latin typeface="Varela Round"/>
        <a:ea typeface=""/>
        <a:cs typeface="Varela Round"/>
      </a:majorFont>
      <a:minorFont>
        <a:latin typeface="Varela Round"/>
        <a:ea typeface=""/>
        <a:cs typeface="Varela Round"/>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5814</TotalTime>
  <Words>2003</Words>
  <Application>Microsoft Office PowerPoint</Application>
  <PresentationFormat>Widescreen</PresentationFormat>
  <Paragraphs>307</Paragraphs>
  <Slides>26</Slides>
  <Notes>22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26</vt:i4>
      </vt:variant>
    </vt:vector>
  </HeadingPairs>
  <TitlesOfParts>
    <vt:vector size="33" baseType="lpstr">
      <vt:lpstr>Arial</vt:lpstr>
      <vt:lpstr>Calibri</vt:lpstr>
      <vt:lpstr>Cambria Math</vt:lpstr>
      <vt:lpstr>Varela Round</vt:lpstr>
      <vt:lpstr>Wingdings</vt:lpstr>
      <vt:lpstr>ערכת נושא Office</vt:lpstr>
      <vt:lpstr>1_ערכת נושא Office</vt:lpstr>
      <vt:lpstr>מערכת שידורים לאומית</vt:lpstr>
      <vt:lpstr>מימון</vt:lpstr>
      <vt:lpstr>PowerPoint Presentation</vt:lpstr>
      <vt:lpstr>פרק 7: מימון</vt:lpstr>
      <vt:lpstr>ערך נוכחי </vt:lpstr>
      <vt:lpstr>PV-ערך נוכחי</vt:lpstr>
      <vt:lpstr>PV-ערך נוכחי</vt:lpstr>
      <vt:lpstr>PV-ערך נוכחי</vt:lpstr>
      <vt:lpstr>PV-present value ערך נוכחי של סכום חד- פעמי</vt:lpstr>
      <vt:lpstr>PV-present value ערך נוכחי של סכום חד- פעמי</vt:lpstr>
      <vt:lpstr>PV-present value ערך נוכחי של סכום חד- פעמי</vt:lpstr>
      <vt:lpstr>PV-present value ערך נוכחי של סכום חד- פעמי</vt:lpstr>
      <vt:lpstr>PV-present value ערך נוכחי של סכום חד- פעמי</vt:lpstr>
      <vt:lpstr>PV-present value ערך נוכחי של סכום חד- פעמי</vt:lpstr>
      <vt:lpstr>PV-present value ערך נוכחי של סכום חד- פעמי</vt:lpstr>
      <vt:lpstr>PV-present value ערך נוכחי של סכום חד- פעמי</vt:lpstr>
      <vt:lpstr>PV-present value ערך נוכחי של סדרת תשלומים</vt:lpstr>
      <vt:lpstr>PV-present value ערך נוכחי של סדרת תשלומים שווים ולא שווים ע.נ.נ. של הפקדות שוות  או סדרת תשלומים שווים. </vt:lpstr>
      <vt:lpstr>PV-present value ערך נוכחי של סדרת תשלומים שווים</vt:lpstr>
      <vt:lpstr>PV-present value ערך נוכחי של סדרת תשלומים לא שווים</vt:lpstr>
      <vt:lpstr>תרגילים</vt:lpstr>
      <vt:lpstr>PV-present value ערך נוכחי של סדרת תשלומים שווים</vt:lpstr>
      <vt:lpstr>PV-present value ערך נוכחי של סדרת תשלומים אין-סופית</vt:lpstr>
      <vt:lpstr>PV-present value ערך נוכחי של סדרת תשלומים אין-סופית</vt:lpstr>
      <vt:lpstr>סיכום היחידה: ערך נוכחי</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Anat</cp:lastModifiedBy>
  <cp:revision>309</cp:revision>
  <dcterms:created xsi:type="dcterms:W3CDTF">2020-03-15T19:13:03Z</dcterms:created>
  <dcterms:modified xsi:type="dcterms:W3CDTF">2020-05-31T14:45:13Z</dcterms:modified>
</cp:coreProperties>
</file>