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0"/>
  </p:notesMasterIdLst>
  <p:sldIdLst>
    <p:sldId id="256" r:id="rId2"/>
    <p:sldId id="276" r:id="rId3"/>
    <p:sldId id="285" r:id="rId4"/>
    <p:sldId id="280" r:id="rId5"/>
    <p:sldId id="260" r:id="rId6"/>
    <p:sldId id="262" r:id="rId7"/>
    <p:sldId id="281" r:id="rId8"/>
    <p:sldId id="284" r:id="rId9"/>
    <p:sldId id="277" r:id="rId10"/>
    <p:sldId id="278" r:id="rId11"/>
    <p:sldId id="258" r:id="rId12"/>
    <p:sldId id="268" r:id="rId13"/>
    <p:sldId id="279" r:id="rId14"/>
    <p:sldId id="282" r:id="rId15"/>
    <p:sldId id="283" r:id="rId16"/>
    <p:sldId id="266" r:id="rId17"/>
    <p:sldId id="275" r:id="rId18"/>
    <p:sldId id="286" r:id="rId19"/>
  </p:sldIdLst>
  <p:sldSz cx="12190413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arela Round" panose="00000500000000000000" pitchFamily="2" charset="-79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rtl="1"/>
            <a:fld id="{00000000-1234-1234-1234-123412341234}" type="slidenum">
              <a:rPr lang="x-none" sz="1200" smtClean="0">
                <a:solidFill>
                  <a:schemeClr val="dk1"/>
                </a:solidFill>
                <a:ea typeface="Calibri"/>
                <a:sym typeface="Calibri"/>
              </a:rPr>
              <a:pPr rtl="1"/>
              <a:t>‹#›</a:t>
            </a:fld>
            <a:endParaRPr lang="x-none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872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arela Round" panose="00000500000000000000" pitchFamily="2" charset="-79"/>
        <a:ea typeface="Varela Round" panose="00000500000000000000" pitchFamily="2" charset="-79"/>
        <a:cs typeface="Varela Round" panose="00000500000000000000" pitchFamily="2" charset="-79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12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9690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42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95728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9346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51986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93588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261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993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302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934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506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089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4525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5588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208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946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 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7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7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בלבד">
  <p:cSld name="1_כותרת בלבד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2" y="213094"/>
            <a:ext cx="12190412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Varela Round"/>
              <a:buNone/>
              <a:defRPr sz="36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2" y="5878202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8666589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2" y="6306752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262269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898121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מטרות השיעור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-104775" y="1419226"/>
            <a:ext cx="8696325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spcAft>
                <a:spcPts val="1200"/>
              </a:spcAft>
              <a:buAutoNum type="arabicPeriod"/>
            </a:pPr>
            <a:r>
              <a:rPr lang="he-IL" sz="2800" dirty="0"/>
              <a:t>הבנת קשרי הגומלין בין אירועים היסטוריים</a:t>
            </a:r>
            <a:br>
              <a:rPr lang="en-US" sz="2800" dirty="0"/>
            </a:br>
            <a:r>
              <a:rPr lang="he-IL" sz="2800" dirty="0"/>
              <a:t>לחשיבה כלכלית.</a:t>
            </a:r>
          </a:p>
          <a:p>
            <a:pPr marL="514350" indent="-514350">
              <a:spcAft>
                <a:spcPts val="1200"/>
              </a:spcAft>
              <a:buAutoNum type="arabicPeriod"/>
            </a:pPr>
            <a:r>
              <a:rPr lang="he-IL" sz="2800" dirty="0"/>
              <a:t>מסוגלות לנתח התנהגות מאקרו כלכלית בכלל </a:t>
            </a:r>
            <a:br>
              <a:rPr lang="en-US" sz="2800" dirty="0"/>
            </a:br>
            <a:r>
              <a:rPr lang="he-IL" sz="2800" dirty="0"/>
              <a:t>ובכלכלת ישראל בפרט.</a:t>
            </a:r>
          </a:p>
          <a:p>
            <a:pPr marL="514350" indent="-514350">
              <a:spcAft>
                <a:spcPts val="1200"/>
              </a:spcAft>
              <a:buFont typeface="Arial"/>
              <a:buAutoNum type="arabicPeriod"/>
            </a:pPr>
            <a:r>
              <a:rPr lang="he-IL" sz="2800" dirty="0"/>
              <a:t>תרגול מצבי אבטלה במודל הקיינסיאני</a:t>
            </a:r>
          </a:p>
          <a:p>
            <a:pPr marL="0" indent="0">
              <a:spcAft>
                <a:spcPts val="600"/>
              </a:spcAft>
              <a:buNone/>
            </a:pPr>
            <a:endParaRPr lang="he-IL" sz="2800" dirty="0"/>
          </a:p>
          <a:p>
            <a:pPr marL="342900" lvl="0" indent="-1905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71719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מודל קיינס, קצת רקע היסטורי</a:t>
            </a: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515205" y="1185681"/>
            <a:ext cx="774831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he-IL" dirty="0"/>
              <a:t>מי האיש מאחורי המודל?</a:t>
            </a:r>
          </a:p>
        </p:txBody>
      </p:sp>
      <p:pic>
        <p:nvPicPr>
          <p:cNvPr id="5" name="Picture 2" descr="תוצאת תמונה עבור ג'ון מיינרד קיינס">
            <a:extLst>
              <a:ext uri="{FF2B5EF4-FFF2-40B4-BE49-F238E27FC236}">
                <a16:creationId xmlns:a16="http://schemas.microsoft.com/office/drawing/2014/main" id="{B775F8C3-E51D-4641-926D-A2DDE240F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87" y="1827327"/>
            <a:ext cx="4336637" cy="319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30745-CACF-4FDC-9EC2-705EA789BA60}"/>
              </a:ext>
            </a:extLst>
          </p:cNvPr>
          <p:cNvSpPr txBox="1"/>
          <p:nvPr/>
        </p:nvSpPr>
        <p:spPr>
          <a:xfrm>
            <a:off x="4847567" y="5109028"/>
            <a:ext cx="24952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b="1" i="1" dirty="0">
                <a:solidFill>
                  <a:srgbClr val="7D7D7D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</a:t>
            </a:r>
            <a:r>
              <a:rPr lang="en-US" b="1" i="1" dirty="0">
                <a:solidFill>
                  <a:srgbClr val="7D7D7D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'</a:t>
            </a:r>
            <a:r>
              <a:rPr lang="he-IL" b="1" i="1" dirty="0" err="1">
                <a:solidFill>
                  <a:srgbClr val="7D7D7D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ון</a:t>
            </a:r>
            <a:r>
              <a:rPr lang="he-IL" b="1" i="1" dirty="0">
                <a:solidFill>
                  <a:srgbClr val="7D7D7D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b="1" i="1" dirty="0" err="1">
                <a:solidFill>
                  <a:srgbClr val="7D7D7D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מיינארד</a:t>
            </a:r>
            <a:r>
              <a:rPr lang="he-IL" b="1" i="1" dirty="0">
                <a:solidFill>
                  <a:srgbClr val="7D7D7D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קיינס </a:t>
            </a:r>
          </a:p>
          <a:p>
            <a:pPr algn="ctr" rtl="1"/>
            <a:r>
              <a:rPr lang="he-IL" i="1" dirty="0">
                <a:solidFill>
                  <a:srgbClr val="7D7D7D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1883-1946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כלכלן פורץ דרך...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3267074" y="1450676"/>
            <a:ext cx="6410325" cy="39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he-IL" sz="2800" dirty="0"/>
              <a:t>את ספרו המפורסם והמהפכני: "התאוריה הכלכלית של תעסוקה, ריבית וכסף" כתב בשנת 1936.</a:t>
            </a:r>
            <a:br>
              <a:rPr lang="en-US" sz="2800" dirty="0"/>
            </a:br>
            <a:endParaRPr lang="he-IL" sz="2800" dirty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he-IL" sz="2800" dirty="0"/>
              <a:t>פרסום הספר הוביל לפיתוח תאוריה כלכלית נפרדת- מאקרו כלכלה, ולפיתוח המודל הקיינסיאני.  </a:t>
            </a:r>
          </a:p>
          <a:p>
            <a:pPr marL="342900" lvl="0" indent="-1905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9F294D9-F666-4199-A520-CB8F72C6A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56" y="1450676"/>
            <a:ext cx="2633700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31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sz="4000" dirty="0"/>
              <a:t>אירועים היסטוריים מובילים לתפיסה כלכלית חדשה</a:t>
            </a:r>
            <a:endParaRPr sz="4000" dirty="0"/>
          </a:p>
        </p:txBody>
      </p:sp>
      <p:sp>
        <p:nvSpPr>
          <p:cNvPr id="8" name="Google Shape;76;p10">
            <a:extLst>
              <a:ext uri="{FF2B5EF4-FFF2-40B4-BE49-F238E27FC236}">
                <a16:creationId xmlns:a16="http://schemas.microsoft.com/office/drawing/2014/main" id="{FCBB690D-11C0-4DFB-B937-4BA2D2EB3786}"/>
              </a:ext>
            </a:extLst>
          </p:cNvPr>
          <p:cNvSpPr txBox="1">
            <a:spLocks/>
          </p:cNvSpPr>
          <p:nvPr/>
        </p:nvSpPr>
        <p:spPr>
          <a:xfrm>
            <a:off x="4570258" y="1450676"/>
            <a:ext cx="6259668" cy="39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he-IL" sz="2800" dirty="0"/>
              <a:t>על רקע משבר 1929 ומלחמת העולם השנייה, הצביע קיינס על הצורך והחשיבות בהתערבות ממשלתית.</a:t>
            </a:r>
            <a:br>
              <a:rPr lang="en-US" sz="2800" dirty="0"/>
            </a:br>
            <a:endParaRPr lang="he-IL" sz="2800" dirty="0"/>
          </a:p>
          <a:p>
            <a:pPr>
              <a:buClr>
                <a:srgbClr val="92D050"/>
              </a:buClr>
              <a:buSzPct val="100000"/>
              <a:buFont typeface="Wingdings" panose="05000000000000000000" pitchFamily="2" charset="2"/>
              <a:buChar char="Ø"/>
            </a:pPr>
            <a:r>
              <a:rPr lang="he-IL" sz="2800" dirty="0"/>
              <a:t>כוחות השוק לבדם לא יוכלו, תמיד, להוביל לפתרון אופטימלי לבעיות כלכליות.</a:t>
            </a:r>
          </a:p>
          <a:p>
            <a:pPr marL="342900" indent="-190500">
              <a:lnSpc>
                <a:spcPct val="200000"/>
              </a:lnSpc>
              <a:buFont typeface="Arial"/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2209260-7C9F-49AD-9E0A-3FDCA62A2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" y="1590143"/>
            <a:ext cx="4474852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103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המודל הקיינסיאני - באבטלה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3514725" y="1085850"/>
            <a:ext cx="7096125" cy="479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900"/>
              </a:spcAft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he-IL" b="1" dirty="0">
                <a:solidFill>
                  <a:srgbClr val="92D050"/>
                </a:solidFill>
              </a:rPr>
              <a:t>כשאנו באבטלה והביקושים יורדים</a:t>
            </a:r>
            <a:br>
              <a:rPr lang="en-US" dirty="0">
                <a:solidFill>
                  <a:srgbClr val="8CAD89"/>
                </a:solidFill>
              </a:rPr>
            </a:br>
            <a:r>
              <a:rPr lang="he-IL" dirty="0"/>
              <a:t>כאשר אחד או יותר מ"השחקנים" ירדו, </a:t>
            </a:r>
            <a:r>
              <a:rPr lang="he-IL" u="sng" dirty="0"/>
              <a:t>האבטלה תחמיר </a:t>
            </a:r>
            <a:r>
              <a:rPr lang="he-IL" dirty="0"/>
              <a:t>התוצר ירד ורמת המחירים תישאר ללא שינוי (עקב הנחות המודל) .</a:t>
            </a:r>
            <a:br>
              <a:rPr lang="en-US" dirty="0"/>
            </a:br>
            <a:r>
              <a:rPr lang="he-IL" dirty="0"/>
              <a:t>נעבור מאבטלה ל – ש.מ. באבטלה עמוקה יותר.</a:t>
            </a:r>
          </a:p>
          <a:p>
            <a:pPr>
              <a:spcAft>
                <a:spcPts val="900"/>
              </a:spcAft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he-IL" b="1" dirty="0">
                <a:solidFill>
                  <a:srgbClr val="92D050"/>
                </a:solidFill>
              </a:rPr>
              <a:t>כשאנו באבטלה והביקושים עולים</a:t>
            </a:r>
            <a:br>
              <a:rPr lang="en-US" u="sng" dirty="0">
                <a:solidFill>
                  <a:srgbClr val="8CAD89"/>
                </a:solidFill>
              </a:rPr>
            </a:br>
            <a:r>
              <a:rPr lang="he-IL" dirty="0"/>
              <a:t>כשאחד או יותר מ"השחקנים" יגדילו ביקושים.</a:t>
            </a:r>
            <a:br>
              <a:rPr lang="en-US" u="sng" dirty="0"/>
            </a:br>
            <a:r>
              <a:rPr lang="he-IL" dirty="0"/>
              <a:t>נעבור ל ש.מ. </a:t>
            </a:r>
            <a:r>
              <a:rPr lang="he-IL" u="sng" dirty="0"/>
              <a:t>באבטלה קטנה יותר</a:t>
            </a:r>
            <a:r>
              <a:rPr lang="he-IL" dirty="0"/>
              <a:t>, </a:t>
            </a:r>
            <a:r>
              <a:rPr lang="he-IL" b="1" dirty="0"/>
              <a:t>או</a:t>
            </a:r>
            <a:r>
              <a:rPr lang="he-IL" dirty="0"/>
              <a:t> ל </a:t>
            </a:r>
            <a:r>
              <a:rPr lang="he-IL" u="sng" dirty="0"/>
              <a:t>ש.מ. בתעסוקה מלאה </a:t>
            </a:r>
            <a:r>
              <a:rPr lang="he-IL" dirty="0"/>
              <a:t>(תלוי בעוצמת השינוי), לכן התוצר והתעסוקה יעלו.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AD86F55-749C-48B7-A01F-7574FB649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9841"/>
            <a:ext cx="3590925" cy="26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7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משימת תרגול 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15206" y="1092087"/>
            <a:ext cx="826684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dirty="0"/>
              <a:t>המודל הקיינסיאני באבטלה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2210656" y="1632087"/>
            <a:ext cx="900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dirty="0"/>
              <a:t>הממשלה מגדילה את השקעותיה בחינוך אקדמי מקוון בבתי הספר התיכוניים ברחבי הארץ. </a:t>
            </a:r>
            <a:br>
              <a:rPr lang="en-US" dirty="0"/>
            </a:br>
            <a:r>
              <a:rPr lang="he-IL" dirty="0"/>
              <a:t>התוכנית מאפשרת לתלמידים מפריפריה כלכלית וחברתית נגישות ללימודים אקדמיים ללא עלות.</a:t>
            </a:r>
          </a:p>
          <a:p>
            <a:pPr marL="685800" lvl="0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dirty="0"/>
              <a:t>כיצד ישפיע יישום התוכנית על רמת התוצר ועל היקף התעסוקה במשק ? הצג והסבר באמצעות המודל הקיינסיאני. הנח שהמשק הישראלי הוא במצב של שיווי משקל באבטלה. </a:t>
            </a:r>
          </a:p>
          <a:p>
            <a:pPr marL="342900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0CFB4B07-120A-4972-8CF1-14B2B54C9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5681"/>
            <a:ext cx="2800916" cy="18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2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9924194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סיכום המפגש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15206" y="1228725"/>
            <a:ext cx="8647844" cy="4649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Aft>
                <a:spcPts val="600"/>
              </a:spcAft>
              <a:buFont typeface="+mj-lt"/>
              <a:buAutoNum type="arabicPeriod"/>
            </a:pPr>
            <a:r>
              <a:rPr lang="he-IL" sz="2800" dirty="0"/>
              <a:t>הבנת מודל כלכלי </a:t>
            </a:r>
            <a:r>
              <a:rPr lang="he-IL" sz="2800" b="1" dirty="0"/>
              <a:t>בראייה היסטורית וביוגרפית.</a:t>
            </a:r>
          </a:p>
          <a:p>
            <a:pPr indent="-457200">
              <a:spcAft>
                <a:spcPts val="600"/>
              </a:spcAft>
              <a:buFont typeface="+mj-lt"/>
              <a:buAutoNum type="arabicPeriod"/>
            </a:pPr>
            <a:r>
              <a:rPr lang="he-IL" sz="2800" b="1" dirty="0"/>
              <a:t>מאפייני</a:t>
            </a:r>
            <a:r>
              <a:rPr lang="he-IL" sz="2800" dirty="0"/>
              <a:t> המודל הקיינסיאני – השקעה נקייה, קשיחות מחירים ושכר כלפי מטה והיעדר עקומת היצע.</a:t>
            </a:r>
          </a:p>
          <a:p>
            <a:pPr indent="-457200">
              <a:spcAft>
                <a:spcPts val="600"/>
              </a:spcAft>
              <a:buFont typeface="+mj-lt"/>
              <a:buAutoNum type="arabicPeriod"/>
            </a:pPr>
            <a:r>
              <a:rPr lang="he-IL" sz="2800" dirty="0"/>
              <a:t>הצגת שתי נקודות שיווי משקל אפשריות – </a:t>
            </a:r>
            <a:r>
              <a:rPr lang="he-IL" sz="2800" b="1" dirty="0"/>
              <a:t>תעסוקה מלאה ואבטלה</a:t>
            </a:r>
            <a:r>
              <a:rPr lang="he-IL" sz="2800" dirty="0"/>
              <a:t>.</a:t>
            </a:r>
          </a:p>
          <a:p>
            <a:pPr indent="-457200">
              <a:spcAft>
                <a:spcPts val="600"/>
              </a:spcAft>
              <a:buFont typeface="+mj-lt"/>
              <a:buAutoNum type="arabicPeriod"/>
            </a:pPr>
            <a:r>
              <a:rPr lang="he-IL" sz="2800" b="1" dirty="0"/>
              <a:t>תרגול מצבי שוק</a:t>
            </a:r>
            <a:r>
              <a:rPr lang="he-IL" sz="2800" dirty="0"/>
              <a:t> שונים ומעבר מנקודת שיווי משקל אחת לאחרת.</a:t>
            </a:r>
          </a:p>
          <a:p>
            <a:pPr indent="-457200">
              <a:spcAft>
                <a:spcPts val="600"/>
              </a:spcAft>
              <a:buFont typeface="+mj-lt"/>
              <a:buAutoNum type="arabicPeriod"/>
            </a:pPr>
            <a:r>
              <a:rPr lang="he-IL" sz="2800" b="1" dirty="0"/>
              <a:t>משימות תרגול</a:t>
            </a:r>
            <a:r>
              <a:rPr lang="he-IL" sz="2800" dirty="0"/>
              <a:t> – במצבי מוצא שונים, תעסוקה מלאה ואבטלה.</a:t>
            </a:r>
          </a:p>
          <a:p>
            <a:pPr marL="342900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088450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48465" y="22505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>
                <a:solidFill>
                  <a:srgbClr val="002060"/>
                </a:solidFill>
              </a:rPr>
              <a:t>תודה שהשתתפתם</a:t>
            </a:r>
            <a:br>
              <a:rPr lang="he-IL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 בשיעור</a:t>
            </a:r>
          </a:p>
        </p:txBody>
      </p:sp>
    </p:spTree>
    <p:extLst>
      <p:ext uri="{BB962C8B-B14F-4D97-AF65-F5344CB8AC3E}">
        <p14:creationId xmlns:p14="http://schemas.microsoft.com/office/powerpoint/2010/main" val="2466733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7"/>
          <p:cNvPicPr preferRelativeResize="0"/>
          <p:nvPr/>
        </p:nvPicPr>
        <p:blipFill rotWithShape="1">
          <a:blip r:embed="rId3">
            <a:alphaModFix/>
          </a:blip>
          <a:srcRect l="39172" r="34229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7"/>
          <p:cNvSpPr txBox="1"/>
          <p:nvPr/>
        </p:nvSpPr>
        <p:spPr>
          <a:xfrm>
            <a:off x="887370" y="3663506"/>
            <a:ext cx="11172957" cy="181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marL="895260" algn="r" rtl="1">
              <a:buSzPts val="2800"/>
            </a:pPr>
            <a:r>
              <a:rPr lang="iw-IL" sz="2800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</a:t>
            </a:r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אם הינך בעל הזכויות באחת היצירות, באפשרותך לבקש מאיתנו לחדול מהשימוש ביצירה, זאת באמצעות פנייה לדוא"ל rights@education.gov.il</a:t>
            </a:r>
            <a:endParaRPr sz="2800" dirty="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6" name="Google Shape;276;p37"/>
          <p:cNvSpPr/>
          <p:nvPr/>
        </p:nvSpPr>
        <p:spPr>
          <a:xfrm>
            <a:off x="795" y="1838683"/>
            <a:ext cx="12188826" cy="76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noAutofit/>
          </a:bodyPr>
          <a:lstStyle/>
          <a:p>
            <a:pPr algn="ctr" rtl="1">
              <a:lnSpc>
                <a:spcPct val="150000"/>
              </a:lnSpc>
              <a:buSzPts val="3200"/>
            </a:pPr>
            <a:r>
              <a:rPr lang="iw-IL"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166261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>
                <a:solidFill>
                  <a:srgbClr val="002060"/>
                </a:solidFill>
              </a:rPr>
              <a:t>המודל הקיינסיאני במשק סגור </a:t>
            </a:r>
            <a:r>
              <a:rPr lang="he-IL" sz="5400" dirty="0">
                <a:solidFill>
                  <a:srgbClr val="002060"/>
                </a:solidFill>
              </a:rPr>
              <a:t>חלק א'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844508" y="3180167"/>
            <a:ext cx="1145147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/>
              <a:t>כלכלה – כיתות י' – </a:t>
            </a:r>
            <a:r>
              <a:rPr lang="he-IL" dirty="0" err="1"/>
              <a:t>יב</a:t>
            </a:r>
            <a:r>
              <a:rPr lang="he-IL" dirty="0"/>
              <a:t>'</a:t>
            </a:r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1134244" y="3900167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dirty="0"/>
              <a:t>שם המורה:</a:t>
            </a:r>
            <a:r>
              <a:rPr lang="he-IL" dirty="0"/>
              <a:t> לימור שיאון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9515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מטרות השיעור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0" y="1238251"/>
            <a:ext cx="9515206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he-IL" sz="2800" dirty="0"/>
              <a:t>הבנת משמעות המושג שיווי משקל כלכלי ויכולת להשתמש במושג זה.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he-IL" sz="2800" dirty="0"/>
              <a:t>יכולת לנתח מדיניות כלכלית ומצבי שוק שונים בדרך של סטטיקה השוואתית – מעבר מנקודת שיווי משקל אחת לשנייה.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he-IL" sz="2800" dirty="0"/>
              <a:t>תרגול מצבי תעסוקה מלאה במודל הקיינסיאני</a:t>
            </a:r>
          </a:p>
          <a:p>
            <a:pPr marL="514350" indent="-514350">
              <a:spcAft>
                <a:spcPts val="600"/>
              </a:spcAft>
              <a:buAutoNum type="arabicPeriod"/>
            </a:pPr>
            <a:r>
              <a:rPr lang="he-IL" sz="2800" dirty="0"/>
              <a:t>הבנת קשרי הגומלין בין המשתנים המאקרו כלכליים החשובים: תוצר, תעסוקה, מחיר.</a:t>
            </a:r>
          </a:p>
        </p:txBody>
      </p:sp>
    </p:spTree>
    <p:extLst>
      <p:ext uri="{BB962C8B-B14F-4D97-AF65-F5344CB8AC3E}">
        <p14:creationId xmlns:p14="http://schemas.microsoft.com/office/powerpoint/2010/main" val="327702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הידעתם ש...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2762249" y="1629602"/>
            <a:ext cx="7229476" cy="337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800" dirty="0"/>
              <a:t>במודל קיינס </a:t>
            </a:r>
            <a:r>
              <a:rPr lang="he-IL" sz="2800" b="1" dirty="0"/>
              <a:t>אין</a:t>
            </a:r>
            <a:r>
              <a:rPr lang="he-IL" sz="2800" dirty="0"/>
              <a:t> עקומת היצע.. קו החוצה זווית הוא קו עזר מתמטי בלבד. 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800" dirty="0"/>
              <a:t>מחירים ושכר במודל, </a:t>
            </a:r>
            <a:r>
              <a:rPr lang="he-IL" sz="2800" b="1" dirty="0"/>
              <a:t>אינם </a:t>
            </a:r>
            <a:r>
              <a:rPr lang="he-IL" sz="2800" dirty="0"/>
              <a:t>יכולים לרדת.</a:t>
            </a:r>
          </a:p>
          <a:p>
            <a:pPr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800" dirty="0"/>
              <a:t>המודל פועל בתנאי סטטיקה השוואתית ולכן לעולם לא נוכל להתחיל בפער אינפלציוני, אלא בשיווי משקל בתעסוקה מלאה או שיווי משקל באבטלה.</a:t>
            </a:r>
            <a:endParaRPr sz="2800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BFCDF8C-03EA-4B28-8D7D-2CC219440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7824"/>
            <a:ext cx="2895851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5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השחקנים במודל הקיינסיאני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90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he-IL" dirty="0"/>
              <a:t>המודל מתייחס לשלושה מגזרים: 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1296256" y="1982028"/>
            <a:ext cx="9000000" cy="2893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he-IL" dirty="0"/>
              <a:t>הביקוש לצריכה פרטית על ידי משקי בית (</a:t>
            </a:r>
            <a:r>
              <a:rPr lang="en-US" dirty="0"/>
              <a:t>C</a:t>
            </a:r>
            <a:r>
              <a:rPr lang="he-IL" dirty="0"/>
              <a:t>)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he-IL" dirty="0"/>
              <a:t>הביקוש לצריכה ממשלתית שוטפת (</a:t>
            </a:r>
            <a:r>
              <a:rPr lang="en-US" dirty="0"/>
              <a:t>G</a:t>
            </a:r>
            <a:r>
              <a:rPr lang="he-IL" dirty="0"/>
              <a:t>)</a:t>
            </a:r>
          </a:p>
          <a:p>
            <a:pPr>
              <a:spcAft>
                <a:spcPts val="600"/>
              </a:spcAft>
            </a:pPr>
            <a:r>
              <a:rPr lang="he-IL" dirty="0"/>
              <a:t>ביקוש להשקעה נקייה (</a:t>
            </a:r>
            <a:r>
              <a:rPr lang="en-US" dirty="0"/>
              <a:t>NI</a:t>
            </a:r>
            <a:r>
              <a:rPr lang="he-IL" dirty="0"/>
              <a:t>)</a:t>
            </a:r>
          </a:p>
          <a:p>
            <a:pPr marL="0" lvl="0" indent="0" defTabSz="457200" rtl="0">
              <a:buClrTx/>
              <a:buSzTx/>
              <a:buNone/>
            </a:pPr>
            <a:r>
              <a:rPr lang="en-US" dirty="0">
                <a:ea typeface="+mn-ea"/>
              </a:rPr>
              <a:t>        </a:t>
            </a:r>
            <a:br>
              <a:rPr lang="en-US" dirty="0">
                <a:ea typeface="+mn-ea"/>
              </a:rPr>
            </a:br>
            <a:r>
              <a:rPr lang="en-US" sz="3200" b="1" i="1" kern="1200" dirty="0">
                <a:solidFill>
                  <a:srgbClr val="8CAD89"/>
                </a:solidFill>
                <a:latin typeface="Varela Round" panose="00000500000000000000" pitchFamily="2" charset="-79"/>
                <a:ea typeface="+mn-ea"/>
                <a:cs typeface="+mn-cs"/>
              </a:rPr>
              <a:t>E (AD) = C + G + NI </a:t>
            </a:r>
            <a:endParaRPr lang="he-IL" sz="3200" b="1" i="1" kern="1200" dirty="0">
              <a:solidFill>
                <a:srgbClr val="8CAD89"/>
              </a:solidFill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342900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25E6DFC-2EBC-42F1-AC0E-8BB95AE3B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9669"/>
            <a:ext cx="4633362" cy="3072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המודל הקיינסיאני במשק סגור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873158" y="1006704"/>
            <a:ext cx="90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he-IL" dirty="0"/>
              <a:t>מצבי מוצא:</a:t>
            </a:r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4705350" y="1584531"/>
            <a:ext cx="573874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800" dirty="0"/>
              <a:t>שיווי משקל </a:t>
            </a:r>
            <a:r>
              <a:rPr lang="he-IL" sz="2800" u="sng" dirty="0"/>
              <a:t>בתעסוקה מלאה </a:t>
            </a:r>
            <a:r>
              <a:rPr lang="he-IL" sz="2800" dirty="0"/>
              <a:t>– </a:t>
            </a:r>
            <a:r>
              <a:rPr lang="en-US" sz="2800" dirty="0"/>
              <a:t>YF</a:t>
            </a:r>
            <a:br>
              <a:rPr lang="en-US" sz="2800" dirty="0"/>
            </a:br>
            <a:r>
              <a:rPr lang="he-IL" sz="2800" dirty="0"/>
              <a:t>הביקוש המצרפי שווה לתוצר בתעסוקה מלאה.</a:t>
            </a:r>
            <a:br>
              <a:rPr lang="en-US" sz="2800" dirty="0"/>
            </a:br>
            <a:endParaRPr lang="he-IL" sz="2800" dirty="0"/>
          </a:p>
          <a:p>
            <a:pPr>
              <a:spcAft>
                <a:spcPts val="600"/>
              </a:spcAft>
              <a:buClr>
                <a:srgbClr val="92D050"/>
              </a:buClr>
              <a:buSzPct val="100000"/>
              <a:buFont typeface="Wingdings" panose="05000000000000000000" pitchFamily="2" charset="2"/>
              <a:buChar char="ü"/>
            </a:pPr>
            <a:r>
              <a:rPr lang="he-IL" sz="2800" dirty="0"/>
              <a:t>שיווי משקל </a:t>
            </a:r>
            <a:r>
              <a:rPr lang="he-IL" sz="2800" u="sng" dirty="0"/>
              <a:t>באבטלה</a:t>
            </a:r>
            <a:r>
              <a:rPr lang="he-IL" sz="2800" dirty="0"/>
              <a:t> – </a:t>
            </a:r>
            <a:r>
              <a:rPr lang="en-US" sz="2800" dirty="0"/>
              <a:t>Y</a:t>
            </a:r>
            <a:br>
              <a:rPr lang="en-US" sz="2800" dirty="0"/>
            </a:br>
            <a:r>
              <a:rPr lang="he-IL" sz="2800" dirty="0"/>
              <a:t>הביקוש המצרפי קטן מתוצר של תעסוקה מלאה ולכן נוצר פער דיפלציוני (חוסר </a:t>
            </a:r>
            <a:r>
              <a:rPr lang="he-IL" sz="2800" dirty="0" err="1"/>
              <a:t>בביקושים</a:t>
            </a:r>
            <a:r>
              <a:rPr lang="he-IL" sz="2800" dirty="0"/>
              <a:t>).</a:t>
            </a:r>
          </a:p>
          <a:p>
            <a:pPr marL="342900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6" name="Picture 4" descr="תוצאת תמונה עבור מודל קיינס באבטלה">
            <a:extLst>
              <a:ext uri="{FF2B5EF4-FFF2-40B4-BE49-F238E27FC236}">
                <a16:creationId xmlns:a16="http://schemas.microsoft.com/office/drawing/2014/main" id="{7077E4A0-556C-454E-854C-99DEB2483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17" y="3617633"/>
            <a:ext cx="2835965" cy="178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6F33A6-61F2-497C-9106-B4653DC589B9}"/>
              </a:ext>
            </a:extLst>
          </p:cNvPr>
          <p:cNvSpPr txBox="1"/>
          <p:nvPr/>
        </p:nvSpPr>
        <p:spPr>
          <a:xfrm>
            <a:off x="269870" y="4106319"/>
            <a:ext cx="16113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i="1" dirty="0">
                <a:solidFill>
                  <a:srgbClr val="8CAD8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מודל קיינס באבטלה</a:t>
            </a:r>
          </a:p>
        </p:txBody>
      </p:sp>
      <p:pic>
        <p:nvPicPr>
          <p:cNvPr id="8" name="Picture 6" descr="תוצאת תמונה עבור קיינס בתעסוקה מלאה">
            <a:extLst>
              <a:ext uri="{FF2B5EF4-FFF2-40B4-BE49-F238E27FC236}">
                <a16:creationId xmlns:a16="http://schemas.microsoft.com/office/drawing/2014/main" id="{0795DB74-BD68-462A-A600-C93867F2A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17" y="1584531"/>
            <a:ext cx="283596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E1746E-4E7C-4B52-A9B0-84DC180BE53F}"/>
              </a:ext>
            </a:extLst>
          </p:cNvPr>
          <p:cNvSpPr txBox="1"/>
          <p:nvPr/>
        </p:nvSpPr>
        <p:spPr>
          <a:xfrm>
            <a:off x="0" y="2139385"/>
            <a:ext cx="17463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i="1" dirty="0">
                <a:solidFill>
                  <a:srgbClr val="8CAD89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מודל קיינס בתעסוקה מלאה</a:t>
            </a:r>
          </a:p>
        </p:txBody>
      </p:sp>
    </p:spTree>
    <p:extLst>
      <p:ext uri="{BB962C8B-B14F-4D97-AF65-F5344CB8AC3E}">
        <p14:creationId xmlns:p14="http://schemas.microsoft.com/office/powerpoint/2010/main" val="322794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המודל הקיינסיאני – בתעסוקה מלאה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3762376" y="1381125"/>
            <a:ext cx="6934199" cy="4218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he-IL" b="1" dirty="0">
                <a:solidFill>
                  <a:srgbClr val="92D050"/>
                </a:solidFill>
              </a:rPr>
              <a:t>כשאנו בתעסוקה מלאה </a:t>
            </a:r>
            <a:r>
              <a:rPr lang="en-US" b="1" dirty="0">
                <a:solidFill>
                  <a:srgbClr val="92D050"/>
                </a:solidFill>
              </a:rPr>
              <a:t>YF</a:t>
            </a:r>
            <a:r>
              <a:rPr lang="he-IL" b="1" dirty="0">
                <a:solidFill>
                  <a:srgbClr val="92D050"/>
                </a:solidFill>
              </a:rPr>
              <a:t> </a:t>
            </a:r>
            <a:r>
              <a:rPr lang="he-IL" b="1" u="sng" dirty="0">
                <a:solidFill>
                  <a:srgbClr val="92D050"/>
                </a:solidFill>
              </a:rPr>
              <a:t>עלול להיווצר אבטלה</a:t>
            </a:r>
            <a:br>
              <a:rPr lang="en-US" dirty="0">
                <a:solidFill>
                  <a:srgbClr val="8CAD89"/>
                </a:solidFill>
              </a:rPr>
            </a:br>
            <a:r>
              <a:rPr lang="he-IL" dirty="0"/>
              <a:t>כשאחד או יותר מ"השחקנים" יקטינו ביקושים.</a:t>
            </a:r>
            <a:br>
              <a:rPr lang="en-US" dirty="0"/>
            </a:br>
            <a:r>
              <a:rPr lang="he-IL" dirty="0"/>
              <a:t>לכן, ייווצר פער דיפלציוני, בו התוצר ירד, היקף תעסוקה ירד מתעסוקה מלאה להיווצרות של אבטלה, ורמת המחירים תישאר ללא שינוי.</a:t>
            </a:r>
            <a:br>
              <a:rPr lang="en-US" dirty="0"/>
            </a:br>
            <a:endParaRPr lang="he-IL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he-IL" sz="2800" b="1" dirty="0">
                <a:solidFill>
                  <a:srgbClr val="92D050"/>
                </a:solidFill>
              </a:rPr>
              <a:t>כשאנו בתעסוקה מלאה </a:t>
            </a:r>
            <a:r>
              <a:rPr lang="en-US" sz="2800" b="1" dirty="0">
                <a:solidFill>
                  <a:srgbClr val="92D050"/>
                </a:solidFill>
              </a:rPr>
              <a:t>YF</a:t>
            </a:r>
            <a:r>
              <a:rPr lang="he-IL" sz="2800" b="1" dirty="0">
                <a:solidFill>
                  <a:srgbClr val="92D050"/>
                </a:solidFill>
              </a:rPr>
              <a:t> עלול להיווצר </a:t>
            </a:r>
            <a:br>
              <a:rPr lang="en-US" sz="2800" b="1" dirty="0">
                <a:solidFill>
                  <a:srgbClr val="92D050"/>
                </a:solidFill>
              </a:rPr>
            </a:br>
            <a:r>
              <a:rPr lang="he-IL" sz="2800" b="1" dirty="0">
                <a:solidFill>
                  <a:srgbClr val="92D050"/>
                </a:solidFill>
              </a:rPr>
              <a:t>פער אינפלציוני</a:t>
            </a:r>
            <a:br>
              <a:rPr lang="en-US" u="sng" dirty="0">
                <a:solidFill>
                  <a:srgbClr val="8CAD89"/>
                </a:solidFill>
              </a:rPr>
            </a:br>
            <a:r>
              <a:rPr lang="he-IL" dirty="0"/>
              <a:t>כשאחד או יותר מ"השחקנים" יגדילו ביקושים.</a:t>
            </a:r>
            <a:br>
              <a:rPr lang="en-US" u="sng" dirty="0"/>
            </a:br>
            <a:r>
              <a:rPr lang="he-IL" dirty="0"/>
              <a:t>לכן ייווצרו עודפי ביקוש שיובילו לעליית מחירים חד פעמית, התוצר והתעסוקה יישארו ללא שינוי.</a:t>
            </a:r>
          </a:p>
          <a:p>
            <a:pPr marL="342900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8" name="Picture 4" descr="תוצאת תמונה עבור אבטלה">
            <a:extLst>
              <a:ext uri="{FF2B5EF4-FFF2-40B4-BE49-F238E27FC236}">
                <a16:creationId xmlns:a16="http://schemas.microsoft.com/office/drawing/2014/main" id="{09DE6473-A0F0-4693-B3AF-055C4E2B8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713"/>
            <a:ext cx="3846029" cy="22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תוצאת תמונה עבור אינפלציה">
            <a:extLst>
              <a:ext uri="{FF2B5EF4-FFF2-40B4-BE49-F238E27FC236}">
                <a16:creationId xmlns:a16="http://schemas.microsoft.com/office/drawing/2014/main" id="{9AC9E3E9-6B37-43DC-9EB8-EFEE1443B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6" y="3999451"/>
            <a:ext cx="3627783" cy="160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15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09576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/>
              <a:t>משימת תרגול </a:t>
            </a:r>
            <a:endParaRPr dirty="0"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15206" y="987312"/>
            <a:ext cx="918124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dirty="0"/>
              <a:t>המודל הקיינסיאני בתעסוקה מלאה</a:t>
            </a:r>
            <a:endParaRPr dirty="0"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3097783" y="1527312"/>
            <a:ext cx="7379717" cy="445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dirty="0"/>
              <a:t>הממשלה מגדילה השקעותיה בבריאות הציבור, לרבות בניית מתחמי בידוד בבתי החולים, רכישת מכונות הנשמה ותרופות כנגד נגיף </a:t>
            </a:r>
            <a:r>
              <a:rPr lang="he-IL" dirty="0" err="1"/>
              <a:t>הקרונה</a:t>
            </a:r>
            <a:r>
              <a:rPr lang="he-IL" dirty="0"/>
              <a:t>.</a:t>
            </a:r>
          </a:p>
          <a:p>
            <a:pPr marL="685800" lvl="0" indent="-34290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q"/>
            </a:pPr>
            <a:r>
              <a:rPr lang="he-IL" dirty="0"/>
              <a:t>כיצד תשפיע החלטת הממשלה להגברת השקעותיה בבריאות הציבור על: רמת התוצר וגובה המחירים? הצג והסבר באמצעות המודל הקיינסיאני. הנח שהמשק הישראלי הוא במצב של שיווי משקל בתעסוקה מלאה.</a:t>
            </a:r>
          </a:p>
          <a:p>
            <a:pPr marL="342900" lvl="0" indent="-190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D10CD26-33C6-4E4F-AE9B-1222003A6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269"/>
            <a:ext cx="3029205" cy="29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0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166261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he-IL" dirty="0">
                <a:solidFill>
                  <a:srgbClr val="002060"/>
                </a:solidFill>
              </a:rPr>
              <a:t>המודל הקיינסיאני במשק סגור </a:t>
            </a:r>
            <a:r>
              <a:rPr lang="he-IL" sz="5400" dirty="0">
                <a:solidFill>
                  <a:srgbClr val="002060"/>
                </a:solidFill>
              </a:rPr>
              <a:t>חלק ב'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844508" y="3180167"/>
            <a:ext cx="11451473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dirty="0"/>
              <a:t>כלכלה – כיתות י' – </a:t>
            </a:r>
            <a:r>
              <a:rPr lang="he-IL" dirty="0" err="1"/>
              <a:t>יב</a:t>
            </a:r>
            <a:r>
              <a:rPr lang="he-IL" dirty="0"/>
              <a:t>'</a:t>
            </a:r>
            <a:endParaRPr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1134244" y="3900167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dirty="0">
                <a:solidFill>
                  <a:srgbClr val="0070C0"/>
                </a:solidFill>
              </a:rPr>
              <a:t>שם המורה:</a:t>
            </a:r>
            <a:r>
              <a:rPr lang="he-IL" dirty="0">
                <a:solidFill>
                  <a:srgbClr val="0070C0"/>
                </a:solidFill>
              </a:rPr>
              <a:t> לימור שיאון</a:t>
            </a: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3328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757</Words>
  <Application>Microsoft Office PowerPoint</Application>
  <PresentationFormat>Custom</PresentationFormat>
  <Paragraphs>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Wingdings</vt:lpstr>
      <vt:lpstr>Varela Round</vt:lpstr>
      <vt:lpstr>ערכת נושא Office</vt:lpstr>
      <vt:lpstr>מערכת שידורים לאומית</vt:lpstr>
      <vt:lpstr>המודל הקיינסיאני במשק סגור חלק א'</vt:lpstr>
      <vt:lpstr>מטרות השיעור</vt:lpstr>
      <vt:lpstr>הידעתם ש...</vt:lpstr>
      <vt:lpstr>השחקנים במודל הקיינסיאני</vt:lpstr>
      <vt:lpstr>המודל הקיינסיאני במשק סגור</vt:lpstr>
      <vt:lpstr>המודל הקיינסיאני – בתעסוקה מלאה</vt:lpstr>
      <vt:lpstr>משימת תרגול </vt:lpstr>
      <vt:lpstr>המודל הקיינסיאני במשק סגור חלק ב'</vt:lpstr>
      <vt:lpstr>מטרות השיעור</vt:lpstr>
      <vt:lpstr>מודל קיינס, קצת רקע היסטורי</vt:lpstr>
      <vt:lpstr>כלכלן פורץ דרך...</vt:lpstr>
      <vt:lpstr>אירועים היסטוריים מובילים לתפיסה כלכלית חדשה</vt:lpstr>
      <vt:lpstr>המודל הקיינסיאני - באבטלה</vt:lpstr>
      <vt:lpstr>משימת תרגול </vt:lpstr>
      <vt:lpstr>סיכום המפגש</vt:lpstr>
      <vt:lpstr>תודה שהשתתפתם  בשיעור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דור קלנר</dc:creator>
  <cp:lastModifiedBy>Anat Mano</cp:lastModifiedBy>
  <cp:revision>24</cp:revision>
  <dcterms:modified xsi:type="dcterms:W3CDTF">2020-07-05T16:40:27Z</dcterms:modified>
</cp:coreProperties>
</file>