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20"/>
  </p:notesMasterIdLst>
  <p:sldIdLst>
    <p:sldId id="257" r:id="rId2"/>
    <p:sldId id="262" r:id="rId3"/>
    <p:sldId id="293" r:id="rId4"/>
    <p:sldId id="263" r:id="rId5"/>
    <p:sldId id="288" r:id="rId6"/>
    <p:sldId id="280" r:id="rId7"/>
    <p:sldId id="277" r:id="rId8"/>
    <p:sldId id="270" r:id="rId9"/>
    <p:sldId id="294" r:id="rId10"/>
    <p:sldId id="301" r:id="rId11"/>
    <p:sldId id="302" r:id="rId12"/>
    <p:sldId id="289" r:id="rId13"/>
    <p:sldId id="295" r:id="rId14"/>
    <p:sldId id="298" r:id="rId15"/>
    <p:sldId id="299" r:id="rId16"/>
    <p:sldId id="303" r:id="rId17"/>
    <p:sldId id="296" r:id="rId18"/>
    <p:sldId id="281" r:id="rId19"/>
  </p:sldIdLst>
  <p:sldSz cx="12190413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2A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 snapToGrid="0" snapToObjects="1">
      <p:cViewPr varScale="1">
        <p:scale>
          <a:sx n="100" d="100"/>
          <a:sy n="100" d="100"/>
        </p:scale>
        <p:origin x="558" y="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5EC061A6-0796-4DA4-BCCF-C39215C865B3}" type="datetimeFigureOut">
              <a:rPr lang="he-IL" smtClean="0"/>
              <a:pPr/>
              <a:t>כ"ח/ניסן/תש"ף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E6DF83E7-A828-4E18-9E21-DA925548D1ED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20472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7bb09f9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7bb09f98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7bb09f98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7bb09f98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7bb09f9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7bb09f98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7bb09f989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7bb09f989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שע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914281" y="2693988"/>
            <a:ext cx="10361851" cy="1470025"/>
          </a:xfrm>
        </p:spPr>
        <p:txBody>
          <a:bodyPr vert="horz" lIns="91440" tIns="45720" rIns="91440" bIns="45720" rtlCol="1" anchor="ctr">
            <a:normAutofit/>
          </a:bodyPr>
          <a:lstStyle>
            <a:lvl1pPr>
              <a:defRPr kumimoji="0" lang="he-IL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92A72"/>
                </a:solidFill>
                <a:effectLst/>
                <a:uLnTx/>
                <a:uFillTx/>
                <a:latin typeface="Varela Round" panose="00000500000000000000" pitchFamily="2" charset="-79"/>
                <a:ea typeface="+mj-ea"/>
                <a:cs typeface="Varela Round" panose="00000500000000000000" pitchFamily="2" charset="-79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-669982" y="6569428"/>
            <a:ext cx="2623619" cy="45910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לבן מעוגל 7"/>
          <p:cNvSpPr/>
          <p:nvPr userDrawn="1"/>
        </p:nvSpPr>
        <p:spPr>
          <a:xfrm>
            <a:off x="-1488616" y="6410587"/>
            <a:ext cx="3245977" cy="86423"/>
          </a:xfrm>
          <a:prstGeom prst="roundRect">
            <a:avLst>
              <a:gd name="adj" fmla="val 49359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מעוגל 8"/>
          <p:cNvSpPr/>
          <p:nvPr userDrawn="1"/>
        </p:nvSpPr>
        <p:spPr>
          <a:xfrm>
            <a:off x="9985182" y="-439221"/>
            <a:ext cx="4205100" cy="63186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8258395" y="6565100"/>
            <a:ext cx="4433637" cy="79653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2" name="תמונה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8" r="33511" b="26248"/>
          <a:stretch/>
        </p:blipFill>
        <p:spPr>
          <a:xfrm>
            <a:off x="5444576" y="369916"/>
            <a:ext cx="1301261" cy="15974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שם השיעו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לבן מעוגל 9"/>
          <p:cNvSpPr/>
          <p:nvPr userDrawn="1"/>
        </p:nvSpPr>
        <p:spPr>
          <a:xfrm>
            <a:off x="212915" y="1396869"/>
            <a:ext cx="13175666" cy="2978963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  </a:t>
            </a:r>
          </a:p>
        </p:txBody>
      </p:sp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738940" y="1640910"/>
            <a:ext cx="10871177" cy="1260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defRPr sz="6600" b="1"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7328995" y="6579191"/>
            <a:ext cx="5333172" cy="5576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לבן מעוגל 7"/>
          <p:cNvSpPr/>
          <p:nvPr userDrawn="1"/>
        </p:nvSpPr>
        <p:spPr>
          <a:xfrm>
            <a:off x="9499907" y="6294300"/>
            <a:ext cx="3049259" cy="205899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מעוגל 8"/>
          <p:cNvSpPr/>
          <p:nvPr userDrawn="1"/>
        </p:nvSpPr>
        <p:spPr>
          <a:xfrm>
            <a:off x="9995581" y="-235260"/>
            <a:ext cx="2768137" cy="451249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501048" y="163632"/>
            <a:ext cx="1427924" cy="322428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38117" y="2918492"/>
            <a:ext cx="10872000" cy="720000"/>
          </a:xfrm>
          <a:prstGeom prst="rect">
            <a:avLst/>
          </a:prstGeom>
        </p:spPr>
        <p:txBody>
          <a:bodyPr spcFirstLastPara="1" wrap="square" lIns="36000" tIns="36000" rIns="36000" bIns="3600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None/>
              <a:defRPr sz="3600" b="1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 dirty="0"/>
          </a:p>
        </p:txBody>
      </p:sp>
      <p:sp>
        <p:nvSpPr>
          <p:cNvPr id="13" name="מציין מיקום תוכן 2"/>
          <p:cNvSpPr>
            <a:spLocks noGrp="1"/>
          </p:cNvSpPr>
          <p:nvPr>
            <p:ph idx="10"/>
          </p:nvPr>
        </p:nvSpPr>
        <p:spPr>
          <a:xfrm>
            <a:off x="738117" y="3655832"/>
            <a:ext cx="10872000" cy="720000"/>
          </a:xfrm>
        </p:spPr>
        <p:txBody>
          <a:bodyPr>
            <a:noAutofit/>
          </a:bodyPr>
          <a:lstStyle>
            <a:lvl1pPr marL="342900" indent="-342900" algn="ctr" defTabSz="914400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Font typeface="Arial" pitchFamily="34" charset="0"/>
              <a:buNone/>
              <a:defRPr lang="he-IL" sz="2800" b="1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342900" indent="-342900" algn="ctr" defTabSz="914400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Font typeface="Arial" pitchFamily="34" charset="0"/>
              <a:buNone/>
              <a:defRPr lang="he-IL" sz="3200" b="1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2pPr>
            <a:lvl3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3pPr>
            <a:lvl4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4pPr>
            <a:lvl5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2196595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פרק חד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לבן מעוגל 9"/>
          <p:cNvSpPr/>
          <p:nvPr userDrawn="1"/>
        </p:nvSpPr>
        <p:spPr>
          <a:xfrm>
            <a:off x="212915" y="1396869"/>
            <a:ext cx="13175666" cy="2978963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  </a:t>
            </a:r>
          </a:p>
        </p:txBody>
      </p:sp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738940" y="1640910"/>
            <a:ext cx="10871177" cy="1260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defRPr sz="6600" b="1"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7328995" y="6579191"/>
            <a:ext cx="5333172" cy="5576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לבן מעוגל 7"/>
          <p:cNvSpPr/>
          <p:nvPr userDrawn="1"/>
        </p:nvSpPr>
        <p:spPr>
          <a:xfrm>
            <a:off x="9499907" y="6294300"/>
            <a:ext cx="3049259" cy="205899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מעוגל 8"/>
          <p:cNvSpPr/>
          <p:nvPr userDrawn="1"/>
        </p:nvSpPr>
        <p:spPr>
          <a:xfrm>
            <a:off x="9995581" y="-235260"/>
            <a:ext cx="2768137" cy="451249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501048" y="163632"/>
            <a:ext cx="1427924" cy="322428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38117" y="2918493"/>
            <a:ext cx="10872000" cy="642090"/>
          </a:xfrm>
          <a:prstGeom prst="rect">
            <a:avLst/>
          </a:prstGeom>
        </p:spPr>
        <p:txBody>
          <a:bodyPr spcFirstLastPara="1" wrap="square" lIns="36000" tIns="36000" rIns="36000" bIns="3600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None/>
              <a:defRPr sz="3200" b="1">
                <a:latin typeface="Varela Round" pitchFamily="2" charset="-79"/>
                <a:cs typeface="Varela Round" pitchFamily="2" charset="-79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28904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515206" y="213094"/>
            <a:ext cx="11160000" cy="720000"/>
          </a:xfrm>
        </p:spPr>
        <p:txBody>
          <a:bodyPr lIns="36000" tIns="0" rIns="36000" bIns="0">
            <a:noAutofit/>
          </a:bodyPr>
          <a:lstStyle>
            <a:lvl1pPr>
              <a:defRPr sz="4800" b="1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</a:lstStyle>
          <a:p>
            <a:r>
              <a:rPr lang="he-IL" dirty="0"/>
              <a:t>לחץ כדי לערוך סגנון כותרת של תבנית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15206" y="1195757"/>
            <a:ext cx="11160000" cy="4680000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  <a:lvl2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2pPr>
            <a:lvl3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3pPr>
            <a:lvl4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4pPr>
            <a:lvl5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0" y="5878198"/>
            <a:ext cx="476557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8666586" y="-110812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0" y="6306748"/>
            <a:ext cx="7723426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כותרו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515206" y="213094"/>
            <a:ext cx="11160000" cy="720000"/>
          </a:xfrm>
          <a:noFill/>
        </p:spPr>
        <p:txBody>
          <a:bodyPr vert="horz" lIns="91440" tIns="45720" rIns="91440" bIns="45720" rtlCol="1" anchor="ctr">
            <a:noAutofit/>
          </a:bodyPr>
          <a:lstStyle>
            <a:lvl1pPr marL="0" marR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515206" y="1059387"/>
            <a:ext cx="11159999" cy="540000"/>
          </a:xfrm>
        </p:spPr>
        <p:txBody>
          <a:bodyPr anchor="b">
            <a:noAutofit/>
          </a:bodyPr>
          <a:lstStyle>
            <a:lvl1pPr marL="0" indent="0">
              <a:buNone/>
              <a:defRPr sz="3200" b="1">
                <a:solidFill>
                  <a:srgbClr val="0070C0"/>
                </a:solidFill>
                <a:latin typeface="Varela Round" pitchFamily="2" charset="-79"/>
                <a:cs typeface="Varela Round" pitchFamily="2" charset="-79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515206" y="1725681"/>
            <a:ext cx="11160000" cy="415251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342900" lvl="0" indent="-34290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he-IL" dirty="0"/>
              <a:t>לחץ כדי לערוך סגנונות טקסט של תבנית בסיס</a:t>
            </a:r>
          </a:p>
          <a:p>
            <a:pPr marL="742950" lvl="1" indent="-28575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</a:pPr>
            <a:r>
              <a:rPr lang="he-IL" dirty="0"/>
              <a:t>רמה שנייה</a:t>
            </a:r>
          </a:p>
        </p:txBody>
      </p:sp>
      <p:sp>
        <p:nvSpPr>
          <p:cNvPr id="10" name="מלבן מעוגל 9"/>
          <p:cNvSpPr/>
          <p:nvPr userDrawn="1"/>
        </p:nvSpPr>
        <p:spPr>
          <a:xfrm>
            <a:off x="0" y="5878198"/>
            <a:ext cx="476557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8666586" y="-110812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12" name="מלבן מעוגל 11"/>
          <p:cNvSpPr/>
          <p:nvPr userDrawn="1"/>
        </p:nvSpPr>
        <p:spPr>
          <a:xfrm>
            <a:off x="0" y="6306748"/>
            <a:ext cx="7723426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515206" y="213094"/>
            <a:ext cx="11160000" cy="720000"/>
          </a:xfrm>
          <a:noFill/>
        </p:spPr>
        <p:txBody>
          <a:bodyPr vert="horz" lIns="91440" tIns="45720" rIns="91440" bIns="45720" rtlCol="1" anchor="ctr">
            <a:noAutofit/>
          </a:bodyPr>
          <a:lstStyle>
            <a:lvl1pPr>
              <a:defRPr kumimoji="0" lang="he-IL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0" y="5878198"/>
            <a:ext cx="476557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8666586" y="-110812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0" y="6306748"/>
            <a:ext cx="7723426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סרט על פורמט מל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מלבן מעוגל 6"/>
          <p:cNvSpPr/>
          <p:nvPr userDrawn="1"/>
        </p:nvSpPr>
        <p:spPr>
          <a:xfrm>
            <a:off x="0" y="5878198"/>
            <a:ext cx="476557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8666586" y="-110812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0" y="6306748"/>
            <a:ext cx="7723426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4" name="מציין מיקום של מדיה 3">
            <a:extLst>
              <a:ext uri="{FF2B5EF4-FFF2-40B4-BE49-F238E27FC236}">
                <a16:creationId xmlns:a16="http://schemas.microsoft.com/office/drawing/2014/main" id="{DD834E78-91D0-4CCC-9C3F-C5C504CFBE13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193675" y="228600"/>
            <a:ext cx="11780838" cy="6470650"/>
          </a:xfrm>
        </p:spPr>
        <p:txBody>
          <a:bodyPr/>
          <a:lstStyle>
            <a:lvl1pPr>
              <a:defRPr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מיועד לסרטים</a:t>
            </a:r>
          </a:p>
        </p:txBody>
      </p:sp>
    </p:spTree>
    <p:extLst>
      <p:ext uri="{BB962C8B-B14F-4D97-AF65-F5344CB8AC3E}">
        <p14:creationId xmlns:p14="http://schemas.microsoft.com/office/powerpoint/2010/main" val="36877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פריסה מותאמת איש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7485228-0E29-4D12-A6E9-299A5C766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8088C8B4-22B8-402C-8100-ED5EA1F70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F552B-607E-4869-A917-C44959BDCB12}" type="datetimeFigureOut">
              <a:rPr lang="he-IL" smtClean="0"/>
              <a:pPr/>
              <a:t>כ"ח/ניסן/תש"ף</a:t>
            </a:fld>
            <a:endParaRPr lang="he-IL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C3864E2F-0B6E-4A5C-BFAA-22472070C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5645161E-6299-41F9-9211-72210EFA3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78A40-4CDB-4A89-A7AB-ED0E5AEAC786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20090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טקסט גדול-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 hasCustomPrompt="1"/>
          </p:nvPr>
        </p:nvSpPr>
        <p:spPr>
          <a:xfrm>
            <a:off x="623800" y="1288473"/>
            <a:ext cx="10871177" cy="522444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3600"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טקסט של תבנית בסיס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-910298" y="6189198"/>
            <a:ext cx="3068196" cy="1189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8" name="מלבן מעוגל 7"/>
          <p:cNvSpPr/>
          <p:nvPr userDrawn="1"/>
        </p:nvSpPr>
        <p:spPr>
          <a:xfrm>
            <a:off x="10081039" y="81721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2155406" y="6347803"/>
            <a:ext cx="5558412" cy="47051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 dirty="0"/>
          </a:p>
        </p:txBody>
      </p:sp>
      <p:sp>
        <p:nvSpPr>
          <p:cNvPr id="9" name="מציין מיקום טקסט 3"/>
          <p:cNvSpPr>
            <a:spLocks noGrp="1"/>
          </p:cNvSpPr>
          <p:nvPr>
            <p:ph type="body" sz="quarter" idx="10" hasCustomPrompt="1"/>
          </p:nvPr>
        </p:nvSpPr>
        <p:spPr>
          <a:xfrm>
            <a:off x="623807" y="192531"/>
            <a:ext cx="10871170" cy="1009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sz="4400" dirty="0"/>
              <a:t>לחץ כדי לערוך סגנון כותרת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3975921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6F552B-607E-4869-A917-C44959BDCB12}" type="datetimeFigureOut">
              <a:rPr lang="he-IL" smtClean="0"/>
              <a:pPr/>
              <a:t>כ"ח/ניסן/תש"ף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478A40-4CDB-4A89-A7AB-ED0E5AEAC786}" type="slidenum">
              <a:rPr lang="he-IL" smtClean="0"/>
              <a:pPr/>
              <a:t>‹#›</a:t>
            </a:fld>
            <a:endParaRPr lang="he-I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61" r:id="rId3"/>
    <p:sldLayoutId id="2147483650" r:id="rId4"/>
    <p:sldLayoutId id="2147483653" r:id="rId5"/>
    <p:sldLayoutId id="2147483663" r:id="rId6"/>
    <p:sldLayoutId id="2147483666" r:id="rId7"/>
    <p:sldLayoutId id="2147483667" r:id="rId8"/>
    <p:sldLayoutId id="2147483665" r:id="rId9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6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e-IL" dirty="0"/>
              <a:t>מערכת שידורים לאומית</a:t>
            </a:r>
          </a:p>
        </p:txBody>
      </p:sp>
    </p:spTree>
    <p:extLst>
      <p:ext uri="{BB962C8B-B14F-4D97-AF65-F5344CB8AC3E}">
        <p14:creationId xmlns:p14="http://schemas.microsoft.com/office/powerpoint/2010/main" val="17099909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6">
            <a:extLst>
              <a:ext uri="{FF2B5EF4-FFF2-40B4-BE49-F238E27FC236}">
                <a16:creationId xmlns:a16="http://schemas.microsoft.com/office/drawing/2014/main" id="{01CBF832-D3F4-42C9-BFB3-047541FE1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משימה לסיכום חלק א'</a:t>
            </a:r>
          </a:p>
        </p:txBody>
      </p:sp>
      <p:sp>
        <p:nvSpPr>
          <p:cNvPr id="10" name="מציין מיקום תוכן 9">
            <a:extLst>
              <a:ext uri="{FF2B5EF4-FFF2-40B4-BE49-F238E27FC236}">
                <a16:creationId xmlns:a16="http://schemas.microsoft.com/office/drawing/2014/main" id="{C93CA7DA-0129-4CCE-AE82-B00806007C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he-IL" sz="2200" dirty="0">
                <a:solidFill>
                  <a:srgbClr val="0070C0"/>
                </a:solidFill>
              </a:rPr>
              <a:t>לו ניתנה לכם אפשרות להיות בחבר המחוקקים בימי המקרא:</a:t>
            </a:r>
          </a:p>
          <a:p>
            <a:pPr marL="857250" lvl="1" indent="-457200">
              <a:spcBef>
                <a:spcPts val="600"/>
              </a:spcBef>
              <a:buFont typeface="+mj-cs"/>
              <a:buAutoNum type="hebrew2Minus"/>
            </a:pPr>
            <a:r>
              <a:rPr lang="he-IL" sz="2200" dirty="0">
                <a:solidFill>
                  <a:srgbClr val="0070C0"/>
                </a:solidFill>
              </a:rPr>
              <a:t>האם הייתם משנים משהו בחוקים אלה? אם כן, באיזה אופן?</a:t>
            </a:r>
          </a:p>
          <a:p>
            <a:pPr marL="857250" lvl="1" indent="-457200">
              <a:spcBef>
                <a:spcPts val="600"/>
              </a:spcBef>
              <a:buFont typeface="+mj-cs"/>
              <a:buAutoNum type="hebrew2Minus"/>
            </a:pPr>
            <a:r>
              <a:rPr lang="he-IL" sz="2200" dirty="0">
                <a:solidFill>
                  <a:srgbClr val="0070C0"/>
                </a:solidFill>
              </a:rPr>
              <a:t>אלו הצעות נוספות הייתם מציעים כדי להרחיב או לצמצם את החוק?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he-IL" sz="2200" dirty="0">
                <a:solidFill>
                  <a:srgbClr val="0070C0"/>
                </a:solidFill>
              </a:rPr>
              <a:t>בימינו גם נהוג לקחת משכון/ערבון במקרים מסוימים של הלוואה. </a:t>
            </a:r>
            <a:br>
              <a:rPr lang="en-US" sz="2200" dirty="0">
                <a:solidFill>
                  <a:srgbClr val="0070C0"/>
                </a:solidFill>
              </a:rPr>
            </a:br>
            <a:r>
              <a:rPr lang="he-IL" sz="2200" dirty="0">
                <a:solidFill>
                  <a:srgbClr val="0070C0"/>
                </a:solidFill>
              </a:rPr>
              <a:t>תארו מקרים כאלה.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he-IL" sz="2200" dirty="0">
                <a:solidFill>
                  <a:srgbClr val="0070C0"/>
                </a:solidFill>
              </a:rPr>
              <a:t>האם אתם מכירים מקרים של הלנת שכר? תארו מקרה כזה.</a:t>
            </a:r>
          </a:p>
        </p:txBody>
      </p:sp>
    </p:spTree>
    <p:extLst>
      <p:ext uri="{BB962C8B-B14F-4D97-AF65-F5344CB8AC3E}">
        <p14:creationId xmlns:p14="http://schemas.microsoft.com/office/powerpoint/2010/main" val="3610066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19896D2-4EB9-41BC-B400-626EA5BCD6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8940" y="2270910"/>
            <a:ext cx="10871177" cy="1260000"/>
          </a:xfrm>
        </p:spPr>
        <p:txBody>
          <a:bodyPr/>
          <a:lstStyle/>
          <a:p>
            <a:r>
              <a:rPr lang="he-IL" dirty="0">
                <a:solidFill>
                  <a:srgbClr val="002060"/>
                </a:solidFill>
              </a:rPr>
              <a:t>הפסקה קצרה </a:t>
            </a:r>
            <a:br>
              <a:rPr lang="en-US" dirty="0">
                <a:solidFill>
                  <a:srgbClr val="002060"/>
                </a:solidFill>
              </a:rPr>
            </a:br>
            <a:r>
              <a:rPr lang="he-IL" dirty="0">
                <a:solidFill>
                  <a:srgbClr val="002060"/>
                </a:solidFill>
              </a:rPr>
              <a:t>ומיד חוזרים</a:t>
            </a:r>
          </a:p>
        </p:txBody>
      </p:sp>
    </p:spTree>
    <p:extLst>
      <p:ext uri="{BB962C8B-B14F-4D97-AF65-F5344CB8AC3E}">
        <p14:creationId xmlns:p14="http://schemas.microsoft.com/office/powerpoint/2010/main" val="34225604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269;p29">
            <a:extLst>
              <a:ext uri="{FF2B5EF4-FFF2-40B4-BE49-F238E27FC236}">
                <a16:creationId xmlns:a16="http://schemas.microsoft.com/office/drawing/2014/main" id="{1CC6D7AE-B96A-4621-8007-F164D498444D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he-IL" sz="4000" dirty="0"/>
              <a:t>למהותה של ההערה על הגמול האישי בפסוק ט"ז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90A21A92-B8B6-480F-9EBD-11B485FE48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e-IL" sz="3200" b="1" dirty="0">
                <a:solidFill>
                  <a:srgbClr val="0070C0"/>
                </a:solidFill>
              </a:rPr>
              <a:t>הוגנות בצדק האלוהי ובדין אזרחי - איש בחטאו ימות!</a:t>
            </a:r>
          </a:p>
          <a:p>
            <a:pPr marL="0" indent="0">
              <a:buNone/>
            </a:pPr>
            <a:r>
              <a:rPr lang="he-IL" sz="3200" b="1" dirty="0"/>
              <a:t>למה כאן?</a:t>
            </a:r>
          </a:p>
          <a:p>
            <a:r>
              <a:rPr lang="he-IL" sz="2800" dirty="0"/>
              <a:t>להזכיר שהתנהגות האדם נתונה בידיו, וכך גם תוצאותיה.</a:t>
            </a:r>
          </a:p>
          <a:p>
            <a:r>
              <a:rPr lang="he-IL" sz="2800" dirty="0"/>
              <a:t>לקשור בין פגיעה בחסרי ישע לעונש אישי.</a:t>
            </a:r>
          </a:p>
        </p:txBody>
      </p:sp>
    </p:spTree>
    <p:extLst>
      <p:ext uri="{BB962C8B-B14F-4D97-AF65-F5344CB8AC3E}">
        <p14:creationId xmlns:p14="http://schemas.microsoft.com/office/powerpoint/2010/main" val="33510670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69;p29">
            <a:extLst>
              <a:ext uri="{FF2B5EF4-FFF2-40B4-BE49-F238E27FC236}">
                <a16:creationId xmlns:a16="http://schemas.microsoft.com/office/drawing/2014/main" id="{369B2572-D7E8-4099-AD5C-E710ED50B30A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היחס לגר, ליתום ולאלמנה</a:t>
            </a:r>
          </a:p>
        </p:txBody>
      </p:sp>
      <p:sp>
        <p:nvSpPr>
          <p:cNvPr id="2" name="מציין מיקום תוכן 1">
            <a:extLst>
              <a:ext uri="{FF2B5EF4-FFF2-40B4-BE49-F238E27FC236}">
                <a16:creationId xmlns:a16="http://schemas.microsoft.com/office/drawing/2014/main" id="{B48A4D72-4F04-4DA4-B8EB-CC540DE94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205" y="1560989"/>
            <a:ext cx="9800369" cy="43147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e-IL" sz="2800" dirty="0"/>
              <a:t>+ במשפט</a:t>
            </a:r>
          </a:p>
          <a:p>
            <a:pPr marL="0" indent="0">
              <a:buNone/>
            </a:pPr>
            <a:r>
              <a:rPr lang="he-IL" sz="2800" dirty="0"/>
              <a:t>+ ביחסי מלווה-לווה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335C1DD4-7E24-4CEC-AAEE-12BFD26777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889" y="1560990"/>
            <a:ext cx="4981358" cy="3736019"/>
          </a:xfrm>
          <a:prstGeom prst="rect">
            <a:avLst/>
          </a:prstGeom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0CE5A9C6-212E-4C36-8C17-9E754655B3B8}"/>
              </a:ext>
            </a:extLst>
          </p:cNvPr>
          <p:cNvSpPr txBox="1"/>
          <p:nvPr/>
        </p:nvSpPr>
        <p:spPr>
          <a:xfrm>
            <a:off x="1627203" y="5319133"/>
            <a:ext cx="3788186" cy="2974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333" dirty="0">
                <a:solidFill>
                  <a:schemeClr val="tx2"/>
                </a:solidFill>
                <a:latin typeface="Varela Round" panose="00000500000000000000"/>
                <a:cs typeface="Varela Round" panose="00000500000000000000"/>
              </a:rPr>
              <a:t>תמונה מתוך האוסף הפרטי של המורה</a:t>
            </a:r>
          </a:p>
        </p:txBody>
      </p:sp>
    </p:spTree>
    <p:extLst>
      <p:ext uri="{BB962C8B-B14F-4D97-AF65-F5344CB8AC3E}">
        <p14:creationId xmlns:p14="http://schemas.microsoft.com/office/powerpoint/2010/main" val="14967320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oogle Shape;230;p23">
            <a:extLst>
              <a:ext uri="{FF2B5EF4-FFF2-40B4-BE49-F238E27FC236}">
                <a16:creationId xmlns:a16="http://schemas.microsoft.com/office/drawing/2014/main" id="{E11BF4C7-5B26-4E97-9A0E-196F771067E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58315612"/>
              </p:ext>
            </p:extLst>
          </p:nvPr>
        </p:nvGraphicFramePr>
        <p:xfrm>
          <a:off x="1318419" y="2852584"/>
          <a:ext cx="9553575" cy="2621064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184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84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84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0717"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itchFamily="34" charset="0"/>
                        <a:buNone/>
                      </a:pPr>
                      <a:r>
                        <a:rPr lang="he-IL" sz="2800" b="1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j-ea"/>
                          <a:cs typeface="Varela Round" pitchFamily="2" charset="-79"/>
                          <a:sym typeface="Arial"/>
                        </a:rPr>
                        <a:t>בציר</a:t>
                      </a:r>
                      <a:endParaRPr sz="2800" b="1" kern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+mj-ea"/>
                        <a:cs typeface="Varela Round" pitchFamily="2" charset="-79"/>
                        <a:sym typeface="Arial"/>
                      </a:endParaRPr>
                    </a:p>
                  </a:txBody>
                  <a:tcPr marL="121884" marR="121884" marT="121884" marB="121884" anchor="ctr"/>
                </a:tc>
                <a:tc>
                  <a:txBody>
                    <a:bodyPr/>
                    <a:lstStyle/>
                    <a:p>
                      <a:pPr marL="0" lvl="0" indent="0" algn="ctr" defTabSz="914400" rtl="0" eaLnBrk="1" latinLnBrk="0" hangingPunct="1">
                        <a:spcBef>
                          <a:spcPct val="20000"/>
                        </a:spcBef>
                        <a:spcAft>
                          <a:spcPts val="0"/>
                        </a:spcAft>
                        <a:buFont typeface="Arial" pitchFamily="34" charset="0"/>
                        <a:buNone/>
                      </a:pPr>
                      <a:r>
                        <a:rPr lang="he-IL" sz="2800" b="1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j-ea"/>
                          <a:cs typeface="Varela Round" pitchFamily="2" charset="-79"/>
                        </a:rPr>
                        <a:t>מסיק</a:t>
                      </a:r>
                      <a:endParaRPr sz="2800" b="1" kern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+mj-ea"/>
                        <a:cs typeface="Varela Round" pitchFamily="2" charset="-79"/>
                      </a:endParaRPr>
                    </a:p>
                  </a:txBody>
                  <a:tcPr marL="121884" marR="121884" marT="121884" marB="121884" anchor="ctr"/>
                </a:tc>
                <a:tc>
                  <a:txBody>
                    <a:bodyPr/>
                    <a:lstStyle/>
                    <a:p>
                      <a:pPr marL="0" lvl="0" indent="0" algn="ctr" defTabSz="914400" rtl="0" eaLnBrk="1" latinLnBrk="0" hangingPunct="1">
                        <a:spcBef>
                          <a:spcPct val="20000"/>
                        </a:spcBef>
                        <a:spcAft>
                          <a:spcPts val="0"/>
                        </a:spcAft>
                        <a:buFont typeface="Arial" pitchFamily="34" charset="0"/>
                        <a:buNone/>
                      </a:pPr>
                      <a:r>
                        <a:rPr lang="he-IL" sz="2800" b="1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j-ea"/>
                          <a:cs typeface="Varela Round" pitchFamily="2" charset="-79"/>
                        </a:rPr>
                        <a:t>קציר</a:t>
                      </a:r>
                      <a:endParaRPr sz="2800" b="1" kern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+mj-ea"/>
                        <a:cs typeface="Varela Round" pitchFamily="2" charset="-79"/>
                      </a:endParaRPr>
                    </a:p>
                  </a:txBody>
                  <a:tcPr marL="121884" marR="121884" marT="121884" marB="121884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3374">
                <a:tc>
                  <a:txBody>
                    <a:bodyPr/>
                    <a:lstStyle/>
                    <a:p>
                      <a:pPr marL="0" lvl="0" indent="0" algn="ctr" defTabSz="914400" rtl="0" eaLnBrk="1" latinLnBrk="0" hangingPunct="1">
                        <a:spcBef>
                          <a:spcPct val="20000"/>
                        </a:spcBef>
                        <a:spcAft>
                          <a:spcPts val="0"/>
                        </a:spcAft>
                        <a:buFont typeface="Arial" pitchFamily="34" charset="0"/>
                        <a:buNone/>
                      </a:pPr>
                      <a:r>
                        <a:rPr lang="he-IL" sz="2400" b="0" kern="1200" dirty="0">
                          <a:solidFill>
                            <a:srgbClr val="002060"/>
                          </a:solidFill>
                          <a:latin typeface="+mn-lt"/>
                          <a:ea typeface="+mj-ea"/>
                          <a:cs typeface="Varela Round" pitchFamily="2" charset="-79"/>
                        </a:rPr>
                        <a:t>ענבים</a:t>
                      </a:r>
                      <a:endParaRPr sz="2400" b="0" kern="1200" dirty="0">
                        <a:solidFill>
                          <a:srgbClr val="002060"/>
                        </a:solidFill>
                        <a:latin typeface="+mn-lt"/>
                        <a:ea typeface="+mj-ea"/>
                        <a:cs typeface="Varela Round" pitchFamily="2" charset="-79"/>
                      </a:endParaRPr>
                    </a:p>
                  </a:txBody>
                  <a:tcPr marL="121884" marR="121884" marT="121884" marB="121884" anchor="ctr"/>
                </a:tc>
                <a:tc>
                  <a:txBody>
                    <a:bodyPr/>
                    <a:lstStyle/>
                    <a:p>
                      <a:pPr marL="0" lvl="0" indent="0" algn="ctr" defTabSz="914400" rtl="0" eaLnBrk="1" latinLnBrk="0" hangingPunct="1">
                        <a:spcBef>
                          <a:spcPct val="20000"/>
                        </a:spcBef>
                        <a:spcAft>
                          <a:spcPts val="0"/>
                        </a:spcAft>
                        <a:buFont typeface="Arial" pitchFamily="34" charset="0"/>
                        <a:buNone/>
                      </a:pPr>
                      <a:r>
                        <a:rPr lang="he-IL" sz="2400" b="0" kern="1200" dirty="0">
                          <a:solidFill>
                            <a:srgbClr val="002060"/>
                          </a:solidFill>
                          <a:latin typeface="+mn-lt"/>
                          <a:ea typeface="+mj-ea"/>
                          <a:cs typeface="Varela Round" pitchFamily="2" charset="-79"/>
                        </a:rPr>
                        <a:t>זיתים</a:t>
                      </a:r>
                      <a:endParaRPr sz="2400" b="0" kern="1200" dirty="0">
                        <a:solidFill>
                          <a:srgbClr val="002060"/>
                        </a:solidFill>
                        <a:latin typeface="+mn-lt"/>
                        <a:ea typeface="+mj-ea"/>
                        <a:cs typeface="Varela Round" pitchFamily="2" charset="-79"/>
                      </a:endParaRPr>
                    </a:p>
                  </a:txBody>
                  <a:tcPr marL="121884" marR="121884" marT="121884" marB="121884" anchor="ctr"/>
                </a:tc>
                <a:tc>
                  <a:txBody>
                    <a:bodyPr/>
                    <a:lstStyle/>
                    <a:p>
                      <a:pPr marL="0" lvl="0" indent="0" algn="ctr" defTabSz="914400" rtl="0" eaLnBrk="1" latinLnBrk="0" hangingPunct="1">
                        <a:spcBef>
                          <a:spcPct val="20000"/>
                        </a:spcBef>
                        <a:spcAft>
                          <a:spcPts val="0"/>
                        </a:spcAft>
                        <a:buFont typeface="Arial" pitchFamily="34" charset="0"/>
                        <a:buNone/>
                      </a:pPr>
                      <a:r>
                        <a:rPr lang="he-IL" sz="2400" b="0" kern="1200" dirty="0">
                          <a:solidFill>
                            <a:srgbClr val="002060"/>
                          </a:solidFill>
                          <a:latin typeface="+mn-lt"/>
                          <a:ea typeface="+mj-ea"/>
                          <a:cs typeface="Varela Round" pitchFamily="2" charset="-79"/>
                        </a:rPr>
                        <a:t>דגנים</a:t>
                      </a:r>
                      <a:endParaRPr sz="2400" b="0" kern="1200" dirty="0">
                        <a:solidFill>
                          <a:srgbClr val="002060"/>
                        </a:solidFill>
                        <a:latin typeface="+mn-lt"/>
                        <a:ea typeface="+mj-ea"/>
                        <a:cs typeface="Varela Round" pitchFamily="2" charset="-79"/>
                      </a:endParaRPr>
                    </a:p>
                  </a:txBody>
                  <a:tcPr marL="121884" marR="121884" marT="121884" marB="121884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25400">
                <a:tc>
                  <a:txBody>
                    <a:bodyPr/>
                    <a:lstStyle/>
                    <a:p>
                      <a:pPr marL="0" lvl="0" indent="0" algn="ctr" defTabSz="914400" rtl="0" eaLnBrk="1" latinLnBrk="0" hangingPunct="1">
                        <a:spcBef>
                          <a:spcPct val="20000"/>
                        </a:spcBef>
                        <a:spcAft>
                          <a:spcPts val="0"/>
                        </a:spcAft>
                        <a:buFont typeface="Arial" pitchFamily="34" charset="0"/>
                        <a:buNone/>
                      </a:pPr>
                      <a:r>
                        <a:rPr lang="he-IL" sz="2400" b="0" kern="1200" dirty="0">
                          <a:solidFill>
                            <a:srgbClr val="002060"/>
                          </a:solidFill>
                          <a:latin typeface="+mn-lt"/>
                          <a:ea typeface="+mj-ea"/>
                          <a:cs typeface="Varela Round" pitchFamily="2" charset="-79"/>
                        </a:rPr>
                        <a:t>אם ישנם ענבים שלא הבשילו עדיין, יש להשאירם על הגפן.</a:t>
                      </a:r>
                      <a:endParaRPr sz="2400" b="0" kern="1200" dirty="0">
                        <a:solidFill>
                          <a:srgbClr val="002060"/>
                        </a:solidFill>
                        <a:latin typeface="+mn-lt"/>
                        <a:ea typeface="+mj-ea"/>
                        <a:cs typeface="Varela Round" pitchFamily="2" charset="-79"/>
                      </a:endParaRPr>
                    </a:p>
                  </a:txBody>
                  <a:tcPr marL="121884" marR="121884" marT="121884" marB="121884" anchor="ctr"/>
                </a:tc>
                <a:tc>
                  <a:txBody>
                    <a:bodyPr/>
                    <a:lstStyle/>
                    <a:p>
                      <a:pPr marL="0" lvl="0" indent="0" algn="ctr" defTabSz="914400" rtl="0" eaLnBrk="1" latinLnBrk="0" hangingPunct="1">
                        <a:spcBef>
                          <a:spcPct val="20000"/>
                        </a:spcBef>
                        <a:spcAft>
                          <a:spcPts val="0"/>
                        </a:spcAft>
                        <a:buFont typeface="Arial" pitchFamily="34" charset="0"/>
                        <a:buNone/>
                      </a:pPr>
                      <a:r>
                        <a:rPr lang="he-IL" sz="2400" b="0" kern="1200" dirty="0">
                          <a:solidFill>
                            <a:srgbClr val="002060"/>
                          </a:solidFill>
                          <a:latin typeface="+mn-lt"/>
                          <a:ea typeface="+mj-ea"/>
                          <a:cs typeface="Varela Round" pitchFamily="2" charset="-79"/>
                        </a:rPr>
                        <a:t>אם יש זיתים שלא נפלו בחביטה, אין להתאמץ לאסוף אותם.</a:t>
                      </a:r>
                      <a:endParaRPr sz="2400" b="0" kern="1200" dirty="0">
                        <a:solidFill>
                          <a:srgbClr val="002060"/>
                        </a:solidFill>
                        <a:latin typeface="+mn-lt"/>
                        <a:ea typeface="+mj-ea"/>
                        <a:cs typeface="Varela Round" pitchFamily="2" charset="-79"/>
                      </a:endParaRPr>
                    </a:p>
                  </a:txBody>
                  <a:tcPr marL="121884" marR="121884" marT="121884" marB="121884" anchor="ctr"/>
                </a:tc>
                <a:tc>
                  <a:txBody>
                    <a:bodyPr/>
                    <a:lstStyle/>
                    <a:p>
                      <a:pPr marL="0" lvl="0" indent="0" algn="ctr" defTabSz="914400" rtl="0" eaLnBrk="1" latinLnBrk="0" hangingPunct="1">
                        <a:spcBef>
                          <a:spcPct val="20000"/>
                        </a:spcBef>
                        <a:spcAft>
                          <a:spcPts val="0"/>
                        </a:spcAft>
                        <a:buFont typeface="Arial" pitchFamily="34" charset="0"/>
                        <a:buNone/>
                      </a:pPr>
                      <a:r>
                        <a:rPr lang="he-IL" sz="2400" b="0" kern="1200" dirty="0">
                          <a:solidFill>
                            <a:srgbClr val="002060"/>
                          </a:solidFill>
                          <a:latin typeface="+mn-lt"/>
                          <a:ea typeface="+mj-ea"/>
                          <a:cs typeface="Varela Round" pitchFamily="2" charset="-79"/>
                        </a:rPr>
                        <a:t>אם נשכחו עומרים (צרור שיבולים) בשדה - אין לחזור לקחתם.</a:t>
                      </a:r>
                      <a:endParaRPr sz="2400" b="0" kern="1200" dirty="0">
                        <a:solidFill>
                          <a:srgbClr val="002060"/>
                        </a:solidFill>
                        <a:latin typeface="+mn-lt"/>
                        <a:ea typeface="+mj-ea"/>
                        <a:cs typeface="Varela Round" pitchFamily="2" charset="-79"/>
                      </a:endParaRPr>
                    </a:p>
                  </a:txBody>
                  <a:tcPr marL="121884" marR="121884" marT="121884" marB="121884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כותרת 1">
            <a:extLst>
              <a:ext uri="{FF2B5EF4-FFF2-40B4-BE49-F238E27FC236}">
                <a16:creationId xmlns:a16="http://schemas.microsoft.com/office/drawing/2014/main" id="{91D7D81F-DEDA-4B2D-AB8A-8F34CA482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חוקים חברתיים הנקשרים לנדבה חקלאית</a:t>
            </a:r>
          </a:p>
        </p:txBody>
      </p:sp>
      <p:sp>
        <p:nvSpPr>
          <p:cNvPr id="8" name="מציין מיקום תוכן 7">
            <a:extLst>
              <a:ext uri="{FF2B5EF4-FFF2-40B4-BE49-F238E27FC236}">
                <a16:creationId xmlns:a16="http://schemas.microsoft.com/office/drawing/2014/main" id="{C529D856-F1F5-47E6-ACEB-8354AB0CBB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he-IL" sz="2800" b="1" dirty="0">
                <a:solidFill>
                  <a:srgbClr val="0070C0"/>
                </a:solidFill>
              </a:rPr>
              <a:t>המחוקק קובע כי יש להשאיר נדבה מתוצרת חקלאית עבור הנזקקים והנצרכים, אלו שאין להם אדמות משלהם ושידם אינה משגת.</a:t>
            </a:r>
          </a:p>
        </p:txBody>
      </p:sp>
    </p:spTree>
    <p:extLst>
      <p:ext uri="{BB962C8B-B14F-4D97-AF65-F5344CB8AC3E}">
        <p14:creationId xmlns:p14="http://schemas.microsoft.com/office/powerpoint/2010/main" val="18855193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78;p30">
            <a:extLst>
              <a:ext uri="{FF2B5EF4-FFF2-40B4-BE49-F238E27FC236}">
                <a16:creationId xmlns:a16="http://schemas.microsoft.com/office/drawing/2014/main" id="{26C5F23A-69E3-4FE7-9A43-B2F3A94CD961}"/>
              </a:ext>
            </a:extLst>
          </p:cNvPr>
          <p:cNvSpPr txBox="1">
            <a:spLocks/>
          </p:cNvSpPr>
          <p:nvPr/>
        </p:nvSpPr>
        <p:spPr>
          <a:xfrm>
            <a:off x="1309429" y="455294"/>
            <a:ext cx="9571554" cy="508082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1" tIns="45694" rIns="91421" bIns="45694" rtlCol="1" anchor="t" anchorCtr="0">
            <a:no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2385" indent="0">
              <a:buSzPts val="1800"/>
              <a:buFont typeface="Arial" pitchFamily="34" charset="0"/>
              <a:buNone/>
            </a:pPr>
            <a:endParaRPr lang="he-IL" sz="2533" b="1" dirty="0">
              <a:solidFill>
                <a:schemeClr val="accent1"/>
              </a:solidFill>
            </a:endParaRPr>
          </a:p>
        </p:txBody>
      </p:sp>
      <p:sp>
        <p:nvSpPr>
          <p:cNvPr id="4" name="מלבן: פינות מעוגלות 3">
            <a:extLst>
              <a:ext uri="{FF2B5EF4-FFF2-40B4-BE49-F238E27FC236}">
                <a16:creationId xmlns:a16="http://schemas.microsoft.com/office/drawing/2014/main" id="{C1E3EF72-2F96-4B5C-8266-059E2A777D16}"/>
              </a:ext>
            </a:extLst>
          </p:cNvPr>
          <p:cNvSpPr/>
          <p:nvPr/>
        </p:nvSpPr>
        <p:spPr>
          <a:xfrm>
            <a:off x="7733113" y="2268218"/>
            <a:ext cx="2340000" cy="126005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200" b="1" dirty="0">
                <a:solidFill>
                  <a:schemeClr val="tx2">
                    <a:lumMod val="7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רציונלית</a:t>
            </a:r>
            <a:r>
              <a:rPr lang="he-IL" sz="3200" b="1" dirty="0">
                <a:solidFill>
                  <a:schemeClr val="accent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</a:t>
            </a:r>
          </a:p>
          <a:p>
            <a:pPr algn="ctr"/>
            <a:r>
              <a:rPr lang="he-IL" sz="2400" b="1" dirty="0">
                <a:latin typeface="Varela Round" panose="00000500000000000000" pitchFamily="2" charset="-79"/>
                <a:cs typeface="Varela Round" panose="00000500000000000000" pitchFamily="2" charset="-79"/>
              </a:rPr>
              <a:t>(פנייה לשכל)</a:t>
            </a:r>
          </a:p>
          <a:p>
            <a:pPr algn="ctr"/>
            <a:r>
              <a:rPr lang="he-IL" sz="2400" b="1" dirty="0">
                <a:latin typeface="Varela Round" panose="00000500000000000000" pitchFamily="2" charset="-79"/>
                <a:cs typeface="Varela Round" panose="00000500000000000000" pitchFamily="2" charset="-79"/>
              </a:rPr>
              <a:t>פס' י"ג</a:t>
            </a:r>
          </a:p>
        </p:txBody>
      </p:sp>
      <p:sp>
        <p:nvSpPr>
          <p:cNvPr id="5" name="מלבן: פינות מעוגלות 4">
            <a:extLst>
              <a:ext uri="{FF2B5EF4-FFF2-40B4-BE49-F238E27FC236}">
                <a16:creationId xmlns:a16="http://schemas.microsoft.com/office/drawing/2014/main" id="{7E19518D-7082-42F8-98C7-2D6AEB6F08DF}"/>
              </a:ext>
            </a:extLst>
          </p:cNvPr>
          <p:cNvSpPr/>
          <p:nvPr/>
        </p:nvSpPr>
        <p:spPr>
          <a:xfrm>
            <a:off x="6308614" y="3978029"/>
            <a:ext cx="2340000" cy="126005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/>
            <a:r>
              <a:rPr lang="he-IL" sz="3200" b="1" dirty="0">
                <a:solidFill>
                  <a:schemeClr val="tx2">
                    <a:lumMod val="7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אלוהית</a:t>
            </a:r>
            <a:r>
              <a:rPr lang="he-IL" sz="2400" b="1" dirty="0">
                <a:solidFill>
                  <a:srgbClr val="1152C9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</a:t>
            </a:r>
          </a:p>
          <a:p>
            <a:pPr lvl="0" algn="ctr"/>
            <a:r>
              <a:rPr lang="he-IL" sz="2400" b="1" dirty="0">
                <a:latin typeface="Varela Round" panose="00000500000000000000" pitchFamily="2" charset="-79"/>
                <a:cs typeface="Varela Round" panose="00000500000000000000" pitchFamily="2" charset="-79"/>
              </a:rPr>
              <a:t>(מתוקף האל)</a:t>
            </a:r>
          </a:p>
          <a:p>
            <a:pPr lvl="0" algn="ctr"/>
            <a:r>
              <a:rPr lang="he-IL" sz="2400" b="1" dirty="0">
                <a:latin typeface="Varela Round" panose="00000500000000000000" pitchFamily="2" charset="-79"/>
                <a:cs typeface="Varela Round" panose="00000500000000000000" pitchFamily="2" charset="-79"/>
              </a:rPr>
              <a:t>פס' י"ח, כ"ב</a:t>
            </a:r>
          </a:p>
        </p:txBody>
      </p:sp>
      <p:sp>
        <p:nvSpPr>
          <p:cNvPr id="6" name="מלבן: פינות מעוגלות 5">
            <a:extLst>
              <a:ext uri="{FF2B5EF4-FFF2-40B4-BE49-F238E27FC236}">
                <a16:creationId xmlns:a16="http://schemas.microsoft.com/office/drawing/2014/main" id="{478FBAF7-6519-45BD-B092-3344902C2EAC}"/>
              </a:ext>
            </a:extLst>
          </p:cNvPr>
          <p:cNvSpPr/>
          <p:nvPr/>
        </p:nvSpPr>
        <p:spPr>
          <a:xfrm>
            <a:off x="2035120" y="2268218"/>
            <a:ext cx="2340000" cy="126005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/>
            <a:r>
              <a:rPr lang="he-IL" sz="3200" b="1" dirty="0">
                <a:solidFill>
                  <a:schemeClr val="tx2">
                    <a:lumMod val="7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מצפונית</a:t>
            </a:r>
            <a:r>
              <a:rPr lang="he-IL" sz="2400" b="1" dirty="0">
                <a:solidFill>
                  <a:srgbClr val="1152C9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</a:t>
            </a:r>
          </a:p>
          <a:p>
            <a:pPr lvl="0" algn="ctr"/>
            <a:r>
              <a:rPr lang="he-IL" sz="2400" b="1" dirty="0">
                <a:latin typeface="Varela Round" panose="00000500000000000000" pitchFamily="2" charset="-79"/>
                <a:cs typeface="Varela Round" panose="00000500000000000000" pitchFamily="2" charset="-79"/>
              </a:rPr>
              <a:t>(פנייה לרגש)</a:t>
            </a:r>
          </a:p>
          <a:p>
            <a:pPr lvl="0" algn="ctr" rtl="1"/>
            <a:r>
              <a:rPr lang="he-IL" sz="2400" b="1" dirty="0">
                <a:latin typeface="Varela Round" panose="00000500000000000000" pitchFamily="2" charset="-79"/>
                <a:cs typeface="Varela Round" panose="00000500000000000000" pitchFamily="2" charset="-79"/>
              </a:rPr>
              <a:t>פס' י"ח, כ"ב</a:t>
            </a:r>
          </a:p>
        </p:txBody>
      </p:sp>
      <p:sp>
        <p:nvSpPr>
          <p:cNvPr id="7" name="מלבן: פינות מעוגלות 6">
            <a:extLst>
              <a:ext uri="{FF2B5EF4-FFF2-40B4-BE49-F238E27FC236}">
                <a16:creationId xmlns:a16="http://schemas.microsoft.com/office/drawing/2014/main" id="{7288A6BB-41BB-43C5-95BB-D312AFEEDB24}"/>
              </a:ext>
            </a:extLst>
          </p:cNvPr>
          <p:cNvSpPr/>
          <p:nvPr/>
        </p:nvSpPr>
        <p:spPr>
          <a:xfrm>
            <a:off x="3459618" y="3978029"/>
            <a:ext cx="2340000" cy="126005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/>
            <a:r>
              <a:rPr lang="he-IL" sz="3200" b="1" dirty="0">
                <a:solidFill>
                  <a:schemeClr val="tx2">
                    <a:lumMod val="7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תועלתית</a:t>
            </a:r>
            <a:r>
              <a:rPr lang="he-IL" sz="2400" b="1" dirty="0">
                <a:solidFill>
                  <a:srgbClr val="1152C9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</a:t>
            </a:r>
          </a:p>
          <a:p>
            <a:pPr lvl="0" algn="ctr"/>
            <a:r>
              <a:rPr lang="he-IL" sz="2400" b="1" dirty="0">
                <a:latin typeface="Varela Round" panose="00000500000000000000" pitchFamily="2" charset="-79"/>
                <a:cs typeface="Varela Round" panose="00000500000000000000" pitchFamily="2" charset="-79"/>
              </a:rPr>
              <a:t>(הצגת רווח)</a:t>
            </a:r>
          </a:p>
          <a:p>
            <a:pPr lvl="0" algn="ctr" rtl="1"/>
            <a:r>
              <a:rPr lang="he-IL" sz="2400" b="1" dirty="0">
                <a:latin typeface="Varela Round" panose="00000500000000000000" pitchFamily="2" charset="-79"/>
                <a:cs typeface="Varela Round" panose="00000500000000000000" pitchFamily="2" charset="-79"/>
              </a:rPr>
              <a:t>פס' י"ג, י"ט</a:t>
            </a:r>
          </a:p>
        </p:txBody>
      </p:sp>
      <p:sp>
        <p:nvSpPr>
          <p:cNvPr id="8" name="מלבן: פינות מעוגלות 7">
            <a:extLst>
              <a:ext uri="{FF2B5EF4-FFF2-40B4-BE49-F238E27FC236}">
                <a16:creationId xmlns:a16="http://schemas.microsoft.com/office/drawing/2014/main" id="{CB746D91-CCAB-4794-BFB5-17D2CC89C3DA}"/>
              </a:ext>
            </a:extLst>
          </p:cNvPr>
          <p:cNvSpPr/>
          <p:nvPr/>
        </p:nvSpPr>
        <p:spPr>
          <a:xfrm>
            <a:off x="4884116" y="2268218"/>
            <a:ext cx="2340000" cy="126005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/>
            <a:r>
              <a:rPr lang="he-IL" sz="3200" b="1" dirty="0">
                <a:solidFill>
                  <a:schemeClr val="tx2">
                    <a:lumMod val="7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אזהרתית</a:t>
            </a:r>
            <a:r>
              <a:rPr lang="he-IL" sz="2400" b="1" dirty="0">
                <a:solidFill>
                  <a:srgbClr val="1152C9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</a:t>
            </a:r>
          </a:p>
          <a:p>
            <a:pPr lvl="0" algn="ctr"/>
            <a:r>
              <a:rPr lang="he-IL" sz="2400" b="1" dirty="0">
                <a:latin typeface="Varela Round" panose="00000500000000000000" pitchFamily="2" charset="-79"/>
                <a:cs typeface="Varela Round" panose="00000500000000000000" pitchFamily="2" charset="-79"/>
              </a:rPr>
              <a:t>(ניסיון להרתיע)</a:t>
            </a:r>
          </a:p>
          <a:p>
            <a:pPr lvl="0" algn="ctr"/>
            <a:r>
              <a:rPr lang="he-IL" sz="2400" b="1" dirty="0">
                <a:latin typeface="Varela Round" panose="00000500000000000000" pitchFamily="2" charset="-79"/>
                <a:cs typeface="Varela Round" panose="00000500000000000000" pitchFamily="2" charset="-79"/>
              </a:rPr>
              <a:t>פס' ט"ו</a:t>
            </a:r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C045076E-7DCF-4A05-9EE9-127AEAAEA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הצדקות החוק ביחידה כולה</a:t>
            </a:r>
          </a:p>
        </p:txBody>
      </p:sp>
      <p:sp>
        <p:nvSpPr>
          <p:cNvPr id="9" name="מציין מיקום טקסט 8">
            <a:extLst>
              <a:ext uri="{FF2B5EF4-FFF2-40B4-BE49-F238E27FC236}">
                <a16:creationId xmlns:a16="http://schemas.microsoft.com/office/drawing/2014/main" id="{0664BCB0-2E17-4386-B42A-2E689625ED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he-IL" dirty="0"/>
              <a:t>למה חשוב לקיים את החוק?</a:t>
            </a:r>
          </a:p>
        </p:txBody>
      </p:sp>
    </p:spTree>
    <p:extLst>
      <p:ext uri="{BB962C8B-B14F-4D97-AF65-F5344CB8AC3E}">
        <p14:creationId xmlns:p14="http://schemas.microsoft.com/office/powerpoint/2010/main" val="36431565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A9942A4-4967-418E-B26B-F777CF3E9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משימה לסיכום חלק ב'</a:t>
            </a:r>
          </a:p>
        </p:txBody>
      </p:sp>
      <p:sp>
        <p:nvSpPr>
          <p:cNvPr id="7" name="מציין מיקום תוכן 6">
            <a:extLst>
              <a:ext uri="{FF2B5EF4-FFF2-40B4-BE49-F238E27FC236}">
                <a16:creationId xmlns:a16="http://schemas.microsoft.com/office/drawing/2014/main" id="{E7956CD9-6BB5-4B66-AC54-4D908DD0A8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154" indent="-457154" algn="just">
              <a:spcBef>
                <a:spcPct val="0"/>
              </a:spcBef>
              <a:buFont typeface="Arial" pitchFamily="34" charset="0"/>
              <a:buAutoNum type="arabicPeriod"/>
            </a:pPr>
            <a:r>
              <a:rPr lang="he-IL" sz="2000" dirty="0">
                <a:solidFill>
                  <a:srgbClr val="0070C0"/>
                </a:solidFill>
                <a:latin typeface="Calibri"/>
              </a:rPr>
              <a:t>בחרו בשני חוקים חברתיים מפסוקים ט"ז-כ"ב והסבירו באיזו דרך מבקש כל חוק להגן על חסרי הישע ולשפר את מצבם.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he-IL" sz="2000" dirty="0">
                <a:solidFill>
                  <a:srgbClr val="0070C0"/>
                </a:solidFill>
                <a:latin typeface="Calibri"/>
              </a:rPr>
              <a:t>לאיזה מבין החוקים התחברתם במיוחד ומדוע?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he-IL" sz="2000" dirty="0">
                <a:solidFill>
                  <a:srgbClr val="0070C0"/>
                </a:solidFill>
                <a:latin typeface="Calibri"/>
              </a:rPr>
              <a:t>בחרו אחד מבין הציטוטים הבאים והסבירו כיצד הוא מבטא את מהותם של החוקים החברתיים שבפרק:</a:t>
            </a:r>
          </a:p>
          <a:p>
            <a:pPr lvl="1" algn="just"/>
            <a:r>
              <a:rPr lang="he-IL" sz="2000" dirty="0">
                <a:latin typeface="Calibri"/>
              </a:rPr>
              <a:t>"איש בעולם אינו חסר תועלת, אם הוא מסיר מעט ממשאו (מהנטל) של אחר" / </a:t>
            </a:r>
            <a:r>
              <a:rPr lang="he-IL" sz="2000" dirty="0" err="1">
                <a:latin typeface="Calibri"/>
              </a:rPr>
              <a:t>צ'ארלס</a:t>
            </a:r>
            <a:r>
              <a:rPr lang="he-IL" sz="2000" dirty="0">
                <a:latin typeface="Calibri"/>
              </a:rPr>
              <a:t> </a:t>
            </a:r>
            <a:r>
              <a:rPr lang="he-IL" sz="2000" dirty="0" err="1">
                <a:latin typeface="Calibri"/>
              </a:rPr>
              <a:t>דיקנס</a:t>
            </a:r>
            <a:endParaRPr lang="en-US" sz="2000" dirty="0">
              <a:latin typeface="Calibri"/>
            </a:endParaRPr>
          </a:p>
          <a:p>
            <a:pPr lvl="1" algn="just"/>
            <a:r>
              <a:rPr lang="he-IL" sz="2000" dirty="0">
                <a:latin typeface="Calibri"/>
              </a:rPr>
              <a:t>"אף אחד לא הפך עני מלתת" / אנה פרנק</a:t>
            </a:r>
          </a:p>
          <a:p>
            <a:pPr lvl="1" algn="just"/>
            <a:r>
              <a:rPr lang="he-IL" sz="2000" dirty="0">
                <a:latin typeface="Calibri"/>
              </a:rPr>
              <a:t>"לעשות מעשה טוב הוא משימתו המהוללת ביותר של האדם" / </a:t>
            </a:r>
            <a:r>
              <a:rPr lang="he-IL" sz="2000" dirty="0" err="1">
                <a:latin typeface="Calibri"/>
              </a:rPr>
              <a:t>סופוקלס</a:t>
            </a:r>
            <a:r>
              <a:rPr lang="he-IL" sz="2000" dirty="0">
                <a:latin typeface="Calibri"/>
              </a:rPr>
              <a:t> </a:t>
            </a:r>
            <a:endParaRPr lang="en-US" sz="2000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41644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8DA57F6-35AB-4E74-A31E-13531D4D502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e-IL" dirty="0">
                <a:sym typeface="Calibri"/>
              </a:rPr>
              <a:t>תודה שהשתתפתם בשיעור!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9621018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4">
            <a:extLst>
              <a:ext uri="{FF2B5EF4-FFF2-40B4-BE49-F238E27FC236}">
                <a16:creationId xmlns:a16="http://schemas.microsoft.com/office/drawing/2014/main" id="{737D3E99-F113-4BB4-9097-B1002DE0F8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8318" y="3743867"/>
            <a:ext cx="9613777" cy="1415378"/>
          </a:xfrm>
        </p:spPr>
        <p:txBody>
          <a:bodyPr wrap="none" lIns="36000" tIns="36000" rIns="36000" bIns="3600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he-IL" sz="2000" dirty="0"/>
              <a:t>השימוש ביצירות במהלך שידור זה נעשה לפי סעיף 27א לחוק זכות יוצרים, תשס"ח-2007. </a:t>
            </a:r>
            <a:br>
              <a:rPr lang="en-US" sz="2000" dirty="0"/>
            </a:br>
            <a:r>
              <a:rPr lang="he-IL" sz="2000" dirty="0"/>
              <a:t>אם הינך בעל הזכויות באחת היצירות, באפשרותך לבקש מאיתנו לחדול מהשימוש ביצירה, </a:t>
            </a:r>
            <a:br>
              <a:rPr lang="en-US" sz="2000" dirty="0"/>
            </a:br>
            <a:r>
              <a:rPr lang="he-IL" sz="2000" dirty="0"/>
              <a:t>זאת באמצעות פנייה לדוא"ל </a:t>
            </a:r>
            <a:r>
              <a:rPr lang="en-US" sz="2000" dirty="0"/>
              <a:t>rights@education.gov.il</a:t>
            </a:r>
            <a:endParaRPr lang="he-IL" sz="2000" dirty="0"/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DFF735AD-340B-4FCF-969A-F904F6012CB9}"/>
              </a:ext>
            </a:extLst>
          </p:cNvPr>
          <p:cNvSpPr/>
          <p:nvPr/>
        </p:nvSpPr>
        <p:spPr>
          <a:xfrm>
            <a:off x="1272288" y="2661336"/>
            <a:ext cx="9645837" cy="743656"/>
          </a:xfrm>
          <a:prstGeom prst="rect">
            <a:avLst/>
          </a:prstGeom>
        </p:spPr>
        <p:txBody>
          <a:bodyPr wrap="none" lIns="36000" tIns="36000" rIns="36000" bIns="3600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3200" b="1" i="0" u="none" strike="noStrike" kern="1200" cap="none" spc="0" normalizeH="0" baseline="0" noProof="0" dirty="0">
                <a:ln>
                  <a:noFill/>
                </a:ln>
                <a:solidFill>
                  <a:srgbClr val="192A72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</a:rPr>
              <a:t>שימוש ביצירות מוגנות בזכויות יוצרים ואיתור בעלי זכויות </a:t>
            </a:r>
          </a:p>
        </p:txBody>
      </p:sp>
    </p:spTree>
    <p:extLst>
      <p:ext uri="{BB962C8B-B14F-4D97-AF65-F5344CB8AC3E}">
        <p14:creationId xmlns:p14="http://schemas.microsoft.com/office/powerpoint/2010/main" val="2730931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/>
          <p:nvPr/>
        </p:nvSpPr>
        <p:spPr>
          <a:xfrm>
            <a:off x="1629321" y="2695767"/>
            <a:ext cx="9207201" cy="19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8" tIns="121888" rIns="121888" bIns="121888" anchor="t" anchorCtr="0">
            <a:noAutofit/>
          </a:bodyPr>
          <a:lstStyle/>
          <a:p>
            <a:pPr marL="609539">
              <a:lnSpc>
                <a:spcPct val="150000"/>
              </a:lnSpc>
            </a:pPr>
            <a:endParaRPr dirty="0"/>
          </a:p>
        </p:txBody>
      </p:sp>
      <p:sp>
        <p:nvSpPr>
          <p:cNvPr id="5" name="כותרת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e-IL" dirty="0"/>
              <a:t>חוק וחברה: חוקים סוציאליים</a:t>
            </a:r>
            <a:br>
              <a:rPr lang="he-IL" dirty="0"/>
            </a:br>
            <a:r>
              <a:rPr lang="he-IL" sz="3600" dirty="0"/>
              <a:t>דברים כ"ד (י'-כ"ב)</a:t>
            </a:r>
          </a:p>
        </p:txBody>
      </p:sp>
      <p:sp>
        <p:nvSpPr>
          <p:cNvPr id="7" name="כותרת משנה 6"/>
          <p:cNvSpPr>
            <a:spLocks noGrp="1"/>
          </p:cNvSpPr>
          <p:nvPr>
            <p:ph type="subTitle" idx="1"/>
          </p:nvPr>
        </p:nvSpPr>
        <p:spPr>
          <a:xfrm>
            <a:off x="738117" y="3156617"/>
            <a:ext cx="10872000" cy="720000"/>
          </a:xfrm>
        </p:spPr>
        <p:txBody>
          <a:bodyPr/>
          <a:lstStyle/>
          <a:p>
            <a:r>
              <a:rPr lang="he-IL" dirty="0">
                <a:sym typeface="Varela Round"/>
              </a:rPr>
              <a:t>תנ"ך ממלכתי, י"א-י"ב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idx="10"/>
          </p:nvPr>
        </p:nvSpPr>
        <p:spPr>
          <a:xfrm>
            <a:off x="738117" y="3790892"/>
            <a:ext cx="10872000" cy="584940"/>
          </a:xfrm>
        </p:spPr>
        <p:txBody>
          <a:bodyPr/>
          <a:lstStyle/>
          <a:p>
            <a:r>
              <a:rPr lang="he-IL" dirty="0">
                <a:sym typeface="Varela Round"/>
              </a:rPr>
              <a:t>שם המורה: אביחי בן לאה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A39F527-730E-45BB-9DC9-C549DDDF0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206" y="597038"/>
            <a:ext cx="11160000" cy="5663923"/>
          </a:xfrm>
        </p:spPr>
        <p:txBody>
          <a:bodyPr/>
          <a:lstStyle/>
          <a:p>
            <a:r>
              <a:rPr lang="he-IL" dirty="0"/>
              <a:t>"מלווה בריבית, שופט וחקלאי </a:t>
            </a:r>
            <a:br>
              <a:rPr lang="he-IL" dirty="0"/>
            </a:br>
            <a:r>
              <a:rPr lang="he-IL" dirty="0"/>
              <a:t>הולכים ברחוב..."</a:t>
            </a:r>
            <a:br>
              <a:rPr lang="he-IL" dirty="0"/>
            </a:br>
            <a:br>
              <a:rPr lang="he-IL" dirty="0"/>
            </a:br>
            <a:r>
              <a:rPr lang="he-IL" dirty="0"/>
              <a:t>נשמע כמו פתיחה של בדיחה גרועה?!</a:t>
            </a:r>
            <a:br>
              <a:rPr lang="he-IL" dirty="0"/>
            </a:br>
            <a:br>
              <a:rPr lang="he-IL" dirty="0"/>
            </a:br>
            <a:r>
              <a:rPr lang="he-IL" sz="6000" dirty="0"/>
              <a:t>אז זהו... שלא!</a:t>
            </a:r>
            <a:br>
              <a:rPr lang="he-IL" sz="6000" dirty="0"/>
            </a:b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6100853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>
                <a:solidFill>
                  <a:srgbClr val="192A72"/>
                </a:solidFill>
              </a:rPr>
              <a:t>מה נלמד היום? </a:t>
            </a:r>
          </a:p>
        </p:txBody>
      </p:sp>
      <p:sp>
        <p:nvSpPr>
          <p:cNvPr id="8" name="מציין מיקום תוכן 7"/>
          <p:cNvSpPr>
            <a:spLocks noGrp="1"/>
          </p:cNvSpPr>
          <p:nvPr>
            <p:ph sz="quarter" idx="4"/>
          </p:nvPr>
        </p:nvSpPr>
        <p:spPr>
          <a:xfrm>
            <a:off x="364964" y="933094"/>
            <a:ext cx="11460484" cy="4420142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Clr>
                <a:schemeClr val="accent2"/>
              </a:buClr>
              <a:buSzPts val="1800"/>
              <a:buNone/>
            </a:pPr>
            <a:r>
              <a:rPr lang="he-IL" sz="2200" dirty="0"/>
              <a:t>מטרת השיעור היא הכרת החוקים הסוציאליים ומהותם, תוך ביסוס מיומנויות הנדרשות לשם הבנה של סוגת החוק בתנ"ך: חלוקה לקטעים, מיפוי תחומי החוק ומושגיו, זיהוי אמצעים ספרותיים ובירור של הערת מחבר.</a:t>
            </a:r>
          </a:p>
          <a:p>
            <a:pPr marL="0" indent="0">
              <a:lnSpc>
                <a:spcPct val="150000"/>
              </a:lnSpc>
              <a:buClr>
                <a:schemeClr val="accent2"/>
              </a:buClr>
              <a:buSzPts val="1800"/>
              <a:buNone/>
            </a:pPr>
            <a:r>
              <a:rPr lang="he-IL" sz="2200" b="1" dirty="0">
                <a:solidFill>
                  <a:srgbClr val="0070C0"/>
                </a:solidFill>
              </a:rPr>
              <a:t>במהלך השיעור נעסוק במספר נושאים:</a:t>
            </a:r>
          </a:p>
          <a:p>
            <a:pPr marL="0" indent="0">
              <a:lnSpc>
                <a:spcPct val="150000"/>
              </a:lnSpc>
              <a:buClr>
                <a:schemeClr val="accent2"/>
              </a:buClr>
              <a:buSzPts val="1800"/>
              <a:buNone/>
            </a:pPr>
            <a:r>
              <a:rPr lang="he-IL" sz="2200" dirty="0">
                <a:solidFill>
                  <a:srgbClr val="0070C0"/>
                </a:solidFill>
              </a:rPr>
              <a:t>+ חוקים סוציאליים וזיקתם לספר דברים	+ מהותה של ההערה על הגמול האישי בפסוק ט"ז                 </a:t>
            </a:r>
          </a:p>
          <a:p>
            <a:pPr marL="0" indent="0">
              <a:lnSpc>
                <a:spcPct val="150000"/>
              </a:lnSpc>
              <a:buClr>
                <a:schemeClr val="accent2"/>
              </a:buClr>
              <a:buSzPts val="1800"/>
              <a:buNone/>
            </a:pPr>
            <a:r>
              <a:rPr lang="he-IL" sz="2200" dirty="0">
                <a:solidFill>
                  <a:srgbClr val="0070C0"/>
                </a:solidFill>
              </a:rPr>
              <a:t>+ היחס לגר, ליתום ולאלמנה			+ הצדקות החוק ביחידה כולה</a:t>
            </a:r>
          </a:p>
          <a:p>
            <a:pPr marL="0" indent="0">
              <a:lnSpc>
                <a:spcPct val="150000"/>
              </a:lnSpc>
              <a:buClr>
                <a:schemeClr val="accent2"/>
              </a:buClr>
              <a:buSzPts val="1800"/>
              <a:buNone/>
            </a:pPr>
            <a:r>
              <a:rPr lang="he-IL" sz="2200" dirty="0"/>
              <a:t>בסיום השיעור נשלוט בכלל החוקים שביחידת הפסוקים ונעמיק בהם באמצעות משימה לסיכום.</a:t>
            </a:r>
          </a:p>
          <a:p>
            <a:pPr indent="-457154">
              <a:lnSpc>
                <a:spcPct val="150000"/>
              </a:lnSpc>
              <a:buClr>
                <a:schemeClr val="accent2"/>
              </a:buClr>
              <a:buSzPts val="1800"/>
              <a:buChar char="★"/>
            </a:pPr>
            <a:endParaRPr lang="he-IL" sz="2200" baseline="-25000" dirty="0">
              <a:solidFill>
                <a:srgbClr val="000000"/>
              </a:solidFill>
            </a:endParaRPr>
          </a:p>
          <a:p>
            <a:pPr>
              <a:lnSpc>
                <a:spcPct val="200000"/>
              </a:lnSpc>
            </a:pPr>
            <a:endParaRPr lang="he-IL" sz="2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e-IL" dirty="0">
                <a:solidFill>
                  <a:srgbClr val="192A72"/>
                </a:solidFill>
              </a:rPr>
              <a:t>דברים כ"ד (י'-כ"ב)</a:t>
            </a:r>
          </a:p>
        </p:txBody>
      </p:sp>
      <p:sp>
        <p:nvSpPr>
          <p:cNvPr id="7" name="כותרת משנה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e-IL" dirty="0">
                <a:solidFill>
                  <a:srgbClr val="192A72"/>
                </a:solidFill>
                <a:sym typeface="Varela Round"/>
              </a:rPr>
              <a:t>מוזמנים לפתוח את התנ"ך ולעקוב אחר הפסוקים בעת קריאתם!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3AC401C-364A-4E7A-8EFE-799D2BE95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חוקים סוציאליים וזיקתם לספר דברים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FA281134-4749-47DD-BFFA-CF1CAB83CB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he-IL" sz="2800" dirty="0"/>
              <a:t>אוסף של חוקים </a:t>
            </a:r>
            <a:r>
              <a:rPr lang="he-IL" sz="2800" b="1" u="sng" dirty="0"/>
              <a:t>חברתיים</a:t>
            </a:r>
            <a:r>
              <a:rPr lang="he-IL" sz="2800" dirty="0"/>
              <a:t> המנחים לנהוג בכבוד, בחמלה ובחסד </a:t>
            </a:r>
            <a:br>
              <a:rPr lang="en-US" sz="2800" dirty="0"/>
            </a:br>
            <a:r>
              <a:rPr lang="he-IL" sz="2800" dirty="0"/>
              <a:t>כלפי השכבות המוחלשות בחברה (עני/אביון, גר, יתום ואלמנה).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4864ECE7-7F62-4377-AA40-8D46C8B166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3860" y="2661164"/>
            <a:ext cx="3788187" cy="2841141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81933A78-9740-426A-966A-85D83FAA244A}"/>
              </a:ext>
            </a:extLst>
          </p:cNvPr>
          <p:cNvSpPr txBox="1"/>
          <p:nvPr/>
        </p:nvSpPr>
        <p:spPr>
          <a:xfrm>
            <a:off x="4201113" y="5513516"/>
            <a:ext cx="3788186" cy="2974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333" dirty="0">
                <a:solidFill>
                  <a:schemeClr val="tx2"/>
                </a:solidFill>
                <a:latin typeface="Varela Round" panose="00000500000000000000"/>
                <a:cs typeface="Varela Round" panose="00000500000000000000"/>
              </a:rPr>
              <a:t>תמונה מתוך האוסף הפרטי של המורה</a:t>
            </a:r>
          </a:p>
        </p:txBody>
      </p:sp>
    </p:spTree>
    <p:extLst>
      <p:ext uri="{BB962C8B-B14F-4D97-AF65-F5344CB8AC3E}">
        <p14:creationId xmlns:p14="http://schemas.microsoft.com/office/powerpoint/2010/main" val="40859869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3AC401C-364A-4E7A-8EFE-799D2BE95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>
              <a:lnSpc>
                <a:spcPct val="150000"/>
              </a:lnSpc>
              <a:buClr>
                <a:schemeClr val="accent2"/>
              </a:buClr>
              <a:buSzPts val="1800"/>
            </a:pPr>
            <a:r>
              <a:rPr lang="he-IL" sz="3600" dirty="0"/>
              <a:t>המבנה של יחידת הפסוקים העוסקים בחוקים הסוציאליים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7E971D49-0065-4D44-B275-90518EDF9B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he-IL" dirty="0">
                <a:latin typeface="Gisha" panose="020B0502040204020203" pitchFamily="34" charset="-79"/>
                <a:cs typeface="Varela Round" panose="00000500000000000000"/>
              </a:rPr>
              <a:t>מבנה הקובץ:</a:t>
            </a:r>
            <a:endParaRPr lang="en-US" dirty="0">
              <a:latin typeface="Gisha" panose="020B0502040204020203" pitchFamily="34" charset="-79"/>
              <a:cs typeface="Varela Round" panose="00000500000000000000"/>
            </a:endParaRP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A53FAF18-6482-47B9-AA70-37573727CC7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e-IL" b="1" dirty="0">
                <a:solidFill>
                  <a:schemeClr val="tx2">
                    <a:lumMod val="75000"/>
                  </a:schemeClr>
                </a:solidFill>
                <a:latin typeface="Gisha" panose="020B0502040204020203" pitchFamily="34" charset="-79"/>
                <a:cs typeface="Varela Round" panose="00000500000000000000"/>
              </a:rPr>
              <a:t>פס' י'-י"ג:</a:t>
            </a:r>
            <a:r>
              <a:rPr lang="he-IL" dirty="0">
                <a:solidFill>
                  <a:schemeClr val="tx2">
                    <a:lumMod val="75000"/>
                  </a:schemeClr>
                </a:solidFill>
                <a:latin typeface="Gisha" panose="020B0502040204020203" pitchFamily="34" charset="-79"/>
                <a:cs typeface="Varela Round" panose="00000500000000000000"/>
              </a:rPr>
              <a:t> 	דיני משכון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e-IL" b="1" dirty="0">
                <a:solidFill>
                  <a:schemeClr val="tx2">
                    <a:lumMod val="75000"/>
                  </a:schemeClr>
                </a:solidFill>
                <a:latin typeface="Gisha" panose="020B0502040204020203" pitchFamily="34" charset="-79"/>
                <a:cs typeface="Varela Round" panose="00000500000000000000"/>
              </a:rPr>
              <a:t>פס' י"ד-ט"ו:</a:t>
            </a:r>
            <a:r>
              <a:rPr lang="he-IL" dirty="0">
                <a:solidFill>
                  <a:schemeClr val="tx2">
                    <a:lumMod val="75000"/>
                  </a:schemeClr>
                </a:solidFill>
                <a:latin typeface="Gisha" panose="020B0502040204020203" pitchFamily="34" charset="-79"/>
                <a:cs typeface="Varela Round" panose="00000500000000000000"/>
              </a:rPr>
              <a:t> 	איסור הלנת שכר לעני</a:t>
            </a:r>
            <a:endParaRPr lang="en-US" dirty="0">
              <a:solidFill>
                <a:schemeClr val="tx2">
                  <a:lumMod val="75000"/>
                </a:schemeClr>
              </a:solidFill>
              <a:latin typeface="Gisha" panose="020B0502040204020203" pitchFamily="34" charset="-79"/>
              <a:cs typeface="Varela Round" panose="0000050000000000000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e-IL" b="1" dirty="0">
                <a:solidFill>
                  <a:schemeClr val="tx2">
                    <a:lumMod val="75000"/>
                  </a:schemeClr>
                </a:solidFill>
                <a:latin typeface="Gisha" panose="020B0502040204020203" pitchFamily="34" charset="-79"/>
                <a:cs typeface="Varela Round" panose="00000500000000000000"/>
              </a:rPr>
              <a:t>פס' ט"ז:</a:t>
            </a:r>
            <a:r>
              <a:rPr lang="he-IL" dirty="0">
                <a:solidFill>
                  <a:schemeClr val="tx2">
                    <a:lumMod val="75000"/>
                  </a:schemeClr>
                </a:solidFill>
                <a:latin typeface="Gisha" panose="020B0502040204020203" pitchFamily="34" charset="-79"/>
                <a:cs typeface="Varela Round" panose="00000500000000000000"/>
              </a:rPr>
              <a:t> 	הערה על הגמול לשם הבהרה</a:t>
            </a:r>
            <a:endParaRPr lang="en-US" dirty="0">
              <a:solidFill>
                <a:schemeClr val="tx2">
                  <a:lumMod val="75000"/>
                </a:schemeClr>
              </a:solidFill>
              <a:latin typeface="Gisha" panose="020B0502040204020203" pitchFamily="34" charset="-79"/>
              <a:cs typeface="Varela Round" panose="0000050000000000000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e-IL" b="1" dirty="0">
                <a:solidFill>
                  <a:schemeClr val="tx2">
                    <a:lumMod val="75000"/>
                  </a:schemeClr>
                </a:solidFill>
                <a:latin typeface="Gisha" panose="020B0502040204020203" pitchFamily="34" charset="-79"/>
                <a:cs typeface="Varela Round" panose="00000500000000000000"/>
              </a:rPr>
              <a:t>פס' י"ז-י"ח:</a:t>
            </a:r>
            <a:r>
              <a:rPr lang="he-IL" dirty="0">
                <a:solidFill>
                  <a:schemeClr val="tx2">
                    <a:lumMod val="75000"/>
                  </a:schemeClr>
                </a:solidFill>
                <a:latin typeface="Gisha" panose="020B0502040204020203" pitchFamily="34" charset="-79"/>
                <a:cs typeface="Varela Round" panose="00000500000000000000"/>
              </a:rPr>
              <a:t> 	הגנה על הגר, היתום והאלמנה</a:t>
            </a:r>
            <a:endParaRPr lang="en-US" dirty="0">
              <a:solidFill>
                <a:schemeClr val="tx2">
                  <a:lumMod val="75000"/>
                </a:schemeClr>
              </a:solidFill>
              <a:latin typeface="Gisha" panose="020B0502040204020203" pitchFamily="34" charset="-79"/>
              <a:cs typeface="Varela Round" panose="0000050000000000000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e-IL" b="1" dirty="0">
                <a:solidFill>
                  <a:schemeClr val="tx2">
                    <a:lumMod val="75000"/>
                  </a:schemeClr>
                </a:solidFill>
                <a:latin typeface="Gisha" panose="020B0502040204020203" pitchFamily="34" charset="-79"/>
                <a:cs typeface="Varela Round" panose="00000500000000000000"/>
              </a:rPr>
              <a:t>פס' י"ט-כ"ב:</a:t>
            </a:r>
            <a:r>
              <a:rPr lang="he-IL" dirty="0">
                <a:solidFill>
                  <a:schemeClr val="tx2">
                    <a:lumMod val="75000"/>
                  </a:schemeClr>
                </a:solidFill>
                <a:latin typeface="Gisha" panose="020B0502040204020203" pitchFamily="34" charset="-79"/>
                <a:cs typeface="Varela Round" panose="00000500000000000000"/>
              </a:rPr>
              <a:t> 	חוקים סוציאליים הנקשרים לחקלאות ולנדבה</a:t>
            </a:r>
            <a:endParaRPr lang="en-US" dirty="0">
              <a:solidFill>
                <a:schemeClr val="tx2">
                  <a:lumMod val="75000"/>
                </a:schemeClr>
              </a:solidFill>
              <a:latin typeface="Gisha" panose="020B0502040204020203" pitchFamily="34" charset="-79"/>
              <a:cs typeface="Varela Round" panose="000005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40957873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A1CE116-87F6-4615-8F58-264546DA4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הדרישה לרגישות בדיני משכון 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63F758ED-F90C-4EB0-B678-BE673EF2FB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he-IL" dirty="0"/>
              <a:t>אוצר מילים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E9403737-D14D-4A5D-9A79-6C60156D00CE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e-IL" sz="2200" dirty="0">
                <a:solidFill>
                  <a:srgbClr val="00B0F0"/>
                </a:solidFill>
              </a:rPr>
              <a:t>תשה</a:t>
            </a:r>
            <a:r>
              <a:rPr lang="he-IL" sz="2200" dirty="0"/>
              <a:t> = תתבע, תדרוש</a:t>
            </a:r>
          </a:p>
          <a:p>
            <a:pPr>
              <a:lnSpc>
                <a:spcPct val="150000"/>
              </a:lnSpc>
            </a:pPr>
            <a:r>
              <a:rPr lang="he-IL" sz="2200" dirty="0">
                <a:solidFill>
                  <a:srgbClr val="00B0F0"/>
                </a:solidFill>
              </a:rPr>
              <a:t>משאת מאומה </a:t>
            </a:r>
            <a:r>
              <a:rPr lang="he-IL" sz="2200" dirty="0"/>
              <a:t>= תביעה כלשהי של משכון, ערבון, פיקדון</a:t>
            </a:r>
          </a:p>
          <a:p>
            <a:pPr>
              <a:lnSpc>
                <a:spcPct val="150000"/>
              </a:lnSpc>
            </a:pPr>
            <a:r>
              <a:rPr lang="he-IL" sz="2200" dirty="0">
                <a:solidFill>
                  <a:srgbClr val="00B0F0"/>
                </a:solidFill>
              </a:rPr>
              <a:t>לעבוט עבוטו </a:t>
            </a:r>
            <a:r>
              <a:rPr lang="he-IL" sz="2200" dirty="0"/>
              <a:t>= לקחת ממנו משכון להבטחת החזר ההלוואה</a:t>
            </a:r>
          </a:p>
          <a:p>
            <a:pPr>
              <a:lnSpc>
                <a:spcPct val="150000"/>
              </a:lnSpc>
            </a:pPr>
            <a:endParaRPr lang="he-IL" sz="2200" dirty="0"/>
          </a:p>
          <a:p>
            <a:pPr>
              <a:lnSpc>
                <a:spcPct val="150000"/>
              </a:lnSpc>
            </a:pPr>
            <a:r>
              <a:rPr lang="he-IL" sz="2200" b="1" dirty="0"/>
              <a:t>המלווה נדרש לעמוד בחוץ ולא להיכנס אל בית הלווה. מדוע?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B5A808CB-603B-46F4-9A90-21363E9229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981" y="3016803"/>
            <a:ext cx="3665467" cy="2443644"/>
          </a:xfrm>
          <a:prstGeom prst="rect">
            <a:avLst/>
          </a:prstGeom>
        </p:spPr>
      </p:pic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D6BC9166-6704-4BA3-ABB2-31AFCE334392}"/>
              </a:ext>
            </a:extLst>
          </p:cNvPr>
          <p:cNvSpPr txBox="1"/>
          <p:nvPr/>
        </p:nvSpPr>
        <p:spPr>
          <a:xfrm>
            <a:off x="238981" y="5467860"/>
            <a:ext cx="3788186" cy="2974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333" dirty="0">
                <a:solidFill>
                  <a:schemeClr val="tx2"/>
                </a:solidFill>
                <a:latin typeface="Varela Round" panose="00000500000000000000"/>
                <a:cs typeface="Varela Round" panose="00000500000000000000"/>
              </a:rPr>
              <a:t>תמונה מתוך האוסף הפרטי של המורה</a:t>
            </a:r>
          </a:p>
        </p:txBody>
      </p:sp>
    </p:spTree>
    <p:extLst>
      <p:ext uri="{BB962C8B-B14F-4D97-AF65-F5344CB8AC3E}">
        <p14:creationId xmlns:p14="http://schemas.microsoft.com/office/powerpoint/2010/main" val="13812035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6681978-5695-4DB8-B371-5C9976EE3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איסור הלנת שכר</a:t>
            </a:r>
          </a:p>
        </p:txBody>
      </p:sp>
      <p:sp>
        <p:nvSpPr>
          <p:cNvPr id="5" name="מציין מיקום תוכן 4">
            <a:extLst>
              <a:ext uri="{FF2B5EF4-FFF2-40B4-BE49-F238E27FC236}">
                <a16:creationId xmlns:a16="http://schemas.microsoft.com/office/drawing/2014/main" id="{499EE770-6F66-400A-B2C9-7B3CF756B5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he-IL" sz="2800" b="1" dirty="0">
                <a:latin typeface="Dante" panose="020B0604020202020204" pitchFamily="18" charset="0"/>
              </a:rPr>
              <a:t>"לא תלין פעולת שכיר איתך עד בוקר"</a:t>
            </a:r>
          </a:p>
          <a:p>
            <a:pPr marL="0" lvl="0" indent="0" algn="ctr">
              <a:buNone/>
            </a:pPr>
            <a:r>
              <a:rPr lang="he-IL" sz="2200" dirty="0"/>
              <a:t>(ויקרא י"ט, י"ג)</a:t>
            </a:r>
          </a:p>
          <a:p>
            <a:pPr marL="0" lvl="0" indent="0" algn="ctr">
              <a:buNone/>
            </a:pPr>
            <a:endParaRPr lang="he-IL" sz="2000" dirty="0"/>
          </a:p>
          <a:p>
            <a:pPr marL="0" indent="0" algn="ctr">
              <a:buNone/>
            </a:pPr>
            <a:r>
              <a:rPr lang="he-IL" sz="2800" b="1" dirty="0"/>
              <a:t>"ביומו </a:t>
            </a:r>
            <a:r>
              <a:rPr lang="he-IL" sz="2800" b="1" dirty="0" err="1"/>
              <a:t>תתן</a:t>
            </a:r>
            <a:r>
              <a:rPr lang="he-IL" sz="2800" b="1" dirty="0"/>
              <a:t> שכרו ולא תבוא עליו השמש"</a:t>
            </a:r>
          </a:p>
          <a:p>
            <a:pPr marL="0" lvl="0" indent="0" algn="ctr">
              <a:buNone/>
            </a:pPr>
            <a:r>
              <a:rPr lang="he-IL" sz="2200" dirty="0"/>
              <a:t>(דברים כ"ד, ט"ו)</a:t>
            </a:r>
          </a:p>
          <a:p>
            <a:pPr marL="0" lvl="0" indent="0" algn="ctr">
              <a:buNone/>
            </a:pPr>
            <a:endParaRPr lang="he-IL" sz="2000" dirty="0"/>
          </a:p>
          <a:p>
            <a:pPr marL="0" lvl="0" indent="0" algn="ctr">
              <a:buNone/>
            </a:pPr>
            <a:r>
              <a:rPr lang="he-IL" dirty="0"/>
              <a:t>חוק הלנת שכר כיום.</a:t>
            </a:r>
          </a:p>
        </p:txBody>
      </p:sp>
    </p:spTree>
    <p:extLst>
      <p:ext uri="{BB962C8B-B14F-4D97-AF65-F5344CB8AC3E}">
        <p14:creationId xmlns:p14="http://schemas.microsoft.com/office/powerpoint/2010/main" val="118867543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540</TotalTime>
  <Words>741</Words>
  <Application>Microsoft Office PowerPoint</Application>
  <PresentationFormat>מותאם אישית</PresentationFormat>
  <Paragraphs>93</Paragraphs>
  <Slides>18</Slides>
  <Notes>4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5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18</vt:i4>
      </vt:variant>
    </vt:vector>
  </HeadingPairs>
  <TitlesOfParts>
    <vt:vector size="24" baseType="lpstr">
      <vt:lpstr>Arial</vt:lpstr>
      <vt:lpstr>Calibri</vt:lpstr>
      <vt:lpstr>Dante</vt:lpstr>
      <vt:lpstr>Gisha</vt:lpstr>
      <vt:lpstr>Varela Round</vt:lpstr>
      <vt:lpstr>ערכת נושא Office</vt:lpstr>
      <vt:lpstr>מערכת שידורים לאומית</vt:lpstr>
      <vt:lpstr>חוק וחברה: חוקים סוציאליים דברים כ"ד (י'-כ"ב)</vt:lpstr>
      <vt:lpstr>"מלווה בריבית, שופט וחקלאי  הולכים ברחוב..."  נשמע כמו פתיחה של בדיחה גרועה?!  אז זהו... שלא! </vt:lpstr>
      <vt:lpstr>מה נלמד היום? </vt:lpstr>
      <vt:lpstr>דברים כ"ד (י'-כ"ב)</vt:lpstr>
      <vt:lpstr>חוקים סוציאליים וזיקתם לספר דברים</vt:lpstr>
      <vt:lpstr>המבנה של יחידת הפסוקים העוסקים בחוקים הסוציאליים</vt:lpstr>
      <vt:lpstr>הדרישה לרגישות בדיני משכון </vt:lpstr>
      <vt:lpstr>איסור הלנת שכר</vt:lpstr>
      <vt:lpstr>משימה לסיכום חלק א'</vt:lpstr>
      <vt:lpstr>הפסקה קצרה  ומיד חוזרים</vt:lpstr>
      <vt:lpstr>למהותה של ההערה על הגמול האישי בפסוק ט"ז</vt:lpstr>
      <vt:lpstr>היחס לגר, ליתום ולאלמנה</vt:lpstr>
      <vt:lpstr>חוקים חברתיים הנקשרים לנדבה חקלאית</vt:lpstr>
      <vt:lpstr>הצדקות החוק ביחידה כולה</vt:lpstr>
      <vt:lpstr>משימה לסיכום חלק ב'</vt:lpstr>
      <vt:lpstr>תודה שהשתתפתם בשיעור!</vt:lpstr>
      <vt:lpstr>השימוש ביצירות במהלך שידור זה נעשה לפי סעיף 27א לחוק זכות יוצרים, תשס"ח-2007.  אם הינך בעל הזכויות באחת היצירות, באפשרותך לבקש מאיתנו לחדול מהשימוש ביצירה,  זאת באמצעות פנייה לדוא"ל rights@education.gov.il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שקופית 1</dc:title>
  <dc:creator>user</dc:creator>
  <cp:lastModifiedBy>נעמה כהן-לוז</cp:lastModifiedBy>
  <cp:revision>70</cp:revision>
  <dcterms:created xsi:type="dcterms:W3CDTF">2020-03-15T19:13:03Z</dcterms:created>
  <dcterms:modified xsi:type="dcterms:W3CDTF">2020-04-22T13:26:10Z</dcterms:modified>
</cp:coreProperties>
</file>