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70" r:id="rId3"/>
    <p:sldId id="258" r:id="rId4"/>
    <p:sldId id="274" r:id="rId5"/>
    <p:sldId id="275" r:id="rId6"/>
    <p:sldId id="276" r:id="rId7"/>
    <p:sldId id="280" r:id="rId8"/>
    <p:sldId id="281" r:id="rId9"/>
    <p:sldId id="283" r:id="rId10"/>
    <p:sldId id="282" r:id="rId11"/>
    <p:sldId id="284" r:id="rId12"/>
    <p:sldId id="285" r:id="rId13"/>
    <p:sldId id="277" r:id="rId14"/>
    <p:sldId id="278" r:id="rId15"/>
    <p:sldId id="279" r:id="rId16"/>
    <p:sldId id="286" r:id="rId17"/>
    <p:sldId id="287" r:id="rId18"/>
    <p:sldId id="288" r:id="rId19"/>
    <p:sldId id="289" r:id="rId20"/>
    <p:sldId id="269" r:id="rId21"/>
  </p:sldIdLst>
  <p:sldSz cx="12192000" cy="6858000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  <p:embeddedFont>
      <p:font typeface="Varela Round" panose="00000500000000000000" pitchFamily="2" charset="-79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FDC08E1-DA4F-423A-9017-43DAC3DE2692}">
  <a:tblStyle styleId="{9FDC08E1-DA4F-423A-9017-43DAC3DE2692}" styleName="Table_0">
    <a:wholeTbl>
      <a:tcTxStyle b="off" i="off">
        <a:font>
          <a:latin typeface="Varela Round"/>
          <a:ea typeface="Varela Round"/>
          <a:cs typeface="Varela Round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>
        <p:guide orient="horz" pos="2160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105573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9508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ער">
  <p:cSld name="שער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" y="2693989"/>
            <a:ext cx="12192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sz="6601" b="1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השיעור שכבה ושם המורה">
  <p:cSld name="השיעור שכבה ושם המורה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800" b="0" i="0" u="none" strike="noStrike" cap="non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sz="6601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3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sz="40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2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כותרות ותוכן">
  <p:cSld name="2 כותרות ותוכן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r" rtl="1">
              <a:spcBef>
                <a:spcPts val="56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  <a:defRPr sz="2800" b="1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2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42900" algn="r" rtl="1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בלבד">
  <p:cSld name="כותרת בלבד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6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6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ותוכן" type="obj">
  <p:cSld name="OBJEC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0" rIns="36000" bIns="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1"/>
          </p:nvPr>
        </p:nvSpPr>
        <p:spPr>
          <a:xfrm>
            <a:off x="515274" y="1195757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6" name="Google Shape;96;p12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7" name="Google Shape;97;p12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sz="4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r" rtl="1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4064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8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>
            <a:spLocks noGrp="1"/>
          </p:cNvSpPr>
          <p:nvPr>
            <p:ph type="ctrTitle"/>
          </p:nvPr>
        </p:nvSpPr>
        <p:spPr>
          <a:xfrm>
            <a:off x="1" y="2693893"/>
            <a:ext cx="12192000" cy="1470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x-none" dirty="0"/>
              <a:t>מערכת שידורים לאומית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שאלה 3 - </a:t>
            </a:r>
            <a:r>
              <a:rPr lang="en-US" dirty="0"/>
              <a:t>RC</a:t>
            </a:r>
            <a:r>
              <a:rPr lang="he-IL" dirty="0"/>
              <a:t>טורי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008" y="1142799"/>
            <a:ext cx="5260953" cy="3230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40" y="1638300"/>
            <a:ext cx="4911480" cy="229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674" y="3929512"/>
            <a:ext cx="2636480" cy="1864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7508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שאלה 3</a:t>
            </a:r>
          </a:p>
        </p:txBody>
      </p:sp>
    </p:spTree>
    <p:extLst>
      <p:ext uri="{BB962C8B-B14F-4D97-AF65-F5344CB8AC3E}">
        <p14:creationId xmlns:p14="http://schemas.microsoft.com/office/powerpoint/2010/main" val="3109568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 פתרון שאלה 3</a:t>
            </a:r>
          </a:p>
        </p:txBody>
      </p:sp>
    </p:spTree>
    <p:extLst>
      <p:ext uri="{BB962C8B-B14F-4D97-AF65-F5344CB8AC3E}">
        <p14:creationId xmlns:p14="http://schemas.microsoft.com/office/powerpoint/2010/main" val="1299479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שאלה 4– </a:t>
            </a:r>
            <a:r>
              <a:rPr lang="en-US" dirty="0"/>
              <a:t>RLC</a:t>
            </a:r>
            <a:r>
              <a:rPr lang="he-IL" dirty="0"/>
              <a:t> טורי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942" y="925142"/>
            <a:ext cx="7187417" cy="368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04" y="1377770"/>
            <a:ext cx="4431938" cy="314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5942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שאלה 4</a:t>
            </a:r>
          </a:p>
        </p:txBody>
      </p:sp>
    </p:spTree>
    <p:extLst>
      <p:ext uri="{BB962C8B-B14F-4D97-AF65-F5344CB8AC3E}">
        <p14:creationId xmlns:p14="http://schemas.microsoft.com/office/powerpoint/2010/main" val="2208707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 פתרון שאלה 4</a:t>
            </a:r>
          </a:p>
        </p:txBody>
      </p:sp>
    </p:spTree>
    <p:extLst>
      <p:ext uri="{BB962C8B-B14F-4D97-AF65-F5344CB8AC3E}">
        <p14:creationId xmlns:p14="http://schemas.microsoft.com/office/powerpoint/2010/main" val="1382393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שאלה 5 </a:t>
            </a:r>
            <a:r>
              <a:rPr lang="en-US" dirty="0"/>
              <a:t>RLC</a:t>
            </a:r>
            <a:r>
              <a:rPr lang="he-IL" dirty="0"/>
              <a:t> טורי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00" y="1155073"/>
            <a:ext cx="5951582" cy="4454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7453" y="1842686"/>
            <a:ext cx="5367915" cy="1093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330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שאלה 5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145" y="1142995"/>
            <a:ext cx="5342720" cy="353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893" y="1415936"/>
            <a:ext cx="3686175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159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שאלה 5</a:t>
            </a:r>
          </a:p>
        </p:txBody>
      </p:sp>
    </p:spTree>
    <p:extLst>
      <p:ext uri="{BB962C8B-B14F-4D97-AF65-F5344CB8AC3E}">
        <p14:creationId xmlns:p14="http://schemas.microsoft.com/office/powerpoint/2010/main" val="1211266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 פתרון שאלה 5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23" y="1029570"/>
            <a:ext cx="5380484" cy="475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0489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600" marR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2"/>
          <p:cNvSpPr txBox="1">
            <a:spLocks noGrp="1"/>
          </p:cNvSpPr>
          <p:nvPr>
            <p:ph type="ctrTitle"/>
          </p:nvPr>
        </p:nvSpPr>
        <p:spPr>
          <a:xfrm>
            <a:off x="1" y="1640677"/>
            <a:ext cx="12192000" cy="126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he-IL" sz="6000" dirty="0"/>
              <a:t>תורת חשמל– זרם חילופין</a:t>
            </a:r>
            <a:endParaRPr sz="6000" dirty="0"/>
          </a:p>
        </p:txBody>
      </p:sp>
      <p:sp>
        <p:nvSpPr>
          <p:cNvPr id="115" name="Google Shape;115;p2"/>
          <p:cNvSpPr txBox="1">
            <a:spLocks noGrp="1"/>
          </p:cNvSpPr>
          <p:nvPr>
            <p:ph type="subTitle" idx="1"/>
          </p:nvPr>
        </p:nvSpPr>
        <p:spPr>
          <a:xfrm>
            <a:off x="1" y="2803497"/>
            <a:ext cx="12192000" cy="7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sp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x-none"/>
              <a:t>אלקטרוניקה ומחשבים שאלון 815381</a:t>
            </a:r>
            <a:endParaRPr/>
          </a:p>
        </p:txBody>
      </p:sp>
      <p:sp>
        <p:nvSpPr>
          <p:cNvPr id="116" name="Google Shape;116;p2"/>
          <p:cNvSpPr txBox="1">
            <a:spLocks noGrp="1"/>
          </p:cNvSpPr>
          <p:nvPr>
            <p:ph type="body" idx="2"/>
          </p:nvPr>
        </p:nvSpPr>
        <p:spPr>
          <a:xfrm>
            <a:off x="1" y="3655861"/>
            <a:ext cx="12192000" cy="72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x-none" sz="3200" dirty="0"/>
              <a:t>שם המורה</a:t>
            </a:r>
            <a:r>
              <a:rPr lang="he-IL" dirty="0"/>
              <a:t>: </a:t>
            </a:r>
            <a:r>
              <a:rPr lang="he-IL" sz="3200" dirty="0" err="1"/>
              <a:t>רג'א</a:t>
            </a:r>
            <a:r>
              <a:rPr lang="he-IL" sz="3200" dirty="0"/>
              <a:t> אליאס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02384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Google Shape;218;p27"/>
          <p:cNvPicPr preferRelativeResize="0"/>
          <p:nvPr/>
        </p:nvPicPr>
        <p:blipFill rotWithShape="1">
          <a:blip r:embed="rId3">
            <a:alphaModFix/>
          </a:blip>
          <a:srcRect l="39172" r="34233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27"/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95350" marR="0" lvl="0" indent="0" algn="just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800" b="0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sz="2800" b="0" i="0" u="none" strike="noStrike" cap="none">
              <a:solidFill>
                <a:srgbClr val="192A72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0" name="Google Shape;220;p27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200" b="1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שימוש ביצירות מוגנות בזכויות יוצרים ואיתור בעלי זכויות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r>
              <a:rPr lang="x-none">
                <a:solidFill>
                  <a:srgbClr val="192A72"/>
                </a:solidFill>
              </a:rPr>
              <a:t>מה נלמד היום </a:t>
            </a:r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body" idx="1"/>
          </p:nvPr>
        </p:nvSpPr>
        <p:spPr>
          <a:xfrm>
            <a:off x="515273" y="1185389"/>
            <a:ext cx="8537543" cy="540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5757" lvl="0" indent="0" algn="r" rtl="1"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he-IL" dirty="0"/>
              <a:t>פתרון מעגלים בזרם חילופין</a:t>
            </a:r>
            <a:endParaRPr dirty="0"/>
          </a:p>
        </p:txBody>
      </p:sp>
      <p:sp>
        <p:nvSpPr>
          <p:cNvPr id="123" name="Google Shape;123;p16"/>
          <p:cNvSpPr txBox="1">
            <a:spLocks noGrp="1"/>
          </p:cNvSpPr>
          <p:nvPr>
            <p:ph type="body" idx="2"/>
          </p:nvPr>
        </p:nvSpPr>
        <p:spPr>
          <a:xfrm>
            <a:off x="515274" y="1725460"/>
            <a:ext cx="8306994" cy="4493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39782" indent="-190534">
              <a:lnSpc>
                <a:spcPct val="200000"/>
              </a:lnSpc>
              <a:buNone/>
            </a:pPr>
            <a:r>
              <a:rPr lang="he-IL" dirty="0">
                <a:solidFill>
                  <a:schemeClr val="dk1"/>
                </a:solidFill>
              </a:rPr>
              <a:t>שאלה1 : מעגל </a:t>
            </a:r>
            <a:r>
              <a:rPr lang="en-US" dirty="0">
                <a:solidFill>
                  <a:schemeClr val="dk1"/>
                </a:solidFill>
              </a:rPr>
              <a:t>RC</a:t>
            </a:r>
            <a:r>
              <a:rPr lang="he-IL" dirty="0">
                <a:solidFill>
                  <a:schemeClr val="dk1"/>
                </a:solidFill>
              </a:rPr>
              <a:t> טורי</a:t>
            </a:r>
          </a:p>
          <a:p>
            <a:pPr marL="439782" indent="-190534">
              <a:lnSpc>
                <a:spcPct val="200000"/>
              </a:lnSpc>
              <a:buNone/>
            </a:pPr>
            <a:r>
              <a:rPr lang="he-IL" dirty="0">
                <a:solidFill>
                  <a:schemeClr val="dk1"/>
                </a:solidFill>
              </a:rPr>
              <a:t>שאלה 2: מעגל </a:t>
            </a:r>
            <a:r>
              <a:rPr lang="en-US" dirty="0">
                <a:solidFill>
                  <a:schemeClr val="dk1"/>
                </a:solidFill>
              </a:rPr>
              <a:t>RL</a:t>
            </a:r>
            <a:r>
              <a:rPr lang="he-IL" dirty="0">
                <a:solidFill>
                  <a:schemeClr val="dk1"/>
                </a:solidFill>
              </a:rPr>
              <a:t> טורי</a:t>
            </a:r>
          </a:p>
          <a:p>
            <a:pPr marL="439782" lvl="0" indent="-190534">
              <a:lnSpc>
                <a:spcPct val="200000"/>
              </a:lnSpc>
              <a:buNone/>
            </a:pPr>
            <a:r>
              <a:rPr lang="he-IL" dirty="0">
                <a:solidFill>
                  <a:schemeClr val="dk1"/>
                </a:solidFill>
              </a:rPr>
              <a:t>שאלה 3 :מעגל </a:t>
            </a:r>
            <a:r>
              <a:rPr lang="en-US" dirty="0">
                <a:solidFill>
                  <a:schemeClr val="dk1"/>
                </a:solidFill>
              </a:rPr>
              <a:t>RC</a:t>
            </a:r>
            <a:r>
              <a:rPr lang="he-IL" dirty="0">
                <a:solidFill>
                  <a:schemeClr val="dk1"/>
                </a:solidFill>
              </a:rPr>
              <a:t> טורי</a:t>
            </a:r>
          </a:p>
          <a:p>
            <a:pPr marL="439782" lvl="0" indent="-190534">
              <a:lnSpc>
                <a:spcPct val="200000"/>
              </a:lnSpc>
              <a:buNone/>
            </a:pPr>
            <a:r>
              <a:rPr lang="he-IL" dirty="0">
                <a:solidFill>
                  <a:schemeClr val="dk1"/>
                </a:solidFill>
              </a:rPr>
              <a:t>שאלה 4 :מעגל </a:t>
            </a:r>
            <a:r>
              <a:rPr lang="en-US" dirty="0">
                <a:solidFill>
                  <a:schemeClr val="dk1"/>
                </a:solidFill>
              </a:rPr>
              <a:t>RLC</a:t>
            </a:r>
            <a:r>
              <a:rPr lang="he-IL" dirty="0">
                <a:solidFill>
                  <a:schemeClr val="dk1"/>
                </a:solidFill>
              </a:rPr>
              <a:t> טורי</a:t>
            </a:r>
          </a:p>
          <a:p>
            <a:pPr marL="439782" lvl="0" indent="-190534">
              <a:lnSpc>
                <a:spcPct val="200000"/>
              </a:lnSpc>
              <a:buNone/>
            </a:pPr>
            <a:r>
              <a:rPr lang="he-IL" dirty="0">
                <a:solidFill>
                  <a:schemeClr val="dk1"/>
                </a:solidFill>
              </a:rPr>
              <a:t>שאלה 5 :מעגל </a:t>
            </a:r>
            <a:r>
              <a:rPr lang="en-US" dirty="0">
                <a:solidFill>
                  <a:schemeClr val="dk1"/>
                </a:solidFill>
              </a:rPr>
              <a:t>RLC</a:t>
            </a:r>
            <a:r>
              <a:rPr lang="he-IL" dirty="0">
                <a:solidFill>
                  <a:schemeClr val="dk1"/>
                </a:solidFill>
              </a:rPr>
              <a:t> טורי עם מכשירי מדידה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שאלה 1 –</a:t>
            </a:r>
            <a:r>
              <a:rPr lang="en-US" dirty="0"/>
              <a:t>RC</a:t>
            </a:r>
            <a:r>
              <a:rPr lang="he-IL" dirty="0"/>
              <a:t> טורי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720" y="1174192"/>
            <a:ext cx="3083551" cy="791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392" y="1323571"/>
            <a:ext cx="4481977" cy="2797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680" y="1951157"/>
            <a:ext cx="5483358" cy="23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78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שאלה 1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05" y="2559665"/>
            <a:ext cx="3982257" cy="1294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38" y="3853899"/>
            <a:ext cx="5125304" cy="66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329" y="1339157"/>
            <a:ext cx="5336087" cy="1249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101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 פתרון שאלה 1</a:t>
            </a: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06" y="3139579"/>
            <a:ext cx="6396514" cy="2771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555" y="1005693"/>
            <a:ext cx="5682400" cy="2916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208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שאלה 2- </a:t>
            </a:r>
            <a:r>
              <a:rPr lang="en-US" dirty="0"/>
              <a:t>RL</a:t>
            </a:r>
            <a:r>
              <a:rPr lang="he-IL" dirty="0"/>
              <a:t>טורי</a:t>
            </a:r>
          </a:p>
        </p:txBody>
      </p:sp>
    </p:spTree>
    <p:extLst>
      <p:ext uri="{BB962C8B-B14F-4D97-AF65-F5344CB8AC3E}">
        <p14:creationId xmlns:p14="http://schemas.microsoft.com/office/powerpoint/2010/main" val="2395592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שאלה 2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439" y="973254"/>
            <a:ext cx="5602242" cy="3107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15" y="3057660"/>
            <a:ext cx="5562357" cy="2046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660" y="5104058"/>
            <a:ext cx="3002602" cy="704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2658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 פתרון שאלה 2</a:t>
            </a:r>
          </a:p>
        </p:txBody>
      </p:sp>
    </p:spTree>
    <p:extLst>
      <p:ext uri="{BB962C8B-B14F-4D97-AF65-F5344CB8AC3E}">
        <p14:creationId xmlns:p14="http://schemas.microsoft.com/office/powerpoint/2010/main" val="346115240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164</Words>
  <Application>Microsoft Office PowerPoint</Application>
  <PresentationFormat>Widescreen</PresentationFormat>
  <Paragraphs>29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Varela Round</vt:lpstr>
      <vt:lpstr>ערכת נושא Office</vt:lpstr>
      <vt:lpstr>מערכת שידורים לאומית</vt:lpstr>
      <vt:lpstr>תורת חשמל– זרם חילופין</vt:lpstr>
      <vt:lpstr>מה נלמד היום </vt:lpstr>
      <vt:lpstr>שאלה 1 –RC טורי</vt:lpstr>
      <vt:lpstr>פתרון שאלה 1</vt:lpstr>
      <vt:lpstr>המשך פתרון שאלה 1</vt:lpstr>
      <vt:lpstr>שאלה 2- RLטורי</vt:lpstr>
      <vt:lpstr>פתרון שאלה 2</vt:lpstr>
      <vt:lpstr>המשך פתרון שאלה 2</vt:lpstr>
      <vt:lpstr>שאלה 3 - RCטורי</vt:lpstr>
      <vt:lpstr>פתרון שאלה 3</vt:lpstr>
      <vt:lpstr>המשך פתרון שאלה 3</vt:lpstr>
      <vt:lpstr>שאלה 4– RLC טורי</vt:lpstr>
      <vt:lpstr>פתרון שאלה 4</vt:lpstr>
      <vt:lpstr>המשך פתרון שאלה 4</vt:lpstr>
      <vt:lpstr>שאלה 5 RLC טורי</vt:lpstr>
      <vt:lpstr>שאלה 5</vt:lpstr>
      <vt:lpstr>פתרון שאלה 5</vt:lpstr>
      <vt:lpstr>המשך פתרון שאלה 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user</dc:creator>
  <cp:lastModifiedBy>Anat</cp:lastModifiedBy>
  <cp:revision>128</cp:revision>
  <dcterms:modified xsi:type="dcterms:W3CDTF">2020-05-19T12:23:36Z</dcterms:modified>
</cp:coreProperties>
</file>