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7" r:id="rId2"/>
    <p:sldId id="262" r:id="rId3"/>
    <p:sldId id="263" r:id="rId4"/>
    <p:sldId id="288" r:id="rId5"/>
    <p:sldId id="309" r:id="rId6"/>
    <p:sldId id="310" r:id="rId7"/>
    <p:sldId id="311" r:id="rId8"/>
    <p:sldId id="313" r:id="rId9"/>
    <p:sldId id="312" r:id="rId10"/>
    <p:sldId id="316" r:id="rId11"/>
    <p:sldId id="314" r:id="rId12"/>
    <p:sldId id="315" r:id="rId13"/>
    <p:sldId id="317" r:id="rId14"/>
    <p:sldId id="319" r:id="rId15"/>
    <p:sldId id="329" r:id="rId16"/>
    <p:sldId id="328" r:id="rId17"/>
    <p:sldId id="320" r:id="rId18"/>
    <p:sldId id="318" r:id="rId19"/>
    <p:sldId id="321" r:id="rId20"/>
    <p:sldId id="324" r:id="rId21"/>
    <p:sldId id="322" r:id="rId22"/>
    <p:sldId id="323" r:id="rId23"/>
    <p:sldId id="325" r:id="rId24"/>
    <p:sldId id="326" r:id="rId25"/>
    <p:sldId id="327" r:id="rId26"/>
    <p:sldId id="330" r:id="rId27"/>
    <p:sldId id="332" r:id="rId28"/>
    <p:sldId id="331" r:id="rId29"/>
    <p:sldId id="291" r:id="rId3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B81"/>
    <a:srgbClr val="12B4BC"/>
    <a:srgbClr val="002060"/>
    <a:srgbClr val="E0E0E0"/>
    <a:srgbClr val="8DD3D7"/>
    <a:srgbClr val="192A72"/>
    <a:srgbClr val="11A4AB"/>
    <a:srgbClr val="92D050"/>
    <a:srgbClr val="6CF0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90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1402" y="6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י"ב/אייר/תש"ף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21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י"ב/אייר/תש"ף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videoseries?list=PLx_Uw9Ip80xNcXDEEKcPkD7a6VBDnHl4K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bit.ly/hertz-tikshuv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SDWy27G65Gs?feature=oembed" TargetMode="Externa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תכונות ומבנה של </a:t>
            </a:r>
            <a:r>
              <a:rPr lang="en-US" dirty="0"/>
              <a:t>Cisco Switch 2960</a:t>
            </a:r>
            <a:endParaRPr lang="he-I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CFADA3A-974F-4A04-A3D4-C1DE7FDB3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6"/>
          <a:stretch/>
        </p:blipFill>
        <p:spPr bwMode="auto">
          <a:xfrm>
            <a:off x="1486118" y="1553863"/>
            <a:ext cx="8471164" cy="37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77C687D1-5214-4A43-B3A6-6C5822EF00CE}"/>
              </a:ext>
            </a:extLst>
          </p:cNvPr>
          <p:cNvSpPr/>
          <p:nvPr/>
        </p:nvSpPr>
        <p:spPr>
          <a:xfrm>
            <a:off x="1466080" y="1169142"/>
            <a:ext cx="2281394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ספק כוח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E55F72A-7B9C-438D-9083-F6F7ABF689AC}"/>
              </a:ext>
            </a:extLst>
          </p:cNvPr>
          <p:cNvSpPr/>
          <p:nvPr/>
        </p:nvSpPr>
        <p:spPr>
          <a:xfrm>
            <a:off x="5151670" y="1125727"/>
            <a:ext cx="1888659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מאוורר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D158EA2-6850-49A1-817B-07A2C9745592}"/>
              </a:ext>
            </a:extLst>
          </p:cNvPr>
          <p:cNvSpPr/>
          <p:nvPr/>
        </p:nvSpPr>
        <p:spPr>
          <a:xfrm>
            <a:off x="8739609" y="1467031"/>
            <a:ext cx="2919389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 err="1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זכרון</a:t>
            </a:r>
            <a:r>
              <a:rPr lang="he-IL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 </a:t>
            </a:r>
            <a:r>
              <a:rPr lang="en-US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Flash</a:t>
            </a:r>
            <a:endParaRPr lang="he-IL" sz="4400" b="1" dirty="0">
              <a:ln w="12700">
                <a:solidFill>
                  <a:srgbClr val="0D7B81"/>
                </a:solidFill>
                <a:prstDash val="solid"/>
              </a:ln>
              <a:solidFill>
                <a:srgbClr val="12B4BC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C194D7B8-62AB-4722-904E-31F0643002ED}"/>
              </a:ext>
            </a:extLst>
          </p:cNvPr>
          <p:cNvCxnSpPr/>
          <p:nvPr/>
        </p:nvCxnSpPr>
        <p:spPr>
          <a:xfrm flipH="1">
            <a:off x="8192651" y="2125586"/>
            <a:ext cx="1710610" cy="976840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>
            <a:glow rad="101600">
              <a:srgbClr val="12B4BC">
                <a:alpha val="6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מלבן 8">
            <a:extLst>
              <a:ext uri="{FF2B5EF4-FFF2-40B4-BE49-F238E27FC236}">
                <a16:creationId xmlns:a16="http://schemas.microsoft.com/office/drawing/2014/main" id="{ED29E665-A12B-412F-8331-950280E9CEC6}"/>
              </a:ext>
            </a:extLst>
          </p:cNvPr>
          <p:cNvSpPr/>
          <p:nvPr/>
        </p:nvSpPr>
        <p:spPr>
          <a:xfrm>
            <a:off x="5882875" y="2834950"/>
            <a:ext cx="191430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מעבד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8CA4C248-2BB0-45D4-BCD9-32C3C796FCA5}"/>
              </a:ext>
            </a:extLst>
          </p:cNvPr>
          <p:cNvSpPr/>
          <p:nvPr/>
        </p:nvSpPr>
        <p:spPr>
          <a:xfrm>
            <a:off x="9036362" y="2616142"/>
            <a:ext cx="2871299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 err="1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זכרון</a:t>
            </a:r>
            <a:r>
              <a:rPr lang="he-IL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 </a:t>
            </a:r>
            <a:r>
              <a:rPr lang="en-US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RAM</a:t>
            </a:r>
            <a:endParaRPr lang="he-IL" sz="4400" b="1" dirty="0">
              <a:ln w="12700">
                <a:solidFill>
                  <a:srgbClr val="0D7B81"/>
                </a:solidFill>
                <a:prstDash val="solid"/>
              </a:ln>
              <a:solidFill>
                <a:srgbClr val="12B4BC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D39C0C85-E111-4496-89ED-6081B1397677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8756636" y="3265995"/>
            <a:ext cx="1715376" cy="119588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>
            <a:glow rad="101600">
              <a:srgbClr val="12B4BC">
                <a:alpha val="6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6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דגמים של נתבים (</a:t>
            </a:r>
            <a:r>
              <a:rPr lang="en-US" dirty="0"/>
              <a:t>Routers</a:t>
            </a:r>
            <a:r>
              <a:rPr lang="he-IL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1B293-A0E3-4660-BDBB-D3422B1EB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00" b="67200" l="22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4" t="26078" r="2218" b="33409"/>
          <a:stretch/>
        </p:blipFill>
        <p:spPr bwMode="auto">
          <a:xfrm>
            <a:off x="7445384" y="1014111"/>
            <a:ext cx="4360955" cy="13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372BB39-5DC7-48EE-AA5C-1A607B180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67" b="64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" t="35299" r="959" b="36846"/>
          <a:stretch/>
        </p:blipFill>
        <p:spPr bwMode="auto">
          <a:xfrm>
            <a:off x="1289207" y="2076099"/>
            <a:ext cx="3847434" cy="109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C1219-286C-4DAD-946B-A8EFDCFDE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9" b="787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23260"/>
          <a:stretch/>
        </p:blipFill>
        <p:spPr bwMode="auto">
          <a:xfrm>
            <a:off x="1024128" y="3297289"/>
            <a:ext cx="4495937" cy="163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35616620-1150-42EC-B9E1-6FDB3EAB7A8C}"/>
              </a:ext>
            </a:extLst>
          </p:cNvPr>
          <p:cNvSpPr/>
          <p:nvPr/>
        </p:nvSpPr>
        <p:spPr>
          <a:xfrm>
            <a:off x="7837571" y="1027558"/>
            <a:ext cx="192232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1841</a:t>
            </a:r>
            <a:endParaRPr lang="he-IL" sz="4400" b="1" dirty="0">
              <a:ln w="12700">
                <a:solidFill>
                  <a:srgbClr val="0D7B81"/>
                </a:solidFill>
                <a:prstDash val="solid"/>
              </a:ln>
              <a:solidFill>
                <a:srgbClr val="12B4BC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07C5495-06FC-49D9-8787-17DED2E975AD}"/>
              </a:ext>
            </a:extLst>
          </p:cNvPr>
          <p:cNvSpPr/>
          <p:nvPr/>
        </p:nvSpPr>
        <p:spPr>
          <a:xfrm>
            <a:off x="1857707" y="2724475"/>
            <a:ext cx="192232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1941</a:t>
            </a:r>
            <a:endParaRPr lang="he-IL" sz="4400" b="1" dirty="0">
              <a:ln w="12700">
                <a:solidFill>
                  <a:srgbClr val="0D7B81"/>
                </a:solidFill>
                <a:prstDash val="solid"/>
              </a:ln>
              <a:solidFill>
                <a:srgbClr val="12B4BC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3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דגמים של נתבים (</a:t>
            </a:r>
            <a:r>
              <a:rPr lang="en-US" dirty="0"/>
              <a:t>Routers</a:t>
            </a:r>
            <a:r>
              <a:rPr lang="he-IL" dirty="0"/>
              <a:t>)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48D79BB-9E9E-4064-8BFB-4EE9C2A3B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17" y="1044737"/>
            <a:ext cx="6995165" cy="4924895"/>
          </a:xfrm>
          <a:prstGeom prst="rect">
            <a:avLst/>
          </a:prstGeom>
          <a:noFill/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1689091-06F2-4655-AD4A-AF51D9A8073F}"/>
              </a:ext>
            </a:extLst>
          </p:cNvPr>
          <p:cNvSpPr/>
          <p:nvPr/>
        </p:nvSpPr>
        <p:spPr>
          <a:xfrm>
            <a:off x="2873164" y="1447358"/>
            <a:ext cx="2241319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ספק כוח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48F4826-F3A6-4EDE-8D4A-44F0C99DE2F8}"/>
              </a:ext>
            </a:extLst>
          </p:cNvPr>
          <p:cNvSpPr/>
          <p:nvPr/>
        </p:nvSpPr>
        <p:spPr>
          <a:xfrm>
            <a:off x="1145040" y="4264310"/>
            <a:ext cx="2127067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מאוורר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CCE73FEF-E031-48BE-BBBF-CF664B462EA6}"/>
              </a:ext>
            </a:extLst>
          </p:cNvPr>
          <p:cNvSpPr/>
          <p:nvPr/>
        </p:nvSpPr>
        <p:spPr>
          <a:xfrm>
            <a:off x="8878214" y="1328912"/>
            <a:ext cx="2919389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זכרון </a:t>
            </a:r>
            <a:r>
              <a:rPr lang="en-US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Flash</a:t>
            </a:r>
            <a:endParaRPr lang="he-IL" sz="4400" b="1" dirty="0">
              <a:ln w="12700">
                <a:solidFill>
                  <a:srgbClr val="0D7B81"/>
                </a:solidFill>
                <a:prstDash val="solid"/>
              </a:ln>
              <a:solidFill>
                <a:srgbClr val="12B4BC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DA12F4F-950F-432D-A285-090A290E90B7}"/>
              </a:ext>
            </a:extLst>
          </p:cNvPr>
          <p:cNvSpPr/>
          <p:nvPr/>
        </p:nvSpPr>
        <p:spPr>
          <a:xfrm>
            <a:off x="7097068" y="2949861"/>
            <a:ext cx="1568058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מעבד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30034E0-6F6B-4C34-9AD2-E1820643BF80}"/>
              </a:ext>
            </a:extLst>
          </p:cNvPr>
          <p:cNvSpPr/>
          <p:nvPr/>
        </p:nvSpPr>
        <p:spPr>
          <a:xfrm>
            <a:off x="2353340" y="3011416"/>
            <a:ext cx="255550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זכרון </a:t>
            </a:r>
            <a:r>
              <a:rPr lang="en-US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RAM</a:t>
            </a:r>
            <a:endParaRPr lang="he-IL" sz="4400" b="1" dirty="0">
              <a:ln w="12700">
                <a:solidFill>
                  <a:srgbClr val="0D7B81"/>
                </a:solidFill>
                <a:prstDash val="solid"/>
              </a:ln>
              <a:solidFill>
                <a:srgbClr val="12B4BC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784A7CF3-C07C-4964-8C32-8524F5976E0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631095" y="3780857"/>
            <a:ext cx="1730431" cy="153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42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52134"/>
            <a:ext cx="10060815" cy="720000"/>
          </a:xfrm>
        </p:spPr>
        <p:txBody>
          <a:bodyPr/>
          <a:lstStyle/>
          <a:p>
            <a:r>
              <a:rPr lang="he-IL" dirty="0"/>
              <a:t>תכונות ומבנה של  </a:t>
            </a:r>
            <a:r>
              <a:rPr lang="en-US" dirty="0"/>
              <a:t>Cisco Router 1941</a:t>
            </a:r>
            <a:endParaRPr lang="he-IL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6CFB4131-191B-4F1B-B2B9-BB65411AE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" t="3864" r="32485" b="4847"/>
          <a:stretch/>
        </p:blipFill>
        <p:spPr>
          <a:xfrm>
            <a:off x="2043112" y="1181100"/>
            <a:ext cx="8105776" cy="4141962"/>
          </a:xfrm>
          <a:prstGeom prst="rect">
            <a:avLst/>
          </a:prstGeom>
          <a:ln w="19050">
            <a:solidFill>
              <a:srgbClr val="E0E0E0"/>
            </a:solidFill>
          </a:ln>
        </p:spPr>
      </p:pic>
    </p:spTree>
    <p:extLst>
      <p:ext uri="{BB962C8B-B14F-4D97-AF65-F5344CB8AC3E}">
        <p14:creationId xmlns:p14="http://schemas.microsoft.com/office/powerpoint/2010/main" val="287170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52134"/>
            <a:ext cx="10060815" cy="720000"/>
          </a:xfrm>
        </p:spPr>
        <p:txBody>
          <a:bodyPr/>
          <a:lstStyle/>
          <a:p>
            <a:r>
              <a:rPr lang="he-IL" dirty="0"/>
              <a:t>זיכרונות של רכיבי הרשת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3755BB48-B420-4511-8C54-A1597FF1D000}"/>
              </a:ext>
            </a:extLst>
          </p:cNvPr>
          <p:cNvSpPr/>
          <p:nvPr/>
        </p:nvSpPr>
        <p:spPr>
          <a:xfrm>
            <a:off x="1214637" y="1032547"/>
            <a:ext cx="102633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12B4BC"/>
                </a:solidFill>
              </a:rPr>
              <a:t>זיכרון </a:t>
            </a:r>
            <a:r>
              <a:rPr lang="en-US" sz="2400" b="1" dirty="0">
                <a:solidFill>
                  <a:srgbClr val="12B4BC"/>
                </a:solidFill>
              </a:rPr>
              <a:t>ROM</a:t>
            </a:r>
            <a:r>
              <a:rPr lang="he-IL" sz="2400" b="1" dirty="0">
                <a:solidFill>
                  <a:srgbClr val="12B4BC"/>
                </a:solidFill>
              </a:rPr>
              <a:t> (</a:t>
            </a:r>
            <a:r>
              <a:rPr lang="en-US" sz="2400" b="1" dirty="0">
                <a:solidFill>
                  <a:srgbClr val="12B4BC"/>
                </a:solidFill>
              </a:rPr>
              <a:t>EPROM</a:t>
            </a:r>
            <a:r>
              <a:rPr lang="he-IL" sz="2400" b="1" dirty="0">
                <a:solidFill>
                  <a:srgbClr val="12B4BC"/>
                </a:solidFill>
              </a:rPr>
              <a:t>) – </a:t>
            </a:r>
            <a:r>
              <a:rPr lang="he-IL" dirty="0">
                <a:solidFill>
                  <a:srgbClr val="12B4BC"/>
                </a:solidFill>
              </a:rPr>
              <a:t>מכיל תוכנת הפעלה ומאפשר טעינת מערכת ההפעלה, מבצע בדיקות מערכת (</a:t>
            </a:r>
            <a:r>
              <a:rPr lang="en-US" dirty="0">
                <a:solidFill>
                  <a:srgbClr val="12B4BC"/>
                </a:solidFill>
              </a:rPr>
              <a:t>POST</a:t>
            </a:r>
            <a:r>
              <a:rPr lang="he-IL" dirty="0">
                <a:solidFill>
                  <a:srgbClr val="12B4BC"/>
                </a:solidFill>
              </a:rPr>
              <a:t>). מאפשר שחזור ותיקון המערכת בעת בעיות (</a:t>
            </a:r>
            <a:r>
              <a:rPr lang="en-US" dirty="0" err="1">
                <a:solidFill>
                  <a:srgbClr val="12B4BC"/>
                </a:solidFill>
              </a:rPr>
              <a:t>ROMmon</a:t>
            </a:r>
            <a:r>
              <a:rPr lang="he-IL" dirty="0">
                <a:solidFill>
                  <a:srgbClr val="12B4BC"/>
                </a:solidFill>
              </a:rPr>
              <a:t>).</a:t>
            </a:r>
            <a:br>
              <a:rPr lang="en-US" dirty="0">
                <a:solidFill>
                  <a:srgbClr val="12B4BC"/>
                </a:solidFill>
              </a:rPr>
            </a:br>
            <a:endParaRPr lang="he-IL" dirty="0">
              <a:solidFill>
                <a:srgbClr val="12B4B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12B4BC"/>
                </a:solidFill>
              </a:rPr>
              <a:t>זיכרון הבזק (</a:t>
            </a:r>
            <a:r>
              <a:rPr lang="en-US" sz="2400" b="1" dirty="0">
                <a:solidFill>
                  <a:srgbClr val="12B4BC"/>
                </a:solidFill>
              </a:rPr>
              <a:t>Flash</a:t>
            </a:r>
            <a:r>
              <a:rPr lang="he-IL" sz="2400" b="1" dirty="0">
                <a:solidFill>
                  <a:srgbClr val="12B4BC"/>
                </a:solidFill>
              </a:rPr>
              <a:t>) -</a:t>
            </a:r>
            <a:r>
              <a:rPr lang="he-IL" b="1" dirty="0">
                <a:solidFill>
                  <a:srgbClr val="12B4BC"/>
                </a:solidFill>
              </a:rPr>
              <a:t> </a:t>
            </a:r>
            <a:r>
              <a:rPr lang="he-IL" dirty="0">
                <a:solidFill>
                  <a:srgbClr val="12B4BC"/>
                </a:solidFill>
              </a:rPr>
              <a:t>בו שמורה מערכת ההפעלה </a:t>
            </a:r>
            <a:r>
              <a:rPr lang="en-US" dirty="0">
                <a:solidFill>
                  <a:srgbClr val="12B4BC"/>
                </a:solidFill>
              </a:rPr>
              <a:t>IOS</a:t>
            </a:r>
            <a:r>
              <a:rPr lang="he-IL" dirty="0">
                <a:solidFill>
                  <a:srgbClr val="12B4BC"/>
                </a:solidFill>
              </a:rPr>
              <a:t> (כקובץ תמונה - </a:t>
            </a:r>
            <a:r>
              <a:rPr lang="en-US" dirty="0">
                <a:solidFill>
                  <a:srgbClr val="12B4BC"/>
                </a:solidFill>
              </a:rPr>
              <a:t>.bin</a:t>
            </a:r>
            <a:r>
              <a:rPr lang="he-IL" dirty="0">
                <a:solidFill>
                  <a:srgbClr val="12B4BC"/>
                </a:solidFill>
              </a:rPr>
              <a:t>).</a:t>
            </a:r>
            <a:br>
              <a:rPr lang="en-US" dirty="0">
                <a:solidFill>
                  <a:srgbClr val="12B4BC"/>
                </a:solidFill>
              </a:rPr>
            </a:br>
            <a:endParaRPr lang="he-IL" dirty="0">
              <a:solidFill>
                <a:srgbClr val="12B4B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12B4BC"/>
                </a:solidFill>
              </a:rPr>
              <a:t>זיכרון נדיף (</a:t>
            </a:r>
            <a:r>
              <a:rPr lang="en-US" sz="2400" b="1" dirty="0">
                <a:solidFill>
                  <a:srgbClr val="12B4BC"/>
                </a:solidFill>
              </a:rPr>
              <a:t>RAM</a:t>
            </a:r>
            <a:r>
              <a:rPr lang="he-IL" sz="2400" b="1" dirty="0">
                <a:solidFill>
                  <a:srgbClr val="12B4BC"/>
                </a:solidFill>
              </a:rPr>
              <a:t>) –</a:t>
            </a:r>
            <a:r>
              <a:rPr lang="he-IL" dirty="0">
                <a:solidFill>
                  <a:srgbClr val="12B4BC"/>
                </a:solidFill>
              </a:rPr>
              <a:t> זיכרון מהיר אך אינו שומר את המידע שעליו כאשר אין מתח. אם הסוויץ' או הראוטרים כבים הזיכרון מאבד את המידע שעליו.</a:t>
            </a:r>
            <a:br>
              <a:rPr lang="en-US" dirty="0">
                <a:solidFill>
                  <a:srgbClr val="12B4BC"/>
                </a:solidFill>
              </a:rPr>
            </a:br>
            <a:endParaRPr lang="he-IL" dirty="0">
              <a:solidFill>
                <a:srgbClr val="12B4B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12B4BC"/>
                </a:solidFill>
              </a:rPr>
              <a:t>זיכרון לא נדיף (</a:t>
            </a:r>
            <a:r>
              <a:rPr lang="en-US" sz="2400" b="1" dirty="0">
                <a:solidFill>
                  <a:srgbClr val="12B4BC"/>
                </a:solidFill>
              </a:rPr>
              <a:t> (NVRAM</a:t>
            </a:r>
            <a:r>
              <a:rPr lang="he-IL" sz="2400" b="1" dirty="0">
                <a:solidFill>
                  <a:srgbClr val="12B4BC"/>
                </a:solidFill>
              </a:rPr>
              <a:t>- </a:t>
            </a:r>
            <a:r>
              <a:rPr lang="he-IL" dirty="0">
                <a:solidFill>
                  <a:srgbClr val="12B4BC"/>
                </a:solidFill>
              </a:rPr>
              <a:t>בזיכרון זה נשמר מידע גם כאשר אין חשמל ברכיב המתג או הנתב.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6303190-A08B-4830-84F3-D4AA020ED69D}"/>
              </a:ext>
            </a:extLst>
          </p:cNvPr>
          <p:cNvSpPr/>
          <p:nvPr/>
        </p:nvSpPr>
        <p:spPr>
          <a:xfrm>
            <a:off x="2088998" y="4747556"/>
            <a:ext cx="41700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dirty="0">
                <a:solidFill>
                  <a:schemeClr val="dk1"/>
                </a:solidFill>
              </a:rPr>
              <a:t>קובץ הגדרות התצורה </a:t>
            </a:r>
            <a:r>
              <a:rPr lang="en-US" dirty="0">
                <a:solidFill>
                  <a:schemeClr val="dk1"/>
                </a:solidFill>
              </a:rPr>
              <a:t>Startup-Config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9276DC7-AF4E-49E5-9C58-E558CD633E4A}"/>
              </a:ext>
            </a:extLst>
          </p:cNvPr>
          <p:cNvSpPr/>
          <p:nvPr/>
        </p:nvSpPr>
        <p:spPr>
          <a:xfrm>
            <a:off x="6469732" y="4761575"/>
            <a:ext cx="528482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dirty="0"/>
              <a:t>קובץ הגדרות התצורה </a:t>
            </a:r>
            <a:r>
              <a:rPr lang="en-US" b="1" dirty="0"/>
              <a:t>Running-Config</a:t>
            </a:r>
            <a:r>
              <a:rPr lang="he-IL" dirty="0"/>
              <a:t> וכן </a:t>
            </a:r>
            <a:r>
              <a:rPr lang="he-IL" b="1" dirty="0"/>
              <a:t>טבלאות הניתוב </a:t>
            </a:r>
            <a:r>
              <a:rPr lang="he-IL" dirty="0"/>
              <a:t>(</a:t>
            </a:r>
            <a:r>
              <a:rPr lang="en-US" dirty="0"/>
              <a:t>Routing Tables</a:t>
            </a:r>
            <a:r>
              <a:rPr lang="he-IL" dirty="0"/>
              <a:t>) של הנתבים.</a:t>
            </a: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31553005-AF88-48AA-A409-017B3BBA97A8}"/>
              </a:ext>
            </a:extLst>
          </p:cNvPr>
          <p:cNvCxnSpPr>
            <a:cxnSpLocks/>
          </p:cNvCxnSpPr>
          <p:nvPr/>
        </p:nvCxnSpPr>
        <p:spPr>
          <a:xfrm>
            <a:off x="10949651" y="2882096"/>
            <a:ext cx="609305" cy="187231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5BBC76EF-9EF2-4C59-A42F-8C2426C1AE93}"/>
              </a:ext>
            </a:extLst>
          </p:cNvPr>
          <p:cNvCxnSpPr>
            <a:cxnSpLocks/>
          </p:cNvCxnSpPr>
          <p:nvPr/>
        </p:nvCxnSpPr>
        <p:spPr>
          <a:xfrm flipH="1">
            <a:off x="5555848" y="3922669"/>
            <a:ext cx="2639028" cy="729519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7D37B0-9DDC-40E5-B071-7919E0BFE7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0"/>
            <a:ext cx="8074879" cy="720000"/>
          </a:xfrm>
        </p:spPr>
        <p:txBody>
          <a:bodyPr/>
          <a:lstStyle/>
          <a:p>
            <a:r>
              <a:rPr lang="he-IL" sz="1800" dirty="0"/>
              <a:t>חיבור והגדרת </a:t>
            </a:r>
            <a:r>
              <a:rPr lang="en-US" sz="1800" dirty="0"/>
              <a:t>Cisco Switch 2960 </a:t>
            </a:r>
            <a:r>
              <a:rPr lang="he-IL" sz="1800" dirty="0"/>
              <a:t>אמיתי - חלק 1 - הכרת </a:t>
            </a:r>
            <a:r>
              <a:rPr lang="he-IL" sz="1800" dirty="0" err="1"/>
              <a:t>הסוויץ</a:t>
            </a:r>
            <a:r>
              <a:rPr lang="he-IL" sz="1800" dirty="0"/>
              <a:t>', פורטים וכבלים</a:t>
            </a:r>
          </a:p>
          <a:p>
            <a:r>
              <a:rPr lang="he-IL" sz="1800" dirty="0"/>
              <a:t>אתר מגמת תקשוב מיכאל תקשוב – </a:t>
            </a:r>
            <a:r>
              <a:rPr lang="en-US" sz="1800" dirty="0"/>
              <a:t>tikshuv-ccna.com</a:t>
            </a:r>
            <a:endParaRPr lang="he-IL" sz="1800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2A5BC4F-775C-491B-AF72-9333EA8305D3}"/>
              </a:ext>
            </a:extLst>
          </p:cNvPr>
          <p:cNvSpPr/>
          <p:nvPr/>
        </p:nvSpPr>
        <p:spPr>
          <a:xfrm>
            <a:off x="5080000" y="1305607"/>
            <a:ext cx="67791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3600" b="1" dirty="0">
                <a:solidFill>
                  <a:srgbClr val="12B4BC"/>
                </a:solidFill>
                <a:latin typeface="Varela Round"/>
                <a:cs typeface="Varela Round"/>
              </a:rPr>
              <a:t>בואו נצפה בסרטון – יחד!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9FBF05-5A4E-4712-BB8C-A7EF928E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4" y="790863"/>
            <a:ext cx="5276273" cy="5276273"/>
          </a:xfrm>
          <a:prstGeom prst="rect">
            <a:avLst/>
          </a:prstGeom>
        </p:spPr>
      </p:pic>
      <p:sp>
        <p:nvSpPr>
          <p:cNvPr id="7" name="Google Shape;190;p6">
            <a:hlinkClick r:id="rId4"/>
            <a:extLst>
              <a:ext uri="{FF2B5EF4-FFF2-40B4-BE49-F238E27FC236}">
                <a16:creationId xmlns:a16="http://schemas.microsoft.com/office/drawing/2014/main" id="{97F1072F-20AF-4826-9AA0-63DE2F116A19}"/>
              </a:ext>
            </a:extLst>
          </p:cNvPr>
          <p:cNvSpPr/>
          <p:nvPr/>
        </p:nvSpPr>
        <p:spPr>
          <a:xfrm>
            <a:off x="8104746" y="4874088"/>
            <a:ext cx="3643557" cy="53184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>
              <a:buClr>
                <a:srgbClr val="002060"/>
              </a:buClr>
              <a:buSzPts val="4400"/>
            </a:pPr>
            <a:r>
              <a:rPr lang="he-IL" sz="20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https://bit.ly/hertz-tikshuv</a:t>
            </a:r>
            <a:r>
              <a:rPr lang="en-US" sz="20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c</a:t>
            </a:r>
            <a:endParaRPr lang="he-IL" sz="2000" b="1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pic>
        <p:nvPicPr>
          <p:cNvPr id="8" name="מדיה מקוונת 11" title="ￗﾗￗﾙￗﾑￗﾕￗﾨ ￗﾕￗﾔￗﾒￗﾓￗﾨￗﾪ Cisco Switch 2960 ￗﾐￗﾞￗﾙￗﾪￗﾙ - ￗﾗￗﾜￗﾧ 1 - ￗﾔￗﾛￗﾨￗﾪ ￗﾔￗﾡￗﾕￗﾕￗﾙￗﾥ', ￗﾤￗﾕￗﾨￗﾘￗﾙￗﾝ ￗﾕￗﾛￗﾑￗﾜￗﾙￗﾝ">
            <a:hlinkClick r:id="" action="ppaction://media"/>
            <a:extLst>
              <a:ext uri="{FF2B5EF4-FFF2-40B4-BE49-F238E27FC236}">
                <a16:creationId xmlns:a16="http://schemas.microsoft.com/office/drawing/2014/main" id="{6C074677-8884-4CD6-8628-42A0222985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94774" y="801496"/>
            <a:ext cx="10211848" cy="57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DEE024-5E8F-4DFD-94B0-DF37C6360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800" y="1985325"/>
            <a:ext cx="10800000" cy="1260000"/>
          </a:xfrm>
        </p:spPr>
        <p:txBody>
          <a:bodyPr/>
          <a:lstStyle/>
          <a:p>
            <a:r>
              <a:rPr lang="he-IL" sz="2800" dirty="0"/>
              <a:t>הפסקה וחזרנו...</a:t>
            </a:r>
            <a:br>
              <a:rPr lang="he-IL" sz="8000" dirty="0"/>
            </a:br>
            <a:r>
              <a:rPr lang="he-IL" sz="8000" dirty="0"/>
              <a:t>מערכת ההפעלה </a:t>
            </a:r>
            <a:r>
              <a:rPr lang="en-US" sz="8000" dirty="0"/>
              <a:t>IOS</a:t>
            </a:r>
            <a:endParaRPr lang="he-IL" sz="8000" dirty="0"/>
          </a:p>
        </p:txBody>
      </p:sp>
    </p:spTree>
    <p:extLst>
      <p:ext uri="{BB962C8B-B14F-4D97-AF65-F5344CB8AC3E}">
        <p14:creationId xmlns:p14="http://schemas.microsoft.com/office/powerpoint/2010/main" val="298968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52134"/>
            <a:ext cx="10060815" cy="720000"/>
          </a:xfrm>
        </p:spPr>
        <p:txBody>
          <a:bodyPr/>
          <a:lstStyle/>
          <a:p>
            <a:r>
              <a:rPr lang="he-IL" dirty="0"/>
              <a:t>מערכת ההפעלה </a:t>
            </a:r>
            <a:r>
              <a:rPr lang="en-US" dirty="0"/>
              <a:t>IOS</a:t>
            </a:r>
            <a:endParaRPr lang="he-I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799151-274E-41B8-958E-E7C85858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42" y="2642450"/>
            <a:ext cx="3831097" cy="23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17386-EB7D-44F2-A2D2-B07C3AB4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2" y="2642450"/>
            <a:ext cx="4554933" cy="275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4A3C72E-EA49-4C86-85B2-4BA74DE276A1}"/>
              </a:ext>
            </a:extLst>
          </p:cNvPr>
          <p:cNvSpPr/>
          <p:nvPr/>
        </p:nvSpPr>
        <p:spPr>
          <a:xfrm>
            <a:off x="6603325" y="1719120"/>
            <a:ext cx="382829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גרפית - </a:t>
            </a:r>
            <a:r>
              <a:rPr lang="en-US" sz="5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GUI</a:t>
            </a:r>
            <a:endParaRPr lang="he-IL" sz="5400" b="1" dirty="0">
              <a:ln w="12700">
                <a:solidFill>
                  <a:srgbClr val="0D7B81"/>
                </a:solidFill>
                <a:prstDash val="solid"/>
              </a:ln>
              <a:solidFill>
                <a:srgbClr val="12B4BC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B8ADB7AD-8A17-48C0-A704-38731DB23B6B}"/>
              </a:ext>
            </a:extLst>
          </p:cNvPr>
          <p:cNvSpPr/>
          <p:nvPr/>
        </p:nvSpPr>
        <p:spPr>
          <a:xfrm>
            <a:off x="-201073" y="898434"/>
            <a:ext cx="76605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IOS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Internetwork Operating System</a:t>
            </a:r>
            <a:endParaRPr lang="he-I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479B486D-2C67-448D-B504-5C3367382113}"/>
              </a:ext>
            </a:extLst>
          </p:cNvPr>
          <p:cNvSpPr/>
          <p:nvPr/>
        </p:nvSpPr>
        <p:spPr>
          <a:xfrm>
            <a:off x="467988" y="1701357"/>
            <a:ext cx="503855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טקסטואלי - </a:t>
            </a:r>
            <a:r>
              <a:rPr lang="en-US" sz="5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TUI</a:t>
            </a:r>
            <a:endParaRPr lang="he-IL" sz="5400" b="1" dirty="0">
              <a:ln w="12700">
                <a:solidFill>
                  <a:srgbClr val="0D7B81"/>
                </a:solidFill>
                <a:prstDash val="solid"/>
              </a:ln>
              <a:solidFill>
                <a:srgbClr val="12B4BC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4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ההפעלה </a:t>
            </a:r>
            <a:r>
              <a:rPr lang="en-US" dirty="0"/>
              <a:t>IOS</a:t>
            </a:r>
            <a:endParaRPr lang="he-IL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629EE1E9-3EB6-4768-98FA-18B362B59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3"/>
          <a:stretch/>
        </p:blipFill>
        <p:spPr>
          <a:xfrm>
            <a:off x="1583729" y="1104181"/>
            <a:ext cx="9024542" cy="41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13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תהליך האתחול של מתג / נתב (</a:t>
            </a:r>
            <a:r>
              <a:rPr lang="en-US" dirty="0"/>
              <a:t>Boot</a:t>
            </a:r>
            <a:r>
              <a:rPr lang="he-IL" dirty="0"/>
              <a:t>)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E7DC8F63-A48F-4028-8A8F-AAD2AEF396AE}"/>
              </a:ext>
            </a:extLst>
          </p:cNvPr>
          <p:cNvSpPr/>
          <p:nvPr/>
        </p:nvSpPr>
        <p:spPr>
          <a:xfrm>
            <a:off x="1325774" y="1262589"/>
            <a:ext cx="10263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e-IL" sz="2400" dirty="0">
                <a:solidFill>
                  <a:srgbClr val="12B4BC"/>
                </a:solidFill>
              </a:rPr>
              <a:t>הרכיב טוען תהליך </a:t>
            </a:r>
            <a:r>
              <a:rPr lang="en-US" sz="2400" dirty="0">
                <a:solidFill>
                  <a:srgbClr val="12B4BC"/>
                </a:solidFill>
              </a:rPr>
              <a:t>POST</a:t>
            </a:r>
            <a:r>
              <a:rPr lang="he-IL" sz="2400" dirty="0">
                <a:solidFill>
                  <a:srgbClr val="12B4BC"/>
                </a:solidFill>
              </a:rPr>
              <a:t> (</a:t>
            </a:r>
            <a:r>
              <a:rPr lang="en-US" sz="2400" dirty="0">
                <a:solidFill>
                  <a:srgbClr val="12B4BC"/>
                </a:solidFill>
              </a:rPr>
              <a:t>Power On Self-Test</a:t>
            </a:r>
            <a:r>
              <a:rPr lang="he-IL" sz="2400" dirty="0">
                <a:solidFill>
                  <a:srgbClr val="12B4BC"/>
                </a:solidFill>
              </a:rPr>
              <a:t>) מתוך רכיב הזיכרון </a:t>
            </a:r>
            <a:r>
              <a:rPr lang="en-US" sz="2400" dirty="0">
                <a:solidFill>
                  <a:srgbClr val="12B4BC"/>
                </a:solidFill>
              </a:rPr>
              <a:t>ROM</a:t>
            </a:r>
            <a:r>
              <a:rPr lang="he-IL" sz="2400" dirty="0">
                <a:solidFill>
                  <a:srgbClr val="12B4BC"/>
                </a:solidFill>
              </a:rPr>
              <a:t>. </a:t>
            </a:r>
            <a:br>
              <a:rPr lang="en-US" sz="2400" dirty="0">
                <a:solidFill>
                  <a:srgbClr val="12B4BC"/>
                </a:solidFill>
              </a:rPr>
            </a:br>
            <a:endParaRPr lang="en-US" sz="2400" dirty="0">
              <a:solidFill>
                <a:srgbClr val="12B4BC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e-IL" sz="2400" dirty="0">
                <a:solidFill>
                  <a:srgbClr val="12B4BC"/>
                </a:solidFill>
              </a:rPr>
              <a:t>הרכיב טוען את תוכנת ה- </a:t>
            </a:r>
            <a:r>
              <a:rPr lang="en-US" sz="2400" dirty="0">
                <a:solidFill>
                  <a:srgbClr val="12B4BC"/>
                </a:solidFill>
              </a:rPr>
              <a:t>Boot Loader</a:t>
            </a:r>
            <a:r>
              <a:rPr lang="he-IL" sz="2400" dirty="0">
                <a:solidFill>
                  <a:srgbClr val="12B4BC"/>
                </a:solidFill>
              </a:rPr>
              <a:t> מה- </a:t>
            </a:r>
            <a:r>
              <a:rPr lang="en-US" sz="2400" dirty="0">
                <a:solidFill>
                  <a:srgbClr val="12B4BC"/>
                </a:solidFill>
              </a:rPr>
              <a:t>ROM</a:t>
            </a:r>
            <a:r>
              <a:rPr lang="he-IL" sz="2400" dirty="0">
                <a:solidFill>
                  <a:srgbClr val="12B4BC"/>
                </a:solidFill>
              </a:rPr>
              <a:t>, התוכנה בודקת מאיפה לטעון את מערכת ההפעלה (מזיכרון ה- </a:t>
            </a:r>
            <a:r>
              <a:rPr lang="en-US" sz="2400" dirty="0">
                <a:solidFill>
                  <a:srgbClr val="12B4BC"/>
                </a:solidFill>
              </a:rPr>
              <a:t>Flash</a:t>
            </a:r>
            <a:r>
              <a:rPr lang="he-IL" sz="2400" dirty="0">
                <a:solidFill>
                  <a:srgbClr val="12B4BC"/>
                </a:solidFill>
              </a:rPr>
              <a:t>, שרת מרוחק או </a:t>
            </a:r>
            <a:r>
              <a:rPr lang="en-US" sz="2400" dirty="0">
                <a:solidFill>
                  <a:srgbClr val="12B4BC"/>
                </a:solidFill>
              </a:rPr>
              <a:t>mini-IOS</a:t>
            </a:r>
            <a:r>
              <a:rPr lang="he-IL" sz="2400" dirty="0">
                <a:solidFill>
                  <a:srgbClr val="12B4BC"/>
                </a:solidFill>
              </a:rPr>
              <a:t>)</a:t>
            </a:r>
            <a:br>
              <a:rPr lang="en-US" sz="2400" dirty="0">
                <a:solidFill>
                  <a:srgbClr val="12B4BC"/>
                </a:solidFill>
              </a:rPr>
            </a:br>
            <a:endParaRPr lang="he-IL" sz="2400" dirty="0">
              <a:solidFill>
                <a:srgbClr val="12B4BC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e-IL" sz="2400" dirty="0">
                <a:solidFill>
                  <a:srgbClr val="12B4BC"/>
                </a:solidFill>
              </a:rPr>
              <a:t>תוכנת ה- </a:t>
            </a:r>
            <a:r>
              <a:rPr lang="en-US" sz="2400" dirty="0">
                <a:solidFill>
                  <a:srgbClr val="12B4BC"/>
                </a:solidFill>
              </a:rPr>
              <a:t>Boot Loader</a:t>
            </a:r>
            <a:r>
              <a:rPr lang="he-IL" sz="2400" dirty="0">
                <a:solidFill>
                  <a:srgbClr val="12B4BC"/>
                </a:solidFill>
              </a:rPr>
              <a:t> ניגשת לזיכרון ה- </a:t>
            </a:r>
            <a:r>
              <a:rPr lang="en-US" sz="2400" dirty="0">
                <a:solidFill>
                  <a:srgbClr val="12B4BC"/>
                </a:solidFill>
              </a:rPr>
              <a:t>Flash</a:t>
            </a:r>
            <a:r>
              <a:rPr lang="he-IL" sz="2400" dirty="0">
                <a:solidFill>
                  <a:srgbClr val="12B4BC"/>
                </a:solidFill>
              </a:rPr>
              <a:t>, טוענת את תמונת מערכת ההפעלה </a:t>
            </a:r>
            <a:r>
              <a:rPr lang="en-US" sz="2400" dirty="0">
                <a:solidFill>
                  <a:srgbClr val="12B4BC"/>
                </a:solidFill>
              </a:rPr>
              <a:t>IOS</a:t>
            </a:r>
            <a:r>
              <a:rPr lang="he-IL" sz="2400" dirty="0">
                <a:solidFill>
                  <a:srgbClr val="12B4BC"/>
                </a:solidFill>
              </a:rPr>
              <a:t> ומעתיקה אותו לזיכרון </a:t>
            </a:r>
            <a:r>
              <a:rPr lang="en-US" sz="2400" dirty="0">
                <a:solidFill>
                  <a:srgbClr val="12B4BC"/>
                </a:solidFill>
              </a:rPr>
              <a:t>RAM</a:t>
            </a:r>
            <a:r>
              <a:rPr lang="he-IL" sz="2400" dirty="0">
                <a:solidFill>
                  <a:srgbClr val="12B4BC"/>
                </a:solidFill>
              </a:rPr>
              <a:t>.</a:t>
            </a:r>
            <a:br>
              <a:rPr lang="en-US" sz="2400" dirty="0">
                <a:solidFill>
                  <a:srgbClr val="12B4BC"/>
                </a:solidFill>
              </a:rPr>
            </a:br>
            <a:endParaRPr lang="he-IL" sz="2400" dirty="0">
              <a:solidFill>
                <a:srgbClr val="12B4BC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e-IL" sz="2400" dirty="0">
                <a:solidFill>
                  <a:srgbClr val="12B4BC"/>
                </a:solidFill>
              </a:rPr>
              <a:t>מערכת ההפעלה מעתיקה את תוכן קובץ ההגדרות </a:t>
            </a:r>
            <a:r>
              <a:rPr lang="en-US" sz="2400" dirty="0">
                <a:solidFill>
                  <a:srgbClr val="12B4BC"/>
                </a:solidFill>
              </a:rPr>
              <a:t>Startup-config</a:t>
            </a:r>
            <a:r>
              <a:rPr lang="he-IL" sz="2400" dirty="0">
                <a:solidFill>
                  <a:srgbClr val="12B4BC"/>
                </a:solidFill>
              </a:rPr>
              <a:t> מזיכרון ה- </a:t>
            </a:r>
            <a:r>
              <a:rPr lang="en-US" sz="2400" dirty="0">
                <a:solidFill>
                  <a:srgbClr val="12B4BC"/>
                </a:solidFill>
              </a:rPr>
              <a:t>NVRAM</a:t>
            </a:r>
            <a:r>
              <a:rPr lang="he-IL" sz="2400" dirty="0">
                <a:solidFill>
                  <a:srgbClr val="12B4BC"/>
                </a:solidFill>
              </a:rPr>
              <a:t> לקובץ ההגדרות </a:t>
            </a:r>
            <a:r>
              <a:rPr lang="en-US" sz="2400" dirty="0">
                <a:solidFill>
                  <a:srgbClr val="12B4BC"/>
                </a:solidFill>
              </a:rPr>
              <a:t>Running-config</a:t>
            </a:r>
            <a:r>
              <a:rPr lang="he-IL" sz="2400" dirty="0">
                <a:solidFill>
                  <a:srgbClr val="12B4BC"/>
                </a:solidFill>
              </a:rPr>
              <a:t> הנמצא ב- </a:t>
            </a:r>
            <a:r>
              <a:rPr lang="en-US" sz="2400" dirty="0">
                <a:solidFill>
                  <a:srgbClr val="12B4BC"/>
                </a:solidFill>
              </a:rPr>
              <a:t>RAM</a:t>
            </a:r>
            <a:r>
              <a:rPr lang="he-IL" sz="2400" dirty="0">
                <a:solidFill>
                  <a:srgbClr val="12B4BC"/>
                </a:solidFill>
              </a:rPr>
              <a:t>.</a:t>
            </a:r>
            <a:endParaRPr lang="en-US" sz="2400" dirty="0">
              <a:solidFill>
                <a:srgbClr val="12B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586596" y="1400768"/>
            <a:ext cx="11605404" cy="1260000"/>
          </a:xfrm>
        </p:spPr>
        <p:txBody>
          <a:bodyPr/>
          <a:lstStyle/>
          <a:p>
            <a:r>
              <a:rPr lang="he-IL" sz="5400" dirty="0"/>
              <a:t>פרק ג' – הכרת ציוד רשת תעשייתי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2528050"/>
            <a:ext cx="10800000" cy="765200"/>
          </a:xfrm>
        </p:spPr>
        <p:txBody>
          <a:bodyPr/>
          <a:lstStyle/>
          <a:p>
            <a:r>
              <a:rPr lang="he-IL" sz="4000" dirty="0">
                <a:sym typeface="Varela Round"/>
              </a:rPr>
              <a:t>ציוד רשת תעשייתי ומערכת הפעלה </a:t>
            </a:r>
            <a:r>
              <a:rPr lang="en-US" sz="4000" dirty="0">
                <a:sym typeface="Varela Round"/>
              </a:rPr>
              <a:t>IOS</a:t>
            </a:r>
            <a:endParaRPr lang="he-IL" sz="4000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572508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מיכאל מרקוביץ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תהליך האתחול של מתג / נתב (</a:t>
            </a:r>
            <a:r>
              <a:rPr lang="en-US" dirty="0"/>
              <a:t>Boot</a:t>
            </a:r>
            <a:r>
              <a:rPr lang="he-IL" dirty="0"/>
              <a:t>)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32BB024-8CEB-4604-B7A6-F9D84EC8F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35" y="1004752"/>
            <a:ext cx="6452778" cy="4462970"/>
          </a:xfrm>
          <a:prstGeom prst="rect">
            <a:avLst/>
          </a:prstGeom>
        </p:spPr>
      </p:pic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3CAFB950-65EA-4971-940F-54C38E3F55F0}"/>
              </a:ext>
            </a:extLst>
          </p:cNvPr>
          <p:cNvSpPr/>
          <p:nvPr/>
        </p:nvSpPr>
        <p:spPr>
          <a:xfrm>
            <a:off x="2285758" y="975900"/>
            <a:ext cx="6292500" cy="101555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D862510F-C326-4026-AEEE-A97F7F12FC20}"/>
              </a:ext>
            </a:extLst>
          </p:cNvPr>
          <p:cNvSpPr/>
          <p:nvPr/>
        </p:nvSpPr>
        <p:spPr>
          <a:xfrm>
            <a:off x="2215602" y="2620989"/>
            <a:ext cx="6531811" cy="1962745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CB7210FC-9F10-4F55-9CA8-8A9880D21064}"/>
              </a:ext>
            </a:extLst>
          </p:cNvPr>
          <p:cNvSpPr/>
          <p:nvPr/>
        </p:nvSpPr>
        <p:spPr>
          <a:xfrm>
            <a:off x="2285758" y="4743531"/>
            <a:ext cx="6292500" cy="72419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505DD348-EF76-4C9E-A1BA-83F0CCD9CD00}"/>
              </a:ext>
            </a:extLst>
          </p:cNvPr>
          <p:cNvSpPr/>
          <p:nvPr/>
        </p:nvSpPr>
        <p:spPr>
          <a:xfrm>
            <a:off x="8747413" y="3186862"/>
            <a:ext cx="33409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dirty="0">
                <a:ln w="10160">
                  <a:noFill/>
                  <a:prstDash val="solid"/>
                </a:ln>
                <a:solidFill>
                  <a:srgbClr val="12B4BC"/>
                </a:solidFill>
              </a:rPr>
              <a:t>פרישת מערכת ההפעלה</a:t>
            </a:r>
          </a:p>
          <a:p>
            <a:pPr algn="ctr"/>
            <a:r>
              <a:rPr lang="he-IL" sz="2400" dirty="0">
                <a:ln w="10160">
                  <a:noFill/>
                  <a:prstDash val="solid"/>
                </a:ln>
                <a:solidFill>
                  <a:srgbClr val="12B4BC"/>
                </a:solidFill>
              </a:rPr>
              <a:t> לתוך ה- 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2B4BC"/>
                </a:solidFill>
              </a:rPr>
              <a:t>RAM</a:t>
            </a:r>
            <a:endParaRPr lang="he-IL" sz="2400" dirty="0">
              <a:ln w="10160">
                <a:noFill/>
                <a:prstDash val="solid"/>
              </a:ln>
              <a:solidFill>
                <a:srgbClr val="12B4BC"/>
              </a:solidFill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FD47268-2A76-4EED-B3AD-42F90013EED3}"/>
              </a:ext>
            </a:extLst>
          </p:cNvPr>
          <p:cNvSpPr/>
          <p:nvPr/>
        </p:nvSpPr>
        <p:spPr>
          <a:xfrm>
            <a:off x="9165857" y="1252844"/>
            <a:ext cx="23326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dirty="0">
                <a:ln w="10160">
                  <a:noFill/>
                  <a:prstDash val="solid"/>
                </a:ln>
                <a:solidFill>
                  <a:srgbClr val="12B4BC"/>
                </a:solidFill>
              </a:rPr>
              <a:t>תהליך ה- 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2B4BC"/>
                </a:solidFill>
              </a:rPr>
              <a:t>POST</a:t>
            </a:r>
            <a:endParaRPr lang="he-IL" sz="2400" dirty="0">
              <a:ln w="10160">
                <a:noFill/>
                <a:prstDash val="solid"/>
              </a:ln>
              <a:solidFill>
                <a:srgbClr val="12B4BC"/>
              </a:solidFill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CFA3CE31-381D-4841-A39C-6FB9789927C7}"/>
              </a:ext>
            </a:extLst>
          </p:cNvPr>
          <p:cNvSpPr/>
          <p:nvPr/>
        </p:nvSpPr>
        <p:spPr>
          <a:xfrm>
            <a:off x="9424681" y="4874793"/>
            <a:ext cx="19864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dirty="0">
                <a:ln w="10160">
                  <a:noFill/>
                  <a:prstDash val="solid"/>
                </a:ln>
                <a:solidFill>
                  <a:srgbClr val="12B4BC"/>
                </a:solidFill>
              </a:rPr>
              <a:t>תחילת עבודה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EAD362C7-1309-4D6C-954F-1961143AA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869" y="2700931"/>
            <a:ext cx="615427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קבצי הגדרת התצורה - </a:t>
            </a:r>
            <a:r>
              <a:rPr lang="en-US" dirty="0"/>
              <a:t>Configuration</a:t>
            </a:r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37E7BCB-436D-4290-9B99-76C3C7FE4B62}"/>
              </a:ext>
            </a:extLst>
          </p:cNvPr>
          <p:cNvSpPr/>
          <p:nvPr/>
        </p:nvSpPr>
        <p:spPr>
          <a:xfrm>
            <a:off x="6866223" y="2840401"/>
            <a:ext cx="43332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12700">
                  <a:noFill/>
                  <a:prstDash val="solid"/>
                </a:ln>
                <a:solidFill>
                  <a:srgbClr val="12B4BC"/>
                </a:solidFill>
              </a:rPr>
              <a:t>startup-config</a:t>
            </a:r>
            <a:endParaRPr lang="he-IL" sz="4800" dirty="0">
              <a:ln w="12700">
                <a:noFill/>
                <a:prstDash val="solid"/>
              </a:ln>
              <a:solidFill>
                <a:srgbClr val="12B4BC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805815D2-082A-4900-AAB8-B09D62C8DCF7}"/>
              </a:ext>
            </a:extLst>
          </p:cNvPr>
          <p:cNvSpPr/>
          <p:nvPr/>
        </p:nvSpPr>
        <p:spPr>
          <a:xfrm>
            <a:off x="6730096" y="1112822"/>
            <a:ext cx="4581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12700">
                  <a:noFill/>
                  <a:prstDash val="solid"/>
                </a:ln>
                <a:solidFill>
                  <a:srgbClr val="12B4BC"/>
                </a:solidFill>
              </a:rPr>
              <a:t>running-config</a:t>
            </a:r>
            <a:endParaRPr lang="he-IL" sz="4800" dirty="0">
              <a:ln w="12700">
                <a:noFill/>
                <a:prstDash val="solid"/>
              </a:ln>
              <a:solidFill>
                <a:srgbClr val="12B4BC"/>
              </a:solidFill>
            </a:endParaRPr>
          </a:p>
        </p:txBody>
      </p:sp>
      <p:sp>
        <p:nvSpPr>
          <p:cNvPr id="6" name="חץ: שמאלה 5">
            <a:extLst>
              <a:ext uri="{FF2B5EF4-FFF2-40B4-BE49-F238E27FC236}">
                <a16:creationId xmlns:a16="http://schemas.microsoft.com/office/drawing/2014/main" id="{0F1374B7-BB7A-4653-AEFF-AC5107D54546}"/>
              </a:ext>
            </a:extLst>
          </p:cNvPr>
          <p:cNvSpPr/>
          <p:nvPr/>
        </p:nvSpPr>
        <p:spPr>
          <a:xfrm>
            <a:off x="3881101" y="1515073"/>
            <a:ext cx="2485747" cy="291611"/>
          </a:xfrm>
          <a:prstGeom prst="leftArrow">
            <a:avLst/>
          </a:prstGeom>
          <a:solidFill>
            <a:schemeClr val="accent4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/>
          </a:p>
        </p:txBody>
      </p:sp>
      <p:sp>
        <p:nvSpPr>
          <p:cNvPr id="7" name="חץ: שמאלה 6">
            <a:extLst>
              <a:ext uri="{FF2B5EF4-FFF2-40B4-BE49-F238E27FC236}">
                <a16:creationId xmlns:a16="http://schemas.microsoft.com/office/drawing/2014/main" id="{8D0C1560-1846-4FCA-B16B-70621D937B09}"/>
              </a:ext>
            </a:extLst>
          </p:cNvPr>
          <p:cNvSpPr/>
          <p:nvPr/>
        </p:nvSpPr>
        <p:spPr>
          <a:xfrm>
            <a:off x="3881102" y="3156260"/>
            <a:ext cx="2485747" cy="291611"/>
          </a:xfrm>
          <a:prstGeom prst="leftArrow">
            <a:avLst/>
          </a:prstGeom>
          <a:solidFill>
            <a:schemeClr val="accent4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6CFA5754-4E41-4F0A-900D-C0A3AFB60B65}"/>
              </a:ext>
            </a:extLst>
          </p:cNvPr>
          <p:cNvSpPr/>
          <p:nvPr/>
        </p:nvSpPr>
        <p:spPr>
          <a:xfrm>
            <a:off x="1352586" y="1199214"/>
            <a:ext cx="16193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12700">
                  <a:noFill/>
                  <a:prstDash val="solid"/>
                </a:ln>
                <a:solidFill>
                  <a:srgbClr val="12B4BC"/>
                </a:solidFill>
              </a:rPr>
              <a:t>RAM</a:t>
            </a:r>
            <a:endParaRPr lang="he-IL" sz="4800" dirty="0">
              <a:ln w="12700">
                <a:noFill/>
                <a:prstDash val="solid"/>
              </a:ln>
              <a:solidFill>
                <a:srgbClr val="12B4BC"/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FB57B0E7-5F8B-4800-ACEC-0083EA9B24DF}"/>
              </a:ext>
            </a:extLst>
          </p:cNvPr>
          <p:cNvSpPr/>
          <p:nvPr/>
        </p:nvSpPr>
        <p:spPr>
          <a:xfrm>
            <a:off x="1025731" y="2840401"/>
            <a:ext cx="25250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12700">
                  <a:noFill/>
                  <a:prstDash val="solid"/>
                </a:ln>
                <a:solidFill>
                  <a:srgbClr val="12B4BC"/>
                </a:solidFill>
              </a:rPr>
              <a:t>NVRAM</a:t>
            </a:r>
            <a:endParaRPr lang="he-IL" sz="4800" dirty="0">
              <a:ln w="12700">
                <a:noFill/>
                <a:prstDash val="solid"/>
              </a:ln>
              <a:solidFill>
                <a:srgbClr val="12B4BC"/>
              </a:solidFill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8EA11602-AA0B-4E37-8CE4-1A720B14C129}"/>
              </a:ext>
            </a:extLst>
          </p:cNvPr>
          <p:cNvSpPr/>
          <p:nvPr/>
        </p:nvSpPr>
        <p:spPr>
          <a:xfrm rot="20355234">
            <a:off x="3243127" y="1301413"/>
            <a:ext cx="3549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אין חשמל - נמחק</a:t>
            </a:r>
            <a:endParaRPr lang="he-IL" sz="3600" b="1" cap="none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08411FB-2318-4178-9A5B-B1573415E301}"/>
              </a:ext>
            </a:extLst>
          </p:cNvPr>
          <p:cNvSpPr/>
          <p:nvPr/>
        </p:nvSpPr>
        <p:spPr>
          <a:xfrm rot="1938068">
            <a:off x="4426151" y="2886565"/>
            <a:ext cx="1630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4800" b="1" dirty="0">
                <a:ln>
                  <a:solidFill>
                    <a:srgbClr val="0BD70B"/>
                  </a:solidFill>
                </a:ln>
                <a:solidFill>
                  <a:schemeClr val="accent1"/>
                </a:solidFill>
              </a:rPr>
              <a:t>נשמר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CE7B96E-BE94-4AE6-BE6F-D246F6D878E0}"/>
              </a:ext>
            </a:extLst>
          </p:cNvPr>
          <p:cNvSpPr/>
          <p:nvPr/>
        </p:nvSpPr>
        <p:spPr>
          <a:xfrm>
            <a:off x="8341709" y="3355599"/>
            <a:ext cx="7088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>
                  <a:solidFill>
                    <a:srgbClr val="0BD70B"/>
                  </a:solidFill>
                </a:ln>
                <a:solidFill>
                  <a:schemeClr val="accent1"/>
                </a:solidFill>
              </a:rPr>
              <a:t>V</a:t>
            </a:r>
            <a:endParaRPr lang="he-IL" sz="6000" b="1" dirty="0">
              <a:ln>
                <a:solidFill>
                  <a:srgbClr val="0BD70B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17A714C2-A732-4AC3-ABD8-BF160482E256}"/>
              </a:ext>
            </a:extLst>
          </p:cNvPr>
          <p:cNvSpPr/>
          <p:nvPr/>
        </p:nvSpPr>
        <p:spPr>
          <a:xfrm>
            <a:off x="8300832" y="1738617"/>
            <a:ext cx="7906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  <a:endParaRPr lang="he-IL" sz="7200" b="1" cap="none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18D6C509-4F5E-4D86-AAB7-B38B3C2A78BE}"/>
              </a:ext>
            </a:extLst>
          </p:cNvPr>
          <p:cNvSpPr/>
          <p:nvPr/>
        </p:nvSpPr>
        <p:spPr>
          <a:xfrm>
            <a:off x="7974891" y="4347846"/>
            <a:ext cx="33409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e-IL" sz="2800" b="1" dirty="0">
                <a:ln w="13462">
                  <a:noFill/>
                  <a:prstDash val="solid"/>
                </a:ln>
                <a:solidFill>
                  <a:srgbClr val="002060"/>
                </a:solidFill>
              </a:rPr>
              <a:t>כדי לשמור, יש לבצע: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A6CC44CA-AB11-494A-AE46-290D4F9328A5}"/>
              </a:ext>
            </a:extLst>
          </p:cNvPr>
          <p:cNvSpPr/>
          <p:nvPr/>
        </p:nvSpPr>
        <p:spPr>
          <a:xfrm>
            <a:off x="1024128" y="4748311"/>
            <a:ext cx="5282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n w="13462">
                  <a:noFill/>
                  <a:prstDash val="solid"/>
                </a:ln>
                <a:solidFill>
                  <a:srgbClr val="002060"/>
                </a:solidFill>
              </a:rPr>
              <a:t>copy running-config startup-config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6DAEEC61-4786-4649-A33E-3239DF5B36D6}"/>
              </a:ext>
            </a:extLst>
          </p:cNvPr>
          <p:cNvSpPr/>
          <p:nvPr/>
        </p:nvSpPr>
        <p:spPr>
          <a:xfrm>
            <a:off x="1024128" y="5368551"/>
            <a:ext cx="90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n w="13462">
                  <a:noFill/>
                  <a:prstDash val="solid"/>
                </a:ln>
                <a:solidFill>
                  <a:srgbClr val="002060"/>
                </a:solidFill>
              </a:rPr>
              <a:t>write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6194B6D3-7548-4C7A-B16F-2F131E89968C}"/>
              </a:ext>
            </a:extLst>
          </p:cNvPr>
          <p:cNvSpPr/>
          <p:nvPr/>
        </p:nvSpPr>
        <p:spPr>
          <a:xfrm>
            <a:off x="9728380" y="5106941"/>
            <a:ext cx="1516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ln w="13462">
                  <a:noFill/>
                  <a:prstDash val="solid"/>
                </a:ln>
                <a:solidFill>
                  <a:srgbClr val="002060"/>
                </a:solidFill>
              </a:rPr>
              <a:t>או בקיצור:</a:t>
            </a:r>
            <a:endParaRPr lang="en-US" sz="2400" b="1" dirty="0">
              <a:ln w="13462">
                <a:noFill/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8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2134"/>
            <a:ext cx="10405872" cy="720000"/>
          </a:xfrm>
        </p:spPr>
        <p:txBody>
          <a:bodyPr/>
          <a:lstStyle/>
          <a:p>
            <a:r>
              <a:rPr lang="he-IL" dirty="0"/>
              <a:t>התחברות לרכיבי הרשת לצורך הגדרתם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2AEA64C-0022-4BD5-B4E4-8F2459C30A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24" y="1750101"/>
            <a:ext cx="2870146" cy="15342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ECD29E3E-9501-466C-BDB2-5E44ED1A9F2C}"/>
              </a:ext>
            </a:extLst>
          </p:cNvPr>
          <p:cNvSpPr/>
          <p:nvPr/>
        </p:nvSpPr>
        <p:spPr>
          <a:xfrm>
            <a:off x="8431814" y="1039907"/>
            <a:ext cx="2666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>
                <a:ln w="12700">
                  <a:noFill/>
                  <a:prstDash val="solid"/>
                </a:ln>
                <a:solidFill>
                  <a:srgbClr val="12B4BC"/>
                </a:solidFill>
              </a:rPr>
              <a:t>חיבור ישיר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DF8ABB9-3603-43F6-AFDB-058A4F78569E}"/>
              </a:ext>
            </a:extLst>
          </p:cNvPr>
          <p:cNvSpPr/>
          <p:nvPr/>
        </p:nvSpPr>
        <p:spPr>
          <a:xfrm>
            <a:off x="6505766" y="1809348"/>
            <a:ext cx="4288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כבל קונסול (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console</a:t>
            </a:r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 descr="תוצאת תמונה עבור ‪console cable‬‏">
            <a:extLst>
              <a:ext uri="{FF2B5EF4-FFF2-40B4-BE49-F238E27FC236}">
                <a16:creationId xmlns:a16="http://schemas.microsoft.com/office/drawing/2014/main" id="{B518457E-6B09-4CA3-9AF4-0BDD69D07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37089" r="-162" b="18927"/>
          <a:stretch/>
        </p:blipFill>
        <p:spPr bwMode="auto">
          <a:xfrm>
            <a:off x="348382" y="933589"/>
            <a:ext cx="2818569" cy="153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תוצאת תמונה עבור ‪console cable‬‏">
            <a:extLst>
              <a:ext uri="{FF2B5EF4-FFF2-40B4-BE49-F238E27FC236}">
                <a16:creationId xmlns:a16="http://schemas.microsoft.com/office/drawing/2014/main" id="{190158ED-D871-4E1B-96F9-83936AC1F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97656" l="46719" r="98438">
                        <a14:foregroundMark x1="55000" y1="58750" x2="52812" y2="70469"/>
                        <a14:foregroundMark x1="52969" y1="69688" x2="52812" y2="82031"/>
                        <a14:foregroundMark x1="53594" y1="94219" x2="53125" y2="95156"/>
                        <a14:foregroundMark x1="53281" y1="96094" x2="53281" y2="96406"/>
                        <a14:foregroundMark x1="90313" y1="58281" x2="96875" y2="57188"/>
                        <a14:foregroundMark x1="96563" y1="55000" x2="97031" y2="54844"/>
                        <a14:foregroundMark x1="68438" y1="57813" x2="70938" y2="51875"/>
                        <a14:foregroundMark x1="72344" y1="50313" x2="78906" y2="41406"/>
                        <a14:foregroundMark x1="59531" y1="50156" x2="55625" y2="57188"/>
                        <a14:foregroundMark x1="82344" y1="51094" x2="80469" y2="58594"/>
                        <a14:foregroundMark x1="77969" y1="60313" x2="76563" y2="63281"/>
                        <a14:backgroundMark x1="70781" y1="49063" x2="66719" y2="52656"/>
                        <a14:backgroundMark x1="62500" y1="49375" x2="59531" y2="54531"/>
                        <a14:backgroundMark x1="69219" y1="49219" x2="75781" y2="42500"/>
                        <a14:backgroundMark x1="81563" y1="32344" x2="75313" y2="36563"/>
                        <a14:backgroundMark x1="79531" y1="39063" x2="75625" y2="42344"/>
                        <a14:backgroundMark x1="83750" y1="41094" x2="71719" y2="55000"/>
                        <a14:backgroundMark x1="78438" y1="54688" x2="76563" y2="57656"/>
                        <a14:backgroundMark x1="73750" y1="61875" x2="74219" y2="62656"/>
                        <a14:backgroundMark x1="67188" y1="51719" x2="66094" y2="57500"/>
                        <a14:backgroundMark x1="62813" y1="48594" x2="65156" y2="44844"/>
                        <a14:backgroundMark x1="66875" y1="43281" x2="64531" y2="47188"/>
                        <a14:backgroundMark x1="75938" y1="36094" x2="73281" y2="39063"/>
                        <a14:backgroundMark x1="73281" y1="38438" x2="71719" y2="41250"/>
                        <a14:backgroundMark x1="67188" y1="43594" x2="68750" y2="4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86" t="26318" r="2433" b="2061"/>
          <a:stretch/>
        </p:blipFill>
        <p:spPr bwMode="auto">
          <a:xfrm>
            <a:off x="4466408" y="1039907"/>
            <a:ext cx="1493649" cy="209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F00464-6C93-41A4-9875-5286BB5EC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83" y="3433784"/>
            <a:ext cx="1942380" cy="14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89439E25-4DD0-4FB1-86AB-E3F692DCA6C7}"/>
              </a:ext>
            </a:extLst>
          </p:cNvPr>
          <p:cNvSpPr/>
          <p:nvPr/>
        </p:nvSpPr>
        <p:spPr>
          <a:xfrm>
            <a:off x="7900562" y="2940712"/>
            <a:ext cx="3214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>
                <a:ln w="12700">
                  <a:noFill/>
                  <a:prstDash val="solid"/>
                </a:ln>
                <a:solidFill>
                  <a:srgbClr val="12B4BC"/>
                </a:solidFill>
              </a:rPr>
              <a:t>חיבור מרוחק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B61E9326-C199-4E4D-8D44-125B9D431D45}"/>
              </a:ext>
            </a:extLst>
          </p:cNvPr>
          <p:cNvSpPr/>
          <p:nvPr/>
        </p:nvSpPr>
        <p:spPr>
          <a:xfrm>
            <a:off x="5451134" y="3727261"/>
            <a:ext cx="5320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חיבור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telnet</a:t>
            </a:r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(לא מאובטח)</a:t>
            </a: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AA5302DC-2445-426D-BB5D-643093A6E062}"/>
              </a:ext>
            </a:extLst>
          </p:cNvPr>
          <p:cNvSpPr/>
          <p:nvPr/>
        </p:nvSpPr>
        <p:spPr>
          <a:xfrm>
            <a:off x="6425758" y="4435147"/>
            <a:ext cx="4346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חיבור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SSH</a:t>
            </a:r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(מאובטח)</a:t>
            </a: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C83C6C71-A7C7-412D-A114-85ECBDD33781}"/>
              </a:ext>
            </a:extLst>
          </p:cNvPr>
          <p:cNvSpPr/>
          <p:nvPr/>
        </p:nvSpPr>
        <p:spPr>
          <a:xfrm>
            <a:off x="4891870" y="5143033"/>
            <a:ext cx="19132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(חיבור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AUX</a:t>
            </a:r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33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כיצד מתחברים לרכיבי הרשת להגדרה?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90DDE16-D29C-4D4D-9F49-090DD2DED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7" y="1980755"/>
            <a:ext cx="3680594" cy="3558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FBDE3BA4-41F8-49EC-835D-E94075DE38A6}"/>
              </a:ext>
            </a:extLst>
          </p:cNvPr>
          <p:cNvSpPr/>
          <p:nvPr/>
        </p:nvSpPr>
        <p:spPr>
          <a:xfrm>
            <a:off x="1332083" y="1215145"/>
            <a:ext cx="19271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12700">
                  <a:noFill/>
                  <a:prstDash val="solid"/>
                </a:ln>
                <a:solidFill>
                  <a:srgbClr val="12B4BC"/>
                </a:solidFill>
              </a:rPr>
              <a:t>PuTTY</a:t>
            </a:r>
            <a:endParaRPr lang="he-IL" sz="4800" dirty="0">
              <a:ln w="12700">
                <a:noFill/>
                <a:prstDash val="solid"/>
              </a:ln>
              <a:solidFill>
                <a:srgbClr val="12B4BC"/>
              </a:solidFill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43D5E5F9-1DE9-410E-8761-3C7A4ABD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990" y="2004523"/>
            <a:ext cx="280035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DC430AF7-52D3-4BE1-B568-7185566749A0}"/>
              </a:ext>
            </a:extLst>
          </p:cNvPr>
          <p:cNvSpPr/>
          <p:nvPr/>
        </p:nvSpPr>
        <p:spPr>
          <a:xfrm>
            <a:off x="5215380" y="1215145"/>
            <a:ext cx="1521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12700">
                  <a:noFill/>
                  <a:prstDash val="solid"/>
                </a:ln>
                <a:solidFill>
                  <a:srgbClr val="12B4BC"/>
                </a:solidFill>
              </a:rPr>
              <a:t>CMD</a:t>
            </a:r>
            <a:endParaRPr lang="he-IL" sz="4800" dirty="0">
              <a:ln w="12700">
                <a:noFill/>
                <a:prstDash val="solid"/>
              </a:ln>
              <a:solidFill>
                <a:srgbClr val="12B4BC"/>
              </a:solidFill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CEBF06A3-9F1F-44A3-A09D-8C127402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820" y="2002059"/>
            <a:ext cx="3920263" cy="237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E781CEFC-F96E-4AD0-834B-ACF9490A3CF7}"/>
              </a:ext>
            </a:extLst>
          </p:cNvPr>
          <p:cNvSpPr/>
          <p:nvPr/>
        </p:nvSpPr>
        <p:spPr>
          <a:xfrm>
            <a:off x="8103995" y="1215145"/>
            <a:ext cx="30556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12700">
                  <a:noFill/>
                  <a:prstDash val="solid"/>
                </a:ln>
                <a:solidFill>
                  <a:srgbClr val="12B4BC"/>
                </a:solidFill>
              </a:rPr>
              <a:t>Linux Shell</a:t>
            </a:r>
            <a:endParaRPr lang="he-IL" sz="4800" dirty="0">
              <a:ln w="12700">
                <a:noFill/>
                <a:prstDash val="solid"/>
              </a:ln>
              <a:solidFill>
                <a:srgbClr val="12B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שכבות מערכת ההפעלה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22D48EB-A0C2-4AA2-A986-E06242350549}"/>
              </a:ext>
            </a:extLst>
          </p:cNvPr>
          <p:cNvSpPr/>
          <p:nvPr/>
        </p:nvSpPr>
        <p:spPr>
          <a:xfrm>
            <a:off x="3982527" y="1115709"/>
            <a:ext cx="647161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3000" dirty="0">
                <a:ln w="0">
                  <a:noFill/>
                </a:ln>
                <a:solidFill>
                  <a:srgbClr val="12B4BC"/>
                </a:solidFill>
              </a:rPr>
              <a:t>מצב משתמש – </a:t>
            </a:r>
            <a:r>
              <a:rPr lang="en-US" sz="3000" dirty="0">
                <a:ln w="0">
                  <a:noFill/>
                </a:ln>
                <a:solidFill>
                  <a:srgbClr val="12B4BC"/>
                </a:solidFill>
              </a:rPr>
              <a:t>User Mode</a:t>
            </a:r>
            <a:endParaRPr lang="he-IL" sz="3000" dirty="0">
              <a:ln w="0">
                <a:noFill/>
              </a:ln>
              <a:solidFill>
                <a:srgbClr val="12B4BC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133D763B-3BE2-406D-85B3-ED8615DD54BD}"/>
              </a:ext>
            </a:extLst>
          </p:cNvPr>
          <p:cNvSpPr/>
          <p:nvPr/>
        </p:nvSpPr>
        <p:spPr>
          <a:xfrm>
            <a:off x="5655539" y="1692552"/>
            <a:ext cx="4296792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dirty="0">
                <a:latin typeface="Arial" panose="020B0604020202020204" pitchFamily="34" charset="0"/>
                <a:ea typeface="SimSun" panose="02010600030101010101" pitchFamily="2" charset="-122"/>
              </a:rPr>
              <a:t>שכבה זו עולה עם הכניסה למתג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dirty="0">
                <a:latin typeface="Arial" panose="020B0604020202020204" pitchFamily="34" charset="0"/>
                <a:ea typeface="SimSun" panose="02010600030101010101" pitchFamily="2" charset="-122"/>
              </a:rPr>
              <a:t>מספר פקודות בסיסיות של ניטור ובקרה</a:t>
            </a:r>
            <a:endParaRPr lang="en-US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F8FEF45-00CB-4637-B27D-EF527C49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919" y="1903877"/>
            <a:ext cx="1578794" cy="46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86C8FDC3-A1D5-41E5-BA17-9E7BEE7D932C}"/>
              </a:ext>
            </a:extLst>
          </p:cNvPr>
          <p:cNvSpPr/>
          <p:nvPr/>
        </p:nvSpPr>
        <p:spPr>
          <a:xfrm>
            <a:off x="-1483961" y="2819803"/>
            <a:ext cx="1334211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3000" dirty="0">
                <a:ln w="0">
                  <a:noFill/>
                </a:ln>
                <a:solidFill>
                  <a:srgbClr val="12B4BC"/>
                </a:solidFill>
              </a:rPr>
              <a:t>מצב מנהל </a:t>
            </a:r>
            <a:r>
              <a:rPr lang="en-US" sz="3000" dirty="0">
                <a:ln w="0">
                  <a:noFill/>
                </a:ln>
                <a:solidFill>
                  <a:srgbClr val="12B4BC"/>
                </a:solidFill>
              </a:rPr>
              <a:t>/</a:t>
            </a:r>
            <a:r>
              <a:rPr lang="he-IL" sz="3000" dirty="0">
                <a:ln w="0">
                  <a:noFill/>
                </a:ln>
                <a:solidFill>
                  <a:srgbClr val="12B4BC"/>
                </a:solidFill>
              </a:rPr>
              <a:t> מאופשר – </a:t>
            </a:r>
            <a:r>
              <a:rPr lang="en-US" sz="3000" dirty="0">
                <a:ln w="0">
                  <a:noFill/>
                </a:ln>
                <a:solidFill>
                  <a:srgbClr val="12B4BC"/>
                </a:solidFill>
              </a:rPr>
              <a:t>Privileged Mode</a:t>
            </a:r>
            <a:r>
              <a:rPr lang="he-IL" sz="3000" dirty="0">
                <a:ln w="0">
                  <a:noFill/>
                </a:ln>
                <a:solidFill>
                  <a:srgbClr val="12B4BC"/>
                </a:solidFill>
              </a:rPr>
              <a:t> (</a:t>
            </a:r>
            <a:r>
              <a:rPr lang="en-US" sz="3000" dirty="0">
                <a:ln w="0">
                  <a:noFill/>
                </a:ln>
                <a:solidFill>
                  <a:srgbClr val="12B4BC"/>
                </a:solidFill>
              </a:rPr>
              <a:t>enabled mode</a:t>
            </a:r>
            <a:r>
              <a:rPr lang="he-IL" sz="3000" dirty="0">
                <a:ln w="0">
                  <a:noFill/>
                </a:ln>
                <a:solidFill>
                  <a:srgbClr val="12B4BC"/>
                </a:solidFill>
              </a:rPr>
              <a:t>)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7CA3A6B-73D8-425A-9A77-06B935AD5471}"/>
              </a:ext>
            </a:extLst>
          </p:cNvPr>
          <p:cNvSpPr/>
          <p:nvPr/>
        </p:nvSpPr>
        <p:spPr>
          <a:xfrm>
            <a:off x="4992159" y="3401735"/>
            <a:ext cx="6401503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dirty="0">
                <a:latin typeface="Arial" panose="020B0604020202020204" pitchFamily="34" charset="0"/>
                <a:ea typeface="SimSun" panose="02010600030101010101" pitchFamily="2" charset="-122"/>
              </a:rPr>
              <a:t>כניסה לשכבה זו ע"י הפקודה: </a:t>
            </a: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</a:rPr>
              <a:t>enable</a:t>
            </a:r>
            <a:endParaRPr lang="he-IL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dirty="0">
                <a:latin typeface="Arial" panose="020B0604020202020204" pitchFamily="34" charset="0"/>
                <a:ea typeface="SimSun" panose="02010600030101010101" pitchFamily="2" charset="-122"/>
              </a:rPr>
              <a:t>שער לכל הממשקים – שכבות שברכיב ולמעשה לכל הפקודות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dirty="0">
                <a:latin typeface="Arial" panose="020B0604020202020204" pitchFamily="34" charset="0"/>
                <a:ea typeface="SimSun" panose="02010600030101010101" pitchFamily="2" charset="-122"/>
              </a:rPr>
              <a:t>בשכבה עצמה ניתן לבצע פקודות בסיסיות של ניטור ובקרה</a:t>
            </a:r>
            <a:endParaRPr lang="en-US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61EC927-85E1-49DF-A7B5-4A88CEB9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382" y="3862370"/>
            <a:ext cx="1905942" cy="456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262A496B-64C8-4DD2-B722-C81B0DAC8F67}"/>
              </a:ext>
            </a:extLst>
          </p:cNvPr>
          <p:cNvSpPr/>
          <p:nvPr/>
        </p:nvSpPr>
        <p:spPr>
          <a:xfrm>
            <a:off x="333845" y="4816039"/>
            <a:ext cx="1152430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3000" dirty="0">
                <a:ln w="0">
                  <a:noFill/>
                </a:ln>
                <a:solidFill>
                  <a:srgbClr val="12B4BC"/>
                </a:solidFill>
              </a:rPr>
              <a:t>מצב הגדרות תצורה כללית (</a:t>
            </a:r>
            <a:r>
              <a:rPr lang="en-US" sz="3000" dirty="0">
                <a:ln w="0">
                  <a:noFill/>
                </a:ln>
                <a:solidFill>
                  <a:srgbClr val="12B4BC"/>
                </a:solidFill>
              </a:rPr>
              <a:t>Global Configuration</a:t>
            </a:r>
            <a:r>
              <a:rPr lang="he-IL" sz="3000" dirty="0">
                <a:ln w="0">
                  <a:noFill/>
                </a:ln>
                <a:solidFill>
                  <a:srgbClr val="12B4BC"/>
                </a:solidFill>
              </a:rPr>
              <a:t>)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E686A545-863F-4AC6-895B-AA7EE6EF5498}"/>
              </a:ext>
            </a:extLst>
          </p:cNvPr>
          <p:cNvSpPr/>
          <p:nvPr/>
        </p:nvSpPr>
        <p:spPr>
          <a:xfrm>
            <a:off x="2319122" y="5290498"/>
            <a:ext cx="6401503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dirty="0">
                <a:latin typeface="Arial" panose="020B0604020202020204" pitchFamily="34" charset="0"/>
                <a:ea typeface="SimSun" panose="02010600030101010101" pitchFamily="2" charset="-122"/>
              </a:rPr>
              <a:t>מעבר לשכבה זו ע"י הפקודה: </a:t>
            </a: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</a:rPr>
              <a:t>configure terminal</a:t>
            </a:r>
            <a:endParaRPr lang="he-IL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e-IL" dirty="0">
                <a:latin typeface="Arial" panose="020B0604020202020204" pitchFamily="34" charset="0"/>
                <a:ea typeface="SimSun" panose="02010600030101010101" pitchFamily="2" charset="-122"/>
              </a:rPr>
              <a:t>רוב הפקודות יוגדרו במצב זה</a:t>
            </a:r>
            <a:endParaRPr lang="en-US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A5E95AAC-FDFC-48F0-8868-CC9C329A21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384"/>
          <a:stretch/>
        </p:blipFill>
        <p:spPr>
          <a:xfrm>
            <a:off x="582918" y="5309807"/>
            <a:ext cx="2441795" cy="84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4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8" grpId="0" build="p"/>
      <p:bldP spid="11" grpId="0"/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ניווט במערכת ההפעלה </a:t>
            </a:r>
            <a:r>
              <a:rPr lang="en-US" dirty="0"/>
              <a:t>IOS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1F4F2B-175C-403A-856E-0E52094A8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57" y="1278753"/>
            <a:ext cx="10779885" cy="279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850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DEE024-5E8F-4DFD-94B0-DF37C6360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700" y="2156775"/>
            <a:ext cx="11524575" cy="1260000"/>
          </a:xfrm>
        </p:spPr>
        <p:txBody>
          <a:bodyPr/>
          <a:lstStyle/>
          <a:p>
            <a:r>
              <a:rPr lang="he-IL" sz="6600" dirty="0"/>
              <a:t>נראה בתוכנת הפאקט </a:t>
            </a:r>
            <a:r>
              <a:rPr lang="he-IL" sz="6600" dirty="0" err="1"/>
              <a:t>טרייסר</a:t>
            </a:r>
            <a:r>
              <a:rPr lang="he-IL" sz="66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918886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7D37B0-9DDC-40E5-B071-7919E0BFE7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57438"/>
            <a:ext cx="8074879" cy="720000"/>
          </a:xfrm>
        </p:spPr>
        <p:txBody>
          <a:bodyPr/>
          <a:lstStyle/>
          <a:p>
            <a:r>
              <a:rPr lang="en-US" sz="1800" dirty="0"/>
              <a:t> Cisco Switch 2960 </a:t>
            </a:r>
            <a:r>
              <a:rPr lang="he-IL" sz="1800" dirty="0"/>
              <a:t>אמיתי -2 – הכנה לקראת התחברות למחשב וניהול סוויץ'</a:t>
            </a:r>
          </a:p>
          <a:p>
            <a:r>
              <a:rPr lang="he-IL" sz="1800" dirty="0"/>
              <a:t>אתר מגמת תקשוב מיכאל תקשוב – </a:t>
            </a:r>
            <a:r>
              <a:rPr lang="en-US" sz="1800" dirty="0"/>
              <a:t>tikshuv-ccna.com</a:t>
            </a:r>
            <a:endParaRPr lang="he-IL" sz="1800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2A5BC4F-775C-491B-AF72-9333EA8305D3}"/>
              </a:ext>
            </a:extLst>
          </p:cNvPr>
          <p:cNvSpPr/>
          <p:nvPr/>
        </p:nvSpPr>
        <p:spPr>
          <a:xfrm>
            <a:off x="5080000" y="1305607"/>
            <a:ext cx="67791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3600" b="1" dirty="0">
                <a:solidFill>
                  <a:srgbClr val="12B4BC"/>
                </a:solidFill>
                <a:latin typeface="Varela Round"/>
                <a:cs typeface="Varela Round"/>
              </a:rPr>
              <a:t>בואו נצפה בסרטון – יחד!</a:t>
            </a:r>
          </a:p>
        </p:txBody>
      </p:sp>
      <p:sp>
        <p:nvSpPr>
          <p:cNvPr id="7" name="Google Shape;190;p6">
            <a:extLst>
              <a:ext uri="{FF2B5EF4-FFF2-40B4-BE49-F238E27FC236}">
                <a16:creationId xmlns:a16="http://schemas.microsoft.com/office/drawing/2014/main" id="{97F1072F-20AF-4826-9AA0-63DE2F116A19}"/>
              </a:ext>
            </a:extLst>
          </p:cNvPr>
          <p:cNvSpPr/>
          <p:nvPr/>
        </p:nvSpPr>
        <p:spPr>
          <a:xfrm>
            <a:off x="8104746" y="4874088"/>
            <a:ext cx="3723837" cy="53184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>
              <a:buClr>
                <a:srgbClr val="002060"/>
              </a:buClr>
              <a:buSzPts val="4400"/>
            </a:pPr>
            <a:r>
              <a:rPr lang="he-IL" sz="20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https://bit.ly/hertz-tikshuv</a:t>
            </a:r>
            <a:r>
              <a:rPr lang="en-US" sz="20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e</a:t>
            </a:r>
            <a:endParaRPr lang="he-IL" sz="2000" b="1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F2865D5-F0C1-4687-A9E2-7FAB854AE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468"/>
            <a:ext cx="5037063" cy="5037063"/>
          </a:xfrm>
          <a:prstGeom prst="rect">
            <a:avLst/>
          </a:prstGeom>
        </p:spPr>
      </p:pic>
      <p:pic>
        <p:nvPicPr>
          <p:cNvPr id="11" name="מדיה מקוונת 10" title="ￗﾗￗﾙￗﾑￗﾕￗﾨ ￗﾕￗﾔￗﾒￗﾓￗﾨￗﾪ ￗﾡￗﾕￗﾕￗﾙￗﾥ' ￗﾐￗﾞￗﾙￗﾪￗﾙ - ￗﾗￗﾜￗﾧ 2 - ￗﾔￗﾛￗﾠￗﾔ ￗﾜￗﾧￗﾨￗﾐￗﾪ ￗﾔￗﾪￗﾗￗﾑￗﾨￗﾕￗﾪ ￗﾜￗﾞￗﾗￗﾩￗﾑ ￗﾕￗﾠￗﾙￗﾔￗﾕￗﾜ ￗﾔￗﾡￗﾕￗﾕￗﾙￗﾥ'">
            <a:hlinkClick r:id="" action="ppaction://media"/>
            <a:extLst>
              <a:ext uri="{FF2B5EF4-FFF2-40B4-BE49-F238E27FC236}">
                <a16:creationId xmlns:a16="http://schemas.microsoft.com/office/drawing/2014/main" id="{5FFD6E69-A1AB-4637-9229-5600472B7A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7443" y="777438"/>
            <a:ext cx="10497114" cy="59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847725" y="1008921"/>
            <a:ext cx="10649461" cy="3810729"/>
          </a:xfrm>
        </p:spPr>
        <p:txBody>
          <a:bodyPr>
            <a:normAutofit fontScale="92500" lnSpcReduction="20000"/>
          </a:bodyPr>
          <a:lstStyle/>
          <a:p>
            <a:r>
              <a:rPr lang="he-IL" sz="3600" dirty="0">
                <a:solidFill>
                  <a:srgbClr val="12B4BC"/>
                </a:solidFill>
                <a:sym typeface="Varela Round"/>
              </a:rPr>
              <a:t>מה בין ציוד רשת פשוט לציוד רשת תעשייתי ודגמים</a:t>
            </a:r>
          </a:p>
          <a:p>
            <a:r>
              <a:rPr lang="he-IL" sz="3600" dirty="0">
                <a:solidFill>
                  <a:srgbClr val="12B4BC"/>
                </a:solidFill>
                <a:sym typeface="Varela Round"/>
              </a:rPr>
              <a:t>זיכרונות רכיבי הרשת ותפקידם</a:t>
            </a:r>
          </a:p>
          <a:p>
            <a:r>
              <a:rPr lang="he-IL" sz="3600" dirty="0">
                <a:solidFill>
                  <a:srgbClr val="12B4BC"/>
                </a:solidFill>
                <a:sym typeface="Varela Round"/>
              </a:rPr>
              <a:t>התחברות וניהול של רכיבי הרשת</a:t>
            </a:r>
          </a:p>
          <a:p>
            <a:r>
              <a:rPr lang="he-IL" sz="3600" dirty="0">
                <a:solidFill>
                  <a:srgbClr val="12B4BC"/>
                </a:solidFill>
                <a:sym typeface="Varela Round"/>
              </a:rPr>
              <a:t>מערכת ההפעלה </a:t>
            </a:r>
            <a:r>
              <a:rPr lang="en-US" sz="3600" dirty="0">
                <a:solidFill>
                  <a:srgbClr val="12B4BC"/>
                </a:solidFill>
                <a:sym typeface="Varela Round"/>
              </a:rPr>
              <a:t>IOS</a:t>
            </a:r>
            <a:r>
              <a:rPr lang="he-IL" sz="3600" dirty="0">
                <a:solidFill>
                  <a:srgbClr val="12B4BC"/>
                </a:solidFill>
                <a:sym typeface="Varela Round"/>
              </a:rPr>
              <a:t> וניווט במערכת ההפעלה</a:t>
            </a:r>
          </a:p>
          <a:p>
            <a:r>
              <a:rPr lang="he-IL" sz="3600" dirty="0">
                <a:solidFill>
                  <a:srgbClr val="12B4BC"/>
                </a:solidFill>
                <a:sym typeface="Varela Round"/>
              </a:rPr>
              <a:t>תרגלנו </a:t>
            </a:r>
            <a:r>
              <a:rPr lang="he-IL" sz="3600" dirty="0" err="1">
                <a:solidFill>
                  <a:srgbClr val="12B4BC"/>
                </a:solidFill>
                <a:sym typeface="Varela Round"/>
              </a:rPr>
              <a:t>בפאקט</a:t>
            </a:r>
            <a:r>
              <a:rPr lang="he-IL" sz="3600" dirty="0">
                <a:solidFill>
                  <a:srgbClr val="12B4BC"/>
                </a:solidFill>
                <a:sym typeface="Varela Round"/>
              </a:rPr>
              <a:t> </a:t>
            </a:r>
            <a:r>
              <a:rPr lang="he-IL" sz="3600" dirty="0" err="1">
                <a:solidFill>
                  <a:srgbClr val="12B4BC"/>
                </a:solidFill>
                <a:sym typeface="Varela Round"/>
              </a:rPr>
              <a:t>טרייסר</a:t>
            </a:r>
            <a:endParaRPr lang="he-IL" sz="3600" dirty="0">
              <a:solidFill>
                <a:srgbClr val="12B4BC"/>
              </a:solidFill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056936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847725" y="1008921"/>
            <a:ext cx="10649461" cy="3810729"/>
          </a:xfrm>
        </p:spPr>
        <p:txBody>
          <a:bodyPr>
            <a:normAutofit fontScale="92500" lnSpcReduction="20000"/>
          </a:bodyPr>
          <a:lstStyle/>
          <a:p>
            <a:r>
              <a:rPr lang="he-IL" sz="3600" dirty="0">
                <a:solidFill>
                  <a:srgbClr val="12B4BC"/>
                </a:solidFill>
                <a:sym typeface="Varela Round"/>
              </a:rPr>
              <a:t>מה בין ציוד רשת פשוט לציוד רשת תעשייתי ודגמים</a:t>
            </a:r>
          </a:p>
          <a:p>
            <a:r>
              <a:rPr lang="he-IL" sz="3600" dirty="0">
                <a:solidFill>
                  <a:srgbClr val="12B4BC"/>
                </a:solidFill>
                <a:sym typeface="Varela Round"/>
              </a:rPr>
              <a:t>זיכרונות רכיבי הרשת ותפקידם</a:t>
            </a:r>
          </a:p>
          <a:p>
            <a:r>
              <a:rPr lang="he-IL" sz="3600" dirty="0">
                <a:solidFill>
                  <a:srgbClr val="12B4BC"/>
                </a:solidFill>
                <a:sym typeface="Varela Round"/>
              </a:rPr>
              <a:t>התחברות וניהול של רכיבי הרשת</a:t>
            </a:r>
          </a:p>
          <a:p>
            <a:r>
              <a:rPr lang="he-IL" sz="3600" dirty="0">
                <a:solidFill>
                  <a:srgbClr val="12B4BC"/>
                </a:solidFill>
                <a:sym typeface="Varela Round"/>
              </a:rPr>
              <a:t>מערכת ההפעלה </a:t>
            </a:r>
            <a:r>
              <a:rPr lang="en-US" sz="3600" dirty="0">
                <a:solidFill>
                  <a:srgbClr val="12B4BC"/>
                </a:solidFill>
                <a:sym typeface="Varela Round"/>
              </a:rPr>
              <a:t>IOS</a:t>
            </a:r>
            <a:r>
              <a:rPr lang="he-IL" sz="3600" dirty="0">
                <a:solidFill>
                  <a:srgbClr val="12B4BC"/>
                </a:solidFill>
                <a:sym typeface="Varela Round"/>
              </a:rPr>
              <a:t> וניווט במערכת ההפעלה</a:t>
            </a:r>
          </a:p>
          <a:p>
            <a:r>
              <a:rPr lang="he-IL" sz="3600" dirty="0">
                <a:solidFill>
                  <a:srgbClr val="12B4BC"/>
                </a:solidFill>
                <a:sym typeface="Varela Round"/>
              </a:rPr>
              <a:t>נתרגל את מה שלמדנו </a:t>
            </a:r>
            <a:r>
              <a:rPr lang="he-IL" sz="3600" dirty="0" err="1">
                <a:solidFill>
                  <a:srgbClr val="12B4BC"/>
                </a:solidFill>
                <a:sym typeface="Varela Round"/>
              </a:rPr>
              <a:t>בפאקט</a:t>
            </a:r>
            <a:r>
              <a:rPr lang="he-IL" sz="3600" dirty="0">
                <a:solidFill>
                  <a:srgbClr val="12B4BC"/>
                </a:solidFill>
                <a:sym typeface="Varela Round"/>
              </a:rPr>
              <a:t> </a:t>
            </a:r>
            <a:r>
              <a:rPr lang="he-IL" sz="3600" dirty="0" err="1">
                <a:solidFill>
                  <a:srgbClr val="12B4BC"/>
                </a:solidFill>
                <a:sym typeface="Varela Round"/>
              </a:rPr>
              <a:t>טרייסר</a:t>
            </a:r>
            <a:endParaRPr lang="he-IL" sz="3600" dirty="0">
              <a:solidFill>
                <a:srgbClr val="12B4BC"/>
              </a:solidFill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471712" y="2255264"/>
            <a:ext cx="11458619" cy="1260000"/>
          </a:xfrm>
        </p:spPr>
        <p:txBody>
          <a:bodyPr/>
          <a:lstStyle/>
          <a:p>
            <a:r>
              <a:rPr lang="he-IL" sz="8800" dirty="0"/>
              <a:t>ציוד רשת תעשייתי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ציוד רשת תעשייתי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F9C3AC-ED53-4E6A-9438-B809D7C43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90" y="1235187"/>
            <a:ext cx="3741473" cy="29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F35914-10C6-4D02-BA53-E4F2634D3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22940" r="7929" b="9412"/>
          <a:stretch/>
        </p:blipFill>
        <p:spPr bwMode="auto">
          <a:xfrm>
            <a:off x="1547128" y="972406"/>
            <a:ext cx="1482572" cy="7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CA50C84-6F72-4380-BD17-627C74F1A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4" b="31140"/>
          <a:stretch/>
        </p:blipFill>
        <p:spPr bwMode="auto">
          <a:xfrm>
            <a:off x="1202241" y="2101119"/>
            <a:ext cx="2597768" cy="10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A6DC07F-89CA-4362-AD91-9346F454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6" y="3303112"/>
            <a:ext cx="2942948" cy="29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5B4D811-919A-4815-ADF8-E6945B172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41295" r="1707" b="39573"/>
          <a:stretch/>
        </p:blipFill>
        <p:spPr bwMode="auto">
          <a:xfrm>
            <a:off x="3730548" y="4264585"/>
            <a:ext cx="3533312" cy="56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יצרניות ציוד רשתות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92CC485-DAAD-4249-84B0-04E0A9B0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59" y="897929"/>
            <a:ext cx="2309480" cy="12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0D34A4D-8309-4B76-B4DA-7B8A0969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0" y="2490291"/>
            <a:ext cx="2857264" cy="142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55E1EC1-73AA-40D0-80B0-837CDCAE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85" y="1775900"/>
            <a:ext cx="3355078" cy="139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C21E9C5-AFE8-4CCA-BFF6-9E0FB755B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30909" r="4664" b="29801"/>
          <a:stretch/>
        </p:blipFill>
        <p:spPr bwMode="auto">
          <a:xfrm>
            <a:off x="7916405" y="3400943"/>
            <a:ext cx="3559946" cy="10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96121F-CB1F-4F45-A854-1162AA3C6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t="28694" r="23858" b="16278"/>
          <a:stretch/>
        </p:blipFill>
        <p:spPr bwMode="auto">
          <a:xfrm>
            <a:off x="8815244" y="1220015"/>
            <a:ext cx="1762268" cy="17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6B9852A-BBBD-46E8-A6A2-8972288C6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40" y="4208282"/>
            <a:ext cx="2035717" cy="45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0665CB0F-FBC8-42B4-8071-57BFDE167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23" y="4768197"/>
            <a:ext cx="1121081" cy="62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26628 0.2333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7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דגמים של מתגים (</a:t>
            </a:r>
            <a:r>
              <a:rPr lang="en-US" dirty="0"/>
              <a:t>Switches</a:t>
            </a:r>
            <a:r>
              <a:rPr lang="he-IL" dirty="0"/>
              <a:t>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1DD3004-7550-4A1E-B2F1-94E3206C7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8E9E3"/>
              </a:clrFrom>
              <a:clrTo>
                <a:srgbClr val="E8E9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19" b="60620" l="6500" r="91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1" t="32662" r="9117" b="38894"/>
          <a:stretch/>
        </p:blipFill>
        <p:spPr bwMode="auto">
          <a:xfrm>
            <a:off x="443729" y="3394060"/>
            <a:ext cx="5383598" cy="12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1299F511-43EF-4807-BE0C-6437F5854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83" b="58000" l="5667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1" t="30223" r="222" b="41629"/>
          <a:stretch/>
        </p:blipFill>
        <p:spPr bwMode="auto">
          <a:xfrm>
            <a:off x="103400" y="4820255"/>
            <a:ext cx="5494119" cy="10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FDD4E67-175C-4B25-AD8C-6F983DD98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E5E5E3"/>
              </a:clrFrom>
              <a:clrTo>
                <a:srgbClr val="E5E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19489" b="42826"/>
          <a:stretch/>
        </p:blipFill>
        <p:spPr bwMode="auto">
          <a:xfrm>
            <a:off x="5147890" y="1349319"/>
            <a:ext cx="6848014" cy="19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מלבן 18">
            <a:extLst>
              <a:ext uri="{FF2B5EF4-FFF2-40B4-BE49-F238E27FC236}">
                <a16:creationId xmlns:a16="http://schemas.microsoft.com/office/drawing/2014/main" id="{7E790B28-4CE6-4C09-8AB7-C05634560F22}"/>
              </a:ext>
            </a:extLst>
          </p:cNvPr>
          <p:cNvSpPr/>
          <p:nvPr/>
        </p:nvSpPr>
        <p:spPr>
          <a:xfrm>
            <a:off x="7300992" y="1627034"/>
            <a:ext cx="192232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2950</a:t>
            </a:r>
            <a:endParaRPr lang="he-IL" sz="4400" b="1" dirty="0">
              <a:ln w="12700">
                <a:solidFill>
                  <a:srgbClr val="0D7B81"/>
                </a:solidFill>
                <a:prstDash val="solid"/>
              </a:ln>
              <a:solidFill>
                <a:srgbClr val="12B4BC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84BE3B52-819B-4B76-B2AB-4A00154558BE}"/>
              </a:ext>
            </a:extLst>
          </p:cNvPr>
          <p:cNvSpPr/>
          <p:nvPr/>
        </p:nvSpPr>
        <p:spPr>
          <a:xfrm>
            <a:off x="1905526" y="3313117"/>
            <a:ext cx="16017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rgbClr val="0D7B81"/>
                  </a:solidFill>
                  <a:prstDash val="solid"/>
                </a:ln>
                <a:solidFill>
                  <a:srgbClr val="12B4BC"/>
                </a:solidFill>
                <a:effectLst>
                  <a:glow rad="101600">
                    <a:schemeClr val="bg1"/>
                  </a:glow>
                </a:effectLst>
              </a:rPr>
              <a:t>2960</a:t>
            </a:r>
            <a:endParaRPr lang="he-IL" sz="4400" b="1" dirty="0">
              <a:ln w="12700">
                <a:solidFill>
                  <a:srgbClr val="0D7B81"/>
                </a:solidFill>
                <a:prstDash val="solid"/>
              </a:ln>
              <a:solidFill>
                <a:srgbClr val="12B4BC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7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דגמים של מתגים (</a:t>
            </a:r>
            <a:r>
              <a:rPr lang="en-US" dirty="0"/>
              <a:t>Switches</a:t>
            </a:r>
            <a:r>
              <a:rPr lang="he-IL" dirty="0"/>
              <a:t>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32298F3-540C-48FD-829D-7BD5E4E0A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t="39427" r="4602" b="38429"/>
          <a:stretch/>
        </p:blipFill>
        <p:spPr bwMode="auto">
          <a:xfrm>
            <a:off x="4850800" y="1098665"/>
            <a:ext cx="7208597" cy="13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14914A4-BCC4-4947-A493-464D42D61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2" y="872133"/>
            <a:ext cx="3473239" cy="34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DC0BD5D-F11A-44D1-89D1-30C1ACD1A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41295" r="1707" b="39573"/>
          <a:stretch/>
        </p:blipFill>
        <p:spPr bwMode="auto">
          <a:xfrm>
            <a:off x="3876015" y="2541309"/>
            <a:ext cx="7208597" cy="11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9BB3D554-8BC3-4F0E-8A94-A1F80E6CD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t="42589" r="766" b="39418"/>
          <a:stretch/>
        </p:blipFill>
        <p:spPr bwMode="auto">
          <a:xfrm>
            <a:off x="5194891" y="3728373"/>
            <a:ext cx="6782540" cy="12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DB6A81-E7C2-42CB-92B9-9147C043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תכונות ומבנה של </a:t>
            </a:r>
            <a:r>
              <a:rPr lang="en-US" dirty="0"/>
              <a:t>Cisco Switch 2960</a:t>
            </a:r>
            <a:endParaRPr lang="he-IL" dirty="0"/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E2697C1F-AB23-4966-A688-AD64B305F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55278"/>
              </p:ext>
            </p:extLst>
          </p:nvPr>
        </p:nvGraphicFramePr>
        <p:xfrm>
          <a:off x="1568818" y="1184742"/>
          <a:ext cx="9054364" cy="4225457"/>
        </p:xfrm>
        <a:graphic>
          <a:graphicData uri="http://schemas.openxmlformats.org/drawingml/2006/table">
            <a:tbl>
              <a:tblPr/>
              <a:tblGrid>
                <a:gridCol w="4527182">
                  <a:extLst>
                    <a:ext uri="{9D8B030D-6E8A-4147-A177-3AD203B41FA5}">
                      <a16:colId xmlns:a16="http://schemas.microsoft.com/office/drawing/2014/main" val="2310411505"/>
                    </a:ext>
                  </a:extLst>
                </a:gridCol>
                <a:gridCol w="4527182">
                  <a:extLst>
                    <a:ext uri="{9D8B030D-6E8A-4147-A177-3AD203B41FA5}">
                      <a16:colId xmlns:a16="http://schemas.microsoft.com/office/drawing/2014/main" val="363933800"/>
                    </a:ext>
                  </a:extLst>
                </a:gridCol>
              </a:tblGrid>
              <a:tr h="469681">
                <a:tc gridSpan="2">
                  <a:txBody>
                    <a:bodyPr/>
                    <a:lstStyle/>
                    <a:p>
                      <a:pPr marL="38100" marR="38100" indent="0" algn="ctr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Performance and Scalability Numbers for All Switch Models</a:t>
                      </a:r>
                    </a:p>
                  </a:txBody>
                  <a:tcPr marL="57564" marR="57564" marT="28782" marB="28782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87391"/>
                  </a:ext>
                </a:extLst>
              </a:tr>
              <a:tr h="469472">
                <a:tc>
                  <a:txBody>
                    <a:bodyPr/>
                    <a:lstStyle/>
                    <a:p>
                      <a:pPr marL="38100" marR="38100" indent="0" algn="l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Forwarding bandwidth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16 Gbps (2960), 50 Gbps (2960-S)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324420"/>
                  </a:ext>
                </a:extLst>
              </a:tr>
              <a:tr h="469472">
                <a:tc>
                  <a:txBody>
                    <a:bodyPr/>
                    <a:lstStyle/>
                    <a:p>
                      <a:pPr marL="38100" marR="38100" indent="0" algn="l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Flash memory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32 MB (2960), 64 MB (2960-S)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844708"/>
                  </a:ext>
                </a:extLst>
              </a:tr>
              <a:tr h="469472">
                <a:tc>
                  <a:txBody>
                    <a:bodyPr/>
                    <a:lstStyle/>
                    <a:p>
                      <a:pPr marL="38100" marR="38100" indent="0" algn="l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Memory DRAM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64 MB (2960), 128 MB (2960-S)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39303"/>
                  </a:ext>
                </a:extLst>
              </a:tr>
              <a:tr h="469472">
                <a:tc>
                  <a:txBody>
                    <a:bodyPr/>
                    <a:lstStyle/>
                    <a:p>
                      <a:pPr marL="38100" marR="38100" indent="0" algn="l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Max VLANs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e-IL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24524"/>
                  </a:ext>
                </a:extLst>
              </a:tr>
              <a:tr h="469472">
                <a:tc>
                  <a:txBody>
                    <a:bodyPr/>
                    <a:lstStyle/>
                    <a:p>
                      <a:pPr marL="38100" marR="38100" indent="0" algn="l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VLAN IDs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e-IL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4000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244673"/>
                  </a:ext>
                </a:extLst>
              </a:tr>
              <a:tr h="469472">
                <a:tc>
                  <a:txBody>
                    <a:bodyPr/>
                    <a:lstStyle/>
                    <a:p>
                      <a:pPr marL="38100" marR="38100" indent="0" algn="l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Maximum transmission unit (MTU)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Up to 9198 bytes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98463"/>
                  </a:ext>
                </a:extLst>
              </a:tr>
              <a:tr h="469472">
                <a:tc>
                  <a:txBody>
                    <a:bodyPr/>
                    <a:lstStyle/>
                    <a:p>
                      <a:pPr marL="38100" marR="38100" indent="0" algn="l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Jumbo frames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9016 bytes (2960), 9216 bytes (2960-S)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365709"/>
                  </a:ext>
                </a:extLst>
              </a:tr>
              <a:tr h="469472">
                <a:tc>
                  <a:txBody>
                    <a:bodyPr/>
                    <a:lstStyle/>
                    <a:p>
                      <a:pPr marL="38100" marR="38100" indent="0" algn="l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2960S-48TS-S</a:t>
                      </a: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 fontAlgn="bas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74.4 </a:t>
                      </a:r>
                      <a:r>
                        <a:rPr lang="en-US" sz="1600" b="0" i="0" u="none" strike="noStrike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mpps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28732" marR="28732" marT="28732" marB="28732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0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16253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8603</TotalTime>
  <Words>770</Words>
  <Application>Microsoft Office PowerPoint</Application>
  <PresentationFormat>Widescreen</PresentationFormat>
  <Paragraphs>128</Paragraphs>
  <Slides>29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Symbol</vt:lpstr>
      <vt:lpstr>Varela Round</vt:lpstr>
      <vt:lpstr>ערכת נושא Office</vt:lpstr>
      <vt:lpstr>מערכת שידורים לאומית</vt:lpstr>
      <vt:lpstr>פרק ג' – הכרת ציוד רשת תעשייתי</vt:lpstr>
      <vt:lpstr>מה נלמד היום </vt:lpstr>
      <vt:lpstr>ציוד רשת תעשייתי</vt:lpstr>
      <vt:lpstr>ציוד רשת תעשייתי</vt:lpstr>
      <vt:lpstr>יצרניות ציוד רשתות</vt:lpstr>
      <vt:lpstr>דגמים של מתגים (Switches)</vt:lpstr>
      <vt:lpstr>דגמים של מתגים (Switches)</vt:lpstr>
      <vt:lpstr>תכונות ומבנה של Cisco Switch 2960</vt:lpstr>
      <vt:lpstr>תכונות ומבנה של Cisco Switch 2960</vt:lpstr>
      <vt:lpstr>דגמים של נתבים (Routers)</vt:lpstr>
      <vt:lpstr>דגמים של נתבים (Routers)</vt:lpstr>
      <vt:lpstr>תכונות ומבנה של  Cisco Router 1941</vt:lpstr>
      <vt:lpstr>זיכרונות של רכיבי הרשת</vt:lpstr>
      <vt:lpstr>PowerPoint Presentation</vt:lpstr>
      <vt:lpstr>הפסקה וחזרנו... מערכת ההפעלה IOS</vt:lpstr>
      <vt:lpstr>מערכת ההפעלה IOS</vt:lpstr>
      <vt:lpstr>מערכת ההפעלה IOS</vt:lpstr>
      <vt:lpstr>תהליך האתחול של מתג / נתב (Boot)</vt:lpstr>
      <vt:lpstr>תהליך האתחול של מתג / נתב (Boot)</vt:lpstr>
      <vt:lpstr>קבצי הגדרת התצורה - Configuration</vt:lpstr>
      <vt:lpstr>התחברות לרכיבי הרשת לצורך הגדרתם</vt:lpstr>
      <vt:lpstr>כיצד מתחברים לרכיבי הרשת להגדרה?</vt:lpstr>
      <vt:lpstr>שכבות מערכת ההפעלה</vt:lpstr>
      <vt:lpstr>ניווט במערכת ההפעלה IOS</vt:lpstr>
      <vt:lpstr>נראה בתוכנת הפאקט טרייסר ...</vt:lpstr>
      <vt:lpstr>PowerPoint Presentation</vt:lpstr>
      <vt:lpstr>מה למדנו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Sivan Shimshila</cp:lastModifiedBy>
  <cp:revision>163</cp:revision>
  <dcterms:created xsi:type="dcterms:W3CDTF">2020-03-15T19:13:03Z</dcterms:created>
  <dcterms:modified xsi:type="dcterms:W3CDTF">2020-05-05T22:41:54Z</dcterms:modified>
</cp:coreProperties>
</file>