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62" r:id="rId4"/>
    <p:sldId id="258" r:id="rId5"/>
    <p:sldId id="286" r:id="rId6"/>
    <p:sldId id="261" r:id="rId7"/>
    <p:sldId id="279" r:id="rId8"/>
    <p:sldId id="263" r:id="rId9"/>
    <p:sldId id="264" r:id="rId10"/>
    <p:sldId id="276" r:id="rId11"/>
    <p:sldId id="282" r:id="rId12"/>
    <p:sldId id="283" r:id="rId13"/>
    <p:sldId id="294" r:id="rId14"/>
    <p:sldId id="278" r:id="rId15"/>
    <p:sldId id="280" r:id="rId16"/>
    <p:sldId id="284" r:id="rId17"/>
    <p:sldId id="285" r:id="rId18"/>
    <p:sldId id="295" r:id="rId19"/>
    <p:sldId id="270" r:id="rId20"/>
    <p:sldId id="291" r:id="rId21"/>
    <p:sldId id="271" r:id="rId22"/>
    <p:sldId id="273" r:id="rId23"/>
    <p:sldId id="272" r:id="rId24"/>
    <p:sldId id="288" r:id="rId25"/>
    <p:sldId id="292" r:id="rId26"/>
    <p:sldId id="287" r:id="rId27"/>
    <p:sldId id="293" r:id="rId28"/>
    <p:sldId id="274" r:id="rId29"/>
    <p:sldId id="281" r:id="rId30"/>
    <p:sldId id="289" r:id="rId31"/>
    <p:sldId id="275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Varela Round" panose="00000500000000000000" pitchFamily="2" charset="-79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40" roundtripDataSignature="AMtx7mjVAp0669xlZZdN5cjoSy+qGcDV+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2D9D0F3-2199-473D-AE0D-BFBF3AA64FCB}">
  <a:tblStyle styleId="{D2D9D0F3-2199-473D-AE0D-BFBF3AA64FCB}" styleName="Table_0">
    <a:wholeTbl>
      <a:tcTxStyle b="off" i="off">
        <a:font>
          <a:latin typeface="Varela Round"/>
          <a:ea typeface="Varela Round"/>
          <a:cs typeface="Varela Round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16" autoAdjust="0"/>
    <p:restoredTop sz="94660"/>
  </p:normalViewPr>
  <p:slideViewPr>
    <p:cSldViewPr snapToGrid="0">
      <p:cViewPr varScale="1">
        <p:scale>
          <a:sx n="65" d="100"/>
          <a:sy n="65" d="100"/>
        </p:scale>
        <p:origin x="948" y="60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58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iw-I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4994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iw-I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30614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https://www.youtube.com/watch?v=qZ2p2LnGO4E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iw-I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7587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784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0643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21255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20451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82e488cbc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82e488cbc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82e488cbc7_0_7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w-IL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2754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82e488cbc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82e488cbc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82e488cbc7_0_7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w-IL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0207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82e488cb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82e488cb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82e488cbc7_0_0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w-IL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82e488cbc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82e488cbc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82e488cbc7_0_14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w-IL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82e488cbc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82e488cbc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82e488cbc7_0_21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w-IL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iw-I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3383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ער">
  <p:cSld name="שער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1" y="2693989"/>
            <a:ext cx="121920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/>
          <p:nvPr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8" name="Google Shape;18;p16"/>
          <p:cNvSpPr/>
          <p:nvPr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9" name="Google Shape;19;p16"/>
          <p:cNvSpPr/>
          <p:nvPr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0" name="Google Shape;20;p16"/>
          <p:cNvSpPr/>
          <p:nvPr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1" name="Google Shape;21;p16"/>
          <p:cNvPicPr preferRelativeResize="0"/>
          <p:nvPr/>
        </p:nvPicPr>
        <p:blipFill rotWithShape="1">
          <a:blip r:embed="rId2">
            <a:alphaModFix/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ארבע תמונות">
  <p:cSld name="כותרת וארבע תמונות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5"/>
          <p:cNvSpPr txBox="1"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  <a:defRPr sz="44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5"/>
          <p:cNvSpPr/>
          <p:nvPr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5" name="Google Shape;85;p25"/>
          <p:cNvSpPr/>
          <p:nvPr/>
        </p:nvSpPr>
        <p:spPr>
          <a:xfrm>
            <a:off x="10171544" y="938558"/>
            <a:ext cx="2190882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endParaRPr/>
          </a:p>
        </p:txBody>
      </p:sp>
      <p:sp>
        <p:nvSpPr>
          <p:cNvPr id="86" name="Google Shape;86;p25"/>
          <p:cNvSpPr/>
          <p:nvPr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7" name="Google Shape;87;p25"/>
          <p:cNvSpPr/>
          <p:nvPr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8" name="Google Shape;88;p25"/>
          <p:cNvSpPr>
            <a:spLocks noGrp="1"/>
          </p:cNvSpPr>
          <p:nvPr>
            <p:ph type="pic" idx="2"/>
          </p:nvPr>
        </p:nvSpPr>
        <p:spPr>
          <a:xfrm>
            <a:off x="154519" y="1073695"/>
            <a:ext cx="4114650" cy="2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9" name="Google Shape;89;p25"/>
          <p:cNvSpPr>
            <a:spLocks noGrp="1"/>
          </p:cNvSpPr>
          <p:nvPr>
            <p:ph type="pic" idx="3"/>
          </p:nvPr>
        </p:nvSpPr>
        <p:spPr>
          <a:xfrm>
            <a:off x="154519" y="3976095"/>
            <a:ext cx="4114650" cy="2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90" name="Google Shape;90;p25"/>
          <p:cNvSpPr>
            <a:spLocks noGrp="1"/>
          </p:cNvSpPr>
          <p:nvPr>
            <p:ph type="pic" idx="4"/>
          </p:nvPr>
        </p:nvSpPr>
        <p:spPr>
          <a:xfrm>
            <a:off x="4414862" y="1073695"/>
            <a:ext cx="4114650" cy="2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91" name="Google Shape;91;p25"/>
          <p:cNvSpPr>
            <a:spLocks noGrp="1"/>
          </p:cNvSpPr>
          <p:nvPr>
            <p:ph type="pic" idx="5"/>
          </p:nvPr>
        </p:nvSpPr>
        <p:spPr>
          <a:xfrm>
            <a:off x="4414862" y="3976095"/>
            <a:ext cx="4114650" cy="2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 type="obj">
  <p:cSld name="OBJEC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6"/>
          <p:cNvSpPr txBox="1"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6"/>
          <p:cNvSpPr txBox="1">
            <a:spLocks noGrp="1"/>
          </p:cNvSpPr>
          <p:nvPr>
            <p:ph type="body" idx="1"/>
          </p:nvPr>
        </p:nvSpPr>
        <p:spPr>
          <a:xfrm>
            <a:off x="515274" y="1195757"/>
            <a:ext cx="8031962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6"/>
          <p:cNvSpPr/>
          <p:nvPr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6" name="Google Shape;96;p26"/>
          <p:cNvSpPr/>
          <p:nvPr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7" name="Google Shape;97;p26"/>
          <p:cNvSpPr/>
          <p:nvPr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טקסט גדול-X2">
  <p:cSld name="5_טקסט גדול-X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7"/>
          <p:cNvSpPr txBox="1">
            <a:spLocks noGrp="1"/>
          </p:cNvSpPr>
          <p:nvPr>
            <p:ph type="ctrTitle"/>
          </p:nvPr>
        </p:nvSpPr>
        <p:spPr>
          <a:xfrm>
            <a:off x="234416" y="1312990"/>
            <a:ext cx="7910518" cy="5224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2800"/>
              <a:buFont typeface="Varela Round"/>
              <a:buNone/>
              <a:defRPr sz="28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7"/>
          <p:cNvSpPr/>
          <p:nvPr/>
        </p:nvSpPr>
        <p:spPr>
          <a:xfrm>
            <a:off x="-910416" y="6189198"/>
            <a:ext cx="3068595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1" name="Google Shape;101;p27"/>
          <p:cNvSpPr/>
          <p:nvPr/>
        </p:nvSpPr>
        <p:spPr>
          <a:xfrm>
            <a:off x="10082352" y="8172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2" name="Google Shape;102;p27"/>
          <p:cNvSpPr/>
          <p:nvPr/>
        </p:nvSpPr>
        <p:spPr>
          <a:xfrm>
            <a:off x="-2155687" y="6347804"/>
            <a:ext cx="5559136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3" name="Google Shape;103;p27"/>
          <p:cNvSpPr txBox="1">
            <a:spLocks noGrp="1"/>
          </p:cNvSpPr>
          <p:nvPr>
            <p:ph type="body" idx="1"/>
          </p:nvPr>
        </p:nvSpPr>
        <p:spPr>
          <a:xfrm>
            <a:off x="0" y="192531"/>
            <a:ext cx="12192000" cy="100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 rtl="1">
              <a:spcBef>
                <a:spcPts val="960"/>
              </a:spcBef>
              <a:spcAft>
                <a:spcPts val="0"/>
              </a:spcAft>
              <a:buClr>
                <a:srgbClr val="192A72"/>
              </a:buClr>
              <a:buSzPts val="4800"/>
              <a:buNone/>
              <a:defRPr sz="48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שיעור שכבה ושם המורה">
  <p:cSld name="השיעור שכבה ושם המורה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7"/>
          <p:cNvSpPr/>
          <p:nvPr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  </a:t>
            </a:r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ctrTitle"/>
          </p:nvPr>
        </p:nvSpPr>
        <p:spPr>
          <a:xfrm>
            <a:off x="516000" y="1541327"/>
            <a:ext cx="11160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17"/>
          <p:cNvSpPr/>
          <p:nvPr/>
        </p:nvSpPr>
        <p:spPr>
          <a:xfrm>
            <a:off x="7329949" y="6155858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6" name="Google Shape;26;p17"/>
          <p:cNvSpPr/>
          <p:nvPr/>
        </p:nvSpPr>
        <p:spPr>
          <a:xfrm>
            <a:off x="9501144" y="5870968"/>
            <a:ext cx="3049656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7" name="Google Shape;27;p17"/>
          <p:cNvSpPr/>
          <p:nvPr/>
        </p:nvSpPr>
        <p:spPr>
          <a:xfrm>
            <a:off x="-501113" y="1636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8" name="Google Shape;28;p17"/>
          <p:cNvSpPr txBox="1">
            <a:spLocks noGrp="1"/>
          </p:cNvSpPr>
          <p:nvPr>
            <p:ph type="subTitle" idx="1"/>
          </p:nvPr>
        </p:nvSpPr>
        <p:spPr>
          <a:xfrm>
            <a:off x="516000" y="2840210"/>
            <a:ext cx="11160000" cy="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  <a:defRPr sz="40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2"/>
          </p:nvPr>
        </p:nvSpPr>
        <p:spPr>
          <a:xfrm>
            <a:off x="516000" y="3644294"/>
            <a:ext cx="11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32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32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0" name="Google Shape;30;p17"/>
          <p:cNvSpPr/>
          <p:nvPr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כותרות ותוכן" preserve="1" userDrawn="1">
  <p:cSld name="1_2 כותרות ותוכן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>
            <a:spLocks noGrp="1"/>
          </p:cNvSpPr>
          <p:nvPr>
            <p:ph type="body" idx="2"/>
          </p:nvPr>
        </p:nvSpPr>
        <p:spPr>
          <a:xfrm>
            <a:off x="515272" y="1059388"/>
            <a:ext cx="11160000" cy="4626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68288" lvl="0" indent="-26828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42900" algn="r" rtl="1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 dirty="0"/>
          </a:p>
        </p:txBody>
      </p:sp>
      <p:sp>
        <p:nvSpPr>
          <p:cNvPr id="32" name="Google Shape;32;p18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12550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18"/>
          <p:cNvSpPr/>
          <p:nvPr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6" name="Google Shape;36;p18"/>
          <p:cNvSpPr/>
          <p:nvPr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7" name="Google Shape;37;p18"/>
          <p:cNvSpPr/>
          <p:nvPr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8" name="Google Shape;38;p18"/>
          <p:cNvSpPr/>
          <p:nvPr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2285835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כותרות ותוכן">
  <p:cSld name="2 כותרות ותוכן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12550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3" name="Google Shape;33;p18"/>
          <p:cNvSpPr txBox="1">
            <a:spLocks noGrp="1"/>
          </p:cNvSpPr>
          <p:nvPr>
            <p:ph type="body" idx="1"/>
          </p:nvPr>
        </p:nvSpPr>
        <p:spPr>
          <a:xfrm>
            <a:off x="515275" y="1059388"/>
            <a:ext cx="1116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1">
              <a:spcBef>
                <a:spcPts val="560"/>
              </a:spcBef>
              <a:spcAft>
                <a:spcPts val="0"/>
              </a:spcAft>
              <a:buClr>
                <a:srgbClr val="12B4BC"/>
              </a:buClr>
              <a:buSzPts val="2800"/>
              <a:buNone/>
              <a:defRPr sz="2800" b="1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34" name="Google Shape;34;p18"/>
          <p:cNvSpPr txBox="1">
            <a:spLocks noGrp="1"/>
          </p:cNvSpPr>
          <p:nvPr>
            <p:ph type="body" idx="2"/>
          </p:nvPr>
        </p:nvSpPr>
        <p:spPr>
          <a:xfrm>
            <a:off x="515272" y="1725682"/>
            <a:ext cx="111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68288" lvl="0" indent="-26828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42900" algn="r" rtl="1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 dirty="0"/>
          </a:p>
        </p:txBody>
      </p:sp>
      <p:sp>
        <p:nvSpPr>
          <p:cNvPr id="35" name="Google Shape;35;p18"/>
          <p:cNvSpPr/>
          <p:nvPr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6" name="Google Shape;36;p18"/>
          <p:cNvSpPr/>
          <p:nvPr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7" name="Google Shape;37;p18"/>
          <p:cNvSpPr/>
          <p:nvPr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8" name="Google Shape;38;p18"/>
          <p:cNvSpPr/>
          <p:nvPr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כותרות ותוכן" preserve="1" userDrawn="1">
  <p:cSld name="1_2 כותרות ותוכן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12550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18"/>
          <p:cNvSpPr/>
          <p:nvPr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6" name="Google Shape;36;p18"/>
          <p:cNvSpPr/>
          <p:nvPr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7" name="Google Shape;37;p18"/>
          <p:cNvSpPr/>
          <p:nvPr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8" name="Google Shape;38;p18"/>
          <p:cNvSpPr/>
          <p:nvPr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4235946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">
  <p:cSld name="כותרת בלבד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 txBox="1"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/>
          <p:nvPr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0" name="Google Shape;50;p20"/>
          <p:cNvSpPr/>
          <p:nvPr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1" name="Google Shape;51;p20"/>
          <p:cNvSpPr/>
          <p:nvPr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מונה">
  <p:cSld name="כותרת ותמונה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>
            <a:spLocks noGrp="1"/>
          </p:cNvSpPr>
          <p:nvPr>
            <p:ph type="pic" idx="2"/>
          </p:nvPr>
        </p:nvSpPr>
        <p:spPr>
          <a:xfrm>
            <a:off x="161147" y="964351"/>
            <a:ext cx="8483175" cy="5721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  <a:defRPr sz="44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2"/>
          <p:cNvSpPr/>
          <p:nvPr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2" name="Google Shape;62;p22"/>
          <p:cNvSpPr/>
          <p:nvPr/>
        </p:nvSpPr>
        <p:spPr>
          <a:xfrm>
            <a:off x="11032901" y="950191"/>
            <a:ext cx="1159099" cy="3473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endParaRPr/>
          </a:p>
        </p:txBody>
      </p:sp>
      <p:sp>
        <p:nvSpPr>
          <p:cNvPr id="63" name="Google Shape;63;p22"/>
          <p:cNvSpPr/>
          <p:nvPr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4" name="Google Shape;64;p22"/>
          <p:cNvSpPr/>
          <p:nvPr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כותרת ושתי תמונות">
  <p:cSld name="1_כותרת ושתי תמונות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>
            <a:spLocks noGrp="1"/>
          </p:cNvSpPr>
          <p:nvPr>
            <p:ph type="pic" idx="2"/>
          </p:nvPr>
        </p:nvSpPr>
        <p:spPr>
          <a:xfrm>
            <a:off x="6444696" y="978201"/>
            <a:ext cx="5395321" cy="3638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ctrTitle"/>
          </p:nvPr>
        </p:nvSpPr>
        <p:spPr>
          <a:xfrm>
            <a:off x="1733910" y="186258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  <a:defRPr sz="44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3"/>
          <p:cNvSpPr/>
          <p:nvPr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endParaRPr/>
          </a:p>
        </p:txBody>
      </p:sp>
      <p:sp>
        <p:nvSpPr>
          <p:cNvPr id="70" name="Google Shape;70;p23"/>
          <p:cNvSpPr/>
          <p:nvPr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2" name="Google Shape;72;p23"/>
          <p:cNvSpPr>
            <a:spLocks noGrp="1"/>
          </p:cNvSpPr>
          <p:nvPr>
            <p:ph type="pic" idx="3"/>
          </p:nvPr>
        </p:nvSpPr>
        <p:spPr>
          <a:xfrm>
            <a:off x="843274" y="978201"/>
            <a:ext cx="5395321" cy="3638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שלוש תמונות">
  <p:cSld name="כותרת ושלוש תמונות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4"/>
          <p:cNvSpPr>
            <a:spLocks noGrp="1"/>
          </p:cNvSpPr>
          <p:nvPr>
            <p:ph type="pic" idx="2"/>
          </p:nvPr>
        </p:nvSpPr>
        <p:spPr>
          <a:xfrm>
            <a:off x="5513040" y="1030562"/>
            <a:ext cx="5395321" cy="3638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  <a:defRPr sz="44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/>
          <p:nvPr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7" name="Google Shape;77;p24"/>
          <p:cNvSpPr/>
          <p:nvPr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endParaRPr/>
          </a:p>
        </p:txBody>
      </p:sp>
      <p:sp>
        <p:nvSpPr>
          <p:cNvPr id="78" name="Google Shape;78;p24"/>
          <p:cNvSpPr/>
          <p:nvPr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9" name="Google Shape;79;p24"/>
          <p:cNvSpPr/>
          <p:nvPr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0" name="Google Shape;80;p24"/>
          <p:cNvSpPr>
            <a:spLocks noGrp="1"/>
          </p:cNvSpPr>
          <p:nvPr>
            <p:ph type="pic" idx="3"/>
          </p:nvPr>
        </p:nvSpPr>
        <p:spPr>
          <a:xfrm>
            <a:off x="1241442" y="1030562"/>
            <a:ext cx="4114650" cy="2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1" name="Google Shape;81;p24"/>
          <p:cNvSpPr>
            <a:spLocks noGrp="1"/>
          </p:cNvSpPr>
          <p:nvPr>
            <p:ph type="pic" idx="4"/>
          </p:nvPr>
        </p:nvSpPr>
        <p:spPr>
          <a:xfrm>
            <a:off x="1241442" y="3932962"/>
            <a:ext cx="4114650" cy="2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arela Round"/>
              <a:buNone/>
              <a:defRPr sz="4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0" marR="0" lvl="1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0" marR="0" lvl="2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0" marR="0" lvl="3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0" marR="0" lvl="4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0" marR="0" lvl="5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0" marR="0" lvl="6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0" marR="0" lvl="7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0" marR="0" lvl="8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6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qZ2p2LnGO4E?feature=oembed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hyperlink" Target="https://www.youtube.com/watch?v=qZ2p2LnGO4E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google.com/maps/@21.4175715,39.8475901,11.75z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21.4175715,39.8475901,11.75z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"/>
          <p:cNvSpPr txBox="1">
            <a:spLocks noGrp="1"/>
          </p:cNvSpPr>
          <p:nvPr>
            <p:ph type="ctrTitle"/>
          </p:nvPr>
        </p:nvSpPr>
        <p:spPr>
          <a:xfrm>
            <a:off x="1" y="2693893"/>
            <a:ext cx="12192000" cy="147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iw-IL"/>
              <a:t>מערכת שידורים לאומית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טקסט 8">
            <a:extLst>
              <a:ext uri="{FF2B5EF4-FFF2-40B4-BE49-F238E27FC236}">
                <a16:creationId xmlns:a16="http://schemas.microsoft.com/office/drawing/2014/main" id="{1DCCCC23-C782-4962-8DB2-E300CADE464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090218" y="1059388"/>
            <a:ext cx="7585053" cy="4626294"/>
          </a:xfrm>
        </p:spPr>
        <p:txBody>
          <a:bodyPr/>
          <a:lstStyle/>
          <a:p>
            <a:pPr marL="0" lvl="0" indent="0" rtl="0">
              <a:lnSpc>
                <a:spcPct val="150000"/>
              </a:lnSpc>
              <a:spcAft>
                <a:spcPts val="600"/>
              </a:spcAft>
              <a:buNone/>
            </a:pPr>
            <a:r>
              <a:rPr lang="he-IL" dirty="0">
                <a:solidFill>
                  <a:srgbClr val="00B0F0"/>
                </a:solidFill>
              </a:rPr>
              <a:t>מנהגים:</a:t>
            </a:r>
            <a:r>
              <a:rPr lang="he-IL" dirty="0">
                <a:solidFill>
                  <a:srgbClr val="FF0000"/>
                </a:solidFill>
              </a:rPr>
              <a:t> </a:t>
            </a:r>
            <a:r>
              <a:rPr lang="he-IL" dirty="0"/>
              <a:t>הכנסת אורחים, גאולת דם</a:t>
            </a:r>
          </a:p>
          <a:p>
            <a:pPr marL="0" lvl="0" indent="0" rtl="0">
              <a:lnSpc>
                <a:spcPct val="150000"/>
              </a:lnSpc>
              <a:spcAft>
                <a:spcPts val="600"/>
              </a:spcAft>
              <a:buNone/>
            </a:pPr>
            <a:r>
              <a:rPr lang="he-IL" dirty="0">
                <a:solidFill>
                  <a:srgbClr val="00B0F0"/>
                </a:solidFill>
              </a:rPr>
              <a:t>תכונות:</a:t>
            </a:r>
            <a:r>
              <a:rPr lang="he-IL" dirty="0"/>
              <a:t> אומץ לב, נאמנות </a:t>
            </a:r>
            <a:endParaRPr lang="en-US" dirty="0"/>
          </a:p>
          <a:p>
            <a:pPr marL="0" lvl="0" indent="0" rtl="0">
              <a:lnSpc>
                <a:spcPct val="150000"/>
              </a:lnSpc>
              <a:spcAft>
                <a:spcPts val="600"/>
              </a:spcAft>
              <a:buNone/>
            </a:pPr>
            <a:r>
              <a:rPr lang="he-IL" dirty="0">
                <a:solidFill>
                  <a:srgbClr val="00B0F0"/>
                </a:solidFill>
              </a:rPr>
              <a:t>אמונה: </a:t>
            </a:r>
            <a:r>
              <a:rPr lang="he-IL" dirty="0"/>
              <a:t>מרביתם עובדי אלילים, ומיעוטם נוצרים ויהודים </a:t>
            </a:r>
            <a:endParaRPr lang="en-US" dirty="0"/>
          </a:p>
          <a:p>
            <a:pPr marL="0" lvl="0" indent="0" rtl="0">
              <a:lnSpc>
                <a:spcPct val="150000"/>
              </a:lnSpc>
              <a:spcAft>
                <a:spcPts val="600"/>
              </a:spcAft>
              <a:buNone/>
            </a:pPr>
            <a:r>
              <a:rPr lang="he-IL" dirty="0">
                <a:solidFill>
                  <a:srgbClr val="00B0F0"/>
                </a:solidFill>
              </a:rPr>
              <a:t>תרבות:</a:t>
            </a:r>
            <a:r>
              <a:rPr lang="he-IL" dirty="0"/>
              <a:t> שירי לוחמים , שירי אהבה, הספד למתים </a:t>
            </a:r>
          </a:p>
          <a:p>
            <a:pPr marL="0" lvl="0" indent="0" rtl="0">
              <a:lnSpc>
                <a:spcPct val="150000"/>
              </a:lnSpc>
              <a:spcAft>
                <a:spcPts val="600"/>
              </a:spcAft>
              <a:buNone/>
            </a:pPr>
            <a:r>
              <a:rPr lang="he-IL" dirty="0">
                <a:solidFill>
                  <a:srgbClr val="00B0F0"/>
                </a:solidFill>
              </a:rPr>
              <a:t>עלייה לרגל </a:t>
            </a:r>
            <a:r>
              <a:rPr lang="he-IL" dirty="0"/>
              <a:t>שנמשכה שלושה חודשים בשנה ובמהלכה עלו </a:t>
            </a:r>
            <a:r>
              <a:rPr lang="he-IL" dirty="0" err="1"/>
              <a:t>ל</a:t>
            </a:r>
            <a:r>
              <a:rPr lang="he-IL" b="1" dirty="0" err="1"/>
              <a:t>כעבה</a:t>
            </a:r>
            <a:r>
              <a:rPr lang="he-IL" dirty="0"/>
              <a:t> שבמכה . אסור היה להילחם בחודשים אלה</a:t>
            </a:r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B53F01E-5876-44D5-B7D0-AFA399D2C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המשותף בין תושבי חצי היא ערב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74" y="1059388"/>
            <a:ext cx="2689426" cy="389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3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איך תנאים פיזיים מכתיבים אורח </a:t>
            </a:r>
            <a:r>
              <a:rPr lang="he-IL" dirty="0" smtClean="0"/>
              <a:t>חיים*?</a:t>
            </a:r>
            <a:endParaRPr lang="he-IL" dirty="0"/>
          </a:p>
        </p:txBody>
      </p:sp>
      <p:sp>
        <p:nvSpPr>
          <p:cNvPr id="8" name="Google Shape;212;p6"/>
          <p:cNvSpPr/>
          <p:nvPr/>
        </p:nvSpPr>
        <p:spPr>
          <a:xfrm>
            <a:off x="7704521" y="1527627"/>
            <a:ext cx="2520000" cy="1800000"/>
          </a:xfrm>
          <a:prstGeom prst="downArrow">
            <a:avLst>
              <a:gd name="adj1" fmla="val 85893"/>
              <a:gd name="adj2" fmla="val 5159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lang="he-IL" sz="2000" dirty="0">
              <a:solidFill>
                <a:schemeClr val="bg1"/>
              </a:solidFill>
              <a:latin typeface="Varela Round"/>
              <a:cs typeface="Varela Round"/>
              <a:sym typeface="Varela Round"/>
            </a:endParaRPr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dirty="0">
                <a:solidFill>
                  <a:schemeClr val="bg1"/>
                </a:solidFill>
                <a:latin typeface="Varela Round"/>
                <a:cs typeface="Varela Round"/>
                <a:sym typeface="Varela Round"/>
              </a:rPr>
              <a:t>מחסור קבוע במשאבים ובאספקה </a:t>
            </a: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11" name="Google Shape;212;p6"/>
          <p:cNvSpPr/>
          <p:nvPr/>
        </p:nvSpPr>
        <p:spPr>
          <a:xfrm>
            <a:off x="3256350" y="1401096"/>
            <a:ext cx="2520000" cy="1800000"/>
          </a:xfrm>
          <a:prstGeom prst="downArrow">
            <a:avLst>
              <a:gd name="adj1" fmla="val 74015"/>
              <a:gd name="adj2" fmla="val 5159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/>
            <a:r>
              <a:rPr lang="he-IL" sz="2000" dirty="0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מיעוט מים ומשקעים </a:t>
            </a:r>
            <a:endParaRPr sz="20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15" name="Google Shape;213;p6"/>
          <p:cNvSpPr/>
          <p:nvPr/>
        </p:nvSpPr>
        <p:spPr>
          <a:xfrm>
            <a:off x="5711797" y="3285141"/>
            <a:ext cx="2520000" cy="1800000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lang="he-IL" sz="20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dirty="0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מרחק גדול בין ישובים ומקורות פרנסה </a:t>
            </a:r>
            <a:endParaRPr sz="20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19" name="Google Shape;213;p6"/>
          <p:cNvSpPr/>
          <p:nvPr/>
        </p:nvSpPr>
        <p:spPr>
          <a:xfrm>
            <a:off x="864193" y="2750340"/>
            <a:ext cx="2520000" cy="1800000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he-IL" sz="20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algn="ctr"/>
            <a:endParaRPr lang="he-IL" sz="20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algn="ctr"/>
            <a:r>
              <a:rPr lang="he-IL" sz="2000" dirty="0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ריחוק ממרכזי שלטון, משטרה ומשפט</a:t>
            </a:r>
            <a:endParaRPr lang="en-US" sz="20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dirty="0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 </a:t>
            </a:r>
            <a:endParaRPr sz="20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63882" y="5085141"/>
            <a:ext cx="346587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 smtClean="0"/>
              <a:t>* מבוסס על יחידת הוראה שכתב ד"ר צפריר גולדברג מאונ' חיפה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8330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איך תנאים פיזיים מכתיבים אורח חיים?</a:t>
            </a:r>
          </a:p>
        </p:txBody>
      </p:sp>
      <p:sp>
        <p:nvSpPr>
          <p:cNvPr id="8" name="Google Shape;212;p6"/>
          <p:cNvSpPr/>
          <p:nvPr/>
        </p:nvSpPr>
        <p:spPr>
          <a:xfrm>
            <a:off x="7326344" y="1075551"/>
            <a:ext cx="2880000" cy="1080000"/>
          </a:xfrm>
          <a:prstGeom prst="downArrow">
            <a:avLst>
              <a:gd name="adj1" fmla="val 85893"/>
              <a:gd name="adj2" fmla="val 3628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800" dirty="0">
                <a:solidFill>
                  <a:schemeClr val="bg1"/>
                </a:solidFill>
                <a:latin typeface="Varela Round"/>
                <a:cs typeface="Varela Round"/>
                <a:sym typeface="Varela Round"/>
              </a:rPr>
              <a:t>מחסור קבוע במשאבים ובאספקה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12" name="Google Shape;213;p6"/>
          <p:cNvSpPr/>
          <p:nvPr/>
        </p:nvSpPr>
        <p:spPr>
          <a:xfrm>
            <a:off x="7326344" y="2444683"/>
            <a:ext cx="2880000" cy="1260000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lang="he-IL" sz="18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800" dirty="0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נוודות-פרנסה מגידול עיזים וכבשים</a:t>
            </a:r>
            <a:endParaRPr sz="18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13" name="Google Shape;214;p6"/>
          <p:cNvSpPr/>
          <p:nvPr/>
        </p:nvSpPr>
        <p:spPr>
          <a:xfrm>
            <a:off x="4001219" y="2335906"/>
            <a:ext cx="2880000" cy="1080000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12B4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800" b="0" i="0" u="none" strike="noStrike" cap="none" dirty="0">
                <a:solidFill>
                  <a:schemeClr val="bg1"/>
                </a:solidFill>
                <a:latin typeface="Varela Round"/>
                <a:ea typeface="Varela Round"/>
                <a:cs typeface="Varela Round"/>
                <a:sym typeface="Varela Round"/>
              </a:rPr>
              <a:t>נקמת דם  </a:t>
            </a:r>
            <a:endParaRPr sz="1800" b="0" i="0" u="none" strike="noStrike" cap="none" dirty="0">
              <a:solidFill>
                <a:schemeClr val="bg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5" name="Google Shape;213;p6"/>
          <p:cNvSpPr/>
          <p:nvPr/>
        </p:nvSpPr>
        <p:spPr>
          <a:xfrm>
            <a:off x="4001219" y="1075551"/>
            <a:ext cx="2880000" cy="1080000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lang="he-IL" sz="18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800" dirty="0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מרחק גדול בין ישובים ומקורות פרנסה </a:t>
            </a:r>
            <a:endParaRPr sz="18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17" name="Google Shape;213;p6"/>
          <p:cNvSpPr/>
          <p:nvPr/>
        </p:nvSpPr>
        <p:spPr>
          <a:xfrm>
            <a:off x="4001219" y="4856615"/>
            <a:ext cx="2880000" cy="1620000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lang="he-IL" sz="18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algn="ctr" rtl="1"/>
            <a:r>
              <a:rPr lang="he-IL" sz="1800" dirty="0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נקמת דם יכולה ליצור מעגל בלתי פוסק של רציחות.</a:t>
            </a:r>
            <a:endParaRPr lang="en-US" sz="18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lvl="0" algn="ctr" rtl="1"/>
            <a:r>
              <a:rPr lang="he-IL" sz="1800" dirty="0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 </a:t>
            </a:r>
            <a:r>
              <a:rPr lang="he-IL" sz="1800" dirty="0">
                <a:solidFill>
                  <a:srgbClr val="FF0000"/>
                </a:solidFill>
                <a:latin typeface="Varela Round" panose="020B0604020202020204" charset="-79"/>
                <a:cs typeface="Varela Round" panose="020B0604020202020204" charset="-79"/>
              </a:rPr>
              <a:t>בעיה</a:t>
            </a:r>
            <a:endParaRPr sz="1800" dirty="0">
              <a:solidFill>
                <a:srgbClr val="FF0000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20" name="Google Shape;214;p6"/>
          <p:cNvSpPr/>
          <p:nvPr/>
        </p:nvSpPr>
        <p:spPr>
          <a:xfrm>
            <a:off x="4001219" y="3596261"/>
            <a:ext cx="2880000" cy="1080000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12B4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/>
            <a:endParaRPr lang="he-IL" sz="18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lvl="0" algn="ctr" rtl="1"/>
            <a:r>
              <a:rPr lang="he-IL" sz="1800" dirty="0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המשפחה משמשת בתור הגוף השופט והמבצע. </a:t>
            </a:r>
            <a:r>
              <a:rPr lang="he-IL" sz="1800" dirty="0">
                <a:solidFill>
                  <a:srgbClr val="FF0000"/>
                </a:solidFill>
                <a:latin typeface="Varela Round" panose="020B0604020202020204" charset="-79"/>
                <a:cs typeface="Varela Round" panose="020B0604020202020204" charset="-79"/>
              </a:rPr>
              <a:t>פתרון</a:t>
            </a:r>
            <a:endParaRPr sz="1800" b="0" i="0" u="none" strike="noStrike" cap="none" dirty="0">
              <a:solidFill>
                <a:srgbClr val="FF0000"/>
              </a:solidFill>
              <a:latin typeface="Varela Round" panose="020B0604020202020204" charset="-79"/>
              <a:ea typeface="Varela Round"/>
              <a:cs typeface="Varela Round" panose="020B0604020202020204" charset="-79"/>
              <a:sym typeface="Varela Round"/>
            </a:endParaRPr>
          </a:p>
        </p:txBody>
      </p:sp>
      <p:sp>
        <p:nvSpPr>
          <p:cNvPr id="21" name="Google Shape;212;p6"/>
          <p:cNvSpPr/>
          <p:nvPr/>
        </p:nvSpPr>
        <p:spPr>
          <a:xfrm>
            <a:off x="7326344" y="3993814"/>
            <a:ext cx="2880000" cy="1620000"/>
          </a:xfrm>
          <a:prstGeom prst="downArrow">
            <a:avLst>
              <a:gd name="adj1" fmla="val 74015"/>
              <a:gd name="adj2" fmla="val 5159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lang="he-IL" sz="18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algn="ctr" rtl="1"/>
            <a:r>
              <a:rPr lang="he-IL" sz="1800" dirty="0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המרעה יוצר תופעה של "מדבור" ומחסל לאט </a:t>
            </a:r>
            <a:r>
              <a:rPr lang="he-IL" sz="1800" dirty="0" err="1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לאט</a:t>
            </a:r>
            <a:r>
              <a:rPr lang="he-IL" sz="1800" dirty="0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 את משאבי הטבע.</a:t>
            </a:r>
          </a:p>
          <a:p>
            <a:pPr algn="ctr" rtl="1"/>
            <a:r>
              <a:rPr lang="he-IL" sz="1800" dirty="0">
                <a:solidFill>
                  <a:srgbClr val="FF0000"/>
                </a:solidFill>
                <a:latin typeface="Varela Round" panose="020B0604020202020204" charset="-79"/>
                <a:cs typeface="Varela Round" panose="020B0604020202020204" charset="-79"/>
              </a:rPr>
              <a:t>בעיה</a:t>
            </a:r>
            <a:endParaRPr lang="en-US" sz="1800" dirty="0">
              <a:solidFill>
                <a:srgbClr val="FF0000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  <p:pic>
        <p:nvPicPr>
          <p:cNvPr id="7170" name="Picture 2" descr="Bouc commun provenç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3"/>
          <a:stretch/>
        </p:blipFill>
        <p:spPr bwMode="auto">
          <a:xfrm>
            <a:off x="376428" y="2209362"/>
            <a:ext cx="3218455" cy="24392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32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5" grpId="0" animBg="1"/>
      <p:bldP spid="17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איך תנאים פיזיים מכתיבים אורח חיים?</a:t>
            </a:r>
          </a:p>
        </p:txBody>
      </p:sp>
      <p:sp>
        <p:nvSpPr>
          <p:cNvPr id="11" name="Google Shape;213;p6">
            <a:extLst>
              <a:ext uri="{FF2B5EF4-FFF2-40B4-BE49-F238E27FC236}">
                <a16:creationId xmlns:a16="http://schemas.microsoft.com/office/drawing/2014/main" id="{3B7D22D6-7EFE-4BEF-9D70-4D611EEEC6DF}"/>
              </a:ext>
            </a:extLst>
          </p:cNvPr>
          <p:cNvSpPr/>
          <p:nvPr/>
        </p:nvSpPr>
        <p:spPr>
          <a:xfrm>
            <a:off x="597666" y="2329508"/>
            <a:ext cx="2880000" cy="1080000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lang="he-IL" sz="18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lvl="0" algn="ctr" rtl="1"/>
            <a:r>
              <a:rPr lang="he-IL" sz="1800" dirty="0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שוד סוחרים ומאבקים שבטיים</a:t>
            </a:r>
            <a:endParaRPr sz="18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14" name="Google Shape;212;p6">
            <a:extLst>
              <a:ext uri="{FF2B5EF4-FFF2-40B4-BE49-F238E27FC236}">
                <a16:creationId xmlns:a16="http://schemas.microsoft.com/office/drawing/2014/main" id="{C1BF5440-1DFE-4AAF-BF6E-EC211BB5BCDD}"/>
              </a:ext>
            </a:extLst>
          </p:cNvPr>
          <p:cNvSpPr/>
          <p:nvPr/>
        </p:nvSpPr>
        <p:spPr>
          <a:xfrm>
            <a:off x="8564348" y="986637"/>
            <a:ext cx="2880000" cy="1080000"/>
          </a:xfrm>
          <a:prstGeom prst="downArrow">
            <a:avLst>
              <a:gd name="adj1" fmla="val 74015"/>
              <a:gd name="adj2" fmla="val 5159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/>
            <a:r>
              <a:rPr lang="he-IL" sz="1800" dirty="0">
                <a:latin typeface="Varela Round" panose="020B0604020202020204" charset="-79"/>
                <a:cs typeface="Varela Round" panose="020B0604020202020204" charset="-79"/>
              </a:rPr>
              <a:t>מיעוט מים ומשקעים </a:t>
            </a:r>
            <a:endParaRPr sz="1800" dirty="0"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16" name="Google Shape;212;p6">
            <a:extLst>
              <a:ext uri="{FF2B5EF4-FFF2-40B4-BE49-F238E27FC236}">
                <a16:creationId xmlns:a16="http://schemas.microsoft.com/office/drawing/2014/main" id="{1B545A32-1D8E-4993-92AB-E0EA0BCED5F4}"/>
              </a:ext>
            </a:extLst>
          </p:cNvPr>
          <p:cNvSpPr/>
          <p:nvPr/>
        </p:nvSpPr>
        <p:spPr>
          <a:xfrm>
            <a:off x="597666" y="3672380"/>
            <a:ext cx="2880000" cy="1800000"/>
          </a:xfrm>
          <a:prstGeom prst="downArrow">
            <a:avLst>
              <a:gd name="adj1" fmla="val 74015"/>
              <a:gd name="adj2" fmla="val 5159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/>
            <a:endParaRPr lang="he-IL" sz="1800" dirty="0">
              <a:latin typeface="Varela Round" panose="020B0604020202020204" charset="-79"/>
              <a:cs typeface="Varela Round" panose="020B0604020202020204" charset="-79"/>
            </a:endParaRPr>
          </a:p>
          <a:p>
            <a:pPr lvl="0" algn="ctr" rtl="1"/>
            <a:endParaRPr lang="he-IL" sz="1800" dirty="0">
              <a:latin typeface="Varela Round" panose="020B0604020202020204" charset="-79"/>
              <a:cs typeface="Varela Round" panose="020B0604020202020204" charset="-79"/>
            </a:endParaRPr>
          </a:p>
          <a:p>
            <a:pPr lvl="0" algn="ctr" rtl="1"/>
            <a:r>
              <a:rPr lang="he-IL" sz="1800" dirty="0">
                <a:latin typeface="Varela Round" panose="020B0604020202020204" charset="-79"/>
                <a:cs typeface="Varela Round" panose="020B0604020202020204" charset="-79"/>
              </a:rPr>
              <a:t>הפרת חוקים, יצירת חוסר אמון, אובדן חיים ואובדן רווחים מליווי שיירות </a:t>
            </a:r>
          </a:p>
          <a:p>
            <a:pPr lvl="0" algn="ctr" rtl="1"/>
            <a:r>
              <a:rPr lang="he-IL" sz="1800" dirty="0">
                <a:solidFill>
                  <a:srgbClr val="FF0000"/>
                </a:solidFill>
                <a:latin typeface="Varela Round" panose="020B0604020202020204" charset="-79"/>
                <a:cs typeface="Varela Round" panose="020B0604020202020204" charset="-79"/>
              </a:rPr>
              <a:t>בעיה </a:t>
            </a:r>
            <a:endParaRPr sz="1800" dirty="0">
              <a:solidFill>
                <a:srgbClr val="FF0000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18" name="Google Shape;212;p6">
            <a:extLst>
              <a:ext uri="{FF2B5EF4-FFF2-40B4-BE49-F238E27FC236}">
                <a16:creationId xmlns:a16="http://schemas.microsoft.com/office/drawing/2014/main" id="{47AC3800-C1EA-4669-B0F7-FBD2AB623678}"/>
              </a:ext>
            </a:extLst>
          </p:cNvPr>
          <p:cNvSpPr/>
          <p:nvPr/>
        </p:nvSpPr>
        <p:spPr>
          <a:xfrm>
            <a:off x="8564348" y="3672380"/>
            <a:ext cx="2880000" cy="1800000"/>
          </a:xfrm>
          <a:prstGeom prst="downArrow">
            <a:avLst>
              <a:gd name="adj1" fmla="val 74015"/>
              <a:gd name="adj2" fmla="val 5159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lang="he-IL" sz="1800" dirty="0"/>
          </a:p>
          <a:p>
            <a:pPr algn="ctr" rtl="1"/>
            <a:endParaRPr lang="he-IL" sz="1800" dirty="0">
              <a:latin typeface="Varela Round" panose="020B0604020202020204" charset="-79"/>
              <a:cs typeface="Varela Round" panose="020B0604020202020204" charset="-79"/>
            </a:endParaRPr>
          </a:p>
          <a:p>
            <a:pPr algn="ctr" rtl="1"/>
            <a:endParaRPr lang="he-IL" sz="1800" dirty="0">
              <a:latin typeface="Varela Round" panose="020B0604020202020204" charset="-79"/>
              <a:cs typeface="Varela Round" panose="020B0604020202020204" charset="-79"/>
            </a:endParaRPr>
          </a:p>
          <a:p>
            <a:pPr algn="ctr" rtl="1"/>
            <a:r>
              <a:rPr lang="he-IL" sz="1800" dirty="0">
                <a:latin typeface="Varela Round" panose="020B0604020202020204" charset="-79"/>
                <a:cs typeface="Varela Round" panose="020B0604020202020204" charset="-79"/>
              </a:rPr>
              <a:t>הידיעה שתוכל לסמוך על הכנסת אורחים מאפשרת לנודד </a:t>
            </a:r>
            <a:r>
              <a:rPr lang="he-IL" sz="1800" dirty="0" err="1">
                <a:latin typeface="Varela Round" panose="020B0604020202020204" charset="-79"/>
                <a:cs typeface="Varela Round" panose="020B0604020202020204" charset="-79"/>
              </a:rPr>
              <a:t>להיזדקק</a:t>
            </a:r>
            <a:r>
              <a:rPr lang="he-IL" sz="1800" dirty="0">
                <a:latin typeface="Varela Round" panose="020B0604020202020204" charset="-79"/>
                <a:cs typeface="Varela Round" panose="020B0604020202020204" charset="-79"/>
              </a:rPr>
              <a:t> לפחות משאבים. </a:t>
            </a:r>
          </a:p>
          <a:p>
            <a:pPr algn="ctr" rtl="1"/>
            <a:r>
              <a:rPr lang="he-IL" sz="1800" dirty="0">
                <a:solidFill>
                  <a:srgbClr val="FF0000"/>
                </a:solidFill>
                <a:latin typeface="Varela Round" panose="020B0604020202020204" charset="-79"/>
                <a:cs typeface="Varela Round" panose="020B0604020202020204" charset="-79"/>
              </a:rPr>
              <a:t>פתרון</a:t>
            </a:r>
            <a:endParaRPr lang="he-IL" sz="1800" dirty="0">
              <a:solidFill>
                <a:srgbClr val="FF0000"/>
              </a:solidFill>
              <a:latin typeface="Varela Round" panose="020B0604020202020204" charset="-79"/>
              <a:cs typeface="Varela Round" panose="020B0604020202020204" charset="-79"/>
              <a:sym typeface="Varela Round"/>
            </a:endParaRPr>
          </a:p>
          <a:p>
            <a:pPr algn="ctr" rtl="1"/>
            <a:endParaRPr lang="en-US" sz="1800" dirty="0"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19" name="Google Shape;213;p6">
            <a:extLst>
              <a:ext uri="{FF2B5EF4-FFF2-40B4-BE49-F238E27FC236}">
                <a16:creationId xmlns:a16="http://schemas.microsoft.com/office/drawing/2014/main" id="{8D5E853F-EA1A-43D9-B7D2-617DAD95DA2C}"/>
              </a:ext>
            </a:extLst>
          </p:cNvPr>
          <p:cNvSpPr/>
          <p:nvPr/>
        </p:nvSpPr>
        <p:spPr>
          <a:xfrm>
            <a:off x="597666" y="986637"/>
            <a:ext cx="2880000" cy="1080000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he-IL" sz="18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algn="ctr"/>
            <a:endParaRPr lang="he-IL" sz="18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algn="ctr"/>
            <a:r>
              <a:rPr lang="he-IL" sz="1800" dirty="0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ריחוק ממרכזי שלטון, משטרה ומשפט</a:t>
            </a:r>
            <a:endParaRPr lang="en-US" sz="18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800" dirty="0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 </a:t>
            </a:r>
            <a:endParaRPr sz="1800" dirty="0">
              <a:solidFill>
                <a:schemeClr val="bg1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22" name="Google Shape;212;p6">
            <a:extLst>
              <a:ext uri="{FF2B5EF4-FFF2-40B4-BE49-F238E27FC236}">
                <a16:creationId xmlns:a16="http://schemas.microsoft.com/office/drawing/2014/main" id="{97B3D6DA-00A7-49E5-B5FC-76CFF1FD319E}"/>
              </a:ext>
            </a:extLst>
          </p:cNvPr>
          <p:cNvSpPr/>
          <p:nvPr/>
        </p:nvSpPr>
        <p:spPr>
          <a:xfrm>
            <a:off x="8564348" y="2329508"/>
            <a:ext cx="2880000" cy="1080000"/>
          </a:xfrm>
          <a:prstGeom prst="downArrow">
            <a:avLst>
              <a:gd name="adj1" fmla="val 74015"/>
              <a:gd name="adj2" fmla="val 5159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he-IL" sz="1800" dirty="0">
                <a:latin typeface="Varela Round" panose="020B0604020202020204" charset="-79"/>
                <a:cs typeface="Varela Round" panose="020B0604020202020204" charset="-79"/>
              </a:rPr>
              <a:t>הכנסת אורחים </a:t>
            </a:r>
            <a:endParaRPr sz="1800" dirty="0">
              <a:latin typeface="Varela Round" panose="020B0604020202020204" charset="-79"/>
              <a:cs typeface="Varela Round" panose="020B0604020202020204" charset="-79"/>
            </a:endParaRPr>
          </a:p>
        </p:txBody>
      </p:sp>
      <p:pic>
        <p:nvPicPr>
          <p:cNvPr id="23" name="Picture 2" descr="אוהל בדואי">
            <a:extLst>
              <a:ext uri="{FF2B5EF4-FFF2-40B4-BE49-F238E27FC236}">
                <a16:creationId xmlns:a16="http://schemas.microsoft.com/office/drawing/2014/main" id="{8AD04238-5A51-4269-AA59-D25990C04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290" y="1526637"/>
            <a:ext cx="4773419" cy="318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00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6" grpId="0" animBg="1"/>
      <p:bldP spid="18" grpId="0" animBg="1"/>
      <p:bldP spid="19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ואז הגיע מוחמד ...</a:t>
            </a:r>
          </a:p>
        </p:txBody>
      </p:sp>
      <p:pic>
        <p:nvPicPr>
          <p:cNvPr id="6148" name="Picture 4" descr="https://upload.wikimedia.org/wikipedia/commons/thumb/c/ca/Siyer-i_Nebi_151b.jpg/320px-Siyer-i_Nebi_15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755" y="933094"/>
            <a:ext cx="5589638" cy="45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368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טקסט 3"/>
          <p:cNvSpPr>
            <a:spLocks noGrp="1"/>
          </p:cNvSpPr>
          <p:nvPr>
            <p:ph type="body" idx="2"/>
          </p:nvPr>
        </p:nvSpPr>
        <p:spPr>
          <a:xfrm>
            <a:off x="515272" y="1059388"/>
            <a:ext cx="11160000" cy="4626294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e-IL" dirty="0"/>
              <a:t>צפו ב</a:t>
            </a:r>
            <a:r>
              <a:rPr lang="he-IL" dirty="0">
                <a:hlinkClick r:id="rId4"/>
              </a:rPr>
              <a:t>סרטון</a:t>
            </a:r>
            <a:r>
              <a:rPr lang="he-IL" dirty="0"/>
              <a:t> הבא - מוחמד וראשית האסלאם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(ניתן לסרוק את הברקוד):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dirty="0"/>
              <a:t>מהתחלה עד</a:t>
            </a:r>
            <a:r>
              <a:rPr lang="en-US" dirty="0"/>
              <a:t>02:10 </a:t>
            </a:r>
            <a:r>
              <a:rPr lang="he-IL" dirty="0"/>
              <a:t> </a:t>
            </a:r>
            <a:r>
              <a:rPr lang="he-IL" dirty="0" err="1"/>
              <a:t>ומ</a:t>
            </a:r>
            <a:r>
              <a:rPr lang="he-IL" dirty="0"/>
              <a:t> </a:t>
            </a:r>
            <a:r>
              <a:rPr lang="en-US" dirty="0"/>
              <a:t>03:03</a:t>
            </a:r>
            <a:r>
              <a:rPr lang="he-IL" dirty="0"/>
              <a:t>- </a:t>
            </a:r>
            <a:r>
              <a:rPr lang="en-US" dirty="0"/>
              <a:t>05:00 </a:t>
            </a:r>
            <a:r>
              <a:rPr lang="he-IL" dirty="0"/>
              <a:t>דקות.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b="1" dirty="0" smtClean="0">
                <a:solidFill>
                  <a:srgbClr val="0070C0"/>
                </a:solidFill>
              </a:rPr>
              <a:t>ענו עלה שאלות-מי </a:t>
            </a:r>
            <a:r>
              <a:rPr lang="he-IL" b="1" dirty="0">
                <a:solidFill>
                  <a:srgbClr val="0070C0"/>
                </a:solidFill>
              </a:rPr>
              <a:t>היה מוחמד</a:t>
            </a:r>
            <a:r>
              <a:rPr lang="he-IL" b="1" dirty="0" smtClean="0">
                <a:solidFill>
                  <a:srgbClr val="0070C0"/>
                </a:solidFill>
              </a:rPr>
              <a:t>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b="1" dirty="0" smtClean="0">
                <a:solidFill>
                  <a:srgbClr val="0070C0"/>
                </a:solidFill>
              </a:rPr>
              <a:t> </a:t>
            </a:r>
            <a:r>
              <a:rPr lang="he-IL" b="1" dirty="0">
                <a:solidFill>
                  <a:srgbClr val="0070C0"/>
                </a:solidFill>
              </a:rPr>
              <a:t>כיצד הפך למייסד דת האסלאם?</a:t>
            </a:r>
          </a:p>
          <a:p>
            <a:pPr marL="0" indent="0">
              <a:lnSpc>
                <a:spcPct val="150000"/>
              </a:lnSpc>
              <a:buNone/>
            </a:pPr>
            <a:endParaRPr lang="he-IL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0E05F457-8969-45AA-A665-8A435C02D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מטלת צפייה</a:t>
            </a:r>
          </a:p>
        </p:txBody>
      </p:sp>
      <p:pic>
        <p:nvPicPr>
          <p:cNvPr id="9220" name="Picture 4" descr="http://www.yo-yoo.co.il/qrcode/temp/D19i9e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55" y="3476815"/>
            <a:ext cx="2335161" cy="23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מדיה מקוונת 5" title="ￗﾐￗﾙￗﾡￗﾜￗﾐￗﾝ">
            <a:hlinkClick r:id="" action="ppaction://media"/>
            <a:extLst>
              <a:ext uri="{FF2B5EF4-FFF2-40B4-BE49-F238E27FC236}">
                <a16:creationId xmlns:a16="http://schemas.microsoft.com/office/drawing/2014/main" id="{E51B95E0-1D25-445A-B68B-824A53D58A8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45084" y="1059388"/>
            <a:ext cx="4826684" cy="361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3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 txBox="1"/>
          <p:nvPr/>
        </p:nvSpPr>
        <p:spPr>
          <a:xfrm>
            <a:off x="1629534" y="2695671"/>
            <a:ext cx="9208400" cy="192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4" name="Google Shape;114;p2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he-IL" dirty="0"/>
              <a:t>ראשית האסלאם - חלק ב</a:t>
            </a:r>
          </a:p>
        </p:txBody>
      </p:sp>
    </p:spTree>
    <p:extLst>
      <p:ext uri="{BB962C8B-B14F-4D97-AF65-F5344CB8AC3E}">
        <p14:creationId xmlns:p14="http://schemas.microsoft.com/office/powerpoint/2010/main" val="2283944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 txBox="1">
            <a:spLocks noGrp="1"/>
          </p:cNvSpPr>
          <p:nvPr>
            <p:ph type="body" idx="2"/>
          </p:nvPr>
        </p:nvSpPr>
        <p:spPr>
          <a:xfrm>
            <a:off x="515272" y="1059388"/>
            <a:ext cx="7665167" cy="5585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92147" indent="-342900">
              <a:lnSpc>
                <a:spcPct val="150000"/>
              </a:lnSpc>
            </a:pPr>
            <a:r>
              <a:rPr lang="he-IL" dirty="0">
                <a:solidFill>
                  <a:schemeClr val="dk1"/>
                </a:solidFill>
              </a:rPr>
              <a:t>ציר זמן</a:t>
            </a:r>
          </a:p>
          <a:p>
            <a:pPr marL="592147" indent="-342900">
              <a:lnSpc>
                <a:spcPct val="150000"/>
              </a:lnSpc>
            </a:pPr>
            <a:r>
              <a:rPr lang="he-IL" dirty="0">
                <a:solidFill>
                  <a:schemeClr val="dk1"/>
                </a:solidFill>
              </a:rPr>
              <a:t>תעודת זהות למוחמד </a:t>
            </a:r>
          </a:p>
          <a:p>
            <a:pPr marL="592147" indent="-342900">
              <a:lnSpc>
                <a:spcPct val="150000"/>
              </a:lnSpc>
            </a:pPr>
            <a:r>
              <a:rPr lang="he-IL" dirty="0">
                <a:solidFill>
                  <a:schemeClr val="dk1"/>
                </a:solidFill>
              </a:rPr>
              <a:t>מוחמד מקבל עליו את השליחות </a:t>
            </a:r>
          </a:p>
          <a:p>
            <a:pPr marL="592147" indent="-342900">
              <a:lnSpc>
                <a:spcPct val="150000"/>
              </a:lnSpc>
            </a:pPr>
            <a:r>
              <a:rPr lang="he-IL" dirty="0">
                <a:solidFill>
                  <a:schemeClr val="dk1"/>
                </a:solidFill>
              </a:rPr>
              <a:t>עיקרי רעיונותיו</a:t>
            </a:r>
          </a:p>
          <a:p>
            <a:pPr marL="592147" indent="-342900">
              <a:lnSpc>
                <a:spcPct val="150000"/>
              </a:lnSpc>
            </a:pPr>
            <a:r>
              <a:rPr lang="he-IL" dirty="0">
                <a:solidFill>
                  <a:schemeClr val="dk1"/>
                </a:solidFill>
              </a:rPr>
              <a:t>גורמי דחיה ממכה </a:t>
            </a:r>
          </a:p>
          <a:p>
            <a:pPr marL="592147" indent="-342900">
              <a:lnSpc>
                <a:spcPct val="150000"/>
              </a:lnSpc>
            </a:pPr>
            <a:r>
              <a:rPr lang="he-IL" dirty="0">
                <a:solidFill>
                  <a:schemeClr val="dk1"/>
                </a:solidFill>
              </a:rPr>
              <a:t>גורמי משיכה </a:t>
            </a:r>
            <a:r>
              <a:rPr lang="he-IL" dirty="0" err="1">
                <a:solidFill>
                  <a:schemeClr val="dk1"/>
                </a:solidFill>
              </a:rPr>
              <a:t>לית'ריב</a:t>
            </a:r>
            <a:r>
              <a:rPr lang="he-IL" dirty="0">
                <a:solidFill>
                  <a:schemeClr val="dk1"/>
                </a:solidFill>
              </a:rPr>
              <a:t> </a:t>
            </a:r>
          </a:p>
          <a:p>
            <a:pPr marL="592147" indent="-342900">
              <a:lnSpc>
                <a:spcPct val="150000"/>
              </a:lnSpc>
            </a:pPr>
            <a:r>
              <a:rPr lang="he-IL" dirty="0">
                <a:solidFill>
                  <a:schemeClr val="dk1"/>
                </a:solidFill>
              </a:rPr>
              <a:t>יחסו ליהודים</a:t>
            </a:r>
          </a:p>
          <a:p>
            <a:pPr marL="592147" indent="-342900">
              <a:lnSpc>
                <a:spcPct val="150000"/>
              </a:lnSpc>
            </a:pPr>
            <a:r>
              <a:rPr lang="he-IL" dirty="0">
                <a:solidFill>
                  <a:schemeClr val="dk1"/>
                </a:solidFill>
              </a:rPr>
              <a:t>כיבוש מכה והקדשתה  של </a:t>
            </a:r>
            <a:r>
              <a:rPr lang="he-IL" dirty="0" err="1">
                <a:solidFill>
                  <a:schemeClr val="dk1"/>
                </a:solidFill>
              </a:rPr>
              <a:t>הכעבה</a:t>
            </a:r>
            <a:endParaRPr lang="he-IL" dirty="0">
              <a:solidFill>
                <a:schemeClr val="dk1"/>
              </a:solidFill>
            </a:endParaRPr>
          </a:p>
          <a:p>
            <a:pPr marL="592147" indent="-342900">
              <a:lnSpc>
                <a:spcPct val="150000"/>
              </a:lnSpc>
            </a:pPr>
            <a:r>
              <a:rPr lang="he-IL" dirty="0">
                <a:solidFill>
                  <a:schemeClr val="dk1"/>
                </a:solidFill>
              </a:rPr>
              <a:t>כיצד דת האסלאם גרמה להצלחתה ?</a:t>
            </a:r>
          </a:p>
          <a:p>
            <a:pPr marL="592147" indent="-342900">
              <a:lnSpc>
                <a:spcPct val="150000"/>
              </a:lnSpc>
            </a:pPr>
            <a:r>
              <a:rPr lang="he-IL" dirty="0">
                <a:solidFill>
                  <a:schemeClr val="dk1"/>
                </a:solidFill>
              </a:rPr>
              <a:t>פתרון החידה ומטלת סיכום  </a:t>
            </a:r>
          </a:p>
          <a:p>
            <a:pPr marL="592147" indent="-342900">
              <a:lnSpc>
                <a:spcPct val="150000"/>
              </a:lnSpc>
            </a:pPr>
            <a:endParaRPr lang="en-US" dirty="0">
              <a:solidFill>
                <a:schemeClr val="dk1"/>
              </a:solidFill>
            </a:endParaRPr>
          </a:p>
          <a:p>
            <a:pPr marL="592147" indent="-342900">
              <a:lnSpc>
                <a:spcPct val="150000"/>
              </a:lnSpc>
            </a:pPr>
            <a:endParaRPr lang="he-IL" dirty="0">
              <a:solidFill>
                <a:schemeClr val="dk1"/>
              </a:solidFill>
            </a:endParaRPr>
          </a:p>
          <a:p>
            <a:pPr marL="592147" indent="-342900">
              <a:lnSpc>
                <a:spcPct val="150000"/>
              </a:lnSpc>
            </a:pPr>
            <a:endParaRPr lang="he-IL" dirty="0">
              <a:solidFill>
                <a:schemeClr val="dk1"/>
              </a:solidFill>
            </a:endParaRPr>
          </a:p>
          <a:p>
            <a:pPr marL="439781" lvl="0" indent="-190534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endParaRPr lang="he-IL" dirty="0">
              <a:solidFill>
                <a:schemeClr val="dk1"/>
              </a:solidFill>
            </a:endParaRPr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iw-IL" dirty="0">
                <a:solidFill>
                  <a:srgbClr val="192A72"/>
                </a:solidFill>
              </a:rPr>
              <a:t>מה נלמד </a:t>
            </a:r>
            <a:r>
              <a:rPr lang="he-IL" dirty="0">
                <a:solidFill>
                  <a:srgbClr val="192A72"/>
                </a:solidFill>
              </a:rPr>
              <a:t>בחלק זה ?</a:t>
            </a:r>
            <a:r>
              <a:rPr lang="iw-IL" dirty="0">
                <a:solidFill>
                  <a:srgbClr val="192A72"/>
                </a:solidFill>
              </a:rPr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3106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e-IL" dirty="0"/>
              <a:t>ציר זמן </a:t>
            </a:r>
          </a:p>
        </p:txBody>
      </p:sp>
      <p:sp>
        <p:nvSpPr>
          <p:cNvPr id="5" name="Google Shape;196;p6"/>
          <p:cNvSpPr/>
          <p:nvPr/>
        </p:nvSpPr>
        <p:spPr>
          <a:xfrm rot="5400000">
            <a:off x="5709305" y="-2918285"/>
            <a:ext cx="577486" cy="11778304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Varela Round" panose="00000500000000000000" pitchFamily="2" charset="-79"/>
              <a:ea typeface="Varela Round"/>
              <a:cs typeface="Varela Round" panose="00000500000000000000" pitchFamily="2" charset="-79"/>
              <a:sym typeface="Varela Round"/>
            </a:endParaRPr>
          </a:p>
        </p:txBody>
      </p:sp>
      <p:sp>
        <p:nvSpPr>
          <p:cNvPr id="6" name="Google Shape;194;p6"/>
          <p:cNvSpPr/>
          <p:nvPr/>
        </p:nvSpPr>
        <p:spPr>
          <a:xfrm rot="10800000">
            <a:off x="3742683" y="2184251"/>
            <a:ext cx="540000" cy="648000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Varela Round" panose="00000500000000000000" pitchFamily="2" charset="-79"/>
              <a:ea typeface="Varela Round"/>
              <a:cs typeface="Varela Round" panose="00000500000000000000" pitchFamily="2" charset="-79"/>
              <a:sym typeface="Varela Round"/>
            </a:endParaRPr>
          </a:p>
        </p:txBody>
      </p:sp>
      <p:sp>
        <p:nvSpPr>
          <p:cNvPr id="7" name="Google Shape;200;p6"/>
          <p:cNvSpPr/>
          <p:nvPr/>
        </p:nvSpPr>
        <p:spPr>
          <a:xfrm rot="10800000">
            <a:off x="7669209" y="2184252"/>
            <a:ext cx="540000" cy="648000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Varela Round" panose="00000500000000000000" pitchFamily="2" charset="-79"/>
              <a:ea typeface="Varela Round"/>
              <a:cs typeface="Varela Round" panose="00000500000000000000" pitchFamily="2" charset="-79"/>
              <a:sym typeface="Varela Round"/>
            </a:endParaRPr>
          </a:p>
        </p:txBody>
      </p:sp>
      <p:sp>
        <p:nvSpPr>
          <p:cNvPr id="8" name="Google Shape;194;p6"/>
          <p:cNvSpPr/>
          <p:nvPr/>
        </p:nvSpPr>
        <p:spPr>
          <a:xfrm flipH="1">
            <a:off x="5535516" y="3113506"/>
            <a:ext cx="540000" cy="648000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Varela Round" panose="00000500000000000000" pitchFamily="2" charset="-79"/>
              <a:ea typeface="Varela Round"/>
              <a:cs typeface="Varela Round" panose="00000500000000000000" pitchFamily="2" charset="-79"/>
              <a:sym typeface="Varela Round"/>
            </a:endParaRPr>
          </a:p>
        </p:txBody>
      </p:sp>
      <p:sp>
        <p:nvSpPr>
          <p:cNvPr id="9" name="Google Shape;200;p6"/>
          <p:cNvSpPr/>
          <p:nvPr/>
        </p:nvSpPr>
        <p:spPr>
          <a:xfrm>
            <a:off x="1614950" y="3113506"/>
            <a:ext cx="540000" cy="648000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Varela Round" panose="00000500000000000000" pitchFamily="2" charset="-79"/>
              <a:ea typeface="Varela Round"/>
              <a:cs typeface="Varela Round" panose="00000500000000000000" pitchFamily="2" charset="-79"/>
              <a:sym typeface="Varela Round"/>
            </a:endParaRPr>
          </a:p>
        </p:txBody>
      </p:sp>
      <p:sp>
        <p:nvSpPr>
          <p:cNvPr id="11" name="Google Shape;190;p6"/>
          <p:cNvSpPr/>
          <p:nvPr/>
        </p:nvSpPr>
        <p:spPr>
          <a:xfrm>
            <a:off x="4795084" y="3824522"/>
            <a:ext cx="2016000" cy="720000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1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תחילת השליחות </a:t>
            </a:r>
            <a:endParaRPr sz="2000" b="1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Google Shape;213;p6"/>
          <p:cNvSpPr/>
          <p:nvPr/>
        </p:nvSpPr>
        <p:spPr>
          <a:xfrm>
            <a:off x="9867439" y="3180731"/>
            <a:ext cx="2085069" cy="1391269"/>
          </a:xfrm>
          <a:prstGeom prst="downArrow">
            <a:avLst>
              <a:gd name="adj1" fmla="val 74015"/>
              <a:gd name="adj2" fmla="val 56683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lang="he-IL" sz="2000" b="1" i="0" u="none" strike="noStrike" cap="none" dirty="0">
              <a:solidFill>
                <a:schemeClr val="bg1"/>
              </a:solidFill>
              <a:latin typeface="Varela Round" panose="00000500000000000000" pitchFamily="2" charset="-79"/>
              <a:ea typeface="Varela Round"/>
              <a:cs typeface="Varela Round" panose="00000500000000000000" pitchFamily="2" charset="-79"/>
              <a:sym typeface="Varela Round"/>
            </a:endParaRPr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1" i="0" u="none" strike="noStrike" cap="none" dirty="0">
                <a:solidFill>
                  <a:schemeClr val="bg1"/>
                </a:solidFill>
                <a:latin typeface="Varela Round" panose="00000500000000000000" pitchFamily="2" charset="-79"/>
                <a:ea typeface="Varela Round"/>
                <a:cs typeface="Varela Round" panose="00000500000000000000" pitchFamily="2" charset="-79"/>
                <a:sym typeface="Varela Round"/>
              </a:rPr>
              <a:t>נפילת האימפריה הרומית </a:t>
            </a:r>
            <a:endParaRPr sz="2000" b="1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5" name="Google Shape;190;p6"/>
          <p:cNvSpPr/>
          <p:nvPr/>
        </p:nvSpPr>
        <p:spPr>
          <a:xfrm>
            <a:off x="3008335" y="1422243"/>
            <a:ext cx="2016000" cy="720000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1" dirty="0" err="1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ההג'רה</a:t>
            </a:r>
            <a:endParaRPr sz="2000" b="1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6" name="Google Shape;190;p6"/>
          <p:cNvSpPr/>
          <p:nvPr/>
        </p:nvSpPr>
        <p:spPr>
          <a:xfrm>
            <a:off x="875767" y="3824522"/>
            <a:ext cx="2016000" cy="720000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1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מות מוחמד </a:t>
            </a:r>
            <a:endParaRPr sz="2000" b="1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10427110" y="1734652"/>
            <a:ext cx="1120877" cy="7246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10227606" y="2259892"/>
            <a:ext cx="1283110" cy="4920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476</a:t>
            </a:r>
          </a:p>
        </p:txBody>
      </p:sp>
      <p:sp>
        <p:nvSpPr>
          <p:cNvPr id="20" name="מלבן 19"/>
          <p:cNvSpPr/>
          <p:nvPr/>
        </p:nvSpPr>
        <p:spPr>
          <a:xfrm>
            <a:off x="7312462" y="3174662"/>
            <a:ext cx="1283110" cy="4920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570</a:t>
            </a:r>
          </a:p>
        </p:txBody>
      </p:sp>
      <p:sp>
        <p:nvSpPr>
          <p:cNvPr id="21" name="מלבן 20"/>
          <p:cNvSpPr/>
          <p:nvPr/>
        </p:nvSpPr>
        <p:spPr>
          <a:xfrm>
            <a:off x="5161529" y="2259892"/>
            <a:ext cx="1283110" cy="4920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610</a:t>
            </a:r>
          </a:p>
        </p:txBody>
      </p:sp>
      <p:sp>
        <p:nvSpPr>
          <p:cNvPr id="24" name="מלבן 23"/>
          <p:cNvSpPr/>
          <p:nvPr/>
        </p:nvSpPr>
        <p:spPr>
          <a:xfrm>
            <a:off x="3374780" y="3174662"/>
            <a:ext cx="1283110" cy="4920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b="1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622</a:t>
            </a:r>
          </a:p>
        </p:txBody>
      </p:sp>
      <p:sp>
        <p:nvSpPr>
          <p:cNvPr id="26" name="מלבן 25"/>
          <p:cNvSpPr/>
          <p:nvPr/>
        </p:nvSpPr>
        <p:spPr>
          <a:xfrm>
            <a:off x="1242212" y="2259892"/>
            <a:ext cx="1283110" cy="4920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632</a:t>
            </a:r>
          </a:p>
        </p:txBody>
      </p:sp>
      <p:sp>
        <p:nvSpPr>
          <p:cNvPr id="27" name="Google Shape;190;p6"/>
          <p:cNvSpPr/>
          <p:nvPr/>
        </p:nvSpPr>
        <p:spPr>
          <a:xfrm>
            <a:off x="6946017" y="1422243"/>
            <a:ext cx="2016000" cy="720000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1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הולדת מוחמד </a:t>
            </a:r>
            <a:endParaRPr sz="2000" b="1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37721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e-IL" dirty="0"/>
              <a:t>תעודת זהות למוחמד (</a:t>
            </a:r>
            <a:r>
              <a:rPr lang="he-IL" dirty="0" err="1"/>
              <a:t>זמרת"י</a:t>
            </a:r>
            <a:r>
              <a:rPr lang="he-IL" dirty="0"/>
              <a:t>) </a:t>
            </a:r>
          </a:p>
        </p:txBody>
      </p:sp>
      <p:sp>
        <p:nvSpPr>
          <p:cNvPr id="231" name="Google Shape;231;p9"/>
          <p:cNvSpPr>
            <a:spLocks noGrp="1"/>
          </p:cNvSpPr>
          <p:nvPr>
            <p:ph type="pic" idx="4294967295"/>
          </p:nvPr>
        </p:nvSpPr>
        <p:spPr>
          <a:xfrm>
            <a:off x="9443884" y="901293"/>
            <a:ext cx="1371600" cy="42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e-IL" sz="2800" b="1" dirty="0">
                <a:solidFill>
                  <a:srgbClr val="00B0F0"/>
                </a:solidFill>
              </a:rPr>
              <a:t>ז</a:t>
            </a:r>
            <a:r>
              <a:rPr lang="he-IL" sz="2800" dirty="0"/>
              <a:t>מן: </a:t>
            </a:r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e-IL" sz="2800" dirty="0"/>
              <a:t> </a:t>
            </a:r>
            <a:endParaRPr lang="en-US" sz="2800" dirty="0"/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e-IL" sz="2800" b="1" dirty="0">
                <a:solidFill>
                  <a:srgbClr val="00B0F0"/>
                </a:solidFill>
              </a:rPr>
              <a:t>מ</a:t>
            </a:r>
            <a:r>
              <a:rPr lang="he-IL" sz="2800" dirty="0"/>
              <a:t>קום:</a:t>
            </a:r>
            <a:endParaRPr lang="en-US" sz="2800" dirty="0"/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 lang="he-IL" sz="2800" dirty="0"/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e-IL" sz="2800" b="1" dirty="0">
                <a:solidFill>
                  <a:srgbClr val="00B0F0"/>
                </a:solidFill>
              </a:rPr>
              <a:t>ר</a:t>
            </a:r>
            <a:r>
              <a:rPr lang="he-IL" sz="2800" dirty="0"/>
              <a:t>קע:</a:t>
            </a:r>
            <a:endParaRPr lang="en-US" sz="2800" dirty="0"/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 lang="he-IL" sz="2800" dirty="0"/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e-IL" sz="2800" b="1" dirty="0">
                <a:solidFill>
                  <a:srgbClr val="00B0F0"/>
                </a:solidFill>
              </a:rPr>
              <a:t>ת</a:t>
            </a:r>
            <a:r>
              <a:rPr lang="he-IL" sz="2800" dirty="0"/>
              <a:t>פקיד:</a:t>
            </a:r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 lang="he-IL" sz="2800" dirty="0"/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e-IL" sz="2800" b="1" dirty="0">
                <a:solidFill>
                  <a:srgbClr val="00B0F0"/>
                </a:solidFill>
              </a:rPr>
              <a:t>י</a:t>
            </a:r>
            <a:r>
              <a:rPr lang="he-IL" sz="2800" dirty="0"/>
              <a:t>יחוד: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70006" y="982423"/>
            <a:ext cx="60763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sz="2400" dirty="0">
                <a:latin typeface="Varela Round" panose="020B0604020202020204" charset="-79"/>
                <a:cs typeface="Varela Round" panose="020B0604020202020204" charset="-79"/>
              </a:rPr>
              <a:t>570-632</a:t>
            </a:r>
            <a:endParaRPr lang="he-IL" sz="2400" dirty="0"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0006" y="2033412"/>
            <a:ext cx="60763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400" dirty="0">
                <a:latin typeface="Varela Round" panose="020B0604020202020204" charset="-79"/>
                <a:cs typeface="Varela Round" panose="020B0604020202020204" charset="-79"/>
              </a:rPr>
              <a:t>מכה שבחצי האי ערב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1774" y="2899695"/>
            <a:ext cx="852456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400" dirty="0">
                <a:latin typeface="Varela Round" panose="020B0604020202020204" charset="-79"/>
                <a:cs typeface="Varela Round" panose="020B0604020202020204" charset="-79"/>
              </a:rPr>
              <a:t>נולד לשבט </a:t>
            </a:r>
            <a:r>
              <a:rPr lang="he-IL" sz="2400" dirty="0" err="1">
                <a:latin typeface="Varela Round" panose="020B0604020202020204" charset="-79"/>
                <a:cs typeface="Varela Round" panose="020B0604020202020204" charset="-79"/>
              </a:rPr>
              <a:t>קורייש</a:t>
            </a:r>
            <a:r>
              <a:rPr lang="he-IL" sz="2400" dirty="0">
                <a:latin typeface="Varela Round" panose="020B0604020202020204" charset="-79"/>
                <a:cs typeface="Varela Round" panose="020B0604020202020204" charset="-79"/>
              </a:rPr>
              <a:t>. בתקופתו מכה שמשה מרכז עולי רגל לעובדי אלילים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70006" y="4950771"/>
            <a:ext cx="607633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400" dirty="0">
                <a:latin typeface="Varela Round" panose="020B0604020202020204" charset="-79"/>
                <a:cs typeface="Varela Round" panose="020B0604020202020204" charset="-79"/>
              </a:rPr>
              <a:t>מוחמד הפך את הערבים משבטים במדבר לעדת מאמינים מוסלמית שתהפוך לאימפריה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70006" y="3977674"/>
            <a:ext cx="607633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400" dirty="0">
                <a:latin typeface="Varela Round" panose="020B0604020202020204" charset="-79"/>
                <a:cs typeface="Varela Round" panose="020B0604020202020204" charset="-79"/>
              </a:rPr>
              <a:t>סוחר, מייסד האסלאם, מצביא , "אחרון הנביאים"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18032" y="3730692"/>
            <a:ext cx="2592040" cy="263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0"/>
      <p:bldP spid="3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 txBox="1"/>
          <p:nvPr/>
        </p:nvSpPr>
        <p:spPr>
          <a:xfrm>
            <a:off x="1629534" y="2695671"/>
            <a:ext cx="9208400" cy="192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4" name="Google Shape;114;p2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he-IL" dirty="0"/>
              <a:t>ראשית האסלאם - חלק א </a:t>
            </a:r>
          </a:p>
        </p:txBody>
      </p:sp>
      <p:sp>
        <p:nvSpPr>
          <p:cNvPr id="115" name="Google Shape;115;p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he-IL" dirty="0"/>
              <a:t>היסטוריה חט"ב - שכבת כתות ז'</a:t>
            </a:r>
          </a:p>
        </p:txBody>
      </p:sp>
      <p:sp>
        <p:nvSpPr>
          <p:cNvPr id="116" name="Google Shape;116;p2"/>
          <p:cNvSpPr txBox="1">
            <a:spLocks noGrp="1"/>
          </p:cNvSpPr>
          <p:nvPr>
            <p:ph type="body" idx="2"/>
          </p:nvPr>
        </p:nvSpPr>
        <p:spPr/>
        <p:txBody>
          <a:bodyPr/>
          <a:lstStyle/>
          <a:p>
            <a:pPr lvl="0"/>
            <a:r>
              <a:rPr lang="he-IL" dirty="0"/>
              <a:t>שם המורה: לאה וינברגר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מוחמד מקבל עליו את השליחות </a:t>
            </a:r>
          </a:p>
        </p:txBody>
      </p:sp>
      <p:pic>
        <p:nvPicPr>
          <p:cNvPr id="13314" name="Picture 2" descr="https://upload.wikimedia.org/wikipedia/commons/2/20/Mohammed_receiving_revelation_from_the_angel_Gabri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86" y="1189703"/>
            <a:ext cx="6585345" cy="49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10169" y="1619663"/>
            <a:ext cx="3637933" cy="22575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sz="2400" b="1" dirty="0">
                <a:solidFill>
                  <a:srgbClr val="00B0F0"/>
                </a:solidFill>
                <a:latin typeface="Varela Round" panose="020B0604020202020204" charset="-79"/>
                <a:cs typeface="Varela Round" panose="020B0604020202020204" charset="-79"/>
              </a:rPr>
              <a:t>לפי עדותו, בגיל ארבעים  התגלה אליו המלאך גבריאל,  והוא שציווה עליו למסור את דברי האל </a:t>
            </a:r>
          </a:p>
        </p:txBody>
      </p:sp>
    </p:spTree>
    <p:extLst>
      <p:ext uri="{BB962C8B-B14F-4D97-AF65-F5344CB8AC3E}">
        <p14:creationId xmlns:p14="http://schemas.microsoft.com/office/powerpoint/2010/main" val="1685674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e-IL" dirty="0"/>
              <a:t>עיקרי רעיונותיו של מוחמד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2671" y="1651819"/>
            <a:ext cx="10746658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 smtClean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-אמונה </a:t>
            </a:r>
            <a:r>
              <a:rPr lang="he-IL" sz="28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ב</a:t>
            </a:r>
            <a:r>
              <a:rPr lang="he-IL" sz="2800" b="1" u="sng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אללה</a:t>
            </a:r>
            <a:r>
              <a:rPr lang="he-IL" sz="28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 אל יחיד ובלתי נראה(מונותיאיזם), ו</a:t>
            </a:r>
            <a:r>
              <a:rPr lang="he-IL" sz="2800" b="1" u="sng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מוחמד</a:t>
            </a:r>
            <a:r>
              <a:rPr lang="he-IL" sz="28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 </a:t>
            </a:r>
            <a:r>
              <a:rPr lang="he-IL" sz="2800" dirty="0" smtClean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שליחו </a:t>
            </a:r>
            <a:endParaRPr lang="he-IL" sz="2800" dirty="0">
              <a:solidFill>
                <a:srgbClr val="002060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algn="r"/>
            <a:r>
              <a:rPr lang="he-IL" sz="28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  </a:t>
            </a:r>
          </a:p>
          <a:p>
            <a:pPr algn="r"/>
            <a:r>
              <a:rPr lang="he-IL" sz="2800" b="1" u="sng" dirty="0" smtClean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-ביום </a:t>
            </a:r>
            <a:r>
              <a:rPr lang="he-IL" sz="2800" b="1" u="sng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הדין </a:t>
            </a:r>
            <a:r>
              <a:rPr lang="he-IL" sz="28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ישפוט אללה את בני האדם </a:t>
            </a:r>
            <a:r>
              <a:rPr lang="he-IL" sz="2800" b="1" u="sng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על מעשיהם </a:t>
            </a:r>
          </a:p>
          <a:p>
            <a:pPr algn="r"/>
            <a:r>
              <a:rPr lang="he-IL" sz="28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 </a:t>
            </a:r>
          </a:p>
          <a:p>
            <a:pPr algn="r"/>
            <a:r>
              <a:rPr lang="he-IL" sz="2800" dirty="0" smtClean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-העשירים </a:t>
            </a:r>
            <a:r>
              <a:rPr lang="he-IL" sz="28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יתנו  </a:t>
            </a:r>
            <a:r>
              <a:rPr lang="he-IL" sz="2800" b="1" u="sng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מכספם</a:t>
            </a:r>
            <a:r>
              <a:rPr lang="he-IL" sz="28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 לעניים </a:t>
            </a:r>
            <a:r>
              <a:rPr lang="he-IL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67" y="2922687"/>
            <a:ext cx="2513625" cy="3495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e-IL" dirty="0"/>
              <a:t>גורמי דחיה ממכה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0774" y="1101212"/>
            <a:ext cx="11134498" cy="51660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65113" indent="-265113" algn="r" defTabSz="354013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"</a:t>
            </a:r>
            <a:r>
              <a:rPr lang="he-IL" sz="2400" b="1" u="sng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אין נביא בעירו"</a:t>
            </a:r>
            <a:r>
              <a:rPr lang="he-IL" sz="2400" b="1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- </a:t>
            </a:r>
            <a:r>
              <a:rPr lang="he-IL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אדם פשוט ומוכר המכריז על עצמו פתאום כנביא מעורר חוסר אמון</a:t>
            </a:r>
          </a:p>
          <a:p>
            <a:pPr marL="265113" indent="-265113" algn="r" defTabSz="354013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רעיונות האסלאם סותרים </a:t>
            </a:r>
            <a:r>
              <a:rPr lang="he-IL" sz="2400" b="1" u="sng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אמונות אלילות</a:t>
            </a:r>
            <a:r>
              <a:rPr lang="he-IL" sz="2400" b="1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 </a:t>
            </a:r>
            <a:r>
              <a:rPr lang="he-IL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המקובלות במכה</a:t>
            </a:r>
          </a:p>
          <a:p>
            <a:pPr marL="265113" indent="-265113" algn="r" defTabSz="354013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חשש לפגיעה בפרנסה - אמונה באל אחד וביטול האלילות עשויה לפגוע </a:t>
            </a:r>
            <a:r>
              <a:rPr lang="he-IL" sz="2400" b="1" u="sng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במעמד מכה וברווחי אנשי  מכה</a:t>
            </a:r>
            <a:r>
              <a:rPr lang="he-IL" sz="2400" b="1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 </a:t>
            </a:r>
            <a:r>
              <a:rPr lang="he-IL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מהעלייה לרגל  לעיר כמרכז פולחן אלילי</a:t>
            </a:r>
            <a:endParaRPr lang="en-US" sz="2400" dirty="0">
              <a:solidFill>
                <a:srgbClr val="002060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457200" indent="-45720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457200" indent="-45720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he-IL" sz="2400" dirty="0">
              <a:solidFill>
                <a:srgbClr val="002060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285750" indent="-28575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he-IL" sz="2400" dirty="0">
              <a:solidFill>
                <a:srgbClr val="002060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e-IL" dirty="0"/>
              <a:t>גורמי משיכה </a:t>
            </a:r>
            <a:r>
              <a:rPr lang="he-IL" dirty="0" err="1"/>
              <a:t>לית'ריב</a:t>
            </a:r>
            <a:r>
              <a:rPr lang="he-IL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2219" y="1139305"/>
            <a:ext cx="10107561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בעיני בני </a:t>
            </a:r>
            <a:r>
              <a:rPr lang="he-IL" sz="2400" dirty="0" err="1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ית'ריב</a:t>
            </a:r>
            <a:r>
              <a:rPr lang="he-IL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 ,אדם זר המגיע יחד עם מאמינים מעורר הערכה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he-IL" sz="2400" dirty="0">
              <a:solidFill>
                <a:srgbClr val="002060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רעיונות האסלאם דומים לאמונות מוכרות </a:t>
            </a:r>
            <a:r>
              <a:rPr lang="he-IL" sz="2400" dirty="0" err="1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בית'ריב</a:t>
            </a:r>
            <a:r>
              <a:rPr lang="he-IL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, כגון אמונות היהודים</a:t>
            </a:r>
            <a:endParaRPr lang="en-US" sz="2400" dirty="0">
              <a:solidFill>
                <a:srgbClr val="002060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מוחמד הצליח להביא לאחדות ולהשכין שלום בין שבטים יריבים </a:t>
            </a:r>
            <a:r>
              <a:rPr lang="he-IL" sz="2400" dirty="0" err="1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בית'ריב</a:t>
            </a:r>
            <a:endParaRPr lang="en-US" sz="2400" dirty="0">
              <a:solidFill>
                <a:srgbClr val="002060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he-IL" sz="2400" dirty="0">
              <a:solidFill>
                <a:srgbClr val="002060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פגיעה במעמד מכה חזקה את מעמד העיר המתחרה- </a:t>
            </a:r>
            <a:r>
              <a:rPr lang="he-IL" sz="2400" dirty="0" err="1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ית'ריב</a:t>
            </a:r>
            <a:r>
              <a:rPr lang="he-IL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. </a:t>
            </a:r>
            <a:r>
              <a:rPr lang="en-US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/>
            </a:r>
            <a:br>
              <a:rPr lang="en-US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</a:br>
            <a:r>
              <a:rPr lang="he-IL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הגירת מוחמד העניקה </a:t>
            </a:r>
            <a:r>
              <a:rPr lang="he-IL" sz="2400" dirty="0" err="1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לית'ריב</a:t>
            </a:r>
            <a:r>
              <a:rPr lang="he-IL" sz="2400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 מעמד של מרכז מוסלמי</a:t>
            </a:r>
            <a:endParaRPr lang="en-US" sz="2400" dirty="0">
              <a:solidFill>
                <a:srgbClr val="002060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he-IL" sz="2400" dirty="0">
              <a:solidFill>
                <a:srgbClr val="002060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342900" indent="-342900" algn="r" rtl="1">
              <a:buFontTx/>
              <a:buChar char="-"/>
            </a:pPr>
            <a:endParaRPr lang="he-IL" sz="2400" dirty="0">
              <a:solidFill>
                <a:srgbClr val="002060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7" name="Google Shape;212;p6"/>
          <p:cNvSpPr/>
          <p:nvPr/>
        </p:nvSpPr>
        <p:spPr>
          <a:xfrm>
            <a:off x="5621848" y="4304565"/>
            <a:ext cx="1312104" cy="727381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3079953" y="5131168"/>
            <a:ext cx="603209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1"/>
            <a:r>
              <a:rPr lang="he-IL" sz="2800" b="1" dirty="0" err="1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Varela Round"/>
              </a:rPr>
              <a:t>ההג'רה</a:t>
            </a:r>
            <a:r>
              <a:rPr lang="he-IL" sz="2800" b="1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Varela Round"/>
              </a:rPr>
              <a:t>  - מעבר ממכה </a:t>
            </a:r>
            <a:r>
              <a:rPr lang="he-IL" sz="2800" b="1" dirty="0" err="1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Varela Round"/>
              </a:rPr>
              <a:t>לית'ריב</a:t>
            </a:r>
            <a:endParaRPr lang="he-IL" sz="2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3200" dirty="0"/>
              <a:t>כיצד הפכו שבטים מפולגים לעדת מאמינים אחת?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49769" y="1326460"/>
            <a:ext cx="5325877" cy="22575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שכנוע</a:t>
            </a:r>
            <a:endParaRPr lang="en-US" sz="2400" b="1" dirty="0">
              <a:solidFill>
                <a:srgbClr val="002060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כריתת בריתות 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שימוש בכוח - מלחמות 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ערבות הדדית</a:t>
            </a:r>
          </a:p>
        </p:txBody>
      </p:sp>
      <p:sp>
        <p:nvSpPr>
          <p:cNvPr id="4" name="Google Shape;212;p6"/>
          <p:cNvSpPr/>
          <p:nvPr/>
        </p:nvSpPr>
        <p:spPr>
          <a:xfrm>
            <a:off x="6096000" y="3796939"/>
            <a:ext cx="1305981" cy="954675"/>
          </a:xfrm>
          <a:prstGeom prst="downArrow">
            <a:avLst>
              <a:gd name="adj1" fmla="val 74015"/>
              <a:gd name="adj2" fmla="val 5159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TextBox 4"/>
          <p:cNvSpPr txBox="1"/>
          <p:nvPr/>
        </p:nvSpPr>
        <p:spPr>
          <a:xfrm>
            <a:off x="4886634" y="4870141"/>
            <a:ext cx="410817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2800" b="1" dirty="0">
                <a:latin typeface="Varela Round" panose="020B0604020202020204" charset="-79"/>
                <a:cs typeface="Varela Round" panose="020B0604020202020204" charset="-79"/>
              </a:rPr>
              <a:t>נוצרה </a:t>
            </a:r>
            <a:r>
              <a:rPr lang="he-IL" sz="2800" b="1" dirty="0">
                <a:solidFill>
                  <a:srgbClr val="92D050"/>
                </a:solidFill>
                <a:latin typeface="Varela Round" panose="020B0604020202020204" charset="-79"/>
                <a:cs typeface="Varela Round" panose="020B0604020202020204" charset="-79"/>
              </a:rPr>
              <a:t>האמה</a:t>
            </a:r>
            <a:r>
              <a:rPr lang="he-IL" sz="2800" b="1" dirty="0">
                <a:solidFill>
                  <a:srgbClr val="FF0000"/>
                </a:solidFill>
                <a:latin typeface="Varela Round" panose="020B0604020202020204" charset="-79"/>
                <a:cs typeface="Varela Round" panose="020B0604020202020204" charset="-79"/>
              </a:rPr>
              <a:t> </a:t>
            </a:r>
            <a:r>
              <a:rPr lang="he-IL" sz="2800" b="1" dirty="0">
                <a:latin typeface="Varela Round" panose="020B0604020202020204" charset="-79"/>
                <a:cs typeface="Varela Round" panose="020B0604020202020204" charset="-79"/>
              </a:rPr>
              <a:t>- </a:t>
            </a:r>
          </a:p>
          <a:p>
            <a:pPr algn="ctr" rtl="1"/>
            <a:r>
              <a:rPr lang="he-IL" sz="2800" b="1" dirty="0">
                <a:latin typeface="Varela Round" panose="020B0604020202020204" charset="-79"/>
                <a:cs typeface="Varela Round" panose="020B0604020202020204" charset="-79"/>
              </a:rPr>
              <a:t>עדת מאמינים מוסלמית </a:t>
            </a:r>
            <a:r>
              <a:rPr lang="he-IL" sz="2800" dirty="0">
                <a:latin typeface="Varela Round" panose="020B0604020202020204" charset="-79"/>
                <a:cs typeface="Varela Round" panose="020B0604020202020204" charset="-79"/>
              </a:rPr>
              <a:t> </a:t>
            </a:r>
          </a:p>
        </p:txBody>
      </p:sp>
      <p:pic>
        <p:nvPicPr>
          <p:cNvPr id="14338" name="Picture 2" descr="https://upload.wikimedia.org/wikipedia/commons/thumb/9/99/The_Prophet_Muhammad_and_the_Muslim_Army_at_the_Battle_of_Uhud%2C_from_the_Siyer-i_Nebi%2C_1595.jpg/320px-The_Prophet_Muhammad_and_the_Muslim_Army_at_the_Battle_of_Uhud%2C_from_the_Siyer-i_Nebi%2C_15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1" y="1248401"/>
            <a:ext cx="3500390" cy="482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568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</a:pPr>
            <a:r>
              <a:rPr lang="he-IL" dirty="0"/>
              <a:t>יחסו של מוחמד  ליהודים </a:t>
            </a:r>
            <a:endParaRPr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147484" y="1031629"/>
            <a:ext cx="11527788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sz="2400" dirty="0">
                <a:latin typeface="Varela Round" panose="020B0604020202020204" charset="-79"/>
                <a:cs typeface="Varela Round" panose="020B0604020202020204" charset="-79"/>
              </a:rPr>
              <a:t>תחילה ניסה מוחמד לשכנע את היהודים להצטרף לדת האסלאם, במיוחד </a:t>
            </a:r>
            <a:r>
              <a:rPr lang="he-IL" sz="2400" dirty="0" err="1">
                <a:latin typeface="Varela Round" panose="020B0604020202020204" charset="-79"/>
                <a:cs typeface="Varela Round" panose="020B0604020202020204" charset="-79"/>
              </a:rPr>
              <a:t>בית'ריב</a:t>
            </a:r>
            <a:r>
              <a:rPr lang="he-IL" sz="2400" dirty="0">
                <a:latin typeface="Varela Round" panose="020B0604020202020204" charset="-79"/>
                <a:cs typeface="Varela Round" panose="020B0604020202020204" charset="-79"/>
              </a:rPr>
              <a:t>.  </a:t>
            </a:r>
          </a:p>
          <a:p>
            <a:pPr algn="r">
              <a:lnSpc>
                <a:spcPct val="150000"/>
              </a:lnSpc>
            </a:pPr>
            <a:r>
              <a:rPr lang="he-IL" sz="2400" dirty="0">
                <a:latin typeface="Varela Round" panose="020B0604020202020204" charset="-79"/>
                <a:cs typeface="Varela Round" panose="020B0604020202020204" charset="-79"/>
              </a:rPr>
              <a:t>אך </a:t>
            </a:r>
            <a:r>
              <a:rPr lang="he-IL" sz="2400" dirty="0" err="1">
                <a:latin typeface="Varela Round" panose="020B0604020202020204" charset="-79"/>
                <a:cs typeface="Varela Round" panose="020B0604020202020204" charset="-79"/>
              </a:rPr>
              <a:t>משסרבו</a:t>
            </a:r>
            <a:r>
              <a:rPr lang="he-IL" sz="2400" dirty="0">
                <a:latin typeface="Varela Round" panose="020B0604020202020204" charset="-79"/>
                <a:cs typeface="Varela Round" panose="020B0604020202020204" charset="-79"/>
              </a:rPr>
              <a:t> החל להילחם בשבטי היהודים בעיר זו.</a:t>
            </a:r>
          </a:p>
          <a:p>
            <a:pPr algn="r">
              <a:lnSpc>
                <a:spcPct val="150000"/>
              </a:lnSpc>
            </a:pPr>
            <a:r>
              <a:rPr lang="he-IL" sz="2400" dirty="0">
                <a:latin typeface="Varela Round" panose="020B0604020202020204" charset="-79"/>
                <a:cs typeface="Varela Round" panose="020B0604020202020204" charset="-79"/>
              </a:rPr>
              <a:t>שני שבטים נאלצו </a:t>
            </a:r>
            <a:r>
              <a:rPr lang="he-IL" sz="2400" u="sng" dirty="0">
                <a:latin typeface="Varela Round" panose="020B0604020202020204" charset="-79"/>
                <a:cs typeface="Varela Round" panose="020B0604020202020204" charset="-79"/>
              </a:rPr>
              <a:t>לעזוב </a:t>
            </a:r>
            <a:r>
              <a:rPr lang="he-IL" sz="2400" dirty="0">
                <a:latin typeface="Varela Round" panose="020B0604020202020204" charset="-79"/>
                <a:cs typeface="Varela Round" panose="020B0604020202020204" charset="-79"/>
              </a:rPr>
              <a:t>את העיר, אך </a:t>
            </a:r>
            <a:r>
              <a:rPr lang="he-IL" sz="2400" b="1" dirty="0">
                <a:latin typeface="Varela Round" panose="020B0604020202020204" charset="-79"/>
                <a:cs typeface="Varela Round" panose="020B0604020202020204" charset="-79"/>
              </a:rPr>
              <a:t>שבט </a:t>
            </a:r>
            <a:r>
              <a:rPr lang="he-IL" sz="2400" b="1" dirty="0" err="1">
                <a:latin typeface="Varela Round" panose="020B0604020202020204" charset="-79"/>
                <a:cs typeface="Varela Round" panose="020B0604020202020204" charset="-79"/>
              </a:rPr>
              <a:t>קוריט'ה</a:t>
            </a:r>
            <a:r>
              <a:rPr lang="he-IL" sz="2400" b="1" dirty="0">
                <a:latin typeface="Varela Round" panose="020B0604020202020204" charset="-79"/>
                <a:cs typeface="Varela Round" panose="020B0604020202020204" charset="-79"/>
              </a:rPr>
              <a:t> </a:t>
            </a:r>
            <a:r>
              <a:rPr lang="he-IL" sz="2400" dirty="0">
                <a:latin typeface="Varela Round" panose="020B0604020202020204" charset="-79"/>
                <a:cs typeface="Varela Round" panose="020B0604020202020204" charset="-79"/>
              </a:rPr>
              <a:t>היהודי  שיצא להילחם במוחמד, גורלו היה אחר: הגברים נרצחו, ואילו הנשים והילדים נמכרו לעבדות. </a:t>
            </a:r>
          </a:p>
          <a:p>
            <a:pPr algn="r">
              <a:lnSpc>
                <a:spcPct val="150000"/>
              </a:lnSpc>
            </a:pPr>
            <a:r>
              <a:rPr lang="he-IL" sz="2400" dirty="0">
                <a:latin typeface="Varela Round" panose="020B0604020202020204" charset="-79"/>
                <a:cs typeface="Varela Round" panose="020B0604020202020204" charset="-79"/>
              </a:rPr>
              <a:t>שאול טשרניחובסקי ,המשורר הלאומי כתב פואמה </a:t>
            </a:r>
            <a:r>
              <a:rPr lang="he-IL" sz="2400" dirty="0">
                <a:solidFill>
                  <a:srgbClr val="00B0F0"/>
                </a:solidFill>
                <a:latin typeface="Varela Round" panose="020B0604020202020204" charset="-79"/>
                <a:cs typeface="Varela Round" panose="020B0604020202020204" charset="-79"/>
              </a:rPr>
              <a:t>"</a:t>
            </a:r>
            <a:r>
              <a:rPr lang="he-IL" sz="2400" b="1" dirty="0">
                <a:solidFill>
                  <a:srgbClr val="00B0F0"/>
                </a:solidFill>
                <a:latin typeface="Varela Round" panose="020B0604020202020204" charset="-79"/>
                <a:cs typeface="Varela Round" panose="020B0604020202020204" charset="-79"/>
              </a:rPr>
              <a:t>אחרון בני </a:t>
            </a:r>
            <a:r>
              <a:rPr lang="he-IL" sz="2400" b="1" dirty="0" err="1" smtClean="0">
                <a:solidFill>
                  <a:srgbClr val="00B0F0"/>
                </a:solidFill>
                <a:latin typeface="Varela Round" panose="020B0604020202020204" charset="-79"/>
                <a:cs typeface="Varela Round" panose="020B0604020202020204" charset="-79"/>
              </a:rPr>
              <a:t>קוריט'ה</a:t>
            </a:r>
            <a:r>
              <a:rPr lang="he-IL" sz="2400" b="1" dirty="0" smtClean="0">
                <a:solidFill>
                  <a:srgbClr val="00B0F0"/>
                </a:solidFill>
                <a:latin typeface="Varela Round" panose="020B0604020202020204" charset="-79"/>
                <a:cs typeface="Varela Round" panose="020B0604020202020204" charset="-79"/>
              </a:rPr>
              <a:t>"* </a:t>
            </a:r>
            <a:endParaRPr lang="he-IL" sz="2400" b="1" dirty="0">
              <a:solidFill>
                <a:srgbClr val="00B0F0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algn="r">
              <a:lnSpc>
                <a:spcPct val="150000"/>
              </a:lnSpc>
            </a:pPr>
            <a:endParaRPr lang="he-IL" sz="2400" dirty="0"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1907457" y="3929741"/>
            <a:ext cx="308294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e-IL" altLang="he-IL" sz="20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כנְפֹל </a:t>
            </a:r>
            <a:r>
              <a:rPr lang="he-IL" altLang="he-IL" sz="2000" dirty="0" err="1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קֹרַיְטָה</a:t>
            </a:r>
            <a:r>
              <a:rPr lang="he-IL" altLang="he-IL" sz="20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 יַחַד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e-IL" altLang="he-IL" sz="20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עִם נְשִׂיאָם עַל שְׂדֵה-קָרַב,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e-IL" altLang="he-IL" sz="20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נָדִּיר וְקַיְלַהּ כָּרָעוּ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e-IL" altLang="he-IL" sz="20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וּשְׁאָר בְּנֵי “עַם הַכְּתָב”;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e-IL" altLang="he-IL" sz="20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אַךְ שְׁמָם עוֹד יִנּוֹן, יִחְיֶה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e-IL" altLang="he-IL" sz="20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בַּאֲבֶל-שִׁירֵי עֲרָב,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e-IL" altLang="he-IL" sz="20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בְּמַנְגִּינוֹת הָעֲרָבוֹת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e-IL" altLang="he-IL" sz="20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וּתְרוּעוֹת שׁוֹפַר קְרָב</a:t>
            </a:r>
            <a:endParaRPr lang="en-US" altLang="he-IL" sz="2000" dirty="0">
              <a:solidFill>
                <a:srgbClr val="0070C0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697" y="6076335"/>
            <a:ext cx="142076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*</a:t>
            </a:r>
            <a:r>
              <a:rPr lang="he-IL" dirty="0" smtClean="0"/>
              <a:t>מתוך </a:t>
            </a:r>
            <a:r>
              <a:rPr lang="he-IL" dirty="0" err="1" smtClean="0"/>
              <a:t>ויקיטקסט</a:t>
            </a:r>
            <a:r>
              <a:rPr lang="he-IL" dirty="0" smtClean="0"/>
              <a:t>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864220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כיבוש מכה</a:t>
            </a:r>
          </a:p>
        </p:txBody>
      </p:sp>
      <p:pic>
        <p:nvPicPr>
          <p:cNvPr id="12290" name="Picture 2" descr="https://upload.wikimedia.org/wikipedia/commons/thumb/c/ca/Muhammad_destroying_idols_-_L%27Histoire_Merveilleuse_en_Vers_de_Mahomet_BNF.jpg/800px-Muhammad_destroying_idols_-_L%27Histoire_Merveilleuse_en_Vers_de_Mahomet_BN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763" y="1303792"/>
            <a:ext cx="5981618" cy="425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מלבן 2"/>
          <p:cNvSpPr/>
          <p:nvPr/>
        </p:nvSpPr>
        <p:spPr>
          <a:xfrm>
            <a:off x="7444560" y="1840919"/>
            <a:ext cx="3432350" cy="1149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24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כניסתו של מוחמד למכה </a:t>
            </a:r>
          </a:p>
          <a:p>
            <a:pPr algn="ctr" rtl="1">
              <a:lnSpc>
                <a:spcPct val="150000"/>
              </a:lnSpc>
            </a:pPr>
            <a:r>
              <a:rPr lang="he-IL" sz="24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והריסת פסלי האלילים</a:t>
            </a:r>
            <a:endParaRPr lang="en-US" sz="2400" dirty="0">
              <a:solidFill>
                <a:srgbClr val="0070C0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11268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הקדשתה של </a:t>
            </a:r>
            <a:r>
              <a:rPr lang="he-IL" dirty="0" err="1"/>
              <a:t>הכעבה</a:t>
            </a:r>
            <a:r>
              <a:rPr lang="he-IL" dirty="0"/>
              <a:t> </a:t>
            </a:r>
          </a:p>
        </p:txBody>
      </p:sp>
      <p:sp>
        <p:nvSpPr>
          <p:cNvPr id="4" name="מלבן 3"/>
          <p:cNvSpPr/>
          <p:nvPr/>
        </p:nvSpPr>
        <p:spPr>
          <a:xfrm>
            <a:off x="230865" y="933094"/>
            <a:ext cx="11160000" cy="1105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3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מוחמד קדש את </a:t>
            </a:r>
            <a:r>
              <a:rPr lang="he-IL" sz="2300" dirty="0" err="1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הכעבה</a:t>
            </a:r>
            <a:r>
              <a:rPr lang="he-IL" sz="23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 וצווה להתפלל לכוונה ואף לעלות לרגל אליה פעם בחיים.</a:t>
            </a:r>
          </a:p>
          <a:p>
            <a:pPr algn="r" rtl="1">
              <a:lnSpc>
                <a:spcPct val="150000"/>
              </a:lnSpc>
            </a:pPr>
            <a:r>
              <a:rPr lang="he-IL" sz="23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המסורת המוסלמית מסבירה שאת </a:t>
            </a:r>
            <a:r>
              <a:rPr lang="he-IL" sz="2300" dirty="0" err="1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הכעבה</a:t>
            </a:r>
            <a:r>
              <a:rPr lang="he-IL" sz="2300" dirty="0">
                <a:solidFill>
                  <a:srgbClr val="0070C0"/>
                </a:solidFill>
                <a:latin typeface="Varela Round" panose="020B0604020202020204" charset="-79"/>
                <a:cs typeface="Varela Round" panose="020B0604020202020204" charset="-79"/>
              </a:rPr>
              <a:t> בנה אברהם עם בנו ישמעאל - אבי העם הערבי 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05480" y="2266717"/>
            <a:ext cx="11076234" cy="38079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416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e-IL" dirty="0"/>
              <a:t>כיצד דת האסלאם תרמה </a:t>
            </a:r>
            <a:r>
              <a:rPr lang="he-IL" dirty="0" smtClean="0"/>
              <a:t>להתפשטותה*? </a:t>
            </a:r>
            <a:endParaRPr lang="he-IL" dirty="0"/>
          </a:p>
        </p:txBody>
      </p:sp>
      <p:sp>
        <p:nvSpPr>
          <p:cNvPr id="7" name="Google Shape;192;p6"/>
          <p:cNvSpPr/>
          <p:nvPr/>
        </p:nvSpPr>
        <p:spPr>
          <a:xfrm>
            <a:off x="3300000" y="3393616"/>
            <a:ext cx="2628000" cy="1260000"/>
          </a:xfrm>
          <a:prstGeom prst="flowChartTerminator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dirty="0">
                <a:solidFill>
                  <a:schemeClr val="bg1"/>
                </a:solidFill>
                <a:latin typeface="Varela Round"/>
                <a:cs typeface="Varela Round"/>
                <a:sym typeface="Varela Round"/>
              </a:rPr>
              <a:t>מצמצמת סכסוכים פנימיים בין שבטי המוסלמים 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8" name="Google Shape;193;p6"/>
          <p:cNvSpPr/>
          <p:nvPr/>
        </p:nvSpPr>
        <p:spPr>
          <a:xfrm>
            <a:off x="336000" y="1359667"/>
            <a:ext cx="2628000" cy="1260000"/>
          </a:xfrm>
          <a:prstGeom prst="flowChartTerminator">
            <a:avLst/>
          </a:prstGeom>
          <a:solidFill>
            <a:srgbClr val="12B4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chemeClr val="bg1"/>
                </a:solidFill>
                <a:latin typeface="Varela Round"/>
                <a:ea typeface="Varela Round"/>
                <a:cs typeface="Varela Round"/>
                <a:sym typeface="Varela Round"/>
              </a:rPr>
              <a:t>הצדקה</a:t>
            </a:r>
            <a:endParaRPr sz="2000" b="0" i="0" u="none" strike="noStrike" cap="none" dirty="0">
              <a:solidFill>
                <a:schemeClr val="bg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" name="Google Shape;192;p6"/>
          <p:cNvSpPr/>
          <p:nvPr/>
        </p:nvSpPr>
        <p:spPr>
          <a:xfrm>
            <a:off x="336000" y="3393616"/>
            <a:ext cx="2628000" cy="1260000"/>
          </a:xfrm>
          <a:prstGeom prst="flowChartTerminator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chemeClr val="bg1"/>
                </a:solidFill>
                <a:latin typeface="Varela Round"/>
                <a:ea typeface="Varela Round"/>
                <a:cs typeface="Varela Round"/>
                <a:sym typeface="Varela Round"/>
              </a:rPr>
              <a:t>מצמצמת פערים חברתיים בין המאמינים 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10" name="Google Shape;193;p6"/>
          <p:cNvSpPr/>
          <p:nvPr/>
        </p:nvSpPr>
        <p:spPr>
          <a:xfrm>
            <a:off x="6264000" y="1359667"/>
            <a:ext cx="2628000" cy="1260000"/>
          </a:xfrm>
          <a:prstGeom prst="flowChartTerminator">
            <a:avLst/>
          </a:prstGeom>
          <a:solidFill>
            <a:srgbClr val="12B4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chemeClr val="bg1"/>
                </a:solidFill>
                <a:latin typeface="Varela Round"/>
                <a:ea typeface="Varela Round"/>
                <a:cs typeface="Varela Round"/>
                <a:sym typeface="Varela Round"/>
              </a:rPr>
              <a:t>העלייה לרגל למכה </a:t>
            </a:r>
            <a:endParaRPr sz="2000" b="0" i="0" u="none" strike="noStrike" cap="none" dirty="0">
              <a:solidFill>
                <a:schemeClr val="bg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" name="Google Shape;192;p6"/>
          <p:cNvSpPr/>
          <p:nvPr/>
        </p:nvSpPr>
        <p:spPr>
          <a:xfrm>
            <a:off x="9228000" y="3393616"/>
            <a:ext cx="2628000" cy="1260000"/>
          </a:xfrm>
          <a:prstGeom prst="flowChartTerminator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chemeClr val="bg1"/>
                </a:solidFill>
                <a:latin typeface="Varela Round"/>
                <a:ea typeface="Varela Round"/>
                <a:cs typeface="Varela Round"/>
                <a:sym typeface="Varela Round"/>
              </a:rPr>
              <a:t>יוצרת מפגש משותף לכל המאמינים במקום אחד 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12" name="Google Shape;192;p6"/>
          <p:cNvSpPr/>
          <p:nvPr/>
        </p:nvSpPr>
        <p:spPr>
          <a:xfrm>
            <a:off x="9228000" y="1359667"/>
            <a:ext cx="2628000" cy="1260000"/>
          </a:xfrm>
          <a:prstGeom prst="flowChartTerminator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dirty="0">
                <a:solidFill>
                  <a:schemeClr val="bg1"/>
                </a:solidFill>
                <a:latin typeface="Varela Round"/>
                <a:cs typeface="Varela Round"/>
                <a:sym typeface="Varela Round"/>
              </a:rPr>
              <a:t>התפילה 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13" name="Google Shape;193;p6"/>
          <p:cNvSpPr/>
          <p:nvPr/>
        </p:nvSpPr>
        <p:spPr>
          <a:xfrm>
            <a:off x="6264000" y="3393616"/>
            <a:ext cx="2628000" cy="1260000"/>
          </a:xfrm>
          <a:prstGeom prst="flowChartTerminator">
            <a:avLst/>
          </a:prstGeom>
          <a:solidFill>
            <a:srgbClr val="12B4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chemeClr val="bg1"/>
                </a:solidFill>
                <a:latin typeface="Varela Round"/>
                <a:ea typeface="Varela Round"/>
                <a:cs typeface="Varela Round"/>
                <a:sym typeface="Varela Round"/>
              </a:rPr>
              <a:t>יוצרת מרכז רוחני משותף לכל המאמינים</a:t>
            </a:r>
            <a:endParaRPr sz="2000" b="0" i="0" u="none" strike="noStrike" cap="none" dirty="0">
              <a:solidFill>
                <a:schemeClr val="bg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4" name="Google Shape;192;p6"/>
          <p:cNvSpPr/>
          <p:nvPr/>
        </p:nvSpPr>
        <p:spPr>
          <a:xfrm>
            <a:off x="3300000" y="1359667"/>
            <a:ext cx="2628000" cy="1260000"/>
          </a:xfrm>
          <a:prstGeom prst="flowChartTerminator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chemeClr val="bg1"/>
                </a:solidFill>
                <a:latin typeface="Varela Round"/>
                <a:ea typeface="Varela Round"/>
                <a:cs typeface="Varela Round"/>
                <a:sym typeface="Varela Round"/>
              </a:rPr>
              <a:t>איסור המלחמה בין המאמינים ואיסור נקמת דם </a:t>
            </a:r>
            <a:endParaRPr sz="1600" dirty="0">
              <a:solidFill>
                <a:schemeClr val="bg1"/>
              </a:solidFill>
            </a:endParaRPr>
          </a:p>
        </p:txBody>
      </p:sp>
      <p:cxnSp>
        <p:nvCxnSpPr>
          <p:cNvPr id="15" name="Google Shape;205;p6"/>
          <p:cNvCxnSpPr>
            <a:cxnSpLocks/>
            <a:stCxn id="14" idx="2"/>
            <a:endCxn id="7" idx="0"/>
          </p:cNvCxnSpPr>
          <p:nvPr/>
        </p:nvCxnSpPr>
        <p:spPr>
          <a:xfrm>
            <a:off x="4614000" y="2619667"/>
            <a:ext cx="0" cy="773949"/>
          </a:xfrm>
          <a:prstGeom prst="straightConnector1">
            <a:avLst/>
          </a:prstGeom>
          <a:noFill/>
          <a:ln w="76200" cap="flat" cmpd="sng">
            <a:solidFill>
              <a:srgbClr val="8ECE4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" name="Google Shape;208;p6"/>
          <p:cNvCxnSpPr>
            <a:cxnSpLocks/>
            <a:stCxn id="10" idx="2"/>
            <a:endCxn id="13" idx="0"/>
          </p:cNvCxnSpPr>
          <p:nvPr/>
        </p:nvCxnSpPr>
        <p:spPr>
          <a:xfrm>
            <a:off x="7578000" y="2619667"/>
            <a:ext cx="0" cy="773949"/>
          </a:xfrm>
          <a:prstGeom prst="straightConnector1">
            <a:avLst/>
          </a:prstGeom>
          <a:noFill/>
          <a:ln w="76200" cap="flat" cmpd="sng">
            <a:solidFill>
              <a:srgbClr val="12B4BC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" name="Google Shape;211;p6"/>
          <p:cNvCxnSpPr>
            <a:cxnSpLocks/>
            <a:stCxn id="12" idx="2"/>
            <a:endCxn id="11" idx="0"/>
          </p:cNvCxnSpPr>
          <p:nvPr/>
        </p:nvCxnSpPr>
        <p:spPr>
          <a:xfrm>
            <a:off x="10542000" y="2619667"/>
            <a:ext cx="0" cy="773949"/>
          </a:xfrm>
          <a:prstGeom prst="straightConnector1">
            <a:avLst/>
          </a:prstGeom>
          <a:noFill/>
          <a:ln w="76200" cap="flat" cmpd="sng">
            <a:solidFill>
              <a:srgbClr val="192A7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9" name="Google Shape;205;p6"/>
          <p:cNvCxnSpPr/>
          <p:nvPr/>
        </p:nvCxnSpPr>
        <p:spPr>
          <a:xfrm>
            <a:off x="-4085162" y="2394004"/>
            <a:ext cx="0" cy="1297708"/>
          </a:xfrm>
          <a:prstGeom prst="straightConnector1">
            <a:avLst/>
          </a:prstGeom>
          <a:noFill/>
          <a:ln w="76200" cap="flat" cmpd="sng">
            <a:solidFill>
              <a:srgbClr val="8ECE4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0" name="Google Shape;211;p6"/>
          <p:cNvCxnSpPr>
            <a:cxnSpLocks/>
            <a:stCxn id="8" idx="2"/>
            <a:endCxn id="9" idx="0"/>
          </p:cNvCxnSpPr>
          <p:nvPr/>
        </p:nvCxnSpPr>
        <p:spPr>
          <a:xfrm>
            <a:off x="1650000" y="2619667"/>
            <a:ext cx="0" cy="773949"/>
          </a:xfrm>
          <a:prstGeom prst="straightConnector1">
            <a:avLst/>
          </a:prstGeom>
          <a:noFill/>
          <a:ln w="76200" cap="flat" cmpd="sng">
            <a:solidFill>
              <a:srgbClr val="192A7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" name="מלבן 1"/>
          <p:cNvSpPr/>
          <p:nvPr/>
        </p:nvSpPr>
        <p:spPr>
          <a:xfrm>
            <a:off x="6912302" y="5715636"/>
            <a:ext cx="46313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dirty="0"/>
              <a:t>* מבוסס על יחידת הוראה שכתב ד"ר צפריר גולדברג מאונ' חיפה </a:t>
            </a:r>
            <a:endParaRPr lang="he-I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8;p4"/>
          <p:cNvSpPr txBox="1">
            <a:spLocks noGrp="1"/>
          </p:cNvSpPr>
          <p:nvPr>
            <p:ph type="body" idx="2"/>
          </p:nvPr>
        </p:nvSpPr>
        <p:spPr>
          <a:xfrm>
            <a:off x="2092325" y="1365250"/>
            <a:ext cx="8032750" cy="41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he-IL" dirty="0"/>
              <a:t> </a:t>
            </a:r>
            <a:endParaRPr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568" y="2055635"/>
            <a:ext cx="9923515" cy="4479846"/>
          </a:xfrm>
          <a:prstGeom prst="rect">
            <a:avLst/>
          </a:prstGeom>
        </p:spPr>
      </p:pic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2121822" y="166585"/>
            <a:ext cx="9642231" cy="720000"/>
          </a:xfrm>
        </p:spPr>
        <p:txBody>
          <a:bodyPr/>
          <a:lstStyle/>
          <a:p>
            <a:r>
              <a:rPr lang="he-IL" dirty="0">
                <a:solidFill>
                  <a:schemeClr val="tx1">
                    <a:lumMod val="90000"/>
                    <a:lumOff val="10000"/>
                  </a:schemeClr>
                </a:solidFill>
                <a:hlinkClick r:id="rId4"/>
              </a:rPr>
              <a:t>מה הקשר לפרק הנלמד?</a:t>
            </a:r>
            <a:endParaRPr lang="he-IL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4568" y="1165797"/>
            <a:ext cx="988559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400" b="1" dirty="0" err="1">
                <a:solidFill>
                  <a:srgbClr val="00B0F0"/>
                </a:solidFill>
                <a:latin typeface="Varela Round" panose="020B0604020202020204" charset="-79"/>
                <a:cs typeface="Varela Round" panose="020B0604020202020204" charset="-79"/>
              </a:rPr>
              <a:t>הכעבה</a:t>
            </a:r>
            <a:r>
              <a:rPr lang="he-IL" sz="2400" b="1" dirty="0">
                <a:solidFill>
                  <a:srgbClr val="00B0F0"/>
                </a:solidFill>
                <a:latin typeface="Varela Round" panose="020B0604020202020204" charset="-79"/>
                <a:cs typeface="Varela Round" panose="020B0604020202020204" charset="-79"/>
              </a:rPr>
              <a:t> - מקום  שהיה </a:t>
            </a:r>
            <a:r>
              <a:rPr lang="he-IL" sz="2400" b="1" dirty="0" smtClean="0">
                <a:solidFill>
                  <a:srgbClr val="00B0F0"/>
                </a:solidFill>
                <a:latin typeface="Varela Round" panose="020B0604020202020204" charset="-79"/>
                <a:cs typeface="Varela Round" panose="020B0604020202020204" charset="-79"/>
              </a:rPr>
              <a:t> מרכז פולחן </a:t>
            </a:r>
            <a:r>
              <a:rPr lang="he-IL" sz="2400" b="1" dirty="0">
                <a:solidFill>
                  <a:srgbClr val="00B0F0"/>
                </a:solidFill>
                <a:latin typeface="Varela Round" panose="020B0604020202020204" charset="-79"/>
                <a:cs typeface="Varela Round" panose="020B0604020202020204" charset="-79"/>
              </a:rPr>
              <a:t>אלילי </a:t>
            </a:r>
            <a:r>
              <a:rPr lang="he-IL" sz="2400" b="1" dirty="0" smtClean="0">
                <a:solidFill>
                  <a:srgbClr val="00B0F0"/>
                </a:solidFill>
                <a:latin typeface="Varela Round" panose="020B0604020202020204" charset="-79"/>
                <a:cs typeface="Varela Round" panose="020B0604020202020204" charset="-79"/>
              </a:rPr>
              <a:t>שהפך </a:t>
            </a:r>
            <a:r>
              <a:rPr lang="he-IL" sz="2400" b="1" dirty="0">
                <a:solidFill>
                  <a:srgbClr val="00B0F0"/>
                </a:solidFill>
                <a:latin typeface="Varela Round" panose="020B0604020202020204" charset="-79"/>
                <a:cs typeface="Varela Round" panose="020B0604020202020204" charset="-79"/>
              </a:rPr>
              <a:t>למקום המקודש ביותר לאסלאם</a:t>
            </a:r>
            <a:endParaRPr lang="he-IL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218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hlinkClick r:id="rId3"/>
              </a:rPr>
              <a:t>מה הקשר לפרק הנלמד?</a:t>
            </a:r>
            <a:endParaRPr lang="he-IL" dirty="0"/>
          </a:p>
        </p:txBody>
      </p:sp>
      <p:sp>
        <p:nvSpPr>
          <p:cNvPr id="5" name="Google Shape;128;p4"/>
          <p:cNvSpPr txBox="1">
            <a:spLocks noGrp="1"/>
          </p:cNvSpPr>
          <p:nvPr>
            <p:ph type="body" idx="4294967295"/>
          </p:nvPr>
        </p:nvSpPr>
        <p:spPr>
          <a:xfrm>
            <a:off x="0" y="1725613"/>
            <a:ext cx="11160125" cy="3960812"/>
          </a:xfrm>
        </p:spPr>
        <p:txBody>
          <a:bodyPr/>
          <a:lstStyle/>
          <a:p>
            <a:pPr lvl="0"/>
            <a:r>
              <a:rPr lang="he-IL" dirty="0"/>
              <a:t> 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619" y="918325"/>
            <a:ext cx="10478763" cy="473050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ציין מיקום טקסט 5">
            <a:extLst>
              <a:ext uri="{FF2B5EF4-FFF2-40B4-BE49-F238E27FC236}">
                <a16:creationId xmlns:a16="http://schemas.microsoft.com/office/drawing/2014/main" id="{50AB2102-FCB6-41D6-9DDD-D5A1A92471E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e-IL" sz="2800" dirty="0">
                <a:latin typeface="Varela Round" panose="020B0604020202020204" charset="-79"/>
                <a:ea typeface="Times New Roman" panose="02020603050405020304" pitchFamily="18" charset="0"/>
                <a:cs typeface="Varela Round" panose="020B0604020202020204" charset="-79"/>
              </a:rPr>
              <a:t>כתבו שיחה דמיונית בין מוסלמי </a:t>
            </a:r>
            <a:r>
              <a:rPr lang="he-IL" sz="2800" dirty="0" smtClean="0">
                <a:latin typeface="Varela Round" panose="020B0604020202020204" charset="-79"/>
                <a:ea typeface="Times New Roman" panose="02020603050405020304" pitchFamily="18" charset="0"/>
                <a:cs typeface="Varela Round" panose="020B0604020202020204" charset="-79"/>
              </a:rPr>
              <a:t>לעובד </a:t>
            </a:r>
            <a:r>
              <a:rPr lang="he-IL" sz="2800" dirty="0">
                <a:latin typeface="Varela Round" panose="020B0604020202020204" charset="-79"/>
                <a:ea typeface="Times New Roman" panose="02020603050405020304" pitchFamily="18" charset="0"/>
                <a:cs typeface="Varela Round" panose="020B0604020202020204" charset="-79"/>
              </a:rPr>
              <a:t>אלילים  </a:t>
            </a:r>
            <a:r>
              <a:rPr lang="he-IL" sz="2800" dirty="0" smtClean="0">
                <a:latin typeface="Varela Round" panose="020B0604020202020204" charset="-79"/>
                <a:ea typeface="Times New Roman" panose="02020603050405020304" pitchFamily="18" charset="0"/>
                <a:cs typeface="Varela Round" panose="020B0604020202020204" charset="-79"/>
              </a:rPr>
              <a:t>בנושא* </a:t>
            </a:r>
            <a:r>
              <a:rPr lang="he-IL" sz="2800" dirty="0">
                <a:latin typeface="Varela Round" panose="020B0604020202020204" charset="-79"/>
                <a:ea typeface="Times New Roman" panose="02020603050405020304" pitchFamily="18" charset="0"/>
                <a:cs typeface="Varela Round" panose="020B0604020202020204" charset="-79"/>
              </a:rPr>
              <a:t>-</a:t>
            </a:r>
            <a:r>
              <a:rPr lang="en-US" sz="2800" dirty="0">
                <a:latin typeface="Varela Round" panose="020B0604020202020204" charset="-79"/>
                <a:ea typeface="Times New Roman" panose="02020603050405020304" pitchFamily="18" charset="0"/>
                <a:cs typeface="Varela Round" panose="020B0604020202020204" charset="-79"/>
              </a:rPr>
              <a:t/>
            </a:r>
            <a:br>
              <a:rPr lang="en-US" sz="2800" dirty="0">
                <a:latin typeface="Varela Round" panose="020B0604020202020204" charset="-79"/>
                <a:ea typeface="Times New Roman" panose="02020603050405020304" pitchFamily="18" charset="0"/>
                <a:cs typeface="Varela Round" panose="020B0604020202020204" charset="-79"/>
              </a:rPr>
            </a:br>
            <a:r>
              <a:rPr lang="he-IL" sz="2800" dirty="0">
                <a:solidFill>
                  <a:srgbClr val="00B0F0"/>
                </a:solidFill>
                <a:latin typeface="Varela Round" panose="020B0604020202020204" charset="-79"/>
                <a:ea typeface="Times New Roman" panose="02020603050405020304" pitchFamily="18" charset="0"/>
                <a:cs typeface="Varela Round" panose="020B0604020202020204" charset="-79"/>
              </a:rPr>
              <a:t>האם האסלאם מסייע לבני חצי האי ערב או מאיים עליהם?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e-IL" sz="2800" dirty="0">
                <a:latin typeface="Varela Round" panose="020B0604020202020204" charset="-79"/>
                <a:ea typeface="Times New Roman" panose="02020603050405020304" pitchFamily="18" charset="0"/>
                <a:cs typeface="Varela Round" panose="020B0604020202020204" charset="-79"/>
              </a:rPr>
              <a:t>התייחסו לאירועים שנלמדו בשיעור .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e-IL" sz="2800" dirty="0" smtClean="0">
                <a:latin typeface="Varela Round" panose="020B0604020202020204" charset="-79"/>
                <a:ea typeface="Times New Roman" panose="02020603050405020304" pitchFamily="18" charset="0"/>
                <a:cs typeface="Varela Round" panose="020B0604020202020204" charset="-79"/>
              </a:rPr>
              <a:t>את השיחה הגישו לבדיקה למורה להיסטוריה </a:t>
            </a:r>
          </a:p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e-IL" sz="2800" dirty="0"/>
              <a:t>* </a:t>
            </a:r>
            <a:r>
              <a:rPr lang="he-IL" sz="1200" dirty="0"/>
              <a:t>מבוסס על יחידת הוראה שכתב ד"ר צפריר גולדברג מאונ' חיפה</a:t>
            </a:r>
            <a:endParaRPr lang="en-US" sz="1200" dirty="0">
              <a:latin typeface="Varela Round" panose="020B0604020202020204" charset="-79"/>
              <a:ea typeface="Times New Roman" panose="02020603050405020304" pitchFamily="18" charset="0"/>
              <a:cs typeface="Varela Round" panose="020B0604020202020204" charset="-79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מטלה </a:t>
            </a:r>
            <a:r>
              <a:rPr lang="he-IL" dirty="0" err="1"/>
              <a:t>כתתית</a:t>
            </a:r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36461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4"/>
          <p:cNvPicPr preferRelativeResize="0"/>
          <p:nvPr/>
        </p:nvPicPr>
        <p:blipFill rotWithShape="1">
          <a:blip r:embed="rId3">
            <a:alphaModFix/>
          </a:blip>
          <a:srcRect l="39172" r="34233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4"/>
          <p:cNvSpPr txBox="1"/>
          <p:nvPr/>
        </p:nvSpPr>
        <p:spPr>
          <a:xfrm>
            <a:off x="1385454" y="3016112"/>
            <a:ext cx="10436297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95350" marR="0" lvl="0" indent="0" algn="just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800" b="0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rights@education.gov.il</a:t>
            </a:r>
            <a:endParaRPr sz="2800" b="0" i="0" u="none" strike="noStrike" cap="none">
              <a:solidFill>
                <a:srgbClr val="192A7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68" name="Google Shape;268;p14"/>
          <p:cNvSpPr/>
          <p:nvPr/>
        </p:nvSpPr>
        <p:spPr>
          <a:xfrm>
            <a:off x="795" y="1838476"/>
            <a:ext cx="12190413" cy="763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3200" b="1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שימוש ביצירות מוגנות בזכויות יוצרים ואיתור בעלי זכויות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 txBox="1">
            <a:spLocks noGrp="1"/>
          </p:cNvSpPr>
          <p:nvPr>
            <p:ph type="body" idx="2"/>
          </p:nvPr>
        </p:nvSpPr>
        <p:spPr>
          <a:xfrm>
            <a:off x="515272" y="1059388"/>
            <a:ext cx="8766380" cy="4626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92147" indent="-342900">
              <a:lnSpc>
                <a:spcPct val="200000"/>
              </a:lnSpc>
            </a:pPr>
            <a:r>
              <a:rPr lang="he-IL" dirty="0">
                <a:solidFill>
                  <a:schemeClr val="dk1"/>
                </a:solidFill>
              </a:rPr>
              <a:t>חידה</a:t>
            </a:r>
          </a:p>
          <a:p>
            <a:pPr marL="592147" indent="-342900">
              <a:lnSpc>
                <a:spcPct val="200000"/>
              </a:lnSpc>
            </a:pPr>
            <a:r>
              <a:rPr lang="he-IL" dirty="0">
                <a:solidFill>
                  <a:schemeClr val="dk1"/>
                </a:solidFill>
              </a:rPr>
              <a:t>ציר זמן</a:t>
            </a:r>
          </a:p>
          <a:p>
            <a:pPr marL="592147" indent="-342900">
              <a:lnSpc>
                <a:spcPct val="200000"/>
              </a:lnSpc>
            </a:pPr>
            <a:r>
              <a:rPr lang="he-IL" dirty="0">
                <a:solidFill>
                  <a:schemeClr val="dk1"/>
                </a:solidFill>
              </a:rPr>
              <a:t>מפת חצי האי ערב - מאה</a:t>
            </a:r>
            <a:r>
              <a:rPr lang="en-US" dirty="0">
                <a:solidFill>
                  <a:schemeClr val="dk1"/>
                </a:solidFill>
              </a:rPr>
              <a:t>7 </a:t>
            </a:r>
            <a:endParaRPr lang="he-IL" dirty="0">
              <a:solidFill>
                <a:schemeClr val="dk1"/>
              </a:solidFill>
            </a:endParaRPr>
          </a:p>
          <a:p>
            <a:pPr marL="592147" indent="-342900">
              <a:lnSpc>
                <a:spcPct val="200000"/>
              </a:lnSpc>
            </a:pPr>
            <a:r>
              <a:rPr lang="he-IL" dirty="0">
                <a:solidFill>
                  <a:schemeClr val="dk1"/>
                </a:solidFill>
              </a:rPr>
              <a:t>תושבי חצי האי ערב</a:t>
            </a:r>
          </a:p>
          <a:p>
            <a:pPr marL="592147" indent="-342900">
              <a:lnSpc>
                <a:spcPct val="200000"/>
              </a:lnSpc>
            </a:pPr>
            <a:r>
              <a:rPr lang="he-IL" dirty="0">
                <a:solidFill>
                  <a:schemeClr val="dk1"/>
                </a:solidFill>
              </a:rPr>
              <a:t>איך תנאים פיזיים מכתיבים אורח חיים?</a:t>
            </a:r>
          </a:p>
          <a:p>
            <a:pPr marL="592147" indent="-342900">
              <a:lnSpc>
                <a:spcPct val="200000"/>
              </a:lnSpc>
            </a:pPr>
            <a:r>
              <a:rPr lang="he-IL" dirty="0">
                <a:solidFill>
                  <a:schemeClr val="dk1"/>
                </a:solidFill>
              </a:rPr>
              <a:t>מטלת צפייה </a:t>
            </a:r>
            <a:endParaRPr lang="en-US" dirty="0">
              <a:solidFill>
                <a:schemeClr val="dk1"/>
              </a:solidFill>
            </a:endParaRPr>
          </a:p>
          <a:p>
            <a:pPr marL="592147" indent="-342900">
              <a:lnSpc>
                <a:spcPct val="200000"/>
              </a:lnSpc>
            </a:pPr>
            <a:endParaRPr lang="he-IL" dirty="0">
              <a:solidFill>
                <a:schemeClr val="dk1"/>
              </a:solidFill>
            </a:endParaRPr>
          </a:p>
          <a:p>
            <a:pPr marL="592147" indent="-342900">
              <a:lnSpc>
                <a:spcPct val="200000"/>
              </a:lnSpc>
            </a:pPr>
            <a:endParaRPr lang="he-IL" dirty="0">
              <a:solidFill>
                <a:schemeClr val="dk1"/>
              </a:solidFill>
            </a:endParaRPr>
          </a:p>
          <a:p>
            <a:pPr marL="439781" lvl="0" indent="-190534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endParaRPr lang="he-IL" dirty="0">
              <a:solidFill>
                <a:schemeClr val="dk1"/>
              </a:solidFill>
            </a:endParaRPr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iw-IL" dirty="0">
                <a:solidFill>
                  <a:srgbClr val="192A72"/>
                </a:solidFill>
              </a:rPr>
              <a:t>מה נלמד ה</a:t>
            </a:r>
            <a:r>
              <a:rPr lang="he-IL" dirty="0">
                <a:solidFill>
                  <a:srgbClr val="192A72"/>
                </a:solidFill>
              </a:rPr>
              <a:t>שיעור </a:t>
            </a:r>
            <a:r>
              <a:rPr lang="iw-IL" dirty="0">
                <a:solidFill>
                  <a:srgbClr val="192A72"/>
                </a:solidFill>
              </a:rPr>
              <a:t> 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e-IL" dirty="0"/>
              <a:t>ציר זמן </a:t>
            </a:r>
          </a:p>
        </p:txBody>
      </p:sp>
      <p:sp>
        <p:nvSpPr>
          <p:cNvPr id="5" name="Google Shape;196;p6"/>
          <p:cNvSpPr/>
          <p:nvPr/>
        </p:nvSpPr>
        <p:spPr>
          <a:xfrm rot="5400000">
            <a:off x="5709305" y="-2918285"/>
            <a:ext cx="577486" cy="11778304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Varela Round" panose="00000500000000000000" pitchFamily="2" charset="-79"/>
              <a:ea typeface="Varela Round"/>
              <a:cs typeface="Varela Round" panose="00000500000000000000" pitchFamily="2" charset="-79"/>
              <a:sym typeface="Varela Round"/>
            </a:endParaRPr>
          </a:p>
        </p:txBody>
      </p:sp>
      <p:sp>
        <p:nvSpPr>
          <p:cNvPr id="6" name="Google Shape;194;p6"/>
          <p:cNvSpPr/>
          <p:nvPr/>
        </p:nvSpPr>
        <p:spPr>
          <a:xfrm rot="10800000">
            <a:off x="3742683" y="2184251"/>
            <a:ext cx="540000" cy="648000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Varela Round" panose="00000500000000000000" pitchFamily="2" charset="-79"/>
              <a:ea typeface="Varela Round"/>
              <a:cs typeface="Varela Round" panose="00000500000000000000" pitchFamily="2" charset="-79"/>
              <a:sym typeface="Varela Round"/>
            </a:endParaRPr>
          </a:p>
        </p:txBody>
      </p:sp>
      <p:sp>
        <p:nvSpPr>
          <p:cNvPr id="7" name="Google Shape;200;p6"/>
          <p:cNvSpPr/>
          <p:nvPr/>
        </p:nvSpPr>
        <p:spPr>
          <a:xfrm rot="10800000">
            <a:off x="7669209" y="2184252"/>
            <a:ext cx="540000" cy="648000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Varela Round" panose="00000500000000000000" pitchFamily="2" charset="-79"/>
              <a:ea typeface="Varela Round"/>
              <a:cs typeface="Varela Round" panose="00000500000000000000" pitchFamily="2" charset="-79"/>
              <a:sym typeface="Varela Round"/>
            </a:endParaRPr>
          </a:p>
        </p:txBody>
      </p:sp>
      <p:sp>
        <p:nvSpPr>
          <p:cNvPr id="8" name="Google Shape;194;p6"/>
          <p:cNvSpPr/>
          <p:nvPr/>
        </p:nvSpPr>
        <p:spPr>
          <a:xfrm flipH="1">
            <a:off x="5535516" y="3113506"/>
            <a:ext cx="540000" cy="648000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Varela Round" panose="00000500000000000000" pitchFamily="2" charset="-79"/>
              <a:ea typeface="Varela Round"/>
              <a:cs typeface="Varela Round" panose="00000500000000000000" pitchFamily="2" charset="-79"/>
              <a:sym typeface="Varela Round"/>
            </a:endParaRPr>
          </a:p>
        </p:txBody>
      </p:sp>
      <p:sp>
        <p:nvSpPr>
          <p:cNvPr id="9" name="Google Shape;200;p6"/>
          <p:cNvSpPr/>
          <p:nvPr/>
        </p:nvSpPr>
        <p:spPr>
          <a:xfrm>
            <a:off x="1614950" y="3113506"/>
            <a:ext cx="540000" cy="648000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Varela Round" panose="00000500000000000000" pitchFamily="2" charset="-79"/>
              <a:ea typeface="Varela Round"/>
              <a:cs typeface="Varela Round" panose="00000500000000000000" pitchFamily="2" charset="-79"/>
              <a:sym typeface="Varela Round"/>
            </a:endParaRPr>
          </a:p>
        </p:txBody>
      </p:sp>
      <p:sp>
        <p:nvSpPr>
          <p:cNvPr id="11" name="Google Shape;190;p6"/>
          <p:cNvSpPr/>
          <p:nvPr/>
        </p:nvSpPr>
        <p:spPr>
          <a:xfrm>
            <a:off x="4795084" y="3824522"/>
            <a:ext cx="2016000" cy="720000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1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תחילת השליחות </a:t>
            </a:r>
            <a:endParaRPr sz="2000" b="1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Google Shape;213;p6"/>
          <p:cNvSpPr/>
          <p:nvPr/>
        </p:nvSpPr>
        <p:spPr>
          <a:xfrm>
            <a:off x="9867439" y="3180731"/>
            <a:ext cx="2085069" cy="1391269"/>
          </a:xfrm>
          <a:prstGeom prst="downArrow">
            <a:avLst>
              <a:gd name="adj1" fmla="val 74015"/>
              <a:gd name="adj2" fmla="val 56683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lang="he-IL" sz="2000" b="1" i="0" u="none" strike="noStrike" cap="none" dirty="0">
              <a:solidFill>
                <a:schemeClr val="bg1"/>
              </a:solidFill>
              <a:latin typeface="Varela Round" panose="00000500000000000000" pitchFamily="2" charset="-79"/>
              <a:ea typeface="Varela Round"/>
              <a:cs typeface="Varela Round" panose="00000500000000000000" pitchFamily="2" charset="-79"/>
              <a:sym typeface="Varela Round"/>
            </a:endParaRPr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1" i="0" u="none" strike="noStrike" cap="none" dirty="0">
                <a:solidFill>
                  <a:schemeClr val="bg1"/>
                </a:solidFill>
                <a:latin typeface="Varela Round" panose="00000500000000000000" pitchFamily="2" charset="-79"/>
                <a:ea typeface="Varela Round"/>
                <a:cs typeface="Varela Round" panose="00000500000000000000" pitchFamily="2" charset="-79"/>
                <a:sym typeface="Varela Round"/>
              </a:rPr>
              <a:t>נפילת האימפריה הרומית </a:t>
            </a:r>
            <a:endParaRPr sz="2000" b="1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5" name="Google Shape;190;p6"/>
          <p:cNvSpPr/>
          <p:nvPr/>
        </p:nvSpPr>
        <p:spPr>
          <a:xfrm>
            <a:off x="3008335" y="1422243"/>
            <a:ext cx="2016000" cy="720000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1" dirty="0" err="1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ההג'רה</a:t>
            </a:r>
            <a:endParaRPr sz="2000" b="1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6" name="Google Shape;190;p6"/>
          <p:cNvSpPr/>
          <p:nvPr/>
        </p:nvSpPr>
        <p:spPr>
          <a:xfrm>
            <a:off x="875767" y="3824522"/>
            <a:ext cx="2016000" cy="720000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1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מות מוחמד </a:t>
            </a:r>
            <a:endParaRPr sz="2000" b="1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10427110" y="1734652"/>
            <a:ext cx="1120877" cy="7246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10227606" y="2259892"/>
            <a:ext cx="1283110" cy="4920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476</a:t>
            </a:r>
          </a:p>
        </p:txBody>
      </p:sp>
      <p:sp>
        <p:nvSpPr>
          <p:cNvPr id="20" name="מלבן 19"/>
          <p:cNvSpPr/>
          <p:nvPr/>
        </p:nvSpPr>
        <p:spPr>
          <a:xfrm>
            <a:off x="7312462" y="3174662"/>
            <a:ext cx="1283110" cy="4920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570</a:t>
            </a:r>
          </a:p>
        </p:txBody>
      </p:sp>
      <p:sp>
        <p:nvSpPr>
          <p:cNvPr id="21" name="מלבן 20"/>
          <p:cNvSpPr/>
          <p:nvPr/>
        </p:nvSpPr>
        <p:spPr>
          <a:xfrm>
            <a:off x="5161529" y="2259892"/>
            <a:ext cx="1283110" cy="4920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610</a:t>
            </a:r>
          </a:p>
        </p:txBody>
      </p:sp>
      <p:sp>
        <p:nvSpPr>
          <p:cNvPr id="24" name="מלבן 23"/>
          <p:cNvSpPr/>
          <p:nvPr/>
        </p:nvSpPr>
        <p:spPr>
          <a:xfrm>
            <a:off x="3374780" y="3174662"/>
            <a:ext cx="1283110" cy="4920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b="1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622</a:t>
            </a:r>
          </a:p>
        </p:txBody>
      </p:sp>
      <p:sp>
        <p:nvSpPr>
          <p:cNvPr id="26" name="מלבן 25"/>
          <p:cNvSpPr/>
          <p:nvPr/>
        </p:nvSpPr>
        <p:spPr>
          <a:xfrm>
            <a:off x="1242212" y="2259892"/>
            <a:ext cx="1283110" cy="4920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632</a:t>
            </a:r>
          </a:p>
        </p:txBody>
      </p:sp>
      <p:sp>
        <p:nvSpPr>
          <p:cNvPr id="27" name="Google Shape;190;p6"/>
          <p:cNvSpPr/>
          <p:nvPr/>
        </p:nvSpPr>
        <p:spPr>
          <a:xfrm>
            <a:off x="6946017" y="1422243"/>
            <a:ext cx="2016000" cy="720000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1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הולדת מוחמד </a:t>
            </a:r>
            <a:endParaRPr sz="2000" b="1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93973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82e488cbc7_0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מפת חצי האי ערב </a:t>
            </a:r>
            <a:br>
              <a:rPr lang="he-IL" dirty="0"/>
            </a:br>
            <a:r>
              <a:rPr lang="he-IL" sz="3200" dirty="0"/>
              <a:t>(לפני הופעת האסלאם)  </a:t>
            </a:r>
            <a:endParaRPr sz="3200" dirty="0"/>
          </a:p>
        </p:txBody>
      </p:sp>
      <p:pic>
        <p:nvPicPr>
          <p:cNvPr id="1026" name="Picture 2" descr="חצי האי ערב וסביבותיו בראשית המאה השביעית לספיר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903" y="1311914"/>
            <a:ext cx="6413759" cy="432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92;p6"/>
          <p:cNvSpPr/>
          <p:nvPr/>
        </p:nvSpPr>
        <p:spPr>
          <a:xfrm>
            <a:off x="925568" y="1311914"/>
            <a:ext cx="2592000" cy="792000"/>
          </a:xfrm>
          <a:prstGeom prst="flowChartTerminator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solidFill>
                  <a:schemeClr val="bg1"/>
                </a:solidFill>
                <a:latin typeface="Varela Round"/>
                <a:cs typeface="Varela Round"/>
                <a:sym typeface="Varela Round"/>
              </a:rPr>
              <a:t>איפה?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7" name="Google Shape;193;p6"/>
          <p:cNvSpPr/>
          <p:nvPr/>
        </p:nvSpPr>
        <p:spPr>
          <a:xfrm>
            <a:off x="925568" y="4841490"/>
            <a:ext cx="2592000" cy="792000"/>
          </a:xfrm>
          <a:prstGeom prst="flowChartTerminator">
            <a:avLst/>
          </a:prstGeom>
          <a:solidFill>
            <a:srgbClr val="12B4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b="0" i="0" u="none" strike="noStrike" cap="none" dirty="0">
                <a:solidFill>
                  <a:schemeClr val="bg1"/>
                </a:solidFill>
                <a:latin typeface="Varela Round"/>
                <a:ea typeface="Varela Round"/>
                <a:cs typeface="Varela Round"/>
                <a:sym typeface="Varela Round"/>
              </a:rPr>
              <a:t>מי המשתתפים?</a:t>
            </a:r>
            <a:endParaRPr sz="2400" b="0" i="0" u="none" strike="noStrike" cap="none" dirty="0">
              <a:solidFill>
                <a:schemeClr val="bg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" name="Google Shape;192;p6"/>
          <p:cNvSpPr/>
          <p:nvPr/>
        </p:nvSpPr>
        <p:spPr>
          <a:xfrm>
            <a:off x="925568" y="3624853"/>
            <a:ext cx="2592000" cy="792000"/>
          </a:xfrm>
          <a:prstGeom prst="flowChartTerminator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/>
            <a:r>
              <a:rPr lang="he-IL" sz="2400" dirty="0">
                <a:solidFill>
                  <a:schemeClr val="bg1"/>
                </a:solidFill>
                <a:latin typeface="Varela Round"/>
                <a:ea typeface="Varela Round"/>
                <a:cs typeface="Varela Round"/>
                <a:sym typeface="Varela Round"/>
              </a:rPr>
              <a:t>איך?</a:t>
            </a:r>
          </a:p>
        </p:txBody>
      </p:sp>
      <p:sp>
        <p:nvSpPr>
          <p:cNvPr id="9" name="Google Shape;193;p6"/>
          <p:cNvSpPr/>
          <p:nvPr/>
        </p:nvSpPr>
        <p:spPr>
          <a:xfrm>
            <a:off x="925568" y="2424321"/>
            <a:ext cx="2592000" cy="792000"/>
          </a:xfrm>
          <a:prstGeom prst="flowChartTerminator">
            <a:avLst/>
          </a:prstGeom>
          <a:solidFill>
            <a:srgbClr val="12B4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solidFill>
                  <a:schemeClr val="bg1"/>
                </a:solidFill>
                <a:latin typeface="Varela Round"/>
                <a:ea typeface="Varela Round"/>
                <a:cs typeface="Varela Round"/>
                <a:sym typeface="Varela Round"/>
              </a:rPr>
              <a:t>מה זה?</a:t>
            </a:r>
            <a:endParaRPr sz="2400" b="0" i="0" u="none" strike="noStrike" cap="none" dirty="0">
              <a:solidFill>
                <a:schemeClr val="bg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187B27C7-7523-4164-862C-FA4A2D0712D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he-IL" b="1" dirty="0">
                <a:solidFill>
                  <a:srgbClr val="00B0F0"/>
                </a:solidFill>
              </a:rPr>
              <a:t>איפה?</a:t>
            </a:r>
            <a:r>
              <a:rPr lang="he-IL" dirty="0"/>
              <a:t> אסיה - מזרח תיכון. חצי האי </a:t>
            </a:r>
            <a:r>
              <a:rPr lang="he-IL" dirty="0" smtClean="0"/>
              <a:t>ערב היה  </a:t>
            </a:r>
            <a:r>
              <a:rPr lang="he-IL" dirty="0"/>
              <a:t>תחום </a:t>
            </a:r>
            <a:r>
              <a:rPr lang="he-IL" dirty="0" smtClean="0"/>
              <a:t>בין האימפריה הפרסית </a:t>
            </a:r>
            <a:r>
              <a:rPr lang="he-IL" dirty="0"/>
              <a:t>לביזנטית </a:t>
            </a:r>
          </a:p>
          <a:p>
            <a:endParaRPr lang="he-IL" dirty="0"/>
          </a:p>
          <a:p>
            <a:r>
              <a:rPr lang="he-IL" b="1" dirty="0">
                <a:solidFill>
                  <a:srgbClr val="00B0F0"/>
                </a:solidFill>
              </a:rPr>
              <a:t>מה זה? </a:t>
            </a:r>
            <a:r>
              <a:rPr lang="he-IL" dirty="0"/>
              <a:t>אזור מדברי עם מיעוט משקעים. ביום חם ובלילה קר.</a:t>
            </a:r>
          </a:p>
          <a:p>
            <a:endParaRPr lang="he-IL" dirty="0"/>
          </a:p>
          <a:p>
            <a:r>
              <a:rPr lang="he-IL" b="1" dirty="0">
                <a:solidFill>
                  <a:srgbClr val="00B0F0"/>
                </a:solidFill>
              </a:rPr>
              <a:t>איך? </a:t>
            </a:r>
            <a:r>
              <a:rPr lang="he-IL" dirty="0"/>
              <a:t>ניתן לחיות ולפתח התיישבות רק ליד נאות מדבר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(מקום במדבר עם מים מתוקים): מכה, </a:t>
            </a:r>
            <a:r>
              <a:rPr lang="he-IL" dirty="0" err="1"/>
              <a:t>ית'ריב</a:t>
            </a:r>
            <a:r>
              <a:rPr lang="he-IL" dirty="0"/>
              <a:t> .</a:t>
            </a:r>
          </a:p>
          <a:p>
            <a:endParaRPr lang="he-IL" dirty="0"/>
          </a:p>
          <a:p>
            <a:r>
              <a:rPr lang="he-IL" dirty="0"/>
              <a:t>חוקים - חוקים המוכתבים על ידי ראשי שבטים </a:t>
            </a:r>
          </a:p>
          <a:p>
            <a:endParaRPr lang="he-IL" dirty="0"/>
          </a:p>
          <a:p>
            <a:r>
              <a:rPr lang="he-IL" b="1" dirty="0">
                <a:solidFill>
                  <a:srgbClr val="00B0F0"/>
                </a:solidFill>
              </a:rPr>
              <a:t>מי המשתתפים? </a:t>
            </a:r>
            <a:r>
              <a:rPr lang="he-IL" dirty="0"/>
              <a:t>תושבי חצי האי ערב 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ABB2F0EE-5914-4038-BA12-2A652CBB5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תשובות לניתוח המפה</a:t>
            </a:r>
          </a:p>
        </p:txBody>
      </p:sp>
      <p:pic>
        <p:nvPicPr>
          <p:cNvPr id="5" name="Picture 2" descr="https://upload.wikimedia.org/wikipedia/commons/thumb/f/f5/Oasis_in_Libya.jpg/800px-Oasis_in_Lib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36" y="2477850"/>
            <a:ext cx="3869094" cy="37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68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82e488cbc7_0_14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endParaRPr lang="he-IL" sz="2800" dirty="0"/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he-IL" sz="2800" dirty="0"/>
              <a:t>תושבי חצי האי ערב היו מחולקים לשתי קבוצות:</a:t>
            </a:r>
            <a:endParaRPr lang="en-US" sz="2800" dirty="0"/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endParaRPr lang="en-US" sz="2800" dirty="0"/>
          </a:p>
          <a:p>
            <a:pPr marL="0" indent="0" rtl="0">
              <a:spcAft>
                <a:spcPts val="600"/>
              </a:spcAft>
              <a:buNone/>
            </a:pPr>
            <a:r>
              <a:rPr lang="he-IL" sz="2800" dirty="0">
                <a:solidFill>
                  <a:srgbClr val="00B0F0"/>
                </a:solidFill>
              </a:rPr>
              <a:t>מרביתם נודדים (בדווים) ומיעוטם יושבי קבע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158" name="Google Shape;158;g82e488cbc7_0_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תושבי חצי האי ערב </a:t>
            </a:r>
            <a:endParaRPr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59846" y="1396031"/>
            <a:ext cx="4057160" cy="252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82e488cbc7_0_21"/>
          <p:cNvSpPr txBox="1">
            <a:spLocks noGrp="1"/>
          </p:cNvSpPr>
          <p:nvPr>
            <p:ph type="body" idx="1"/>
          </p:nvPr>
        </p:nvSpPr>
        <p:spPr>
          <a:xfrm>
            <a:off x="6889319" y="814665"/>
            <a:ext cx="3891751" cy="54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he-IL" sz="4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נודדים - בדווים </a:t>
            </a:r>
            <a:endParaRPr sz="4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8" name="Google Shape;168;g82e488cbc7_0_21"/>
          <p:cNvSpPr txBox="1">
            <a:spLocks noGrp="1"/>
          </p:cNvSpPr>
          <p:nvPr>
            <p:ph type="body" idx="2"/>
          </p:nvPr>
        </p:nvSpPr>
        <p:spPr>
          <a:xfrm>
            <a:off x="6376296" y="1502646"/>
            <a:ext cx="4404774" cy="152349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he-IL" dirty="0">
                <a:solidFill>
                  <a:srgbClr val="00B0F0"/>
                </a:solidFill>
              </a:rPr>
              <a:t>מגורים</a:t>
            </a:r>
            <a:r>
              <a:rPr lang="he-IL" dirty="0"/>
              <a:t>: אוהלים</a:t>
            </a:r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he-IL" dirty="0">
                <a:solidFill>
                  <a:srgbClr val="00B0F0"/>
                </a:solidFill>
              </a:rPr>
              <a:t>פרנסה</a:t>
            </a:r>
            <a:r>
              <a:rPr lang="he-IL" dirty="0"/>
              <a:t>: מסחר, רעיית צאן ,שוד</a:t>
            </a:r>
            <a:endParaRPr lang="en-US" dirty="0"/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endParaRPr lang="he-IL" dirty="0"/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endParaRPr lang="he-IL" dirty="0"/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endParaRPr lang="he-IL" dirty="0"/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endParaRPr lang="he-IL" dirty="0"/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endParaRPr dirty="0"/>
          </a:p>
        </p:txBody>
      </p:sp>
      <p:sp>
        <p:nvSpPr>
          <p:cNvPr id="5" name="Google Shape;167;g82e488cbc7_0_21"/>
          <p:cNvSpPr txBox="1">
            <a:spLocks/>
          </p:cNvSpPr>
          <p:nvPr/>
        </p:nvSpPr>
        <p:spPr>
          <a:xfrm>
            <a:off x="2100902" y="814665"/>
            <a:ext cx="3024338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r" rtl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2B4BC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228600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2286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algn="ctr" rtl="0"/>
            <a:r>
              <a:rPr lang="he-IL" sz="4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יושבי קבע</a:t>
            </a:r>
          </a:p>
        </p:txBody>
      </p:sp>
      <p:sp>
        <p:nvSpPr>
          <p:cNvPr id="6" name="Google Shape;168;g82e488cbc7_0_21"/>
          <p:cNvSpPr txBox="1">
            <a:spLocks/>
          </p:cNvSpPr>
          <p:nvPr/>
        </p:nvSpPr>
        <p:spPr>
          <a:xfrm>
            <a:off x="1320087" y="1502646"/>
            <a:ext cx="3805153" cy="361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429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 rtl="0">
              <a:spcAft>
                <a:spcPts val="600"/>
              </a:spcAft>
              <a:buFont typeface="Arial"/>
              <a:buNone/>
            </a:pPr>
            <a:r>
              <a:rPr lang="he-IL" dirty="0">
                <a:solidFill>
                  <a:srgbClr val="00B0F0"/>
                </a:solidFill>
              </a:rPr>
              <a:t>מגורים</a:t>
            </a:r>
            <a:r>
              <a:rPr lang="he-IL" dirty="0"/>
              <a:t>: בתי אבן, התיישבות ליד נאות מדבר </a:t>
            </a:r>
          </a:p>
          <a:p>
            <a:pPr marL="0" indent="0" rtl="0">
              <a:spcAft>
                <a:spcPts val="600"/>
              </a:spcAft>
              <a:buFont typeface="Arial"/>
              <a:buNone/>
            </a:pPr>
            <a:r>
              <a:rPr lang="he-IL" dirty="0">
                <a:solidFill>
                  <a:srgbClr val="00B0F0"/>
                </a:solidFill>
              </a:rPr>
              <a:t>פרנסה</a:t>
            </a:r>
            <a:r>
              <a:rPr lang="he-IL" dirty="0"/>
              <a:t>: מסחר, חקלאות, אירוח עולי רגל </a:t>
            </a:r>
          </a:p>
          <a:p>
            <a:pPr marL="0" indent="0" rtl="0">
              <a:spcAft>
                <a:spcPts val="600"/>
              </a:spcAft>
              <a:buFont typeface="Arial"/>
              <a:buNone/>
            </a:pPr>
            <a:endParaRPr lang="he-IL" dirty="0"/>
          </a:p>
          <a:p>
            <a:pPr marL="0" indent="0" rtl="0">
              <a:spcAft>
                <a:spcPts val="600"/>
              </a:spcAft>
              <a:buFont typeface="Arial"/>
              <a:buNone/>
            </a:pPr>
            <a:endParaRPr lang="he-IL" dirty="0"/>
          </a:p>
          <a:p>
            <a:pPr marL="0" indent="0" rtl="0">
              <a:spcAft>
                <a:spcPts val="600"/>
              </a:spcAft>
              <a:buFont typeface="Arial"/>
              <a:buNone/>
            </a:pPr>
            <a:endParaRPr lang="he-IL" dirty="0"/>
          </a:p>
          <a:p>
            <a:pPr marL="0" indent="0" rtl="0">
              <a:spcAft>
                <a:spcPts val="600"/>
              </a:spcAft>
              <a:buFont typeface="Arial"/>
              <a:buNone/>
            </a:pPr>
            <a:endParaRPr lang="he-IL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889319" y="2556419"/>
            <a:ext cx="3826319" cy="255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ouvenirs on the Jamaa el Fna market in old Medina, Marrakesh, Morocc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0"/>
          <a:stretch/>
        </p:blipFill>
        <p:spPr bwMode="auto">
          <a:xfrm>
            <a:off x="1196204" y="3279650"/>
            <a:ext cx="3929036" cy="25508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uiExpand="1" build="p"/>
      <p:bldP spid="6" grpId="0"/>
    </p:bldLst>
  </p:timing>
</p:sld>
</file>

<file path=ppt/theme/theme1.xml><?xml version="1.0" encoding="utf-8"?>
<a:theme xmlns:a="http://schemas.openxmlformats.org/drawingml/2006/main" name="ערכת נושא Office">
  <a:themeElements>
    <a:clrScheme name="מערכת שידורים">
      <a:dk1>
        <a:srgbClr val="002060"/>
      </a:dk1>
      <a:lt1>
        <a:srgbClr val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1174</TotalTime>
  <Words>1071</Words>
  <Application>Microsoft Office PowerPoint</Application>
  <PresentationFormat>מסך רחב</PresentationFormat>
  <Paragraphs>234</Paragraphs>
  <Slides>31</Slides>
  <Notes>23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31</vt:i4>
      </vt:variant>
    </vt:vector>
  </HeadingPairs>
  <TitlesOfParts>
    <vt:vector size="36" baseType="lpstr">
      <vt:lpstr>Arial</vt:lpstr>
      <vt:lpstr>Calibri</vt:lpstr>
      <vt:lpstr>Times New Roman</vt:lpstr>
      <vt:lpstr>Varela Round</vt:lpstr>
      <vt:lpstr>ערכת נושא Office</vt:lpstr>
      <vt:lpstr>מערכת שידורים לאומית</vt:lpstr>
      <vt:lpstr>ראשית האסלאם - חלק א </vt:lpstr>
      <vt:lpstr>מה הקשר לפרק הנלמד?</vt:lpstr>
      <vt:lpstr>מה נלמד השיעור  </vt:lpstr>
      <vt:lpstr>ציר זמן </vt:lpstr>
      <vt:lpstr>מפת חצי האי ערב  (לפני הופעת האסלאם)  </vt:lpstr>
      <vt:lpstr>תשובות לניתוח המפה</vt:lpstr>
      <vt:lpstr>תושבי חצי האי ערב </vt:lpstr>
      <vt:lpstr>מצגת של PowerPoint‏</vt:lpstr>
      <vt:lpstr>המשותף בין תושבי חצי היא ערב</vt:lpstr>
      <vt:lpstr>איך תנאים פיזיים מכתיבים אורח חיים*?</vt:lpstr>
      <vt:lpstr>איך תנאים פיזיים מכתיבים אורח חיים?</vt:lpstr>
      <vt:lpstr>איך תנאים פיזיים מכתיבים אורח חיים?</vt:lpstr>
      <vt:lpstr>ואז הגיע מוחמד ...</vt:lpstr>
      <vt:lpstr>מטלת צפייה</vt:lpstr>
      <vt:lpstr>ראשית האסלאם - חלק ב</vt:lpstr>
      <vt:lpstr>מה נלמד בחלק זה ? </vt:lpstr>
      <vt:lpstr>ציר זמן </vt:lpstr>
      <vt:lpstr>תעודת זהות למוחמד (זמרת"י) </vt:lpstr>
      <vt:lpstr>מוחמד מקבל עליו את השליחות </vt:lpstr>
      <vt:lpstr>עיקרי רעיונותיו של מוחמד  </vt:lpstr>
      <vt:lpstr>גורמי דחיה ממכה </vt:lpstr>
      <vt:lpstr>גורמי משיכה לית'ריב </vt:lpstr>
      <vt:lpstr>כיצד הפכו שבטים מפולגים לעדת מאמינים אחת?</vt:lpstr>
      <vt:lpstr>יחסו של מוחמד  ליהודים </vt:lpstr>
      <vt:lpstr>כיבוש מכה</vt:lpstr>
      <vt:lpstr>הקדשתה של הכעבה </vt:lpstr>
      <vt:lpstr>כיצד דת האסלאם תרמה להתפשטותה*? </vt:lpstr>
      <vt:lpstr>מה הקשר לפרק הנלמד?</vt:lpstr>
      <vt:lpstr>מטלה כתתית 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מערכת שידורים לאומית</dc:title>
  <dc:creator>user</dc:creator>
  <cp:lastModifiedBy>student</cp:lastModifiedBy>
  <cp:revision>113</cp:revision>
  <dcterms:created xsi:type="dcterms:W3CDTF">2020-03-15T19:13:03Z</dcterms:created>
  <dcterms:modified xsi:type="dcterms:W3CDTF">2020-04-24T13:52:45Z</dcterms:modified>
</cp:coreProperties>
</file>