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0"/>
  </p:notesMasterIdLst>
  <p:sldIdLst>
    <p:sldId id="398" r:id="rId2"/>
    <p:sldId id="399" r:id="rId3"/>
    <p:sldId id="263" r:id="rId4"/>
    <p:sldId id="404" r:id="rId5"/>
    <p:sldId id="289" r:id="rId6"/>
    <p:sldId id="502" r:id="rId7"/>
    <p:sldId id="405" r:id="rId8"/>
    <p:sldId id="503" r:id="rId9"/>
    <p:sldId id="504" r:id="rId10"/>
    <p:sldId id="505" r:id="rId11"/>
    <p:sldId id="506" r:id="rId12"/>
    <p:sldId id="507" r:id="rId13"/>
    <p:sldId id="414" r:id="rId14"/>
    <p:sldId id="508" r:id="rId15"/>
    <p:sldId id="419" r:id="rId16"/>
    <p:sldId id="449" r:id="rId17"/>
    <p:sldId id="420" r:id="rId18"/>
    <p:sldId id="515" r:id="rId19"/>
    <p:sldId id="514" r:id="rId20"/>
    <p:sldId id="516" r:id="rId21"/>
    <p:sldId id="458" r:id="rId22"/>
    <p:sldId id="459" r:id="rId23"/>
    <p:sldId id="418" r:id="rId24"/>
    <p:sldId id="453" r:id="rId25"/>
    <p:sldId id="452" r:id="rId26"/>
    <p:sldId id="422" r:id="rId27"/>
    <p:sldId id="470" r:id="rId28"/>
    <p:sldId id="442" r:id="rId29"/>
    <p:sldId id="443" r:id="rId30"/>
    <p:sldId id="444" r:id="rId31"/>
    <p:sldId id="510" r:id="rId32"/>
    <p:sldId id="511" r:id="rId33"/>
    <p:sldId id="445" r:id="rId34"/>
    <p:sldId id="446" r:id="rId35"/>
    <p:sldId id="484" r:id="rId36"/>
    <p:sldId id="485" r:id="rId37"/>
    <p:sldId id="518" r:id="rId38"/>
    <p:sldId id="517" r:id="rId3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5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41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272582F-22A6-466F-8D26-A20311BF1D00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E3EA5C3-4505-412A-A6AE-D7D9A7FF107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215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0996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6055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549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8453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3072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2572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1512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8658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5457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5814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4926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6893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433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724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9607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23423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48865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6784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75484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75437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7370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8036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70637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44871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9189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94048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00771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1491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5157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זה שקף שצריך להופיע בסוף כל אחד מהשיעורים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5446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0698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2450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6483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2604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0596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0069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4D8B0B5-1309-40A1-92E1-343A638A1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96EF313-49B4-430A-9D65-A0ABDA191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17B9B4F-A59E-4FDD-A083-F3FE2C89B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6CC-68CF-4840-A870-63A7CBCB5F7E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B148E6D-8737-4A39-8FE6-BF74106A3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A69F454-EF74-4767-AB0E-DDBC58577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E0E-28B5-4B4F-A69A-7CC28EACE9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928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139CD50-9B5E-4FCE-AE3E-2EB1E552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5A4A6E2-8633-41B1-BB64-54E990EBE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C23FD62-BE31-45B5-9D3B-D1A7834A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6CC-68CF-4840-A870-63A7CBCB5F7E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EC89B30-2625-4BA2-B9A5-3065BCA07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59C58E2-4619-4E12-BFCD-3166B873A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E0E-28B5-4B4F-A69A-7CC28EACE9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688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08CB1CBC-7530-4808-8380-3E898FE11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8954993-53B9-4398-863B-E2C535B19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7B678A6-C6FD-4CBA-85BB-FDD1CA86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6CC-68CF-4840-A870-63A7CBCB5F7E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BCDD581-0ED1-4905-93C2-DCDF0556A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1B0C1E0-9D71-49A4-9521-DC55DE35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E0E-28B5-4B4F-A69A-7CC28EACE9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7994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1" y="2693989"/>
            <a:ext cx="103632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410588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64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579191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6294301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6883" y="-235260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213" y="2918492"/>
            <a:ext cx="10873415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213" y="3655832"/>
            <a:ext cx="10873415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233746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26010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579191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6294301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6883" y="-235260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213" y="2918493"/>
            <a:ext cx="10873415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470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FF709D4-5584-43C5-81BA-4D30D3B86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2180E02-1C4B-4F49-BB1C-16CE0CE68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8803F6D-87D7-4996-97F0-320A11D10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6CC-68CF-4840-A870-63A7CBCB5F7E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E13BFE4-94AD-4451-A366-C0EF3BBFE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6B82C56-7A3B-4C7A-894F-2C75048EC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E0E-28B5-4B4F-A69A-7CC28EACE9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15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A5F7856-6262-4122-9333-54FD8708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993A263-B88D-4273-A3B9-A7976C3B0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1671BEE-BFBD-446C-BC3D-FE4717D96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6CC-68CF-4840-A870-63A7CBCB5F7E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F47BFA6-4C88-493C-8950-319658AF8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7DB789C-F3D6-4F8B-93CB-AB8C8C24A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E0E-28B5-4B4F-A69A-7CC28EACE9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964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D7CDB96-BC64-4B79-83A4-B74E9EC84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B90C110-BEF0-4816-9728-7CF46CF21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F76A713-FD1D-4063-9146-CAEE25748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DD9AEDF-F57C-4139-9ACE-510E44381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6CC-68CF-4840-A870-63A7CBCB5F7E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B22E32D-B671-44A5-A401-1FCC6FB1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193E54D-3A0C-4401-94D6-CC4C88388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E0E-28B5-4B4F-A69A-7CC28EACE9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742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85F7ED4-5F7B-4754-AD05-F32ECAE3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899734C-4DB5-4712-927A-B0205D471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9F65F64-4CFC-4559-9ACA-8702EC40E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67C2632B-CBEC-46F2-A449-3FA496C20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31B7C3C7-6A68-42AD-8C5D-4E23460505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5F676515-1C8F-4E7B-A5FC-572B891B8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6CC-68CF-4840-A870-63A7CBCB5F7E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A0B30628-5D75-49BD-8AD5-B99D59A60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B30FC755-4A16-43A5-9B7B-CC2BAC3D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E0E-28B5-4B4F-A69A-7CC28EACE9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674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E9087A0-7541-4AB3-A302-197D05CC1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23D67E51-63F0-476A-9788-71E3727BE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6CC-68CF-4840-A870-63A7CBCB5F7E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83933D7-6BFA-49A0-B634-9614849E6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A2D5944-8B67-4350-B5B1-A88EE660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E0E-28B5-4B4F-A69A-7CC28EACE9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331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B29DD90B-F446-4EE0-AE13-87599A46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6CC-68CF-4840-A870-63A7CBCB5F7E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6B8ECB85-2207-4B72-8423-75CC8091D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0969500-B838-4A83-B08A-7CB44167A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E0E-28B5-4B4F-A69A-7CC28EACE9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285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CE03EF4-5E62-4807-A0CD-DA7E367B3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83F4F58-42EE-42AD-8133-6BC2BDC20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DDE9258-74D7-4F37-A77D-04B064FF6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4A79895-E514-407E-B635-11E71C95D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6CC-68CF-4840-A870-63A7CBCB5F7E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0F98F6F-F8BB-4626-9AA0-ED4936AE2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08D1E92-D081-47DB-9DB7-2D7D82CF3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E0E-28B5-4B4F-A69A-7CC28EACE9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198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6EF72FC-A383-4D6F-9413-949F092D0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AF8A062F-9620-45F0-A260-CBD3C44181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50F9004-B1AB-4C0B-B7FC-E5FF9DE57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47A36AF-C86F-4CCD-887D-4DFB41FDD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76CC-68CF-4840-A870-63A7CBCB5F7E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BBA9209-8A38-4A02-B569-5EE38A0AE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674799A-31E6-4744-A61A-9D5F13CE1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BE0E-28B5-4B4F-A69A-7CC28EACE9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167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F19F044-9398-470B-90BD-E228BD9A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6E7ECC7-45D7-4768-86AF-C61410F37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96DF297-1AF9-4C39-90B0-268FE36422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376CC-68CF-4840-A870-63A7CBCB5F7E}" type="datetimeFigureOut">
              <a:rPr lang="he-IL" smtClean="0"/>
              <a:t>כ"ו/ניסן/תש"ף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6C2E6D7-BFDF-4EDE-8939-7175DF83B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02641CB-0EF6-4BB5-8A88-B5E525CEC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DBE0E-28B5-4B4F-A69A-7CC28EACE9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947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microsoft.com/office/2007/relationships/hdphoto" Target="../media/hdphoto7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841866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תרכובת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-463032" y="894654"/>
            <a:ext cx="9235581" cy="4152517"/>
          </a:xfrm>
        </p:spPr>
        <p:txBody>
          <a:bodyPr/>
          <a:lstStyle/>
          <a:p>
            <a:pPr marL="0" indent="0">
              <a:buNone/>
            </a:pPr>
            <a:r>
              <a:rPr lang="he-IL" b="1" dirty="0">
                <a:solidFill>
                  <a:srgbClr val="0070C0"/>
                </a:solidFill>
              </a:rPr>
              <a:t>היחידה הקטנה ביותר של החומר מורכבת בעצמה מאטומים </a:t>
            </a:r>
            <a:r>
              <a:rPr lang="he-IL" b="1" dirty="0">
                <a:solidFill>
                  <a:srgbClr val="0070C0"/>
                </a:solidFill>
                <a:highlight>
                  <a:srgbClr val="FFFF00"/>
                </a:highlight>
              </a:rPr>
              <a:t>שונים,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he-IL" b="1" dirty="0">
                <a:solidFill>
                  <a:srgbClr val="0070C0"/>
                </a:solidFill>
              </a:rPr>
              <a:t>הקשורים זה לזה ביחס קבוע.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he-IL" dirty="0">
                <a:highlight>
                  <a:srgbClr val="00FFFF"/>
                </a:highlight>
                <a:ea typeface="Calibri" panose="020F0502020204030204" pitchFamily="34" charset="0"/>
              </a:rPr>
              <a:t>תרכובת היא חומר חדש בעל תכונות חדשות </a:t>
            </a:r>
            <a:br>
              <a:rPr lang="en-US" dirty="0">
                <a:ea typeface="Calibri" panose="020F0502020204030204" pitchFamily="34" charset="0"/>
              </a:rPr>
            </a:br>
            <a:r>
              <a:rPr lang="he-IL" dirty="0">
                <a:ea typeface="Calibri" panose="020F0502020204030204" pitchFamily="34" charset="0"/>
              </a:rPr>
              <a:t>השונות מאטומי היסודות מהם היא מורכבת</a:t>
            </a:r>
            <a:r>
              <a:rPr lang="he-IL" b="1" dirty="0">
                <a:solidFill>
                  <a:srgbClr val="0070C0"/>
                </a:solidFill>
                <a:ea typeface="Calibri" panose="020F0502020204030204" pitchFamily="34" charset="0"/>
              </a:rPr>
              <a:t>.</a:t>
            </a:r>
            <a:endParaRPr lang="en-US" b="1" dirty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2246AB39-EDB8-4ED2-BE92-BD391BFC342F}"/>
              </a:ext>
            </a:extLst>
          </p:cNvPr>
          <p:cNvSpPr txBox="1"/>
          <p:nvPr/>
        </p:nvSpPr>
        <p:spPr>
          <a:xfrm>
            <a:off x="9926793" y="2166654"/>
            <a:ext cx="1592103" cy="584775"/>
          </a:xfrm>
          <a:prstGeom prst="rect">
            <a:avLst/>
          </a:prstGeom>
          <a:solidFill>
            <a:srgbClr val="0070C0"/>
          </a:solidFill>
        </p:spPr>
        <p:txBody>
          <a:bodyPr wrap="none" rtlCol="1">
            <a:spAutoFit/>
          </a:bodyPr>
          <a:lstStyle/>
          <a:p>
            <a:r>
              <a:rPr lang="he-IL" sz="32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תרכובת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FC546FF-A70C-4C75-83B2-3F68991D5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5" y="1705057"/>
            <a:ext cx="1577230" cy="2339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5AF1878D-D5C2-4F6D-996B-5A8134A935BB}"/>
                  </a:ext>
                </a:extLst>
              </p:cNvPr>
              <p:cNvSpPr txBox="1"/>
              <p:nvPr/>
            </p:nvSpPr>
            <p:spPr>
              <a:xfrm>
                <a:off x="978595" y="4187486"/>
                <a:ext cx="7475124" cy="15696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1">
                <a:spAutoFit/>
              </a:bodyPr>
              <a:lstStyle/>
              <a:p>
                <a:pPr algn="ctr"/>
                <a:r>
                  <a:rPr lang="he-IL" sz="2400" b="1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מים</a:t>
                </a:r>
              </a:p>
              <a:p>
                <a:pPr algn="ctr"/>
                <a:r>
                  <a:rPr lang="he-IL" sz="2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סימול כימי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400" i="1"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Varela Round" panose="00000500000000000000" pitchFamily="2" charset="-79"/>
                      </a:rPr>
                      <m:t>𝑂</m:t>
                    </m:r>
                  </m:oMath>
                </a14:m>
                <a:br>
                  <a:rPr lang="en-US" sz="2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</a:br>
                <a:r>
                  <a:rPr lang="he-IL" sz="2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היחידה הקטנה ביותר של מים מורכבת מאטומים שונים -</a:t>
                </a:r>
              </a:p>
              <a:p>
                <a:pPr algn="ctr"/>
                <a:r>
                  <a:rPr lang="he-IL" sz="2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שני אטומי מימן , </a:t>
                </a:r>
                <a:r>
                  <a:rPr lang="en-US" sz="2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H</a:t>
                </a:r>
                <a:r>
                  <a:rPr lang="he-IL" sz="2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, ואטום חמצן , </a:t>
                </a:r>
                <a:r>
                  <a:rPr lang="en-US" sz="2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O</a:t>
                </a:r>
                <a:r>
                  <a:rPr lang="he-IL" sz="2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.</a:t>
                </a:r>
              </a:p>
            </p:txBody>
          </p:sp>
        </mc:Choice>
        <mc:Fallback xmlns="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5AF1878D-D5C2-4F6D-996B-5A8134A93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95" y="4187486"/>
                <a:ext cx="7475124" cy="1569660"/>
              </a:xfrm>
              <a:prstGeom prst="rect">
                <a:avLst/>
              </a:prstGeom>
              <a:blipFill>
                <a:blip r:embed="rId4"/>
                <a:stretch>
                  <a:fillRect l="-733" t="-2703" r="-651" b="-77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תמונה 1">
            <a:extLst>
              <a:ext uri="{FF2B5EF4-FFF2-40B4-BE49-F238E27FC236}">
                <a16:creationId xmlns:a16="http://schemas.microsoft.com/office/drawing/2014/main" id="{B5D01A9C-4165-482E-BFD0-5BF138C8D3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125" b="82292" l="39844" r="62500">
                        <a14:foregroundMark x1="41309" y1="71354" x2="41309" y2="71354"/>
                        <a14:foregroundMark x1="41016" y1="71094" x2="41016" y2="71094"/>
                        <a14:foregroundMark x1="40039" y1="67578" x2="40039" y2="67578"/>
                        <a14:foregroundMark x1="40039" y1="67578" x2="40039" y2="67578"/>
                        <a14:foregroundMark x1="51953" y1="54297" x2="51953" y2="54297"/>
                        <a14:foregroundMark x1="60156" y1="68229" x2="60156" y2="68229"/>
                        <a14:foregroundMark x1="61230" y1="67578" x2="61230" y2="67578"/>
                        <a14:foregroundMark x1="61328" y1="65885" x2="61328" y2="65885"/>
                        <a14:foregroundMark x1="60059" y1="65885" x2="60059" y2="65885"/>
                        <a14:foregroundMark x1="61328" y1="65755" x2="61328" y2="65755"/>
                        <a14:foregroundMark x1="61523" y1="64193" x2="61523" y2="64193"/>
                        <a14:foregroundMark x1="62109" y1="65885" x2="62109" y2="65885"/>
                        <a14:foregroundMark x1="62500" y1="67578" x2="62500" y2="67578"/>
                        <a14:foregroundMark x1="54688" y1="82292" x2="54688" y2="82292"/>
                        <a14:foregroundMark x1="53516" y1="81771" x2="53516" y2="81771"/>
                        <a14:foregroundMark x1="50586" y1="80990" x2="50000" y2="80990"/>
                        <a14:foregroundMark x1="46387" y1="80729" x2="46387" y2="80729"/>
                      </a14:backgroundRemoval>
                    </a14:imgEffect>
                  </a14:imgLayer>
                </a14:imgProps>
              </a:ext>
            </a:extLst>
          </a:blip>
          <a:srcRect l="38559" t="50000" r="36513" b="15886"/>
          <a:stretch/>
        </p:blipFill>
        <p:spPr>
          <a:xfrm>
            <a:off x="1977806" y="2266123"/>
            <a:ext cx="1813250" cy="186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472963A8-F882-4BF6-BFE3-EFE6E8275025}"/>
              </a:ext>
            </a:extLst>
          </p:cNvPr>
          <p:cNvGrpSpPr/>
          <p:nvPr/>
        </p:nvGrpSpPr>
        <p:grpSpPr>
          <a:xfrm>
            <a:off x="5276602" y="2601580"/>
            <a:ext cx="2515915" cy="1516694"/>
            <a:chOff x="5951541" y="1860769"/>
            <a:chExt cx="2515915" cy="1516694"/>
          </a:xfrm>
        </p:grpSpPr>
        <p:sp>
          <p:nvSpPr>
            <p:cNvPr id="7" name="תיבת טקסט 6">
              <a:extLst>
                <a:ext uri="{FF2B5EF4-FFF2-40B4-BE49-F238E27FC236}">
                  <a16:creationId xmlns:a16="http://schemas.microsoft.com/office/drawing/2014/main" id="{EBF3D412-094E-438A-BC01-FD1EC357A198}"/>
                </a:ext>
              </a:extLst>
            </p:cNvPr>
            <p:cNvSpPr txBox="1"/>
            <p:nvPr/>
          </p:nvSpPr>
          <p:spPr>
            <a:xfrm>
              <a:off x="6395637" y="2339890"/>
              <a:ext cx="1571264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אטום מימן , </a:t>
              </a:r>
              <a:r>
                <a:rPr lang="en-US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H</a:t>
              </a:r>
              <a:endParaRPr lang="he-IL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8" name="תיבת טקסט 17">
              <a:extLst>
                <a:ext uri="{FF2B5EF4-FFF2-40B4-BE49-F238E27FC236}">
                  <a16:creationId xmlns:a16="http://schemas.microsoft.com/office/drawing/2014/main" id="{5AB10E63-39C3-49B5-911B-F912921B2A91}"/>
                </a:ext>
              </a:extLst>
            </p:cNvPr>
            <p:cNvSpPr txBox="1"/>
            <p:nvPr/>
          </p:nvSpPr>
          <p:spPr>
            <a:xfrm>
              <a:off x="6304266" y="1860769"/>
              <a:ext cx="1662635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אטום חמצן , </a:t>
              </a:r>
              <a:r>
                <a:rPr lang="en-US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O</a:t>
              </a:r>
              <a:endParaRPr lang="he-IL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grpSp>
          <p:nvGrpSpPr>
            <p:cNvPr id="9" name="קבוצה 8">
              <a:extLst>
                <a:ext uri="{FF2B5EF4-FFF2-40B4-BE49-F238E27FC236}">
                  <a16:creationId xmlns:a16="http://schemas.microsoft.com/office/drawing/2014/main" id="{9275DA99-CF2C-4D78-9FBB-7CCD12AB0067}"/>
                </a:ext>
              </a:extLst>
            </p:cNvPr>
            <p:cNvGrpSpPr/>
            <p:nvPr/>
          </p:nvGrpSpPr>
          <p:grpSpPr>
            <a:xfrm>
              <a:off x="7930352" y="1894406"/>
              <a:ext cx="537104" cy="1483057"/>
              <a:chOff x="7392284" y="1786487"/>
              <a:chExt cx="537104" cy="1483057"/>
            </a:xfrm>
          </p:grpSpPr>
          <p:sp>
            <p:nvSpPr>
              <p:cNvPr id="3" name="אליפסה 2">
                <a:extLst>
                  <a:ext uri="{FF2B5EF4-FFF2-40B4-BE49-F238E27FC236}">
                    <a16:creationId xmlns:a16="http://schemas.microsoft.com/office/drawing/2014/main" id="{A35F37F6-E02C-4CC7-8BB5-8194C95224EA}"/>
                  </a:ext>
                </a:extLst>
              </p:cNvPr>
              <p:cNvSpPr/>
              <p:nvPr/>
            </p:nvSpPr>
            <p:spPr>
              <a:xfrm>
                <a:off x="7474279" y="1786487"/>
                <a:ext cx="385497" cy="33130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7" name="אליפסה 16">
                <a:extLst>
                  <a:ext uri="{FF2B5EF4-FFF2-40B4-BE49-F238E27FC236}">
                    <a16:creationId xmlns:a16="http://schemas.microsoft.com/office/drawing/2014/main" id="{DDC7B839-1100-4656-A20B-E2C8255EAA96}"/>
                  </a:ext>
                </a:extLst>
              </p:cNvPr>
              <p:cNvSpPr/>
              <p:nvPr/>
            </p:nvSpPr>
            <p:spPr>
              <a:xfrm>
                <a:off x="7585032" y="2330439"/>
                <a:ext cx="163989" cy="17132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9" name="אליפסה 18">
                <a:extLst>
                  <a:ext uri="{FF2B5EF4-FFF2-40B4-BE49-F238E27FC236}">
                    <a16:creationId xmlns:a16="http://schemas.microsoft.com/office/drawing/2014/main" id="{8FA41118-2A36-4A08-8653-A26EF919AB9A}"/>
                  </a:ext>
                </a:extLst>
              </p:cNvPr>
              <p:cNvSpPr/>
              <p:nvPr/>
            </p:nvSpPr>
            <p:spPr>
              <a:xfrm>
                <a:off x="7474277" y="2832378"/>
                <a:ext cx="385497" cy="33130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0" name="אליפסה 19">
                <a:extLst>
                  <a:ext uri="{FF2B5EF4-FFF2-40B4-BE49-F238E27FC236}">
                    <a16:creationId xmlns:a16="http://schemas.microsoft.com/office/drawing/2014/main" id="{90DC72B8-5212-41D9-9F16-9FDF65353A8A}"/>
                  </a:ext>
                </a:extLst>
              </p:cNvPr>
              <p:cNvSpPr/>
              <p:nvPr/>
            </p:nvSpPr>
            <p:spPr>
              <a:xfrm>
                <a:off x="7392284" y="3078019"/>
                <a:ext cx="163989" cy="17132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1" name="אליפסה 20">
                <a:extLst>
                  <a:ext uri="{FF2B5EF4-FFF2-40B4-BE49-F238E27FC236}">
                    <a16:creationId xmlns:a16="http://schemas.microsoft.com/office/drawing/2014/main" id="{468E665B-72B7-4C65-8037-38D983BFEE3D}"/>
                  </a:ext>
                </a:extLst>
              </p:cNvPr>
              <p:cNvSpPr/>
              <p:nvPr/>
            </p:nvSpPr>
            <p:spPr>
              <a:xfrm>
                <a:off x="7765399" y="3098219"/>
                <a:ext cx="163989" cy="17132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תיבת טקסט 21">
                  <a:extLst>
                    <a:ext uri="{FF2B5EF4-FFF2-40B4-BE49-F238E27FC236}">
                      <a16:creationId xmlns:a16="http://schemas.microsoft.com/office/drawing/2014/main" id="{025D6A66-0AD5-4CA8-B47C-09CF74719450}"/>
                    </a:ext>
                  </a:extLst>
                </p:cNvPr>
                <p:cNvSpPr txBox="1"/>
                <p:nvPr/>
              </p:nvSpPr>
              <p:spPr>
                <a:xfrm>
                  <a:off x="5951541" y="2844803"/>
                  <a:ext cx="2015360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r>
                    <a:rPr lang="he-IL" dirty="0">
                      <a:latin typeface="Varela Round" panose="00000500000000000000" pitchFamily="2" charset="-79"/>
                      <a:cs typeface="Varela Round" panose="00000500000000000000" pitchFamily="2" charset="-79"/>
                    </a:rPr>
                    <a:t>תרכובת מים 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he-IL" i="1">
                              <a:latin typeface="Cambria Math" panose="02040503050406030204" pitchFamily="18" charset="0"/>
                              <a:cs typeface="Varela Round" panose="00000500000000000000" pitchFamily="2" charset="-79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Varela Round" panose="00000500000000000000" pitchFamily="2" charset="-79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Varela Round" panose="00000500000000000000" pitchFamily="2" charset="-79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Varela Round" panose="00000500000000000000" pitchFamily="2" charset="-79"/>
                        </a:rPr>
                        <m:t>𝑂</m:t>
                      </m:r>
                    </m:oMath>
                  </a14:m>
                  <a:endParaRPr lang="he-IL" dirty="0">
                    <a:latin typeface="Varela Round" panose="00000500000000000000" pitchFamily="2" charset="-79"/>
                    <a:cs typeface="Varela Round" panose="00000500000000000000" pitchFamily="2" charset="-79"/>
                  </a:endParaRPr>
                </a:p>
              </p:txBody>
            </p:sp>
          </mc:Choice>
          <mc:Fallback xmlns="">
            <p:sp>
              <p:nvSpPr>
                <p:cNvPr id="22" name="תיבת טקסט 2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25D6A66-0AD5-4CA8-B47C-09CF747194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1541" y="2844803"/>
                  <a:ext cx="201536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6557" r="-2719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קבוצה 24">
            <a:extLst>
              <a:ext uri="{FF2B5EF4-FFF2-40B4-BE49-F238E27FC236}">
                <a16:creationId xmlns:a16="http://schemas.microsoft.com/office/drawing/2014/main" id="{17549AB8-8481-43C3-97E8-E44816612D05}"/>
              </a:ext>
            </a:extLst>
          </p:cNvPr>
          <p:cNvGrpSpPr/>
          <p:nvPr/>
        </p:nvGrpSpPr>
        <p:grpSpPr>
          <a:xfrm>
            <a:off x="9372672" y="573095"/>
            <a:ext cx="2446659" cy="1236069"/>
            <a:chOff x="9581363" y="606105"/>
            <a:chExt cx="2093843" cy="873871"/>
          </a:xfrm>
        </p:grpSpPr>
        <p:sp>
          <p:nvSpPr>
            <p:cNvPr id="26" name="תיבת טקסט 4">
              <a:extLst>
                <a:ext uri="{FF2B5EF4-FFF2-40B4-BE49-F238E27FC236}">
                  <a16:creationId xmlns:a16="http://schemas.microsoft.com/office/drawing/2014/main" id="{4F42A991-81A0-4373-8961-376FFA4F7EB4}"/>
                </a:ext>
              </a:extLst>
            </p:cNvPr>
            <p:cNvSpPr txBox="1"/>
            <p:nvPr/>
          </p:nvSpPr>
          <p:spPr>
            <a:xfrm>
              <a:off x="9883303" y="1066554"/>
              <a:ext cx="1791903" cy="413422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1">
              <a:spAutoFit/>
            </a:bodyPr>
            <a:lstStyle/>
            <a:p>
              <a:r>
                <a:rPr lang="he-IL" sz="3200" dirty="0">
                  <a:solidFill>
                    <a:schemeClr val="bg1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חומר טהור</a:t>
              </a:r>
            </a:p>
          </p:txBody>
        </p:sp>
        <p:sp>
          <p:nvSpPr>
            <p:cNvPr id="27" name="תיבת טקסט 14">
              <a:extLst>
                <a:ext uri="{FF2B5EF4-FFF2-40B4-BE49-F238E27FC236}">
                  <a16:creationId xmlns:a16="http://schemas.microsoft.com/office/drawing/2014/main" id="{6AF05F22-4BBD-4E3C-B031-2D0DBAD988D9}"/>
                </a:ext>
              </a:extLst>
            </p:cNvPr>
            <p:cNvSpPr txBox="1"/>
            <p:nvPr/>
          </p:nvSpPr>
          <p:spPr>
            <a:xfrm>
              <a:off x="9581363" y="606105"/>
              <a:ext cx="2093843" cy="32638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1">
              <a:spAutoFit/>
            </a:bodyPr>
            <a:lstStyle/>
            <a:p>
              <a:r>
                <a:rPr lang="he-IL" sz="2400" dirty="0">
                  <a:solidFill>
                    <a:schemeClr val="bg1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כלל החומרים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392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-133357" y="213094"/>
            <a:ext cx="11160000" cy="720000"/>
          </a:xfrm>
        </p:spPr>
        <p:txBody>
          <a:bodyPr/>
          <a:lstStyle/>
          <a:p>
            <a:r>
              <a:rPr lang="he-IL" dirty="0"/>
              <a:t>תערובת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-431502" y="862664"/>
            <a:ext cx="9000000" cy="4152517"/>
          </a:xfrm>
        </p:spPr>
        <p:txBody>
          <a:bodyPr/>
          <a:lstStyle/>
          <a:p>
            <a:pPr marL="0" indent="0">
              <a:buNone/>
            </a:pPr>
            <a:r>
              <a:rPr lang="he-IL" b="1" dirty="0">
                <a:solidFill>
                  <a:srgbClr val="0070C0"/>
                </a:solidFill>
              </a:rPr>
              <a:t>מכילה שניים או יותר חומרים טהורים.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he-IL" dirty="0"/>
              <a:t>לתערובת אין יחסים כמותיים קבועים בין החומרים הטהורים.</a:t>
            </a:r>
            <a:br>
              <a:rPr lang="en-US" dirty="0"/>
            </a:br>
            <a:r>
              <a:rPr lang="he-IL" dirty="0"/>
              <a:t>לרוב, בתערובת כל חומר שומר על תכונותיו.  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AF1878D-D5C2-4F6D-996B-5A8134A935BB}"/>
              </a:ext>
            </a:extLst>
          </p:cNvPr>
          <p:cNvSpPr txBox="1"/>
          <p:nvPr/>
        </p:nvSpPr>
        <p:spPr>
          <a:xfrm>
            <a:off x="466102" y="4534267"/>
            <a:ext cx="432343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תערובת של שני חומרים טהורים</a:t>
            </a:r>
          </a:p>
          <a:p>
            <a:pPr algn="ctr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חומר טהור – מים</a:t>
            </a:r>
          </a:p>
          <a:p>
            <a:pPr algn="ctr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חומר טהור – סוכרוז ("סוכר") </a:t>
            </a:r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17549AB8-8481-43C3-97E8-E44816612D05}"/>
              </a:ext>
            </a:extLst>
          </p:cNvPr>
          <p:cNvGrpSpPr/>
          <p:nvPr/>
        </p:nvGrpSpPr>
        <p:grpSpPr>
          <a:xfrm>
            <a:off x="9965729" y="400999"/>
            <a:ext cx="1946367" cy="1187761"/>
            <a:chOff x="9728839" y="949555"/>
            <a:chExt cx="1946367" cy="1187761"/>
          </a:xfrm>
        </p:grpSpPr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4F42A991-81A0-4373-8961-376FFA4F7EB4}"/>
                </a:ext>
              </a:extLst>
            </p:cNvPr>
            <p:cNvSpPr txBox="1"/>
            <p:nvPr/>
          </p:nvSpPr>
          <p:spPr>
            <a:xfrm>
              <a:off x="9905970" y="1552541"/>
              <a:ext cx="1592103" cy="58477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1">
              <a:spAutoFit/>
            </a:bodyPr>
            <a:lstStyle/>
            <a:p>
              <a:r>
                <a:rPr lang="he-IL" sz="3200" dirty="0">
                  <a:solidFill>
                    <a:schemeClr val="bg1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תערובת</a:t>
              </a:r>
            </a:p>
          </p:txBody>
        </p:sp>
        <p:sp>
          <p:nvSpPr>
            <p:cNvPr id="15" name="תיבת טקסט 14">
              <a:extLst>
                <a:ext uri="{FF2B5EF4-FFF2-40B4-BE49-F238E27FC236}">
                  <a16:creationId xmlns:a16="http://schemas.microsoft.com/office/drawing/2014/main" id="{6AF05F22-4BBD-4E3C-B031-2D0DBAD988D9}"/>
                </a:ext>
              </a:extLst>
            </p:cNvPr>
            <p:cNvSpPr txBox="1"/>
            <p:nvPr/>
          </p:nvSpPr>
          <p:spPr>
            <a:xfrm>
              <a:off x="9728839" y="949555"/>
              <a:ext cx="1946367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1">
              <a:spAutoFit/>
            </a:bodyPr>
            <a:lstStyle/>
            <a:p>
              <a:r>
                <a:rPr lang="he-IL" sz="2400" dirty="0">
                  <a:solidFill>
                    <a:schemeClr val="bg1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כלל החומרים</a:t>
              </a:r>
            </a:p>
          </p:txBody>
        </p:sp>
      </p:grp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21E27D14-F6D4-4BD0-A64A-FBFE5FB6D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428" y="2125312"/>
            <a:ext cx="1514784" cy="2246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FD9D9C3F-3F7A-406F-902E-3D1300F44F28}"/>
              </a:ext>
            </a:extLst>
          </p:cNvPr>
          <p:cNvSpPr txBox="1"/>
          <p:nvPr/>
        </p:nvSpPr>
        <p:spPr>
          <a:xfrm>
            <a:off x="5267960" y="5015181"/>
            <a:ext cx="432343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תערובת של שני חומרים טהורים</a:t>
            </a:r>
          </a:p>
          <a:p>
            <a:pPr algn="ctr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חומר טהור – גופרית</a:t>
            </a:r>
          </a:p>
          <a:p>
            <a:pPr algn="ctr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חומר טהור – ברזל</a:t>
            </a:r>
          </a:p>
        </p:txBody>
      </p: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59027A3D-85FD-4EC5-B07C-2DE5E7CED78C}"/>
              </a:ext>
            </a:extLst>
          </p:cNvPr>
          <p:cNvCxnSpPr>
            <a:cxnSpLocks/>
          </p:cNvCxnSpPr>
          <p:nvPr/>
        </p:nvCxnSpPr>
        <p:spPr>
          <a:xfrm>
            <a:off x="5157662" y="2574919"/>
            <a:ext cx="0" cy="2753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A6A6554D-73E9-45D5-8F5B-D61E5F781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285" y="2342625"/>
            <a:ext cx="1828786" cy="2369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8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-133357" y="213094"/>
            <a:ext cx="11160000" cy="720000"/>
          </a:xfrm>
        </p:spPr>
        <p:txBody>
          <a:bodyPr/>
          <a:lstStyle/>
          <a:p>
            <a:r>
              <a:rPr lang="he-IL" dirty="0"/>
              <a:t>תערובת הומוגנית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-133357" y="941851"/>
            <a:ext cx="9000000" cy="4152517"/>
          </a:xfrm>
        </p:spPr>
        <p:txBody>
          <a:bodyPr/>
          <a:lstStyle/>
          <a:p>
            <a:pPr marL="0" indent="0">
              <a:buNone/>
            </a:pPr>
            <a:r>
              <a:rPr lang="he-IL" b="1" dirty="0">
                <a:solidFill>
                  <a:srgbClr val="0070C0"/>
                </a:solidFill>
              </a:rPr>
              <a:t>תערובת אחידה - נראית כמו חומר אחד (גם באמצעים מיקרוסקופים)</a:t>
            </a:r>
          </a:p>
          <a:p>
            <a:pPr marL="0" indent="0">
              <a:buNone/>
            </a:pPr>
            <a:r>
              <a:rPr lang="he-IL" b="1" dirty="0">
                <a:solidFill>
                  <a:srgbClr val="0070C0"/>
                </a:solidFill>
              </a:rPr>
              <a:t>ברמת החלקיקים -  פיזור חלקיקי החומרים הטהורים שבה אחיד.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AF1878D-D5C2-4F6D-996B-5A8134A935BB}"/>
              </a:ext>
            </a:extLst>
          </p:cNvPr>
          <p:cNvSpPr txBox="1"/>
          <p:nvPr/>
        </p:nvSpPr>
        <p:spPr>
          <a:xfrm>
            <a:off x="4722549" y="4992964"/>
            <a:ext cx="3398687" cy="1446550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pPr algn="ctr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חלקיקי הסוכרוז ("סוכר")</a:t>
            </a:r>
            <a:b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מפוזרים באופן אחיד</a:t>
            </a:r>
            <a:b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בין חלקיקי המים</a:t>
            </a:r>
          </a:p>
          <a:p>
            <a:pPr algn="ctr"/>
            <a:endParaRPr lang="he-IL" sz="1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7170" name="Picture 2" descr="Chemistry of Mascara | Joanne Loves Science">
            <a:extLst>
              <a:ext uri="{FF2B5EF4-FFF2-40B4-BE49-F238E27FC236}">
                <a16:creationId xmlns:a16="http://schemas.microsoft.com/office/drawing/2014/main" id="{1091A5A0-7692-49C8-A7FB-09737DD5A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6" t="29911" b="9582"/>
          <a:stretch/>
        </p:blipFill>
        <p:spPr bwMode="auto">
          <a:xfrm>
            <a:off x="5605152" y="2768925"/>
            <a:ext cx="1701365" cy="2120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E78411B6-0B0D-43AE-BD2B-5B26FA54A28B}"/>
              </a:ext>
            </a:extLst>
          </p:cNvPr>
          <p:cNvGrpSpPr/>
          <p:nvPr/>
        </p:nvGrpSpPr>
        <p:grpSpPr>
          <a:xfrm>
            <a:off x="8817906" y="708656"/>
            <a:ext cx="3172664" cy="1122667"/>
            <a:chOff x="7590816" y="519875"/>
            <a:chExt cx="3172664" cy="1122667"/>
          </a:xfrm>
        </p:grpSpPr>
        <p:sp>
          <p:nvSpPr>
            <p:cNvPr id="15" name="תיבת טקסט 14">
              <a:extLst>
                <a:ext uri="{FF2B5EF4-FFF2-40B4-BE49-F238E27FC236}">
                  <a16:creationId xmlns:a16="http://schemas.microsoft.com/office/drawing/2014/main" id="{6AF05F22-4BBD-4E3C-B031-2D0DBAD988D9}"/>
                </a:ext>
              </a:extLst>
            </p:cNvPr>
            <p:cNvSpPr txBox="1"/>
            <p:nvPr/>
          </p:nvSpPr>
          <p:spPr>
            <a:xfrm>
              <a:off x="8817113" y="519875"/>
              <a:ext cx="1946367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1">
              <a:spAutoFit/>
            </a:bodyPr>
            <a:lstStyle/>
            <a:p>
              <a:r>
                <a:rPr lang="he-IL" sz="2400" dirty="0">
                  <a:solidFill>
                    <a:schemeClr val="bg1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כלל החומרים</a:t>
              </a:r>
            </a:p>
          </p:txBody>
        </p:sp>
        <p:sp>
          <p:nvSpPr>
            <p:cNvPr id="17" name="תיבת טקסט 16">
              <a:extLst>
                <a:ext uri="{FF2B5EF4-FFF2-40B4-BE49-F238E27FC236}">
                  <a16:creationId xmlns:a16="http://schemas.microsoft.com/office/drawing/2014/main" id="{1C5ABB9E-A8D2-4C34-9FA8-A5471FE0D8B8}"/>
                </a:ext>
              </a:extLst>
            </p:cNvPr>
            <p:cNvSpPr txBox="1"/>
            <p:nvPr/>
          </p:nvSpPr>
          <p:spPr>
            <a:xfrm>
              <a:off x="7590816" y="1057767"/>
              <a:ext cx="3172663" cy="58477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1">
              <a:spAutoFit/>
            </a:bodyPr>
            <a:lstStyle/>
            <a:p>
              <a:r>
                <a:rPr lang="he-IL" sz="3200" dirty="0">
                  <a:solidFill>
                    <a:schemeClr val="bg1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תערובת הומוגנית</a:t>
              </a:r>
            </a:p>
          </p:txBody>
        </p:sp>
      </p:grpSp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E9A6B198-D86C-44A2-9783-ACF450192480}"/>
              </a:ext>
            </a:extLst>
          </p:cNvPr>
          <p:cNvGrpSpPr/>
          <p:nvPr/>
        </p:nvGrpSpPr>
        <p:grpSpPr>
          <a:xfrm>
            <a:off x="571872" y="1880117"/>
            <a:ext cx="6541444" cy="3466593"/>
            <a:chOff x="-25497" y="2048510"/>
            <a:chExt cx="7402380" cy="3644600"/>
          </a:xfrm>
          <a:effectLst/>
        </p:grpSpPr>
        <p:pic>
          <p:nvPicPr>
            <p:cNvPr id="27" name="Picture 2" descr="Mixing Sugar and Water | Assessments of Argumentation in Science ...">
              <a:extLst>
                <a:ext uri="{FF2B5EF4-FFF2-40B4-BE49-F238E27FC236}">
                  <a16:creationId xmlns:a16="http://schemas.microsoft.com/office/drawing/2014/main" id="{CD68DF74-9A00-4C80-829C-A58128B82B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317" y="2370999"/>
              <a:ext cx="5027167" cy="28647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תיבת טקסט 27">
              <a:extLst>
                <a:ext uri="{FF2B5EF4-FFF2-40B4-BE49-F238E27FC236}">
                  <a16:creationId xmlns:a16="http://schemas.microsoft.com/office/drawing/2014/main" id="{9677937D-D00E-4FC6-9FDB-1A4D4C5C0D98}"/>
                </a:ext>
              </a:extLst>
            </p:cNvPr>
            <p:cNvSpPr txBox="1"/>
            <p:nvPr/>
          </p:nvSpPr>
          <p:spPr>
            <a:xfrm>
              <a:off x="-25497" y="2048510"/>
              <a:ext cx="1908668" cy="6795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none" rtlCol="1">
              <a:spAutoFit/>
            </a:bodyPr>
            <a:lstStyle/>
            <a:p>
              <a:pPr algn="ctr"/>
              <a:r>
                <a:rPr lang="he-IL" dirty="0">
                  <a:solidFill>
                    <a:schemeClr val="bg1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חומר טהור</a:t>
              </a:r>
            </a:p>
            <a:p>
              <a:pPr algn="ctr"/>
              <a:r>
                <a:rPr lang="he-IL" dirty="0">
                  <a:solidFill>
                    <a:schemeClr val="bg1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סוכרוז ("סוכר")</a:t>
              </a:r>
            </a:p>
          </p:txBody>
        </p:sp>
        <p:sp>
          <p:nvSpPr>
            <p:cNvPr id="29" name="תיבת טקסט 28">
              <a:extLst>
                <a:ext uri="{FF2B5EF4-FFF2-40B4-BE49-F238E27FC236}">
                  <a16:creationId xmlns:a16="http://schemas.microsoft.com/office/drawing/2014/main" id="{F42292A7-9C8D-48DA-9957-14AB9EF3EEA0}"/>
                </a:ext>
              </a:extLst>
            </p:cNvPr>
            <p:cNvSpPr txBox="1"/>
            <p:nvPr/>
          </p:nvSpPr>
          <p:spPr>
            <a:xfrm>
              <a:off x="118193" y="5013590"/>
              <a:ext cx="1420709" cy="679520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1">
              <a:spAutoFit/>
            </a:bodyPr>
            <a:lstStyle/>
            <a:p>
              <a:pPr algn="ctr"/>
              <a:r>
                <a:rPr lang="he-IL" dirty="0">
                  <a:solidFill>
                    <a:schemeClr val="bg1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חומר טהור</a:t>
              </a:r>
            </a:p>
            <a:p>
              <a:pPr algn="ctr"/>
              <a:r>
                <a:rPr lang="he-IL" dirty="0">
                  <a:solidFill>
                    <a:schemeClr val="bg1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מים</a:t>
              </a:r>
            </a:p>
          </p:txBody>
        </p:sp>
        <p:sp>
          <p:nvSpPr>
            <p:cNvPr id="30" name="תיבת טקסט 29">
              <a:extLst>
                <a:ext uri="{FF2B5EF4-FFF2-40B4-BE49-F238E27FC236}">
                  <a16:creationId xmlns:a16="http://schemas.microsoft.com/office/drawing/2014/main" id="{5E4BC7D5-B3D8-4139-8580-A28072EA4756}"/>
                </a:ext>
              </a:extLst>
            </p:cNvPr>
            <p:cNvSpPr txBox="1"/>
            <p:nvPr/>
          </p:nvSpPr>
          <p:spPr>
            <a:xfrm>
              <a:off x="4621087" y="2104027"/>
              <a:ext cx="2755796" cy="9707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1">
              <a:spAutoFit/>
            </a:bodyPr>
            <a:lstStyle/>
            <a:p>
              <a:pPr algn="ctr"/>
              <a:r>
                <a:rPr lang="he-IL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תערובת הומוגנית</a:t>
              </a:r>
            </a:p>
            <a:p>
              <a:pPr algn="ctr"/>
              <a:r>
                <a:rPr lang="he-IL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של שני חומרים טהורים</a:t>
              </a:r>
            </a:p>
            <a:p>
              <a:pPr algn="ctr"/>
              <a:r>
                <a:rPr lang="he-IL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מים + סוכרוז ("סוכר")</a:t>
              </a:r>
            </a:p>
          </p:txBody>
        </p:sp>
        <p:sp>
          <p:nvSpPr>
            <p:cNvPr id="31" name="תיבת טקסט 30">
              <a:extLst>
                <a:ext uri="{FF2B5EF4-FFF2-40B4-BE49-F238E27FC236}">
                  <a16:creationId xmlns:a16="http://schemas.microsoft.com/office/drawing/2014/main" id="{E6839458-2DC3-4262-A65E-5E17A29FD9B4}"/>
                </a:ext>
              </a:extLst>
            </p:cNvPr>
            <p:cNvSpPr txBox="1"/>
            <p:nvPr/>
          </p:nvSpPr>
          <p:spPr>
            <a:xfrm>
              <a:off x="2509577" y="3559125"/>
              <a:ext cx="894655" cy="3882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1">
              <a:spAutoFit/>
            </a:bodyPr>
            <a:lstStyle/>
            <a:p>
              <a:pPr algn="ctr"/>
              <a:r>
                <a:rPr lang="he-IL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ערבוב</a:t>
              </a:r>
            </a:p>
          </p:txBody>
        </p:sp>
        <p:sp>
          <p:nvSpPr>
            <p:cNvPr id="32" name="תיבת טקסט 31">
              <a:extLst>
                <a:ext uri="{FF2B5EF4-FFF2-40B4-BE49-F238E27FC236}">
                  <a16:creationId xmlns:a16="http://schemas.microsoft.com/office/drawing/2014/main" id="{3E98B47A-F8D1-4AD4-A336-6D125E438CC7}"/>
                </a:ext>
              </a:extLst>
            </p:cNvPr>
            <p:cNvSpPr txBox="1"/>
            <p:nvPr/>
          </p:nvSpPr>
          <p:spPr>
            <a:xfrm>
              <a:off x="2561603" y="4395090"/>
              <a:ext cx="790602" cy="388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endParaRPr lang="he-IL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6826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-133357" y="213094"/>
            <a:ext cx="11160000" cy="720000"/>
          </a:xfrm>
        </p:spPr>
        <p:txBody>
          <a:bodyPr/>
          <a:lstStyle/>
          <a:p>
            <a:r>
              <a:rPr lang="he-IL" dirty="0"/>
              <a:t>תערובת הטרוגנית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-577591" y="933095"/>
            <a:ext cx="9344640" cy="4152517"/>
          </a:xfrm>
        </p:spPr>
        <p:txBody>
          <a:bodyPr/>
          <a:lstStyle/>
          <a:p>
            <a:pPr marL="0" indent="0">
              <a:buNone/>
            </a:pPr>
            <a:r>
              <a:rPr lang="he-IL" b="1" dirty="0">
                <a:solidFill>
                  <a:srgbClr val="0070C0"/>
                </a:solidFill>
              </a:rPr>
              <a:t>פיזור חלקיקי החומרים הטהורים שבה איננו אחיד.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he-IL" dirty="0"/>
              <a:t>ישנם אזורים בתערובת בהם ישנם יותר חלקיקי חומר טהור מסוים </a:t>
            </a:r>
            <a:br>
              <a:rPr lang="en-US" dirty="0"/>
            </a:br>
            <a:r>
              <a:rPr lang="he-IL" dirty="0"/>
              <a:t>על פני חומרים טהורים אחרים.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AF1878D-D5C2-4F6D-996B-5A8134A935BB}"/>
              </a:ext>
            </a:extLst>
          </p:cNvPr>
          <p:cNvSpPr txBox="1"/>
          <p:nvPr/>
        </p:nvSpPr>
        <p:spPr>
          <a:xfrm>
            <a:off x="4397080" y="4690406"/>
            <a:ext cx="4762842" cy="1200329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פיזור לא אחיד </a:t>
            </a:r>
            <a:br>
              <a:rPr lang="en-US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של </a:t>
            </a:r>
            <a:r>
              <a:rPr lang="he-IL" dirty="0">
                <a:solidFill>
                  <a:schemeClr val="bg1"/>
                </a:solidFill>
                <a:highlight>
                  <a:srgbClr val="0000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חלקיקי</a:t>
            </a: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dirty="0">
                <a:solidFill>
                  <a:schemeClr val="bg1"/>
                </a:solidFill>
                <a:highlight>
                  <a:srgbClr val="0000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ברזל </a:t>
            </a:r>
          </a:p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בין </a:t>
            </a:r>
            <a:r>
              <a:rPr lang="he-IL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חלקיקי הגופרית</a:t>
            </a:r>
          </a:p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כך שניתן לזהות בעין את סוגי החלקיקים השונים</a:t>
            </a:r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E78411B6-0B0D-43AE-BD2B-5B26FA54A28B}"/>
              </a:ext>
            </a:extLst>
          </p:cNvPr>
          <p:cNvGrpSpPr/>
          <p:nvPr/>
        </p:nvGrpSpPr>
        <p:grpSpPr>
          <a:xfrm>
            <a:off x="8767050" y="708656"/>
            <a:ext cx="3294493" cy="1039381"/>
            <a:chOff x="7468987" y="519875"/>
            <a:chExt cx="3294493" cy="1039381"/>
          </a:xfrm>
        </p:grpSpPr>
        <p:sp>
          <p:nvSpPr>
            <p:cNvPr id="15" name="תיבת טקסט 14">
              <a:extLst>
                <a:ext uri="{FF2B5EF4-FFF2-40B4-BE49-F238E27FC236}">
                  <a16:creationId xmlns:a16="http://schemas.microsoft.com/office/drawing/2014/main" id="{6AF05F22-4BBD-4E3C-B031-2D0DBAD988D9}"/>
                </a:ext>
              </a:extLst>
            </p:cNvPr>
            <p:cNvSpPr txBox="1"/>
            <p:nvPr/>
          </p:nvSpPr>
          <p:spPr>
            <a:xfrm>
              <a:off x="8817113" y="519875"/>
              <a:ext cx="1946367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1">
              <a:spAutoFit/>
            </a:bodyPr>
            <a:lstStyle/>
            <a:p>
              <a:r>
                <a:rPr lang="he-IL" sz="2400" dirty="0">
                  <a:solidFill>
                    <a:schemeClr val="bg1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כלל החומרים</a:t>
              </a:r>
            </a:p>
          </p:txBody>
        </p:sp>
        <p:sp>
          <p:nvSpPr>
            <p:cNvPr id="17" name="תיבת טקסט 16">
              <a:extLst>
                <a:ext uri="{FF2B5EF4-FFF2-40B4-BE49-F238E27FC236}">
                  <a16:creationId xmlns:a16="http://schemas.microsoft.com/office/drawing/2014/main" id="{1C5ABB9E-A8D2-4C34-9FA8-A5471FE0D8B8}"/>
                </a:ext>
              </a:extLst>
            </p:cNvPr>
            <p:cNvSpPr txBox="1"/>
            <p:nvPr/>
          </p:nvSpPr>
          <p:spPr>
            <a:xfrm>
              <a:off x="7468987" y="974481"/>
              <a:ext cx="3294493" cy="5847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 rtlCol="1">
              <a:spAutoFit/>
            </a:bodyPr>
            <a:lstStyle/>
            <a:p>
              <a:r>
                <a:rPr lang="he-IL" sz="3200" dirty="0">
                  <a:solidFill>
                    <a:schemeClr val="bg1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תערובת הטרוגנית</a:t>
              </a:r>
            </a:p>
          </p:txBody>
        </p:sp>
      </p:grp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B1515CAB-3163-49E7-B045-6E3F2BCA3646}"/>
              </a:ext>
            </a:extLst>
          </p:cNvPr>
          <p:cNvSpPr txBox="1"/>
          <p:nvPr/>
        </p:nvSpPr>
        <p:spPr>
          <a:xfrm>
            <a:off x="1040066" y="4609604"/>
            <a:ext cx="1255471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1">
            <a:spAutoFit/>
          </a:bodyPr>
          <a:lstStyle/>
          <a:p>
            <a:pPr algn="ctr"/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חומר טהור</a:t>
            </a:r>
          </a:p>
          <a:p>
            <a:pPr algn="ctr"/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ברזל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ACDA92B5-D1E4-4F60-8AFE-4C4B6C96C5AB}"/>
              </a:ext>
            </a:extLst>
          </p:cNvPr>
          <p:cNvSpPr txBox="1"/>
          <p:nvPr/>
        </p:nvSpPr>
        <p:spPr>
          <a:xfrm>
            <a:off x="3238295" y="4595709"/>
            <a:ext cx="125547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חומר טהור</a:t>
            </a:r>
          </a:p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גופרית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BD5D1D83-DACC-4BCB-8C36-8CDFDF15AB07}"/>
              </a:ext>
            </a:extLst>
          </p:cNvPr>
          <p:cNvSpPr txBox="1"/>
          <p:nvPr/>
        </p:nvSpPr>
        <p:spPr>
          <a:xfrm>
            <a:off x="5546549" y="2070993"/>
            <a:ext cx="243528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1">
            <a:spAutoFit/>
          </a:bodyPr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תערובת הטרוגנית</a:t>
            </a:r>
          </a:p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של שני חומרים טהורים</a:t>
            </a:r>
          </a:p>
          <a:p>
            <a:pPr algn="ctr"/>
            <a:r>
              <a:rPr lang="he-IL" dirty="0">
                <a:solidFill>
                  <a:schemeClr val="bg1"/>
                </a:solidFill>
                <a:highlight>
                  <a:srgbClr val="0000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ברזל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+ </a:t>
            </a:r>
            <a:r>
              <a:rPr lang="he-IL" dirty="0"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גופרית</a:t>
            </a:r>
          </a:p>
        </p:txBody>
      </p: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DC82A7AB-E816-4DA9-A13F-14F8009F57B4}"/>
              </a:ext>
            </a:extLst>
          </p:cNvPr>
          <p:cNvCxnSpPr>
            <a:cxnSpLocks/>
          </p:cNvCxnSpPr>
          <p:nvPr/>
        </p:nvCxnSpPr>
        <p:spPr>
          <a:xfrm flipH="1">
            <a:off x="930184" y="2070992"/>
            <a:ext cx="7120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תמונה 1">
            <a:extLst>
              <a:ext uri="{FF2B5EF4-FFF2-40B4-BE49-F238E27FC236}">
                <a16:creationId xmlns:a16="http://schemas.microsoft.com/office/drawing/2014/main" id="{04662344-5F75-495D-A14D-C23AE4B6F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733" y="2685765"/>
            <a:ext cx="1790597" cy="166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941D555-9672-468B-B142-5A2277659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32" y="2984523"/>
            <a:ext cx="2061423" cy="1376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C7368403-90D6-4437-A3BB-CD6C77E32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4"/>
          <a:stretch/>
        </p:blipFill>
        <p:spPr bwMode="auto">
          <a:xfrm>
            <a:off x="6040075" y="2984524"/>
            <a:ext cx="1476852" cy="1611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97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-133357" y="213094"/>
            <a:ext cx="11160000" cy="720000"/>
          </a:xfrm>
        </p:spPr>
        <p:txBody>
          <a:bodyPr/>
          <a:lstStyle/>
          <a:p>
            <a:r>
              <a:rPr lang="he-IL" dirty="0"/>
              <a:t>תערובות</a:t>
            </a:r>
          </a:p>
        </p:txBody>
      </p: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62191625-C616-45F1-A245-B19B5506E07A}"/>
              </a:ext>
            </a:extLst>
          </p:cNvPr>
          <p:cNvCxnSpPr>
            <a:cxnSpLocks/>
          </p:cNvCxnSpPr>
          <p:nvPr/>
        </p:nvCxnSpPr>
        <p:spPr>
          <a:xfrm>
            <a:off x="3843333" y="1532636"/>
            <a:ext cx="0" cy="4127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מציין מיקום טקסט 13">
            <a:extLst>
              <a:ext uri="{FF2B5EF4-FFF2-40B4-BE49-F238E27FC236}">
                <a16:creationId xmlns:a16="http://schemas.microsoft.com/office/drawing/2014/main" id="{413AB260-44A6-4874-BE02-860AB652A6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8996" y="992636"/>
            <a:ext cx="11794356" cy="540000"/>
          </a:xfrm>
        </p:spPr>
        <p:txBody>
          <a:bodyPr/>
          <a:lstStyle/>
          <a:p>
            <a:r>
              <a:rPr lang="he-IL" dirty="0"/>
              <a:t>שאלה</a:t>
            </a:r>
            <a:br>
              <a:rPr lang="en-US" dirty="0"/>
            </a:br>
            <a:r>
              <a:rPr lang="he-IL" sz="2400" dirty="0"/>
              <a:t>כיצד ניתן להבחין בין תערובת הומוגנית לתערובת הטרוגנית באמצעות חוש הראייה?</a:t>
            </a:r>
          </a:p>
        </p:txBody>
      </p:sp>
      <p:pic>
        <p:nvPicPr>
          <p:cNvPr id="13318" name="Picture 6" descr="תכונות חומרים מולקולריים | מבנה וקישור | כימיה בקלות">
            <a:extLst>
              <a:ext uri="{FF2B5EF4-FFF2-40B4-BE49-F238E27FC236}">
                <a16:creationId xmlns:a16="http://schemas.microsoft.com/office/drawing/2014/main" id="{E92F2CDC-638D-4812-9071-06EA2EDFA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3" t="11586" r="17232"/>
          <a:stretch/>
        </p:blipFill>
        <p:spPr bwMode="auto">
          <a:xfrm>
            <a:off x="5537331" y="1777074"/>
            <a:ext cx="1828786" cy="2369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4134539C-2B86-4FD2-884B-2F6EBF73C61C}"/>
              </a:ext>
            </a:extLst>
          </p:cNvPr>
          <p:cNvSpPr txBox="1"/>
          <p:nvPr/>
        </p:nvSpPr>
        <p:spPr>
          <a:xfrm>
            <a:off x="-339963" y="4269573"/>
            <a:ext cx="4463719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תערובת הטרוגנית</a:t>
            </a:r>
          </a:p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ניתן להבחין בתערובת </a:t>
            </a:r>
            <a:b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בשני צבעים שונים</a:t>
            </a:r>
          </a:p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חלוקת הצבעים מעידה </a:t>
            </a:r>
            <a:br>
              <a:rPr lang="en-US" sz="20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על שני חומרים שעורבבו יחד.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82F2570B-2CDD-42C0-A04B-96A234544C08}"/>
              </a:ext>
            </a:extLst>
          </p:cNvPr>
          <p:cNvSpPr txBox="1"/>
          <p:nvPr/>
        </p:nvSpPr>
        <p:spPr>
          <a:xfrm>
            <a:off x="3823013" y="4251600"/>
            <a:ext cx="535582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תערובת הומוגנית</a:t>
            </a:r>
          </a:p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התערובת נראית כמו נוזל אחיד בצבע סגלגל.</a:t>
            </a:r>
          </a:p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הצלילות מעידה על פיזור אחיד  של חלקיקים ורודים במצב צבירה נוזל בתוך חלקיקי נוזל אחר.</a:t>
            </a:r>
          </a:p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לא ניתן לדעת אם מדובר בחומר אחד או בתערובת הומוגנית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02" y="1777073"/>
            <a:ext cx="1828786" cy="2369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22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55943" y="213094"/>
            <a:ext cx="11738068" cy="720000"/>
          </a:xfrm>
        </p:spPr>
        <p:txBody>
          <a:bodyPr/>
          <a:lstStyle/>
          <a:p>
            <a:r>
              <a:rPr lang="he-IL" sz="4400" dirty="0"/>
              <a:t>לסיכום החלוקה הכללית של חומרים לפי סוגים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16F7C53-B7BA-4ACB-B36B-9B52C0996A6A}"/>
              </a:ext>
            </a:extLst>
          </p:cNvPr>
          <p:cNvSpPr txBox="1"/>
          <p:nvPr/>
        </p:nvSpPr>
        <p:spPr>
          <a:xfrm>
            <a:off x="4281714" y="1157248"/>
            <a:ext cx="1946367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1">
            <a:spAutoFit/>
          </a:bodyPr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כלל החומרים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82DCDF4-55CC-4DAE-94EE-57688B7F094D}"/>
              </a:ext>
            </a:extLst>
          </p:cNvPr>
          <p:cNvSpPr txBox="1"/>
          <p:nvPr/>
        </p:nvSpPr>
        <p:spPr>
          <a:xfrm>
            <a:off x="6656244" y="2001492"/>
            <a:ext cx="2196435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1">
            <a:spAutoFit/>
          </a:bodyPr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חומרים טהורים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88F986BC-1284-4007-B567-6EADA84D21EA}"/>
              </a:ext>
            </a:extLst>
          </p:cNvPr>
          <p:cNvSpPr txBox="1"/>
          <p:nvPr/>
        </p:nvSpPr>
        <p:spPr>
          <a:xfrm>
            <a:off x="2085185" y="1880737"/>
            <a:ext cx="1324402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תערובות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CF652B15-4FCE-4023-9A0C-2A28B97E9090}"/>
              </a:ext>
            </a:extLst>
          </p:cNvPr>
          <p:cNvSpPr txBox="1"/>
          <p:nvPr/>
        </p:nvSpPr>
        <p:spPr>
          <a:xfrm>
            <a:off x="8510675" y="2931858"/>
            <a:ext cx="1026243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1">
            <a:spAutoFit/>
          </a:bodyPr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יסודות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AC35AB47-97E1-44C8-9A72-7CAA9C653074}"/>
              </a:ext>
            </a:extLst>
          </p:cNvPr>
          <p:cNvSpPr txBox="1"/>
          <p:nvPr/>
        </p:nvSpPr>
        <p:spPr>
          <a:xfrm>
            <a:off x="5663720" y="2924493"/>
            <a:ext cx="1324402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1">
            <a:spAutoFit/>
          </a:bodyPr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תרכובות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D48614A6-DB22-4C1E-849D-84E3C018AC34}"/>
              </a:ext>
            </a:extLst>
          </p:cNvPr>
          <p:cNvSpPr txBox="1"/>
          <p:nvPr/>
        </p:nvSpPr>
        <p:spPr>
          <a:xfrm>
            <a:off x="3483867" y="2342402"/>
            <a:ext cx="1404551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1">
            <a:spAutoFit/>
          </a:bodyPr>
          <a:lstStyle/>
          <a:p>
            <a:pPr algn="ctr"/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תערובות </a:t>
            </a:r>
            <a:b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הומוגניות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18F82B19-BBEA-4CFC-98C2-B4D7875731B7}"/>
              </a:ext>
            </a:extLst>
          </p:cNvPr>
          <p:cNvSpPr txBox="1"/>
          <p:nvPr/>
        </p:nvSpPr>
        <p:spPr>
          <a:xfrm>
            <a:off x="227748" y="2393742"/>
            <a:ext cx="1467069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1">
            <a:spAutoFit/>
          </a:bodyPr>
          <a:lstStyle/>
          <a:p>
            <a:pPr algn="ctr"/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תערובות</a:t>
            </a:r>
            <a:b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הטרוגניות</a:t>
            </a:r>
          </a:p>
        </p:txBody>
      </p:sp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29D46ECC-F836-458D-8253-154ACFA88638}"/>
              </a:ext>
            </a:extLst>
          </p:cNvPr>
          <p:cNvCxnSpPr/>
          <p:nvPr/>
        </p:nvCxnSpPr>
        <p:spPr>
          <a:xfrm>
            <a:off x="5606023" y="1618913"/>
            <a:ext cx="1050221" cy="5236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6D65B04E-6303-43A6-92D0-C34BDFD3126F}"/>
              </a:ext>
            </a:extLst>
          </p:cNvPr>
          <p:cNvCxnSpPr>
            <a:cxnSpLocks/>
          </p:cNvCxnSpPr>
          <p:nvPr/>
        </p:nvCxnSpPr>
        <p:spPr>
          <a:xfrm flipH="1">
            <a:off x="3409587" y="1639547"/>
            <a:ext cx="1534282" cy="3438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4DE6AC38-9C74-4473-BA9C-9514BEC02AE1}"/>
              </a:ext>
            </a:extLst>
          </p:cNvPr>
          <p:cNvCxnSpPr>
            <a:cxnSpLocks/>
          </p:cNvCxnSpPr>
          <p:nvPr/>
        </p:nvCxnSpPr>
        <p:spPr>
          <a:xfrm>
            <a:off x="7749398" y="2485071"/>
            <a:ext cx="761277" cy="5455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9BD4DF08-47D8-40CF-8F6C-FDB1C9E7DC5F}"/>
              </a:ext>
            </a:extLst>
          </p:cNvPr>
          <p:cNvCxnSpPr>
            <a:cxnSpLocks/>
          </p:cNvCxnSpPr>
          <p:nvPr/>
        </p:nvCxnSpPr>
        <p:spPr>
          <a:xfrm flipH="1">
            <a:off x="6988123" y="2485072"/>
            <a:ext cx="761277" cy="5236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B98AB83C-B6CF-4B59-908B-4485086133FD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1694816" y="2353812"/>
            <a:ext cx="550696" cy="4554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>
            <a:extLst>
              <a:ext uri="{FF2B5EF4-FFF2-40B4-BE49-F238E27FC236}">
                <a16:creationId xmlns:a16="http://schemas.microsoft.com/office/drawing/2014/main" id="{81124BAE-518F-4B59-884B-8D6220D9F627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006786" y="2342402"/>
            <a:ext cx="477080" cy="4154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Ms J's Chemistry Class: Matter!">
            <a:extLst>
              <a:ext uri="{FF2B5EF4-FFF2-40B4-BE49-F238E27FC236}">
                <a16:creationId xmlns:a16="http://schemas.microsoft.com/office/drawing/2014/main" id="{93B4F935-CAEE-476F-A0BE-ACF51098DB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4091"/>
          <a:stretch/>
        </p:blipFill>
        <p:spPr bwMode="auto">
          <a:xfrm>
            <a:off x="8562654" y="3406398"/>
            <a:ext cx="1155391" cy="202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Ms J's Chemistry Class: Matter!">
            <a:extLst>
              <a:ext uri="{FF2B5EF4-FFF2-40B4-BE49-F238E27FC236}">
                <a16:creationId xmlns:a16="http://schemas.microsoft.com/office/drawing/2014/main" id="{4C07717E-34B3-4656-BCA6-3191C18CBD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2" t="48264" r="52021"/>
          <a:stretch/>
        </p:blipFill>
        <p:spPr bwMode="auto">
          <a:xfrm>
            <a:off x="5705145" y="3382811"/>
            <a:ext cx="1142465" cy="230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s J's Chemistry Class: Matter!">
            <a:extLst>
              <a:ext uri="{FF2B5EF4-FFF2-40B4-BE49-F238E27FC236}">
                <a16:creationId xmlns:a16="http://schemas.microsoft.com/office/drawing/2014/main" id="{1CFDEF14-9255-42D7-AF87-A5535CEEB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9" t="47983" r="25296"/>
          <a:stretch/>
        </p:blipFill>
        <p:spPr bwMode="auto">
          <a:xfrm>
            <a:off x="3582374" y="3173399"/>
            <a:ext cx="1165990" cy="209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A81C8503-2660-4A31-B14D-0B3906A5D144}"/>
              </a:ext>
            </a:extLst>
          </p:cNvPr>
          <p:cNvSpPr txBox="1"/>
          <p:nvPr/>
        </p:nvSpPr>
        <p:spPr>
          <a:xfrm>
            <a:off x="8783520" y="5454475"/>
            <a:ext cx="71365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זהב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C363C1C5-0076-4C27-BDD7-1AB879F8FE08}"/>
              </a:ext>
            </a:extLst>
          </p:cNvPr>
          <p:cNvSpPr txBox="1"/>
          <p:nvPr/>
        </p:nvSpPr>
        <p:spPr>
          <a:xfrm>
            <a:off x="5472357" y="4992810"/>
            <a:ext cx="68800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מים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CBA73D8B-FC3E-4BEB-92AB-7E82F52DEC8B}"/>
              </a:ext>
            </a:extLst>
          </p:cNvPr>
          <p:cNvSpPr txBox="1"/>
          <p:nvPr/>
        </p:nvSpPr>
        <p:spPr>
          <a:xfrm>
            <a:off x="6847610" y="5026432"/>
            <a:ext cx="76815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מלח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F76574B9-63A7-4900-A9AD-B18AC8348003}"/>
              </a:ext>
            </a:extLst>
          </p:cNvPr>
          <p:cNvSpPr txBox="1"/>
          <p:nvPr/>
        </p:nvSpPr>
        <p:spPr>
          <a:xfrm>
            <a:off x="2486512" y="4064355"/>
            <a:ext cx="1282722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תכשיט </a:t>
            </a:r>
            <a:b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זהב</a:t>
            </a:r>
            <a:b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המורכב </a:t>
            </a:r>
            <a:b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מזהב וכסף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CF0DAA00-3D2C-48DE-A7B2-12280DB202C7}"/>
              </a:ext>
            </a:extLst>
          </p:cNvPr>
          <p:cNvSpPr txBox="1"/>
          <p:nvPr/>
        </p:nvSpPr>
        <p:spPr>
          <a:xfrm>
            <a:off x="1449724" y="3676846"/>
            <a:ext cx="912429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אבקת </a:t>
            </a:r>
            <a:b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ברזל</a:t>
            </a:r>
          </a:p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ואבקת </a:t>
            </a:r>
            <a:b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גופרית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20639EF6-2818-4422-B787-CE60AA23E5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r="15218"/>
          <a:stretch/>
        </p:blipFill>
        <p:spPr bwMode="auto">
          <a:xfrm>
            <a:off x="516335" y="3285814"/>
            <a:ext cx="863967" cy="150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84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3" grpId="0"/>
      <p:bldP spid="24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673122" y="2169000"/>
            <a:ext cx="11080030" cy="1260000"/>
          </a:xfrm>
        </p:spPr>
        <p:txBody>
          <a:bodyPr/>
          <a:lstStyle/>
          <a:p>
            <a:r>
              <a:rPr lang="he-IL" sz="7200" dirty="0"/>
              <a:t>סימול כימי</a:t>
            </a:r>
          </a:p>
        </p:txBody>
      </p:sp>
    </p:spTree>
    <p:extLst>
      <p:ext uri="{BB962C8B-B14F-4D97-AF65-F5344CB8AC3E}">
        <p14:creationId xmlns:p14="http://schemas.microsoft.com/office/powerpoint/2010/main" val="1647949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שפת הכימיה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7570973" y="911199"/>
            <a:ext cx="3578232" cy="540000"/>
          </a:xfrm>
        </p:spPr>
        <p:txBody>
          <a:bodyPr/>
          <a:lstStyle/>
          <a:p>
            <a:r>
              <a:rPr lang="he-IL" dirty="0"/>
              <a:t>סמלים של יסודות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-322033" y="1451199"/>
            <a:ext cx="9886122" cy="4732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סמל כימי של יסוד מורכב </a:t>
            </a:r>
          </a:p>
          <a:p>
            <a:r>
              <a:rPr lang="he-IL" u="sng" dirty="0"/>
              <a:t>מהאות הראשית של שמו הלטיני </a:t>
            </a:r>
          </a:p>
          <a:p>
            <a:pPr marL="0" indent="0">
              <a:buNone/>
            </a:pPr>
            <a:r>
              <a:rPr lang="he-IL" dirty="0"/>
              <a:t>   כאות גדולה  </a:t>
            </a:r>
            <a:r>
              <a:rPr lang="en-US" i="1" dirty="0"/>
              <a:t>Capital letter)</a:t>
            </a:r>
            <a:r>
              <a:rPr lang="he-IL" dirty="0"/>
              <a:t>) </a:t>
            </a:r>
            <a:r>
              <a:rPr lang="he-IL" dirty="0">
                <a:highlight>
                  <a:srgbClr val="FFFF00"/>
                </a:highlight>
              </a:rPr>
              <a:t>לדוגמה: </a:t>
            </a:r>
            <a:r>
              <a:rPr lang="he-IL" sz="4000" b="1" dirty="0">
                <a:highlight>
                  <a:srgbClr val="FFFF00"/>
                </a:highlight>
              </a:rPr>
              <a:t>חמצן- </a:t>
            </a:r>
            <a:r>
              <a:rPr lang="en-US" sz="4000" b="1" dirty="0">
                <a:highlight>
                  <a:srgbClr val="FFFF00"/>
                </a:highlight>
              </a:rPr>
              <a:t> O</a:t>
            </a:r>
            <a:r>
              <a:rPr lang="he-IL" sz="4000" b="1" dirty="0">
                <a:highlight>
                  <a:srgbClr val="FFFF00"/>
                </a:highlight>
              </a:rPr>
              <a:t>(</a:t>
            </a:r>
            <a:r>
              <a:rPr lang="en-US" sz="4000" b="1" dirty="0">
                <a:solidFill>
                  <a:srgbClr val="00B0F0"/>
                </a:solidFill>
                <a:highlight>
                  <a:srgbClr val="FFFF00"/>
                </a:highlight>
              </a:rPr>
              <a:t>O</a:t>
            </a:r>
            <a:r>
              <a:rPr lang="en-US" sz="4000" b="1" dirty="0">
                <a:highlight>
                  <a:srgbClr val="FFFF00"/>
                </a:highlight>
              </a:rPr>
              <a:t>xygen</a:t>
            </a:r>
            <a:r>
              <a:rPr lang="he-IL" sz="4000" b="1" dirty="0">
                <a:highlight>
                  <a:srgbClr val="FFFF00"/>
                </a:highlight>
              </a:rPr>
              <a:t>)</a:t>
            </a:r>
            <a:endParaRPr lang="he-IL" sz="40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he-IL" dirty="0"/>
              <a:t>או </a:t>
            </a:r>
          </a:p>
          <a:p>
            <a:r>
              <a:rPr lang="he-IL" u="sng" dirty="0"/>
              <a:t>משתי אותיות 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   כאשר האות הראשונה היא האות התחילית של שמם (כאות גדולה) </a:t>
            </a:r>
            <a:br>
              <a:rPr lang="en-US" dirty="0"/>
            </a:br>
            <a:r>
              <a:rPr lang="he-IL" dirty="0"/>
              <a:t>   והאות השניה היא האות העוקבת בשם כאות קטנה. </a:t>
            </a:r>
            <a:br>
              <a:rPr lang="en-US" dirty="0"/>
            </a:br>
            <a:r>
              <a:rPr lang="he-IL" dirty="0"/>
              <a:t>   לדוגמה:  </a:t>
            </a:r>
            <a:r>
              <a:rPr lang="he-IL" sz="4000" b="1" dirty="0">
                <a:highlight>
                  <a:srgbClr val="FFFF00"/>
                </a:highlight>
              </a:rPr>
              <a:t>אלומיניום- </a:t>
            </a:r>
            <a:r>
              <a:rPr lang="en-US" sz="4000" b="1" dirty="0">
                <a:highlight>
                  <a:srgbClr val="FFFF00"/>
                </a:highlight>
              </a:rPr>
              <a:t>Al</a:t>
            </a:r>
            <a:r>
              <a:rPr lang="he-IL" sz="4000" b="1" dirty="0">
                <a:highlight>
                  <a:srgbClr val="FFFF00"/>
                </a:highlight>
              </a:rPr>
              <a:t> (</a:t>
            </a:r>
            <a:r>
              <a:rPr lang="en-US" sz="4000" b="1" dirty="0">
                <a:solidFill>
                  <a:srgbClr val="00B0F0"/>
                </a:solidFill>
                <a:highlight>
                  <a:srgbClr val="FFFF00"/>
                </a:highlight>
              </a:rPr>
              <a:t>Al</a:t>
            </a:r>
            <a:r>
              <a:rPr lang="en-US" sz="4000" b="1" dirty="0">
                <a:highlight>
                  <a:srgbClr val="FFFF00"/>
                </a:highlight>
              </a:rPr>
              <a:t>uminum</a:t>
            </a:r>
            <a:r>
              <a:rPr lang="he-IL" sz="4000" b="1" dirty="0">
                <a:highlight>
                  <a:srgbClr val="FFFF00"/>
                </a:highlight>
              </a:rPr>
              <a:t>)</a:t>
            </a:r>
            <a:br>
              <a:rPr lang="en-US" sz="4000" b="1" dirty="0">
                <a:highlight>
                  <a:srgbClr val="FFFF00"/>
                </a:highlight>
              </a:rPr>
            </a:br>
            <a:r>
              <a:rPr lang="he-IL" sz="4000" b="1" dirty="0"/>
              <a:t>           </a:t>
            </a:r>
            <a:r>
              <a:rPr lang="he-IL" sz="4000" b="1" dirty="0">
                <a:highlight>
                  <a:srgbClr val="FFFF00"/>
                </a:highlight>
              </a:rPr>
              <a:t>קובלט- </a:t>
            </a:r>
            <a:r>
              <a:rPr lang="en-US" sz="4000" b="1" dirty="0">
                <a:highlight>
                  <a:srgbClr val="FFFF00"/>
                </a:highlight>
              </a:rPr>
              <a:t>Co</a:t>
            </a:r>
            <a:r>
              <a:rPr lang="he-IL" sz="4000" b="1" dirty="0">
                <a:highlight>
                  <a:srgbClr val="FFFF00"/>
                </a:highlight>
              </a:rPr>
              <a:t> (</a:t>
            </a:r>
            <a:r>
              <a:rPr lang="en-US" sz="4000" b="1" dirty="0">
                <a:solidFill>
                  <a:srgbClr val="00B0F0"/>
                </a:solidFill>
                <a:highlight>
                  <a:srgbClr val="FFFF00"/>
                </a:highlight>
              </a:rPr>
              <a:t>Co</a:t>
            </a:r>
            <a:r>
              <a:rPr lang="en-US" sz="4000" b="1" dirty="0">
                <a:highlight>
                  <a:srgbClr val="FFFF00"/>
                </a:highlight>
              </a:rPr>
              <a:t>balt</a:t>
            </a:r>
            <a:r>
              <a:rPr lang="he-IL" sz="4000" b="1" dirty="0">
                <a:highlight>
                  <a:srgbClr val="FFFF00"/>
                </a:highlight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2279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שפת הכימיה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7570973" y="911199"/>
            <a:ext cx="3578232" cy="540000"/>
          </a:xfrm>
        </p:spPr>
        <p:txBody>
          <a:bodyPr/>
          <a:lstStyle/>
          <a:p>
            <a:r>
              <a:rPr lang="he-IL" dirty="0"/>
              <a:t>סמלים של יסודות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794" y="1451199"/>
            <a:ext cx="9886122" cy="4732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יסוד כאמור מורכב מאטומים של </a:t>
            </a:r>
            <a:r>
              <a:rPr lang="he-IL" dirty="0">
                <a:highlight>
                  <a:srgbClr val="00FFFF"/>
                </a:highlight>
              </a:rPr>
              <a:t>אותו</a:t>
            </a:r>
            <a:r>
              <a:rPr lang="he-IL" dirty="0"/>
              <a:t> היסוד</a:t>
            </a:r>
            <a:endParaRPr lang="he-IL" dirty="0">
              <a:highlight>
                <a:srgbClr val="00FFFF"/>
              </a:highlight>
            </a:endParaRPr>
          </a:p>
          <a:p>
            <a:r>
              <a:rPr lang="he-IL" u="sng" dirty="0"/>
              <a:t>דוגמאות</a:t>
            </a:r>
            <a:br>
              <a:rPr lang="en-US" u="sng" dirty="0"/>
            </a:br>
            <a:endParaRPr lang="en-US" u="sng" dirty="0"/>
          </a:p>
          <a:p>
            <a:r>
              <a:rPr lang="he-IL" dirty="0"/>
              <a:t>הנוסחה הכימית של </a:t>
            </a:r>
            <a:r>
              <a:rPr lang="he-IL" dirty="0">
                <a:highlight>
                  <a:srgbClr val="FFFF00"/>
                </a:highlight>
              </a:rPr>
              <a:t>היסוד מימן </a:t>
            </a:r>
            <a:r>
              <a:rPr lang="he-IL" dirty="0"/>
              <a:t>כפי שמופיע בטבע</a:t>
            </a:r>
            <a:br>
              <a:rPr lang="he-IL" dirty="0">
                <a:highlight>
                  <a:srgbClr val="FFFF00"/>
                </a:highlight>
              </a:rPr>
            </a:br>
            <a:r>
              <a:rPr lang="he-IL" dirty="0"/>
              <a:t>מורכבת </a:t>
            </a:r>
            <a:r>
              <a:rPr lang="he-IL" dirty="0">
                <a:highlight>
                  <a:srgbClr val="FFFF00"/>
                </a:highlight>
              </a:rPr>
              <a:t>משני אטומים של היסוד מימן הקשורים זה לזה</a:t>
            </a:r>
            <a:endParaRPr lang="en-US" dirty="0">
              <a:highlight>
                <a:srgbClr val="FFFF00"/>
              </a:highlight>
            </a:endParaRPr>
          </a:p>
          <a:p>
            <a:endParaRPr lang="he-IL" dirty="0"/>
          </a:p>
          <a:p>
            <a:endParaRPr lang="en-US" dirty="0"/>
          </a:p>
          <a:p>
            <a:r>
              <a:rPr lang="he-IL" dirty="0"/>
              <a:t>הנוסחה הכימית של </a:t>
            </a:r>
            <a:r>
              <a:rPr lang="he-IL" dirty="0">
                <a:highlight>
                  <a:srgbClr val="FFFF00"/>
                </a:highlight>
              </a:rPr>
              <a:t>היסוד חמצן </a:t>
            </a:r>
            <a:r>
              <a:rPr lang="he-IL" dirty="0"/>
              <a:t>כפי שמופיע בטבע</a:t>
            </a:r>
            <a:br>
              <a:rPr lang="en-US" dirty="0"/>
            </a:br>
            <a:r>
              <a:rPr lang="he-IL" dirty="0"/>
              <a:t>מורכבת מ</a:t>
            </a:r>
            <a:r>
              <a:rPr lang="he-IL" dirty="0">
                <a:highlight>
                  <a:srgbClr val="FFFF00"/>
                </a:highlight>
              </a:rPr>
              <a:t>שני אטומים של היסוד חמצן </a:t>
            </a:r>
            <a:r>
              <a:rPr lang="he-IL" dirty="0"/>
              <a:t>הקשורים זה לזה</a:t>
            </a:r>
          </a:p>
          <a:p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מלבן 11">
                <a:extLst>
                  <a:ext uri="{FF2B5EF4-FFF2-40B4-BE49-F238E27FC236}">
                    <a16:creationId xmlns:a16="http://schemas.microsoft.com/office/drawing/2014/main" id="{2EA45AEF-4DD0-485E-8D23-985804EF75ED}"/>
                  </a:ext>
                </a:extLst>
              </p:cNvPr>
              <p:cNvSpPr/>
              <p:nvPr/>
            </p:nvSpPr>
            <p:spPr>
              <a:xfrm>
                <a:off x="566376" y="2563026"/>
                <a:ext cx="441146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7200" i="1">
                              <a:solidFill>
                                <a:srgbClr val="00206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i="1">
                              <a:solidFill>
                                <a:srgbClr val="00206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7200" i="1">
                              <a:solidFill>
                                <a:srgbClr val="00206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7200" dirty="0">
                  <a:solidFill>
                    <a:srgbClr val="00206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2" name="מלבן 11">
                <a:extLst>
                  <a:ext uri="{FF2B5EF4-FFF2-40B4-BE49-F238E27FC236}">
                    <a16:creationId xmlns:a16="http://schemas.microsoft.com/office/drawing/2014/main" id="{2EA45AEF-4DD0-485E-8D23-985804EF75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76" y="2563026"/>
                <a:ext cx="441146" cy="1200329"/>
              </a:xfrm>
              <a:prstGeom prst="rect">
                <a:avLst/>
              </a:prstGeom>
              <a:blipFill>
                <a:blip r:embed="rId3"/>
                <a:stretch>
                  <a:fillRect r="-1486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D22A3AF8-D06B-433E-890D-819F0DC47EC4}"/>
              </a:ext>
            </a:extLst>
          </p:cNvPr>
          <p:cNvGrpSpPr/>
          <p:nvPr/>
        </p:nvGrpSpPr>
        <p:grpSpPr>
          <a:xfrm>
            <a:off x="901354" y="1498138"/>
            <a:ext cx="1630197" cy="1770349"/>
            <a:chOff x="291690" y="1196943"/>
            <a:chExt cx="1630197" cy="1770349"/>
          </a:xfrm>
        </p:grpSpPr>
        <p:pic>
          <p:nvPicPr>
            <p:cNvPr id="15" name="Picture 4" descr="Hydrogen Gas (H2) Molecule. Stock Photo, Picture And Royalty Free ...">
              <a:extLst>
                <a:ext uri="{FF2B5EF4-FFF2-40B4-BE49-F238E27FC236}">
                  <a16:creationId xmlns:a16="http://schemas.microsoft.com/office/drawing/2014/main" id="{56A2B260-13D6-41BB-B2C4-8F054CB4D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154" b="91615" l="9942" r="89975">
                          <a14:foregroundMark x1="36675" y1="9154" x2="36675" y2="9154"/>
                          <a14:foregroundMark x1="36675" y1="9154" x2="36675" y2="9154"/>
                          <a14:foregroundMark x1="36007" y1="9154" x2="36007" y2="9154"/>
                          <a14:foregroundMark x1="63241" y1="91077" x2="63241" y2="91077"/>
                          <a14:foregroundMark x1="63910" y1="91077" x2="63910" y2="91077"/>
                          <a14:foregroundMark x1="65831" y1="91615" x2="65831" y2="91615"/>
                          <a14:foregroundMark x1="65246" y1="91615" x2="65246" y2="91615"/>
                          <a14:foregroundMark x1="67836" y1="91077" x2="67836" y2="91077"/>
                          <a14:foregroundMark x1="71011" y1="91077" x2="71011" y2="910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90" y="1196943"/>
              <a:ext cx="1630197" cy="1770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תיבת טקסט 15">
              <a:extLst>
                <a:ext uri="{FF2B5EF4-FFF2-40B4-BE49-F238E27FC236}">
                  <a16:creationId xmlns:a16="http://schemas.microsoft.com/office/drawing/2014/main" id="{3361D2B3-C36E-434C-AB0A-4278F2A9E6D2}"/>
                </a:ext>
              </a:extLst>
            </p:cNvPr>
            <p:cNvSpPr txBox="1"/>
            <p:nvPr/>
          </p:nvSpPr>
          <p:spPr>
            <a:xfrm>
              <a:off x="1185441" y="2263070"/>
              <a:ext cx="32893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/>
                <a:t>H</a:t>
              </a:r>
              <a:endParaRPr lang="he-IL" b="1" dirty="0"/>
            </a:p>
          </p:txBody>
        </p:sp>
        <p:sp>
          <p:nvSpPr>
            <p:cNvPr id="17" name="תיבת טקסט 16">
              <a:extLst>
                <a:ext uri="{FF2B5EF4-FFF2-40B4-BE49-F238E27FC236}">
                  <a16:creationId xmlns:a16="http://schemas.microsoft.com/office/drawing/2014/main" id="{A450E435-E1FD-4574-B1C7-526A5081F2F4}"/>
                </a:ext>
              </a:extLst>
            </p:cNvPr>
            <p:cNvSpPr txBox="1"/>
            <p:nvPr/>
          </p:nvSpPr>
          <p:spPr>
            <a:xfrm>
              <a:off x="685735" y="1492182"/>
              <a:ext cx="32893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/>
                <a:t>H</a:t>
              </a:r>
              <a:endParaRPr lang="he-IL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מלבן 28">
                <a:extLst>
                  <a:ext uri="{FF2B5EF4-FFF2-40B4-BE49-F238E27FC236}">
                    <a16:creationId xmlns:a16="http://schemas.microsoft.com/office/drawing/2014/main" id="{F0D2223E-34F7-4D54-B55A-345429740D07}"/>
                  </a:ext>
                </a:extLst>
              </p:cNvPr>
              <p:cNvSpPr/>
              <p:nvPr/>
            </p:nvSpPr>
            <p:spPr>
              <a:xfrm>
                <a:off x="343482" y="4543968"/>
                <a:ext cx="52610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7200" i="1">
                              <a:solidFill>
                                <a:srgbClr val="00206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i="1">
                              <a:solidFill>
                                <a:srgbClr val="00206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7200" i="1">
                              <a:solidFill>
                                <a:srgbClr val="00206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7200" dirty="0">
                  <a:solidFill>
                    <a:srgbClr val="00206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9" name="מלבן 28">
                <a:extLst>
                  <a:ext uri="{FF2B5EF4-FFF2-40B4-BE49-F238E27FC236}">
                    <a16:creationId xmlns:a16="http://schemas.microsoft.com/office/drawing/2014/main" id="{F0D2223E-34F7-4D54-B55A-345429740D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82" y="4543968"/>
                <a:ext cx="526106" cy="1200329"/>
              </a:xfrm>
              <a:prstGeom prst="rect">
                <a:avLst/>
              </a:prstGeom>
              <a:blipFill>
                <a:blip r:embed="rId6"/>
                <a:stretch>
                  <a:fillRect r="-100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קבוצה 29">
            <a:extLst>
              <a:ext uri="{FF2B5EF4-FFF2-40B4-BE49-F238E27FC236}">
                <a16:creationId xmlns:a16="http://schemas.microsoft.com/office/drawing/2014/main" id="{7B44B9DF-F1DB-4B8E-9DB6-648DA5E6634A}"/>
              </a:ext>
            </a:extLst>
          </p:cNvPr>
          <p:cNvGrpSpPr/>
          <p:nvPr/>
        </p:nvGrpSpPr>
        <p:grpSpPr>
          <a:xfrm rot="19833930">
            <a:off x="797748" y="4201116"/>
            <a:ext cx="2440629" cy="1439850"/>
            <a:chOff x="1846228" y="1182719"/>
            <a:chExt cx="2823986" cy="1588492"/>
          </a:xfrm>
        </p:grpSpPr>
        <p:pic>
          <p:nvPicPr>
            <p:cNvPr id="31" name="תמונה 30">
              <a:extLst>
                <a:ext uri="{FF2B5EF4-FFF2-40B4-BE49-F238E27FC236}">
                  <a16:creationId xmlns:a16="http://schemas.microsoft.com/office/drawing/2014/main" id="{915BCC12-E0EC-466D-9AA6-D41C44AA5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042485">
              <a:off x="1846228" y="1182719"/>
              <a:ext cx="2823986" cy="1588492"/>
            </a:xfrm>
            <a:prstGeom prst="rect">
              <a:avLst/>
            </a:prstGeom>
          </p:spPr>
        </p:pic>
        <p:sp>
          <p:nvSpPr>
            <p:cNvPr id="32" name="תיבת טקסט 31">
              <a:extLst>
                <a:ext uri="{FF2B5EF4-FFF2-40B4-BE49-F238E27FC236}">
                  <a16:creationId xmlns:a16="http://schemas.microsoft.com/office/drawing/2014/main" id="{1A667326-607E-450B-B3AE-438715F8F12A}"/>
                </a:ext>
              </a:extLst>
            </p:cNvPr>
            <p:cNvSpPr txBox="1"/>
            <p:nvPr/>
          </p:nvSpPr>
          <p:spPr>
            <a:xfrm>
              <a:off x="2597471" y="2175255"/>
              <a:ext cx="393588" cy="40746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/>
                <a:t>O</a:t>
              </a:r>
              <a:endParaRPr lang="he-IL" b="1" dirty="0"/>
            </a:p>
          </p:txBody>
        </p:sp>
        <p:sp>
          <p:nvSpPr>
            <p:cNvPr id="33" name="תיבת טקסט 32">
              <a:extLst>
                <a:ext uri="{FF2B5EF4-FFF2-40B4-BE49-F238E27FC236}">
                  <a16:creationId xmlns:a16="http://schemas.microsoft.com/office/drawing/2014/main" id="{6729832A-08E8-4C02-B008-9F01070F2830}"/>
                </a:ext>
              </a:extLst>
            </p:cNvPr>
            <p:cNvSpPr txBox="1"/>
            <p:nvPr/>
          </p:nvSpPr>
          <p:spPr>
            <a:xfrm>
              <a:off x="3542535" y="1425465"/>
              <a:ext cx="393588" cy="40746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/>
                <a:t>O</a:t>
              </a:r>
              <a:endParaRPr lang="he-IL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4379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שפת הכימיה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901658" y="921832"/>
            <a:ext cx="5439738" cy="540000"/>
          </a:xfrm>
        </p:spPr>
        <p:txBody>
          <a:bodyPr/>
          <a:lstStyle/>
          <a:p>
            <a:r>
              <a:rPr lang="he-IL" dirty="0"/>
              <a:t>סמלים של תרכובות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-1140744" y="1451199"/>
            <a:ext cx="9886122" cy="4732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תרכובת כאמור מורכבת מאטומים של יסודות </a:t>
            </a:r>
            <a:r>
              <a:rPr lang="he-IL" dirty="0">
                <a:highlight>
                  <a:srgbClr val="00FFFF"/>
                </a:highlight>
              </a:rPr>
              <a:t>שונים</a:t>
            </a:r>
          </a:p>
          <a:p>
            <a:pPr marL="0" indent="0">
              <a:buNone/>
            </a:pPr>
            <a:r>
              <a:rPr lang="he-IL" u="sng" dirty="0"/>
              <a:t>דוגמאות</a:t>
            </a:r>
            <a:endParaRPr lang="en-US" u="sng" dirty="0"/>
          </a:p>
          <a:p>
            <a:r>
              <a:rPr lang="he-IL" dirty="0"/>
              <a:t>הנוסחה הכימית של התרכובת </a:t>
            </a:r>
            <a:r>
              <a:rPr lang="he-IL" dirty="0">
                <a:highlight>
                  <a:srgbClr val="FFFF00"/>
                </a:highlight>
              </a:rPr>
              <a:t>מימן </a:t>
            </a:r>
            <a:r>
              <a:rPr lang="he-IL" dirty="0" err="1">
                <a:highlight>
                  <a:srgbClr val="FFFF00"/>
                </a:highlight>
              </a:rPr>
              <a:t>פלואורי</a:t>
            </a:r>
            <a:r>
              <a:rPr lang="he-IL" dirty="0">
                <a:highlight>
                  <a:srgbClr val="FFFF00"/>
                </a:highlight>
              </a:rPr>
              <a:t> </a:t>
            </a:r>
            <a:br>
              <a:rPr lang="he-IL" dirty="0">
                <a:highlight>
                  <a:srgbClr val="FFFF00"/>
                </a:highlight>
              </a:rPr>
            </a:br>
            <a:r>
              <a:rPr lang="he-IL" dirty="0"/>
              <a:t>מורכבת מהיסוד מימן , </a:t>
            </a:r>
            <a:r>
              <a:rPr lang="en-US" dirty="0"/>
              <a:t>H</a:t>
            </a:r>
            <a:r>
              <a:rPr lang="he-IL" dirty="0"/>
              <a:t>, ומהיסוד פלואור , </a:t>
            </a:r>
            <a:r>
              <a:rPr lang="en-US" dirty="0"/>
              <a:t>F</a:t>
            </a:r>
            <a:r>
              <a:rPr lang="he-IL" dirty="0"/>
              <a:t>.</a:t>
            </a:r>
            <a:endParaRPr lang="en-US" dirty="0"/>
          </a:p>
          <a:p>
            <a:endParaRPr lang="en-US" dirty="0"/>
          </a:p>
          <a:p>
            <a:r>
              <a:rPr lang="he-IL" dirty="0"/>
              <a:t>הנוסחה הכימית של התרכובת </a:t>
            </a:r>
            <a:r>
              <a:rPr lang="he-IL" dirty="0">
                <a:highlight>
                  <a:srgbClr val="FFFF00"/>
                </a:highlight>
              </a:rPr>
              <a:t>מימן כלורי</a:t>
            </a:r>
            <a:br>
              <a:rPr lang="en-US" dirty="0"/>
            </a:br>
            <a:r>
              <a:rPr lang="he-IL" dirty="0"/>
              <a:t>מורכבת מהיסוד מימן , </a:t>
            </a:r>
            <a:r>
              <a:rPr lang="en-US" dirty="0"/>
              <a:t>H</a:t>
            </a:r>
            <a:r>
              <a:rPr lang="he-IL" dirty="0"/>
              <a:t>, ומהיסוד כלור , </a:t>
            </a:r>
            <a:r>
              <a:rPr lang="en-US" dirty="0"/>
              <a:t>Cl</a:t>
            </a:r>
            <a:r>
              <a:rPr lang="he-IL" dirty="0"/>
              <a:t>. </a:t>
            </a:r>
          </a:p>
          <a:p>
            <a:endParaRPr lang="he-IL" dirty="0"/>
          </a:p>
          <a:p>
            <a:r>
              <a:rPr lang="he-IL" dirty="0"/>
              <a:t>הנוסחה הכימית של התרכובת </a:t>
            </a:r>
            <a:r>
              <a:rPr lang="he-IL" dirty="0">
                <a:highlight>
                  <a:srgbClr val="FFFF00"/>
                </a:highlight>
              </a:rPr>
              <a:t>נתרן כלורי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he-IL" dirty="0"/>
              <a:t>מורכבת מהיסוד נתרן , </a:t>
            </a:r>
            <a:r>
              <a:rPr lang="en-US" dirty="0"/>
              <a:t>Na</a:t>
            </a:r>
            <a:r>
              <a:rPr lang="he-IL" dirty="0"/>
              <a:t>, ומהיסוד כלור ,</a:t>
            </a:r>
            <a:r>
              <a:rPr lang="en-US" dirty="0"/>
              <a:t>Cl</a:t>
            </a:r>
            <a:r>
              <a:rPr lang="he-IL" dirty="0"/>
              <a:t>.</a:t>
            </a:r>
            <a:endParaRPr lang="he-IL" sz="4000" dirty="0">
              <a:highlight>
                <a:srgbClr val="FFFF00"/>
              </a:highlight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45633047-EDEE-468B-A82A-D79A3A092DC3}"/>
              </a:ext>
            </a:extLst>
          </p:cNvPr>
          <p:cNvSpPr txBox="1"/>
          <p:nvPr/>
        </p:nvSpPr>
        <p:spPr>
          <a:xfrm>
            <a:off x="1276250" y="2262924"/>
            <a:ext cx="87235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HF</a:t>
            </a:r>
            <a:endParaRPr lang="he-IL" sz="4000" b="1" dirty="0">
              <a:solidFill>
                <a:srgbClr val="002060"/>
              </a:solidFill>
              <a:highlight>
                <a:srgbClr val="FFFF00"/>
              </a:highlight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B16ABDB1-8CF8-4BF3-931A-981AF46F0FDF}"/>
              </a:ext>
            </a:extLst>
          </p:cNvPr>
          <p:cNvSpPr txBox="1"/>
          <p:nvPr/>
        </p:nvSpPr>
        <p:spPr>
          <a:xfrm>
            <a:off x="1186483" y="3652980"/>
            <a:ext cx="1051891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HCl</a:t>
            </a:r>
            <a:endParaRPr lang="he-IL" sz="4000" b="1" dirty="0">
              <a:solidFill>
                <a:srgbClr val="002060"/>
              </a:solidFill>
              <a:highlight>
                <a:srgbClr val="FFFF00"/>
              </a:highlight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C536F091-65DA-4874-8F5C-74E0EA0B8699}"/>
              </a:ext>
            </a:extLst>
          </p:cNvPr>
          <p:cNvSpPr txBox="1"/>
          <p:nvPr/>
        </p:nvSpPr>
        <p:spPr>
          <a:xfrm>
            <a:off x="1034999" y="4957814"/>
            <a:ext cx="1354858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highlight>
                  <a:srgbClr val="FFFF00"/>
                </a:highlight>
                <a:latin typeface="Varela Round" panose="00000500000000000000" pitchFamily="2" charset="-79"/>
                <a:cs typeface="Varela Round" panose="00000500000000000000" pitchFamily="2" charset="-79"/>
              </a:rPr>
              <a:t>NaCl</a:t>
            </a:r>
            <a:endParaRPr lang="he-IL" sz="4000" b="1" dirty="0">
              <a:solidFill>
                <a:srgbClr val="002060"/>
              </a:solidFill>
              <a:highlight>
                <a:srgbClr val="FFFF00"/>
              </a:highlight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9931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-256299" y="1679086"/>
            <a:ext cx="13187966" cy="1260000"/>
          </a:xfrm>
        </p:spPr>
        <p:txBody>
          <a:bodyPr/>
          <a:lstStyle/>
          <a:p>
            <a:r>
              <a:rPr lang="he-IL" sz="4800" dirty="0"/>
              <a:t>מושגי יסוד, סימול כימי, </a:t>
            </a:r>
            <a:br>
              <a:rPr lang="en-US" sz="4800" dirty="0"/>
            </a:br>
            <a:r>
              <a:rPr lang="he-IL" sz="4800" dirty="0"/>
              <a:t>ניסוח ואיזון תגובות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97699" y="3010824"/>
            <a:ext cx="10872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כימיה לכיתות י'-</a:t>
            </a:r>
            <a:r>
              <a:rPr lang="he-IL" dirty="0" err="1">
                <a:sym typeface="Varela Round"/>
              </a:rPr>
              <a:t>יב</a:t>
            </a:r>
            <a:r>
              <a:rPr lang="he-IL" dirty="0">
                <a:sym typeface="Varela Round"/>
              </a:rPr>
              <a:t>'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797699" y="3701987"/>
            <a:ext cx="10872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יגאל </a:t>
            </a:r>
            <a:r>
              <a:rPr lang="he-IL" dirty="0" err="1">
                <a:sym typeface="Varela Round"/>
              </a:rPr>
              <a:t>לינקובסקי</a:t>
            </a:r>
            <a:endParaRPr lang="he-IL" dirty="0"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29455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87929A-47FD-48B6-BBB9-A6D83D770297}"/>
              </a:ext>
            </a:extLst>
          </p:cNvPr>
          <p:cNvSpPr/>
          <p:nvPr/>
        </p:nvSpPr>
        <p:spPr>
          <a:xfrm>
            <a:off x="0" y="5213889"/>
            <a:ext cx="8808720" cy="1641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שפת הכימיה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7570973" y="911199"/>
            <a:ext cx="3578232" cy="540000"/>
          </a:xfrm>
        </p:spPr>
        <p:txBody>
          <a:bodyPr/>
          <a:lstStyle/>
          <a:p>
            <a:r>
              <a:rPr lang="he-IL" dirty="0"/>
              <a:t>סמלים של תרכובות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793" y="1447606"/>
            <a:ext cx="10658902" cy="4732598"/>
          </a:xfrm>
        </p:spPr>
        <p:txBody>
          <a:bodyPr>
            <a:normAutofit/>
          </a:bodyPr>
          <a:lstStyle/>
          <a:p>
            <a:r>
              <a:rPr lang="he-IL" u="sng" dirty="0"/>
              <a:t>דוגמאות</a:t>
            </a:r>
            <a:endParaRPr lang="en-US" u="sng" dirty="0"/>
          </a:p>
          <a:p>
            <a:r>
              <a:rPr lang="he-IL" dirty="0"/>
              <a:t>הנוסחה הכימית של התרכובת </a:t>
            </a:r>
            <a:r>
              <a:rPr lang="he-IL" dirty="0">
                <a:highlight>
                  <a:srgbClr val="FFFF00"/>
                </a:highlight>
              </a:rPr>
              <a:t>מים</a:t>
            </a:r>
            <a:br>
              <a:rPr lang="he-IL" dirty="0">
                <a:highlight>
                  <a:srgbClr val="FFFF00"/>
                </a:highlight>
              </a:rPr>
            </a:br>
            <a:r>
              <a:rPr lang="he-IL" dirty="0"/>
              <a:t>מורכבת מ</a:t>
            </a:r>
            <a:r>
              <a:rPr lang="he-IL" dirty="0">
                <a:highlight>
                  <a:srgbClr val="FFFF00"/>
                </a:highlight>
              </a:rPr>
              <a:t>אטום של היסוד חמצן ושני אטומים של היסוד מימן הקשורים זה לזה</a:t>
            </a:r>
            <a:endParaRPr lang="en-US" dirty="0">
              <a:highlight>
                <a:srgbClr val="FFFF00"/>
              </a:highlight>
            </a:endParaRPr>
          </a:p>
          <a:p>
            <a:endParaRPr lang="he-IL" dirty="0"/>
          </a:p>
          <a:p>
            <a:endParaRPr lang="en-US" dirty="0"/>
          </a:p>
          <a:p>
            <a:r>
              <a:rPr lang="he-IL" dirty="0"/>
              <a:t>הנוסחה הכימית של התרכובת</a:t>
            </a:r>
            <a:r>
              <a:rPr lang="he-IL" dirty="0">
                <a:highlight>
                  <a:srgbClr val="FFFF00"/>
                </a:highlight>
              </a:rPr>
              <a:t> פחמן דו חמצני</a:t>
            </a:r>
            <a:br>
              <a:rPr lang="en-US" dirty="0"/>
            </a:br>
            <a:r>
              <a:rPr lang="he-IL" dirty="0"/>
              <a:t>מורכבת מ</a:t>
            </a:r>
            <a:r>
              <a:rPr lang="he-IL" dirty="0">
                <a:highlight>
                  <a:srgbClr val="FFFF00"/>
                </a:highlight>
              </a:rPr>
              <a:t>אטום של היסוד פחמן ושני אטומים של היסוד חמצן </a:t>
            </a:r>
            <a:r>
              <a:rPr lang="he-IL" dirty="0"/>
              <a:t>הקשורים זה לזה</a:t>
            </a:r>
          </a:p>
          <a:p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CC81981D-487E-436A-9B5F-6161BA160E6E}"/>
                  </a:ext>
                </a:extLst>
              </p:cNvPr>
              <p:cNvSpPr/>
              <p:nvPr/>
            </p:nvSpPr>
            <p:spPr>
              <a:xfrm>
                <a:off x="-13518" y="2627176"/>
                <a:ext cx="2134302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e-IL" sz="7200" i="1">
                            <a:solidFill>
                              <a:srgbClr val="00206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200" i="1">
                            <a:solidFill>
                              <a:srgbClr val="00206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7200" i="1">
                            <a:solidFill>
                              <a:srgbClr val="00206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7200" i="1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he-IL" sz="7200" dirty="0">
                    <a:solidFill>
                      <a:srgbClr val="002060"/>
                    </a:solidFill>
                    <a:highlight>
                      <a:srgbClr val="FFFF00"/>
                    </a:highlight>
                  </a:rPr>
                  <a:t> </a:t>
                </a:r>
              </a:p>
            </p:txBody>
          </p:sp>
        </mc:Choice>
        <mc:Fallback xmlns=""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CC81981D-487E-436A-9B5F-6161BA160E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518" y="2627176"/>
                <a:ext cx="2134302" cy="1200329"/>
              </a:xfrm>
              <a:prstGeom prst="rect">
                <a:avLst/>
              </a:prstGeom>
              <a:blipFill>
                <a:blip r:embed="rId3"/>
                <a:stretch>
                  <a:fillRect l="-20857" t="-19289" b="-411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קבוצה 23">
            <a:extLst>
              <a:ext uri="{FF2B5EF4-FFF2-40B4-BE49-F238E27FC236}">
                <a16:creationId xmlns:a16="http://schemas.microsoft.com/office/drawing/2014/main" id="{6C0FCA62-A89D-4FD5-AE4A-3A313FFBFFEC}"/>
              </a:ext>
            </a:extLst>
          </p:cNvPr>
          <p:cNvGrpSpPr/>
          <p:nvPr/>
        </p:nvGrpSpPr>
        <p:grpSpPr>
          <a:xfrm>
            <a:off x="389862" y="752166"/>
            <a:ext cx="2435750" cy="1650600"/>
            <a:chOff x="4502761" y="1291801"/>
            <a:chExt cx="2435750" cy="1650600"/>
          </a:xfrm>
        </p:grpSpPr>
        <p:pic>
          <p:nvPicPr>
            <p:cNvPr id="25" name="Picture 2" descr="Chemistry Cartoon 1100*747 transprent Png Free Download - Sphere ...">
              <a:extLst>
                <a:ext uri="{FF2B5EF4-FFF2-40B4-BE49-F238E27FC236}">
                  <a16:creationId xmlns:a16="http://schemas.microsoft.com/office/drawing/2014/main" id="{92A5F82C-1937-47FF-A15B-CF44E13CC0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49" b="89730" l="6960" r="94505">
                          <a14:foregroundMark x1="46886" y1="9189" x2="46886" y2="9189"/>
                          <a14:foregroundMark x1="91575" y1="58378" x2="91575" y2="58378"/>
                          <a14:foregroundMark x1="7326" y1="68108" x2="7326" y2="68108"/>
                          <a14:foregroundMark x1="94505" y1="58378" x2="94505" y2="58378"/>
                          <a14:foregroundMark x1="22711" y1="89730" x2="22711" y2="897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761" y="1291801"/>
              <a:ext cx="2435750" cy="16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תיבת טקסט 25">
              <a:extLst>
                <a:ext uri="{FF2B5EF4-FFF2-40B4-BE49-F238E27FC236}">
                  <a16:creationId xmlns:a16="http://schemas.microsoft.com/office/drawing/2014/main" id="{F99C0B11-758D-4DF6-8BAC-B973C59A2CC4}"/>
                </a:ext>
              </a:extLst>
            </p:cNvPr>
            <p:cNvSpPr txBox="1"/>
            <p:nvPr/>
          </p:nvSpPr>
          <p:spPr>
            <a:xfrm>
              <a:off x="4837595" y="2279688"/>
              <a:ext cx="32893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/>
                <a:t>H</a:t>
              </a:r>
              <a:endParaRPr lang="he-IL" b="1" dirty="0"/>
            </a:p>
          </p:txBody>
        </p:sp>
        <p:sp>
          <p:nvSpPr>
            <p:cNvPr id="27" name="תיבת טקסט 26">
              <a:extLst>
                <a:ext uri="{FF2B5EF4-FFF2-40B4-BE49-F238E27FC236}">
                  <a16:creationId xmlns:a16="http://schemas.microsoft.com/office/drawing/2014/main" id="{7FD3D2CE-584D-47A3-95EC-B001AE5A43C0}"/>
                </a:ext>
              </a:extLst>
            </p:cNvPr>
            <p:cNvSpPr txBox="1"/>
            <p:nvPr/>
          </p:nvSpPr>
          <p:spPr>
            <a:xfrm>
              <a:off x="6304571" y="2134795"/>
              <a:ext cx="32893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/>
                <a:t>H</a:t>
              </a:r>
              <a:endParaRPr lang="he-IL" b="1" dirty="0"/>
            </a:p>
          </p:txBody>
        </p:sp>
        <p:sp>
          <p:nvSpPr>
            <p:cNvPr id="28" name="תיבת טקסט 27">
              <a:extLst>
                <a:ext uri="{FF2B5EF4-FFF2-40B4-BE49-F238E27FC236}">
                  <a16:creationId xmlns:a16="http://schemas.microsoft.com/office/drawing/2014/main" id="{3731F870-7DCE-4E68-9441-54C72695C950}"/>
                </a:ext>
              </a:extLst>
            </p:cNvPr>
            <p:cNvSpPr txBox="1"/>
            <p:nvPr/>
          </p:nvSpPr>
          <p:spPr>
            <a:xfrm>
              <a:off x="5519303" y="1557406"/>
              <a:ext cx="340158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/>
                <a:t>O</a:t>
              </a:r>
              <a:endParaRPr lang="he-IL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מלבן 28">
                <a:extLst>
                  <a:ext uri="{FF2B5EF4-FFF2-40B4-BE49-F238E27FC236}">
                    <a16:creationId xmlns:a16="http://schemas.microsoft.com/office/drawing/2014/main" id="{06634676-AE67-414E-8F0F-F8620682A64E}"/>
                  </a:ext>
                </a:extLst>
              </p:cNvPr>
              <p:cNvSpPr/>
              <p:nvPr/>
            </p:nvSpPr>
            <p:spPr>
              <a:xfrm>
                <a:off x="276196" y="4622139"/>
                <a:ext cx="52610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7200" i="1">
                              <a:solidFill>
                                <a:srgbClr val="00206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i="1">
                              <a:solidFill>
                                <a:srgbClr val="00206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en-US" sz="7200" i="1">
                              <a:solidFill>
                                <a:srgbClr val="00206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7200" dirty="0">
                  <a:solidFill>
                    <a:srgbClr val="00206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9" name="מלבן 28">
                <a:extLst>
                  <a:ext uri="{FF2B5EF4-FFF2-40B4-BE49-F238E27FC236}">
                    <a16:creationId xmlns:a16="http://schemas.microsoft.com/office/drawing/2014/main" id="{06634676-AE67-414E-8F0F-F8620682A6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96" y="4622139"/>
                <a:ext cx="526106" cy="1200329"/>
              </a:xfrm>
              <a:prstGeom prst="rect">
                <a:avLst/>
              </a:prstGeom>
              <a:blipFill>
                <a:blip r:embed="rId6"/>
                <a:stretch>
                  <a:fillRect r="-2034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קבוצה 29">
            <a:extLst>
              <a:ext uri="{FF2B5EF4-FFF2-40B4-BE49-F238E27FC236}">
                <a16:creationId xmlns:a16="http://schemas.microsoft.com/office/drawing/2014/main" id="{64178621-AAB9-49C9-AD6C-5AA29B850518}"/>
              </a:ext>
            </a:extLst>
          </p:cNvPr>
          <p:cNvGrpSpPr/>
          <p:nvPr/>
        </p:nvGrpSpPr>
        <p:grpSpPr>
          <a:xfrm rot="20900573">
            <a:off x="1016571" y="4080690"/>
            <a:ext cx="3512727" cy="1975909"/>
            <a:chOff x="8930052" y="1426060"/>
            <a:chExt cx="3512727" cy="1975909"/>
          </a:xfrm>
        </p:grpSpPr>
        <p:pic>
          <p:nvPicPr>
            <p:cNvPr id="31" name="תמונה 30">
              <a:extLst>
                <a:ext uri="{FF2B5EF4-FFF2-40B4-BE49-F238E27FC236}">
                  <a16:creationId xmlns:a16="http://schemas.microsoft.com/office/drawing/2014/main" id="{9D415758-75E9-4F71-A43A-B97D27AF4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64922" y1="50972" x2="64922" y2="50972"/>
                          <a14:backgroundMark x1="61719" y1="50833" x2="61719" y2="508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46266">
              <a:off x="8930052" y="1426060"/>
              <a:ext cx="3512727" cy="1975909"/>
            </a:xfrm>
            <a:prstGeom prst="rect">
              <a:avLst/>
            </a:prstGeom>
          </p:spPr>
        </p:pic>
        <p:sp>
          <p:nvSpPr>
            <p:cNvPr id="32" name="תיבת טקסט 31">
              <a:extLst>
                <a:ext uri="{FF2B5EF4-FFF2-40B4-BE49-F238E27FC236}">
                  <a16:creationId xmlns:a16="http://schemas.microsoft.com/office/drawing/2014/main" id="{0BD4145E-973F-4377-92DD-B0E987173C05}"/>
                </a:ext>
              </a:extLst>
            </p:cNvPr>
            <p:cNvSpPr txBox="1"/>
            <p:nvPr/>
          </p:nvSpPr>
          <p:spPr>
            <a:xfrm>
              <a:off x="9783056" y="1726029"/>
              <a:ext cx="340158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O</a:t>
              </a:r>
              <a:endParaRPr lang="he-IL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תיבת טקסט 32">
              <a:extLst>
                <a:ext uri="{FF2B5EF4-FFF2-40B4-BE49-F238E27FC236}">
                  <a16:creationId xmlns:a16="http://schemas.microsoft.com/office/drawing/2014/main" id="{C1C182B6-FA97-4FFA-806B-71B6939BC8FE}"/>
                </a:ext>
              </a:extLst>
            </p:cNvPr>
            <p:cNvSpPr txBox="1"/>
            <p:nvPr/>
          </p:nvSpPr>
          <p:spPr>
            <a:xfrm>
              <a:off x="11245161" y="2727023"/>
              <a:ext cx="340158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O</a:t>
              </a:r>
              <a:endParaRPr lang="he-IL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תיבת טקסט 33">
              <a:extLst>
                <a:ext uri="{FF2B5EF4-FFF2-40B4-BE49-F238E27FC236}">
                  <a16:creationId xmlns:a16="http://schemas.microsoft.com/office/drawing/2014/main" id="{B0184D9F-FD54-4CC4-855F-5B0A71B0A5FA}"/>
                </a:ext>
              </a:extLst>
            </p:cNvPr>
            <p:cNvSpPr txBox="1"/>
            <p:nvPr/>
          </p:nvSpPr>
          <p:spPr>
            <a:xfrm>
              <a:off x="10533078" y="2191145"/>
              <a:ext cx="306494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C</a:t>
              </a:r>
              <a:endParaRPr lang="he-I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7DD61423-1626-4809-9710-D34AEEEA2D95}"/>
              </a:ext>
            </a:extLst>
          </p:cNvPr>
          <p:cNvGrpSpPr/>
          <p:nvPr/>
        </p:nvGrpSpPr>
        <p:grpSpPr>
          <a:xfrm>
            <a:off x="1486665" y="5397753"/>
            <a:ext cx="8612604" cy="1236993"/>
            <a:chOff x="-2296213" y="4987563"/>
            <a:chExt cx="8612604" cy="1236993"/>
          </a:xfrm>
        </p:grpSpPr>
        <p:sp>
          <p:nvSpPr>
            <p:cNvPr id="36" name="תיבת טקסט 35">
              <a:extLst>
                <a:ext uri="{FF2B5EF4-FFF2-40B4-BE49-F238E27FC236}">
                  <a16:creationId xmlns:a16="http://schemas.microsoft.com/office/drawing/2014/main" id="{DA7F7B7A-2AE7-4BFA-B6DC-AC0EBC675816}"/>
                </a:ext>
              </a:extLst>
            </p:cNvPr>
            <p:cNvSpPr txBox="1"/>
            <p:nvPr/>
          </p:nvSpPr>
          <p:spPr>
            <a:xfrm>
              <a:off x="-2296213" y="5024227"/>
              <a:ext cx="8612604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>
                  <a:solidFill>
                    <a:schemeClr val="bg1"/>
                  </a:solidFill>
                  <a:highlight>
                    <a:srgbClr val="FF00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rPr>
                <a:t>שימו</a:t>
              </a:r>
            </a:p>
            <a:p>
              <a:pPr algn="ctr"/>
              <a:r>
                <a:rPr lang="he-IL" dirty="0">
                  <a:solidFill>
                    <a:schemeClr val="bg1"/>
                  </a:solidFill>
                  <a:highlight>
                    <a:srgbClr val="FF00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rPr>
                <a:t>אופן רישום הנוסחה הכימית של החומר </a:t>
              </a:r>
              <a:br>
                <a:rPr lang="en-US" dirty="0">
                  <a:solidFill>
                    <a:schemeClr val="bg1"/>
                  </a:solidFill>
                  <a:highlight>
                    <a:srgbClr val="FF00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rPr>
              </a:br>
              <a:r>
                <a:rPr lang="he-IL" dirty="0">
                  <a:solidFill>
                    <a:schemeClr val="bg1"/>
                  </a:solidFill>
                  <a:highlight>
                    <a:srgbClr val="FF00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rPr>
                <a:t>לא בהכרח מעיד </a:t>
              </a:r>
              <a:br>
                <a:rPr lang="en-US" dirty="0">
                  <a:solidFill>
                    <a:schemeClr val="bg1"/>
                  </a:solidFill>
                  <a:highlight>
                    <a:srgbClr val="FF00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rPr>
              </a:br>
              <a:r>
                <a:rPr lang="he-IL" dirty="0">
                  <a:solidFill>
                    <a:schemeClr val="bg1"/>
                  </a:solidFill>
                  <a:highlight>
                    <a:srgbClr val="FF0000"/>
                  </a:highlight>
                  <a:latin typeface="Varela Round" panose="00000500000000000000" pitchFamily="2" charset="-79"/>
                  <a:cs typeface="Varela Round" panose="00000500000000000000" pitchFamily="2" charset="-79"/>
                </a:rPr>
                <a:t>על אופן הקישור בין האטומים ליצירת היסוד או התרכובת</a:t>
              </a:r>
            </a:p>
          </p:txBody>
        </p:sp>
        <p:sp>
          <p:nvSpPr>
            <p:cNvPr id="37" name="לב 36">
              <a:extLst>
                <a:ext uri="{FF2B5EF4-FFF2-40B4-BE49-F238E27FC236}">
                  <a16:creationId xmlns:a16="http://schemas.microsoft.com/office/drawing/2014/main" id="{41E205A4-D840-41B0-97E8-77BC718A400D}"/>
                </a:ext>
              </a:extLst>
            </p:cNvPr>
            <p:cNvSpPr/>
            <p:nvPr/>
          </p:nvSpPr>
          <p:spPr>
            <a:xfrm>
              <a:off x="1361486" y="4987563"/>
              <a:ext cx="327546" cy="302539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27820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30116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38911" y="3634722"/>
            <a:ext cx="10872000" cy="642090"/>
          </a:xfrm>
        </p:spPr>
        <p:txBody>
          <a:bodyPr/>
          <a:lstStyle/>
          <a:p>
            <a:r>
              <a:rPr lang="he-IL" dirty="0">
                <a:sym typeface="Varela Round"/>
              </a:rPr>
              <a:t>סירקו את קוד ה – </a:t>
            </a:r>
            <a:r>
              <a:rPr lang="en-US" dirty="0">
                <a:sym typeface="Varela Round"/>
              </a:rPr>
              <a:t>QR</a:t>
            </a:r>
            <a:r>
              <a:rPr lang="he-IL" dirty="0">
                <a:sym typeface="Varela Round"/>
              </a:rPr>
              <a:t> שלפניכם לקבלת התרגיל</a:t>
            </a:r>
          </a:p>
        </p:txBody>
      </p:sp>
      <p:sp>
        <p:nvSpPr>
          <p:cNvPr id="8" name="כותרת 4">
            <a:extLst>
              <a:ext uri="{FF2B5EF4-FFF2-40B4-BE49-F238E27FC236}">
                <a16:creationId xmlns:a16="http://schemas.microsoft.com/office/drawing/2014/main" id="{8ED58DBE-0568-4D55-94C5-03BF691EA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65767"/>
            <a:ext cx="12854609" cy="1260000"/>
          </a:xfrm>
        </p:spPr>
        <p:txBody>
          <a:bodyPr/>
          <a:lstStyle/>
          <a:p>
            <a:r>
              <a:rPr lang="he-IL" dirty="0"/>
              <a:t>וכעת הפסקה לתרגול</a:t>
            </a:r>
            <a:br>
              <a:rPr lang="en-US" sz="4800" dirty="0"/>
            </a:br>
            <a:r>
              <a:rPr lang="he-IL" sz="4800" dirty="0"/>
              <a:t>מושגי יסוד  ושפת הכימיה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7A0A915-CD71-4976-BD2A-5496A2EA9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99" y="4487341"/>
            <a:ext cx="2103626" cy="210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604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30116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279090" y="2065767"/>
            <a:ext cx="12854609" cy="1260000"/>
          </a:xfrm>
        </p:spPr>
        <p:txBody>
          <a:bodyPr/>
          <a:lstStyle/>
          <a:p>
            <a:r>
              <a:rPr lang="he-IL" dirty="0"/>
              <a:t>פתרון התרגיל </a:t>
            </a:r>
            <a:br>
              <a:rPr lang="en-US" sz="4800" dirty="0"/>
            </a:br>
            <a:r>
              <a:rPr lang="he-IL" sz="4800" dirty="0"/>
              <a:t>במושגי יסוד  ושפת הכימיה</a:t>
            </a:r>
          </a:p>
        </p:txBody>
      </p:sp>
    </p:spTree>
    <p:extLst>
      <p:ext uri="{BB962C8B-B14F-4D97-AF65-F5344CB8AC3E}">
        <p14:creationId xmlns:p14="http://schemas.microsoft.com/office/powerpoint/2010/main" val="411878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34D03B5-A50E-406B-BF24-8DB1E79A3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35891" y="1890707"/>
            <a:ext cx="7209807" cy="540000"/>
          </a:xfrm>
        </p:spPr>
        <p:txBody>
          <a:bodyPr/>
          <a:lstStyle/>
          <a:p>
            <a:br>
              <a:rPr lang="en-US" sz="2400" b="0" u="sng" dirty="0"/>
            </a:br>
            <a:r>
              <a:rPr lang="he-IL" sz="2400" b="0" dirty="0">
                <a:solidFill>
                  <a:srgbClr val="002060"/>
                </a:solidFill>
              </a:rPr>
              <a:t>עבור כל אחד מהמקרים הבאים ציינו אם זה </a:t>
            </a:r>
            <a:br>
              <a:rPr lang="en-US" sz="2400" b="0" dirty="0">
                <a:solidFill>
                  <a:srgbClr val="002060"/>
                </a:solidFill>
              </a:rPr>
            </a:br>
            <a:r>
              <a:rPr lang="he-IL" sz="2400" b="0" dirty="0">
                <a:solidFill>
                  <a:srgbClr val="002060"/>
                </a:solidFill>
              </a:rPr>
              <a:t>חומר טהור (יסוד או תרכובת) </a:t>
            </a:r>
            <a:br>
              <a:rPr lang="en-US" sz="2400" b="0" dirty="0">
                <a:solidFill>
                  <a:srgbClr val="002060"/>
                </a:solidFill>
              </a:rPr>
            </a:br>
            <a:r>
              <a:rPr lang="he-IL" sz="2400" b="0" dirty="0">
                <a:solidFill>
                  <a:srgbClr val="002060"/>
                </a:solidFill>
              </a:rPr>
              <a:t>או </a:t>
            </a:r>
            <a:br>
              <a:rPr lang="en-US" sz="2400" b="0" dirty="0">
                <a:solidFill>
                  <a:srgbClr val="002060"/>
                </a:solidFill>
              </a:rPr>
            </a:br>
            <a:r>
              <a:rPr lang="he-IL" sz="2400" b="0" dirty="0">
                <a:solidFill>
                  <a:srgbClr val="002060"/>
                </a:solidFill>
              </a:rPr>
              <a:t>תערובת (של יסודות ו/או תרכובות)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840F6C3-75DF-422E-8906-403933429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26" r="34482" b="50000"/>
          <a:stretch/>
        </p:blipFill>
        <p:spPr>
          <a:xfrm>
            <a:off x="794" y="0"/>
            <a:ext cx="4426226" cy="5878198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2444498-B2D6-4C4E-9B61-126CAAECF89C}"/>
              </a:ext>
            </a:extLst>
          </p:cNvPr>
          <p:cNvSpPr txBox="1"/>
          <p:nvPr/>
        </p:nvSpPr>
        <p:spPr>
          <a:xfrm>
            <a:off x="308759" y="1"/>
            <a:ext cx="122180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1">
            <a:spAutoFit/>
          </a:bodyPr>
          <a:lstStyle/>
          <a:p>
            <a:pPr algn="ctr"/>
            <a:r>
              <a:rPr lang="he-IL" sz="24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תערובת</a:t>
            </a:r>
            <a:br>
              <a:rPr lang="en-US" sz="24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יסודות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6AF2FBC-02CD-410F-B768-F09AD4C7A87B}"/>
              </a:ext>
            </a:extLst>
          </p:cNvPr>
          <p:cNvSpPr txBox="1"/>
          <p:nvPr/>
        </p:nvSpPr>
        <p:spPr>
          <a:xfrm>
            <a:off x="2467598" y="5546"/>
            <a:ext cx="158896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1">
            <a:spAutoFit/>
          </a:bodyPr>
          <a:lstStyle/>
          <a:p>
            <a:pPr algn="ctr"/>
            <a:r>
              <a:rPr lang="he-IL" sz="24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חומר טהור</a:t>
            </a:r>
          </a:p>
          <a:p>
            <a:pPr algn="ctr"/>
            <a:r>
              <a:rPr lang="he-IL" sz="24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יסוד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998E9288-998A-4162-AF9E-7E67217F6A46}"/>
              </a:ext>
            </a:extLst>
          </p:cNvPr>
          <p:cNvSpPr txBox="1"/>
          <p:nvPr/>
        </p:nvSpPr>
        <p:spPr>
          <a:xfrm>
            <a:off x="309665" y="1948036"/>
            <a:ext cx="130516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1">
            <a:spAutoFit/>
          </a:bodyPr>
          <a:lstStyle/>
          <a:p>
            <a:pPr algn="ctr"/>
            <a:r>
              <a:rPr lang="he-IL" sz="24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תערובת</a:t>
            </a:r>
            <a:br>
              <a:rPr lang="en-US" sz="24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תרכובות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3D8EF8B-8D18-4B5B-A401-AAE2E7F266EB}"/>
              </a:ext>
            </a:extLst>
          </p:cNvPr>
          <p:cNvSpPr txBox="1"/>
          <p:nvPr/>
        </p:nvSpPr>
        <p:spPr>
          <a:xfrm>
            <a:off x="2454346" y="1908279"/>
            <a:ext cx="158896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1">
            <a:spAutoFit/>
          </a:bodyPr>
          <a:lstStyle/>
          <a:p>
            <a:pPr algn="ctr"/>
            <a:r>
              <a:rPr lang="he-IL" sz="24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חומר טהור</a:t>
            </a:r>
          </a:p>
          <a:p>
            <a:pPr algn="ctr"/>
            <a:r>
              <a:rPr lang="he-IL" sz="24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תרכובת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B4AB8FD0-C25F-49AB-A199-1F8CF97C656A}"/>
              </a:ext>
            </a:extLst>
          </p:cNvPr>
          <p:cNvSpPr txBox="1"/>
          <p:nvPr/>
        </p:nvSpPr>
        <p:spPr>
          <a:xfrm>
            <a:off x="311268" y="3882819"/>
            <a:ext cx="130195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1">
            <a:spAutoFit/>
          </a:bodyPr>
          <a:lstStyle/>
          <a:p>
            <a:pPr algn="ctr"/>
            <a:r>
              <a:rPr lang="he-IL" sz="24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תערובת</a:t>
            </a:r>
            <a:br>
              <a:rPr lang="en-US" sz="24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של יסוד </a:t>
            </a:r>
            <a:br>
              <a:rPr lang="en-US" sz="24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ותרכובת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E84F7280-8A39-4CDC-BB80-621FF5A8D18F}"/>
              </a:ext>
            </a:extLst>
          </p:cNvPr>
          <p:cNvSpPr/>
          <p:nvPr/>
        </p:nvSpPr>
        <p:spPr>
          <a:xfrm>
            <a:off x="2306672" y="3786266"/>
            <a:ext cx="2429218" cy="1981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EB365086-99C6-4BD3-B8D5-5D78153913A1}"/>
              </a:ext>
            </a:extLst>
          </p:cNvPr>
          <p:cNvSpPr/>
          <p:nvPr/>
        </p:nvSpPr>
        <p:spPr>
          <a:xfrm>
            <a:off x="2362166" y="1985"/>
            <a:ext cx="2011846" cy="1888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0B3558A6-78E6-41C7-A21F-E9BA569444DA}"/>
              </a:ext>
            </a:extLst>
          </p:cNvPr>
          <p:cNvSpPr/>
          <p:nvPr/>
        </p:nvSpPr>
        <p:spPr>
          <a:xfrm>
            <a:off x="2362166" y="1897531"/>
            <a:ext cx="2011846" cy="1831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4BF63B6E-63C1-4CE0-9395-157B9244ADEB}"/>
              </a:ext>
            </a:extLst>
          </p:cNvPr>
          <p:cNvSpPr/>
          <p:nvPr/>
        </p:nvSpPr>
        <p:spPr>
          <a:xfrm>
            <a:off x="200417" y="1850490"/>
            <a:ext cx="2011846" cy="1857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399E3DD8-DBA3-4063-AB04-426C6CDD09E1}"/>
              </a:ext>
            </a:extLst>
          </p:cNvPr>
          <p:cNvSpPr/>
          <p:nvPr/>
        </p:nvSpPr>
        <p:spPr>
          <a:xfrm>
            <a:off x="212427" y="3786266"/>
            <a:ext cx="2011846" cy="192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כותרת 1">
            <a:extLst>
              <a:ext uri="{FF2B5EF4-FFF2-40B4-BE49-F238E27FC236}">
                <a16:creationId xmlns:a16="http://schemas.microsoft.com/office/drawing/2014/main" id="{04BE8999-1243-4B8D-A476-15B53FC04B04}"/>
              </a:ext>
            </a:extLst>
          </p:cNvPr>
          <p:cNvSpPr>
            <a:spLocks noGrp="1"/>
          </p:cNvSpPr>
          <p:nvPr/>
        </p:nvSpPr>
        <p:spPr>
          <a:xfrm>
            <a:off x="2760794" y="198737"/>
            <a:ext cx="11160000" cy="720000"/>
          </a:xfrm>
          <a:prstGeom prst="rect">
            <a:avLst/>
          </a:prstGeom>
        </p:spPr>
        <p:txBody>
          <a:bodyPr vert="horz" lIns="36000" tIns="0" rIns="36000" bIns="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he-IL" sz="4000" dirty="0"/>
              <a:t>פתרון שאלה 1 בתרגול מושגי יסוד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4943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759181" y="2393770"/>
            <a:ext cx="11320331" cy="540000"/>
          </a:xfrm>
        </p:spPr>
        <p:txBody>
          <a:bodyPr/>
          <a:lstStyle/>
          <a:p>
            <a:pPr lvl="0">
              <a:lnSpc>
                <a:spcPct val="150000"/>
              </a:lnSpc>
            </a:pPr>
            <a:br>
              <a:rPr lang="en-US" sz="2400" b="0" u="sng" dirty="0"/>
            </a:br>
            <a:r>
              <a:rPr lang="he-IL" sz="2400" b="0" dirty="0">
                <a:solidFill>
                  <a:srgbClr val="002060"/>
                </a:solidFill>
              </a:rPr>
              <a:t>מיינו את החומרים הבאים לחומרים טהורים ותערובות, </a:t>
            </a:r>
            <a:br>
              <a:rPr lang="en-US" sz="2400" b="0" dirty="0">
                <a:solidFill>
                  <a:srgbClr val="002060"/>
                </a:solidFill>
              </a:rPr>
            </a:br>
            <a:r>
              <a:rPr lang="he-IL" sz="2400" b="0" dirty="0">
                <a:solidFill>
                  <a:srgbClr val="002060"/>
                </a:solidFill>
              </a:rPr>
              <a:t>לגבי כל תערובת ציינו אם היא תערובת הומוגנית או תערובת הטרוגנית </a:t>
            </a:r>
            <a:br>
              <a:rPr lang="en-US" sz="2400" b="0" dirty="0">
                <a:solidFill>
                  <a:srgbClr val="002060"/>
                </a:solidFill>
              </a:rPr>
            </a:br>
            <a:r>
              <a:rPr lang="he-IL" sz="2400" b="0" dirty="0">
                <a:solidFill>
                  <a:srgbClr val="002060"/>
                </a:solidFill>
              </a:rPr>
              <a:t>ולגבי כל חומר טהור ציינו אם הוא יסוד או תרכובת.</a:t>
            </a:r>
            <a:endParaRPr lang="en-US" sz="2400" b="0" dirty="0">
              <a:solidFill>
                <a:srgbClr val="002060"/>
              </a:solidFill>
            </a:endParaRPr>
          </a:p>
          <a:p>
            <a:endParaRPr lang="en-US" sz="2400" b="0" dirty="0"/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0E248751-B361-432B-BB33-177A800AE3EB}"/>
              </a:ext>
            </a:extLst>
          </p:cNvPr>
          <p:cNvGrpSpPr/>
          <p:nvPr/>
        </p:nvGrpSpPr>
        <p:grpSpPr>
          <a:xfrm>
            <a:off x="244383" y="2393770"/>
            <a:ext cx="11673620" cy="2138362"/>
            <a:chOff x="250825" y="2062163"/>
            <a:chExt cx="10782300" cy="2138362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A18BFF96-56B4-4329-8F25-54927E756D2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4000" y="2062163"/>
              <a:ext cx="10779125" cy="213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8D7C57A0-E97C-4FE7-A079-FB05DEE2B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6400" y="2111375"/>
              <a:ext cx="1716088" cy="833437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D8F95E00-64A5-40A1-82F3-1A3AFB87D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4788" y="2111375"/>
              <a:ext cx="1471613" cy="833437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1B15C263-8128-4434-9B5D-8B5FF7F91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963" y="2111375"/>
              <a:ext cx="1774825" cy="833437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8E7D889E-131A-4E5B-A181-B196596C4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750" y="2111375"/>
              <a:ext cx="1319213" cy="833437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524BF598-8296-4CAF-B3AE-F9B42074E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2111375"/>
              <a:ext cx="1822450" cy="833437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E1488C29-AFF6-4813-9088-07B806145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738" y="2111375"/>
              <a:ext cx="1325563" cy="833437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2590C422-30F5-4E5C-8A4C-1D3D80E2F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175" y="2111375"/>
              <a:ext cx="1325563" cy="833437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095B9A09-E661-4263-85DE-6D09687EF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6400" y="2944813"/>
              <a:ext cx="1716088" cy="623887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e-IL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חומר טהור</a:t>
              </a:r>
            </a:p>
          </p:txBody>
        </p:sp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id="{75AE4FBE-5B96-4311-9A6D-0D5764AB4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4788" y="2944813"/>
              <a:ext cx="1471613" cy="623887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he-IL" sz="23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חומר טהור</a:t>
              </a:r>
            </a:p>
          </p:txBody>
        </p:sp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15DCDA2D-79FE-4700-B28F-F2B1500FD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963" y="2944813"/>
              <a:ext cx="1774825" cy="623887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e-IL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חומר טהור</a:t>
              </a:r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071D8FD6-FB4A-4B85-833E-D4982A1FF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750" y="2944813"/>
              <a:ext cx="1319213" cy="623887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e-IL" sz="21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חומר טהור</a:t>
              </a:r>
            </a:p>
          </p:txBody>
        </p:sp>
        <p:sp>
          <p:nvSpPr>
            <p:cNvPr id="26" name="Rectangle 16">
              <a:extLst>
                <a:ext uri="{FF2B5EF4-FFF2-40B4-BE49-F238E27FC236}">
                  <a16:creationId xmlns:a16="http://schemas.microsoft.com/office/drawing/2014/main" id="{86DC1A4E-F275-4A90-9829-CEE3EA9C1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2944813"/>
              <a:ext cx="1822450" cy="623887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e-IL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תערובת</a:t>
              </a:r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C6666220-E4E9-46DD-AF41-98F36F222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738" y="2944813"/>
              <a:ext cx="1325563" cy="623887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e-IL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תערובת</a:t>
              </a:r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93842409-5727-46C2-A9D2-4FDA5F90C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175" y="2944813"/>
              <a:ext cx="1325563" cy="623887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e-IL" sz="21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חומר טהור</a:t>
              </a:r>
            </a:p>
          </p:txBody>
        </p:sp>
        <p:sp>
          <p:nvSpPr>
            <p:cNvPr id="29" name="Rectangle 19">
              <a:extLst>
                <a:ext uri="{FF2B5EF4-FFF2-40B4-BE49-F238E27FC236}">
                  <a16:creationId xmlns:a16="http://schemas.microsoft.com/office/drawing/2014/main" id="{FB5417E8-77EE-476D-A5D9-11D7E7E80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6400" y="3568700"/>
              <a:ext cx="1716088" cy="623887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e-IL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תרכובת</a:t>
              </a:r>
            </a:p>
          </p:txBody>
        </p:sp>
        <p:sp>
          <p:nvSpPr>
            <p:cNvPr id="30" name="Rectangle 20">
              <a:extLst>
                <a:ext uri="{FF2B5EF4-FFF2-40B4-BE49-F238E27FC236}">
                  <a16:creationId xmlns:a16="http://schemas.microsoft.com/office/drawing/2014/main" id="{E1048FA2-3F61-416C-8EE4-F0D842D2C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4788" y="3568700"/>
              <a:ext cx="1471613" cy="623887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e-IL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יסוד</a:t>
              </a:r>
            </a:p>
          </p:txBody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BA6DE1EF-19C9-48C5-AC81-ADDFAA666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963" y="3568700"/>
              <a:ext cx="1774825" cy="623887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e-IL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תרכובת</a:t>
              </a:r>
            </a:p>
          </p:txBody>
        </p:sp>
        <p:sp>
          <p:nvSpPr>
            <p:cNvPr id="32" name="Rectangle 22">
              <a:extLst>
                <a:ext uri="{FF2B5EF4-FFF2-40B4-BE49-F238E27FC236}">
                  <a16:creationId xmlns:a16="http://schemas.microsoft.com/office/drawing/2014/main" id="{D05C968A-067A-43D5-A2A4-25A53467A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750" y="3568700"/>
              <a:ext cx="1319213" cy="623887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e-IL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יסוד</a:t>
              </a:r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5DD6D6B9-57F6-4180-9371-00F77BA96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568700"/>
              <a:ext cx="1822450" cy="623887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e-IL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הומוגנית</a:t>
              </a:r>
            </a:p>
          </p:txBody>
        </p:sp>
        <p:sp>
          <p:nvSpPr>
            <p:cNvPr id="34" name="Rectangle 24">
              <a:extLst>
                <a:ext uri="{FF2B5EF4-FFF2-40B4-BE49-F238E27FC236}">
                  <a16:creationId xmlns:a16="http://schemas.microsoft.com/office/drawing/2014/main" id="{FA46CAB9-18D4-40A2-A654-BB898E0F1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738" y="3568700"/>
              <a:ext cx="1325563" cy="623887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e-IL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הומוגנית</a:t>
              </a:r>
            </a:p>
          </p:txBody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8A63AFA6-0FF3-4909-B77F-07D6A7378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175" y="3568700"/>
              <a:ext cx="1325563" cy="623887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e-IL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תרכובת</a:t>
              </a:r>
            </a:p>
          </p:txBody>
        </p:sp>
        <p:sp>
          <p:nvSpPr>
            <p:cNvPr id="36" name="Line 26">
              <a:extLst>
                <a:ext uri="{FF2B5EF4-FFF2-40B4-BE49-F238E27FC236}">
                  <a16:creationId xmlns:a16="http://schemas.microsoft.com/office/drawing/2014/main" id="{6D4FF96B-85C9-4DB4-920C-86C93A25EE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6400" y="2105025"/>
              <a:ext cx="0" cy="209232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7" name="Line 27">
              <a:extLst>
                <a:ext uri="{FF2B5EF4-FFF2-40B4-BE49-F238E27FC236}">
                  <a16:creationId xmlns:a16="http://schemas.microsoft.com/office/drawing/2014/main" id="{21F8CA57-3A79-4AF3-BC7F-E02F8578D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4788" y="2105025"/>
              <a:ext cx="0" cy="209232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8" name="Line 28">
              <a:extLst>
                <a:ext uri="{FF2B5EF4-FFF2-40B4-BE49-F238E27FC236}">
                  <a16:creationId xmlns:a16="http://schemas.microsoft.com/office/drawing/2014/main" id="{657C157E-65CC-48A0-99EF-9A8872ECF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49963" y="2105025"/>
              <a:ext cx="0" cy="209232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9" name="Line 29">
              <a:extLst>
                <a:ext uri="{FF2B5EF4-FFF2-40B4-BE49-F238E27FC236}">
                  <a16:creationId xmlns:a16="http://schemas.microsoft.com/office/drawing/2014/main" id="{E59DF97A-84B6-4A3D-BEA0-75948336E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0750" y="2105025"/>
              <a:ext cx="0" cy="209232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0" name="Line 30">
              <a:extLst>
                <a:ext uri="{FF2B5EF4-FFF2-40B4-BE49-F238E27FC236}">
                  <a16:creationId xmlns:a16="http://schemas.microsoft.com/office/drawing/2014/main" id="{F909899C-62B3-46DE-8292-9D0C88D03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8300" y="2105025"/>
              <a:ext cx="0" cy="209232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1" name="Line 31">
              <a:extLst>
                <a:ext uri="{FF2B5EF4-FFF2-40B4-BE49-F238E27FC236}">
                  <a16:creationId xmlns:a16="http://schemas.microsoft.com/office/drawing/2014/main" id="{8AEC1F5F-00EB-45F1-A0AE-7BFAC52315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2738" y="2105025"/>
              <a:ext cx="0" cy="209232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2" name="Line 32">
              <a:extLst>
                <a:ext uri="{FF2B5EF4-FFF2-40B4-BE49-F238E27FC236}">
                  <a16:creationId xmlns:a16="http://schemas.microsoft.com/office/drawing/2014/main" id="{B92B8941-2384-4D49-8E9D-2FDDA1F145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825" y="2944813"/>
              <a:ext cx="10768013" cy="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3" name="Line 33">
              <a:extLst>
                <a:ext uri="{FF2B5EF4-FFF2-40B4-BE49-F238E27FC236}">
                  <a16:creationId xmlns:a16="http://schemas.microsoft.com/office/drawing/2014/main" id="{FAA3F9CF-0AEC-4F87-BE70-E3D283D7E7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825" y="3568700"/>
              <a:ext cx="10768013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4" name="Line 34">
              <a:extLst>
                <a:ext uri="{FF2B5EF4-FFF2-40B4-BE49-F238E27FC236}">
                  <a16:creationId xmlns:a16="http://schemas.microsoft.com/office/drawing/2014/main" id="{938E7F54-AAEB-4263-B1CB-55A36719B1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2488" y="2105025"/>
              <a:ext cx="0" cy="209232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5" name="Line 35">
              <a:extLst>
                <a:ext uri="{FF2B5EF4-FFF2-40B4-BE49-F238E27FC236}">
                  <a16:creationId xmlns:a16="http://schemas.microsoft.com/office/drawing/2014/main" id="{1CF2948E-4D73-42AF-AB3E-4A459459A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175" y="2105025"/>
              <a:ext cx="0" cy="209232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6" name="Line 36">
              <a:extLst>
                <a:ext uri="{FF2B5EF4-FFF2-40B4-BE49-F238E27FC236}">
                  <a16:creationId xmlns:a16="http://schemas.microsoft.com/office/drawing/2014/main" id="{36B3920B-0924-4BE3-A9A3-692E46779A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825" y="2111375"/>
              <a:ext cx="10768013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7" name="Line 37">
              <a:extLst>
                <a:ext uri="{FF2B5EF4-FFF2-40B4-BE49-F238E27FC236}">
                  <a16:creationId xmlns:a16="http://schemas.microsoft.com/office/drawing/2014/main" id="{D7FA2C34-0F5C-49BF-A348-072D5B9CC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825" y="4192588"/>
              <a:ext cx="10768013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8" name="Rectangle 38">
              <a:extLst>
                <a:ext uri="{FF2B5EF4-FFF2-40B4-BE49-F238E27FC236}">
                  <a16:creationId xmlns:a16="http://schemas.microsoft.com/office/drawing/2014/main" id="{F4136327-BAEE-4926-96DA-42DFFEBC3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4263" y="2162175"/>
              <a:ext cx="875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e-IL" altLang="he-IL" sz="2400">
                  <a:solidFill>
                    <a:srgbClr val="FFFFFF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COOH</a:t>
              </a:r>
              <a:endParaRPr lang="he-IL" altLang="he-IL"/>
            </a:p>
          </p:txBody>
        </p:sp>
        <p:sp>
          <p:nvSpPr>
            <p:cNvPr id="49" name="Rectangle 39">
              <a:extLst>
                <a:ext uri="{FF2B5EF4-FFF2-40B4-BE49-F238E27FC236}">
                  <a16:creationId xmlns:a16="http://schemas.microsoft.com/office/drawing/2014/main" id="{01793210-8DCA-415B-BB2F-73D19320C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8850" y="2327275"/>
              <a:ext cx="1184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e-IL" altLang="he-IL" sz="1600">
                  <a:solidFill>
                    <a:srgbClr val="FFFFFF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3</a:t>
              </a:r>
              <a:endParaRPr lang="he-IL" altLang="he-IL"/>
            </a:p>
          </p:txBody>
        </p:sp>
        <p:sp>
          <p:nvSpPr>
            <p:cNvPr id="50" name="Rectangle 40">
              <a:extLst>
                <a:ext uri="{FF2B5EF4-FFF2-40B4-BE49-F238E27FC236}">
                  <a16:creationId xmlns:a16="http://schemas.microsoft.com/office/drawing/2014/main" id="{88171681-02AF-451D-A144-5DF0071AC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4350" y="2162175"/>
              <a:ext cx="4130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e-IL" altLang="he-IL" sz="2400">
                  <a:solidFill>
                    <a:srgbClr val="FFFFFF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CH</a:t>
              </a:r>
              <a:endParaRPr lang="he-IL" altLang="he-IL"/>
            </a:p>
          </p:txBody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A8CF6D21-91DB-4C84-8394-96A9A6AD6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8025" y="2162175"/>
              <a:ext cx="4530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e-IL" altLang="he-IL" sz="2400">
                  <a:solidFill>
                    <a:srgbClr val="FFFFFF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Mg</a:t>
              </a:r>
              <a:endParaRPr lang="he-IL" altLang="he-IL"/>
            </a:p>
          </p:txBody>
        </p:sp>
        <p:sp>
          <p:nvSpPr>
            <p:cNvPr id="52" name="Rectangle 42">
              <a:extLst>
                <a:ext uri="{FF2B5EF4-FFF2-40B4-BE49-F238E27FC236}">
                  <a16:creationId xmlns:a16="http://schemas.microsoft.com/office/drawing/2014/main" id="{FEE7D21F-BA75-49EE-8D6F-4DD40E343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4563" y="2327275"/>
              <a:ext cx="1184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e-IL" altLang="he-IL" sz="1600">
                  <a:solidFill>
                    <a:srgbClr val="FFFFFF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4</a:t>
              </a:r>
              <a:endParaRPr lang="he-IL" altLang="he-IL"/>
            </a:p>
          </p:txBody>
        </p:sp>
        <p:sp>
          <p:nvSpPr>
            <p:cNvPr id="53" name="Rectangle 43">
              <a:extLst>
                <a:ext uri="{FF2B5EF4-FFF2-40B4-BE49-F238E27FC236}">
                  <a16:creationId xmlns:a16="http://schemas.microsoft.com/office/drawing/2014/main" id="{CEF6335C-FBDD-43E2-8F85-510AE04A7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1650" y="2162175"/>
              <a:ext cx="4056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e-IL" altLang="he-IL" sz="2400">
                  <a:solidFill>
                    <a:srgbClr val="FFFFFF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SO</a:t>
              </a:r>
              <a:endParaRPr lang="he-IL" altLang="he-IL"/>
            </a:p>
          </p:txBody>
        </p:sp>
        <p:sp>
          <p:nvSpPr>
            <p:cNvPr id="54" name="Rectangle 44">
              <a:extLst>
                <a:ext uri="{FF2B5EF4-FFF2-40B4-BE49-F238E27FC236}">
                  <a16:creationId xmlns:a16="http://schemas.microsoft.com/office/drawing/2014/main" id="{D97F2543-F79F-424E-9CFE-D8A7F4062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2327275"/>
              <a:ext cx="1184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e-IL" altLang="he-IL" sz="1600">
                  <a:solidFill>
                    <a:srgbClr val="FFFFFF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2</a:t>
              </a:r>
              <a:endParaRPr lang="he-IL" altLang="he-IL"/>
            </a:p>
          </p:txBody>
        </p:sp>
        <p:sp>
          <p:nvSpPr>
            <p:cNvPr id="55" name="Rectangle 45">
              <a:extLst>
                <a:ext uri="{FF2B5EF4-FFF2-40B4-BE49-F238E27FC236}">
                  <a16:creationId xmlns:a16="http://schemas.microsoft.com/office/drawing/2014/main" id="{EF0F3853-8562-4AB3-BFB3-BEFFD4F64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4463" y="2162175"/>
              <a:ext cx="2146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e-IL" altLang="he-IL" sz="2400">
                  <a:solidFill>
                    <a:srgbClr val="FFFFFF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H</a:t>
              </a:r>
              <a:endParaRPr lang="he-IL" altLang="he-IL"/>
            </a:p>
          </p:txBody>
        </p:sp>
        <p:sp>
          <p:nvSpPr>
            <p:cNvPr id="56" name="Rectangle 46">
              <a:extLst>
                <a:ext uri="{FF2B5EF4-FFF2-40B4-BE49-F238E27FC236}">
                  <a16:creationId xmlns:a16="http://schemas.microsoft.com/office/drawing/2014/main" id="{74E8F3EE-AD22-448E-B679-3E99D6026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5125" y="2327275"/>
              <a:ext cx="1184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e-IL" altLang="he-IL" sz="1600">
                  <a:solidFill>
                    <a:srgbClr val="FFFFFF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8</a:t>
              </a:r>
              <a:endParaRPr lang="he-IL" altLang="he-IL"/>
            </a:p>
          </p:txBody>
        </p:sp>
        <p:sp>
          <p:nvSpPr>
            <p:cNvPr id="57" name="Rectangle 47">
              <a:extLst>
                <a:ext uri="{FF2B5EF4-FFF2-40B4-BE49-F238E27FC236}">
                  <a16:creationId xmlns:a16="http://schemas.microsoft.com/office/drawing/2014/main" id="{80581109-EEA8-4730-99D2-450730D23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450" y="2162175"/>
              <a:ext cx="1747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e-IL" altLang="he-IL" sz="2400">
                  <a:solidFill>
                    <a:srgbClr val="FFFFFF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S</a:t>
              </a:r>
              <a:endParaRPr lang="he-IL" altLang="he-IL"/>
            </a:p>
          </p:txBody>
        </p:sp>
        <p:sp>
          <p:nvSpPr>
            <p:cNvPr id="58" name="Rectangle 48">
              <a:extLst>
                <a:ext uri="{FF2B5EF4-FFF2-40B4-BE49-F238E27FC236}">
                  <a16:creationId xmlns:a16="http://schemas.microsoft.com/office/drawing/2014/main" id="{143529B3-6817-4491-B30D-5637DCED4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141" y="2162175"/>
              <a:ext cx="1153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he-IL" altLang="he-IL" sz="2400" dirty="0">
                  <a:solidFill>
                    <a:srgbClr val="FFFFFF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מים ומלח</a:t>
              </a:r>
              <a:endParaRPr lang="he-IL" altLang="he-IL" dirty="0"/>
            </a:p>
          </p:txBody>
        </p:sp>
        <p:sp>
          <p:nvSpPr>
            <p:cNvPr id="60" name="Rectangle 50">
              <a:extLst>
                <a:ext uri="{FF2B5EF4-FFF2-40B4-BE49-F238E27FC236}">
                  <a16:creationId xmlns:a16="http://schemas.microsoft.com/office/drawing/2014/main" id="{6252A1F8-A419-493B-89BC-6B96E08B2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513" y="2162175"/>
              <a:ext cx="570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e-IL" altLang="he-IL" sz="2400" dirty="0">
                  <a:solidFill>
                    <a:srgbClr val="FFFFFF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אוויר</a:t>
              </a:r>
              <a:endParaRPr lang="he-IL" altLang="he-IL" dirty="0"/>
            </a:p>
          </p:txBody>
        </p:sp>
        <p:sp>
          <p:nvSpPr>
            <p:cNvPr id="61" name="Rectangle 51">
              <a:extLst>
                <a:ext uri="{FF2B5EF4-FFF2-40B4-BE49-F238E27FC236}">
                  <a16:creationId xmlns:a16="http://schemas.microsoft.com/office/drawing/2014/main" id="{DAEC3553-1620-489B-A4E6-6B03F3504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3" y="2327275"/>
              <a:ext cx="1184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e-IL" altLang="he-IL" sz="1600">
                  <a:solidFill>
                    <a:srgbClr val="FFFFFF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4</a:t>
              </a:r>
              <a:endParaRPr lang="he-IL" altLang="he-IL"/>
            </a:p>
          </p:txBody>
        </p:sp>
        <p:sp>
          <p:nvSpPr>
            <p:cNvPr id="62" name="Rectangle 52">
              <a:extLst>
                <a:ext uri="{FF2B5EF4-FFF2-40B4-BE49-F238E27FC236}">
                  <a16:creationId xmlns:a16="http://schemas.microsoft.com/office/drawing/2014/main" id="{B13BF8F1-0DF6-450C-853E-62F0C2D0F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25" y="2162175"/>
              <a:ext cx="8691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e-IL" altLang="he-IL" sz="2400" dirty="0" err="1">
                  <a:solidFill>
                    <a:srgbClr val="FFFFFF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KMnO</a:t>
              </a:r>
              <a:endParaRPr lang="he-IL" altLang="he-IL" dirty="0"/>
            </a:p>
          </p:txBody>
        </p:sp>
      </p:grpSp>
      <p:sp>
        <p:nvSpPr>
          <p:cNvPr id="59" name="כותרת 1">
            <a:extLst>
              <a:ext uri="{FF2B5EF4-FFF2-40B4-BE49-F238E27FC236}">
                <a16:creationId xmlns:a16="http://schemas.microsoft.com/office/drawing/2014/main" id="{4B67E606-96F9-437C-9EB8-19F8ACED4AFE}"/>
              </a:ext>
            </a:extLst>
          </p:cNvPr>
          <p:cNvSpPr>
            <a:spLocks noGrp="1"/>
          </p:cNvSpPr>
          <p:nvPr/>
        </p:nvSpPr>
        <p:spPr>
          <a:xfrm>
            <a:off x="401407" y="183981"/>
            <a:ext cx="11160000" cy="720000"/>
          </a:xfrm>
          <a:prstGeom prst="rect">
            <a:avLst/>
          </a:prstGeom>
        </p:spPr>
        <p:txBody>
          <a:bodyPr vert="horz" lIns="36000" tIns="0" rIns="36000" bIns="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he-IL" sz="4400" dirty="0"/>
              <a:t>פתרון שאלה 2 בתרגול מושגי יסוד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61547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761659" y="1193266"/>
            <a:ext cx="11160000" cy="540000"/>
          </a:xfrm>
        </p:spPr>
        <p:txBody>
          <a:bodyPr/>
          <a:lstStyle/>
          <a:p>
            <a:pPr lvl="0"/>
            <a:br>
              <a:rPr lang="en-US" sz="2400" b="0" dirty="0"/>
            </a:br>
            <a:r>
              <a:rPr lang="he-IL" sz="2400" b="0" dirty="0">
                <a:solidFill>
                  <a:srgbClr val="002060"/>
                </a:solidFill>
              </a:rPr>
              <a:t>איזה מבין הסמלים הבאים מייצג סמל כימי של יסוד? </a:t>
            </a:r>
            <a:endParaRPr lang="en-US" sz="2400" b="0" dirty="0">
              <a:solidFill>
                <a:srgbClr val="002060"/>
              </a:solidFill>
            </a:endParaRPr>
          </a:p>
          <a:p>
            <a:r>
              <a:rPr lang="en-US" sz="2400" dirty="0" err="1">
                <a:solidFill>
                  <a:srgbClr val="002060"/>
                </a:solidFill>
              </a:rPr>
              <a:t>cL</a:t>
            </a:r>
            <a:r>
              <a:rPr lang="en-US" sz="2400" dirty="0">
                <a:solidFill>
                  <a:srgbClr val="002060"/>
                </a:solidFill>
              </a:rPr>
              <a:t> , Cu , CO , Na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-190275" y="1512218"/>
            <a:ext cx="9294125" cy="4152517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>
                <a:highlight>
                  <a:srgbClr val="00FFFF"/>
                </a:highlight>
              </a:rPr>
              <a:t>Na</a:t>
            </a:r>
            <a:r>
              <a:rPr lang="he-IL" dirty="0"/>
              <a:t>- יסוד מתכת הנתרן, הסימול הכימי של אות גדולה ומיד אחריה</a:t>
            </a:r>
          </a:p>
          <a:p>
            <a:pPr marL="0" lvl="0" indent="0">
              <a:buNone/>
            </a:pPr>
            <a:r>
              <a:rPr lang="he-IL" dirty="0"/>
              <a:t>           אות קטנה מציין שמדובר ביסוד מסוג אחד.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</a:t>
            </a:r>
            <a:r>
              <a:rPr lang="he-IL" dirty="0"/>
              <a:t>- תרכובת, חומר המורכב משני יסודות שונים, חמצן , </a:t>
            </a:r>
            <a:r>
              <a:rPr lang="en-US" dirty="0"/>
              <a:t>O</a:t>
            </a:r>
            <a:r>
              <a:rPr lang="he-IL" dirty="0"/>
              <a:t>, </a:t>
            </a:r>
          </a:p>
          <a:p>
            <a:pPr marL="0" indent="0">
              <a:buNone/>
            </a:pPr>
            <a:r>
              <a:rPr lang="he-IL" dirty="0"/>
              <a:t>            ופחמן, </a:t>
            </a:r>
            <a:r>
              <a:rPr lang="en-US" dirty="0"/>
              <a:t>C</a:t>
            </a:r>
            <a:r>
              <a:rPr lang="he-IL" dirty="0"/>
              <a:t>, הקשורים זה לזה בקשר כימי</a:t>
            </a:r>
            <a:r>
              <a:rPr lang="en-US" dirty="0"/>
              <a:t> </a:t>
            </a:r>
            <a:r>
              <a:rPr lang="he-IL" dirty="0"/>
              <a:t> וכך יוצרים את החומר </a:t>
            </a:r>
          </a:p>
          <a:p>
            <a:pPr marL="0" indent="0">
              <a:buNone/>
            </a:pPr>
            <a:r>
              <a:rPr lang="he-IL" dirty="0"/>
              <a:t>           החדש "פחמן חד חמצני".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highlight>
                  <a:srgbClr val="00FFFF"/>
                </a:highlight>
              </a:rPr>
              <a:t>Cu</a:t>
            </a:r>
            <a:r>
              <a:rPr lang="he-IL" dirty="0"/>
              <a:t>- יסוד של המתכת נחושת.</a:t>
            </a:r>
            <a:br>
              <a:rPr lang="en-US" dirty="0"/>
            </a:br>
            <a:endParaRPr lang="he-IL" dirty="0"/>
          </a:p>
          <a:p>
            <a:r>
              <a:rPr lang="en-US" dirty="0" err="1"/>
              <a:t>cL</a:t>
            </a:r>
            <a:r>
              <a:rPr lang="he-IL" dirty="0"/>
              <a:t>- כתיב שגוי.</a:t>
            </a:r>
            <a:endParaRPr lang="en-US" dirty="0"/>
          </a:p>
          <a:p>
            <a:pPr>
              <a:lnSpc>
                <a:spcPct val="150000"/>
              </a:lnSpc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FF3D188C-7904-45AF-A31D-34D7996BC56F}"/>
              </a:ext>
            </a:extLst>
          </p:cNvPr>
          <p:cNvSpPr>
            <a:spLocks noGrp="1"/>
          </p:cNvSpPr>
          <p:nvPr/>
        </p:nvSpPr>
        <p:spPr>
          <a:xfrm>
            <a:off x="401407" y="183981"/>
            <a:ext cx="11160000" cy="720000"/>
          </a:xfrm>
          <a:prstGeom prst="rect">
            <a:avLst/>
          </a:prstGeom>
        </p:spPr>
        <p:txBody>
          <a:bodyPr vert="horz" lIns="36000" tIns="0" rIns="36000" bIns="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he-IL" sz="4400" dirty="0"/>
              <a:t>פתרון שאלה 3 בתרגול מושגי יסוד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870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1379219" y="874547"/>
            <a:ext cx="10681199" cy="540000"/>
          </a:xfrm>
        </p:spPr>
        <p:txBody>
          <a:bodyPr/>
          <a:lstStyle/>
          <a:p>
            <a:br>
              <a:rPr lang="en-US" sz="2400" b="0" dirty="0">
                <a:solidFill>
                  <a:srgbClr val="002060"/>
                </a:solidFill>
              </a:rPr>
            </a:br>
            <a:br>
              <a:rPr lang="en-US" sz="2400" b="0" dirty="0">
                <a:solidFill>
                  <a:srgbClr val="002060"/>
                </a:solidFill>
              </a:rPr>
            </a:br>
            <a:br>
              <a:rPr lang="en-US" sz="2400" b="0" dirty="0">
                <a:solidFill>
                  <a:srgbClr val="002060"/>
                </a:solidFill>
              </a:rPr>
            </a:br>
            <a:r>
              <a:rPr lang="he-IL" sz="2400" b="0" dirty="0">
                <a:solidFill>
                  <a:srgbClr val="002060"/>
                </a:solidFill>
              </a:rPr>
              <a:t>רשמו את הנוסחה הכימית של יחידת החומר גלוקוז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1A5ADEC-5BAD-4081-9683-9FEAE8992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6" b="91398" l="2583" r="97048">
                        <a14:foregroundMark x1="13284" y1="26344" x2="13284" y2="26344"/>
                        <a14:foregroundMark x1="3690" y1="38172" x2="3690" y2="38172"/>
                        <a14:foregroundMark x1="32841" y1="4301" x2="32841" y2="4301"/>
                        <a14:foregroundMark x1="15867" y1="91935" x2="15867" y2="91935"/>
                        <a14:foregroundMark x1="97048" y1="53763" x2="97048" y2="53763"/>
                        <a14:foregroundMark x1="72325" y1="22581" x2="72325" y2="22581"/>
                        <a14:foregroundMark x1="81181" y1="55376" x2="81181" y2="55376"/>
                        <a14:foregroundMark x1="83764" y1="87097" x2="83764" y2="87097"/>
                        <a14:foregroundMark x1="59041" y1="78495" x2="59041" y2="78495"/>
                        <a14:foregroundMark x1="35424" y1="77957" x2="35424" y2="77957"/>
                        <a14:foregroundMark x1="10701" y1="59677" x2="10701" y2="59677"/>
                        <a14:foregroundMark x1="23247" y1="50000" x2="23247" y2="50000"/>
                        <a14:foregroundMark x1="38376" y1="26344" x2="38376" y2="263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000" y="1168587"/>
            <a:ext cx="5099016" cy="3499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84CBADFC-9056-4047-BE8C-A6D6D6B16D7D}"/>
                  </a:ext>
                </a:extLst>
              </p:cNvPr>
              <p:cNvSpPr txBox="1"/>
              <p:nvPr/>
            </p:nvSpPr>
            <p:spPr>
              <a:xfrm>
                <a:off x="1158645" y="4489085"/>
                <a:ext cx="441146" cy="120032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7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7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he-IL" sz="7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7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he-IL" sz="7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7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he-IL" sz="7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84CBADFC-9056-4047-BE8C-A6D6D6B16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645" y="4489085"/>
                <a:ext cx="441146" cy="1200329"/>
              </a:xfrm>
              <a:prstGeom prst="rect">
                <a:avLst/>
              </a:prstGeom>
              <a:blipFill>
                <a:blip r:embed="rId5"/>
                <a:stretch>
                  <a:fillRect r="-661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כותרת 1">
            <a:extLst>
              <a:ext uri="{FF2B5EF4-FFF2-40B4-BE49-F238E27FC236}">
                <a16:creationId xmlns:a16="http://schemas.microsoft.com/office/drawing/2014/main" id="{78A3C581-CE70-4BBF-815C-7FADCA4455FC}"/>
              </a:ext>
            </a:extLst>
          </p:cNvPr>
          <p:cNvSpPr>
            <a:spLocks noGrp="1"/>
          </p:cNvSpPr>
          <p:nvPr/>
        </p:nvSpPr>
        <p:spPr>
          <a:xfrm>
            <a:off x="401407" y="183981"/>
            <a:ext cx="11160000" cy="720000"/>
          </a:xfrm>
          <a:prstGeom prst="rect">
            <a:avLst/>
          </a:prstGeom>
        </p:spPr>
        <p:txBody>
          <a:bodyPr vert="horz" lIns="36000" tIns="0" rIns="36000" bIns="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he-IL" sz="4400" dirty="0"/>
              <a:t>פתרון שאלה 4 בתרגול מושגי יסוד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2416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30698" y="2695864"/>
            <a:ext cx="9206002" cy="192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2" tIns="121872" rIns="121872" bIns="121872" anchor="t" anchorCtr="0">
            <a:noAutofit/>
          </a:bodyPr>
          <a:lstStyle/>
          <a:p>
            <a:pPr marL="609478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693684" y="2270830"/>
            <a:ext cx="11080030" cy="1260000"/>
          </a:xfrm>
        </p:spPr>
        <p:txBody>
          <a:bodyPr/>
          <a:lstStyle/>
          <a:p>
            <a:r>
              <a:rPr lang="he-IL" dirty="0"/>
              <a:t>ניסוח ואיזון תגובות</a:t>
            </a:r>
          </a:p>
        </p:txBody>
      </p:sp>
    </p:spTree>
    <p:extLst>
      <p:ext uri="{BB962C8B-B14F-4D97-AF65-F5344CB8AC3E}">
        <p14:creationId xmlns:p14="http://schemas.microsoft.com/office/powerpoint/2010/main" val="991128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ניסוח ואיזון תגובות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185458" y="859301"/>
            <a:ext cx="11821084" cy="41525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תהליך כימי מלווה </a:t>
            </a:r>
            <a:r>
              <a:rPr lang="he-IL" dirty="0" err="1"/>
              <a:t>בדר"כ</a:t>
            </a:r>
            <a:r>
              <a:rPr lang="he-IL" dirty="0"/>
              <a:t> בניתוק קשרים בין האטומים בחומרים שבמגיבים </a:t>
            </a:r>
            <a:br>
              <a:rPr lang="en-US" dirty="0"/>
            </a:br>
            <a:r>
              <a:rPr lang="he-IL" dirty="0"/>
              <a:t>ואז יצירת קשרים חדשים בין </a:t>
            </a:r>
            <a:r>
              <a:rPr lang="he-IL" b="1" dirty="0"/>
              <a:t>אותם האטומים </a:t>
            </a:r>
            <a:r>
              <a:rPr lang="he-IL" dirty="0"/>
              <a:t>ליצירת חומרים חדשים המכונים תוצרים</a:t>
            </a:r>
          </a:p>
          <a:p>
            <a:pPr>
              <a:lnSpc>
                <a:spcPct val="150000"/>
              </a:lnSpc>
            </a:pPr>
            <a:r>
              <a:rPr lang="he-IL" dirty="0">
                <a:highlight>
                  <a:srgbClr val="00FFFF"/>
                </a:highlight>
              </a:rPr>
              <a:t>לכן מספר האטומים מכל סוג במגיבים שווה למספר האטומים מכל סוג בתוצרים.</a:t>
            </a:r>
          </a:p>
          <a:p>
            <a:pPr>
              <a:lnSpc>
                <a:spcPct val="150000"/>
              </a:lnSpc>
            </a:pPr>
            <a:r>
              <a:rPr lang="he-IL" dirty="0"/>
              <a:t>המקדמים בתגובה מתארים את </a:t>
            </a:r>
            <a:r>
              <a:rPr lang="he-IL" dirty="0">
                <a:highlight>
                  <a:srgbClr val="FFFF00"/>
                </a:highlight>
              </a:rPr>
              <a:t>יחסי החומרים </a:t>
            </a:r>
            <a:r>
              <a:rPr lang="he-IL" dirty="0"/>
              <a:t>שצריכים להיות כדי שהתגובה תתרחש אך לא את מספר המולקולות האמיתי!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                                </a:t>
            </a:r>
            <a:r>
              <a:rPr lang="he-IL" u="sng" dirty="0"/>
              <a:t>נתונה התגובה הבאה</a:t>
            </a:r>
            <a:r>
              <a:rPr lang="he-IL" dirty="0"/>
              <a:t>:</a:t>
            </a:r>
            <a:endParaRPr lang="en-US" dirty="0"/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graphicFrame>
        <p:nvGraphicFramePr>
          <p:cNvPr id="3" name="טבלה 3">
            <a:extLst>
              <a:ext uri="{FF2B5EF4-FFF2-40B4-BE49-F238E27FC236}">
                <a16:creationId xmlns:a16="http://schemas.microsoft.com/office/drawing/2014/main" id="{3F18894E-AC13-40F3-A1DB-946E90B9B78C}"/>
              </a:ext>
            </a:extLst>
          </p:cNvPr>
          <p:cNvGraphicFramePr>
            <a:graphicFrameLocks noGrp="1"/>
          </p:cNvGraphicFramePr>
          <p:nvPr/>
        </p:nvGraphicFramePr>
        <p:xfrm>
          <a:off x="347417" y="4490993"/>
          <a:ext cx="3255882" cy="15646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27941">
                  <a:extLst>
                    <a:ext uri="{9D8B030D-6E8A-4147-A177-3AD203B41FA5}">
                      <a16:colId xmlns:a16="http://schemas.microsoft.com/office/drawing/2014/main" val="1371349473"/>
                    </a:ext>
                  </a:extLst>
                </a:gridCol>
                <a:gridCol w="1627941">
                  <a:extLst>
                    <a:ext uri="{9D8B030D-6E8A-4147-A177-3AD203B41FA5}">
                      <a16:colId xmlns:a16="http://schemas.microsoft.com/office/drawing/2014/main" val="1369075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האטומים מסוג זה </a:t>
                      </a:r>
                      <a:r>
                        <a:rPr lang="he-IL" sz="1600" dirty="0">
                          <a:solidFill>
                            <a:srgbClr val="FFFF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במגיבים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סוג האטום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94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N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09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H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71406"/>
                  </a:ext>
                </a:extLst>
              </a:tr>
            </a:tbl>
          </a:graphicData>
        </a:graphic>
      </p:graphicFrame>
      <p:graphicFrame>
        <p:nvGraphicFramePr>
          <p:cNvPr id="9" name="טבלה 3">
            <a:extLst>
              <a:ext uri="{FF2B5EF4-FFF2-40B4-BE49-F238E27FC236}">
                <a16:creationId xmlns:a16="http://schemas.microsoft.com/office/drawing/2014/main" id="{27ABB348-5833-4D9D-AAF0-645A00B1CC46}"/>
              </a:ext>
            </a:extLst>
          </p:cNvPr>
          <p:cNvGraphicFramePr>
            <a:graphicFrameLocks noGrp="1"/>
          </p:cNvGraphicFramePr>
          <p:nvPr/>
        </p:nvGraphicFramePr>
        <p:xfrm>
          <a:off x="3923418" y="4464488"/>
          <a:ext cx="3397116" cy="1320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98558">
                  <a:extLst>
                    <a:ext uri="{9D8B030D-6E8A-4147-A177-3AD203B41FA5}">
                      <a16:colId xmlns:a16="http://schemas.microsoft.com/office/drawing/2014/main" val="1371349473"/>
                    </a:ext>
                  </a:extLst>
                </a:gridCol>
                <a:gridCol w="1698558">
                  <a:extLst>
                    <a:ext uri="{9D8B030D-6E8A-4147-A177-3AD203B41FA5}">
                      <a16:colId xmlns:a16="http://schemas.microsoft.com/office/drawing/2014/main" val="1369075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האטומים מסוג זה </a:t>
                      </a:r>
                      <a:r>
                        <a:rPr lang="he-IL" sz="1600" dirty="0">
                          <a:solidFill>
                            <a:srgbClr val="FFFF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בתוצרים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סוג האטום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32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N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09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6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H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71406"/>
                  </a:ext>
                </a:extLst>
              </a:tr>
            </a:tbl>
          </a:graphicData>
        </a:graphic>
      </p:graphicFrame>
      <p:sp>
        <p:nvSpPr>
          <p:cNvPr id="2" name="מלבן 1">
            <a:extLst>
              <a:ext uri="{FF2B5EF4-FFF2-40B4-BE49-F238E27FC236}">
                <a16:creationId xmlns:a16="http://schemas.microsoft.com/office/drawing/2014/main" id="{8A1ED380-18DB-4D0D-B12B-12E467F6A383}"/>
              </a:ext>
            </a:extLst>
          </p:cNvPr>
          <p:cNvSpPr/>
          <p:nvPr/>
        </p:nvSpPr>
        <p:spPr>
          <a:xfrm>
            <a:off x="501882" y="3380946"/>
            <a:ext cx="5307863" cy="925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N</a:t>
            </a:r>
            <a:r>
              <a:rPr lang="en-US" sz="4000" baseline="-25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 </a:t>
            </a:r>
            <a:r>
              <a:rPr lang="en-US" sz="4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+ 3H</a:t>
            </a:r>
            <a:r>
              <a:rPr lang="en-US" sz="4000" baseline="-25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lang="en-US" sz="4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→ 2NH</a:t>
            </a:r>
            <a:r>
              <a:rPr lang="en-US" sz="4000" baseline="-25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3</a:t>
            </a:r>
            <a:r>
              <a:rPr lang="en-US" sz="2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8DFDC55B-E346-49F4-A26A-167973D12B3A}"/>
              </a:ext>
            </a:extLst>
          </p:cNvPr>
          <p:cNvSpPr/>
          <p:nvPr/>
        </p:nvSpPr>
        <p:spPr>
          <a:xfrm>
            <a:off x="2294724" y="3492122"/>
            <a:ext cx="940904" cy="925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A83FC03B-689F-4B7C-BA8C-1FEA1F01BD1E}"/>
              </a:ext>
            </a:extLst>
          </p:cNvPr>
          <p:cNvSpPr/>
          <p:nvPr/>
        </p:nvSpPr>
        <p:spPr>
          <a:xfrm>
            <a:off x="4340512" y="3396264"/>
            <a:ext cx="1364953" cy="1023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260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A3FA73C-0B6C-4714-BF52-F52B32C87E05}"/>
              </a:ext>
            </a:extLst>
          </p:cNvPr>
          <p:cNvSpPr/>
          <p:nvPr/>
        </p:nvSpPr>
        <p:spPr>
          <a:xfrm>
            <a:off x="0" y="5213889"/>
            <a:ext cx="8808720" cy="1641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אזנו את התגובה הבאה:</a:t>
            </a:r>
          </a:p>
        </p:txBody>
      </p:sp>
      <p:graphicFrame>
        <p:nvGraphicFramePr>
          <p:cNvPr id="3" name="טבלה 3">
            <a:extLst>
              <a:ext uri="{FF2B5EF4-FFF2-40B4-BE49-F238E27FC236}">
                <a16:creationId xmlns:a16="http://schemas.microsoft.com/office/drawing/2014/main" id="{3F18894E-AC13-40F3-A1DB-946E90B9B78C}"/>
              </a:ext>
            </a:extLst>
          </p:cNvPr>
          <p:cNvGraphicFramePr>
            <a:graphicFrameLocks noGrp="1"/>
          </p:cNvGraphicFramePr>
          <p:nvPr/>
        </p:nvGraphicFramePr>
        <p:xfrm>
          <a:off x="241400" y="2052976"/>
          <a:ext cx="3255882" cy="15646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27941">
                  <a:extLst>
                    <a:ext uri="{9D8B030D-6E8A-4147-A177-3AD203B41FA5}">
                      <a16:colId xmlns:a16="http://schemas.microsoft.com/office/drawing/2014/main" val="1371349473"/>
                    </a:ext>
                  </a:extLst>
                </a:gridCol>
                <a:gridCol w="1627941">
                  <a:extLst>
                    <a:ext uri="{9D8B030D-6E8A-4147-A177-3AD203B41FA5}">
                      <a16:colId xmlns:a16="http://schemas.microsoft.com/office/drawing/2014/main" val="1369075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האטומים מסוג זה </a:t>
                      </a:r>
                      <a:r>
                        <a:rPr lang="he-IL" sz="1600" dirty="0">
                          <a:solidFill>
                            <a:srgbClr val="FFFF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במגיבים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סוג האטום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94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Br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09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H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71406"/>
                  </a:ext>
                </a:extLst>
              </a:tr>
            </a:tbl>
          </a:graphicData>
        </a:graphic>
      </p:graphicFrame>
      <p:graphicFrame>
        <p:nvGraphicFramePr>
          <p:cNvPr id="9" name="טבלה 3">
            <a:extLst>
              <a:ext uri="{FF2B5EF4-FFF2-40B4-BE49-F238E27FC236}">
                <a16:creationId xmlns:a16="http://schemas.microsoft.com/office/drawing/2014/main" id="{27ABB348-5833-4D9D-AAF0-645A00B1CC46}"/>
              </a:ext>
            </a:extLst>
          </p:cNvPr>
          <p:cNvGraphicFramePr>
            <a:graphicFrameLocks noGrp="1"/>
          </p:cNvGraphicFramePr>
          <p:nvPr/>
        </p:nvGraphicFramePr>
        <p:xfrm>
          <a:off x="3789768" y="2047065"/>
          <a:ext cx="3397116" cy="1320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98558">
                  <a:extLst>
                    <a:ext uri="{9D8B030D-6E8A-4147-A177-3AD203B41FA5}">
                      <a16:colId xmlns:a16="http://schemas.microsoft.com/office/drawing/2014/main" val="1371349473"/>
                    </a:ext>
                  </a:extLst>
                </a:gridCol>
                <a:gridCol w="1698558">
                  <a:extLst>
                    <a:ext uri="{9D8B030D-6E8A-4147-A177-3AD203B41FA5}">
                      <a16:colId xmlns:a16="http://schemas.microsoft.com/office/drawing/2014/main" val="1369075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האטומים מסוג זה </a:t>
                      </a:r>
                      <a:r>
                        <a:rPr lang="he-IL" sz="1600" dirty="0">
                          <a:solidFill>
                            <a:srgbClr val="FFFF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בתוצרים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סוג האטום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32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Br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09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H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71406"/>
                  </a:ext>
                </a:extLst>
              </a:tr>
            </a:tbl>
          </a:graphicData>
        </a:graphic>
      </p:graphicFrame>
      <p:sp>
        <p:nvSpPr>
          <p:cNvPr id="7" name="מלבן 6">
            <a:extLst>
              <a:ext uri="{FF2B5EF4-FFF2-40B4-BE49-F238E27FC236}">
                <a16:creationId xmlns:a16="http://schemas.microsoft.com/office/drawing/2014/main" id="{BD66AC49-B412-48BE-976F-FD5A48853A0F}"/>
              </a:ext>
            </a:extLst>
          </p:cNvPr>
          <p:cNvSpPr/>
          <p:nvPr/>
        </p:nvSpPr>
        <p:spPr>
          <a:xfrm>
            <a:off x="694225" y="969762"/>
            <a:ext cx="4636205" cy="925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en-US" sz="4000" b="1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lang="en-US" sz="4000" b="1" baseline="-25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lang="en-US" sz="4000" b="1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+ Br</a:t>
            </a:r>
            <a:r>
              <a:rPr lang="en-US" sz="4000" b="1" baseline="-25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(l)</a:t>
            </a:r>
            <a:r>
              <a:rPr lang="en-US" sz="4000" b="1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→ HBr</a:t>
            </a:r>
            <a:r>
              <a:rPr lang="en-US" sz="2000" b="1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endParaRPr lang="en-US" sz="2000" dirty="0">
              <a:solidFill>
                <a:srgbClr val="002060"/>
              </a:solidFill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11C84951-B4AB-4A00-875B-06EAA393E1B2}"/>
              </a:ext>
            </a:extLst>
          </p:cNvPr>
          <p:cNvSpPr/>
          <p:nvPr/>
        </p:nvSpPr>
        <p:spPr>
          <a:xfrm>
            <a:off x="3965477" y="1149748"/>
            <a:ext cx="1364953" cy="793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A7DF4BBD-6493-4489-AC9E-1282EC9CD109}"/>
              </a:ext>
            </a:extLst>
          </p:cNvPr>
          <p:cNvSpPr/>
          <p:nvPr/>
        </p:nvSpPr>
        <p:spPr>
          <a:xfrm>
            <a:off x="694224" y="3500083"/>
            <a:ext cx="4951998" cy="925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en-US" sz="4000" b="1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</a:t>
            </a:r>
            <a:r>
              <a:rPr lang="en-US" sz="4000" b="1" baseline="-25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r>
              <a:rPr lang="en-US" sz="4000" b="1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+ Br</a:t>
            </a:r>
            <a:r>
              <a:rPr lang="en-US" sz="4000" b="1" baseline="-25000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(l)</a:t>
            </a:r>
            <a:r>
              <a:rPr lang="en-US" sz="4000" b="1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 → </a:t>
            </a:r>
            <a:r>
              <a:rPr lang="en-US" sz="4000" b="1" dirty="0">
                <a:solidFill>
                  <a:srgbClr val="FF000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2</a:t>
            </a:r>
            <a:r>
              <a:rPr lang="en-US" sz="4000" b="1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HBr</a:t>
            </a:r>
            <a:r>
              <a:rPr lang="en-US" sz="2000" b="1" dirty="0">
                <a:solidFill>
                  <a:srgbClr val="002060"/>
                </a:solidFill>
                <a:latin typeface="Varela Round" panose="00000500000000000000" pitchFamily="2" charset="-79"/>
                <a:ea typeface="Times New Roman" panose="02020603050405020304" pitchFamily="18" charset="0"/>
                <a:cs typeface="Varela Round" panose="00000500000000000000" pitchFamily="2" charset="-79"/>
              </a:rPr>
              <a:t>(g)</a:t>
            </a:r>
            <a:endParaRPr lang="en-US" sz="2000" dirty="0">
              <a:solidFill>
                <a:srgbClr val="002060"/>
              </a:solidFill>
              <a:latin typeface="Varela Round" panose="00000500000000000000" pitchFamily="2" charset="-79"/>
              <a:ea typeface="Times New Roman" panose="02020603050405020304" pitchFamily="18" charset="0"/>
              <a:cs typeface="Varela Round" panose="00000500000000000000" pitchFamily="2" charset="-79"/>
            </a:endParaRPr>
          </a:p>
        </p:txBody>
      </p:sp>
      <p:graphicFrame>
        <p:nvGraphicFramePr>
          <p:cNvPr id="14" name="טבלה 3">
            <a:extLst>
              <a:ext uri="{FF2B5EF4-FFF2-40B4-BE49-F238E27FC236}">
                <a16:creationId xmlns:a16="http://schemas.microsoft.com/office/drawing/2014/main" id="{46714A53-EB3A-4585-9D45-FACE6B999B6A}"/>
              </a:ext>
            </a:extLst>
          </p:cNvPr>
          <p:cNvGraphicFramePr>
            <a:graphicFrameLocks noGrp="1"/>
          </p:cNvGraphicFramePr>
          <p:nvPr/>
        </p:nvGraphicFramePr>
        <p:xfrm>
          <a:off x="241400" y="4493658"/>
          <a:ext cx="3255882" cy="15646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27941">
                  <a:extLst>
                    <a:ext uri="{9D8B030D-6E8A-4147-A177-3AD203B41FA5}">
                      <a16:colId xmlns:a16="http://schemas.microsoft.com/office/drawing/2014/main" val="1371349473"/>
                    </a:ext>
                  </a:extLst>
                </a:gridCol>
                <a:gridCol w="1627941">
                  <a:extLst>
                    <a:ext uri="{9D8B030D-6E8A-4147-A177-3AD203B41FA5}">
                      <a16:colId xmlns:a16="http://schemas.microsoft.com/office/drawing/2014/main" val="1369075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האטומים מסוג זה </a:t>
                      </a:r>
                      <a:r>
                        <a:rPr lang="he-IL" sz="1600" dirty="0">
                          <a:solidFill>
                            <a:srgbClr val="FFFF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במגיבים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סוג האטום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94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Br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09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H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71406"/>
                  </a:ext>
                </a:extLst>
              </a:tr>
            </a:tbl>
          </a:graphicData>
        </a:graphic>
      </p:graphicFrame>
      <p:graphicFrame>
        <p:nvGraphicFramePr>
          <p:cNvPr id="15" name="טבלה 3">
            <a:extLst>
              <a:ext uri="{FF2B5EF4-FFF2-40B4-BE49-F238E27FC236}">
                <a16:creationId xmlns:a16="http://schemas.microsoft.com/office/drawing/2014/main" id="{F9777B55-3C12-46E5-8182-BEEF9B369C21}"/>
              </a:ext>
            </a:extLst>
          </p:cNvPr>
          <p:cNvGraphicFramePr>
            <a:graphicFrameLocks noGrp="1"/>
          </p:cNvGraphicFramePr>
          <p:nvPr/>
        </p:nvGraphicFramePr>
        <p:xfrm>
          <a:off x="3789768" y="4481836"/>
          <a:ext cx="3397116" cy="1320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98558">
                  <a:extLst>
                    <a:ext uri="{9D8B030D-6E8A-4147-A177-3AD203B41FA5}">
                      <a16:colId xmlns:a16="http://schemas.microsoft.com/office/drawing/2014/main" val="1371349473"/>
                    </a:ext>
                  </a:extLst>
                </a:gridCol>
                <a:gridCol w="1698558">
                  <a:extLst>
                    <a:ext uri="{9D8B030D-6E8A-4147-A177-3AD203B41FA5}">
                      <a16:colId xmlns:a16="http://schemas.microsoft.com/office/drawing/2014/main" val="1369075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האטומים מסוג זה </a:t>
                      </a:r>
                      <a:r>
                        <a:rPr lang="he-IL" sz="1600" dirty="0">
                          <a:solidFill>
                            <a:srgbClr val="FFFF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בתוצרים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סוג האטום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32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Br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09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H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71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0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6000" y="1079293"/>
            <a:ext cx="9000000" cy="479890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he-IL" sz="2800" b="1" dirty="0">
                <a:solidFill>
                  <a:srgbClr val="0070C0"/>
                </a:solidFill>
              </a:rPr>
              <a:t>מהו חומר?</a:t>
            </a:r>
          </a:p>
          <a:p>
            <a:pPr>
              <a:lnSpc>
                <a:spcPct val="200000"/>
              </a:lnSpc>
            </a:pPr>
            <a:r>
              <a:rPr lang="he-IL" sz="2800" b="1" dirty="0">
                <a:solidFill>
                  <a:srgbClr val="0070C0"/>
                </a:solidFill>
              </a:rPr>
              <a:t>חומרים טהורים – יסודות ותרכובות</a:t>
            </a:r>
          </a:p>
          <a:p>
            <a:pPr>
              <a:lnSpc>
                <a:spcPct val="200000"/>
              </a:lnSpc>
            </a:pPr>
            <a:r>
              <a:rPr lang="he-IL" sz="2800" b="1" dirty="0">
                <a:solidFill>
                  <a:srgbClr val="0070C0"/>
                </a:solidFill>
              </a:rPr>
              <a:t>תערובות הומוגניות ותערובות הטרוגניות</a:t>
            </a:r>
          </a:p>
          <a:p>
            <a:pPr>
              <a:lnSpc>
                <a:spcPct val="200000"/>
              </a:lnSpc>
            </a:pPr>
            <a:r>
              <a:rPr lang="he-IL" sz="2800" b="1" dirty="0">
                <a:solidFill>
                  <a:srgbClr val="0070C0"/>
                </a:solidFill>
              </a:rPr>
              <a:t>סימול כימי</a:t>
            </a:r>
          </a:p>
          <a:p>
            <a:pPr>
              <a:lnSpc>
                <a:spcPct val="200000"/>
              </a:lnSpc>
            </a:pPr>
            <a:r>
              <a:rPr lang="he-IL" sz="2800" b="1" dirty="0">
                <a:solidFill>
                  <a:srgbClr val="0070C0"/>
                </a:solidFill>
              </a:rPr>
              <a:t>איזון תגובות (כולל ניסוח ואיזון תגובות שריפה של פחמימנים)</a:t>
            </a:r>
          </a:p>
          <a:p>
            <a:pPr>
              <a:lnSpc>
                <a:spcPct val="200000"/>
              </a:lnSpc>
            </a:pPr>
            <a:r>
              <a:rPr lang="he-IL" sz="2800" b="1" dirty="0">
                <a:solidFill>
                  <a:srgbClr val="0070C0"/>
                </a:solidFill>
              </a:rPr>
              <a:t>תרגול לסיכום הפרק</a:t>
            </a:r>
          </a:p>
          <a:p>
            <a:pPr>
              <a:lnSpc>
                <a:spcPct val="200000"/>
              </a:lnSpc>
            </a:pPr>
            <a:endParaRPr lang="he-I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3">
            <a:extLst>
              <a:ext uri="{FF2B5EF4-FFF2-40B4-BE49-F238E27FC236}">
                <a16:creationId xmlns:a16="http://schemas.microsoft.com/office/drawing/2014/main" id="{3F18894E-AC13-40F3-A1DB-946E90B9B78C}"/>
              </a:ext>
            </a:extLst>
          </p:cNvPr>
          <p:cNvGraphicFramePr>
            <a:graphicFrameLocks noGrp="1"/>
          </p:cNvGraphicFramePr>
          <p:nvPr/>
        </p:nvGraphicFramePr>
        <p:xfrm>
          <a:off x="90660" y="1950959"/>
          <a:ext cx="2940502" cy="1259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70251">
                  <a:extLst>
                    <a:ext uri="{9D8B030D-6E8A-4147-A177-3AD203B41FA5}">
                      <a16:colId xmlns:a16="http://schemas.microsoft.com/office/drawing/2014/main" val="1371349473"/>
                    </a:ext>
                  </a:extLst>
                </a:gridCol>
                <a:gridCol w="1470251">
                  <a:extLst>
                    <a:ext uri="{9D8B030D-6E8A-4147-A177-3AD203B41FA5}">
                      <a16:colId xmlns:a16="http://schemas.microsoft.com/office/drawing/2014/main" val="1369075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האטומים מסוג זה </a:t>
                      </a:r>
                      <a:r>
                        <a:rPr lang="he-IL" sz="1400" dirty="0">
                          <a:solidFill>
                            <a:srgbClr val="FFFF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במגיבים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סוג האטום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94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O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09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H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71406"/>
                  </a:ext>
                </a:extLst>
              </a:tr>
            </a:tbl>
          </a:graphicData>
        </a:graphic>
      </p:graphicFrame>
      <p:graphicFrame>
        <p:nvGraphicFramePr>
          <p:cNvPr id="9" name="טבלה 3">
            <a:extLst>
              <a:ext uri="{FF2B5EF4-FFF2-40B4-BE49-F238E27FC236}">
                <a16:creationId xmlns:a16="http://schemas.microsoft.com/office/drawing/2014/main" id="{27ABB348-5833-4D9D-AAF0-645A00B1CC46}"/>
              </a:ext>
            </a:extLst>
          </p:cNvPr>
          <p:cNvGraphicFramePr>
            <a:graphicFrameLocks noGrp="1"/>
          </p:cNvGraphicFramePr>
          <p:nvPr/>
        </p:nvGraphicFramePr>
        <p:xfrm>
          <a:off x="3115055" y="1960598"/>
          <a:ext cx="2597427" cy="1259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96278">
                  <a:extLst>
                    <a:ext uri="{9D8B030D-6E8A-4147-A177-3AD203B41FA5}">
                      <a16:colId xmlns:a16="http://schemas.microsoft.com/office/drawing/2014/main" val="1371349473"/>
                    </a:ext>
                  </a:extLst>
                </a:gridCol>
                <a:gridCol w="901149">
                  <a:extLst>
                    <a:ext uri="{9D8B030D-6E8A-4147-A177-3AD203B41FA5}">
                      <a16:colId xmlns:a16="http://schemas.microsoft.com/office/drawing/2014/main" val="1369075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האטומים מסוג זה </a:t>
                      </a:r>
                      <a:r>
                        <a:rPr lang="he-IL" sz="1400" dirty="0">
                          <a:solidFill>
                            <a:srgbClr val="FFFF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בתוצרים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סוג האטום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32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O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09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H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71406"/>
                  </a:ext>
                </a:extLst>
              </a:tr>
            </a:tbl>
          </a:graphicData>
        </a:graphic>
      </p:graphicFrame>
      <p:sp>
        <p:nvSpPr>
          <p:cNvPr id="12" name="אליפסה 11">
            <a:extLst>
              <a:ext uri="{FF2B5EF4-FFF2-40B4-BE49-F238E27FC236}">
                <a16:creationId xmlns:a16="http://schemas.microsoft.com/office/drawing/2014/main" id="{11C84951-B4AB-4A00-875B-06EAA393E1B2}"/>
              </a:ext>
            </a:extLst>
          </p:cNvPr>
          <p:cNvSpPr/>
          <p:nvPr/>
        </p:nvSpPr>
        <p:spPr>
          <a:xfrm>
            <a:off x="2971717" y="1229882"/>
            <a:ext cx="1257483" cy="709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4D95D106-1867-4A61-A467-FD9DFC6263C0}"/>
              </a:ext>
            </a:extLst>
          </p:cNvPr>
          <p:cNvSpPr/>
          <p:nvPr/>
        </p:nvSpPr>
        <p:spPr>
          <a:xfrm>
            <a:off x="401386" y="1247669"/>
            <a:ext cx="3802644" cy="659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H</a:t>
            </a:r>
            <a:r>
              <a:rPr lang="en-US" sz="28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 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+ O</a:t>
            </a:r>
            <a:r>
              <a:rPr lang="en-US" sz="28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→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H</a:t>
            </a:r>
            <a:r>
              <a:rPr lang="en-US" sz="28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O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A1AE0A11-C4BB-40C7-97F2-278D6E5BB071}"/>
              </a:ext>
            </a:extLst>
          </p:cNvPr>
          <p:cNvSpPr/>
          <p:nvPr/>
        </p:nvSpPr>
        <p:spPr>
          <a:xfrm>
            <a:off x="401387" y="3544680"/>
            <a:ext cx="4031873" cy="659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H</a:t>
            </a:r>
            <a:r>
              <a:rPr lang="en-US" sz="28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 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+ O</a:t>
            </a:r>
            <a:r>
              <a:rPr lang="en-US" sz="28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→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H</a:t>
            </a:r>
            <a:r>
              <a:rPr lang="en-US" sz="28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O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0" name="טבלה 3">
            <a:extLst>
              <a:ext uri="{FF2B5EF4-FFF2-40B4-BE49-F238E27FC236}">
                <a16:creationId xmlns:a16="http://schemas.microsoft.com/office/drawing/2014/main" id="{3E34613B-F018-4AB9-BF85-768E6E7EA1B4}"/>
              </a:ext>
            </a:extLst>
          </p:cNvPr>
          <p:cNvGraphicFramePr>
            <a:graphicFrameLocks noGrp="1"/>
          </p:cNvGraphicFramePr>
          <p:nvPr/>
        </p:nvGraphicFramePr>
        <p:xfrm>
          <a:off x="90660" y="4380618"/>
          <a:ext cx="2940502" cy="1259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70251">
                  <a:extLst>
                    <a:ext uri="{9D8B030D-6E8A-4147-A177-3AD203B41FA5}">
                      <a16:colId xmlns:a16="http://schemas.microsoft.com/office/drawing/2014/main" val="1371349473"/>
                    </a:ext>
                  </a:extLst>
                </a:gridCol>
                <a:gridCol w="1470251">
                  <a:extLst>
                    <a:ext uri="{9D8B030D-6E8A-4147-A177-3AD203B41FA5}">
                      <a16:colId xmlns:a16="http://schemas.microsoft.com/office/drawing/2014/main" val="1369075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האטומים מסוג זה </a:t>
                      </a:r>
                      <a:r>
                        <a:rPr lang="he-IL" sz="1400" dirty="0">
                          <a:solidFill>
                            <a:srgbClr val="FFFF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במגיבים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סוג האטום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94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O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09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H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71406"/>
                  </a:ext>
                </a:extLst>
              </a:tr>
            </a:tbl>
          </a:graphicData>
        </a:graphic>
      </p:graphicFrame>
      <p:graphicFrame>
        <p:nvGraphicFramePr>
          <p:cNvPr id="21" name="טבלה 3">
            <a:extLst>
              <a:ext uri="{FF2B5EF4-FFF2-40B4-BE49-F238E27FC236}">
                <a16:creationId xmlns:a16="http://schemas.microsoft.com/office/drawing/2014/main" id="{1AF7CBD2-2918-49DD-8291-AEFEBF93B830}"/>
              </a:ext>
            </a:extLst>
          </p:cNvPr>
          <p:cNvGraphicFramePr>
            <a:graphicFrameLocks noGrp="1"/>
          </p:cNvGraphicFramePr>
          <p:nvPr/>
        </p:nvGraphicFramePr>
        <p:xfrm>
          <a:off x="3115055" y="4367575"/>
          <a:ext cx="2544419" cy="1259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63756">
                  <a:extLst>
                    <a:ext uri="{9D8B030D-6E8A-4147-A177-3AD203B41FA5}">
                      <a16:colId xmlns:a16="http://schemas.microsoft.com/office/drawing/2014/main" val="1371349473"/>
                    </a:ext>
                  </a:extLst>
                </a:gridCol>
                <a:gridCol w="980663">
                  <a:extLst>
                    <a:ext uri="{9D8B030D-6E8A-4147-A177-3AD203B41FA5}">
                      <a16:colId xmlns:a16="http://schemas.microsoft.com/office/drawing/2014/main" val="1369075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האטומים מסוג זה </a:t>
                      </a:r>
                      <a:r>
                        <a:rPr lang="he-IL" sz="1400" dirty="0">
                          <a:solidFill>
                            <a:srgbClr val="FFFF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בתוצרים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סוג האטום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32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O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09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H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71406"/>
                  </a:ext>
                </a:extLst>
              </a:tr>
            </a:tbl>
          </a:graphicData>
        </a:graphic>
      </p:graphicFrame>
      <p:sp>
        <p:nvSpPr>
          <p:cNvPr id="22" name="מלבן 21">
            <a:extLst>
              <a:ext uri="{FF2B5EF4-FFF2-40B4-BE49-F238E27FC236}">
                <a16:creationId xmlns:a16="http://schemas.microsoft.com/office/drawing/2014/main" id="{911CEA92-02BB-46C5-A58D-C7E12A47CD5F}"/>
              </a:ext>
            </a:extLst>
          </p:cNvPr>
          <p:cNvSpPr/>
          <p:nvPr/>
        </p:nvSpPr>
        <p:spPr>
          <a:xfrm>
            <a:off x="6371091" y="1217543"/>
            <a:ext cx="4261103" cy="659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H</a:t>
            </a:r>
            <a:r>
              <a:rPr lang="en-US" sz="28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 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+ O</a:t>
            </a:r>
            <a:r>
              <a:rPr lang="en-US" sz="28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→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H</a:t>
            </a:r>
            <a:r>
              <a:rPr lang="en-US" sz="28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O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3" name="טבלה 3">
            <a:extLst>
              <a:ext uri="{FF2B5EF4-FFF2-40B4-BE49-F238E27FC236}">
                <a16:creationId xmlns:a16="http://schemas.microsoft.com/office/drawing/2014/main" id="{05300F70-7EFD-4FBD-84E8-9B85B8ED8260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956163"/>
          <a:ext cx="2940502" cy="1259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70251">
                  <a:extLst>
                    <a:ext uri="{9D8B030D-6E8A-4147-A177-3AD203B41FA5}">
                      <a16:colId xmlns:a16="http://schemas.microsoft.com/office/drawing/2014/main" val="1371349473"/>
                    </a:ext>
                  </a:extLst>
                </a:gridCol>
                <a:gridCol w="1470251">
                  <a:extLst>
                    <a:ext uri="{9D8B030D-6E8A-4147-A177-3AD203B41FA5}">
                      <a16:colId xmlns:a16="http://schemas.microsoft.com/office/drawing/2014/main" val="1369075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האטומים מסוג זה </a:t>
                      </a:r>
                      <a:r>
                        <a:rPr lang="he-IL" sz="1400" dirty="0">
                          <a:solidFill>
                            <a:srgbClr val="FFFF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במגיבים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סוג האטום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94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O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09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H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71406"/>
                  </a:ext>
                </a:extLst>
              </a:tr>
            </a:tbl>
          </a:graphicData>
        </a:graphic>
      </p:graphicFrame>
      <p:graphicFrame>
        <p:nvGraphicFramePr>
          <p:cNvPr id="24" name="טבלה 3">
            <a:extLst>
              <a:ext uri="{FF2B5EF4-FFF2-40B4-BE49-F238E27FC236}">
                <a16:creationId xmlns:a16="http://schemas.microsoft.com/office/drawing/2014/main" id="{EACE5249-6FE2-4626-ABE6-DD9F15446BAE}"/>
              </a:ext>
            </a:extLst>
          </p:cNvPr>
          <p:cNvGraphicFramePr>
            <a:graphicFrameLocks noGrp="1"/>
          </p:cNvGraphicFramePr>
          <p:nvPr/>
        </p:nvGraphicFramePr>
        <p:xfrm>
          <a:off x="9150877" y="1960598"/>
          <a:ext cx="2631100" cy="1254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89044">
                  <a:extLst>
                    <a:ext uri="{9D8B030D-6E8A-4147-A177-3AD203B41FA5}">
                      <a16:colId xmlns:a16="http://schemas.microsoft.com/office/drawing/2014/main" val="1371349473"/>
                    </a:ext>
                  </a:extLst>
                </a:gridCol>
                <a:gridCol w="842056">
                  <a:extLst>
                    <a:ext uri="{9D8B030D-6E8A-4147-A177-3AD203B41FA5}">
                      <a16:colId xmlns:a16="http://schemas.microsoft.com/office/drawing/2014/main" val="1369075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האטומים מסוג זה </a:t>
                      </a:r>
                      <a:r>
                        <a:rPr lang="he-IL" sz="1400" dirty="0">
                          <a:solidFill>
                            <a:srgbClr val="FFFF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בתוצרים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סוג האטום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32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O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09602"/>
                  </a:ext>
                </a:extLst>
              </a:tr>
              <a:tr h="238376"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/>
                        <a:t>H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71406"/>
                  </a:ext>
                </a:extLst>
              </a:tr>
            </a:tbl>
          </a:graphicData>
        </a:graphic>
      </p:graphicFrame>
      <p:sp>
        <p:nvSpPr>
          <p:cNvPr id="25" name="אליפסה 24">
            <a:extLst>
              <a:ext uri="{FF2B5EF4-FFF2-40B4-BE49-F238E27FC236}">
                <a16:creationId xmlns:a16="http://schemas.microsoft.com/office/drawing/2014/main" id="{45E18CD9-05C3-45BD-96D1-96F647175FC0}"/>
              </a:ext>
            </a:extLst>
          </p:cNvPr>
          <p:cNvSpPr/>
          <p:nvPr/>
        </p:nvSpPr>
        <p:spPr>
          <a:xfrm>
            <a:off x="401387" y="3583002"/>
            <a:ext cx="947719" cy="709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כותרת 7">
            <a:extLst>
              <a:ext uri="{FF2B5EF4-FFF2-40B4-BE49-F238E27FC236}">
                <a16:creationId xmlns:a16="http://schemas.microsoft.com/office/drawing/2014/main" id="{557D176D-D31E-444C-B888-7BAEF92A8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213094"/>
            <a:ext cx="11160000" cy="720000"/>
          </a:xfrm>
        </p:spPr>
        <p:txBody>
          <a:bodyPr/>
          <a:lstStyle/>
          <a:p>
            <a:pPr algn="r"/>
            <a:r>
              <a:rPr lang="he-IL" dirty="0"/>
              <a:t>אזנו את התגובה הבאה:</a:t>
            </a:r>
          </a:p>
        </p:txBody>
      </p:sp>
    </p:spTree>
    <p:extLst>
      <p:ext uri="{BB962C8B-B14F-4D97-AF65-F5344CB8AC3E}">
        <p14:creationId xmlns:p14="http://schemas.microsoft.com/office/powerpoint/2010/main" val="40629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  <p:bldP spid="22" grpId="0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ניסוח ואיזון תגובות שריפה של פחמימנים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מציין מיקום תוכן 10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185458" y="940580"/>
                <a:ext cx="8376240" cy="499639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he-IL" b="1" dirty="0">
                    <a:solidFill>
                      <a:srgbClr val="0070C0"/>
                    </a:solidFill>
                  </a:rPr>
                  <a:t>פחמימן הוא תרכובת שבהכרח </a:t>
                </a:r>
                <a:br>
                  <a:rPr lang="en-US" b="1" dirty="0">
                    <a:solidFill>
                      <a:srgbClr val="0070C0"/>
                    </a:solidFill>
                  </a:rPr>
                </a:br>
                <a:r>
                  <a:rPr lang="he-IL" b="1" dirty="0">
                    <a:solidFill>
                      <a:srgbClr val="0070C0"/>
                    </a:solidFill>
                  </a:rPr>
                  <a:t>מורכבת מאטומי פחמן , </a:t>
                </a:r>
                <a:r>
                  <a:rPr lang="en-US" b="1" dirty="0">
                    <a:solidFill>
                      <a:srgbClr val="0070C0"/>
                    </a:solidFill>
                  </a:rPr>
                  <a:t>C</a:t>
                </a:r>
                <a:r>
                  <a:rPr lang="he-IL" b="1" dirty="0">
                    <a:solidFill>
                      <a:srgbClr val="0070C0"/>
                    </a:solidFill>
                  </a:rPr>
                  <a:t> , ומאטומי מימן, </a:t>
                </a:r>
                <a:r>
                  <a:rPr lang="en-US" b="1" dirty="0">
                    <a:solidFill>
                      <a:srgbClr val="0070C0"/>
                    </a:solidFill>
                  </a:rPr>
                  <a:t>H</a:t>
                </a:r>
                <a:r>
                  <a:rPr lang="he-IL" b="1" dirty="0">
                    <a:solidFill>
                      <a:srgbClr val="0070C0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dirty="0"/>
                  <a:t>קיימים סוגים נוספים של תרכובות פחמן שיכולים להכיל בנוסף גם אטומים נוספים.</a:t>
                </a:r>
              </a:p>
              <a:p>
                <a:pPr>
                  <a:lnSpc>
                    <a:spcPct val="150000"/>
                  </a:lnSpc>
                </a:pPr>
                <a:endParaRPr lang="he-IL" dirty="0"/>
              </a:p>
              <a:p>
                <a:pPr>
                  <a:lnSpc>
                    <a:spcPct val="150000"/>
                  </a:lnSpc>
                </a:pPr>
                <a:endParaRPr lang="he-IL" dirty="0"/>
              </a:p>
              <a:p>
                <a:pPr>
                  <a:lnSpc>
                    <a:spcPct val="150000"/>
                  </a:lnSpc>
                </a:pPr>
                <a:r>
                  <a:rPr lang="he-IL" dirty="0"/>
                  <a:t>דוגמאות: מתאן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he-IL" dirty="0"/>
                  <a:t> ,  </a:t>
                </a:r>
                <a:r>
                  <a:rPr lang="he-IL" dirty="0" err="1"/>
                  <a:t>אוקטאן</a:t>
                </a:r>
                <a:r>
                  <a:rPr lang="he-IL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sSub>
                      <m:sSubPr>
                        <m:ctrlPr>
                          <a:rPr lang="he-I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he-IL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he-IL" dirty="0"/>
                  <a:t> , </a:t>
                </a:r>
                <a:br>
                  <a:rPr lang="en-US" dirty="0"/>
                </a:br>
                <a:r>
                  <a:rPr lang="he-IL" dirty="0"/>
                  <a:t>               </a:t>
                </a:r>
                <a:r>
                  <a:rPr lang="he-IL" dirty="0" err="1"/>
                  <a:t>בוטאן</a:t>
                </a:r>
                <a:r>
                  <a:rPr lang="he-IL" dirty="0"/>
                  <a:t>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he-IL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he-IL" dirty="0"/>
                  <a:t> , </a:t>
                </a:r>
                <a:r>
                  <a:rPr lang="he-IL" dirty="0" err="1"/>
                  <a:t>אתאנול</a:t>
                </a:r>
                <a:r>
                  <a:rPr lang="he-IL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he-IL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he-IL" dirty="0"/>
              </a:p>
              <a:p>
                <a:pPr>
                  <a:lnSpc>
                    <a:spcPct val="150000"/>
                  </a:lnSpc>
                </a:pPr>
                <a:endParaRPr lang="he-IL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he-IL" dirty="0"/>
              </a:p>
              <a:p>
                <a:pPr>
                  <a:lnSpc>
                    <a:spcPct val="150000"/>
                  </a:lnSpc>
                </a:pPr>
                <a:endParaRPr lang="he-IL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11" name="מציין מיקום תוכן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185458" y="940580"/>
                <a:ext cx="8376240" cy="4996394"/>
              </a:xfrm>
              <a:blipFill rotWithShape="1">
                <a:blip r:embed="rId3"/>
                <a:stretch>
                  <a:fillRect l="-509" r="-1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4" name="Picture 4" descr="מחר בחצות מחיר הדלק יעלה ב-14 אגורות לליטר - גלובס">
            <a:extLst>
              <a:ext uri="{FF2B5EF4-FFF2-40B4-BE49-F238E27FC236}">
                <a16:creationId xmlns:a16="http://schemas.microsoft.com/office/drawing/2014/main" id="{BEB18C6D-E38D-4004-B26F-C1D6D2903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42" y="3452584"/>
            <a:ext cx="2390429" cy="1171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גז טבעי בישראל – ויקיפדיה">
            <a:extLst>
              <a:ext uri="{FF2B5EF4-FFF2-40B4-BE49-F238E27FC236}">
                <a16:creationId xmlns:a16="http://schemas.microsoft.com/office/drawing/2014/main" id="{7425CD46-FF7F-4AA4-B817-EE919DF38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23" y="3442495"/>
            <a:ext cx="1762562" cy="1191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כשמדליקים גז בכיריים, איך זה שהגז לא ניצת בצינורות ובבלונים?">
            <a:extLst>
              <a:ext uri="{FF2B5EF4-FFF2-40B4-BE49-F238E27FC236}">
                <a16:creationId xmlns:a16="http://schemas.microsoft.com/office/drawing/2014/main" id="{5D887C42-6A15-4B15-93EC-E13F74B93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401" y="5186221"/>
            <a:ext cx="1547404" cy="1013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אתנול – IsraHerb">
            <a:extLst>
              <a:ext uri="{FF2B5EF4-FFF2-40B4-BE49-F238E27FC236}">
                <a16:creationId xmlns:a16="http://schemas.microsoft.com/office/drawing/2014/main" id="{C12BC017-BA3E-4081-AD82-202D600D5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1" y="3368641"/>
            <a:ext cx="977629" cy="2424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92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ניסוח ואיזון תגובות שריפה של פחמימנים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מציין מיקום תוכן 10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185458" y="940580"/>
                <a:ext cx="11490542" cy="499639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he-IL" dirty="0"/>
                  <a:t>תגובת שריפה של פחמימן היא תגובה עם גז חמצן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he-IL" dirty="0"/>
                  <a:t> .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b="1" dirty="0">
                    <a:highlight>
                      <a:srgbClr val="00FFFF"/>
                    </a:highlight>
                  </a:rPr>
                  <a:t>תגובת שריפה מלאה - </a:t>
                </a:r>
                <a:r>
                  <a:rPr lang="he-IL" dirty="0"/>
                  <a:t>תגובת שריפה שבה </a:t>
                </a:r>
                <a:br>
                  <a:rPr lang="en-US" dirty="0"/>
                </a:br>
                <a:r>
                  <a:rPr lang="he-IL" dirty="0"/>
                  <a:t>                                    נוצרים גז פחמן דו חמצני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e-IL" b="0" i="1" smtClean="0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he-IL" dirty="0"/>
                  <a:t>  ומים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he-IL" dirty="0"/>
                  <a:t>. </a:t>
                </a:r>
                <a:br>
                  <a:rPr lang="en-US" dirty="0"/>
                </a:br>
                <a:r>
                  <a:rPr lang="he-IL" dirty="0"/>
                  <a:t>דוגמאות:</a:t>
                </a:r>
              </a:p>
              <a:p>
                <a:pPr>
                  <a:lnSpc>
                    <a:spcPct val="150000"/>
                  </a:lnSpc>
                </a:pPr>
                <a:endParaRPr lang="he-IL" dirty="0"/>
              </a:p>
              <a:p>
                <a:pPr>
                  <a:lnSpc>
                    <a:spcPct val="150000"/>
                  </a:lnSpc>
                </a:pPr>
                <a:endParaRPr lang="he-IL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11" name="מציין מיקום תוכן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185458" y="940580"/>
                <a:ext cx="11490542" cy="4996394"/>
              </a:xfrm>
              <a:blipFill rotWithShape="1">
                <a:blip r:embed="rId3"/>
                <a:stretch>
                  <a:fillRect r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מלבן 4">
            <a:extLst>
              <a:ext uri="{FF2B5EF4-FFF2-40B4-BE49-F238E27FC236}">
                <a16:creationId xmlns:a16="http://schemas.microsoft.com/office/drawing/2014/main" id="{DF835A26-2AD5-4A26-86F4-0C20C0D500E9}"/>
              </a:ext>
            </a:extLst>
          </p:cNvPr>
          <p:cNvSpPr/>
          <p:nvPr/>
        </p:nvSpPr>
        <p:spPr>
          <a:xfrm>
            <a:off x="698370" y="2992767"/>
            <a:ext cx="5397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CH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4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+ 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O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→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CO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+ 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H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O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endParaRPr lang="he-IL" sz="1600" b="1" dirty="0">
              <a:solidFill>
                <a:srgbClr val="002060"/>
              </a:solidFill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63AE63D6-EE2D-46EF-86F8-5BB695CF1190}"/>
              </a:ext>
            </a:extLst>
          </p:cNvPr>
          <p:cNvSpPr/>
          <p:nvPr/>
        </p:nvSpPr>
        <p:spPr>
          <a:xfrm>
            <a:off x="516000" y="3756984"/>
            <a:ext cx="6638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8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H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18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+ 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25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O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→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16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CO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+ 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18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H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O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endParaRPr lang="he-IL" sz="1600" b="1" dirty="0">
              <a:solidFill>
                <a:srgbClr val="002060"/>
              </a:solidFill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BCA83806-B4AA-475D-BEB9-B0711130E15E}"/>
              </a:ext>
            </a:extLst>
          </p:cNvPr>
          <p:cNvSpPr/>
          <p:nvPr/>
        </p:nvSpPr>
        <p:spPr>
          <a:xfrm>
            <a:off x="516001" y="4521201"/>
            <a:ext cx="6442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H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10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+ 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13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O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→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8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CO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+ 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10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H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O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endParaRPr lang="he-IL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8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3">
            <a:extLst>
              <a:ext uri="{FF2B5EF4-FFF2-40B4-BE49-F238E27FC236}">
                <a16:creationId xmlns:a16="http://schemas.microsoft.com/office/drawing/2014/main" id="{3F18894E-AC13-40F3-A1DB-946E90B9B78C}"/>
              </a:ext>
            </a:extLst>
          </p:cNvPr>
          <p:cNvGraphicFramePr>
            <a:graphicFrameLocks noGrp="1"/>
          </p:cNvGraphicFramePr>
          <p:nvPr/>
        </p:nvGraphicFramePr>
        <p:xfrm>
          <a:off x="90660" y="1950959"/>
          <a:ext cx="2940502" cy="1524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70251">
                  <a:extLst>
                    <a:ext uri="{9D8B030D-6E8A-4147-A177-3AD203B41FA5}">
                      <a16:colId xmlns:a16="http://schemas.microsoft.com/office/drawing/2014/main" val="1371349473"/>
                    </a:ext>
                  </a:extLst>
                </a:gridCol>
                <a:gridCol w="1470251">
                  <a:extLst>
                    <a:ext uri="{9D8B030D-6E8A-4147-A177-3AD203B41FA5}">
                      <a16:colId xmlns:a16="http://schemas.microsoft.com/office/drawing/2014/main" val="1369075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האטומים מסוג זה </a:t>
                      </a:r>
                      <a:r>
                        <a:rPr lang="he-IL" sz="1400" dirty="0">
                          <a:solidFill>
                            <a:srgbClr val="FFFF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במגיבים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סוג האטום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94716"/>
                  </a:ext>
                </a:extLst>
              </a:tr>
              <a:tr h="32709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O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09602"/>
                  </a:ext>
                </a:extLst>
              </a:tr>
              <a:tr h="270105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8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H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71406"/>
                  </a:ext>
                </a:extLst>
              </a:tr>
              <a:tr h="199869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4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C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440585"/>
                  </a:ext>
                </a:extLst>
              </a:tr>
            </a:tbl>
          </a:graphicData>
        </a:graphic>
      </p:graphicFrame>
      <p:graphicFrame>
        <p:nvGraphicFramePr>
          <p:cNvPr id="9" name="טבלה 3">
            <a:extLst>
              <a:ext uri="{FF2B5EF4-FFF2-40B4-BE49-F238E27FC236}">
                <a16:creationId xmlns:a16="http://schemas.microsoft.com/office/drawing/2014/main" id="{27ABB348-5833-4D9D-AAF0-645A00B1C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800973"/>
              </p:ext>
            </p:extLst>
          </p:nvPr>
        </p:nvGraphicFramePr>
        <p:xfrm>
          <a:off x="3115055" y="1960598"/>
          <a:ext cx="2597427" cy="1524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96278">
                  <a:extLst>
                    <a:ext uri="{9D8B030D-6E8A-4147-A177-3AD203B41FA5}">
                      <a16:colId xmlns:a16="http://schemas.microsoft.com/office/drawing/2014/main" val="1371349473"/>
                    </a:ext>
                  </a:extLst>
                </a:gridCol>
                <a:gridCol w="901149">
                  <a:extLst>
                    <a:ext uri="{9D8B030D-6E8A-4147-A177-3AD203B41FA5}">
                      <a16:colId xmlns:a16="http://schemas.microsoft.com/office/drawing/2014/main" val="1369075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האטומים מסוג זה </a:t>
                      </a:r>
                      <a:r>
                        <a:rPr lang="he-IL" sz="1400" dirty="0">
                          <a:solidFill>
                            <a:srgbClr val="FFFF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בתוצרים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סוג האטום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327087"/>
                  </a:ext>
                </a:extLst>
              </a:tr>
              <a:tr h="25119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3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O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09602"/>
                  </a:ext>
                </a:extLst>
              </a:tr>
              <a:tr h="233962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H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71406"/>
                  </a:ext>
                </a:extLst>
              </a:tr>
              <a:tr h="19023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1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C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703147"/>
                  </a:ext>
                </a:extLst>
              </a:tr>
            </a:tbl>
          </a:graphicData>
        </a:graphic>
      </p:graphicFrame>
      <p:sp>
        <p:nvSpPr>
          <p:cNvPr id="12" name="אליפסה 11">
            <a:extLst>
              <a:ext uri="{FF2B5EF4-FFF2-40B4-BE49-F238E27FC236}">
                <a16:creationId xmlns:a16="http://schemas.microsoft.com/office/drawing/2014/main" id="{11C84951-B4AB-4A00-875B-06EAA393E1B2}"/>
              </a:ext>
            </a:extLst>
          </p:cNvPr>
          <p:cNvSpPr/>
          <p:nvPr/>
        </p:nvSpPr>
        <p:spPr>
          <a:xfrm>
            <a:off x="3229669" y="1392971"/>
            <a:ext cx="985317" cy="521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1" name="טבלה 3">
            <a:extLst>
              <a:ext uri="{FF2B5EF4-FFF2-40B4-BE49-F238E27FC236}">
                <a16:creationId xmlns:a16="http://schemas.microsoft.com/office/drawing/2014/main" id="{1AF7CBD2-2918-49DD-8291-AEFEBF93B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349458"/>
              </p:ext>
            </p:extLst>
          </p:nvPr>
        </p:nvGraphicFramePr>
        <p:xfrm>
          <a:off x="3115055" y="4341071"/>
          <a:ext cx="2544419" cy="1524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63756">
                  <a:extLst>
                    <a:ext uri="{9D8B030D-6E8A-4147-A177-3AD203B41FA5}">
                      <a16:colId xmlns:a16="http://schemas.microsoft.com/office/drawing/2014/main" val="1371349473"/>
                    </a:ext>
                  </a:extLst>
                </a:gridCol>
                <a:gridCol w="980663">
                  <a:extLst>
                    <a:ext uri="{9D8B030D-6E8A-4147-A177-3AD203B41FA5}">
                      <a16:colId xmlns:a16="http://schemas.microsoft.com/office/drawing/2014/main" val="1369075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האטומים מסוג זה </a:t>
                      </a:r>
                      <a:r>
                        <a:rPr lang="he-IL" sz="1400" dirty="0">
                          <a:solidFill>
                            <a:srgbClr val="FFFF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בתוצרים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סוג האטום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327087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O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09602"/>
                  </a:ext>
                </a:extLst>
              </a:tr>
              <a:tr h="221653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H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71406"/>
                  </a:ext>
                </a:extLst>
              </a:tr>
              <a:tr h="160693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C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899876"/>
                  </a:ext>
                </a:extLst>
              </a:tr>
            </a:tbl>
          </a:graphicData>
        </a:graphic>
      </p:graphicFrame>
      <p:sp>
        <p:nvSpPr>
          <p:cNvPr id="25" name="אליפסה 24">
            <a:extLst>
              <a:ext uri="{FF2B5EF4-FFF2-40B4-BE49-F238E27FC236}">
                <a16:creationId xmlns:a16="http://schemas.microsoft.com/office/drawing/2014/main" id="{45E18CD9-05C3-45BD-96D1-96F647175FC0}"/>
              </a:ext>
            </a:extLst>
          </p:cNvPr>
          <p:cNvSpPr/>
          <p:nvPr/>
        </p:nvSpPr>
        <p:spPr>
          <a:xfrm>
            <a:off x="4745072" y="3643638"/>
            <a:ext cx="1060174" cy="644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58F18E87-0EE8-418B-97A0-96F9909A8C28}"/>
              </a:ext>
            </a:extLst>
          </p:cNvPr>
          <p:cNvSpPr/>
          <p:nvPr/>
        </p:nvSpPr>
        <p:spPr>
          <a:xfrm>
            <a:off x="462190" y="1392971"/>
            <a:ext cx="5137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H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8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+ O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→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CO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+ H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O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endParaRPr lang="he-IL" sz="1600" b="1" dirty="0">
              <a:solidFill>
                <a:srgbClr val="002060"/>
              </a:solidFill>
            </a:endParaRP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8DFB0C9D-DE85-4C5B-AE5C-230AF3E2F0BF}"/>
              </a:ext>
            </a:extLst>
          </p:cNvPr>
          <p:cNvSpPr/>
          <p:nvPr/>
        </p:nvSpPr>
        <p:spPr>
          <a:xfrm>
            <a:off x="462190" y="3773254"/>
            <a:ext cx="5343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H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8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+ O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→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CO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+ H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O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endParaRPr lang="he-IL" sz="1600" b="1" dirty="0">
              <a:solidFill>
                <a:srgbClr val="002060"/>
              </a:solidFill>
            </a:endParaRPr>
          </a:p>
        </p:txBody>
      </p:sp>
      <p:graphicFrame>
        <p:nvGraphicFramePr>
          <p:cNvPr id="16" name="טבלה 3">
            <a:extLst>
              <a:ext uri="{FF2B5EF4-FFF2-40B4-BE49-F238E27FC236}">
                <a16:creationId xmlns:a16="http://schemas.microsoft.com/office/drawing/2014/main" id="{7956113F-10D8-4C7B-BF67-5BE39D1F8276}"/>
              </a:ext>
            </a:extLst>
          </p:cNvPr>
          <p:cNvGraphicFramePr>
            <a:graphicFrameLocks noGrp="1"/>
          </p:cNvGraphicFramePr>
          <p:nvPr/>
        </p:nvGraphicFramePr>
        <p:xfrm>
          <a:off x="90660" y="4341071"/>
          <a:ext cx="2940502" cy="1524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70251">
                  <a:extLst>
                    <a:ext uri="{9D8B030D-6E8A-4147-A177-3AD203B41FA5}">
                      <a16:colId xmlns:a16="http://schemas.microsoft.com/office/drawing/2014/main" val="1371349473"/>
                    </a:ext>
                  </a:extLst>
                </a:gridCol>
                <a:gridCol w="1470251">
                  <a:extLst>
                    <a:ext uri="{9D8B030D-6E8A-4147-A177-3AD203B41FA5}">
                      <a16:colId xmlns:a16="http://schemas.microsoft.com/office/drawing/2014/main" val="13690753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האטומים מסוג זה </a:t>
                      </a:r>
                      <a:r>
                        <a:rPr lang="he-IL" sz="1400" dirty="0">
                          <a:solidFill>
                            <a:srgbClr val="FFFF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במגיבים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סוג האטום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94716"/>
                  </a:ext>
                </a:extLst>
              </a:tr>
              <a:tr h="32709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O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09602"/>
                  </a:ext>
                </a:extLst>
              </a:tr>
              <a:tr h="270105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8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H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71406"/>
                  </a:ext>
                </a:extLst>
              </a:tr>
              <a:tr h="199869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4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C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440585"/>
                  </a:ext>
                </a:extLst>
              </a:tr>
            </a:tbl>
          </a:graphicData>
        </a:graphic>
      </p:graphicFrame>
      <p:sp>
        <p:nvSpPr>
          <p:cNvPr id="17" name="מלבן 16">
            <a:extLst>
              <a:ext uri="{FF2B5EF4-FFF2-40B4-BE49-F238E27FC236}">
                <a16:creationId xmlns:a16="http://schemas.microsoft.com/office/drawing/2014/main" id="{E372D034-2D5A-40D8-BB61-C35C5FA4C21E}"/>
              </a:ext>
            </a:extLst>
          </p:cNvPr>
          <p:cNvSpPr/>
          <p:nvPr/>
        </p:nvSpPr>
        <p:spPr>
          <a:xfrm>
            <a:off x="6396330" y="1393620"/>
            <a:ext cx="5575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H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8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+ O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→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CO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+ 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H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O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endParaRPr lang="he-IL" sz="1600" b="1" dirty="0">
              <a:solidFill>
                <a:srgbClr val="002060"/>
              </a:solidFill>
            </a:endParaRPr>
          </a:p>
        </p:txBody>
      </p:sp>
      <p:graphicFrame>
        <p:nvGraphicFramePr>
          <p:cNvPr id="18" name="טבלה 3">
            <a:extLst>
              <a:ext uri="{FF2B5EF4-FFF2-40B4-BE49-F238E27FC236}">
                <a16:creationId xmlns:a16="http://schemas.microsoft.com/office/drawing/2014/main" id="{AD828841-7CE8-489B-8302-82DFB219EBAA}"/>
              </a:ext>
            </a:extLst>
          </p:cNvPr>
          <p:cNvGraphicFramePr>
            <a:graphicFrameLocks noGrp="1"/>
          </p:cNvGraphicFramePr>
          <p:nvPr/>
        </p:nvGraphicFramePr>
        <p:xfrm>
          <a:off x="9427476" y="1960598"/>
          <a:ext cx="2544419" cy="1524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63756">
                  <a:extLst>
                    <a:ext uri="{9D8B030D-6E8A-4147-A177-3AD203B41FA5}">
                      <a16:colId xmlns:a16="http://schemas.microsoft.com/office/drawing/2014/main" val="1371349473"/>
                    </a:ext>
                  </a:extLst>
                </a:gridCol>
                <a:gridCol w="980663">
                  <a:extLst>
                    <a:ext uri="{9D8B030D-6E8A-4147-A177-3AD203B41FA5}">
                      <a16:colId xmlns:a16="http://schemas.microsoft.com/office/drawing/2014/main" val="1369075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האטומים מסוג זה </a:t>
                      </a:r>
                      <a:r>
                        <a:rPr lang="he-IL" sz="1400" dirty="0">
                          <a:solidFill>
                            <a:srgbClr val="FFFF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בתוצרים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סוג האטום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327087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12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O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09602"/>
                  </a:ext>
                </a:extLst>
              </a:tr>
              <a:tr h="221653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8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H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71406"/>
                  </a:ext>
                </a:extLst>
              </a:tr>
              <a:tr h="160693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4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C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899876"/>
                  </a:ext>
                </a:extLst>
              </a:tr>
            </a:tbl>
          </a:graphicData>
        </a:graphic>
      </p:graphicFrame>
      <p:graphicFrame>
        <p:nvGraphicFramePr>
          <p:cNvPr id="26" name="טבלה 3">
            <a:extLst>
              <a:ext uri="{FF2B5EF4-FFF2-40B4-BE49-F238E27FC236}">
                <a16:creationId xmlns:a16="http://schemas.microsoft.com/office/drawing/2014/main" id="{05BEE308-9269-4403-8655-16C9B8CABFDF}"/>
              </a:ext>
            </a:extLst>
          </p:cNvPr>
          <p:cNvGraphicFramePr>
            <a:graphicFrameLocks noGrp="1"/>
          </p:cNvGraphicFramePr>
          <p:nvPr/>
        </p:nvGraphicFramePr>
        <p:xfrm>
          <a:off x="6113936" y="1950959"/>
          <a:ext cx="2940502" cy="1524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70251">
                  <a:extLst>
                    <a:ext uri="{9D8B030D-6E8A-4147-A177-3AD203B41FA5}">
                      <a16:colId xmlns:a16="http://schemas.microsoft.com/office/drawing/2014/main" val="1371349473"/>
                    </a:ext>
                  </a:extLst>
                </a:gridCol>
                <a:gridCol w="1470251">
                  <a:extLst>
                    <a:ext uri="{9D8B030D-6E8A-4147-A177-3AD203B41FA5}">
                      <a16:colId xmlns:a16="http://schemas.microsoft.com/office/drawing/2014/main" val="13690753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האטומים מסוג זה </a:t>
                      </a:r>
                      <a:r>
                        <a:rPr lang="he-IL" sz="1400" dirty="0">
                          <a:solidFill>
                            <a:srgbClr val="FFFF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במגיבים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סוג האטום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94716"/>
                  </a:ext>
                </a:extLst>
              </a:tr>
              <a:tr h="32709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O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09602"/>
                  </a:ext>
                </a:extLst>
              </a:tr>
              <a:tr h="270105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8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H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71406"/>
                  </a:ext>
                </a:extLst>
              </a:tr>
              <a:tr h="199869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4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C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440585"/>
                  </a:ext>
                </a:extLst>
              </a:tr>
            </a:tbl>
          </a:graphicData>
        </a:graphic>
      </p:graphicFrame>
      <p:sp>
        <p:nvSpPr>
          <p:cNvPr id="27" name="אליפסה 26">
            <a:extLst>
              <a:ext uri="{FF2B5EF4-FFF2-40B4-BE49-F238E27FC236}">
                <a16:creationId xmlns:a16="http://schemas.microsoft.com/office/drawing/2014/main" id="{54A3805E-F8C0-4653-B4FF-A6EB4CF45F7C}"/>
              </a:ext>
            </a:extLst>
          </p:cNvPr>
          <p:cNvSpPr/>
          <p:nvPr/>
        </p:nvSpPr>
        <p:spPr>
          <a:xfrm>
            <a:off x="7977017" y="1316242"/>
            <a:ext cx="705892" cy="5983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כותרת 7">
            <a:extLst>
              <a:ext uri="{FF2B5EF4-FFF2-40B4-BE49-F238E27FC236}">
                <a16:creationId xmlns:a16="http://schemas.microsoft.com/office/drawing/2014/main" id="{551BBBB8-A6F5-487D-A5C5-1BBF05015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213094"/>
            <a:ext cx="11160000" cy="720000"/>
          </a:xfrm>
        </p:spPr>
        <p:txBody>
          <a:bodyPr/>
          <a:lstStyle/>
          <a:p>
            <a:pPr algn="r"/>
            <a:r>
              <a:rPr lang="he-IL" dirty="0"/>
              <a:t>אזנו את תגובת השריפה הבאה:</a:t>
            </a:r>
          </a:p>
        </p:txBody>
      </p:sp>
    </p:spTree>
    <p:extLst>
      <p:ext uri="{BB962C8B-B14F-4D97-AF65-F5344CB8AC3E}">
        <p14:creationId xmlns:p14="http://schemas.microsoft.com/office/powerpoint/2010/main" val="190777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  <p:bldP spid="15" grpId="0"/>
      <p:bldP spid="17" grpId="0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ניסוח ואיזון תגובות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E372D034-2D5A-40D8-BB61-C35C5FA4C21E}"/>
              </a:ext>
            </a:extLst>
          </p:cNvPr>
          <p:cNvSpPr/>
          <p:nvPr/>
        </p:nvSpPr>
        <p:spPr>
          <a:xfrm>
            <a:off x="1645102" y="2073346"/>
            <a:ext cx="89017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</a:t>
            </a:r>
            <a:r>
              <a:rPr lang="en-US" sz="40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4</a:t>
            </a:r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H</a:t>
            </a:r>
            <a:r>
              <a:rPr lang="en-US" sz="40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8</a:t>
            </a: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+ 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6</a:t>
            </a:r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O</a:t>
            </a:r>
            <a:r>
              <a:rPr lang="en-US" sz="40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→</a:t>
            </a:r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4</a:t>
            </a:r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CO</a:t>
            </a:r>
            <a:r>
              <a:rPr lang="en-US" sz="40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+ 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4</a:t>
            </a:r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H</a:t>
            </a:r>
            <a:r>
              <a:rPr lang="en-US" sz="40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O</a:t>
            </a: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endParaRPr lang="he-IL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18" name="טבלה 3">
            <a:extLst>
              <a:ext uri="{FF2B5EF4-FFF2-40B4-BE49-F238E27FC236}">
                <a16:creationId xmlns:a16="http://schemas.microsoft.com/office/drawing/2014/main" id="{AD828841-7CE8-489B-8302-82DFB219EBAA}"/>
              </a:ext>
            </a:extLst>
          </p:cNvPr>
          <p:cNvGraphicFramePr>
            <a:graphicFrameLocks noGrp="1"/>
          </p:cNvGraphicFramePr>
          <p:nvPr/>
        </p:nvGraphicFramePr>
        <p:xfrm>
          <a:off x="6942162" y="2951863"/>
          <a:ext cx="2544419" cy="1524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63756">
                  <a:extLst>
                    <a:ext uri="{9D8B030D-6E8A-4147-A177-3AD203B41FA5}">
                      <a16:colId xmlns:a16="http://schemas.microsoft.com/office/drawing/2014/main" val="1371349473"/>
                    </a:ext>
                  </a:extLst>
                </a:gridCol>
                <a:gridCol w="980663">
                  <a:extLst>
                    <a:ext uri="{9D8B030D-6E8A-4147-A177-3AD203B41FA5}">
                      <a16:colId xmlns:a16="http://schemas.microsoft.com/office/drawing/2014/main" val="1369075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האטומים מסוג זה </a:t>
                      </a:r>
                      <a:r>
                        <a:rPr lang="he-IL" sz="1400" dirty="0">
                          <a:solidFill>
                            <a:srgbClr val="FFFF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בתוצרים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סוג האטום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327087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12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O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09602"/>
                  </a:ext>
                </a:extLst>
              </a:tr>
              <a:tr h="221653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8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H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71406"/>
                  </a:ext>
                </a:extLst>
              </a:tr>
              <a:tr h="160693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4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C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899876"/>
                  </a:ext>
                </a:extLst>
              </a:tr>
            </a:tbl>
          </a:graphicData>
        </a:graphic>
      </p:graphicFrame>
      <p:graphicFrame>
        <p:nvGraphicFramePr>
          <p:cNvPr id="26" name="טבלה 3">
            <a:extLst>
              <a:ext uri="{FF2B5EF4-FFF2-40B4-BE49-F238E27FC236}">
                <a16:creationId xmlns:a16="http://schemas.microsoft.com/office/drawing/2014/main" id="{05BEE308-9269-4403-8655-16C9B8CABFDF}"/>
              </a:ext>
            </a:extLst>
          </p:cNvPr>
          <p:cNvGraphicFramePr>
            <a:graphicFrameLocks noGrp="1"/>
          </p:cNvGraphicFramePr>
          <p:nvPr/>
        </p:nvGraphicFramePr>
        <p:xfrm>
          <a:off x="2210677" y="2951863"/>
          <a:ext cx="2940502" cy="1524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70251">
                  <a:extLst>
                    <a:ext uri="{9D8B030D-6E8A-4147-A177-3AD203B41FA5}">
                      <a16:colId xmlns:a16="http://schemas.microsoft.com/office/drawing/2014/main" val="1371349473"/>
                    </a:ext>
                  </a:extLst>
                </a:gridCol>
                <a:gridCol w="1470251">
                  <a:extLst>
                    <a:ext uri="{9D8B030D-6E8A-4147-A177-3AD203B41FA5}">
                      <a16:colId xmlns:a16="http://schemas.microsoft.com/office/drawing/2014/main" val="13690753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האטומים מסוג זה </a:t>
                      </a:r>
                      <a:r>
                        <a:rPr lang="he-IL" sz="1400" dirty="0">
                          <a:solidFill>
                            <a:srgbClr val="FFFF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במגיבים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סוג האטום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94716"/>
                  </a:ext>
                </a:extLst>
              </a:tr>
              <a:tr h="32709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O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09602"/>
                  </a:ext>
                </a:extLst>
              </a:tr>
              <a:tr h="270105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8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H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71406"/>
                  </a:ext>
                </a:extLst>
              </a:tr>
              <a:tr h="199869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4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C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440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042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3">
            <a:extLst>
              <a:ext uri="{FF2B5EF4-FFF2-40B4-BE49-F238E27FC236}">
                <a16:creationId xmlns:a16="http://schemas.microsoft.com/office/drawing/2014/main" id="{3F18894E-AC13-40F3-A1DB-946E90B9B78C}"/>
              </a:ext>
            </a:extLst>
          </p:cNvPr>
          <p:cNvGraphicFramePr>
            <a:graphicFrameLocks noGrp="1"/>
          </p:cNvGraphicFramePr>
          <p:nvPr/>
        </p:nvGraphicFramePr>
        <p:xfrm>
          <a:off x="90660" y="1950959"/>
          <a:ext cx="2940502" cy="1524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70251">
                  <a:extLst>
                    <a:ext uri="{9D8B030D-6E8A-4147-A177-3AD203B41FA5}">
                      <a16:colId xmlns:a16="http://schemas.microsoft.com/office/drawing/2014/main" val="1371349473"/>
                    </a:ext>
                  </a:extLst>
                </a:gridCol>
                <a:gridCol w="1470251">
                  <a:extLst>
                    <a:ext uri="{9D8B030D-6E8A-4147-A177-3AD203B41FA5}">
                      <a16:colId xmlns:a16="http://schemas.microsoft.com/office/drawing/2014/main" val="1369075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האטומים מסוג זה </a:t>
                      </a:r>
                      <a:r>
                        <a:rPr lang="he-IL" sz="1400" dirty="0">
                          <a:solidFill>
                            <a:srgbClr val="FFFF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במגיבים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סוג האטום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94716"/>
                  </a:ext>
                </a:extLst>
              </a:tr>
              <a:tr h="32709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3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O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09602"/>
                  </a:ext>
                </a:extLst>
              </a:tr>
              <a:tr h="270105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6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H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71406"/>
                  </a:ext>
                </a:extLst>
              </a:tr>
              <a:tr h="199869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C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440585"/>
                  </a:ext>
                </a:extLst>
              </a:tr>
            </a:tbl>
          </a:graphicData>
        </a:graphic>
      </p:graphicFrame>
      <p:graphicFrame>
        <p:nvGraphicFramePr>
          <p:cNvPr id="9" name="טבלה 3">
            <a:extLst>
              <a:ext uri="{FF2B5EF4-FFF2-40B4-BE49-F238E27FC236}">
                <a16:creationId xmlns:a16="http://schemas.microsoft.com/office/drawing/2014/main" id="{27ABB348-5833-4D9D-AAF0-645A00B1CC46}"/>
              </a:ext>
            </a:extLst>
          </p:cNvPr>
          <p:cNvGraphicFramePr>
            <a:graphicFrameLocks noGrp="1"/>
          </p:cNvGraphicFramePr>
          <p:nvPr/>
        </p:nvGraphicFramePr>
        <p:xfrm>
          <a:off x="3115055" y="1960598"/>
          <a:ext cx="2597427" cy="1524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96278">
                  <a:extLst>
                    <a:ext uri="{9D8B030D-6E8A-4147-A177-3AD203B41FA5}">
                      <a16:colId xmlns:a16="http://schemas.microsoft.com/office/drawing/2014/main" val="1371349473"/>
                    </a:ext>
                  </a:extLst>
                </a:gridCol>
                <a:gridCol w="901149">
                  <a:extLst>
                    <a:ext uri="{9D8B030D-6E8A-4147-A177-3AD203B41FA5}">
                      <a16:colId xmlns:a16="http://schemas.microsoft.com/office/drawing/2014/main" val="1369075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האטומים מסוג זה </a:t>
                      </a:r>
                      <a:r>
                        <a:rPr lang="he-IL" sz="1400" dirty="0">
                          <a:solidFill>
                            <a:srgbClr val="FFFF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בתוצרים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סוג האטום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327087"/>
                  </a:ext>
                </a:extLst>
              </a:tr>
              <a:tr h="25119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3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O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09602"/>
                  </a:ext>
                </a:extLst>
              </a:tr>
              <a:tr h="233962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H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71406"/>
                  </a:ext>
                </a:extLst>
              </a:tr>
              <a:tr h="19023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1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C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703147"/>
                  </a:ext>
                </a:extLst>
              </a:tr>
            </a:tbl>
          </a:graphicData>
        </a:graphic>
      </p:graphicFrame>
      <p:sp>
        <p:nvSpPr>
          <p:cNvPr id="12" name="אליפסה 11">
            <a:extLst>
              <a:ext uri="{FF2B5EF4-FFF2-40B4-BE49-F238E27FC236}">
                <a16:creationId xmlns:a16="http://schemas.microsoft.com/office/drawing/2014/main" id="{11C84951-B4AB-4A00-875B-06EAA393E1B2}"/>
              </a:ext>
            </a:extLst>
          </p:cNvPr>
          <p:cNvSpPr/>
          <p:nvPr/>
        </p:nvSpPr>
        <p:spPr>
          <a:xfrm>
            <a:off x="3229669" y="1432727"/>
            <a:ext cx="985317" cy="521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1" name="טבלה 3">
            <a:extLst>
              <a:ext uri="{FF2B5EF4-FFF2-40B4-BE49-F238E27FC236}">
                <a16:creationId xmlns:a16="http://schemas.microsoft.com/office/drawing/2014/main" id="{1AF7CBD2-2918-49DD-8291-AEFEBF93B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294661"/>
              </p:ext>
            </p:extLst>
          </p:nvPr>
        </p:nvGraphicFramePr>
        <p:xfrm>
          <a:off x="3115055" y="4341071"/>
          <a:ext cx="2544419" cy="1524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63756">
                  <a:extLst>
                    <a:ext uri="{9D8B030D-6E8A-4147-A177-3AD203B41FA5}">
                      <a16:colId xmlns:a16="http://schemas.microsoft.com/office/drawing/2014/main" val="1371349473"/>
                    </a:ext>
                  </a:extLst>
                </a:gridCol>
                <a:gridCol w="980663">
                  <a:extLst>
                    <a:ext uri="{9D8B030D-6E8A-4147-A177-3AD203B41FA5}">
                      <a16:colId xmlns:a16="http://schemas.microsoft.com/office/drawing/2014/main" val="1369075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האטומים מסוג זה </a:t>
                      </a:r>
                      <a:r>
                        <a:rPr lang="he-IL" sz="1400" dirty="0">
                          <a:solidFill>
                            <a:srgbClr val="FFFF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בתוצרים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סוג האטום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327087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O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09602"/>
                  </a:ext>
                </a:extLst>
              </a:tr>
              <a:tr h="221653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H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71406"/>
                  </a:ext>
                </a:extLst>
              </a:tr>
              <a:tr h="160693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C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899876"/>
                  </a:ext>
                </a:extLst>
              </a:tr>
            </a:tbl>
          </a:graphicData>
        </a:graphic>
      </p:graphicFrame>
      <p:sp>
        <p:nvSpPr>
          <p:cNvPr id="25" name="אליפסה 24">
            <a:extLst>
              <a:ext uri="{FF2B5EF4-FFF2-40B4-BE49-F238E27FC236}">
                <a16:creationId xmlns:a16="http://schemas.microsoft.com/office/drawing/2014/main" id="{45E18CD9-05C3-45BD-96D1-96F647175FC0}"/>
              </a:ext>
            </a:extLst>
          </p:cNvPr>
          <p:cNvSpPr/>
          <p:nvPr/>
        </p:nvSpPr>
        <p:spPr>
          <a:xfrm>
            <a:off x="4745072" y="3643638"/>
            <a:ext cx="1060174" cy="644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58F18E87-0EE8-418B-97A0-96F9909A8C28}"/>
              </a:ext>
            </a:extLst>
          </p:cNvPr>
          <p:cNvSpPr/>
          <p:nvPr/>
        </p:nvSpPr>
        <p:spPr>
          <a:xfrm>
            <a:off x="-71611" y="1460104"/>
            <a:ext cx="5671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H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OH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(l)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+ O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→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CO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+ H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O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endParaRPr lang="he-IL" sz="1600" b="1" dirty="0">
              <a:solidFill>
                <a:srgbClr val="002060"/>
              </a:solidFill>
            </a:endParaRPr>
          </a:p>
        </p:txBody>
      </p:sp>
      <p:graphicFrame>
        <p:nvGraphicFramePr>
          <p:cNvPr id="16" name="טבלה 3">
            <a:extLst>
              <a:ext uri="{FF2B5EF4-FFF2-40B4-BE49-F238E27FC236}">
                <a16:creationId xmlns:a16="http://schemas.microsoft.com/office/drawing/2014/main" id="{7956113F-10D8-4C7B-BF67-5BE39D1F8276}"/>
              </a:ext>
            </a:extLst>
          </p:cNvPr>
          <p:cNvGraphicFramePr>
            <a:graphicFrameLocks noGrp="1"/>
          </p:cNvGraphicFramePr>
          <p:nvPr/>
        </p:nvGraphicFramePr>
        <p:xfrm>
          <a:off x="90660" y="4341071"/>
          <a:ext cx="2940502" cy="1524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70251">
                  <a:extLst>
                    <a:ext uri="{9D8B030D-6E8A-4147-A177-3AD203B41FA5}">
                      <a16:colId xmlns:a16="http://schemas.microsoft.com/office/drawing/2014/main" val="1371349473"/>
                    </a:ext>
                  </a:extLst>
                </a:gridCol>
                <a:gridCol w="1470251">
                  <a:extLst>
                    <a:ext uri="{9D8B030D-6E8A-4147-A177-3AD203B41FA5}">
                      <a16:colId xmlns:a16="http://schemas.microsoft.com/office/drawing/2014/main" val="13690753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האטומים מסוג זה </a:t>
                      </a:r>
                      <a:r>
                        <a:rPr lang="he-IL" sz="1400" dirty="0">
                          <a:solidFill>
                            <a:srgbClr val="FFFF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במגיבים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סוג האטום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94716"/>
                  </a:ext>
                </a:extLst>
              </a:tr>
              <a:tr h="32709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3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O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09602"/>
                  </a:ext>
                </a:extLst>
              </a:tr>
              <a:tr h="270105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6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H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71406"/>
                  </a:ext>
                </a:extLst>
              </a:tr>
              <a:tr h="199869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C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440585"/>
                  </a:ext>
                </a:extLst>
              </a:tr>
            </a:tbl>
          </a:graphicData>
        </a:graphic>
      </p:graphicFrame>
      <p:graphicFrame>
        <p:nvGraphicFramePr>
          <p:cNvPr id="18" name="טבלה 3">
            <a:extLst>
              <a:ext uri="{FF2B5EF4-FFF2-40B4-BE49-F238E27FC236}">
                <a16:creationId xmlns:a16="http://schemas.microsoft.com/office/drawing/2014/main" id="{AD828841-7CE8-489B-8302-82DFB219EBAA}"/>
              </a:ext>
            </a:extLst>
          </p:cNvPr>
          <p:cNvGraphicFramePr>
            <a:graphicFrameLocks noGrp="1"/>
          </p:cNvGraphicFramePr>
          <p:nvPr/>
        </p:nvGraphicFramePr>
        <p:xfrm>
          <a:off x="9427476" y="1960598"/>
          <a:ext cx="2544419" cy="1524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63756">
                  <a:extLst>
                    <a:ext uri="{9D8B030D-6E8A-4147-A177-3AD203B41FA5}">
                      <a16:colId xmlns:a16="http://schemas.microsoft.com/office/drawing/2014/main" val="1371349473"/>
                    </a:ext>
                  </a:extLst>
                </a:gridCol>
                <a:gridCol w="980663">
                  <a:extLst>
                    <a:ext uri="{9D8B030D-6E8A-4147-A177-3AD203B41FA5}">
                      <a16:colId xmlns:a16="http://schemas.microsoft.com/office/drawing/2014/main" val="1369075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האטומים מסוג זה </a:t>
                      </a:r>
                      <a:r>
                        <a:rPr lang="he-IL" sz="1400" dirty="0">
                          <a:solidFill>
                            <a:srgbClr val="FFFF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בתוצרים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סוג האטום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327087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7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O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09602"/>
                  </a:ext>
                </a:extLst>
              </a:tr>
              <a:tr h="221653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6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H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71406"/>
                  </a:ext>
                </a:extLst>
              </a:tr>
              <a:tr h="160693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C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899876"/>
                  </a:ext>
                </a:extLst>
              </a:tr>
            </a:tbl>
          </a:graphicData>
        </a:graphic>
      </p:graphicFrame>
      <p:graphicFrame>
        <p:nvGraphicFramePr>
          <p:cNvPr id="26" name="טבלה 3">
            <a:extLst>
              <a:ext uri="{FF2B5EF4-FFF2-40B4-BE49-F238E27FC236}">
                <a16:creationId xmlns:a16="http://schemas.microsoft.com/office/drawing/2014/main" id="{05BEE308-9269-4403-8655-16C9B8CABFDF}"/>
              </a:ext>
            </a:extLst>
          </p:cNvPr>
          <p:cNvGraphicFramePr>
            <a:graphicFrameLocks noGrp="1"/>
          </p:cNvGraphicFramePr>
          <p:nvPr/>
        </p:nvGraphicFramePr>
        <p:xfrm>
          <a:off x="6113936" y="1950959"/>
          <a:ext cx="2940502" cy="1524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70251">
                  <a:extLst>
                    <a:ext uri="{9D8B030D-6E8A-4147-A177-3AD203B41FA5}">
                      <a16:colId xmlns:a16="http://schemas.microsoft.com/office/drawing/2014/main" val="1371349473"/>
                    </a:ext>
                  </a:extLst>
                </a:gridCol>
                <a:gridCol w="1470251">
                  <a:extLst>
                    <a:ext uri="{9D8B030D-6E8A-4147-A177-3AD203B41FA5}">
                      <a16:colId xmlns:a16="http://schemas.microsoft.com/office/drawing/2014/main" val="13690753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האטומים מסוג זה </a:t>
                      </a:r>
                      <a:r>
                        <a:rPr lang="he-IL" sz="1400" dirty="0">
                          <a:solidFill>
                            <a:srgbClr val="FFFF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במגיבים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סוג האטום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94716"/>
                  </a:ext>
                </a:extLst>
              </a:tr>
              <a:tr h="32709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3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O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09602"/>
                  </a:ext>
                </a:extLst>
              </a:tr>
              <a:tr h="270105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6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H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71406"/>
                  </a:ext>
                </a:extLst>
              </a:tr>
              <a:tr h="199869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C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440585"/>
                  </a:ext>
                </a:extLst>
              </a:tr>
            </a:tbl>
          </a:graphicData>
        </a:graphic>
      </p:graphicFrame>
      <p:sp>
        <p:nvSpPr>
          <p:cNvPr id="27" name="אליפסה 26">
            <a:extLst>
              <a:ext uri="{FF2B5EF4-FFF2-40B4-BE49-F238E27FC236}">
                <a16:creationId xmlns:a16="http://schemas.microsoft.com/office/drawing/2014/main" id="{54A3805E-F8C0-4653-B4FF-A6EB4CF45F7C}"/>
              </a:ext>
            </a:extLst>
          </p:cNvPr>
          <p:cNvSpPr/>
          <p:nvPr/>
        </p:nvSpPr>
        <p:spPr>
          <a:xfrm>
            <a:off x="8144018" y="1387795"/>
            <a:ext cx="705892" cy="534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כותרת 7">
                <a:extLst>
                  <a:ext uri="{FF2B5EF4-FFF2-40B4-BE49-F238E27FC236}">
                    <a16:creationId xmlns:a16="http://schemas.microsoft.com/office/drawing/2014/main" id="{551BBBB8-A6F5-487D-A5C5-1BBF050155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16000" y="213094"/>
                <a:ext cx="11160000" cy="720000"/>
              </a:xfrm>
            </p:spPr>
            <p:txBody>
              <a:bodyPr/>
              <a:lstStyle/>
              <a:p>
                <a:pPr algn="r"/>
                <a:r>
                  <a:rPr lang="he-IL" sz="3600" dirty="0"/>
                  <a:t>נסחו ואזנו את תגובת השריפה של </a:t>
                </a:r>
                <a:r>
                  <a:rPr lang="he-IL" sz="3600" dirty="0" err="1"/>
                  <a:t>אתאנול</a:t>
                </a:r>
                <a:r>
                  <a:rPr lang="he-IL" sz="36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he-IL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he-IL" sz="3600" b="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  <m:sub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he-IL" sz="3600" dirty="0"/>
              </a:p>
            </p:txBody>
          </p:sp>
        </mc:Choice>
        <mc:Fallback xmlns="">
          <p:sp>
            <p:nvSpPr>
              <p:cNvPr id="29" name="כותרת 7">
                <a:extLst>
                  <a:ext uri="{FF2B5EF4-FFF2-40B4-BE49-F238E27FC236}">
                    <a16:creationId xmlns:a16="http://schemas.microsoft.com/office/drawing/2014/main" id="{551BBBB8-A6F5-487D-A5C5-1BBF050155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6000" y="213094"/>
                <a:ext cx="11160000" cy="720000"/>
              </a:xfrm>
              <a:blipFill>
                <a:blip r:embed="rId3"/>
                <a:stretch>
                  <a:fillRect t="-9322" r="-1694" b="-2457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מלבן 18">
            <a:extLst>
              <a:ext uri="{FF2B5EF4-FFF2-40B4-BE49-F238E27FC236}">
                <a16:creationId xmlns:a16="http://schemas.microsoft.com/office/drawing/2014/main" id="{2D80B985-30DD-4E34-B094-BBD7C76AE2D0}"/>
              </a:ext>
            </a:extLst>
          </p:cNvPr>
          <p:cNvSpPr/>
          <p:nvPr/>
        </p:nvSpPr>
        <p:spPr>
          <a:xfrm>
            <a:off x="-62066" y="3734983"/>
            <a:ext cx="5867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H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OH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(l)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+ O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→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CO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+ H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O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endParaRPr lang="he-IL" sz="1600" b="1" dirty="0">
              <a:solidFill>
                <a:srgbClr val="002060"/>
              </a:solidFill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38D6AD0B-C586-4811-9CB3-1932BAC39F97}"/>
              </a:ext>
            </a:extLst>
          </p:cNvPr>
          <p:cNvSpPr/>
          <p:nvPr/>
        </p:nvSpPr>
        <p:spPr>
          <a:xfrm>
            <a:off x="6022999" y="1460669"/>
            <a:ext cx="6062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H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OH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(l)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+ O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→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CO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+ 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H</a:t>
            </a:r>
            <a:r>
              <a:rPr lang="en-US" sz="24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O</a:t>
            </a:r>
            <a:r>
              <a:rPr lang="en-US" sz="16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endParaRPr lang="he-IL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5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  <p:bldP spid="4" grpId="0"/>
      <p:bldP spid="27" grpId="0" animBg="1"/>
      <p:bldP spid="19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כותרת 7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sz="3600" dirty="0"/>
                  <a:t>נסחו ואזנו את תגובת השריפה של </a:t>
                </a:r>
                <a:r>
                  <a:rPr lang="he-IL" sz="3600" dirty="0" err="1"/>
                  <a:t>אתאנול</a:t>
                </a:r>
                <a:r>
                  <a:rPr lang="he-IL" sz="36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he-IL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he-IL" sz="3600" b="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  <m:sub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he-IL" sz="3600" dirty="0"/>
              </a:p>
            </p:txBody>
          </p:sp>
        </mc:Choice>
        <mc:Fallback xmlns="">
          <p:sp>
            <p:nvSpPr>
              <p:cNvPr id="8" name="כותרת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9322" b="-2457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טבלה 3">
            <a:extLst>
              <a:ext uri="{FF2B5EF4-FFF2-40B4-BE49-F238E27FC236}">
                <a16:creationId xmlns:a16="http://schemas.microsoft.com/office/drawing/2014/main" id="{AD828841-7CE8-489B-8302-82DFB219EBAA}"/>
              </a:ext>
            </a:extLst>
          </p:cNvPr>
          <p:cNvGraphicFramePr>
            <a:graphicFrameLocks noGrp="1"/>
          </p:cNvGraphicFramePr>
          <p:nvPr/>
        </p:nvGraphicFramePr>
        <p:xfrm>
          <a:off x="6942162" y="2951863"/>
          <a:ext cx="2544419" cy="1524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63756">
                  <a:extLst>
                    <a:ext uri="{9D8B030D-6E8A-4147-A177-3AD203B41FA5}">
                      <a16:colId xmlns:a16="http://schemas.microsoft.com/office/drawing/2014/main" val="1371349473"/>
                    </a:ext>
                  </a:extLst>
                </a:gridCol>
                <a:gridCol w="980663">
                  <a:extLst>
                    <a:ext uri="{9D8B030D-6E8A-4147-A177-3AD203B41FA5}">
                      <a16:colId xmlns:a16="http://schemas.microsoft.com/office/drawing/2014/main" val="1369075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האטומים מסוג זה </a:t>
                      </a:r>
                      <a:r>
                        <a:rPr lang="he-IL" sz="1400" dirty="0">
                          <a:solidFill>
                            <a:srgbClr val="FFFF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בתוצרים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סוג האטום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327087"/>
                  </a:ext>
                </a:extLst>
              </a:tr>
              <a:tr h="295865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7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O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09602"/>
                  </a:ext>
                </a:extLst>
              </a:tr>
              <a:tr h="221653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6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H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71406"/>
                  </a:ext>
                </a:extLst>
              </a:tr>
              <a:tr h="160693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C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899876"/>
                  </a:ext>
                </a:extLst>
              </a:tr>
            </a:tbl>
          </a:graphicData>
        </a:graphic>
      </p:graphicFrame>
      <p:graphicFrame>
        <p:nvGraphicFramePr>
          <p:cNvPr id="26" name="טבלה 3">
            <a:extLst>
              <a:ext uri="{FF2B5EF4-FFF2-40B4-BE49-F238E27FC236}">
                <a16:creationId xmlns:a16="http://schemas.microsoft.com/office/drawing/2014/main" id="{05BEE308-9269-4403-8655-16C9B8CABFDF}"/>
              </a:ext>
            </a:extLst>
          </p:cNvPr>
          <p:cNvGraphicFramePr>
            <a:graphicFrameLocks noGrp="1"/>
          </p:cNvGraphicFramePr>
          <p:nvPr/>
        </p:nvGraphicFramePr>
        <p:xfrm>
          <a:off x="2210677" y="2951863"/>
          <a:ext cx="2940502" cy="1524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70251">
                  <a:extLst>
                    <a:ext uri="{9D8B030D-6E8A-4147-A177-3AD203B41FA5}">
                      <a16:colId xmlns:a16="http://schemas.microsoft.com/office/drawing/2014/main" val="1371349473"/>
                    </a:ext>
                  </a:extLst>
                </a:gridCol>
                <a:gridCol w="1470251">
                  <a:extLst>
                    <a:ext uri="{9D8B030D-6E8A-4147-A177-3AD203B41FA5}">
                      <a16:colId xmlns:a16="http://schemas.microsoft.com/office/drawing/2014/main" val="13690753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מספר האטומים מסוג זה </a:t>
                      </a:r>
                      <a:r>
                        <a:rPr lang="he-IL" sz="1400" dirty="0">
                          <a:solidFill>
                            <a:srgbClr val="FFFF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במגיבים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סוג האטום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94716"/>
                  </a:ext>
                </a:extLst>
              </a:tr>
              <a:tr h="32709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O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909602"/>
                  </a:ext>
                </a:extLst>
              </a:tr>
              <a:tr h="270105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6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H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71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/>
                        <a:t>C</a:t>
                      </a:r>
                      <a:endParaRPr lang="he-I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440585"/>
                  </a:ext>
                </a:extLst>
              </a:tr>
            </a:tbl>
          </a:graphicData>
        </a:graphic>
      </p:graphicFrame>
      <p:sp>
        <p:nvSpPr>
          <p:cNvPr id="6" name="מלבן 5">
            <a:extLst>
              <a:ext uri="{FF2B5EF4-FFF2-40B4-BE49-F238E27FC236}">
                <a16:creationId xmlns:a16="http://schemas.microsoft.com/office/drawing/2014/main" id="{16DB02E9-885B-476B-BA74-43A1284B318C}"/>
              </a:ext>
            </a:extLst>
          </p:cNvPr>
          <p:cNvSpPr/>
          <p:nvPr/>
        </p:nvSpPr>
        <p:spPr>
          <a:xfrm>
            <a:off x="879638" y="2030512"/>
            <a:ext cx="97882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</a:t>
            </a:r>
            <a:r>
              <a:rPr lang="en-US" sz="40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H</a:t>
            </a:r>
            <a:r>
              <a:rPr lang="en-US" sz="40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5</a:t>
            </a:r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OH</a:t>
            </a:r>
            <a:r>
              <a:rPr lang="en-US" sz="40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(l)</a:t>
            </a:r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+ 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3</a:t>
            </a:r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O</a:t>
            </a:r>
            <a:r>
              <a:rPr lang="en-US" sz="40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→</a:t>
            </a:r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CO</a:t>
            </a:r>
            <a:r>
              <a:rPr lang="en-US" sz="40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+ 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3</a:t>
            </a:r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H</a:t>
            </a:r>
            <a:r>
              <a:rPr lang="en-US" sz="4000" b="1" baseline="-25000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O</a:t>
            </a: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(g)</a:t>
            </a:r>
            <a:endParaRPr lang="he-IL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13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30116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38911" y="3634722"/>
            <a:ext cx="10872000" cy="642090"/>
          </a:xfrm>
        </p:spPr>
        <p:txBody>
          <a:bodyPr/>
          <a:lstStyle/>
          <a:p>
            <a:r>
              <a:rPr lang="he-IL" dirty="0">
                <a:sym typeface="Varela Round"/>
              </a:rPr>
              <a:t>סירקו את קוד ה – </a:t>
            </a:r>
            <a:r>
              <a:rPr lang="en-US" dirty="0">
                <a:sym typeface="Varela Round"/>
              </a:rPr>
              <a:t>QR</a:t>
            </a:r>
            <a:r>
              <a:rPr lang="he-IL" dirty="0">
                <a:sym typeface="Varela Round"/>
              </a:rPr>
              <a:t> שלפניכם לקבלת התרגיל</a:t>
            </a:r>
          </a:p>
        </p:txBody>
      </p:sp>
      <p:sp>
        <p:nvSpPr>
          <p:cNvPr id="8" name="כותרת 4">
            <a:extLst>
              <a:ext uri="{FF2B5EF4-FFF2-40B4-BE49-F238E27FC236}">
                <a16:creationId xmlns:a16="http://schemas.microsoft.com/office/drawing/2014/main" id="{8ED58DBE-0568-4D55-94C5-03BF691EA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090" y="1892518"/>
            <a:ext cx="12854609" cy="1260000"/>
          </a:xfrm>
        </p:spPr>
        <p:txBody>
          <a:bodyPr/>
          <a:lstStyle/>
          <a:p>
            <a:r>
              <a:rPr lang="he-IL" dirty="0"/>
              <a:t>תרגול בית</a:t>
            </a:r>
            <a:br>
              <a:rPr lang="en-US" sz="4800" dirty="0"/>
            </a:br>
            <a:r>
              <a:rPr lang="he-IL" sz="4800" dirty="0"/>
              <a:t>בניסוח ואיזון תגובות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F17949F-D02C-4C5D-A69C-F1CD58042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713" y="4446446"/>
            <a:ext cx="2158218" cy="215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373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">
            <a:extLst>
              <a:ext uri="{FF2B5EF4-FFF2-40B4-BE49-F238E27FC236}">
                <a16:creationId xmlns:a16="http://schemas.microsoft.com/office/drawing/2014/main" id="{E5E5CB88-DEB9-4C9B-8BCD-36D491AD61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72" r="34234" b="66411"/>
          <a:stretch/>
        </p:blipFill>
        <p:spPr>
          <a:xfrm>
            <a:off x="4578565" y="72737"/>
            <a:ext cx="3241964" cy="1838476"/>
          </a:xfrm>
          <a:prstGeom prst="rect">
            <a:avLst/>
          </a:prstGeom>
        </p:spPr>
      </p:pic>
      <p:sp>
        <p:nvSpPr>
          <p:cNvPr id="12" name="תיבת טקסט 3">
            <a:extLst>
              <a:ext uri="{FF2B5EF4-FFF2-40B4-BE49-F238E27FC236}">
                <a16:creationId xmlns:a16="http://schemas.microsoft.com/office/drawing/2014/main" id="{774D7E25-FE6A-4E76-A6FE-B349BC389C68}"/>
              </a:ext>
            </a:extLst>
          </p:cNvPr>
          <p:cNvSpPr txBox="1"/>
          <p:nvPr/>
        </p:nvSpPr>
        <p:spPr>
          <a:xfrm>
            <a:off x="1235001" y="3088849"/>
            <a:ext cx="1038932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4">
            <a:extLst>
              <a:ext uri="{FF2B5EF4-FFF2-40B4-BE49-F238E27FC236}">
                <a16:creationId xmlns:a16="http://schemas.microsoft.com/office/drawing/2014/main" id="{98DE0E04-16F6-44A8-BDE9-B0D6E705981A}"/>
              </a:ext>
            </a:extLst>
          </p:cNvPr>
          <p:cNvSpPr/>
          <p:nvPr/>
        </p:nvSpPr>
        <p:spPr>
          <a:xfrm>
            <a:off x="-196634" y="1911213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  <p:extLst>
      <p:ext uri="{BB962C8B-B14F-4D97-AF65-F5344CB8AC3E}">
        <p14:creationId xmlns:p14="http://schemas.microsoft.com/office/powerpoint/2010/main" val="379098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כיצד נוכל לתאר מהו חומר?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-685002" y="1158262"/>
            <a:ext cx="9000000" cy="4541477"/>
          </a:xfrm>
        </p:spPr>
        <p:txBody>
          <a:bodyPr/>
          <a:lstStyle/>
          <a:p>
            <a:r>
              <a:rPr lang="he-IL" b="1" dirty="0">
                <a:solidFill>
                  <a:srgbClr val="0070C0"/>
                </a:solidFill>
              </a:rPr>
              <a:t>כל דבר בעל מסה אשר תופס נפח במרחב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he-IL" b="1" dirty="0">
                <a:solidFill>
                  <a:srgbClr val="0070C0"/>
                </a:solidFill>
              </a:rPr>
              <a:t>ובעל מיקום מוגדר במצב מנוחה (מצב סטטי). </a:t>
            </a:r>
            <a:br>
              <a:rPr lang="en-US" b="1" dirty="0">
                <a:solidFill>
                  <a:srgbClr val="0070C0"/>
                </a:solidFill>
              </a:rPr>
            </a:br>
            <a:endParaRPr lang="he-IL" b="1" dirty="0">
              <a:solidFill>
                <a:srgbClr val="0070C0"/>
              </a:solidFill>
            </a:endParaRPr>
          </a:p>
          <a:p>
            <a:endParaRPr lang="he-IL" dirty="0"/>
          </a:p>
          <a:p>
            <a:r>
              <a:rPr lang="he-IL" dirty="0"/>
              <a:t>לחומר קיים מבנה ותכונות האופייניות לו.</a:t>
            </a:r>
          </a:p>
          <a:p>
            <a:endParaRPr lang="he-IL" dirty="0"/>
          </a:p>
          <a:p>
            <a:r>
              <a:rPr lang="he-IL" dirty="0"/>
              <a:t>כדי לנסות להבין מהו חומר, ננסה להסביר בדרך השלילה, </a:t>
            </a:r>
            <a:br>
              <a:rPr lang="en-US" dirty="0"/>
            </a:br>
            <a:r>
              <a:rPr lang="he-IL" dirty="0"/>
              <a:t>אור למשל אינו מוגדר כחומר כי הוא חסר מסת מנוחה ומיקום מוגדר.</a:t>
            </a:r>
          </a:p>
          <a:p>
            <a:endParaRPr lang="he-IL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B5D6722A-9EDD-478B-985C-05550138D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413" y="1072984"/>
            <a:ext cx="3539555" cy="235601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C52A9BC5-22F5-4867-8B4E-E570200A9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878" y="4816474"/>
            <a:ext cx="3096561" cy="1444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818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אטום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6000" y="841655"/>
            <a:ext cx="9000000" cy="41525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b="1" dirty="0">
                <a:solidFill>
                  <a:srgbClr val="0070C0"/>
                </a:solidFill>
              </a:rPr>
              <a:t>החלקיק הקטן ביותר המוגדר כחומר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he-IL" b="1" dirty="0">
                <a:solidFill>
                  <a:srgbClr val="0070C0"/>
                </a:solidFill>
              </a:rPr>
              <a:t>שלא ניתן לחלקו לחלקיקי חומר קטנים יותר.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r>
              <a:rPr lang="he-IL" dirty="0"/>
              <a:t>פירוש הדבר: אטום הוא יחידת החומר הבסיסית / היסודית ביותר שממנו נוצרים / נבנים חומרים מגוונים ומורכבים יותר שסובבים אותנו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3905A35-2E4C-4AF9-BCBA-0F2737662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5" y="106909"/>
            <a:ext cx="2517346" cy="269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DC796C8D-AE94-4DAD-8D6C-58D757659E70}"/>
              </a:ext>
            </a:extLst>
          </p:cNvPr>
          <p:cNvGrpSpPr/>
          <p:nvPr/>
        </p:nvGrpSpPr>
        <p:grpSpPr>
          <a:xfrm>
            <a:off x="685867" y="2643593"/>
            <a:ext cx="5578156" cy="4414749"/>
            <a:chOff x="3753393" y="3009352"/>
            <a:chExt cx="5578156" cy="4414749"/>
          </a:xfrm>
        </p:grpSpPr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62A0516F-35F7-4CD2-AB06-CBC434D87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385" r="90462">
                          <a14:foregroundMark x1="83769" y1="33957" x2="83769" y2="33957"/>
                          <a14:foregroundMark x1="83769" y1="33957" x2="83769" y2="33957"/>
                          <a14:foregroundMark x1="84615" y1="55755" x2="84615" y2="55755"/>
                          <a14:foregroundMark x1="84615" y1="55755" x2="84615" y2="56331"/>
                          <a14:foregroundMark x1="84615" y1="57698" x2="84615" y2="57698"/>
                          <a14:foregroundMark x1="85615" y1="60216" x2="85615" y2="60216"/>
                          <a14:foregroundMark x1="87308" y1="61942" x2="87308" y2="61942"/>
                          <a14:foregroundMark x1="85000" y1="64676" x2="85000" y2="64676"/>
                          <a14:foregroundMark x1="83538" y1="65252" x2="83538" y2="65252"/>
                          <a14:foregroundMark x1="85231" y1="65683" x2="85231" y2="65683"/>
                          <a14:foregroundMark x1="87538" y1="65468" x2="87923" y2="64460"/>
                          <a14:foregroundMark x1="89154" y1="60576" x2="89154" y2="60576"/>
                          <a14:foregroundMark x1="90615" y1="56331" x2="90615" y2="56331"/>
                          <a14:foregroundMark x1="86692" y1="52806" x2="86692" y2="52806"/>
                          <a14:foregroundMark x1="87692" y1="52806" x2="87692" y2="52806"/>
                          <a14:foregroundMark x1="35692" y1="39353" x2="35692" y2="39353"/>
                          <a14:foregroundMark x1="36077" y1="37986" x2="36077" y2="37986"/>
                          <a14:foregroundMark x1="38615" y1="38777" x2="38615" y2="38777"/>
                          <a14:foregroundMark x1="33615" y1="37050" x2="33615" y2="37050"/>
                          <a14:foregroundMark x1="31077" y1="36259" x2="31077" y2="36259"/>
                          <a14:foregroundMark x1="32385" y1="37986" x2="32385" y2="37986"/>
                          <a14:foregroundMark x1="34000" y1="40719" x2="34000" y2="40719"/>
                          <a14:foregroundMark x1="36538" y1="42518" x2="36538" y2="42518"/>
                          <a14:foregroundMark x1="36769" y1="43669" x2="36769" y2="43669"/>
                          <a14:foregroundMark x1="10308" y1="38777" x2="10308" y2="38777"/>
                          <a14:foregroundMark x1="10308" y1="36043" x2="10308" y2="36043"/>
                          <a14:foregroundMark x1="6769" y1="40935" x2="6769" y2="40935"/>
                          <a14:foregroundMark x1="6385" y1="40935" x2="6385" y2="40935"/>
                          <a14:foregroundMark x1="60692" y1="34748" x2="60692" y2="34748"/>
                          <a14:foregroundMark x1="57923" y1="35899" x2="57923" y2="35899"/>
                          <a14:foregroundMark x1="57538" y1="37986" x2="56923" y2="38633"/>
                          <a14:foregroundMark x1="56462" y1="38201" x2="56462" y2="38201"/>
                          <a14:foregroundMark x1="58615" y1="35324" x2="58615" y2="35324"/>
                          <a14:foregroundMark x1="58615" y1="36475" x2="58154" y2="37266"/>
                          <a14:foregroundMark x1="56308" y1="38777" x2="56308" y2="38777"/>
                          <a14:foregroundMark x1="55231" y1="41295" x2="55231" y2="41295"/>
                          <a14:foregroundMark x1="57308" y1="44029" x2="57308" y2="45827"/>
                          <a14:foregroundMark x1="62769" y1="49496" x2="62769" y2="49496"/>
                          <a14:foregroundMark x1="65615" y1="49712" x2="65615" y2="49712"/>
                          <a14:foregroundMark x1="65615" y1="49712" x2="66462" y2="49712"/>
                          <a14:foregroundMark x1="70000" y1="48561" x2="71308" y2="46619"/>
                          <a14:foregroundMark x1="72308" y1="40360" x2="72308" y2="39568"/>
                          <a14:foregroundMark x1="72077" y1="37266" x2="72077" y2="37266"/>
                          <a14:foregroundMark x1="68769" y1="35468" x2="68769" y2="35468"/>
                          <a14:foregroundMark x1="67769" y1="33381" x2="67769" y2="33381"/>
                          <a14:foregroundMark x1="67308" y1="32950" x2="67308" y2="329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0239" y="3009352"/>
              <a:ext cx="4507654" cy="4414749"/>
            </a:xfrm>
            <a:prstGeom prst="rect">
              <a:avLst/>
            </a:prstGeom>
          </p:spPr>
        </p:pic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F92A13ED-C903-43C9-BE01-6A04BF177D6A}"/>
                </a:ext>
              </a:extLst>
            </p:cNvPr>
            <p:cNvSpPr txBox="1"/>
            <p:nvPr/>
          </p:nvSpPr>
          <p:spPr>
            <a:xfrm>
              <a:off x="3753393" y="4348632"/>
              <a:ext cx="1039066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sz="16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טיפת מים</a:t>
              </a:r>
            </a:p>
            <a:p>
              <a:pPr algn="ctr"/>
              <a:r>
                <a:rPr lang="he-IL" sz="16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(חומר)</a:t>
              </a:r>
            </a:p>
          </p:txBody>
        </p:sp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645BF9B1-A737-455C-91F4-34F4F7A964E3}"/>
                </a:ext>
              </a:extLst>
            </p:cNvPr>
            <p:cNvSpPr txBox="1"/>
            <p:nvPr/>
          </p:nvSpPr>
          <p:spPr>
            <a:xfrm>
              <a:off x="5570866" y="5085611"/>
              <a:ext cx="1319592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sz="16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מולקולת מים</a:t>
              </a:r>
            </a:p>
            <a:p>
              <a:pPr algn="ctr"/>
              <a:r>
                <a:rPr lang="he-IL" sz="16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(חומר)</a:t>
              </a:r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0C8A1C04-D9A7-4D64-9D85-FF53B58D41D3}"/>
                </a:ext>
              </a:extLst>
            </p:cNvPr>
            <p:cNvSpPr txBox="1"/>
            <p:nvPr/>
          </p:nvSpPr>
          <p:spPr>
            <a:xfrm>
              <a:off x="7154324" y="5213997"/>
              <a:ext cx="764953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sz="16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אטום</a:t>
              </a:r>
            </a:p>
            <a:p>
              <a:pPr algn="ctr"/>
              <a:r>
                <a:rPr lang="he-IL" sz="16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(חומר)</a:t>
              </a:r>
            </a:p>
          </p:txBody>
        </p:sp>
        <p:sp>
          <p:nvSpPr>
            <p:cNvPr id="12" name="תיבת טקסט 11">
              <a:extLst>
                <a:ext uri="{FF2B5EF4-FFF2-40B4-BE49-F238E27FC236}">
                  <a16:creationId xmlns:a16="http://schemas.microsoft.com/office/drawing/2014/main" id="{790A9A49-3464-483D-85F3-4949DC675D41}"/>
                </a:ext>
              </a:extLst>
            </p:cNvPr>
            <p:cNvSpPr txBox="1"/>
            <p:nvPr/>
          </p:nvSpPr>
          <p:spPr>
            <a:xfrm>
              <a:off x="8193096" y="4610451"/>
              <a:ext cx="1138453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sz="16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אלקטרונים</a:t>
              </a:r>
            </a:p>
            <a:p>
              <a:pPr algn="ctr"/>
              <a:r>
                <a:rPr lang="he-IL" sz="16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(לא חומר)</a:t>
              </a:r>
            </a:p>
          </p:txBody>
        </p: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08505051-D96A-413F-9CDE-0648C391114B}"/>
                </a:ext>
              </a:extLst>
            </p:cNvPr>
            <p:cNvSpPr txBox="1"/>
            <p:nvPr/>
          </p:nvSpPr>
          <p:spPr>
            <a:xfrm>
              <a:off x="7835691" y="6059134"/>
              <a:ext cx="1268297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sz="16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גרעין האטום</a:t>
              </a:r>
            </a:p>
            <a:p>
              <a:pPr algn="ctr"/>
              <a:r>
                <a:rPr lang="he-IL" sz="16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(לא חומר)</a:t>
              </a:r>
            </a:p>
          </p:txBody>
        </p:sp>
        <p:cxnSp>
          <p:nvCxnSpPr>
            <p:cNvPr id="14" name="מחבר: מעוקל 13">
              <a:extLst>
                <a:ext uri="{FF2B5EF4-FFF2-40B4-BE49-F238E27FC236}">
                  <a16:creationId xmlns:a16="http://schemas.microsoft.com/office/drawing/2014/main" id="{BEFAC274-2016-4630-A7D1-17DBDCED2B03}"/>
                </a:ext>
              </a:extLst>
            </p:cNvPr>
            <p:cNvCxnSpPr/>
            <p:nvPr/>
          </p:nvCxnSpPr>
          <p:spPr>
            <a:xfrm>
              <a:off x="5268036" y="4694829"/>
              <a:ext cx="827170" cy="153417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מחבר: מעוקל 15">
              <a:extLst>
                <a:ext uri="{FF2B5EF4-FFF2-40B4-BE49-F238E27FC236}">
                  <a16:creationId xmlns:a16="http://schemas.microsoft.com/office/drawing/2014/main" id="{7BED1BBF-B24D-438B-8054-BE848B2722E2}"/>
                </a:ext>
              </a:extLst>
            </p:cNvPr>
            <p:cNvCxnSpPr/>
            <p:nvPr/>
          </p:nvCxnSpPr>
          <p:spPr>
            <a:xfrm>
              <a:off x="6455391" y="4902838"/>
              <a:ext cx="698933" cy="30569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מחבר: מעוקל 17">
              <a:extLst>
                <a:ext uri="{FF2B5EF4-FFF2-40B4-BE49-F238E27FC236}">
                  <a16:creationId xmlns:a16="http://schemas.microsoft.com/office/drawing/2014/main" id="{44A04E26-73D8-4132-81DC-AE12423547A6}"/>
                </a:ext>
              </a:extLst>
            </p:cNvPr>
            <p:cNvCxnSpPr/>
            <p:nvPr/>
          </p:nvCxnSpPr>
          <p:spPr>
            <a:xfrm flipV="1">
              <a:off x="7919277" y="4641019"/>
              <a:ext cx="426039" cy="312616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מחבר: מעוקל 19">
              <a:extLst>
                <a:ext uri="{FF2B5EF4-FFF2-40B4-BE49-F238E27FC236}">
                  <a16:creationId xmlns:a16="http://schemas.microsoft.com/office/drawing/2014/main" id="{425537F2-CD26-4B5D-8B54-403759A49317}"/>
                </a:ext>
              </a:extLst>
            </p:cNvPr>
            <p:cNvCxnSpPr/>
            <p:nvPr/>
          </p:nvCxnSpPr>
          <p:spPr>
            <a:xfrm rot="16200000" flipH="1">
              <a:off x="7873304" y="4999607"/>
              <a:ext cx="365764" cy="273819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516000" y="213094"/>
            <a:ext cx="11160000" cy="720000"/>
          </a:xfrm>
        </p:spPr>
        <p:txBody>
          <a:bodyPr/>
          <a:lstStyle/>
          <a:p>
            <a:r>
              <a:rPr lang="he-IL" dirty="0"/>
              <a:t>כימיה – "המסע אל תוך החומר"</a:t>
            </a:r>
          </a:p>
        </p:txBody>
      </p: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F7335CBD-9F82-401E-A6D8-CA580AEB540C}"/>
              </a:ext>
            </a:extLst>
          </p:cNvPr>
          <p:cNvGrpSpPr/>
          <p:nvPr/>
        </p:nvGrpSpPr>
        <p:grpSpPr>
          <a:xfrm>
            <a:off x="121236" y="933095"/>
            <a:ext cx="7312857" cy="4831601"/>
            <a:chOff x="2253174" y="933094"/>
            <a:chExt cx="7312857" cy="4831601"/>
          </a:xfrm>
        </p:grpSpPr>
        <p:pic>
          <p:nvPicPr>
            <p:cNvPr id="5122" name="Picture 2" descr="טבלה מחזורית בעברית - מעודכנת">
              <a:extLst>
                <a:ext uri="{FF2B5EF4-FFF2-40B4-BE49-F238E27FC236}">
                  <a16:creationId xmlns:a16="http://schemas.microsoft.com/office/drawing/2014/main" id="{85C47DF0-84FB-4420-B704-6C681CB273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39"/>
            <a:stretch/>
          </p:blipFill>
          <p:spPr bwMode="auto">
            <a:xfrm>
              <a:off x="2253174" y="933094"/>
              <a:ext cx="7312857" cy="4831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מלבן 6">
              <a:extLst>
                <a:ext uri="{FF2B5EF4-FFF2-40B4-BE49-F238E27FC236}">
                  <a16:creationId xmlns:a16="http://schemas.microsoft.com/office/drawing/2014/main" id="{0651EB40-DF73-4D18-8C88-997027D7D5D4}"/>
                </a:ext>
              </a:extLst>
            </p:cNvPr>
            <p:cNvSpPr/>
            <p:nvPr/>
          </p:nvSpPr>
          <p:spPr>
            <a:xfrm>
              <a:off x="3776870" y="1908313"/>
              <a:ext cx="2716695" cy="596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מלבן 11">
              <a:extLst>
                <a:ext uri="{FF2B5EF4-FFF2-40B4-BE49-F238E27FC236}">
                  <a16:creationId xmlns:a16="http://schemas.microsoft.com/office/drawing/2014/main" id="{894E75B1-566E-42F9-AC33-207779A67C23}"/>
                </a:ext>
              </a:extLst>
            </p:cNvPr>
            <p:cNvSpPr/>
            <p:nvPr/>
          </p:nvSpPr>
          <p:spPr>
            <a:xfrm>
              <a:off x="3776870" y="1122529"/>
              <a:ext cx="1928191" cy="29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5" name="מציין מיקום תוכן 10">
            <a:extLst>
              <a:ext uri="{FF2B5EF4-FFF2-40B4-BE49-F238E27FC236}">
                <a16:creationId xmlns:a16="http://schemas.microsoft.com/office/drawing/2014/main" id="{8744B1F6-D598-42DC-BAE0-9F34F79806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97230" y="933095"/>
            <a:ext cx="4678770" cy="52159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נכון לשנת 2020 ידועים לנו</a:t>
            </a:r>
            <a:br>
              <a:rPr lang="en-US" dirty="0"/>
            </a:br>
            <a:r>
              <a:rPr lang="he-IL" dirty="0"/>
              <a:t>118 יסודות. יסוד בנוי מאטומים זהים, כל יסוד מורכב מאטום שונה. </a:t>
            </a:r>
          </a:p>
          <a:p>
            <a:pPr>
              <a:lnSpc>
                <a:spcPct val="150000"/>
              </a:lnSpc>
            </a:pPr>
            <a:r>
              <a:rPr lang="he-IL" dirty="0"/>
              <a:t>הסוגים השונים של היסודות  מוצגים בטבלה המחזורית.</a:t>
            </a:r>
          </a:p>
        </p:txBody>
      </p:sp>
    </p:spTree>
    <p:extLst>
      <p:ext uri="{BB962C8B-B14F-4D97-AF65-F5344CB8AC3E}">
        <p14:creationId xmlns:p14="http://schemas.microsoft.com/office/powerpoint/2010/main" val="2546764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חלוקה כללית של חומרים לפי סוגים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16F7C53-B7BA-4ACB-B36B-9B52C0996A6A}"/>
              </a:ext>
            </a:extLst>
          </p:cNvPr>
          <p:cNvSpPr txBox="1"/>
          <p:nvPr/>
        </p:nvSpPr>
        <p:spPr>
          <a:xfrm>
            <a:off x="4149634" y="1777008"/>
            <a:ext cx="1946367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1">
            <a:spAutoFit/>
          </a:bodyPr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כלל החומרים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82DCDF4-55CC-4DAE-94EE-57688B7F094D}"/>
              </a:ext>
            </a:extLst>
          </p:cNvPr>
          <p:cNvSpPr txBox="1"/>
          <p:nvPr/>
        </p:nvSpPr>
        <p:spPr>
          <a:xfrm>
            <a:off x="6524164" y="2621252"/>
            <a:ext cx="2196435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1">
            <a:spAutoFit/>
          </a:bodyPr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חומרים טהורים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88F986BC-1284-4007-B567-6EADA84D21EA}"/>
              </a:ext>
            </a:extLst>
          </p:cNvPr>
          <p:cNvSpPr txBox="1"/>
          <p:nvPr/>
        </p:nvSpPr>
        <p:spPr>
          <a:xfrm>
            <a:off x="2363323" y="2643167"/>
            <a:ext cx="1324402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תערובות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CF652B15-4FCE-4023-9A0C-2A28B97E9090}"/>
              </a:ext>
            </a:extLst>
          </p:cNvPr>
          <p:cNvSpPr txBox="1"/>
          <p:nvPr/>
        </p:nvSpPr>
        <p:spPr>
          <a:xfrm>
            <a:off x="8378595" y="3551618"/>
            <a:ext cx="1026243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1">
            <a:spAutoFit/>
          </a:bodyPr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יסודות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AC35AB47-97E1-44C8-9A72-7CAA9C653074}"/>
              </a:ext>
            </a:extLst>
          </p:cNvPr>
          <p:cNvSpPr txBox="1"/>
          <p:nvPr/>
        </p:nvSpPr>
        <p:spPr>
          <a:xfrm>
            <a:off x="5531640" y="3544253"/>
            <a:ext cx="1324402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1">
            <a:spAutoFit/>
          </a:bodyPr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תרכובות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D48614A6-DB22-4C1E-849D-84E3C018AC34}"/>
              </a:ext>
            </a:extLst>
          </p:cNvPr>
          <p:cNvSpPr txBox="1"/>
          <p:nvPr/>
        </p:nvSpPr>
        <p:spPr>
          <a:xfrm>
            <a:off x="3407239" y="3939410"/>
            <a:ext cx="1404551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1">
            <a:spAutoFit/>
          </a:bodyPr>
          <a:lstStyle/>
          <a:p>
            <a:pPr algn="ctr"/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תערובות </a:t>
            </a:r>
            <a:b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הומוגניות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18F82B19-BBEA-4CFC-98C2-B4D7875731B7}"/>
              </a:ext>
            </a:extLst>
          </p:cNvPr>
          <p:cNvSpPr txBox="1"/>
          <p:nvPr/>
        </p:nvSpPr>
        <p:spPr>
          <a:xfrm>
            <a:off x="882282" y="3939411"/>
            <a:ext cx="1467069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1">
            <a:spAutoFit/>
          </a:bodyPr>
          <a:lstStyle/>
          <a:p>
            <a:pPr algn="ctr"/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תערובות</a:t>
            </a:r>
            <a:b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הטרוגניות</a:t>
            </a:r>
          </a:p>
        </p:txBody>
      </p:sp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29D46ECC-F836-458D-8253-154ACFA88638}"/>
              </a:ext>
            </a:extLst>
          </p:cNvPr>
          <p:cNvCxnSpPr/>
          <p:nvPr/>
        </p:nvCxnSpPr>
        <p:spPr>
          <a:xfrm>
            <a:off x="5473943" y="2238673"/>
            <a:ext cx="1050221" cy="5236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6D65B04E-6303-43A6-92D0-C34BDFD3126F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3687725" y="2259307"/>
            <a:ext cx="1124064" cy="6146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4DE6AC38-9C74-4473-BA9C-9514BEC02AE1}"/>
              </a:ext>
            </a:extLst>
          </p:cNvPr>
          <p:cNvCxnSpPr>
            <a:cxnSpLocks/>
          </p:cNvCxnSpPr>
          <p:nvPr/>
        </p:nvCxnSpPr>
        <p:spPr>
          <a:xfrm>
            <a:off x="7617318" y="3104831"/>
            <a:ext cx="761277" cy="5455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9BD4DF08-47D8-40CF-8F6C-FDB1C9E7DC5F}"/>
              </a:ext>
            </a:extLst>
          </p:cNvPr>
          <p:cNvCxnSpPr>
            <a:cxnSpLocks/>
          </p:cNvCxnSpPr>
          <p:nvPr/>
        </p:nvCxnSpPr>
        <p:spPr>
          <a:xfrm flipH="1">
            <a:off x="6856043" y="3104832"/>
            <a:ext cx="761277" cy="5236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B98AB83C-B6CF-4B59-908B-4485086133FD}"/>
              </a:ext>
            </a:extLst>
          </p:cNvPr>
          <p:cNvCxnSpPr>
            <a:cxnSpLocks/>
          </p:cNvCxnSpPr>
          <p:nvPr/>
        </p:nvCxnSpPr>
        <p:spPr>
          <a:xfrm flipH="1">
            <a:off x="2121143" y="3104832"/>
            <a:ext cx="804213" cy="8345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>
            <a:extLst>
              <a:ext uri="{FF2B5EF4-FFF2-40B4-BE49-F238E27FC236}">
                <a16:creationId xmlns:a16="http://schemas.microsoft.com/office/drawing/2014/main" id="{81124BAE-518F-4B59-884B-8D6220D9F627}"/>
              </a:ext>
            </a:extLst>
          </p:cNvPr>
          <p:cNvCxnSpPr>
            <a:cxnSpLocks/>
          </p:cNvCxnSpPr>
          <p:nvPr/>
        </p:nvCxnSpPr>
        <p:spPr>
          <a:xfrm>
            <a:off x="2956580" y="3098973"/>
            <a:ext cx="730050" cy="8404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88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-133357" y="213094"/>
            <a:ext cx="11160000" cy="720000"/>
          </a:xfrm>
        </p:spPr>
        <p:txBody>
          <a:bodyPr/>
          <a:lstStyle/>
          <a:p>
            <a:r>
              <a:rPr lang="he-IL" dirty="0"/>
              <a:t>חומר טהור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372671" y="1039307"/>
            <a:ext cx="9000000" cy="4152517"/>
          </a:xfrm>
        </p:spPr>
        <p:txBody>
          <a:bodyPr/>
          <a:lstStyle/>
          <a:p>
            <a:r>
              <a:rPr lang="he-IL" b="1" dirty="0">
                <a:solidFill>
                  <a:srgbClr val="0070C0"/>
                </a:solidFill>
              </a:rPr>
              <a:t>הוא חומר שכל היחידות הקטנות ביותר שלו זהות זו לזו</a:t>
            </a:r>
          </a:p>
          <a:p>
            <a:pPr marL="0" indent="0">
              <a:buNone/>
            </a:pPr>
            <a:r>
              <a:rPr lang="he-IL" dirty="0"/>
              <a:t>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FC546FF-A70C-4C75-83B2-3F68991D5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735" y="1637963"/>
            <a:ext cx="1600014" cy="2373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איכות גבוהה מוטות נחושת למכירהשל יצרן מוטות נחושת למכירה ב-Alibaba.com">
            <a:extLst>
              <a:ext uri="{FF2B5EF4-FFF2-40B4-BE49-F238E27FC236}">
                <a16:creationId xmlns:a16="http://schemas.microsoft.com/office/drawing/2014/main" id="{B9D1DA35-9BE0-4338-87BB-902F3E47C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070" y="2777920"/>
            <a:ext cx="1642643" cy="2436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בלוני הליום חלקים - גאיה עולם של פרחים | משלוחי פרחים בירושלים">
            <a:extLst>
              <a:ext uri="{FF2B5EF4-FFF2-40B4-BE49-F238E27FC236}">
                <a16:creationId xmlns:a16="http://schemas.microsoft.com/office/drawing/2014/main" id="{EF3D38F7-AF6E-4D7A-836D-0481B2488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072" y="4011317"/>
            <a:ext cx="1478974" cy="2193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AF1878D-D5C2-4F6D-996B-5A8134A935BB}"/>
              </a:ext>
            </a:extLst>
          </p:cNvPr>
          <p:cNvSpPr txBox="1"/>
          <p:nvPr/>
        </p:nvSpPr>
        <p:spPr>
          <a:xfrm>
            <a:off x="493163" y="4088098"/>
            <a:ext cx="398243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החומר – מים</a:t>
            </a:r>
          </a:p>
          <a:p>
            <a:pPr algn="ctr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מורכב מצבר יחידות קטנות </a:t>
            </a:r>
            <a:b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של מים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89D67FCA-9DE4-40B3-8DFA-50D0EF154CF7}"/>
              </a:ext>
            </a:extLst>
          </p:cNvPr>
          <p:cNvSpPr txBox="1"/>
          <p:nvPr/>
        </p:nvSpPr>
        <p:spPr>
          <a:xfrm>
            <a:off x="4736488" y="1661665"/>
            <a:ext cx="377699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pPr algn="ctr"/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החומר – נחושת</a:t>
            </a:r>
          </a:p>
          <a:p>
            <a:pPr algn="ctr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מורכב מצבר יחידות קטנות </a:t>
            </a:r>
            <a:b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של נחושת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DFC58AF8-93BB-4041-B699-D06F549856C4}"/>
              </a:ext>
            </a:extLst>
          </p:cNvPr>
          <p:cNvSpPr txBox="1"/>
          <p:nvPr/>
        </p:nvSpPr>
        <p:spPr>
          <a:xfrm>
            <a:off x="7849053" y="2877609"/>
            <a:ext cx="377699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החומר – הליום</a:t>
            </a:r>
          </a:p>
          <a:p>
            <a:pPr algn="ctr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מורכב מצבר יחידות קטנות </a:t>
            </a:r>
            <a:b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של הליום</a:t>
            </a:r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17549AB8-8481-43C3-97E8-E44816612D05}"/>
              </a:ext>
            </a:extLst>
          </p:cNvPr>
          <p:cNvGrpSpPr/>
          <p:nvPr/>
        </p:nvGrpSpPr>
        <p:grpSpPr>
          <a:xfrm>
            <a:off x="9372672" y="573095"/>
            <a:ext cx="2446659" cy="1236069"/>
            <a:chOff x="9581363" y="606105"/>
            <a:chExt cx="2093843" cy="873871"/>
          </a:xfrm>
        </p:grpSpPr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4F42A991-81A0-4373-8961-376FFA4F7EB4}"/>
                </a:ext>
              </a:extLst>
            </p:cNvPr>
            <p:cNvSpPr txBox="1"/>
            <p:nvPr/>
          </p:nvSpPr>
          <p:spPr>
            <a:xfrm>
              <a:off x="9883303" y="1066554"/>
              <a:ext cx="1791903" cy="413422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1">
              <a:spAutoFit/>
            </a:bodyPr>
            <a:lstStyle/>
            <a:p>
              <a:r>
                <a:rPr lang="he-IL" sz="3200" dirty="0">
                  <a:solidFill>
                    <a:schemeClr val="bg1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חומר טהור</a:t>
              </a:r>
            </a:p>
          </p:txBody>
        </p:sp>
        <p:sp>
          <p:nvSpPr>
            <p:cNvPr id="15" name="תיבת טקסט 14">
              <a:extLst>
                <a:ext uri="{FF2B5EF4-FFF2-40B4-BE49-F238E27FC236}">
                  <a16:creationId xmlns:a16="http://schemas.microsoft.com/office/drawing/2014/main" id="{6AF05F22-4BBD-4E3C-B031-2D0DBAD988D9}"/>
                </a:ext>
              </a:extLst>
            </p:cNvPr>
            <p:cNvSpPr txBox="1"/>
            <p:nvPr/>
          </p:nvSpPr>
          <p:spPr>
            <a:xfrm>
              <a:off x="9581363" y="606105"/>
              <a:ext cx="2093843" cy="32638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1">
              <a:spAutoFit/>
            </a:bodyPr>
            <a:lstStyle/>
            <a:p>
              <a:r>
                <a:rPr lang="he-IL" sz="2400" dirty="0">
                  <a:solidFill>
                    <a:schemeClr val="bg1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כלל החומרים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183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יסוד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297134" y="1055986"/>
            <a:ext cx="9000000" cy="4152517"/>
          </a:xfrm>
        </p:spPr>
        <p:txBody>
          <a:bodyPr/>
          <a:lstStyle/>
          <a:p>
            <a:r>
              <a:rPr lang="he-IL" b="1" dirty="0">
                <a:solidFill>
                  <a:srgbClr val="0070C0"/>
                </a:solidFill>
              </a:rPr>
              <a:t>מורכב מסוג אחד של אטומים.</a:t>
            </a:r>
          </a:p>
        </p:txBody>
      </p:sp>
      <p:pic>
        <p:nvPicPr>
          <p:cNvPr id="6146" name="Picture 2" descr="איכות גבוהה מוטות נחושת למכירהשל יצרן מוטות נחושת למכירה ב-Alibaba.com">
            <a:extLst>
              <a:ext uri="{FF2B5EF4-FFF2-40B4-BE49-F238E27FC236}">
                <a16:creationId xmlns:a16="http://schemas.microsoft.com/office/drawing/2014/main" id="{B9D1DA35-9BE0-4338-87BB-902F3E47C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54" y="1606625"/>
            <a:ext cx="1708304" cy="2533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בלוני הליום חלקים - גאיה עולם של פרחים | משלוחי פרחים בירושלים">
            <a:extLst>
              <a:ext uri="{FF2B5EF4-FFF2-40B4-BE49-F238E27FC236}">
                <a16:creationId xmlns:a16="http://schemas.microsoft.com/office/drawing/2014/main" id="{EF3D38F7-AF6E-4D7A-836D-0481B2488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250" y="1606625"/>
            <a:ext cx="1708304" cy="2513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89D67FCA-9DE4-40B3-8DFA-50D0EF154CF7}"/>
              </a:ext>
            </a:extLst>
          </p:cNvPr>
          <p:cNvSpPr txBox="1"/>
          <p:nvPr/>
        </p:nvSpPr>
        <p:spPr>
          <a:xfrm>
            <a:off x="516000" y="4244291"/>
            <a:ext cx="378020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pPr algn="ctr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נחושת</a:t>
            </a:r>
          </a:p>
          <a:p>
            <a:pPr algn="ctr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סימול כימי :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Cu</a:t>
            </a: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מורכבת אך ורק מאטומי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Cu</a:t>
            </a: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DFC58AF8-93BB-4041-B699-D06F549856C4}"/>
              </a:ext>
            </a:extLst>
          </p:cNvPr>
          <p:cNvSpPr txBox="1"/>
          <p:nvPr/>
        </p:nvSpPr>
        <p:spPr>
          <a:xfrm>
            <a:off x="4971584" y="4244290"/>
            <a:ext cx="365356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pPr algn="ctr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הליום</a:t>
            </a:r>
          </a:p>
          <a:p>
            <a:pPr algn="ctr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סימול כימי :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He</a:t>
            </a:r>
          </a:p>
          <a:p>
            <a:pPr algn="ctr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מורכב אך ורק מאטומי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He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B7CCF97F-B4BC-4D46-8E14-5024949B5D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193"/>
          <a:stretch/>
        </p:blipFill>
        <p:spPr>
          <a:xfrm>
            <a:off x="2581702" y="2114359"/>
            <a:ext cx="1714500" cy="161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D29349CF-9B4B-4638-9E1E-6BE816BCBC3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067" t="7031" r="64582" b="11971"/>
          <a:stretch/>
        </p:blipFill>
        <p:spPr>
          <a:xfrm>
            <a:off x="7331644" y="1820169"/>
            <a:ext cx="1293505" cy="2086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1AB9CFDA-8742-4DC6-B3DE-D2CBE4A8C3ED}"/>
              </a:ext>
            </a:extLst>
          </p:cNvPr>
          <p:cNvCxnSpPr>
            <a:cxnSpLocks/>
          </p:cNvCxnSpPr>
          <p:nvPr/>
        </p:nvCxnSpPr>
        <p:spPr>
          <a:xfrm>
            <a:off x="4646568" y="1820170"/>
            <a:ext cx="0" cy="3287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2246AB39-EDB8-4ED2-BE92-BD391BFC342F}"/>
              </a:ext>
            </a:extLst>
          </p:cNvPr>
          <p:cNvSpPr txBox="1"/>
          <p:nvPr/>
        </p:nvSpPr>
        <p:spPr>
          <a:xfrm>
            <a:off x="10285102" y="2186449"/>
            <a:ext cx="910827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1">
            <a:spAutoFit/>
          </a:bodyPr>
          <a:lstStyle/>
          <a:p>
            <a:r>
              <a:rPr lang="he-IL" sz="32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יסוד</a:t>
            </a:r>
          </a:p>
        </p:txBody>
      </p: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17549AB8-8481-43C3-97E8-E44816612D05}"/>
              </a:ext>
            </a:extLst>
          </p:cNvPr>
          <p:cNvGrpSpPr/>
          <p:nvPr/>
        </p:nvGrpSpPr>
        <p:grpSpPr>
          <a:xfrm>
            <a:off x="9372672" y="573095"/>
            <a:ext cx="2446659" cy="1236069"/>
            <a:chOff x="9581363" y="606105"/>
            <a:chExt cx="2093843" cy="873871"/>
          </a:xfrm>
        </p:grpSpPr>
        <p:sp>
          <p:nvSpPr>
            <p:cNvPr id="18" name="תיבת טקסט 4">
              <a:extLst>
                <a:ext uri="{FF2B5EF4-FFF2-40B4-BE49-F238E27FC236}">
                  <a16:creationId xmlns:a16="http://schemas.microsoft.com/office/drawing/2014/main" id="{4F42A991-81A0-4373-8961-376FFA4F7EB4}"/>
                </a:ext>
              </a:extLst>
            </p:cNvPr>
            <p:cNvSpPr txBox="1"/>
            <p:nvPr/>
          </p:nvSpPr>
          <p:spPr>
            <a:xfrm>
              <a:off x="9883303" y="1066554"/>
              <a:ext cx="1791903" cy="413422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1">
              <a:spAutoFit/>
            </a:bodyPr>
            <a:lstStyle/>
            <a:p>
              <a:r>
                <a:rPr lang="he-IL" sz="3200" dirty="0">
                  <a:solidFill>
                    <a:schemeClr val="bg1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חומר טהור</a:t>
              </a:r>
            </a:p>
          </p:txBody>
        </p:sp>
        <p:sp>
          <p:nvSpPr>
            <p:cNvPr id="19" name="תיבת טקסט 14">
              <a:extLst>
                <a:ext uri="{FF2B5EF4-FFF2-40B4-BE49-F238E27FC236}">
                  <a16:creationId xmlns:a16="http://schemas.microsoft.com/office/drawing/2014/main" id="{6AF05F22-4BBD-4E3C-B031-2D0DBAD988D9}"/>
                </a:ext>
              </a:extLst>
            </p:cNvPr>
            <p:cNvSpPr txBox="1"/>
            <p:nvPr/>
          </p:nvSpPr>
          <p:spPr>
            <a:xfrm>
              <a:off x="9581363" y="606105"/>
              <a:ext cx="2093843" cy="32638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1">
              <a:spAutoFit/>
            </a:bodyPr>
            <a:lstStyle/>
            <a:p>
              <a:r>
                <a:rPr lang="he-IL" sz="2400" dirty="0">
                  <a:solidFill>
                    <a:schemeClr val="bg1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כלל החומרים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615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2135</Words>
  <Application>Microsoft Office PowerPoint</Application>
  <PresentationFormat>Widescreen</PresentationFormat>
  <Paragraphs>491</Paragraphs>
  <Slides>38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Tahoma</vt:lpstr>
      <vt:lpstr>Times New Roman</vt:lpstr>
      <vt:lpstr>Varela Round</vt:lpstr>
      <vt:lpstr>ערכת נושא Office</vt:lpstr>
      <vt:lpstr>מערכת שידורים לאומית</vt:lpstr>
      <vt:lpstr>מושגי יסוד, סימול כימי,  ניסוח ואיזון תגובות</vt:lpstr>
      <vt:lpstr>מה נלמד היום </vt:lpstr>
      <vt:lpstr>כיצד נוכל לתאר מהו חומר?</vt:lpstr>
      <vt:lpstr>אטום</vt:lpstr>
      <vt:lpstr>כימיה – "המסע אל תוך החומר"</vt:lpstr>
      <vt:lpstr>חלוקה כללית של חומרים לפי סוגים</vt:lpstr>
      <vt:lpstr>חומר טהור</vt:lpstr>
      <vt:lpstr>יסוד</vt:lpstr>
      <vt:lpstr>תרכובת</vt:lpstr>
      <vt:lpstr>תערובת</vt:lpstr>
      <vt:lpstr>תערובת הומוגנית</vt:lpstr>
      <vt:lpstr>תערובת הטרוגנית</vt:lpstr>
      <vt:lpstr>תערובות</vt:lpstr>
      <vt:lpstr>לסיכום החלוקה הכללית של חומרים לפי סוגים</vt:lpstr>
      <vt:lpstr>סימול כימי</vt:lpstr>
      <vt:lpstr>שפת הכימיה</vt:lpstr>
      <vt:lpstr>שפת הכימיה</vt:lpstr>
      <vt:lpstr>שפת הכימיה</vt:lpstr>
      <vt:lpstr>שפת הכימיה</vt:lpstr>
      <vt:lpstr>וכעת הפסקה לתרגול מושגי יסוד  ושפת הכימיה</vt:lpstr>
      <vt:lpstr>פתרון התרגיל  במושגי יסוד  ושפת הכימיה</vt:lpstr>
      <vt:lpstr>PowerPoint Presentation</vt:lpstr>
      <vt:lpstr>PowerPoint Presentation</vt:lpstr>
      <vt:lpstr>PowerPoint Presentation</vt:lpstr>
      <vt:lpstr>PowerPoint Presentation</vt:lpstr>
      <vt:lpstr>ניסוח ואיזון תגובות</vt:lpstr>
      <vt:lpstr>ניסוח ואיזון תגובות</vt:lpstr>
      <vt:lpstr>אזנו את התגובה הבאה:</vt:lpstr>
      <vt:lpstr>אזנו את התגובה הבאה:</vt:lpstr>
      <vt:lpstr>ניסוח ואיזון תגובות שריפה של פחמימנים</vt:lpstr>
      <vt:lpstr>ניסוח ואיזון תגובות שריפה של פחמימנים</vt:lpstr>
      <vt:lpstr>אזנו את תגובת השריפה הבאה:</vt:lpstr>
      <vt:lpstr>ניסוח ואיזון תגובות</vt:lpstr>
      <vt:lpstr>נסחו ואזנו את תגובת השריפה של אתאנול , C_2 H_5 〖OH〗_((l))</vt:lpstr>
      <vt:lpstr>נסחו ואזנו את תגובת השריפה של אתאנול , C_2 H_5 〖OH〗_((l))</vt:lpstr>
      <vt:lpstr>תרגול בית בניסוח ואיזון תגובות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yigal linkovsky</dc:creator>
  <cp:lastModifiedBy>Sivan Shimshila</cp:lastModifiedBy>
  <cp:revision>21</cp:revision>
  <dcterms:created xsi:type="dcterms:W3CDTF">2020-04-18T18:22:19Z</dcterms:created>
  <dcterms:modified xsi:type="dcterms:W3CDTF">2020-04-20T08:21:21Z</dcterms:modified>
</cp:coreProperties>
</file>