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57" r:id="rId2"/>
    <p:sldId id="262" r:id="rId3"/>
    <p:sldId id="309" r:id="rId4"/>
    <p:sldId id="263" r:id="rId5"/>
    <p:sldId id="288" r:id="rId6"/>
    <p:sldId id="320" r:id="rId7"/>
    <p:sldId id="323" r:id="rId8"/>
    <p:sldId id="325" r:id="rId9"/>
    <p:sldId id="328" r:id="rId10"/>
    <p:sldId id="322" r:id="rId11"/>
    <p:sldId id="301" r:id="rId12"/>
    <p:sldId id="321" r:id="rId13"/>
    <p:sldId id="302" r:id="rId14"/>
    <p:sldId id="327" r:id="rId15"/>
    <p:sldId id="326" r:id="rId16"/>
    <p:sldId id="291" r:id="rId1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A4AB"/>
    <a:srgbClr val="6CF0FF"/>
    <a:srgbClr val="192A72"/>
    <a:srgbClr val="92D050"/>
    <a:srgbClr val="E0E0E0"/>
    <a:srgbClr val="E6E6E6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סגנון בהיר 3 - הדגשה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63" autoAdjust="0"/>
    <p:restoredTop sz="93673" autoAdjust="0"/>
  </p:normalViewPr>
  <p:slideViewPr>
    <p:cSldViewPr snapToGrid="0" snapToObjects="1">
      <p:cViewPr varScale="1">
        <p:scale>
          <a:sx n="93" d="100"/>
          <a:sy n="93" d="100"/>
        </p:scale>
        <p:origin x="928" y="11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ט"ו.אב.תש"ף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4334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9452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ט"ו.אב.תש"ף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6.gif"/><Relationship Id="rId7" Type="http://schemas.openxmlformats.org/officeDocument/2006/relationships/hyperlink" Target="http://www.luster.kommune.no/ask-prosjektet.5483405.html?showtipform=2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luster.kommune.no/ask-" TargetMode="External"/><Relationship Id="rId5" Type="http://schemas.openxmlformats.org/officeDocument/2006/relationships/hyperlink" Target="https://tenor.com/view/happy-time-snoopy-gif-8071150" TargetMode="External"/><Relationship Id="rId10" Type="http://schemas.openxmlformats.org/officeDocument/2006/relationships/image" Target="../media/image8.png"/><Relationship Id="rId4" Type="http://schemas.openxmlformats.org/officeDocument/2006/relationships/hyperlink" Target="https://tenor.com/view/" TargetMode="External"/><Relationship Id="rId9" Type="http://schemas.openxmlformats.org/officeDocument/2006/relationships/hyperlink" Target="&#1513;&#1506;&#1493;&#1503;%20&#1506;&#1510;&#1512;%2010%20&#1491;&#1511;&#1493;&#1514;.pps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600" dirty="0">
                <a:cs typeface="Varela Round" panose="00000500000000000000"/>
              </a:rPr>
              <a:t>פרק 2 –א"ב, מילה ושפה</a:t>
            </a:r>
            <a:endParaRPr lang="he-I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b="1" dirty="0"/>
              <a:t>הגדרות - מושגים בסיסיים</a:t>
            </a:r>
            <a:endParaRPr lang="en-US" b="1" dirty="0"/>
          </a:p>
          <a:p>
            <a:endParaRPr lang="en-US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78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6578" y="155448"/>
            <a:ext cx="8568908" cy="720000"/>
          </a:xfrm>
        </p:spPr>
        <p:txBody>
          <a:bodyPr/>
          <a:lstStyle/>
          <a:p>
            <a:r>
              <a:rPr lang="he-IL" dirty="0"/>
              <a:t>הגדרות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-65913" y="1040149"/>
            <a:ext cx="11982450" cy="5468214"/>
          </a:xfrm>
        </p:spPr>
        <p:txBody>
          <a:bodyPr>
            <a:noAutofit/>
          </a:bodyPr>
          <a:lstStyle/>
          <a:p>
            <a:pPr defTabSz="432000">
              <a:spcAft>
                <a:spcPts val="1200"/>
              </a:spcAft>
            </a:pPr>
            <a:r>
              <a:rPr lang="he-IL" b="1" dirty="0">
                <a:solidFill>
                  <a:srgbClr val="11A4AB"/>
                </a:solidFill>
              </a:rPr>
              <a:t>א"ב</a:t>
            </a:r>
            <a:r>
              <a:rPr lang="he-IL" dirty="0"/>
              <a:t>  </a:t>
            </a:r>
            <a:r>
              <a:rPr lang="he-IL" b="1" dirty="0">
                <a:solidFill>
                  <a:schemeClr val="tx1"/>
                </a:solidFill>
              </a:rPr>
              <a:t>–</a:t>
            </a:r>
            <a:r>
              <a:rPr lang="he-IL" dirty="0"/>
              <a:t> 	הוא אוסף </a:t>
            </a:r>
            <a:r>
              <a:rPr lang="he-IL" u="sng" dirty="0"/>
              <a:t>סופי</a:t>
            </a:r>
            <a:r>
              <a:rPr lang="he-IL" dirty="0"/>
              <a:t> </a:t>
            </a:r>
            <a:r>
              <a:rPr lang="he-IL" u="sng" dirty="0"/>
              <a:t>לא</a:t>
            </a:r>
            <a:r>
              <a:rPr lang="he-IL" dirty="0"/>
              <a:t> </a:t>
            </a:r>
            <a:r>
              <a:rPr lang="he-IL" u="sng" dirty="0"/>
              <a:t>ריק</a:t>
            </a:r>
            <a:r>
              <a:rPr lang="he-IL" dirty="0"/>
              <a:t> של תווים. </a:t>
            </a:r>
          </a:p>
          <a:p>
            <a:pPr marL="0" indent="0" defTabSz="432000">
              <a:spcAft>
                <a:spcPts val="1200"/>
              </a:spcAft>
              <a:buNone/>
            </a:pPr>
            <a:r>
              <a:rPr lang="he-IL" dirty="0"/>
              <a:t>			הסימון של א"ב: </a:t>
            </a:r>
            <a:r>
              <a:rPr lang="el-GR" dirty="0"/>
              <a:t> </a:t>
            </a:r>
            <a:r>
              <a:rPr lang="el-GR" b="1" dirty="0">
                <a:solidFill>
                  <a:srgbClr val="11A4AB"/>
                </a:solidFill>
              </a:rPr>
              <a:t>Σ</a:t>
            </a:r>
            <a:r>
              <a:rPr lang="he-IL" b="1" dirty="0">
                <a:solidFill>
                  <a:schemeClr val="tx1"/>
                </a:solidFill>
              </a:rPr>
              <a:t>.</a:t>
            </a:r>
          </a:p>
          <a:p>
            <a:pPr marL="0" indent="0" defTabSz="432000">
              <a:spcAft>
                <a:spcPts val="1800"/>
              </a:spcAft>
              <a:buNone/>
            </a:pPr>
            <a:r>
              <a:rPr lang="he-IL" b="1" dirty="0">
                <a:solidFill>
                  <a:schemeClr val="tx1"/>
                </a:solidFill>
              </a:rPr>
              <a:t>			</a:t>
            </a:r>
            <a:r>
              <a:rPr lang="he-IL" dirty="0">
                <a:solidFill>
                  <a:schemeClr val="tx1"/>
                </a:solidFill>
              </a:rPr>
              <a:t>דוגמאות</a:t>
            </a:r>
            <a:r>
              <a:rPr lang="he-IL" b="1" dirty="0">
                <a:solidFill>
                  <a:schemeClr val="tx1"/>
                </a:solidFill>
              </a:rPr>
              <a:t>: </a:t>
            </a:r>
            <a:r>
              <a:rPr lang="el-GR" b="1" dirty="0">
                <a:solidFill>
                  <a:srgbClr val="11A4AB"/>
                </a:solidFill>
              </a:rPr>
              <a:t>Σ</a:t>
            </a:r>
            <a:r>
              <a:rPr lang="en-US" b="1" dirty="0">
                <a:solidFill>
                  <a:srgbClr val="11A4AB"/>
                </a:solidFill>
              </a:rPr>
              <a:t>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/>
              <a:t>{0,1,2,3,4,5,6,7,8,9}</a:t>
            </a:r>
            <a:r>
              <a:rPr lang="he-IL" dirty="0"/>
              <a:t> ,  </a:t>
            </a:r>
            <a:r>
              <a:rPr lang="el-GR" b="1" dirty="0">
                <a:solidFill>
                  <a:srgbClr val="11A4AB"/>
                </a:solidFill>
              </a:rPr>
              <a:t>Σ</a:t>
            </a:r>
            <a:r>
              <a:rPr lang="en-US" b="1" dirty="0">
                <a:solidFill>
                  <a:srgbClr val="11A4AB"/>
                </a:solidFill>
              </a:rPr>
              <a:t>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/>
              <a:t>{</a:t>
            </a:r>
            <a:r>
              <a:rPr lang="en-US" dirty="0" err="1"/>
              <a:t>a,b,c</a:t>
            </a:r>
            <a:r>
              <a:rPr lang="en-US" dirty="0"/>
              <a:t>, … ,</a:t>
            </a:r>
            <a:r>
              <a:rPr lang="en-US" dirty="0" err="1"/>
              <a:t>y,z</a:t>
            </a:r>
            <a:r>
              <a:rPr lang="en-US" dirty="0"/>
              <a:t>}</a:t>
            </a:r>
            <a:r>
              <a:rPr lang="he-IL" dirty="0"/>
              <a:t> ,  </a:t>
            </a:r>
            <a:r>
              <a:rPr lang="el-GR" b="1" dirty="0">
                <a:solidFill>
                  <a:srgbClr val="11A4AB"/>
                </a:solidFill>
              </a:rPr>
              <a:t>Σ</a:t>
            </a:r>
            <a:r>
              <a:rPr lang="en-US" b="1" dirty="0">
                <a:solidFill>
                  <a:srgbClr val="11A4AB"/>
                </a:solidFill>
              </a:rPr>
              <a:t>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/>
              <a:t>{0,1}</a:t>
            </a:r>
            <a:endParaRPr lang="he-IL" dirty="0"/>
          </a:p>
          <a:p>
            <a:pPr defTabSz="432000">
              <a:spcAft>
                <a:spcPts val="1200"/>
              </a:spcAft>
            </a:pPr>
            <a:r>
              <a:rPr lang="he-IL" b="1" dirty="0">
                <a:solidFill>
                  <a:srgbClr val="11A4AB"/>
                </a:solidFill>
              </a:rPr>
              <a:t>מילה</a:t>
            </a:r>
            <a:r>
              <a:rPr lang="he-IL" dirty="0"/>
              <a:t> </a:t>
            </a:r>
            <a:r>
              <a:rPr lang="he-IL" b="1" dirty="0">
                <a:solidFill>
                  <a:schemeClr val="tx1"/>
                </a:solidFill>
              </a:rPr>
              <a:t>–</a:t>
            </a:r>
            <a:r>
              <a:rPr lang="he-IL" dirty="0"/>
              <a:t> 	</a:t>
            </a:r>
            <a:r>
              <a:rPr lang="he-IL" b="1" dirty="0">
                <a:solidFill>
                  <a:srgbClr val="11A4AB"/>
                </a:solidFill>
              </a:rPr>
              <a:t>(</a:t>
            </a:r>
            <a:r>
              <a:rPr lang="en-US" b="1" dirty="0">
                <a:solidFill>
                  <a:srgbClr val="11A4AB"/>
                </a:solidFill>
              </a:rPr>
              <a:t>word</a:t>
            </a:r>
            <a:r>
              <a:rPr lang="he-IL" b="1" dirty="0">
                <a:solidFill>
                  <a:srgbClr val="11A4AB"/>
                </a:solidFill>
              </a:rPr>
              <a:t>) </a:t>
            </a:r>
            <a:r>
              <a:rPr lang="he-IL" dirty="0"/>
              <a:t>היא סדרה </a:t>
            </a:r>
            <a:r>
              <a:rPr lang="he-IL" u="sng" dirty="0"/>
              <a:t>סופית</a:t>
            </a:r>
            <a:r>
              <a:rPr lang="he-IL" dirty="0"/>
              <a:t> של תווים המורכבים מא"ב </a:t>
            </a:r>
            <a:r>
              <a:rPr lang="el-GR" dirty="0"/>
              <a:t>Σ</a:t>
            </a:r>
            <a:r>
              <a:rPr lang="he-IL" dirty="0"/>
              <a:t> כלשהו. </a:t>
            </a:r>
          </a:p>
          <a:p>
            <a:pPr marL="0" indent="0" defTabSz="432000">
              <a:spcAft>
                <a:spcPts val="1200"/>
              </a:spcAft>
              <a:buNone/>
            </a:pPr>
            <a:r>
              <a:rPr lang="he-IL" dirty="0"/>
              <a:t>			נהוג להגדיר שאלו מילים </a:t>
            </a:r>
            <a:r>
              <a:rPr lang="he-IL" b="1" u="sng" dirty="0">
                <a:solidFill>
                  <a:srgbClr val="FF0000"/>
                </a:solidFill>
              </a:rPr>
              <a:t>מעל</a:t>
            </a:r>
            <a:r>
              <a:rPr lang="he-IL" b="1" dirty="0">
                <a:solidFill>
                  <a:srgbClr val="FF0000"/>
                </a:solidFill>
              </a:rPr>
              <a:t> א"ב</a:t>
            </a:r>
            <a:r>
              <a:rPr lang="he-IL" b="1" dirty="0"/>
              <a:t> </a:t>
            </a:r>
            <a:r>
              <a:rPr lang="he-IL" dirty="0"/>
              <a:t>זה.</a:t>
            </a:r>
          </a:p>
          <a:p>
            <a:pPr marL="0" indent="0" defTabSz="432000">
              <a:spcAft>
                <a:spcPts val="1200"/>
              </a:spcAft>
              <a:buNone/>
            </a:pPr>
            <a:r>
              <a:rPr lang="he-IL" dirty="0"/>
              <a:t>			הסימון של מילה: </a:t>
            </a:r>
            <a:r>
              <a:rPr lang="el-GR" dirty="0"/>
              <a:t> </a:t>
            </a:r>
            <a:r>
              <a:rPr lang="en-US" b="1" dirty="0">
                <a:solidFill>
                  <a:srgbClr val="11A4AB"/>
                </a:solidFill>
              </a:rPr>
              <a:t>w</a:t>
            </a:r>
            <a:r>
              <a:rPr lang="en-US" sz="800" b="1" dirty="0">
                <a:solidFill>
                  <a:srgbClr val="11A4AB"/>
                </a:solidFill>
              </a:rPr>
              <a:t> </a:t>
            </a:r>
            <a:r>
              <a:rPr lang="en-US" b="1" baseline="-20000" dirty="0" err="1">
                <a:solidFill>
                  <a:srgbClr val="11A4AB"/>
                </a:solidFill>
              </a:rPr>
              <a:t>i</a:t>
            </a:r>
            <a:r>
              <a:rPr lang="he-IL" dirty="0"/>
              <a:t>(</a:t>
            </a:r>
            <a:r>
              <a:rPr lang="en-US" dirty="0"/>
              <a:t>w</a:t>
            </a:r>
            <a:r>
              <a:rPr lang="he-IL" dirty="0"/>
              <a:t> - אות אנגלית קטנה) כאשר </a:t>
            </a:r>
            <a:r>
              <a:rPr lang="en-US" dirty="0" err="1"/>
              <a:t>i</a:t>
            </a:r>
            <a:r>
              <a:rPr lang="he-IL" dirty="0"/>
              <a:t> הוא מספר טבעי</a:t>
            </a:r>
            <a:r>
              <a:rPr lang="he-IL" b="1" dirty="0">
                <a:solidFill>
                  <a:schemeClr val="tx1"/>
                </a:solidFill>
              </a:rPr>
              <a:t>.</a:t>
            </a:r>
          </a:p>
          <a:p>
            <a:pPr marL="0" indent="0" defTabSz="432000">
              <a:spcAft>
                <a:spcPts val="1200"/>
              </a:spcAft>
              <a:buNone/>
            </a:pPr>
            <a:r>
              <a:rPr lang="he-IL" b="1" dirty="0">
                <a:solidFill>
                  <a:schemeClr val="tx1"/>
                </a:solidFill>
              </a:rPr>
              <a:t>			</a:t>
            </a:r>
            <a:r>
              <a:rPr lang="he-IL" dirty="0">
                <a:solidFill>
                  <a:schemeClr val="tx1"/>
                </a:solidFill>
              </a:rPr>
              <a:t>דוגמאות</a:t>
            </a:r>
            <a:r>
              <a:rPr lang="he-IL" b="1" dirty="0">
                <a:solidFill>
                  <a:schemeClr val="tx1"/>
                </a:solidFill>
              </a:rPr>
              <a:t>: </a:t>
            </a:r>
            <a:r>
              <a:rPr lang="en-US" b="1" dirty="0">
                <a:solidFill>
                  <a:srgbClr val="11A4AB"/>
                </a:solidFill>
              </a:rPr>
              <a:t>w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sz="2200" dirty="0"/>
              <a:t>2710 </a:t>
            </a:r>
            <a:r>
              <a:rPr lang="he-IL" dirty="0"/>
              <a:t> ,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sz="2200" dirty="0"/>
              <a:t>43</a:t>
            </a:r>
            <a:r>
              <a:rPr lang="he-IL" dirty="0"/>
              <a:t> </a:t>
            </a:r>
            <a:r>
              <a:rPr lang="en-US" b="1" dirty="0">
                <a:solidFill>
                  <a:srgbClr val="11A4AB"/>
                </a:solidFill>
              </a:rPr>
              <a:t>w</a:t>
            </a:r>
            <a:r>
              <a:rPr lang="en-US" b="1" baseline="-20000" dirty="0">
                <a:solidFill>
                  <a:srgbClr val="11A4AB"/>
                </a:solidFill>
              </a:rPr>
              <a:t>1</a:t>
            </a:r>
            <a:r>
              <a:rPr lang="he-IL" b="1" baseline="-20000" dirty="0">
                <a:solidFill>
                  <a:srgbClr val="11A4AB"/>
                </a:solidFill>
              </a:rPr>
              <a:t> </a:t>
            </a:r>
            <a:r>
              <a:rPr lang="he-IL" dirty="0"/>
              <a:t>,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sz="2200" dirty="0"/>
              <a:t>258</a:t>
            </a:r>
            <a:r>
              <a:rPr lang="he-IL" dirty="0"/>
              <a:t> </a:t>
            </a:r>
            <a:r>
              <a:rPr lang="en-US" b="1" dirty="0">
                <a:solidFill>
                  <a:srgbClr val="11A4AB"/>
                </a:solidFill>
              </a:rPr>
              <a:t>w</a:t>
            </a:r>
            <a:r>
              <a:rPr lang="en-US" b="1" baseline="-20000" dirty="0">
                <a:solidFill>
                  <a:srgbClr val="11A4AB"/>
                </a:solidFill>
              </a:rPr>
              <a:t>2</a:t>
            </a:r>
            <a:r>
              <a:rPr lang="he-IL" b="1" baseline="-20000" dirty="0">
                <a:solidFill>
                  <a:srgbClr val="11A4AB"/>
                </a:solidFill>
              </a:rPr>
              <a:t>  </a:t>
            </a:r>
            <a:r>
              <a:rPr lang="he-IL" dirty="0"/>
              <a:t>מעל</a:t>
            </a:r>
            <a:r>
              <a:rPr lang="he-IL" b="1" baseline="-20000" dirty="0">
                <a:solidFill>
                  <a:srgbClr val="11A4AB"/>
                </a:solidFill>
              </a:rPr>
              <a:t> </a:t>
            </a:r>
            <a:r>
              <a:rPr lang="he-IL" dirty="0"/>
              <a:t>הא"ב</a:t>
            </a:r>
            <a:r>
              <a:rPr lang="he-IL" b="1" baseline="-20000" dirty="0">
                <a:solidFill>
                  <a:srgbClr val="11A4AB"/>
                </a:solidFill>
              </a:rPr>
              <a:t> </a:t>
            </a:r>
            <a:r>
              <a:rPr lang="el-GR" b="1" dirty="0">
                <a:solidFill>
                  <a:srgbClr val="11A4AB"/>
                </a:solidFill>
              </a:rPr>
              <a:t>Σ</a:t>
            </a:r>
            <a:r>
              <a:rPr lang="en-US" b="1" dirty="0">
                <a:solidFill>
                  <a:srgbClr val="11A4AB"/>
                </a:solidFill>
              </a:rPr>
              <a:t>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sz="2200" dirty="0"/>
              <a:t>{0,1,2,3,4,5,6,7,8,9} </a:t>
            </a:r>
            <a:r>
              <a:rPr lang="he-IL" sz="2200" dirty="0"/>
              <a:t> </a:t>
            </a:r>
            <a:endParaRPr lang="he-IL" sz="2200" b="1" dirty="0">
              <a:solidFill>
                <a:schemeClr val="tx1"/>
              </a:solidFill>
            </a:endParaRPr>
          </a:p>
          <a:p>
            <a:pPr marL="0" indent="0" defTabSz="432000">
              <a:spcAft>
                <a:spcPts val="1200"/>
              </a:spcAft>
              <a:buNone/>
            </a:pPr>
            <a:r>
              <a:rPr lang="he-IL" b="1" dirty="0">
                <a:solidFill>
                  <a:schemeClr val="tx1"/>
                </a:solidFill>
              </a:rPr>
              <a:t>						</a:t>
            </a:r>
            <a:r>
              <a:rPr lang="en-US" b="1" dirty="0">
                <a:solidFill>
                  <a:srgbClr val="11A4AB"/>
                </a:solidFill>
              </a:rPr>
              <a:t> w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 err="1"/>
              <a:t>oreen</a:t>
            </a:r>
            <a:r>
              <a:rPr lang="en-US" dirty="0"/>
              <a:t> </a:t>
            </a:r>
            <a:r>
              <a:rPr lang="he-IL" dirty="0"/>
              <a:t> ,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/>
              <a:t>a</a:t>
            </a:r>
            <a:r>
              <a:rPr lang="en-US" baseline="24000" dirty="0"/>
              <a:t>2</a:t>
            </a:r>
            <a:r>
              <a:rPr lang="he-IL" dirty="0"/>
              <a:t> </a:t>
            </a:r>
            <a:r>
              <a:rPr lang="en-US" b="1" dirty="0">
                <a:solidFill>
                  <a:srgbClr val="11A4AB"/>
                </a:solidFill>
              </a:rPr>
              <a:t>w</a:t>
            </a:r>
            <a:r>
              <a:rPr lang="en-US" b="1" baseline="-20000" dirty="0">
                <a:solidFill>
                  <a:srgbClr val="11A4AB"/>
                </a:solidFill>
              </a:rPr>
              <a:t>1</a:t>
            </a:r>
            <a:r>
              <a:rPr lang="he-IL" b="1" baseline="-20000" dirty="0">
                <a:solidFill>
                  <a:srgbClr val="11A4AB"/>
                </a:solidFill>
              </a:rPr>
              <a:t> </a:t>
            </a:r>
            <a:r>
              <a:rPr lang="he-IL" dirty="0"/>
              <a:t>,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 err="1"/>
              <a:t>abc</a:t>
            </a:r>
            <a:r>
              <a:rPr lang="he-IL" dirty="0"/>
              <a:t> </a:t>
            </a:r>
            <a:r>
              <a:rPr lang="en-US" b="1" dirty="0">
                <a:solidFill>
                  <a:srgbClr val="11A4AB"/>
                </a:solidFill>
              </a:rPr>
              <a:t>w</a:t>
            </a:r>
            <a:r>
              <a:rPr lang="en-US" b="1" baseline="-20000" dirty="0">
                <a:solidFill>
                  <a:srgbClr val="11A4AB"/>
                </a:solidFill>
              </a:rPr>
              <a:t>2</a:t>
            </a:r>
            <a:r>
              <a:rPr lang="he-IL" b="1" baseline="-20000" dirty="0">
                <a:solidFill>
                  <a:srgbClr val="11A4AB"/>
                </a:solidFill>
              </a:rPr>
              <a:t>  </a:t>
            </a:r>
            <a:r>
              <a:rPr lang="he-IL" dirty="0"/>
              <a:t>מעל</a:t>
            </a:r>
            <a:r>
              <a:rPr lang="he-IL" b="1" baseline="-20000" dirty="0">
                <a:solidFill>
                  <a:srgbClr val="11A4AB"/>
                </a:solidFill>
              </a:rPr>
              <a:t>  </a:t>
            </a:r>
            <a:r>
              <a:rPr lang="he-IL" dirty="0"/>
              <a:t>הא"ב</a:t>
            </a:r>
            <a:r>
              <a:rPr lang="he-IL" b="1" baseline="-20000" dirty="0">
                <a:solidFill>
                  <a:srgbClr val="11A4AB"/>
                </a:solidFill>
              </a:rPr>
              <a:t> </a:t>
            </a:r>
            <a:r>
              <a:rPr lang="el-GR" b="1" dirty="0">
                <a:solidFill>
                  <a:srgbClr val="11A4AB"/>
                </a:solidFill>
              </a:rPr>
              <a:t>Σ</a:t>
            </a:r>
            <a:r>
              <a:rPr lang="en-US" b="1" dirty="0">
                <a:solidFill>
                  <a:srgbClr val="11A4AB"/>
                </a:solidFill>
              </a:rPr>
              <a:t> </a:t>
            </a:r>
            <a:r>
              <a:rPr lang="en-US" dirty="0"/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sz="2200" dirty="0"/>
              <a:t>{</a:t>
            </a:r>
            <a:r>
              <a:rPr lang="en-US" sz="2000" dirty="0" err="1"/>
              <a:t>a,b,c</a:t>
            </a:r>
            <a:r>
              <a:rPr lang="en-US" sz="2000" dirty="0"/>
              <a:t>, … ,</a:t>
            </a:r>
            <a:r>
              <a:rPr lang="en-US" sz="2000" dirty="0" err="1"/>
              <a:t>y,z</a:t>
            </a:r>
            <a:r>
              <a:rPr lang="en-US" sz="2200" dirty="0"/>
              <a:t>}</a:t>
            </a:r>
            <a:r>
              <a:rPr lang="he-IL" sz="2200" dirty="0"/>
              <a:t> </a:t>
            </a:r>
          </a:p>
          <a:p>
            <a:pPr marL="0" indent="0" defTabSz="432000">
              <a:spcAft>
                <a:spcPts val="1200"/>
              </a:spcAft>
              <a:buNone/>
            </a:pPr>
            <a:r>
              <a:rPr lang="he-IL" sz="1000" b="1" dirty="0">
                <a:solidFill>
                  <a:schemeClr val="tx1"/>
                </a:solidFill>
              </a:rPr>
              <a:t>									</a:t>
            </a:r>
          </a:p>
          <a:p>
            <a:pPr marL="0" indent="0" defTabSz="432000">
              <a:spcAft>
                <a:spcPts val="0"/>
              </a:spcAft>
              <a:buNone/>
            </a:pPr>
            <a:r>
              <a:rPr lang="he-IL" sz="2200" b="1" dirty="0">
                <a:solidFill>
                  <a:schemeClr val="tx1"/>
                </a:solidFill>
              </a:rPr>
              <a:t>										</a:t>
            </a:r>
            <a:r>
              <a:rPr lang="he-IL" b="1" dirty="0">
                <a:solidFill>
                  <a:srgbClr val="11A4AB"/>
                </a:solidFill>
              </a:rPr>
              <a:t>מילה ריקה </a:t>
            </a:r>
            <a:r>
              <a:rPr lang="he-IL" sz="2200" b="1" dirty="0">
                <a:solidFill>
                  <a:schemeClr val="tx1"/>
                </a:solidFill>
              </a:rPr>
              <a:t>– 	</a:t>
            </a:r>
            <a:r>
              <a:rPr lang="he-IL" sz="2200" dirty="0">
                <a:solidFill>
                  <a:schemeClr val="tx1"/>
                </a:solidFill>
              </a:rPr>
              <a:t>מילה שאין לה תוכן.  </a:t>
            </a:r>
          </a:p>
          <a:p>
            <a:pPr marL="0" indent="0" defTabSz="432000">
              <a:spcAft>
                <a:spcPts val="0"/>
              </a:spcAft>
              <a:buNone/>
            </a:pPr>
            <a:r>
              <a:rPr lang="he-IL" sz="2200" dirty="0">
                <a:solidFill>
                  <a:schemeClr val="tx1"/>
                </a:solidFill>
              </a:rPr>
              <a:t>														סימונה הוא אפסילון: </a:t>
            </a:r>
            <a:r>
              <a:rPr lang="el-GR" sz="3200" b="1" dirty="0">
                <a:solidFill>
                  <a:srgbClr val="11A4AB"/>
                </a:solidFill>
              </a:rPr>
              <a:t>ε</a:t>
            </a:r>
            <a:endParaRPr lang="he-IL" sz="3200" b="1" dirty="0">
              <a:solidFill>
                <a:srgbClr val="11A4A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6578" y="155448"/>
            <a:ext cx="8278622" cy="720000"/>
          </a:xfrm>
        </p:spPr>
        <p:txBody>
          <a:bodyPr/>
          <a:lstStyle/>
          <a:p>
            <a:r>
              <a:rPr lang="he-IL" dirty="0"/>
              <a:t>הגדרות </a:t>
            </a:r>
            <a:r>
              <a:rPr lang="he-IL" sz="3200" dirty="0"/>
              <a:t>(המשך)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-65913" y="1040148"/>
            <a:ext cx="11982450" cy="5662403"/>
          </a:xfrm>
        </p:spPr>
        <p:txBody>
          <a:bodyPr>
            <a:noAutofit/>
          </a:bodyPr>
          <a:lstStyle/>
          <a:p>
            <a:pPr defTabSz="432000">
              <a:spcAft>
                <a:spcPts val="1200"/>
              </a:spcAft>
            </a:pPr>
            <a:r>
              <a:rPr lang="he-IL" b="1" dirty="0">
                <a:solidFill>
                  <a:srgbClr val="11A4AB"/>
                </a:solidFill>
              </a:rPr>
              <a:t>שפה</a:t>
            </a:r>
            <a:r>
              <a:rPr lang="he-IL" dirty="0"/>
              <a:t> </a:t>
            </a:r>
            <a:r>
              <a:rPr lang="he-IL" b="1" dirty="0">
                <a:solidFill>
                  <a:schemeClr val="tx1"/>
                </a:solidFill>
              </a:rPr>
              <a:t>–</a:t>
            </a:r>
            <a:r>
              <a:rPr lang="he-IL" dirty="0"/>
              <a:t>	(</a:t>
            </a:r>
            <a:r>
              <a:rPr lang="en-US" dirty="0"/>
              <a:t>Language</a:t>
            </a:r>
            <a:r>
              <a:rPr lang="he-IL" dirty="0"/>
              <a:t>) היא </a:t>
            </a:r>
            <a:r>
              <a:rPr lang="he-IL" u="sng" dirty="0"/>
              <a:t>קבוצה</a:t>
            </a:r>
            <a:r>
              <a:rPr lang="he-IL" dirty="0"/>
              <a:t> של מילים מעל א"ב </a:t>
            </a:r>
            <a:r>
              <a:rPr lang="el-GR" dirty="0"/>
              <a:t>Σ</a:t>
            </a:r>
            <a:r>
              <a:rPr lang="he-IL" dirty="0"/>
              <a:t> כלשהו. </a:t>
            </a:r>
          </a:p>
          <a:p>
            <a:pPr marL="0" indent="0" defTabSz="432000">
              <a:spcAft>
                <a:spcPts val="1200"/>
              </a:spcAft>
              <a:buNone/>
            </a:pPr>
            <a:r>
              <a:rPr lang="he-IL" dirty="0"/>
              <a:t>			הסימון של שפה: </a:t>
            </a:r>
            <a:r>
              <a:rPr lang="el-GR" dirty="0"/>
              <a:t> </a:t>
            </a:r>
            <a:r>
              <a:rPr lang="en-US" b="1" dirty="0">
                <a:solidFill>
                  <a:srgbClr val="11A4AB"/>
                </a:solidFill>
              </a:rPr>
              <a:t>L</a:t>
            </a:r>
            <a:r>
              <a:rPr lang="en-US" sz="800" b="1" dirty="0">
                <a:solidFill>
                  <a:srgbClr val="11A4AB"/>
                </a:solidFill>
              </a:rPr>
              <a:t> </a:t>
            </a:r>
            <a:r>
              <a:rPr lang="en-US" b="1" baseline="-20000" dirty="0" err="1">
                <a:solidFill>
                  <a:srgbClr val="11A4AB"/>
                </a:solidFill>
              </a:rPr>
              <a:t>i</a:t>
            </a:r>
            <a:r>
              <a:rPr lang="he-IL" dirty="0"/>
              <a:t>(</a:t>
            </a:r>
            <a:r>
              <a:rPr lang="en-US" dirty="0"/>
              <a:t>L</a:t>
            </a:r>
            <a:r>
              <a:rPr lang="he-IL" dirty="0"/>
              <a:t> - אות אנגלית גדולה) כאשר </a:t>
            </a:r>
            <a:r>
              <a:rPr lang="en-US" dirty="0" err="1"/>
              <a:t>i</a:t>
            </a:r>
            <a:r>
              <a:rPr lang="he-IL" dirty="0"/>
              <a:t> הוא מספר טבעי</a:t>
            </a:r>
            <a:r>
              <a:rPr lang="he-IL" b="1" dirty="0">
                <a:solidFill>
                  <a:schemeClr val="tx1"/>
                </a:solidFill>
              </a:rPr>
              <a:t>. 	</a:t>
            </a:r>
          </a:p>
          <a:p>
            <a:pPr marL="0" indent="0" defTabSz="432000">
              <a:spcAft>
                <a:spcPts val="0"/>
              </a:spcAft>
              <a:buNone/>
            </a:pPr>
            <a:r>
              <a:rPr lang="he-IL" b="1" dirty="0">
                <a:solidFill>
                  <a:schemeClr val="tx1"/>
                </a:solidFill>
              </a:rPr>
              <a:t>			</a:t>
            </a:r>
            <a:r>
              <a:rPr lang="he-IL" dirty="0">
                <a:solidFill>
                  <a:schemeClr val="tx1"/>
                </a:solidFill>
              </a:rPr>
              <a:t>דוגמאות</a:t>
            </a:r>
            <a:r>
              <a:rPr lang="he-IL" b="1" dirty="0">
                <a:solidFill>
                  <a:schemeClr val="tx1"/>
                </a:solidFill>
              </a:rPr>
              <a:t>:</a:t>
            </a:r>
          </a:p>
          <a:p>
            <a:pPr marL="990600" indent="0" algn="l" defTabSz="432000" rtl="0">
              <a:buNone/>
            </a:pPr>
            <a:r>
              <a:rPr lang="en-US" dirty="0">
                <a:solidFill>
                  <a:schemeClr val="tx1"/>
                </a:solidFill>
              </a:rPr>
              <a:t>L  = { {</a:t>
            </a:r>
            <a:r>
              <a:rPr lang="en-US" sz="2000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sz="2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}</a:t>
            </a:r>
            <a:r>
              <a:rPr lang="he-IL" dirty="0">
                <a:solidFill>
                  <a:schemeClr val="tx1"/>
                </a:solidFill>
              </a:rPr>
              <a:t>שפת כל המילים מעל הא"ב </a:t>
            </a:r>
            <a:r>
              <a:rPr lang="en-US" dirty="0">
                <a:solidFill>
                  <a:schemeClr val="tx1"/>
                </a:solidFill>
              </a:rPr>
              <a:t> }</a:t>
            </a:r>
          </a:p>
          <a:p>
            <a:pPr marL="990600" lvl="3" indent="0" algn="l" defTabSz="432000" rtl="0">
              <a:spcAft>
                <a:spcPts val="60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L</a:t>
            </a:r>
            <a:r>
              <a:rPr lang="en-US" sz="2400" baseline="-20000" dirty="0">
                <a:solidFill>
                  <a:schemeClr val="tx1"/>
                </a:solidFill>
              </a:rPr>
              <a:t>1</a:t>
            </a:r>
            <a:r>
              <a:rPr lang="en-US" sz="2400" dirty="0">
                <a:solidFill>
                  <a:schemeClr val="tx1"/>
                </a:solidFill>
              </a:rPr>
              <a:t> = { w | </a:t>
            </a:r>
            <a:r>
              <a:rPr lang="he-IL" sz="2400" dirty="0">
                <a:solidFill>
                  <a:schemeClr val="tx1"/>
                </a:solidFill>
              </a:rPr>
              <a:t>זוגי</a:t>
            </a:r>
            <a:r>
              <a:rPr lang="en-US" sz="2400" dirty="0">
                <a:solidFill>
                  <a:schemeClr val="tx1"/>
                </a:solidFill>
              </a:rPr>
              <a:t> a </a:t>
            </a:r>
            <a:r>
              <a:rPr lang="he-IL" sz="2400" dirty="0">
                <a:solidFill>
                  <a:schemeClr val="tx1"/>
                </a:solidFill>
              </a:rPr>
              <a:t>שמספר המופעים של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/>
              <a:t>{</a:t>
            </a:r>
            <a:r>
              <a:rPr lang="en-US" sz="2400" dirty="0" err="1"/>
              <a:t>a,b,c</a:t>
            </a:r>
            <a:r>
              <a:rPr lang="en-US" sz="2400" dirty="0"/>
              <a:t>} </a:t>
            </a:r>
            <a:r>
              <a:rPr lang="he-IL" sz="2400" dirty="0">
                <a:solidFill>
                  <a:schemeClr val="tx1"/>
                </a:solidFill>
              </a:rPr>
              <a:t>היא מילה מעל הא"ב </a:t>
            </a:r>
            <a:r>
              <a:rPr lang="en-US" sz="2400" dirty="0">
                <a:solidFill>
                  <a:schemeClr val="tx1"/>
                </a:solidFill>
              </a:rPr>
              <a:t> - w }</a:t>
            </a:r>
          </a:p>
          <a:p>
            <a:pPr marL="990600" lvl="3" indent="0" algn="l" defTabSz="432000" rtl="0">
              <a:spcAft>
                <a:spcPts val="1200"/>
              </a:spcAft>
              <a:buNone/>
            </a:pPr>
            <a:r>
              <a:rPr lang="en-US" sz="2400" dirty="0"/>
              <a:t>L</a:t>
            </a:r>
            <a:r>
              <a:rPr lang="en-US" sz="2400" baseline="-20000" dirty="0"/>
              <a:t>2</a:t>
            </a:r>
            <a:r>
              <a:rPr lang="en-US" sz="2400" dirty="0"/>
              <a:t> = { a</a:t>
            </a:r>
            <a:r>
              <a:rPr lang="en-US" sz="2800" baseline="24000" dirty="0"/>
              <a:t>n</a:t>
            </a:r>
            <a:r>
              <a:rPr lang="en-US" sz="2400" dirty="0"/>
              <a:t> | n &gt; </a:t>
            </a:r>
            <a:r>
              <a:rPr lang="en-US" sz="2200" dirty="0"/>
              <a:t>0</a:t>
            </a:r>
            <a:r>
              <a:rPr lang="en-US" sz="2400" dirty="0"/>
              <a:t> }</a:t>
            </a:r>
          </a:p>
          <a:p>
            <a:pPr marL="1332072" lvl="3" indent="0" defTabSz="432000">
              <a:buNone/>
            </a:pPr>
            <a:r>
              <a:rPr lang="he-IL" sz="2400" dirty="0"/>
              <a:t>הערה:  השפה </a:t>
            </a:r>
            <a:r>
              <a:rPr lang="he-IL" sz="2400" b="1" dirty="0">
                <a:solidFill>
                  <a:srgbClr val="11A4AB"/>
                </a:solidFill>
              </a:rPr>
              <a:t>*</a:t>
            </a:r>
            <a:r>
              <a:rPr lang="el-GR" sz="2400" b="1" dirty="0">
                <a:solidFill>
                  <a:srgbClr val="11A4AB"/>
                </a:solidFill>
              </a:rPr>
              <a:t> Σ</a:t>
            </a:r>
            <a:r>
              <a:rPr lang="he-IL" sz="2400" dirty="0"/>
              <a:t>- 	אוסף כל המילים מעל א"ב</a:t>
            </a:r>
            <a:r>
              <a:rPr lang="el-GR" sz="2400" b="1" dirty="0">
                <a:solidFill>
                  <a:srgbClr val="11A4AB"/>
                </a:solidFill>
              </a:rPr>
              <a:t>Σ</a:t>
            </a:r>
            <a:r>
              <a:rPr lang="el-GR" sz="2400" dirty="0"/>
              <a:t> </a:t>
            </a:r>
            <a:r>
              <a:rPr lang="he-IL" sz="2400" dirty="0"/>
              <a:t> כלשהוא כולל המילה הריקה (</a:t>
            </a:r>
            <a:r>
              <a:rPr lang="he-IL" sz="800" dirty="0"/>
              <a:t> </a:t>
            </a:r>
            <a:r>
              <a:rPr lang="he-IL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ℇ</a:t>
            </a:r>
            <a:r>
              <a:rPr lang="he-IL" sz="800" dirty="0"/>
              <a:t> </a:t>
            </a:r>
            <a:r>
              <a:rPr lang="he-IL" sz="2400" dirty="0"/>
              <a:t>).</a:t>
            </a:r>
          </a:p>
          <a:p>
            <a:pPr marL="1332072" lvl="3" indent="0" defTabSz="432000">
              <a:buNone/>
            </a:pPr>
            <a:r>
              <a:rPr lang="he-IL" sz="2400" dirty="0"/>
              <a:t>						דוגמה: אוסף המילים הבינאריות  </a:t>
            </a:r>
            <a:r>
              <a:rPr lang="el-GR" sz="2400" dirty="0"/>
              <a:t>Σ = {0, 1}</a:t>
            </a:r>
            <a:r>
              <a:rPr lang="he-IL" sz="2400" dirty="0"/>
              <a:t>,</a:t>
            </a:r>
          </a:p>
          <a:p>
            <a:pPr marL="1332072" lvl="3" indent="0" defTabSz="432000">
              <a:spcAft>
                <a:spcPts val="1200"/>
              </a:spcAft>
              <a:buNone/>
            </a:pPr>
            <a:r>
              <a:rPr lang="he-IL" sz="2400" dirty="0"/>
              <a:t>	</a:t>
            </a:r>
            <a:r>
              <a:rPr lang="en-US" sz="2400" dirty="0"/>
              <a:t>		</a:t>
            </a:r>
            <a:r>
              <a:rPr lang="he-IL" sz="2400" dirty="0"/>
              <a:t> 		 </a:t>
            </a:r>
            <a:r>
              <a:rPr lang="el-GR" sz="2400" dirty="0"/>
              <a:t>ε, </a:t>
            </a:r>
            <a:r>
              <a:rPr lang="el-GR" sz="1800" dirty="0"/>
              <a:t>0</a:t>
            </a:r>
            <a:r>
              <a:rPr lang="el-GR" sz="2000" dirty="0"/>
              <a:t>, </a:t>
            </a:r>
            <a:r>
              <a:rPr lang="el-GR" sz="1800" dirty="0"/>
              <a:t>1</a:t>
            </a:r>
            <a:r>
              <a:rPr lang="el-GR" sz="2000" dirty="0"/>
              <a:t>, </a:t>
            </a:r>
            <a:r>
              <a:rPr lang="el-GR" sz="1800" dirty="0"/>
              <a:t>00</a:t>
            </a:r>
            <a:r>
              <a:rPr lang="el-GR" sz="2000" dirty="0"/>
              <a:t>, </a:t>
            </a:r>
            <a:r>
              <a:rPr lang="el-GR" sz="1800" dirty="0"/>
              <a:t>01</a:t>
            </a:r>
            <a:r>
              <a:rPr lang="el-GR" sz="2000" dirty="0"/>
              <a:t>, </a:t>
            </a:r>
            <a:r>
              <a:rPr lang="el-GR" sz="1800" dirty="0"/>
              <a:t>10</a:t>
            </a:r>
            <a:r>
              <a:rPr lang="el-GR" sz="2000" dirty="0"/>
              <a:t>, </a:t>
            </a:r>
            <a:r>
              <a:rPr lang="el-GR" sz="1800" dirty="0"/>
              <a:t>11</a:t>
            </a:r>
            <a:r>
              <a:rPr lang="el-GR" sz="2000" dirty="0"/>
              <a:t>, </a:t>
            </a:r>
            <a:r>
              <a:rPr lang="el-GR" sz="1800" dirty="0"/>
              <a:t>000</a:t>
            </a:r>
            <a:r>
              <a:rPr lang="el-GR" sz="2000" dirty="0"/>
              <a:t>, </a:t>
            </a:r>
            <a:r>
              <a:rPr lang="el-GR" sz="1800" dirty="0"/>
              <a:t>001</a:t>
            </a:r>
            <a:r>
              <a:rPr lang="el-GR" sz="2000" dirty="0"/>
              <a:t>, </a:t>
            </a:r>
            <a:r>
              <a:rPr lang="el-GR" sz="1800" dirty="0"/>
              <a:t>010</a:t>
            </a:r>
            <a:r>
              <a:rPr lang="el-GR" sz="2000" dirty="0"/>
              <a:t>, </a:t>
            </a:r>
            <a:r>
              <a:rPr lang="el-GR" sz="1800" dirty="0"/>
              <a:t>011</a:t>
            </a:r>
            <a:r>
              <a:rPr lang="el-GR" sz="2000" dirty="0"/>
              <a:t>, </a:t>
            </a:r>
            <a:r>
              <a:rPr lang="el-GR" sz="1800" dirty="0"/>
              <a:t>100</a:t>
            </a:r>
            <a:r>
              <a:rPr lang="el-GR" sz="2000" dirty="0"/>
              <a:t>, </a:t>
            </a:r>
            <a:r>
              <a:rPr lang="el-GR" sz="1800" dirty="0"/>
              <a:t>101</a:t>
            </a:r>
            <a:r>
              <a:rPr lang="el-GR" sz="2000" dirty="0"/>
              <a:t>, </a:t>
            </a:r>
            <a:r>
              <a:rPr lang="el-GR" sz="1800" dirty="0"/>
              <a:t>110</a:t>
            </a:r>
            <a:r>
              <a:rPr lang="el-GR" sz="2000" dirty="0"/>
              <a:t>, </a:t>
            </a:r>
            <a:r>
              <a:rPr lang="el-GR" sz="1800" dirty="0"/>
              <a:t>111</a:t>
            </a:r>
            <a:r>
              <a:rPr lang="el-GR" sz="2000" dirty="0"/>
              <a:t>,</a:t>
            </a:r>
            <a:r>
              <a:rPr lang="el-GR" sz="1400" dirty="0"/>
              <a:t> </a:t>
            </a:r>
            <a:r>
              <a:rPr lang="el-GR" sz="1800" dirty="0"/>
              <a:t>. . .</a:t>
            </a:r>
            <a:r>
              <a:rPr lang="el-GR" sz="1400" dirty="0"/>
              <a:t> </a:t>
            </a:r>
            <a:r>
              <a:rPr lang="el-GR" sz="2000" dirty="0"/>
              <a:t>} </a:t>
            </a:r>
            <a:r>
              <a:rPr lang="he-IL" sz="2000" dirty="0">
                <a:solidFill>
                  <a:schemeClr val="tx1"/>
                </a:solidFill>
              </a:rPr>
              <a:t>}</a:t>
            </a:r>
            <a:r>
              <a:rPr lang="he-IL" sz="2000" b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=</a:t>
            </a:r>
            <a:r>
              <a:rPr lang="he-IL" sz="2400" dirty="0"/>
              <a:t>*</a:t>
            </a:r>
            <a:r>
              <a:rPr lang="el-GR" sz="1000" b="1" dirty="0">
                <a:solidFill>
                  <a:srgbClr val="11A4AB"/>
                </a:solidFill>
              </a:rPr>
              <a:t> </a:t>
            </a:r>
            <a:r>
              <a:rPr lang="el-GR" sz="2400" dirty="0"/>
              <a:t>Σ</a:t>
            </a:r>
            <a:r>
              <a:rPr lang="el-GR" sz="1000" b="1" dirty="0">
                <a:solidFill>
                  <a:srgbClr val="11A4AB"/>
                </a:solidFill>
              </a:rPr>
              <a:t> </a:t>
            </a:r>
            <a:r>
              <a:rPr lang="he-IL" sz="1000" b="1" dirty="0">
                <a:solidFill>
                  <a:schemeClr val="tx1"/>
                </a:solidFill>
              </a:rPr>
              <a:t>				</a:t>
            </a:r>
          </a:p>
          <a:p>
            <a:pPr marL="0" indent="0" defTabSz="432000">
              <a:spcAft>
                <a:spcPts val="0"/>
              </a:spcAft>
              <a:buNone/>
            </a:pPr>
            <a:r>
              <a:rPr lang="he-IL" sz="2200" b="1" dirty="0">
                <a:solidFill>
                  <a:schemeClr val="tx1"/>
                </a:solidFill>
              </a:rPr>
              <a:t>										</a:t>
            </a:r>
            <a:r>
              <a:rPr lang="he-IL" b="1" dirty="0">
                <a:solidFill>
                  <a:srgbClr val="11A4AB"/>
                </a:solidFill>
              </a:rPr>
              <a:t>שפה ריקה </a:t>
            </a:r>
            <a:r>
              <a:rPr lang="he-IL" sz="2200" b="1" dirty="0">
                <a:solidFill>
                  <a:schemeClr val="tx1"/>
                </a:solidFill>
              </a:rPr>
              <a:t>– 	</a:t>
            </a:r>
            <a:r>
              <a:rPr lang="he-IL" sz="2200" dirty="0">
                <a:solidFill>
                  <a:schemeClr val="tx1"/>
                </a:solidFill>
              </a:rPr>
              <a:t>שפה ש</a:t>
            </a:r>
            <a:r>
              <a:rPr lang="he-IL" sz="2200" u="sng" dirty="0">
                <a:solidFill>
                  <a:schemeClr val="tx1"/>
                </a:solidFill>
              </a:rPr>
              <a:t>אין</a:t>
            </a:r>
            <a:r>
              <a:rPr lang="he-IL" sz="2200" dirty="0">
                <a:solidFill>
                  <a:schemeClr val="tx1"/>
                </a:solidFill>
              </a:rPr>
              <a:t> בה מילים.  </a:t>
            </a:r>
          </a:p>
          <a:p>
            <a:pPr marL="0" indent="0" defTabSz="432000">
              <a:spcAft>
                <a:spcPts val="0"/>
              </a:spcAft>
              <a:buNone/>
            </a:pPr>
            <a:r>
              <a:rPr lang="he-IL" sz="2200" dirty="0">
                <a:solidFill>
                  <a:schemeClr val="tx1"/>
                </a:solidFill>
              </a:rPr>
              <a:t>														סימונה הוא אפסילון: </a:t>
            </a:r>
            <a:r>
              <a:rPr lang="el-GR" sz="3200" b="1" dirty="0">
                <a:solidFill>
                  <a:srgbClr val="11A4AB"/>
                </a:solidFill>
                <a:sym typeface="Symbol" panose="05050102010706020507" pitchFamily="18" charset="2"/>
              </a:rPr>
              <a:t></a:t>
            </a:r>
            <a:r>
              <a:rPr lang="he-IL" sz="3200" b="1" dirty="0">
                <a:solidFill>
                  <a:srgbClr val="11A4AB"/>
                </a:solidFill>
                <a:sym typeface="Symbol" panose="05050102010706020507" pitchFamily="18" charset="2"/>
              </a:rPr>
              <a:t> </a:t>
            </a:r>
            <a:r>
              <a:rPr lang="he-IL" sz="2200" dirty="0">
                <a:solidFill>
                  <a:schemeClr val="tx1"/>
                </a:solidFill>
                <a:sym typeface="Symbol" panose="05050102010706020507" pitchFamily="18" charset="2"/>
              </a:rPr>
              <a:t>או</a:t>
            </a:r>
            <a:r>
              <a:rPr lang="he-IL" sz="3200" b="1" dirty="0">
                <a:solidFill>
                  <a:srgbClr val="11A4AB"/>
                </a:solidFill>
                <a:sym typeface="Symbol" panose="05050102010706020507" pitchFamily="18" charset="2"/>
              </a:rPr>
              <a:t> {</a:t>
            </a:r>
            <a:r>
              <a:rPr lang="he-IL" sz="800" b="1" dirty="0">
                <a:solidFill>
                  <a:srgbClr val="11A4AB"/>
                </a:solidFill>
                <a:sym typeface="Symbol" panose="05050102010706020507" pitchFamily="18" charset="2"/>
              </a:rPr>
              <a:t> </a:t>
            </a:r>
            <a:r>
              <a:rPr lang="he-IL" sz="3200" b="1" dirty="0">
                <a:solidFill>
                  <a:srgbClr val="11A4AB"/>
                </a:solidFill>
                <a:sym typeface="Symbol" panose="05050102010706020507" pitchFamily="18" charset="2"/>
              </a:rPr>
              <a:t>}</a:t>
            </a:r>
            <a:endParaRPr lang="he-IL" sz="3200" b="1" dirty="0">
              <a:solidFill>
                <a:srgbClr val="11A4A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91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+mj-lt"/>
              </a:rPr>
              <a:t>תרגילים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98071" y="898585"/>
            <a:ext cx="3506995" cy="431447"/>
          </a:xfrm>
        </p:spPr>
        <p:txBody>
          <a:bodyPr/>
          <a:lstStyle/>
          <a:p>
            <a:r>
              <a:rPr lang="he-IL" altLang="he-IL" sz="2800" b="1" dirty="0"/>
              <a:t>ענה/י  נכון/לא נכון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98070" y="1471308"/>
            <a:ext cx="5030039" cy="4196068"/>
          </a:xfrm>
        </p:spPr>
        <p:txBody>
          <a:bodyPr>
            <a:normAutofit/>
          </a:bodyPr>
          <a:lstStyle/>
          <a:p>
            <a:pPr marL="611198" indent="-514350" algn="l" rtl="0">
              <a:buFont typeface="+mj-lt"/>
              <a:buAutoNum type="arabicPeriod"/>
            </a:pPr>
            <a:r>
              <a:rPr lang="he-IL" dirty="0"/>
              <a:t>חתול</a:t>
            </a:r>
            <a:r>
              <a:rPr lang="en-US" dirty="0"/>
              <a:t> </a:t>
            </a:r>
            <a:r>
              <a:rPr lang="en-US" b="1" dirty="0">
                <a:latin typeface="Lucida Sans Unicode" panose="020B0602030504020204" pitchFamily="34" charset="0"/>
                <a:ea typeface="Times New Roman" panose="02020603050405020304" pitchFamily="18" charset="0"/>
                <a:cs typeface="Miriam" panose="020B0502050101010101" pitchFamily="34" charset="-79"/>
              </a:rPr>
              <a:t>∉ </a:t>
            </a:r>
            <a:r>
              <a:rPr lang="en-US" dirty="0"/>
              <a:t>{</a:t>
            </a:r>
            <a:r>
              <a:rPr lang="he-IL" dirty="0"/>
              <a:t>כלב, חתול, עכבר</a:t>
            </a:r>
            <a:r>
              <a:rPr lang="en-US" dirty="0"/>
              <a:t>}</a:t>
            </a:r>
          </a:p>
          <a:p>
            <a:pPr marL="611198" indent="-514350" algn="l" rtl="0">
              <a:buFont typeface="+mj-lt"/>
              <a:buAutoNum type="arabicPeriod"/>
            </a:pPr>
            <a:r>
              <a:rPr lang="he-IL" dirty="0"/>
              <a:t>דולפין</a:t>
            </a:r>
            <a:r>
              <a:rPr lang="en-US" dirty="0"/>
              <a:t> </a:t>
            </a:r>
            <a:r>
              <a:rPr lang="en-US" b="1" dirty="0">
                <a:latin typeface="Lucida Sans Unicode" panose="020B0602030504020204" pitchFamily="34" charset="0"/>
                <a:cs typeface="Miriam" panose="020B0502050101010101" pitchFamily="34" charset="-79"/>
              </a:rPr>
              <a:t>∈ </a:t>
            </a:r>
            <a:r>
              <a:rPr lang="he-IL" dirty="0"/>
              <a:t>הוא יונק }</a:t>
            </a:r>
            <a:r>
              <a:rPr lang="en-US" dirty="0"/>
              <a:t> x :x }</a:t>
            </a:r>
          </a:p>
          <a:p>
            <a:pPr marL="611198" indent="-514350" algn="l" rtl="0">
              <a:buFont typeface="+mj-lt"/>
              <a:buAutoNum type="arabicPeriod"/>
            </a:pPr>
            <a:r>
              <a:rPr lang="en-US" dirty="0"/>
              <a:t>B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⊆ D</a:t>
            </a:r>
            <a:endParaRPr lang="en-US" dirty="0"/>
          </a:p>
          <a:p>
            <a:pPr marL="611198" indent="-514350" algn="l" rtl="0">
              <a:buFont typeface="+mj-lt"/>
              <a:buAutoNum type="arabicPeriod"/>
            </a:pPr>
            <a:r>
              <a:rPr lang="en-US" dirty="0"/>
              <a:t>B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= C</a:t>
            </a:r>
            <a:endParaRPr lang="en-US" dirty="0"/>
          </a:p>
          <a:p>
            <a:pPr marL="611198" indent="-514350" algn="l" rtl="0">
              <a:buFont typeface="+mj-lt"/>
              <a:buAutoNum type="arabicPeriod"/>
            </a:pPr>
            <a:r>
              <a:rPr lang="en-US" dirty="0"/>
              <a:t>B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= E</a:t>
            </a:r>
          </a:p>
          <a:p>
            <a:pPr marL="611198" indent="-514350" algn="l" rtl="0">
              <a:buFont typeface="+mj-lt"/>
              <a:buAutoNum type="arabicPeriod"/>
            </a:pP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27 </a:t>
            </a:r>
            <a:r>
              <a:rPr lang="en-US" b="1" dirty="0">
                <a:latin typeface="Lucida Sans Unicode" panose="020B0602030504020204" pitchFamily="34" charset="0"/>
                <a:cs typeface="Miriam" panose="020B0502050101010101" pitchFamily="34" charset="-79"/>
              </a:rPr>
              <a:t>∈ </a:t>
            </a:r>
            <a:r>
              <a:rPr lang="en-US" dirty="0">
                <a:latin typeface="Lucida Sans Unicode" panose="020B0602030504020204" pitchFamily="34" charset="0"/>
                <a:cs typeface="Miriam" panose="020B0502050101010101" pitchFamily="34" charset="-79"/>
              </a:rPr>
              <a:t>A</a:t>
            </a:r>
          </a:p>
          <a:p>
            <a:pPr marL="611198" indent="-514350" algn="l" rtl="0">
              <a:buFont typeface="+mj-lt"/>
              <a:buAutoNum type="arabicPeriod"/>
            </a:pPr>
            <a:endParaRPr lang="en-US" dirty="0">
              <a:latin typeface="Lucida Sans Unicode" panose="020B0602030504020204" pitchFamily="34" charset="0"/>
              <a:cs typeface="Miriam" panose="020B0502050101010101" pitchFamily="34" charset="-79"/>
            </a:endParaRPr>
          </a:p>
          <a:p>
            <a:pPr marL="611198" indent="-514350" algn="l" rtl="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baseline="-20000" dirty="0"/>
              <a:t>2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≠ </a:t>
            </a:r>
            <a:r>
              <a:rPr lang="en-US" dirty="0"/>
              <a:t>L</a:t>
            </a:r>
            <a:r>
              <a:rPr lang="en-US" baseline="-20000" dirty="0"/>
              <a:t>3</a:t>
            </a:r>
          </a:p>
          <a:p>
            <a:pPr marL="611198" indent="-514350" algn="l" rtl="0">
              <a:buFont typeface="+mj-lt"/>
              <a:buAutoNum type="arabicPeriod"/>
            </a:pPr>
            <a:r>
              <a:rPr lang="en-US" dirty="0"/>
              <a:t>A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⊂ 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</a:t>
            </a:r>
            <a:r>
              <a:rPr lang="en-US" baseline="-200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4</a:t>
            </a:r>
          </a:p>
        </p:txBody>
      </p:sp>
      <p:sp>
        <p:nvSpPr>
          <p:cNvPr id="12" name="מציין מיקום תוכן 3">
            <a:extLst>
              <a:ext uri="{FF2B5EF4-FFF2-40B4-BE49-F238E27FC236}">
                <a16:creationId xmlns:a16="http://schemas.microsoft.com/office/drawing/2014/main" id="{EC24AAB8-AC94-43F6-9126-7AA981DAA8CD}"/>
              </a:ext>
            </a:extLst>
          </p:cNvPr>
          <p:cNvSpPr txBox="1">
            <a:spLocks/>
          </p:cNvSpPr>
          <p:nvPr/>
        </p:nvSpPr>
        <p:spPr>
          <a:xfrm>
            <a:off x="6229351" y="1007915"/>
            <a:ext cx="5867399" cy="3717147"/>
          </a:xfrm>
          <a:prstGeom prst="rect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848" indent="0" defTabSz="432000" rtl="0">
              <a:spcAft>
                <a:spcPts val="1200"/>
              </a:spcAft>
              <a:buNone/>
            </a:pPr>
            <a:r>
              <a:rPr lang="he-IL" dirty="0"/>
              <a:t>נתונות הקבוצות/השפות הבאות:</a:t>
            </a:r>
          </a:p>
          <a:p>
            <a:pPr marL="96848" indent="0" algn="l" defTabSz="432000" rtl="0">
              <a:spcAft>
                <a:spcPts val="300"/>
              </a:spcAft>
              <a:buNone/>
            </a:pPr>
            <a:r>
              <a:rPr lang="en-US" dirty="0">
                <a:solidFill>
                  <a:srgbClr val="00B0F0"/>
                </a:solidFill>
              </a:rPr>
              <a:t>A</a:t>
            </a:r>
            <a:r>
              <a:rPr lang="en-US" dirty="0"/>
              <a:t> =</a:t>
            </a:r>
            <a:r>
              <a:rPr lang="he-IL" dirty="0"/>
              <a:t> הוא מספר דו</a:t>
            </a:r>
            <a:r>
              <a:rPr lang="he-IL" baseline="30000" dirty="0"/>
              <a:t>-</a:t>
            </a:r>
            <a:r>
              <a:rPr lang="he-IL" dirty="0"/>
              <a:t>ספרתי } </a:t>
            </a:r>
            <a:r>
              <a:rPr lang="en-US" dirty="0"/>
              <a:t>x :x }</a:t>
            </a:r>
          </a:p>
          <a:p>
            <a:pPr marL="96848" indent="0" algn="l" defTabSz="432000" rtl="0">
              <a:spcAft>
                <a:spcPts val="300"/>
              </a:spcAft>
              <a:buNone/>
            </a:pPr>
            <a:r>
              <a:rPr lang="en-US" dirty="0">
                <a:solidFill>
                  <a:srgbClr val="00B0F0"/>
                </a:solidFill>
              </a:rPr>
              <a:t>B</a:t>
            </a:r>
            <a:r>
              <a:rPr lang="en-US" dirty="0"/>
              <a:t> = {2, 4, 6, 8</a:t>
            </a:r>
            <a:r>
              <a:rPr lang="en-US" sz="1000" dirty="0"/>
              <a:t> </a:t>
            </a:r>
            <a:r>
              <a:rPr lang="en-US" dirty="0"/>
              <a:t>} 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>
                <a:solidFill>
                  <a:srgbClr val="00B0F0"/>
                </a:solidFill>
              </a:rPr>
              <a:t>C</a:t>
            </a:r>
            <a:r>
              <a:rPr lang="en-US" dirty="0"/>
              <a:t> = {1, 3, 5, 7, 9</a:t>
            </a:r>
            <a:r>
              <a:rPr lang="en-US" sz="1000" dirty="0"/>
              <a:t> </a:t>
            </a:r>
            <a:r>
              <a:rPr lang="en-US" dirty="0"/>
              <a:t>} </a:t>
            </a:r>
          </a:p>
          <a:p>
            <a:pPr marL="96848" indent="0" algn="l" defTabSz="432000" rtl="0">
              <a:spcAft>
                <a:spcPts val="0"/>
              </a:spcAft>
              <a:buNone/>
            </a:pPr>
            <a:r>
              <a:rPr lang="en-US" dirty="0">
                <a:solidFill>
                  <a:srgbClr val="00B0F0"/>
                </a:solidFill>
              </a:rPr>
              <a:t>D</a:t>
            </a:r>
            <a:r>
              <a:rPr lang="en-US" dirty="0"/>
              <a:t> = {</a:t>
            </a:r>
            <a:r>
              <a:rPr lang="en-US" sz="1100" dirty="0"/>
              <a:t> </a:t>
            </a:r>
            <a:r>
              <a:rPr lang="he-IL" sz="2200" dirty="0"/>
              <a:t>כל הספרות</a:t>
            </a:r>
            <a:r>
              <a:rPr lang="en-US" dirty="0"/>
              <a:t>}	</a:t>
            </a:r>
            <a:r>
              <a:rPr lang="en-US" dirty="0">
                <a:solidFill>
                  <a:srgbClr val="00B0F0"/>
                </a:solidFill>
              </a:rPr>
              <a:t>E</a:t>
            </a:r>
            <a:r>
              <a:rPr lang="en-US" dirty="0"/>
              <a:t> = {</a:t>
            </a:r>
            <a:r>
              <a:rPr lang="en-US" sz="1400" dirty="0"/>
              <a:t> </a:t>
            </a:r>
            <a:r>
              <a:rPr lang="he-IL" sz="2200" dirty="0"/>
              <a:t>כל הספרות הזוגיות</a:t>
            </a:r>
            <a:r>
              <a:rPr lang="en-US" dirty="0"/>
              <a:t>}</a:t>
            </a:r>
          </a:p>
          <a:p>
            <a:pPr marL="96848" indent="0" algn="l" defTabSz="432000" rtl="0">
              <a:buNone/>
            </a:pPr>
            <a:endParaRPr lang="en-US" sz="1000" dirty="0"/>
          </a:p>
          <a:p>
            <a:pPr marL="96848" indent="0" algn="l" defTabSz="432000" rtl="0">
              <a:spcAft>
                <a:spcPts val="300"/>
              </a:spcAft>
              <a:buNone/>
            </a:pPr>
            <a:r>
              <a:rPr lang="en-US" dirty="0">
                <a:solidFill>
                  <a:srgbClr val="00B0F0"/>
                </a:solidFill>
              </a:rPr>
              <a:t>L</a:t>
            </a:r>
            <a:r>
              <a:rPr lang="en-US" baseline="-20000" dirty="0">
                <a:solidFill>
                  <a:srgbClr val="00B0F0"/>
                </a:solidFill>
              </a:rPr>
              <a:t>1</a:t>
            </a:r>
            <a:r>
              <a:rPr lang="en-US" dirty="0"/>
              <a:t> = { 00, 01, 10, 11</a:t>
            </a:r>
            <a:r>
              <a:rPr lang="en-US" sz="1100" dirty="0"/>
              <a:t> </a:t>
            </a:r>
            <a:r>
              <a:rPr lang="en-US" dirty="0"/>
              <a:t>}</a:t>
            </a:r>
          </a:p>
          <a:p>
            <a:pPr marL="96848" indent="0" algn="l" defTabSz="432000" rtl="0">
              <a:spcAft>
                <a:spcPts val="300"/>
              </a:spcAft>
              <a:buNone/>
            </a:pPr>
            <a:r>
              <a:rPr lang="en-US" dirty="0">
                <a:solidFill>
                  <a:srgbClr val="00B0F0"/>
                </a:solidFill>
              </a:rPr>
              <a:t>L</a:t>
            </a:r>
            <a:r>
              <a:rPr lang="en-US" baseline="-20000" dirty="0">
                <a:solidFill>
                  <a:srgbClr val="00B0F0"/>
                </a:solidFill>
              </a:rPr>
              <a:t>2</a:t>
            </a:r>
            <a:r>
              <a:rPr lang="en-US" dirty="0"/>
              <a:t> = { a</a:t>
            </a:r>
            <a:r>
              <a:rPr lang="en-US" sz="2800" baseline="30000" dirty="0"/>
              <a:t>n</a:t>
            </a:r>
            <a:r>
              <a:rPr lang="en-US" dirty="0"/>
              <a:t> | n ≥ 0 }	</a:t>
            </a:r>
            <a:r>
              <a:rPr lang="en-US" dirty="0">
                <a:solidFill>
                  <a:srgbClr val="00B0F0"/>
                </a:solidFill>
              </a:rPr>
              <a:t>L</a:t>
            </a:r>
            <a:r>
              <a:rPr lang="en-US" baseline="-20000" dirty="0">
                <a:solidFill>
                  <a:srgbClr val="00B0F0"/>
                </a:solidFill>
              </a:rPr>
              <a:t>3</a:t>
            </a:r>
            <a:r>
              <a:rPr lang="en-US" dirty="0"/>
              <a:t> = { b</a:t>
            </a:r>
            <a:r>
              <a:rPr lang="en-US" sz="3600" baseline="30000" dirty="0"/>
              <a:t>n</a:t>
            </a:r>
            <a:r>
              <a:rPr lang="en-US" dirty="0"/>
              <a:t> |  n ≥ 0 }</a:t>
            </a:r>
            <a:endParaRPr lang="he-IL" dirty="0"/>
          </a:p>
          <a:p>
            <a:pPr marL="96848" indent="0" algn="l" defTabSz="432000" rtl="0">
              <a:spcAft>
                <a:spcPts val="300"/>
              </a:spcAft>
              <a:buNone/>
            </a:pPr>
            <a:r>
              <a:rPr lang="en-US" dirty="0">
                <a:solidFill>
                  <a:srgbClr val="00B0F0"/>
                </a:solidFill>
              </a:rPr>
              <a:t>L</a:t>
            </a:r>
            <a:r>
              <a:rPr lang="en-US" baseline="-20000" dirty="0">
                <a:solidFill>
                  <a:srgbClr val="00B0F0"/>
                </a:solidFill>
              </a:rPr>
              <a:t>4</a:t>
            </a:r>
            <a:r>
              <a:rPr lang="en-US" dirty="0"/>
              <a:t> = { </a:t>
            </a:r>
            <a:r>
              <a:rPr lang="en-US" dirty="0" err="1"/>
              <a:t>x</a:t>
            </a:r>
            <a:r>
              <a:rPr lang="en-US" sz="2800" baseline="30000" dirty="0" err="1"/>
              <a:t>n</a:t>
            </a:r>
            <a:r>
              <a:rPr lang="en-US" dirty="0"/>
              <a:t> | n/100</a:t>
            </a:r>
            <a:r>
              <a:rPr lang="en-US" sz="800" dirty="0"/>
              <a:t> </a:t>
            </a:r>
            <a:r>
              <a:rPr lang="en-US" dirty="0"/>
              <a:t>=</a:t>
            </a:r>
            <a:r>
              <a:rPr lang="en-US" sz="800" dirty="0"/>
              <a:t> </a:t>
            </a:r>
            <a:r>
              <a:rPr lang="en-US" dirty="0"/>
              <a:t>0 , n</a:t>
            </a:r>
            <a:r>
              <a:rPr lang="en-US" sz="800" dirty="0"/>
              <a:t> </a:t>
            </a:r>
            <a:r>
              <a:rPr lang="en-US" dirty="0"/>
              <a:t>%</a:t>
            </a:r>
            <a:r>
              <a:rPr lang="en-US" sz="800" dirty="0"/>
              <a:t> </a:t>
            </a:r>
            <a:r>
              <a:rPr lang="en-US" dirty="0"/>
              <a:t>100</a:t>
            </a:r>
            <a:r>
              <a:rPr lang="en-US" sz="800" dirty="0"/>
              <a:t> </a:t>
            </a:r>
            <a:r>
              <a:rPr lang="en-US" dirty="0"/>
              <a:t>≥</a:t>
            </a:r>
            <a:r>
              <a:rPr lang="en-US" sz="800" dirty="0"/>
              <a:t> </a:t>
            </a:r>
            <a:r>
              <a:rPr lang="en-US" dirty="0"/>
              <a:t>10, </a:t>
            </a:r>
          </a:p>
          <a:p>
            <a:pPr marL="96848" indent="0" algn="l" defTabSz="432000" rtl="0">
              <a:spcAft>
                <a:spcPts val="300"/>
              </a:spcAft>
              <a:buNone/>
            </a:pPr>
            <a:r>
              <a:rPr lang="en-US" dirty="0"/>
              <a:t>		 100 &gt; x ≥ 10  }</a:t>
            </a:r>
            <a:endParaRPr lang="he-IL" dirty="0"/>
          </a:p>
          <a:p>
            <a:pPr marL="96848" indent="0" algn="l" defTabSz="432000" rtl="0">
              <a:buNone/>
            </a:pPr>
            <a:endParaRPr lang="he-IL" dirty="0"/>
          </a:p>
          <a:p>
            <a:pPr marL="96848" indent="0" algn="l" defTabSz="432000" rtl="0">
              <a:buNone/>
            </a:pPr>
            <a:endParaRPr lang="en-US" dirty="0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D8FCE05C-1646-45DB-A299-6A203BCF5CD5}"/>
              </a:ext>
            </a:extLst>
          </p:cNvPr>
          <p:cNvSpPr txBox="1"/>
          <p:nvPr/>
        </p:nvSpPr>
        <p:spPr>
          <a:xfrm>
            <a:off x="294481" y="1396846"/>
            <a:ext cx="501650" cy="411394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Aft>
                <a:spcPts val="200"/>
              </a:spcAft>
            </a:pPr>
            <a:r>
              <a:rPr lang="he-IL" sz="2800" dirty="0">
                <a:solidFill>
                  <a:srgbClr val="FF0000"/>
                </a:solidFill>
                <a:sym typeface="Wingdings" panose="05000000000000000000" pitchFamily="2" charset="2"/>
              </a:rPr>
              <a:t></a:t>
            </a:r>
          </a:p>
          <a:p>
            <a:pPr>
              <a:spcAft>
                <a:spcPts val="200"/>
              </a:spcAft>
            </a:pPr>
            <a:r>
              <a:rPr lang="he-IL" sz="2800" dirty="0">
                <a:solidFill>
                  <a:srgbClr val="FF0000"/>
                </a:solidFill>
                <a:sym typeface="Wingdings" panose="05000000000000000000" pitchFamily="2" charset="2"/>
              </a:rPr>
              <a:t></a:t>
            </a:r>
          </a:p>
          <a:p>
            <a:pPr>
              <a:spcAft>
                <a:spcPts val="200"/>
              </a:spcAft>
            </a:pPr>
            <a:r>
              <a:rPr lang="he-IL" sz="2800" dirty="0">
                <a:solidFill>
                  <a:srgbClr val="FF0000"/>
                </a:solidFill>
                <a:sym typeface="Wingdings" panose="05000000000000000000" pitchFamily="2" charset="2"/>
              </a:rPr>
              <a:t></a:t>
            </a:r>
          </a:p>
          <a:p>
            <a:pPr>
              <a:spcAft>
                <a:spcPts val="200"/>
              </a:spcAft>
            </a:pPr>
            <a:r>
              <a:rPr lang="he-IL" sz="2800" dirty="0">
                <a:solidFill>
                  <a:srgbClr val="FF0000"/>
                </a:solidFill>
                <a:sym typeface="Wingdings" panose="05000000000000000000" pitchFamily="2" charset="2"/>
              </a:rPr>
              <a:t></a:t>
            </a:r>
          </a:p>
          <a:p>
            <a:pPr>
              <a:spcAft>
                <a:spcPts val="200"/>
              </a:spcAft>
            </a:pPr>
            <a:r>
              <a:rPr lang="he-IL" sz="2800" dirty="0">
                <a:solidFill>
                  <a:srgbClr val="FF0000"/>
                </a:solidFill>
                <a:sym typeface="Wingdings" panose="05000000000000000000" pitchFamily="2" charset="2"/>
              </a:rPr>
              <a:t></a:t>
            </a:r>
          </a:p>
          <a:p>
            <a:pPr>
              <a:spcAft>
                <a:spcPts val="200"/>
              </a:spcAft>
            </a:pPr>
            <a:r>
              <a:rPr lang="he-IL" sz="2800" dirty="0">
                <a:solidFill>
                  <a:srgbClr val="FF0000"/>
                </a:solidFill>
                <a:sym typeface="Wingdings" panose="05000000000000000000" pitchFamily="2" charset="2"/>
              </a:rPr>
              <a:t></a:t>
            </a:r>
          </a:p>
          <a:p>
            <a:pPr>
              <a:spcAft>
                <a:spcPts val="200"/>
              </a:spcAft>
            </a:pPr>
            <a:endParaRPr lang="he-IL" sz="24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>
              <a:spcAft>
                <a:spcPts val="200"/>
              </a:spcAft>
            </a:pPr>
            <a:r>
              <a:rPr lang="he-IL" sz="2800" dirty="0">
                <a:solidFill>
                  <a:srgbClr val="FF0000"/>
                </a:solidFill>
                <a:sym typeface="Wingdings" panose="05000000000000000000" pitchFamily="2" charset="2"/>
              </a:rPr>
              <a:t></a:t>
            </a:r>
          </a:p>
          <a:p>
            <a:pPr>
              <a:spcAft>
                <a:spcPts val="300"/>
              </a:spcAft>
            </a:pPr>
            <a:r>
              <a:rPr lang="he-IL" sz="2800" dirty="0">
                <a:solidFill>
                  <a:srgbClr val="FF0000"/>
                </a:solidFill>
                <a:sym typeface="Wingdings" panose="05000000000000000000" pitchFamily="2" charset="2"/>
              </a:rPr>
              <a:t>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2400018C-9668-464C-8EEA-6A5FAF7503DF}"/>
              </a:ext>
            </a:extLst>
          </p:cNvPr>
          <p:cNvSpPr txBox="1"/>
          <p:nvPr/>
        </p:nvSpPr>
        <p:spPr>
          <a:xfrm>
            <a:off x="0" y="5510793"/>
            <a:ext cx="7861300" cy="13208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defTabSz="432000"/>
            <a:r>
              <a:rPr lang="he-IL" sz="2400" dirty="0"/>
              <a:t>שאלה:   האם ניתן לשאול </a:t>
            </a:r>
            <a:r>
              <a:rPr lang="en-US" sz="2400" dirty="0"/>
              <a:t> ?</a:t>
            </a:r>
            <a:r>
              <a:rPr lang="en-US" sz="1000" dirty="0"/>
              <a:t> </a:t>
            </a:r>
            <a:r>
              <a:rPr lang="en-US" sz="2400" dirty="0"/>
              <a:t>10</a:t>
            </a:r>
            <a:r>
              <a:rPr lang="en-US" sz="1000" dirty="0"/>
              <a:t> </a:t>
            </a: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⊂</a:t>
            </a:r>
            <a:r>
              <a:rPr lang="en-US" sz="1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</a:t>
            </a:r>
            <a:r>
              <a:rPr lang="en-US" sz="2400" baseline="-200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1</a:t>
            </a:r>
            <a:r>
              <a:rPr lang="he-IL" sz="2400" baseline="-200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הסבר/י.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defTabSz="432000"/>
            <a:endParaRPr lang="en-US" sz="800" baseline="-20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defTabSz="432000">
              <a:spcAft>
                <a:spcPts val="300"/>
              </a:spcAft>
            </a:pPr>
            <a:r>
              <a:rPr lang="he-IL" sz="2400" dirty="0"/>
              <a:t>תשובה:  </a:t>
            </a:r>
            <a:r>
              <a:rPr lang="he-IL" sz="2400" b="1" dirty="0">
                <a:solidFill>
                  <a:srgbClr val="00B050"/>
                </a:solidFill>
              </a:rPr>
              <a:t>לא</a:t>
            </a:r>
            <a:r>
              <a:rPr lang="he-IL" sz="2400" dirty="0"/>
              <a:t>.  פעולת ההכלה היא </a:t>
            </a:r>
            <a:r>
              <a:rPr lang="he-IL" sz="2400" u="sng" dirty="0"/>
              <a:t>רק</a:t>
            </a:r>
            <a:r>
              <a:rPr lang="he-IL" sz="2400" dirty="0"/>
              <a:t> בין 2 קבוצות/שפות.</a:t>
            </a:r>
          </a:p>
          <a:p>
            <a:pPr defTabSz="432000"/>
            <a:r>
              <a:rPr lang="he-IL" sz="2400" dirty="0"/>
              <a:t>				</a:t>
            </a:r>
            <a:r>
              <a:rPr lang="he-IL" sz="1000" dirty="0"/>
              <a:t> </a:t>
            </a:r>
            <a:r>
              <a:rPr lang="he-IL" sz="2400" dirty="0"/>
              <a:t>כן ניתן לרשום: </a:t>
            </a:r>
            <a:r>
              <a:rPr lang="en-US" sz="2400" dirty="0"/>
              <a:t>{10} </a:t>
            </a: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⊂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</a:t>
            </a:r>
            <a:r>
              <a:rPr lang="en-US" sz="2400" baseline="-200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1</a:t>
            </a:r>
            <a:r>
              <a:rPr lang="he-IL" sz="2400" baseline="-200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  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או</a:t>
            </a:r>
            <a:r>
              <a:rPr lang="he-IL" sz="2400" baseline="-200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 </a:t>
            </a:r>
            <a:r>
              <a:rPr lang="en-US" sz="2400" dirty="0"/>
              <a:t>10 </a:t>
            </a:r>
            <a:r>
              <a:rPr lang="en-US" sz="24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∈ 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</a:t>
            </a:r>
            <a:r>
              <a:rPr lang="en-US" sz="2400" baseline="-200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1</a:t>
            </a:r>
            <a:r>
              <a:rPr lang="he-IL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.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+mj-lt"/>
              </a:rPr>
              <a:t>סיכום השיעור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57946" y="1024944"/>
            <a:ext cx="11476107" cy="3348209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he-IL" b="1" dirty="0"/>
              <a:t>קבוצה</a:t>
            </a:r>
            <a:r>
              <a:rPr lang="he-IL" dirty="0"/>
              <a:t> </a:t>
            </a:r>
            <a:r>
              <a:rPr lang="en-US" dirty="0"/>
              <a:t> (Group) </a:t>
            </a:r>
            <a:r>
              <a:rPr lang="he-IL" dirty="0"/>
              <a:t>היא אוסף כלשהו של איברים השונים זה מזה וללא חשיבות לסדר.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he-IL" dirty="0"/>
              <a:t>בין האיברים </a:t>
            </a:r>
            <a:r>
              <a:rPr lang="he-IL" u="sng" dirty="0"/>
              <a:t>לא</a:t>
            </a:r>
            <a:r>
              <a:rPr lang="he-IL" dirty="0"/>
              <a:t> חייב להיות קשר כלשהו מעבר לכך.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he-IL" dirty="0">
                <a:solidFill>
                  <a:schemeClr val="tx1"/>
                </a:solidFill>
              </a:rPr>
              <a:t>קבוצה ריקה </a:t>
            </a:r>
            <a:r>
              <a:rPr lang="he-IL" b="1" dirty="0">
                <a:solidFill>
                  <a:schemeClr val="tx1"/>
                </a:solidFill>
              </a:rPr>
              <a:t>- </a:t>
            </a:r>
            <a:r>
              <a:rPr lang="he-IL" dirty="0">
                <a:solidFill>
                  <a:schemeClr val="tx1"/>
                </a:solidFill>
              </a:rPr>
              <a:t>קבוצה שאינה מכילה שום איבר. סימונה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sym typeface="Symbol" panose="05050102010706020507" pitchFamily="18" charset="2"/>
              </a:rPr>
              <a:t></a:t>
            </a:r>
            <a:r>
              <a:rPr lang="he-IL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sym typeface="Symbol" panose="05050102010706020507" pitchFamily="18" charset="2"/>
              </a:rPr>
              <a:t>.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he-IL" dirty="0">
                <a:solidFill>
                  <a:schemeClr val="tx1"/>
                </a:solidFill>
              </a:rPr>
              <a:t>קבוצת </a:t>
            </a:r>
            <a:r>
              <a:rPr lang="he-IL" dirty="0" err="1">
                <a:solidFill>
                  <a:schemeClr val="tx1"/>
                </a:solidFill>
              </a:rPr>
              <a:t>הכל</a:t>
            </a:r>
            <a:r>
              <a:rPr lang="he-IL" dirty="0">
                <a:solidFill>
                  <a:schemeClr val="tx1"/>
                </a:solidFill>
              </a:rPr>
              <a:t> (הכלל) </a:t>
            </a:r>
            <a:r>
              <a:rPr lang="he-IL" b="1" dirty="0">
                <a:solidFill>
                  <a:schemeClr val="tx1"/>
                </a:solidFill>
              </a:rPr>
              <a:t>- </a:t>
            </a:r>
            <a:r>
              <a:rPr lang="he-IL" dirty="0">
                <a:solidFill>
                  <a:schemeClr val="tx1"/>
                </a:solidFill>
              </a:rPr>
              <a:t>קבוצה הכוללת את כל האיברים בתחום הדיון, שבו עוסקים במקרה </a:t>
            </a:r>
            <a:r>
              <a:rPr lang="he-IL" dirty="0" err="1">
                <a:solidFill>
                  <a:schemeClr val="tx1"/>
                </a:solidFill>
              </a:rPr>
              <a:t>מסויים</a:t>
            </a:r>
            <a:r>
              <a:rPr lang="he-IL" dirty="0">
                <a:solidFill>
                  <a:schemeClr val="tx1"/>
                </a:solidFill>
              </a:rPr>
              <a:t>.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he-IL" dirty="0"/>
              <a:t>יחסים בין קבוצות: קבוצות שוות = , קבוצות זרות ≠ וקבוצות מוכלות </a:t>
            </a:r>
            <a:r>
              <a:rPr lang="he-IL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⊂</a:t>
            </a:r>
            <a:r>
              <a:rPr lang="he-IL" dirty="0"/>
              <a:t>.</a:t>
            </a:r>
            <a:endParaRPr lang="he-IL" dirty="0">
              <a:solidFill>
                <a:schemeClr val="tx1"/>
              </a:solidFill>
            </a:endParaRP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v"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3" name="מציין מיקום תוכן 3">
            <a:extLst>
              <a:ext uri="{FF2B5EF4-FFF2-40B4-BE49-F238E27FC236}">
                <a16:creationId xmlns:a16="http://schemas.microsoft.com/office/drawing/2014/main" id="{9F2EFF47-CA6C-4908-91BA-7A42A9383EBD}"/>
              </a:ext>
            </a:extLst>
          </p:cNvPr>
          <p:cNvSpPr txBox="1">
            <a:spLocks/>
          </p:cNvSpPr>
          <p:nvPr/>
        </p:nvSpPr>
        <p:spPr>
          <a:xfrm>
            <a:off x="-58056" y="4455727"/>
            <a:ext cx="8548914" cy="1756465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20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he-IL" b="1" dirty="0">
                <a:solidFill>
                  <a:srgbClr val="11A4AB"/>
                </a:solidFill>
              </a:rPr>
              <a:t>א"ב</a:t>
            </a:r>
            <a:r>
              <a:rPr lang="he-IL" dirty="0"/>
              <a:t>  </a:t>
            </a:r>
            <a:r>
              <a:rPr lang="he-IL" b="1" dirty="0">
                <a:solidFill>
                  <a:schemeClr val="tx1"/>
                </a:solidFill>
              </a:rPr>
              <a:t>–</a:t>
            </a:r>
            <a:r>
              <a:rPr lang="he-IL" dirty="0"/>
              <a:t> הוא אוסף </a:t>
            </a:r>
            <a:r>
              <a:rPr lang="he-IL" u="sng" dirty="0"/>
              <a:t>סופי</a:t>
            </a:r>
            <a:r>
              <a:rPr lang="he-IL" dirty="0"/>
              <a:t> </a:t>
            </a:r>
            <a:r>
              <a:rPr lang="he-IL" u="sng" dirty="0"/>
              <a:t>לא</a:t>
            </a:r>
            <a:r>
              <a:rPr lang="he-IL" dirty="0"/>
              <a:t> ריק של תווים. </a:t>
            </a:r>
          </a:p>
          <a:p>
            <a:pPr defTabSz="4320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he-IL" b="1" dirty="0">
                <a:solidFill>
                  <a:srgbClr val="11A4AB"/>
                </a:solidFill>
              </a:rPr>
              <a:t>מילה</a:t>
            </a:r>
            <a:r>
              <a:rPr lang="he-IL" dirty="0"/>
              <a:t> </a:t>
            </a:r>
            <a:r>
              <a:rPr lang="he-IL" b="1" dirty="0">
                <a:solidFill>
                  <a:schemeClr val="tx1"/>
                </a:solidFill>
              </a:rPr>
              <a:t>– </a:t>
            </a:r>
            <a:r>
              <a:rPr lang="he-IL" dirty="0"/>
              <a:t>(</a:t>
            </a:r>
            <a:r>
              <a:rPr lang="en-US" dirty="0"/>
              <a:t>word</a:t>
            </a:r>
            <a:r>
              <a:rPr lang="he-IL" dirty="0"/>
              <a:t>) היא סדרה </a:t>
            </a:r>
            <a:r>
              <a:rPr lang="he-IL" u="sng" dirty="0"/>
              <a:t>סופית</a:t>
            </a:r>
            <a:r>
              <a:rPr lang="he-IL" dirty="0"/>
              <a:t> של תווים מעל א"ב </a:t>
            </a:r>
            <a:r>
              <a:rPr lang="el-GR" dirty="0"/>
              <a:t>Σ</a:t>
            </a:r>
            <a:r>
              <a:rPr lang="he-IL" dirty="0"/>
              <a:t> כלשהו.</a:t>
            </a:r>
          </a:p>
          <a:p>
            <a:pPr defTabSz="43200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he-IL" b="1" dirty="0">
                <a:solidFill>
                  <a:srgbClr val="11A4AB"/>
                </a:solidFill>
              </a:rPr>
              <a:t>שפה</a:t>
            </a:r>
            <a:r>
              <a:rPr lang="he-IL" dirty="0"/>
              <a:t> </a:t>
            </a:r>
            <a:r>
              <a:rPr lang="he-IL" b="1" dirty="0">
                <a:solidFill>
                  <a:schemeClr val="tx1"/>
                </a:solidFill>
              </a:rPr>
              <a:t>– </a:t>
            </a:r>
            <a:r>
              <a:rPr lang="he-IL" dirty="0"/>
              <a:t>(</a:t>
            </a:r>
            <a:r>
              <a:rPr lang="en-US" dirty="0"/>
              <a:t>Language</a:t>
            </a:r>
            <a:r>
              <a:rPr lang="he-IL" dirty="0"/>
              <a:t>) היא </a:t>
            </a:r>
            <a:r>
              <a:rPr lang="he-IL" u="sng" dirty="0"/>
              <a:t>קבוצה</a:t>
            </a:r>
            <a:r>
              <a:rPr lang="he-IL" dirty="0"/>
              <a:t> של מילים מעל א"ב </a:t>
            </a:r>
            <a:r>
              <a:rPr lang="el-GR" dirty="0"/>
              <a:t>Σ</a:t>
            </a:r>
            <a:r>
              <a:rPr lang="he-IL" dirty="0"/>
              <a:t> כלשהו.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0D9F9BE5-5C74-4479-AF14-901C12F74E11}"/>
              </a:ext>
            </a:extLst>
          </p:cNvPr>
          <p:cNvSpPr/>
          <p:nvPr/>
        </p:nvSpPr>
        <p:spPr>
          <a:xfrm>
            <a:off x="1457140" y="5994666"/>
            <a:ext cx="539442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40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שפה היא סוג של קבוצה</a:t>
            </a:r>
          </a:p>
        </p:txBody>
      </p:sp>
    </p:spTree>
    <p:extLst>
      <p:ext uri="{BB962C8B-B14F-4D97-AF65-F5344CB8AC3E}">
        <p14:creationId xmlns:p14="http://schemas.microsoft.com/office/powerpoint/2010/main" val="72381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כותרת 7">
            <a:extLst>
              <a:ext uri="{FF2B5EF4-FFF2-40B4-BE49-F238E27FC236}">
                <a16:creationId xmlns:a16="http://schemas.microsoft.com/office/drawing/2014/main" id="{80E9D53E-9146-4235-B3A9-A558F606A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</p:spPr>
        <p:txBody>
          <a:bodyPr/>
          <a:lstStyle/>
          <a:p>
            <a:r>
              <a:rPr lang="he-IL" dirty="0">
                <a:latin typeface="+mj-lt"/>
              </a:rPr>
              <a:t>מודלים חישוביים</a:t>
            </a:r>
          </a:p>
        </p:txBody>
      </p:sp>
      <p:sp>
        <p:nvSpPr>
          <p:cNvPr id="16" name="מציין מיקום טקסט 13">
            <a:extLst>
              <a:ext uri="{FF2B5EF4-FFF2-40B4-BE49-F238E27FC236}">
                <a16:creationId xmlns:a16="http://schemas.microsoft.com/office/drawing/2014/main" id="{8F52EDE4-1F79-42B3-99E8-EA02E829C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997588" y="1187359"/>
            <a:ext cx="9802368" cy="431447"/>
          </a:xfrm>
        </p:spPr>
        <p:txBody>
          <a:bodyPr/>
          <a:lstStyle/>
          <a:p>
            <a:r>
              <a:rPr lang="he-IL" altLang="he-IL" sz="4000" b="1" dirty="0"/>
              <a:t>ביבליוגרפיה:</a:t>
            </a:r>
          </a:p>
        </p:txBody>
      </p:sp>
      <p:sp>
        <p:nvSpPr>
          <p:cNvPr id="17" name="מציין מיקום תוכן 3">
            <a:extLst>
              <a:ext uri="{FF2B5EF4-FFF2-40B4-BE49-F238E27FC236}">
                <a16:creationId xmlns:a16="http://schemas.microsoft.com/office/drawing/2014/main" id="{2CB6C0E3-1ED8-4142-A85F-50663B8C18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3850" y="1930717"/>
            <a:ext cx="11476107" cy="3105977"/>
          </a:xfrm>
        </p:spPr>
        <p:txBody>
          <a:bodyPr>
            <a:normAutofit/>
          </a:bodyPr>
          <a:lstStyle/>
          <a:p>
            <a:r>
              <a:rPr lang="he-IL" sz="2800" dirty="0"/>
              <a:t>ארמוני, מ'. (1998). </a:t>
            </a:r>
            <a:r>
              <a:rPr lang="he-IL" sz="2800" i="1" dirty="0"/>
              <a:t>מודלים חישוביים</a:t>
            </a:r>
            <a:r>
              <a:rPr lang="he-IL" sz="2800" dirty="0"/>
              <a:t>. תל-אביב : האוניברסיטה הפתוחה.</a:t>
            </a:r>
          </a:p>
          <a:p>
            <a:pPr marL="96848" indent="0">
              <a:buNone/>
            </a:pPr>
            <a:endParaRPr lang="he-IL" sz="1000" dirty="0"/>
          </a:p>
          <a:p>
            <a:pPr>
              <a:spcAft>
                <a:spcPts val="1200"/>
              </a:spcAft>
              <a:defRPr/>
            </a:pPr>
            <a:r>
              <a:rPr lang="he-IL" sz="2800" dirty="0"/>
              <a:t>זקס, ש', </a:t>
            </a:r>
            <a:r>
              <a:rPr lang="he-IL" sz="2800" dirty="0" err="1"/>
              <a:t>פרנסיז</a:t>
            </a:r>
            <a:r>
              <a:rPr lang="he-IL" sz="2800" dirty="0"/>
              <a:t> נ'. (2000)</a:t>
            </a:r>
            <a:r>
              <a:rPr lang="he-IL" sz="2800" i="1" dirty="0"/>
              <a:t>  אוטומטים ושפות פורמאליות</a:t>
            </a:r>
            <a:r>
              <a:rPr lang="he-IL" sz="2800" dirty="0"/>
              <a:t>. כרכים א'-ב'. תל אביב: האוניברסיטה הפתוחה, 2001. </a:t>
            </a:r>
          </a:p>
        </p:txBody>
      </p:sp>
      <p:sp>
        <p:nvSpPr>
          <p:cNvPr id="20" name="מלבן 19">
            <a:extLst>
              <a:ext uri="{FF2B5EF4-FFF2-40B4-BE49-F238E27FC236}">
                <a16:creationId xmlns:a16="http://schemas.microsoft.com/office/drawing/2014/main" id="{037015EE-2998-43A2-9224-AC4CA56819DC}"/>
              </a:ext>
            </a:extLst>
          </p:cNvPr>
          <p:cNvSpPr/>
          <p:nvPr/>
        </p:nvSpPr>
        <p:spPr>
          <a:xfrm>
            <a:off x="1844558" y="4927282"/>
            <a:ext cx="345158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The End</a:t>
            </a:r>
            <a:endParaRPr lang="he-IL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672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מודלים חישוביים - הגדרות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722100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מדעי המחשב ב' – נגשים לבגרות 5 </a:t>
            </a:r>
            <a:r>
              <a:rPr lang="he-IL" dirty="0" err="1">
                <a:sym typeface="Varela Round"/>
              </a:rPr>
              <a:t>יח"ל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696000" y="3541532"/>
            <a:ext cx="10800000" cy="720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he-IL" dirty="0">
                <a:sym typeface="Varela Round"/>
              </a:rPr>
              <a:t>שם המורה: דפנה מינסטר</a:t>
            </a:r>
          </a:p>
          <a:p>
            <a:r>
              <a:rPr lang="he-IL" dirty="0">
                <a:sym typeface="Varela Round"/>
              </a:rPr>
              <a:t>שם מורה בודק: דפנה לוי רשתי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1" name="תמונה 10" descr="תמונה שמכילה ציור&#10;&#10;התיאור נוצר באופן אוטומטי">
            <a:extLst>
              <a:ext uri="{FF2B5EF4-FFF2-40B4-BE49-F238E27FC236}">
                <a16:creationId xmlns:a16="http://schemas.microsoft.com/office/drawing/2014/main" id="{DB375DB7-B1CD-41A4-9878-6340C37E8D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61" y="4544560"/>
            <a:ext cx="5670096" cy="2177405"/>
          </a:xfrm>
          <a:prstGeom prst="rect">
            <a:avLst/>
          </a:prstGeom>
        </p:spPr>
      </p:pic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2F3F2960-4A94-4DF7-A239-870CCAB23B7C}"/>
              </a:ext>
            </a:extLst>
          </p:cNvPr>
          <p:cNvSpPr txBox="1"/>
          <p:nvPr/>
        </p:nvSpPr>
        <p:spPr>
          <a:xfrm>
            <a:off x="4693920" y="6059582"/>
            <a:ext cx="12115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/>
              <a:t>{ a , b }</a:t>
            </a:r>
            <a:endParaRPr lang="he-IL" sz="2400" b="1" dirty="0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E6BF8D4C-F8A8-46E3-84DE-3DE487B5E94F}"/>
              </a:ext>
            </a:extLst>
          </p:cNvPr>
          <p:cNvSpPr txBox="1"/>
          <p:nvPr/>
        </p:nvSpPr>
        <p:spPr>
          <a:xfrm>
            <a:off x="8769927" y="4544560"/>
            <a:ext cx="28524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/>
              <a:t>{ I , II , III , IV , V }</a:t>
            </a:r>
            <a:endParaRPr lang="he-IL" sz="2400" b="1" dirty="0"/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15065335-4DBE-4B50-A55D-2702CCD36AC9}"/>
              </a:ext>
            </a:extLst>
          </p:cNvPr>
          <p:cNvSpPr/>
          <p:nvPr/>
        </p:nvSpPr>
        <p:spPr>
          <a:xfrm>
            <a:off x="551542" y="0"/>
            <a:ext cx="36575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400" b="1" dirty="0"/>
              <a:t>שעור מס'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דרישות קדם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4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מציין מיקום טקסט 2"/>
          <p:cNvSpPr txBox="1">
            <a:spLocks/>
          </p:cNvSpPr>
          <p:nvPr/>
        </p:nvSpPr>
        <p:spPr>
          <a:xfrm>
            <a:off x="609790" y="1343937"/>
            <a:ext cx="9996297" cy="1284255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אוטומט סופי דטרמיניסטי </a:t>
            </a:r>
            <a:r>
              <a:rPr lang="he-IL" dirty="0" err="1"/>
              <a:t>ושקוליו</a:t>
            </a:r>
            <a:r>
              <a:rPr lang="he-IL" dirty="0"/>
              <a:t>.</a:t>
            </a:r>
          </a:p>
          <a:p>
            <a:r>
              <a:rPr lang="he-IL" dirty="0"/>
              <a:t>תורת הקבוצות – הגדרת קבוצה.</a:t>
            </a:r>
          </a:p>
          <a:p>
            <a:pPr marL="0" indent="0">
              <a:buNone/>
            </a:pPr>
            <a:endParaRPr lang="he-IL" dirty="0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EA381013-2569-421C-BD80-2F1ACD2B86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" y="545773"/>
            <a:ext cx="2030303" cy="123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55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370115" y="1219485"/>
            <a:ext cx="9421586" cy="4611559"/>
          </a:xfrm>
        </p:spPr>
        <p:txBody>
          <a:bodyPr>
            <a:normAutofit/>
          </a:bodyPr>
          <a:lstStyle/>
          <a:p>
            <a:r>
              <a:rPr lang="he-IL" sz="3200" dirty="0">
                <a:cs typeface="Varela Round" panose="00000500000000000000"/>
              </a:rPr>
              <a:t>פרק 1 – חזרה על תורת הקבוצות.</a:t>
            </a:r>
          </a:p>
          <a:p>
            <a:r>
              <a:rPr lang="he-IL" sz="3200" dirty="0">
                <a:cs typeface="Varela Round" panose="00000500000000000000"/>
              </a:rPr>
              <a:t>פרק 2 – הגדרות: א"ב, מילה ושפה.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295950" y="1919888"/>
            <a:ext cx="11953200" cy="1260000"/>
          </a:xfrm>
        </p:spPr>
        <p:txBody>
          <a:bodyPr/>
          <a:lstStyle/>
          <a:p>
            <a:r>
              <a:rPr lang="he-IL" dirty="0"/>
              <a:t>פרק 1 – חזרה על תורת הקבוצות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b="1" dirty="0"/>
              <a:t>הגדרות - מושגים בסיסיים</a:t>
            </a:r>
            <a:endParaRPr lang="en-US" b="1" dirty="0"/>
          </a:p>
          <a:p>
            <a:endParaRPr lang="en-US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חזרה על תורת הקבוצות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4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מציין מיקום טקסט 2">
            <a:extLst>
              <a:ext uri="{FF2B5EF4-FFF2-40B4-BE49-F238E27FC236}">
                <a16:creationId xmlns:a16="http://schemas.microsoft.com/office/drawing/2014/main" id="{2596A548-0310-423F-8130-80C3CAAA3F94}"/>
              </a:ext>
            </a:extLst>
          </p:cNvPr>
          <p:cNvSpPr txBox="1">
            <a:spLocks/>
          </p:cNvSpPr>
          <p:nvPr/>
        </p:nvSpPr>
        <p:spPr>
          <a:xfrm>
            <a:off x="-356474" y="1003642"/>
            <a:ext cx="11919857" cy="3852145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68000">
              <a:buNone/>
            </a:pPr>
            <a:r>
              <a:rPr lang="he-IL" sz="2800" dirty="0"/>
              <a:t>הגדרת קבוצה:</a:t>
            </a:r>
          </a:p>
          <a:p>
            <a:pPr defTabSz="468000"/>
            <a:r>
              <a:rPr lang="he-IL" sz="2400" b="1" dirty="0"/>
              <a:t>קבוצה</a:t>
            </a:r>
            <a:r>
              <a:rPr lang="he-IL" sz="2400" dirty="0"/>
              <a:t> </a:t>
            </a:r>
            <a:r>
              <a:rPr lang="en-US" sz="2400" dirty="0"/>
              <a:t> (Group) </a:t>
            </a:r>
            <a:r>
              <a:rPr lang="he-IL" sz="2400" dirty="0"/>
              <a:t>היא אוסף כלשהו של איברים השונים זה מזה וללא חשיבות לסדר. </a:t>
            </a:r>
          </a:p>
          <a:p>
            <a:pPr defTabSz="468000"/>
            <a:r>
              <a:rPr lang="he-IL" sz="2400" dirty="0"/>
              <a:t>תיאור קבוצה הוא באמצעות סוגריים מסולסלים { }:</a:t>
            </a:r>
          </a:p>
          <a:p>
            <a:pPr lvl="1" defTabSz="468000"/>
            <a:r>
              <a:rPr lang="he-IL" sz="2400" dirty="0"/>
              <a:t>בתוכם מפורטים כל איברי הקבוצה. 	   	דוגמאות:  	{ירח, חתול, מחשבה}.</a:t>
            </a:r>
          </a:p>
          <a:p>
            <a:pPr lvl="1" defTabSz="468000"/>
            <a:r>
              <a:rPr lang="he-IL" sz="2400" dirty="0"/>
              <a:t>מופיע כלל לפיו נוצרים כל איברי הקבוצה.	 			{</a:t>
            </a:r>
            <a:r>
              <a:rPr lang="en-US" sz="2400" dirty="0"/>
              <a:t> x :x </a:t>
            </a:r>
            <a:r>
              <a:rPr lang="he-IL" sz="2400" dirty="0"/>
              <a:t>הוא יונק }. </a:t>
            </a:r>
          </a:p>
          <a:p>
            <a:pPr lvl="1" defTabSz="468000"/>
            <a:r>
              <a:rPr lang="he-IL" sz="2400" dirty="0"/>
              <a:t>לעיתים מוצגת הקבוצה באמצעות סדרה שבסוף איבריה או במרכזה '...' (שלוש נקודות), בהנחה שהקורא/ת יסיקו מהחלק הנתון את יתר איברי הקבוצה.</a:t>
            </a:r>
          </a:p>
          <a:p>
            <a:pPr marL="3657966" lvl="8" indent="0" defTabSz="468000">
              <a:buNone/>
            </a:pPr>
            <a:r>
              <a:rPr lang="he-IL" sz="2400" dirty="0"/>
              <a:t>						{</a:t>
            </a:r>
            <a:r>
              <a:rPr lang="en-US" sz="2400" dirty="0"/>
              <a:t>100, 103, 106,  …  , 597, 600</a:t>
            </a:r>
            <a:r>
              <a:rPr lang="he-IL" sz="2400" dirty="0"/>
              <a:t>}.</a:t>
            </a:r>
          </a:p>
          <a:p>
            <a:pPr marL="3657966" lvl="8" indent="0" defTabSz="468000">
              <a:buNone/>
            </a:pPr>
            <a:r>
              <a:rPr lang="he-IL" sz="2400" dirty="0"/>
              <a:t>	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55749544-D3D0-4ED8-9E0D-6B8A4166EC76}"/>
              </a:ext>
            </a:extLst>
          </p:cNvPr>
          <p:cNvSpPr/>
          <p:nvPr/>
        </p:nvSpPr>
        <p:spPr>
          <a:xfrm>
            <a:off x="0" y="4772960"/>
            <a:ext cx="808105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8" indent="-342900" defTabSz="468000">
              <a:buFont typeface="Wingdings" panose="05000000000000000000" pitchFamily="2" charset="2"/>
              <a:buChar char="v"/>
            </a:pPr>
            <a:r>
              <a:rPr lang="he-IL" sz="2200" dirty="0"/>
              <a:t>בין האיברים </a:t>
            </a:r>
            <a:r>
              <a:rPr lang="he-IL" sz="2200" u="sng" dirty="0"/>
              <a:t>לא</a:t>
            </a:r>
            <a:r>
              <a:rPr lang="he-IL" sz="2200" dirty="0"/>
              <a:t> חייב להיות קשר כלשהו מעבר לכך. </a:t>
            </a:r>
          </a:p>
          <a:p>
            <a:pPr marL="342900" lvl="8" indent="-342900" defTabSz="468000">
              <a:buFont typeface="Wingdings" panose="05000000000000000000" pitchFamily="2" charset="2"/>
              <a:buChar char="v"/>
            </a:pPr>
            <a:r>
              <a:rPr lang="he-IL" sz="2200" dirty="0"/>
              <a:t>עצם כלשהו הוא איבר בקבוצה נאמר שהוא שייך לקבוצה, על כל עצם אחר נאמר שהוא לא שייך לקבוצה זו. אפשר שגם עצם השייך לקבוצה הוא קבוצה בעצמו.</a:t>
            </a:r>
          </a:p>
          <a:p>
            <a:pPr defTabSz="468000"/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59825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</p:spPr>
        <p:txBody>
          <a:bodyPr anchor="ctr">
            <a:normAutofit/>
          </a:bodyPr>
          <a:lstStyle/>
          <a:p>
            <a:r>
              <a:rPr lang="he-IL" dirty="0"/>
              <a:t>תורת הקבוצות – מושגים נוספים</a:t>
            </a:r>
          </a:p>
        </p:txBody>
      </p:sp>
      <p:graphicFrame>
        <p:nvGraphicFramePr>
          <p:cNvPr id="9" name="טבלה 8">
            <a:extLst>
              <a:ext uri="{FF2B5EF4-FFF2-40B4-BE49-F238E27FC236}">
                <a16:creationId xmlns:a16="http://schemas.microsoft.com/office/drawing/2014/main" id="{BEE47888-86F0-4E8E-A4ED-565224245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140483"/>
              </p:ext>
            </p:extLst>
          </p:nvPr>
        </p:nvGraphicFramePr>
        <p:xfrm>
          <a:off x="159658" y="871207"/>
          <a:ext cx="11765642" cy="485595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939747">
                  <a:extLst>
                    <a:ext uri="{9D8B030D-6E8A-4147-A177-3AD203B41FA5}">
                      <a16:colId xmlns:a16="http://schemas.microsoft.com/office/drawing/2014/main" val="1989003754"/>
                    </a:ext>
                  </a:extLst>
                </a:gridCol>
                <a:gridCol w="2668884">
                  <a:extLst>
                    <a:ext uri="{9D8B030D-6E8A-4147-A177-3AD203B41FA5}">
                      <a16:colId xmlns:a16="http://schemas.microsoft.com/office/drawing/2014/main" val="3142427424"/>
                    </a:ext>
                  </a:extLst>
                </a:gridCol>
                <a:gridCol w="8157011">
                  <a:extLst>
                    <a:ext uri="{9D8B030D-6E8A-4147-A177-3AD203B41FA5}">
                      <a16:colId xmlns:a16="http://schemas.microsoft.com/office/drawing/2014/main" val="2108100886"/>
                    </a:ext>
                  </a:extLst>
                </a:gridCol>
              </a:tblGrid>
              <a:tr h="802113">
                <a:tc>
                  <a:txBody>
                    <a:bodyPr/>
                    <a:lstStyle/>
                    <a:p>
                      <a:pPr marL="0" algn="ctr" defTabSz="914491" rtl="1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endParaRPr lang="he-IL" sz="1000" b="1" kern="1200" dirty="0">
                        <a:solidFill>
                          <a:schemeClr val="tx1"/>
                        </a:solidFill>
                        <a:latin typeface="Varela Round" panose="00000500000000000000" pitchFamily="2" charset="-79"/>
                        <a:ea typeface="+mn-ea"/>
                        <a:cs typeface="Varela Round" panose="00000500000000000000" pitchFamily="2" charset="-79"/>
                      </a:endParaRPr>
                    </a:p>
                    <a:p>
                      <a:pPr marL="0" algn="ctr" defTabSz="914491" rtl="1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he-IL" sz="2800" b="1" kern="12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ea typeface="+mn-ea"/>
                          <a:cs typeface="Varela Round" panose="00000500000000000000" pitchFamily="2" charset="-79"/>
                        </a:rPr>
                        <a:t>סימון</a:t>
                      </a:r>
                      <a:endParaRPr lang="en-US" sz="2800" b="1" kern="12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91" rtl="1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endParaRPr lang="he-IL" sz="1000" b="1" kern="12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ea typeface="+mn-ea"/>
                        <a:cs typeface="Varela Round" panose="00000500000000000000" pitchFamily="2" charset="-79"/>
                      </a:endParaRPr>
                    </a:p>
                    <a:p>
                      <a:pPr marL="0" algn="ctr" defTabSz="914491" rtl="1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he-IL" sz="2800" b="1" kern="12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ea typeface="+mn-ea"/>
                          <a:cs typeface="Varela Round" panose="00000500000000000000" pitchFamily="2" charset="-79"/>
                        </a:rPr>
                        <a:t>שם</a:t>
                      </a:r>
                      <a:endParaRPr lang="en-US" sz="2800" b="1" kern="12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91" rtl="1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endParaRPr lang="he-IL" sz="1000" b="1" kern="12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ea typeface="+mn-ea"/>
                        <a:cs typeface="Varela Round" panose="00000500000000000000" pitchFamily="2" charset="-79"/>
                      </a:endParaRPr>
                    </a:p>
                    <a:p>
                      <a:pPr marL="0" algn="ctr" defTabSz="914491" rtl="1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he-IL" sz="2800" b="1" kern="12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ea typeface="+mn-ea"/>
                          <a:cs typeface="Varela Round" panose="00000500000000000000" pitchFamily="2" charset="-79"/>
                        </a:rPr>
                        <a:t>תיאור</a:t>
                      </a:r>
                      <a:endParaRPr lang="en-US" sz="2800" b="1" kern="12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ea typeface="+mn-ea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907819"/>
                  </a:ext>
                </a:extLst>
              </a:tr>
              <a:tr h="899043">
                <a:tc>
                  <a:txBody>
                    <a:bodyPr/>
                    <a:lstStyle/>
                    <a:p>
                      <a:pPr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3200" b="1" dirty="0"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∈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  <a:p>
                      <a:pPr algn="ctr" rtl="1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3200" b="1" dirty="0"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Miriam" panose="020B0502050101010101" pitchFamily="34" charset="-79"/>
                        </a:rPr>
                        <a:t>∉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91" rtl="1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r" defTabSz="914491" rtl="1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he-IL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שייכות  (שייך)  /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r" defTabSz="914491" rtl="1" eaLnBrk="1" latinLnBrk="0" hangingPunct="1"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he-IL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אין שייכות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>
                        <a:spcAft>
                          <a:spcPts val="200"/>
                        </a:spcAft>
                      </a:pP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האיבר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שייך לקבוצה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,  נסמן 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∈ </a:t>
                      </a:r>
                      <a:r>
                        <a:rPr lang="ru-R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האיבר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 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אינו שייך לקבוצה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,   נסמן 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 ∉ </a:t>
                      </a:r>
                      <a:r>
                        <a:rPr lang="ru-R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5127942"/>
                  </a:ext>
                </a:extLst>
              </a:tr>
              <a:tr h="703087">
                <a:tc>
                  <a:txBody>
                    <a:bodyPr/>
                    <a:lstStyle/>
                    <a:p>
                      <a:pPr algn="ctr" rtl="0"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vid" panose="020E0502060401010101" pitchFamily="34" charset="-79"/>
                          <a:sym typeface="Symbol" panose="05050102010706020507" pitchFamily="18" charset="2"/>
                        </a:rPr>
                        <a:t>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Miriam" panose="020B05020501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91" rtl="1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r" defTabSz="914491" rtl="1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he-IL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קבוצה ריקה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קבוצה שאינה מכילה שום איבר.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>
                        <a:spcAft>
                          <a:spcPts val="200"/>
                        </a:spcAft>
                      </a:pP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לדוגמה: 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 }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טבעי  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= { n |  3 &lt; n &lt; 4</a:t>
                      </a:r>
                    </a:p>
                    <a:p>
                      <a:pPr algn="r" rtl="1">
                        <a:spcAft>
                          <a:spcPts val="200"/>
                        </a:spcAft>
                      </a:pP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הערה:  הקבוצה הריקה היא קבוצה חלקית לכל קבוצה.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3700514"/>
                  </a:ext>
                </a:extLst>
              </a:tr>
              <a:tr h="703087">
                <a:tc>
                  <a:txBody>
                    <a:bodyPr/>
                    <a:lstStyle/>
                    <a:p>
                      <a:pPr algn="ctr" rtl="1"/>
                      <a:endParaRPr lang="he-IL" sz="32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marL="148539" marR="148539" marT="74270" marB="74270" anchor="ctr"/>
                </a:tc>
                <a:tc>
                  <a:txBody>
                    <a:bodyPr/>
                    <a:lstStyle/>
                    <a:p>
                      <a:pPr marL="0" algn="r" defTabSz="914491" rtl="1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r" defTabSz="914491" rtl="1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he-IL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קבוצת </a:t>
                      </a:r>
                      <a:r>
                        <a:rPr lang="he-IL" sz="2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הכל</a:t>
                      </a:r>
                      <a:r>
                        <a:rPr lang="he-IL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(הכלל)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קבוצה הכוללת את כל האיברים בתחום הדיון, שבו עוסקים במקרה </a:t>
                      </a:r>
                      <a:r>
                        <a:rPr lang="he-IL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מסויים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>
                        <a:spcAft>
                          <a:spcPts val="200"/>
                        </a:spcAft>
                      </a:pP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דוגמה: 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 }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מספר טבעי זוגי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 = { x |  </a:t>
                      </a:r>
                    </a:p>
                    <a:p>
                      <a:pPr algn="r" rtl="1">
                        <a:spcAft>
                          <a:spcPts val="200"/>
                        </a:spcAft>
                      </a:pP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 }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מספר טבעי  שהוא כפולה של 6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 = { n |</a:t>
                      </a:r>
                    </a:p>
                    <a:p>
                      <a:pPr algn="r" rtl="1">
                        <a:spcAft>
                          <a:spcPts val="200"/>
                        </a:spcAft>
                      </a:pP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קבוצת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היא קבוצת </a:t>
                      </a:r>
                      <a:r>
                        <a:rPr lang="he-IL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הכל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וקבוצת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היא חלקית לקבוצה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2281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52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</p:spPr>
        <p:txBody>
          <a:bodyPr anchor="ctr">
            <a:normAutofit/>
          </a:bodyPr>
          <a:lstStyle/>
          <a:p>
            <a:r>
              <a:rPr lang="he-IL" dirty="0"/>
              <a:t>יחסים בין קבוצות</a:t>
            </a:r>
          </a:p>
        </p:txBody>
      </p:sp>
      <p:pic>
        <p:nvPicPr>
          <p:cNvPr id="3" name="תמונה 2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EEFBE07F-19AB-4ADF-96A4-5CDFE85528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45" y="708909"/>
            <a:ext cx="11876710" cy="504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480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9FCD564-A084-419E-8641-A7831C799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 פ ס ק ה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B6F735D-5034-454F-8D5E-445D79DBFD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02629" y="1024128"/>
            <a:ext cx="2162630" cy="457200"/>
          </a:xfrm>
        </p:spPr>
        <p:txBody>
          <a:bodyPr/>
          <a:lstStyle/>
          <a:p>
            <a:r>
              <a:rPr lang="he-IL" dirty="0"/>
              <a:t>בת 10 דקות</a:t>
            </a:r>
          </a:p>
        </p:txBody>
      </p:sp>
      <p:pic>
        <p:nvPicPr>
          <p:cNvPr id="9" name="תמונה 8" descr="תמונה שמכילה צעצוע, בובה, כדור, כדורגל&#10;&#10;התיאור נוצר באופן אוטומטי">
            <a:extLst>
              <a:ext uri="{FF2B5EF4-FFF2-40B4-BE49-F238E27FC236}">
                <a16:creationId xmlns:a16="http://schemas.microsoft.com/office/drawing/2014/main" id="{5029F78C-A80C-4E90-A97B-D75738A326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8896" y="889050"/>
            <a:ext cx="1857375" cy="3333750"/>
          </a:xfrm>
          <a:prstGeom prst="rect">
            <a:avLst/>
          </a:prstGeom>
        </p:spPr>
      </p:pic>
      <p:pic>
        <p:nvPicPr>
          <p:cNvPr id="13" name="תמונה 12" descr="תמונה שמכילה חולצה&#10;&#10;התיאור נוצר באופן אוטומטי">
            <a:extLst>
              <a:ext uri="{FF2B5EF4-FFF2-40B4-BE49-F238E27FC236}">
                <a16:creationId xmlns:a16="http://schemas.microsoft.com/office/drawing/2014/main" id="{0584A619-8AAD-4D80-8BAB-2EE336FD4A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17" y="1252728"/>
            <a:ext cx="2680030" cy="2016169"/>
          </a:xfrm>
          <a:prstGeom prst="rect">
            <a:avLst/>
          </a:prstGeom>
        </p:spPr>
      </p:pic>
      <p:sp>
        <p:nvSpPr>
          <p:cNvPr id="14" name="מלבן 13">
            <a:extLst>
              <a:ext uri="{FF2B5EF4-FFF2-40B4-BE49-F238E27FC236}">
                <a16:creationId xmlns:a16="http://schemas.microsoft.com/office/drawing/2014/main" id="{133664B7-935B-4C15-9078-6388F31ECE6D}"/>
              </a:ext>
            </a:extLst>
          </p:cNvPr>
          <p:cNvSpPr/>
          <p:nvPr/>
        </p:nvSpPr>
        <p:spPr>
          <a:xfrm>
            <a:off x="308881" y="3293940"/>
            <a:ext cx="3758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1200" dirty="0">
                <a:hlinkClick r:id="rId4"/>
              </a:rPr>
              <a:t>https://tenor.com/view/</a:t>
            </a:r>
            <a:r>
              <a:rPr lang="he-IL" sz="1200" dirty="0">
                <a:hlinkClick r:id="rId5"/>
              </a:rPr>
              <a:t> נלקח מהאתר:      </a:t>
            </a:r>
            <a:r>
              <a:rPr lang="en-US" sz="1200" dirty="0"/>
              <a:t> </a:t>
            </a:r>
            <a:endParaRPr lang="en-US" sz="1200" dirty="0">
              <a:hlinkClick r:id="rId5"/>
            </a:endParaRPr>
          </a:p>
          <a:p>
            <a:pPr algn="l" rtl="0"/>
            <a:r>
              <a:rPr lang="en-US" sz="1200" dirty="0">
                <a:hlinkClick r:id="rId5"/>
              </a:rPr>
              <a:t>    happy-time-snoopy-gif-8071150</a:t>
            </a:r>
            <a:endParaRPr lang="he-IL" sz="1200" dirty="0"/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44AF5918-76C0-476A-AF02-C534AE33CE4D}"/>
              </a:ext>
            </a:extLst>
          </p:cNvPr>
          <p:cNvSpPr/>
          <p:nvPr/>
        </p:nvSpPr>
        <p:spPr>
          <a:xfrm>
            <a:off x="9821276" y="4097902"/>
            <a:ext cx="22926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1200" dirty="0"/>
              <a:t>2014-05-04 </a:t>
            </a:r>
            <a:r>
              <a:rPr lang="he-IL" sz="1200" dirty="0" err="1"/>
              <a:t>Trude</a:t>
            </a:r>
            <a:r>
              <a:rPr lang="he-IL" sz="1200" dirty="0"/>
              <a:t> </a:t>
            </a:r>
            <a:r>
              <a:rPr lang="he-IL" sz="1200" dirty="0" err="1"/>
              <a:t>Sønnesyn</a:t>
            </a:r>
            <a:endParaRPr lang="he-IL" sz="1200" dirty="0"/>
          </a:p>
        </p:txBody>
      </p:sp>
      <p:sp>
        <p:nvSpPr>
          <p:cNvPr id="16" name="מלבן 15">
            <a:extLst>
              <a:ext uri="{FF2B5EF4-FFF2-40B4-BE49-F238E27FC236}">
                <a16:creationId xmlns:a16="http://schemas.microsoft.com/office/drawing/2014/main" id="{7A14604A-C7BD-4B2F-B3D7-5A1C2E6CC7B5}"/>
              </a:ext>
            </a:extLst>
          </p:cNvPr>
          <p:cNvSpPr/>
          <p:nvPr/>
        </p:nvSpPr>
        <p:spPr>
          <a:xfrm>
            <a:off x="8975069" y="4373553"/>
            <a:ext cx="3216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200" dirty="0"/>
              <a:t>נלקח מהאתר:</a:t>
            </a:r>
            <a:endParaRPr lang="en-US" sz="1200" dirty="0">
              <a:hlinkClick r:id="rId6"/>
            </a:endParaRPr>
          </a:p>
          <a:p>
            <a:pPr algn="l" rtl="0"/>
            <a:r>
              <a:rPr lang="en-US" sz="1200" dirty="0">
                <a:hlinkClick r:id="rId6"/>
              </a:rPr>
              <a:t>http://www.luster.kommune.no/ask-</a:t>
            </a:r>
            <a:endParaRPr lang="en-US" sz="1200" dirty="0">
              <a:hlinkClick r:id="rId7"/>
            </a:endParaRPr>
          </a:p>
          <a:p>
            <a:pPr algn="l" rtl="0"/>
            <a:r>
              <a:rPr lang="en-US" sz="1200" dirty="0">
                <a:hlinkClick r:id="rId7"/>
              </a:rPr>
              <a:t>prosjektet.5483405.html?showtipform=2</a:t>
            </a:r>
            <a:endParaRPr lang="he-IL" sz="1200" dirty="0"/>
          </a:p>
        </p:txBody>
      </p:sp>
      <p:pic>
        <p:nvPicPr>
          <p:cNvPr id="20" name="תמונה 19" descr="תמונה שמכילה מזון, לוח, שולחן, סלט&#10;&#10;התיאור נוצר באופן אוטומטי">
            <a:extLst>
              <a:ext uri="{FF2B5EF4-FFF2-40B4-BE49-F238E27FC236}">
                <a16:creationId xmlns:a16="http://schemas.microsoft.com/office/drawing/2014/main" id="{82D88640-F9E2-49C6-9641-6B1C0320DCC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553" y="1873554"/>
            <a:ext cx="3154061" cy="2235402"/>
          </a:xfrm>
          <a:prstGeom prst="rect">
            <a:avLst/>
          </a:prstGeom>
        </p:spPr>
      </p:pic>
      <p:sp>
        <p:nvSpPr>
          <p:cNvPr id="22" name="מלבן 21">
            <a:extLst>
              <a:ext uri="{FF2B5EF4-FFF2-40B4-BE49-F238E27FC236}">
                <a16:creationId xmlns:a16="http://schemas.microsoft.com/office/drawing/2014/main" id="{7B1C3AC3-39B5-4583-84A8-AA56D1BE8FFA}"/>
              </a:ext>
            </a:extLst>
          </p:cNvPr>
          <p:cNvSpPr/>
          <p:nvPr/>
        </p:nvSpPr>
        <p:spPr>
          <a:xfrm>
            <a:off x="5389989" y="4065776"/>
            <a:ext cx="22894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1200" dirty="0"/>
              <a:t>https://www.chef-lavan.co.il/</a:t>
            </a:r>
          </a:p>
        </p:txBody>
      </p:sp>
      <p:pic>
        <p:nvPicPr>
          <p:cNvPr id="8" name="תמונה 7" descr="תמונה שמכילה וידאו, מחשב, משחק, שלט&#10;&#10;התיאור נוצר באופן אוטומטי">
            <a:hlinkClick r:id="rId9" action="ppaction://hlinkpres?slideindex=1&amp;slidetitle="/>
            <a:extLst>
              <a:ext uri="{FF2B5EF4-FFF2-40B4-BE49-F238E27FC236}">
                <a16:creationId xmlns:a16="http://schemas.microsoft.com/office/drawing/2014/main" id="{0CE3AFFD-B705-4102-85A1-0C28B919B5A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18" y="4108956"/>
            <a:ext cx="4276634" cy="234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1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7655</TotalTime>
  <Words>1595</Words>
  <Application>Microsoft Macintosh PowerPoint</Application>
  <PresentationFormat>Widescreen</PresentationFormat>
  <Paragraphs>167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Lucida Sans Unicode</vt:lpstr>
      <vt:lpstr>Times New Roman</vt:lpstr>
      <vt:lpstr>Varela Round</vt:lpstr>
      <vt:lpstr>Wingdings</vt:lpstr>
      <vt:lpstr>ערכת נושא Office</vt:lpstr>
      <vt:lpstr>מערכת שידורים לאומית</vt:lpstr>
      <vt:lpstr>מודלים חישוביים - הגדרות</vt:lpstr>
      <vt:lpstr>דרישות קדם</vt:lpstr>
      <vt:lpstr>מה נלמד היום </vt:lpstr>
      <vt:lpstr>פרק 1 – חזרה על תורת הקבוצות</vt:lpstr>
      <vt:lpstr>חזרה על תורת הקבוצות</vt:lpstr>
      <vt:lpstr>תורת הקבוצות – מושגים נוספים</vt:lpstr>
      <vt:lpstr>יחסים בין קבוצות</vt:lpstr>
      <vt:lpstr>ה פ ס ק ה</vt:lpstr>
      <vt:lpstr>פרק 2 –א"ב, מילה ושפה</vt:lpstr>
      <vt:lpstr>הגדרות</vt:lpstr>
      <vt:lpstr>הגדרות (המשך)</vt:lpstr>
      <vt:lpstr>תרגילים</vt:lpstr>
      <vt:lpstr>סיכום השיעור</vt:lpstr>
      <vt:lpstr>מודלים חישוביים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מודלים חישוביים - הגדרות</dc:title>
  <dc:subject>תורת הקבוצות, שפות פורמאלית - הגדרות</dc:subject>
  <dc:creator>דפנה מינסטר</dc:creator>
  <cp:keywords>מודלים חישוביים; קבוצה; תורת הקבוצות; א"ב; מילה; שפה; Language; Group</cp:keywords>
  <cp:lastModifiedBy>Yuval Yadai</cp:lastModifiedBy>
  <cp:revision>55</cp:revision>
  <dcterms:created xsi:type="dcterms:W3CDTF">2020-07-17T16:31:47Z</dcterms:created>
  <dcterms:modified xsi:type="dcterms:W3CDTF">2020-08-05T15:10:31Z</dcterms:modified>
</cp:coreProperties>
</file>