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70" r:id="rId3"/>
    <p:sldId id="258" r:id="rId4"/>
    <p:sldId id="37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77" r:id="rId16"/>
    <p:sldId id="379" r:id="rId17"/>
    <p:sldId id="381" r:id="rId18"/>
    <p:sldId id="380" r:id="rId19"/>
    <p:sldId id="382" r:id="rId20"/>
    <p:sldId id="383" r:id="rId21"/>
    <p:sldId id="384" r:id="rId22"/>
    <p:sldId id="385" r:id="rId23"/>
    <p:sldId id="378" r:id="rId24"/>
    <p:sldId id="372" r:id="rId25"/>
    <p:sldId id="269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Varela Round" panose="00000500000000000000" pitchFamily="2" charset="-79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761EB06-595F-453F-B8FE-206A06751471}">
          <p14:sldIdLst>
            <p14:sldId id="256"/>
            <p14:sldId id="270"/>
            <p14:sldId id="258"/>
            <p14:sldId id="37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77"/>
            <p14:sldId id="379"/>
            <p14:sldId id="381"/>
            <p14:sldId id="380"/>
            <p14:sldId id="382"/>
            <p14:sldId id="383"/>
            <p14:sldId id="384"/>
            <p14:sldId id="385"/>
            <p14:sldId id="378"/>
          </p14:sldIdLst>
        </p14:section>
        <p14:section name="מקטע ללא כותרת" id="{13721C23-DCF6-406D-9660-A4873EC8AE9F}">
          <p14:sldIdLst/>
        </p14:section>
        <p14:section name="מקטע ללא כותרת" id="{96A4987A-13AE-4933-B377-4C4535B52E65}">
          <p14:sldIdLst>
            <p14:sldId id="372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DC08E1-DA4F-423A-9017-43DAC3DE2692}">
  <a:tblStyle styleId="{9FDC08E1-DA4F-423A-9017-43DAC3DE2692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86477" autoAdjust="0"/>
  </p:normalViewPr>
  <p:slideViewPr>
    <p:cSldViewPr snapToGrid="0">
      <p:cViewPr varScale="1">
        <p:scale>
          <a:sx n="72" d="100"/>
          <a:sy n="72" d="100"/>
        </p:scale>
        <p:origin x="546" y="66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89645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50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297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7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31.png"/><Relationship Id="rId9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3.png"/><Relationship Id="rId7" Type="http://schemas.openxmlformats.org/officeDocument/2006/relationships/image" Target="../media/image93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image" Target="../media/image89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11" Type="http://schemas.openxmlformats.org/officeDocument/2006/relationships/image" Target="../media/image4.png"/><Relationship Id="rId5" Type="http://schemas.openxmlformats.org/officeDocument/2006/relationships/image" Target="../media/image91.png"/><Relationship Id="rId15" Type="http://schemas.openxmlformats.org/officeDocument/2006/relationships/image" Target="../media/image100.png"/><Relationship Id="rId10" Type="http://schemas.openxmlformats.org/officeDocument/2006/relationships/image" Target="../media/image96.png"/><Relationship Id="rId19" Type="http://schemas.openxmlformats.org/officeDocument/2006/relationships/image" Target="../media/image104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13.png"/><Relationship Id="rId3" Type="http://schemas.openxmlformats.org/officeDocument/2006/relationships/image" Target="../media/image105.png"/><Relationship Id="rId7" Type="http://schemas.openxmlformats.org/officeDocument/2006/relationships/image" Target="../media/image81.png"/><Relationship Id="rId12" Type="http://schemas.openxmlformats.org/officeDocument/2006/relationships/image" Target="../media/image11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png"/><Relationship Id="rId11" Type="http://schemas.openxmlformats.org/officeDocument/2006/relationships/image" Target="../media/image111.png"/><Relationship Id="rId5" Type="http://schemas.openxmlformats.org/officeDocument/2006/relationships/image" Target="../media/image107.png"/><Relationship Id="rId10" Type="http://schemas.openxmlformats.org/officeDocument/2006/relationships/image" Target="../media/image110.png"/><Relationship Id="rId4" Type="http://schemas.openxmlformats.org/officeDocument/2006/relationships/image" Target="../media/image106.png"/><Relationship Id="rId9" Type="http://schemas.openxmlformats.org/officeDocument/2006/relationships/image" Target="../media/image10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8.emf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60.png"/><Relationship Id="rId7" Type="http://schemas.openxmlformats.org/officeDocument/2006/relationships/image" Target="../media/image167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Relationship Id="rId9" Type="http://schemas.openxmlformats.org/officeDocument/2006/relationships/image" Target="../media/image10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21.png"/><Relationship Id="rId7" Type="http://schemas.openxmlformats.org/officeDocument/2006/relationships/image" Target="../media/image150.png"/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png"/><Relationship Id="rId5" Type="http://schemas.openxmlformats.org/officeDocument/2006/relationships/image" Target="../media/image140.png"/><Relationship Id="rId4" Type="http://schemas.openxmlformats.org/officeDocument/2006/relationships/image" Target="../media/image135.png"/><Relationship Id="rId9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0.png"/><Relationship Id="rId4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70.png"/><Relationship Id="rId3" Type="http://schemas.openxmlformats.org/officeDocument/2006/relationships/image" Target="../media/image125.jpeg"/><Relationship Id="rId7" Type="http://schemas.openxmlformats.org/officeDocument/2006/relationships/image" Target="../media/image310.png"/><Relationship Id="rId12" Type="http://schemas.openxmlformats.org/officeDocument/2006/relationships/image" Target="../media/image360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350.png"/><Relationship Id="rId5" Type="http://schemas.openxmlformats.org/officeDocument/2006/relationships/image" Target="../media/image290.png"/><Relationship Id="rId15" Type="http://schemas.openxmlformats.org/officeDocument/2006/relationships/image" Target="../media/image128.png"/><Relationship Id="rId10" Type="http://schemas.openxmlformats.org/officeDocument/2006/relationships/image" Target="../media/image340.png"/><Relationship Id="rId4" Type="http://schemas.openxmlformats.org/officeDocument/2006/relationships/image" Target="../media/image126.png"/><Relationship Id="rId9" Type="http://schemas.openxmlformats.org/officeDocument/2006/relationships/image" Target="../media/image330.png"/><Relationship Id="rId14" Type="http://schemas.openxmlformats.org/officeDocument/2006/relationships/image" Target="../media/image1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130.png"/><Relationship Id="rId7" Type="http://schemas.openxmlformats.org/officeDocument/2006/relationships/image" Target="../media/image133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7.png"/><Relationship Id="rId15" Type="http://schemas.openxmlformats.org/officeDocument/2006/relationships/image" Target="../media/image41.png"/><Relationship Id="rId10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2.png"/><Relationship Id="rId17" Type="http://schemas.openxmlformats.org/officeDocument/2006/relationships/image" Target="../media/image3.png"/><Relationship Id="rId2" Type="http://schemas.openxmlformats.org/officeDocument/2006/relationships/image" Target="../media/image37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1.png"/><Relationship Id="rId5" Type="http://schemas.openxmlformats.org/officeDocument/2006/relationships/image" Target="../media/image44.png"/><Relationship Id="rId15" Type="http://schemas.openxmlformats.org/officeDocument/2006/relationships/image" Target="../media/image4.png"/><Relationship Id="rId10" Type="http://schemas.openxmlformats.org/officeDocument/2006/relationships/image" Target="../media/image50.png"/><Relationship Id="rId4" Type="http://schemas.openxmlformats.org/officeDocument/2006/relationships/image" Target="../media/image43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47.png"/><Relationship Id="rId3" Type="http://schemas.openxmlformats.org/officeDocument/2006/relationships/image" Target="../media/image46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11" Type="http://schemas.openxmlformats.org/officeDocument/2006/relationships/image" Target="../media/image4.png"/><Relationship Id="rId5" Type="http://schemas.openxmlformats.org/officeDocument/2006/relationships/image" Target="../media/image57.png"/><Relationship Id="rId15" Type="http://schemas.openxmlformats.org/officeDocument/2006/relationships/image" Target="../media/image65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x-none" dirty="0"/>
              <a:t>מערכת שידורים לאומית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המשך-תרגיל 2</a:t>
            </a:r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2288512" y="831284"/>
            <a:ext cx="9642231" cy="68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he-IL" sz="2400" dirty="0"/>
              <a:t>ב . רשום את משוואת קו העבודה 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388" y="2188276"/>
            <a:ext cx="4836218" cy="57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591" y="2621885"/>
            <a:ext cx="4226440" cy="61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41" y="3240141"/>
            <a:ext cx="53816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38" y="3330628"/>
            <a:ext cx="11144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88" y="3348317"/>
            <a:ext cx="158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941" y="3915055"/>
            <a:ext cx="3733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41" y="3962680"/>
            <a:ext cx="393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83" y="4629955"/>
            <a:ext cx="4067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949" y="5268130"/>
            <a:ext cx="3124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490" y="1390341"/>
            <a:ext cx="79343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04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dirty="0"/>
              <a:t>המשך-תרגיל 2</a:t>
            </a:r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-119433" y="853179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he-IL" sz="2400" dirty="0"/>
              <a:t>נחלק את המשוואה 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689" y="1992022"/>
            <a:ext cx="3171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96" y="2689017"/>
            <a:ext cx="2819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82" y="1401472"/>
            <a:ext cx="18764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09" y="3444278"/>
            <a:ext cx="2924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82" y="3832390"/>
            <a:ext cx="41338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32" y="2480706"/>
            <a:ext cx="3905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מחבר חץ ישר 9"/>
          <p:cNvCxnSpPr/>
          <p:nvPr/>
        </p:nvCxnSpPr>
        <p:spPr>
          <a:xfrm>
            <a:off x="5011386" y="3003342"/>
            <a:ext cx="1852551" cy="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72" y="1023637"/>
            <a:ext cx="24193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44" y="1023637"/>
            <a:ext cx="34575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29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91969" y="-157967"/>
            <a:ext cx="12191999" cy="720000"/>
          </a:xfrm>
        </p:spPr>
        <p:txBody>
          <a:bodyPr/>
          <a:lstStyle/>
          <a:p>
            <a:br>
              <a:rPr lang="he-IL" dirty="0"/>
            </a:br>
            <a:endParaRPr lang="he-IL" dirty="0"/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1" y="-48229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3200" dirty="0"/>
              <a:t>המשך -תרגיל 2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78" y="645051"/>
            <a:ext cx="3905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94" y="906373"/>
            <a:ext cx="5456726" cy="97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35" y="1898919"/>
            <a:ext cx="1958629" cy="56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35" y="2361179"/>
            <a:ext cx="3622407" cy="14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224" y="3748591"/>
            <a:ext cx="3955110" cy="122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15447"/>
            <a:ext cx="63055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626491" y="5081084"/>
                <a:ext cx="2546210" cy="40312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↖</m:t>
                      </m:r>
                      <m:r>
                        <a:rPr lang="en-US" sz="1800" b="0" i="1" smtClean="0">
                          <a:latin typeface="Cambria Math"/>
                        </a:rPr>
                        <m:t>𝑋</m:t>
                      </m:r>
                      <m:r>
                        <a:rPr lang="he-IL" sz="1800" b="0" i="1" smtClean="0">
                          <a:latin typeface="Cambria Math"/>
                        </a:rPr>
                        <m:t>  </m:t>
                      </m:r>
                      <m:r>
                        <a:rPr lang="he-IL" sz="1800" b="0" i="1" smtClean="0">
                          <a:latin typeface="Cambria Math"/>
                        </a:rPr>
                        <m:t>ציר</m:t>
                      </m:r>
                      <m:r>
                        <a:rPr lang="he-IL" sz="1800" b="0" i="1" smtClean="0">
                          <a:latin typeface="Cambria Math"/>
                        </a:rPr>
                        <m:t> </m:t>
                      </m:r>
                      <m:r>
                        <a:rPr lang="he-IL" sz="1800" b="0" i="1" smtClean="0">
                          <a:latin typeface="Cambria Math"/>
                        </a:rPr>
                        <m:t>עם</m:t>
                      </m:r>
                      <m:r>
                        <a:rPr lang="he-IL" sz="1800" b="0" i="1" smtClean="0">
                          <a:latin typeface="Cambria Math"/>
                        </a:rPr>
                        <m:t> </m:t>
                      </m:r>
                      <m:r>
                        <a:rPr lang="he-IL" sz="1800" b="0" i="1" smtClean="0">
                          <a:latin typeface="Cambria Math"/>
                        </a:rPr>
                        <m:t>החיתוך</m:t>
                      </m:r>
                      <m:r>
                        <a:rPr lang="he-IL" sz="1800" b="0" i="1" smtClean="0">
                          <a:latin typeface="Cambria Math"/>
                        </a:rPr>
                        <m:t> </m:t>
                      </m:r>
                      <m:r>
                        <a:rPr lang="he-IL" sz="1800" b="0" i="1" smtClean="0">
                          <a:latin typeface="Cambria Math"/>
                        </a:rPr>
                        <m:t>נקודת</m:t>
                      </m:r>
                    </m:oMath>
                  </m:oMathPara>
                </a14:m>
                <a:endParaRPr lang="he-IL" sz="1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491" y="5081084"/>
                <a:ext cx="2546210" cy="403124"/>
              </a:xfrm>
              <a:prstGeom prst="rect">
                <a:avLst/>
              </a:prstGeom>
              <a:blipFill>
                <a:blip r:embed="rId8"/>
                <a:stretch>
                  <a:fillRect r="-1196" b="-242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643376" y="4825137"/>
                <a:ext cx="107972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𝐶𝐶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he-IL" sz="16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376" y="4825137"/>
                <a:ext cx="1079727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70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50389" y="0"/>
            <a:ext cx="11186555" cy="720000"/>
          </a:xfrm>
        </p:spPr>
        <p:txBody>
          <a:bodyPr/>
          <a:lstStyle/>
          <a:p>
            <a:pPr marL="439782" lvl="0" indent="-190534"/>
            <a:r>
              <a:rPr lang="he-IL" sz="2400" dirty="0"/>
              <a:t>חשוב נקודת עבודה של טרנזיסטור בחיבור </a:t>
            </a:r>
            <a:r>
              <a:rPr lang="en-US" sz="2400" dirty="0"/>
              <a:t>C.E </a:t>
            </a:r>
            <a:r>
              <a:rPr lang="he-IL" sz="2400" dirty="0"/>
              <a:t> מקדם עצמי ושרטוט קו עבודה.   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964" y="1707431"/>
            <a:ext cx="2994949" cy="37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887896" y="670157"/>
            <a:ext cx="3758540" cy="7962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5418117" y="762706"/>
            <a:ext cx="2724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800" dirty="0">
                <a:latin typeface="Varela Round" panose="00000500000000000000" charset="-79"/>
                <a:cs typeface="Varela Round" panose="00000500000000000000" charset="-79"/>
              </a:rPr>
              <a:t>נתוני הטרנזיסטור:</a:t>
            </a:r>
            <a:endParaRPr lang="en-US" sz="1800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42" y="1029037"/>
            <a:ext cx="2161130" cy="41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887896" y="762706"/>
            <a:ext cx="3421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800" dirty="0">
                <a:latin typeface="Varela Round" panose="00000500000000000000" charset="-79"/>
                <a:cs typeface="Varela Round" panose="00000500000000000000" charset="-79"/>
              </a:rPr>
              <a:t>א .חשב את נקודת העבודה.</a:t>
            </a:r>
          </a:p>
          <a:p>
            <a:pPr algn="r" rtl="1"/>
            <a:r>
              <a:rPr lang="he-IL" sz="1800" dirty="0">
                <a:latin typeface="Varela Round" panose="00000500000000000000" charset="-79"/>
                <a:cs typeface="Varela Round" panose="00000500000000000000" charset="-79"/>
              </a:rPr>
              <a:t>ב .שרטט את משוואת קו העבודה</a:t>
            </a:r>
            <a:endParaRPr lang="en-US" sz="1800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764" y="573956"/>
            <a:ext cx="23431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מחבר חץ ישר 10"/>
          <p:cNvCxnSpPr/>
          <p:nvPr/>
        </p:nvCxnSpPr>
        <p:spPr>
          <a:xfrm flipV="1">
            <a:off x="8893364" y="2607968"/>
            <a:ext cx="0" cy="5827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flipV="1">
            <a:off x="10256097" y="3529205"/>
            <a:ext cx="0" cy="4670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flipV="1">
            <a:off x="9959535" y="2621416"/>
            <a:ext cx="1" cy="476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מלבן 13"/>
              <p:cNvSpPr/>
              <p:nvPr/>
            </p:nvSpPr>
            <p:spPr>
              <a:xfrm>
                <a:off x="9204580" y="4002497"/>
                <a:ext cx="71758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𝐵𝐸</m:t>
                          </m:r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>
          <p:sp>
            <p:nvSpPr>
              <p:cNvPr id="14" name="מלבן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580" y="4002497"/>
                <a:ext cx="717584" cy="338554"/>
              </a:xfrm>
              <a:prstGeom prst="rect">
                <a:avLst/>
              </a:prstGeom>
              <a:blipFill>
                <a:blip r:embed="rId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מלבן 14"/>
              <p:cNvSpPr/>
              <p:nvPr/>
            </p:nvSpPr>
            <p:spPr>
              <a:xfrm>
                <a:off x="9046244" y="2751005"/>
                <a:ext cx="572622" cy="369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>
          <p:sp>
            <p:nvSpPr>
              <p:cNvPr id="15" name="מלבן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244" y="2751005"/>
                <a:ext cx="572622" cy="369460"/>
              </a:xfrm>
              <a:prstGeom prst="rect">
                <a:avLst/>
              </a:prstGeom>
              <a:blipFill>
                <a:blip r:embed="rId6"/>
                <a:stretch>
                  <a:fillRect t="-3279" r="-7447" b="-131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מחבר חץ ישר 15"/>
          <p:cNvCxnSpPr/>
          <p:nvPr/>
        </p:nvCxnSpPr>
        <p:spPr>
          <a:xfrm>
            <a:off x="9046244" y="3296140"/>
            <a:ext cx="0" cy="3226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>
            <a:off x="10129938" y="3190727"/>
            <a:ext cx="0" cy="2108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מלבן 17"/>
              <p:cNvSpPr/>
              <p:nvPr/>
            </p:nvSpPr>
            <p:spPr>
              <a:xfrm>
                <a:off x="9425504" y="2621416"/>
                <a:ext cx="540481" cy="369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>
          <p:sp>
            <p:nvSpPr>
              <p:cNvPr id="18" name="מלבן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504" y="2621416"/>
                <a:ext cx="540481" cy="369460"/>
              </a:xfrm>
              <a:prstGeom prst="rect">
                <a:avLst/>
              </a:prstGeom>
              <a:blipFill>
                <a:blip r:embed="rId7"/>
                <a:stretch>
                  <a:fillRect t="-3279" r="-10112" b="-131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מלבן 18"/>
              <p:cNvSpPr/>
              <p:nvPr/>
            </p:nvSpPr>
            <p:spPr>
              <a:xfrm>
                <a:off x="8804854" y="3240572"/>
                <a:ext cx="71758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1600" i="1" smtClean="0">
                              <a:latin typeface="Cambria Math" panose="02040503050406030204" pitchFamily="18" charset="0"/>
                              <a:cs typeface="Varela Round" panose="00000500000000000000" charset="-79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>
          <p:sp>
            <p:nvSpPr>
              <p:cNvPr id="19" name="מלבן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854" y="3240572"/>
                <a:ext cx="717584" cy="338554"/>
              </a:xfrm>
              <a:prstGeom prst="rect">
                <a:avLst/>
              </a:prstGeom>
              <a:blipFill>
                <a:blip r:embed="rId8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מחבר חץ ישר 19"/>
          <p:cNvCxnSpPr/>
          <p:nvPr/>
        </p:nvCxnSpPr>
        <p:spPr>
          <a:xfrm flipV="1">
            <a:off x="10794942" y="2262645"/>
            <a:ext cx="0" cy="2611651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מלבן 20"/>
              <p:cNvSpPr/>
              <p:nvPr/>
            </p:nvSpPr>
            <p:spPr>
              <a:xfrm>
                <a:off x="10682753" y="3407030"/>
                <a:ext cx="71758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𝐶𝐶</m:t>
                          </m:r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>
          <p:sp>
            <p:nvSpPr>
              <p:cNvPr id="21" name="מלבן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753" y="3407030"/>
                <a:ext cx="717584" cy="338554"/>
              </a:xfrm>
              <a:prstGeom prst="rect">
                <a:avLst/>
              </a:prstGeom>
              <a:blipFill>
                <a:blip r:embed="rId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מלבן 21"/>
              <p:cNvSpPr/>
              <p:nvPr/>
            </p:nvSpPr>
            <p:spPr>
              <a:xfrm>
                <a:off x="9302772" y="4372337"/>
                <a:ext cx="717584" cy="393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>
          <p:sp>
            <p:nvSpPr>
              <p:cNvPr id="22" name="מלבן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772" y="4372337"/>
                <a:ext cx="717584" cy="393121"/>
              </a:xfrm>
              <a:prstGeom prst="rect">
                <a:avLst/>
              </a:prstGeom>
              <a:blipFill>
                <a:blip r:embed="rId10"/>
                <a:stretch>
                  <a:fillRect t="-4615" r="-1695" b="-2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מחבר חץ ישר 22"/>
          <p:cNvCxnSpPr/>
          <p:nvPr/>
        </p:nvCxnSpPr>
        <p:spPr>
          <a:xfrm flipH="1" flipV="1">
            <a:off x="9378753" y="3964624"/>
            <a:ext cx="570015" cy="171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V="1">
            <a:off x="9948767" y="4292182"/>
            <a:ext cx="1" cy="476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646" y="3630024"/>
            <a:ext cx="327693" cy="28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מלבן 25"/>
              <p:cNvSpPr/>
              <p:nvPr/>
            </p:nvSpPr>
            <p:spPr>
              <a:xfrm>
                <a:off x="9680835" y="3126863"/>
                <a:ext cx="51681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1600" i="1" smtClean="0">
                              <a:latin typeface="Cambria Math" panose="02040503050406030204" pitchFamily="18" charset="0"/>
                              <a:cs typeface="Varela Round" panose="00000500000000000000" charset="-79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>
          <p:sp>
            <p:nvSpPr>
              <p:cNvPr id="26" name="מלבן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835" y="3126863"/>
                <a:ext cx="516810" cy="338554"/>
              </a:xfrm>
              <a:prstGeom prst="rect">
                <a:avLst/>
              </a:prstGeom>
              <a:blipFill>
                <a:blip r:embed="rId12"/>
                <a:stretch>
                  <a:fillRect t="-5455" r="-1176" b="-236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מלבן 28"/>
              <p:cNvSpPr/>
              <p:nvPr/>
            </p:nvSpPr>
            <p:spPr>
              <a:xfrm>
                <a:off x="10024311" y="3917753"/>
                <a:ext cx="48259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1600" i="1" smtClean="0">
                              <a:latin typeface="Cambria Math" panose="02040503050406030204" pitchFamily="18" charset="0"/>
                              <a:cs typeface="Varela Round" panose="00000500000000000000" charset="-79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>
          <p:sp>
            <p:nvSpPr>
              <p:cNvPr id="29" name="מלבן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4311" y="3917753"/>
                <a:ext cx="482597" cy="338554"/>
              </a:xfrm>
              <a:prstGeom prst="rect">
                <a:avLst/>
              </a:prstGeom>
              <a:blipFill>
                <a:blip r:embed="rId13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6" y="2062620"/>
            <a:ext cx="254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963" y="2506784"/>
            <a:ext cx="38957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מלבן 32"/>
          <p:cNvSpPr/>
          <p:nvPr/>
        </p:nvSpPr>
        <p:spPr>
          <a:xfrm>
            <a:off x="5320137" y="1736464"/>
            <a:ext cx="1124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800" u="sng" dirty="0">
                <a:latin typeface="Varela Round" panose="00000500000000000000" charset="-79"/>
                <a:cs typeface="Varela Round" panose="00000500000000000000" charset="-79"/>
              </a:rPr>
              <a:t>פתרון:</a:t>
            </a:r>
            <a:endParaRPr lang="en-US" sz="1800" u="sng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78" y="3674987"/>
            <a:ext cx="292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03" y="3542814"/>
            <a:ext cx="2714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81" y="4171774"/>
            <a:ext cx="4029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54" y="4785150"/>
            <a:ext cx="4505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33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1" grpId="0"/>
      <p:bldP spid="22" grpId="0"/>
      <p:bldP spid="26" grpId="0"/>
      <p:bldP spid="29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57967"/>
            <a:ext cx="12191999" cy="720000"/>
          </a:xfrm>
        </p:spPr>
        <p:txBody>
          <a:bodyPr/>
          <a:lstStyle/>
          <a:p>
            <a:r>
              <a:rPr lang="he-IL" dirty="0"/>
              <a:t>המשך-תרגיל 3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97" y="710777"/>
            <a:ext cx="4117870" cy="60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859" y="710777"/>
            <a:ext cx="2645848" cy="420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97" y="1202821"/>
            <a:ext cx="4017013" cy="57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32" y="1254662"/>
            <a:ext cx="1787544" cy="47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561" y="1893663"/>
            <a:ext cx="1809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3" y="2078784"/>
            <a:ext cx="3905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מחבר חץ ישר 26"/>
          <p:cNvCxnSpPr>
            <a:stCxn id="3" idx="1"/>
          </p:cNvCxnSpPr>
          <p:nvPr/>
        </p:nvCxnSpPr>
        <p:spPr>
          <a:xfrm>
            <a:off x="922897" y="1013006"/>
            <a:ext cx="24595" cy="11642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מלבן 32"/>
          <p:cNvSpPr/>
          <p:nvPr/>
        </p:nvSpPr>
        <p:spPr>
          <a:xfrm>
            <a:off x="1068045" y="1894118"/>
            <a:ext cx="2724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800" dirty="0">
                <a:latin typeface="Varela Round" panose="00000500000000000000" charset="-79"/>
                <a:cs typeface="Varela Round" panose="00000500000000000000" charset="-79"/>
              </a:rPr>
              <a:t>משוואת קו העבודה:</a:t>
            </a:r>
            <a:endParaRPr lang="en-US" sz="1800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41" y="3118470"/>
            <a:ext cx="3730481" cy="231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463137" y="3506714"/>
                <a:ext cx="1197297" cy="4694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𝐶𝐶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  <m:r>
                        <a:rPr lang="en-US" sz="1100" b="0" i="1" smtClean="0">
                          <a:latin typeface="Cambria Math"/>
                        </a:rPr>
                        <m:t>=</m:t>
                      </m:r>
                      <m:r>
                        <a:rPr lang="en-US" sz="1100">
                          <a:latin typeface="Cambria Math"/>
                        </a:rPr>
                        <m:t>8</m:t>
                      </m:r>
                      <m:r>
                        <a:rPr lang="en-US" sz="1100">
                          <a:latin typeface="Cambria Math"/>
                        </a:rPr>
                        <m:t>.</m:t>
                      </m:r>
                      <m:r>
                        <a:rPr lang="en-US" sz="1100">
                          <a:latin typeface="Cambria Math"/>
                        </a:rPr>
                        <m:t>93</m:t>
                      </m:r>
                    </m:oMath>
                  </m:oMathPara>
                </a14:m>
                <a:endParaRPr lang="he-IL" sz="12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37" y="3506714"/>
                <a:ext cx="1197297" cy="469487"/>
              </a:xfrm>
              <a:prstGeom prst="rect">
                <a:avLst/>
              </a:prstGeom>
              <a:blipFill>
                <a:blip r:embed="rId9"/>
                <a:stretch>
                  <a:fillRect r="-102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2981832" y="5137396"/>
                <a:ext cx="817931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𝐶𝐶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/>
                        </a:rPr>
                        <m:t>12</m:t>
                      </m:r>
                    </m:oMath>
                  </m:oMathPara>
                </a14:m>
                <a:endParaRPr lang="he-IL" sz="12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832" y="5137396"/>
                <a:ext cx="817931" cy="276999"/>
              </a:xfrm>
              <a:prstGeom prst="rect">
                <a:avLst/>
              </a:prstGeom>
              <a:blipFill>
                <a:blip r:embed="rId10"/>
                <a:stretch>
                  <a:fillRect t="-2222" r="-2239" b="-177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4466173" y="3945560"/>
                <a:ext cx="1965712" cy="47442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𝐶𝐶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1200" i="1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68</m:t>
                          </m:r>
                        </m:den>
                      </m:f>
                      <m:r>
                        <a:rPr lang="en-US" sz="1200" b="0" i="0" smtClean="0">
                          <a:latin typeface="Cambria Math"/>
                        </a:rPr>
                        <m:t>=</m:t>
                      </m:r>
                      <m:r>
                        <a:rPr lang="en-US" sz="1200" b="0" i="0" smtClean="0">
                          <a:latin typeface="Cambria Math"/>
                        </a:rPr>
                        <m:t>8</m:t>
                      </m:r>
                      <m:r>
                        <a:rPr lang="en-US" sz="1200" b="0" i="0" smtClean="0">
                          <a:latin typeface="Cambria Math"/>
                        </a:rPr>
                        <m:t>.</m:t>
                      </m:r>
                      <m:r>
                        <a:rPr lang="en-US" sz="1200" b="0" i="0" smtClean="0">
                          <a:latin typeface="Cambria Math"/>
                        </a:rPr>
                        <m:t>93</m:t>
                      </m:r>
                    </m:oMath>
                  </m:oMathPara>
                </a14:m>
                <a:endParaRPr lang="he-IL" sz="12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173" y="3945560"/>
                <a:ext cx="1965712" cy="474425"/>
              </a:xfrm>
              <a:prstGeom prst="rect">
                <a:avLst/>
              </a:prstGeom>
              <a:blipFill>
                <a:blip r:embed="rId11"/>
                <a:stretch>
                  <a:fillRect r="-15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מלבן 29"/>
              <p:cNvSpPr/>
              <p:nvPr/>
            </p:nvSpPr>
            <p:spPr>
              <a:xfrm>
                <a:off x="4575145" y="4490303"/>
                <a:ext cx="3773208" cy="425116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</a:t>
                </a:r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𝐶𝐶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70C0"/>
                        </a:solidFill>
                      </a:rPr>
                      <m:t>−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595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𝐶𝐸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8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93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𝑚𝐴</m:t>
                    </m:r>
                  </m:oMath>
                </a14:m>
                <a:endParaRPr lang="he-IL" dirty="0">
                  <a:solidFill>
                    <a:srgbClr val="0070C0"/>
                  </a:solidFill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>
          <p:sp>
            <p:nvSpPr>
              <p:cNvPr id="30" name="מלבן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145" y="4490303"/>
                <a:ext cx="3773208" cy="425116"/>
              </a:xfrm>
              <a:prstGeom prst="rect">
                <a:avLst/>
              </a:prstGeom>
              <a:blipFill>
                <a:blip r:embed="rId12"/>
                <a:stretch>
                  <a:fillRect r="-96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מלבן 30"/>
              <p:cNvSpPr/>
              <p:nvPr/>
            </p:nvSpPr>
            <p:spPr>
              <a:xfrm>
                <a:off x="4162635" y="3506714"/>
                <a:ext cx="2907527" cy="424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-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 -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68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a:rPr lang="en-US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68</m:t>
                        </m:r>
                      </m:den>
                    </m:f>
                  </m:oMath>
                </a14:m>
                <a:r>
                  <a:rPr lang="en-US" dirty="0"/>
                  <a:t> = - 0.595</a:t>
                </a:r>
                <a:endParaRPr lang="he-IL" dirty="0"/>
              </a:p>
            </p:txBody>
          </p:sp>
        </mc:Choice>
        <mc:Fallback>
          <p:sp>
            <p:nvSpPr>
              <p:cNvPr id="31" name="מלבן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635" y="3506714"/>
                <a:ext cx="2907527" cy="4245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45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8" grpId="0"/>
      <p:bldP spid="30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51790" y="239599"/>
            <a:ext cx="12191999" cy="720000"/>
          </a:xfrm>
        </p:spPr>
        <p:txBody>
          <a:bodyPr/>
          <a:lstStyle/>
          <a:p>
            <a:r>
              <a:rPr lang="he-IL" dirty="0"/>
              <a:t>תחומי הפעולה של טרנזיסטור ביפולרי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30" y="3571600"/>
            <a:ext cx="4781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30901" y="1612172"/>
            <a:ext cx="320633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latin typeface="Varela Round" panose="00000500000000000000" charset="-79"/>
                <a:cs typeface="Varela Round" panose="00000500000000000000" charset="-79"/>
              </a:rPr>
              <a:t>1. אזור/תחום פעיל: </a:t>
            </a:r>
            <a:r>
              <a:rPr lang="en-US" dirty="0">
                <a:latin typeface="Varela Round" panose="00000500000000000000" charset="-79"/>
                <a:cs typeface="Varela Round" panose="00000500000000000000" charset="-79"/>
              </a:rPr>
              <a:t>Active region</a:t>
            </a:r>
            <a:endParaRPr lang="he-IL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0901" y="2072349"/>
            <a:ext cx="320633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latin typeface="Varela Round" panose="00000500000000000000" charset="-79"/>
                <a:cs typeface="Varela Round" panose="00000500000000000000" charset="-79"/>
              </a:rPr>
              <a:t>2. אזור/תחום קטעון: </a:t>
            </a:r>
            <a:r>
              <a:rPr lang="en-US" dirty="0">
                <a:latin typeface="Varela Round" panose="00000500000000000000" charset="-79"/>
                <a:cs typeface="Varela Round" panose="00000500000000000000" charset="-79"/>
              </a:rPr>
              <a:t>Cut-off region</a:t>
            </a:r>
            <a:endParaRPr lang="he-IL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0903" y="2560219"/>
            <a:ext cx="320633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latin typeface="Varela Round" panose="00000500000000000000" charset="-79"/>
                <a:cs typeface="Varela Round" panose="00000500000000000000" charset="-79"/>
              </a:rPr>
              <a:t>3. אזור/תחום רוויה: </a:t>
            </a:r>
            <a:r>
              <a:rPr lang="en-US" dirty="0">
                <a:latin typeface="Varela Round" panose="00000500000000000000" charset="-79"/>
                <a:cs typeface="Varela Round" panose="00000500000000000000" charset="-79"/>
              </a:rPr>
              <a:t>Saturation region</a:t>
            </a:r>
            <a:endParaRPr lang="he-IL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3947" y="1641680"/>
            <a:ext cx="166254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latin typeface="Varela Round" panose="00000500000000000000" charset="-79"/>
                <a:cs typeface="Varela Round" panose="00000500000000000000" charset="-79"/>
              </a:rPr>
              <a:t>עובד כמגבר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מלבן 14"/>
              <p:cNvSpPr/>
              <p:nvPr/>
            </p:nvSpPr>
            <p:spPr>
              <a:xfrm>
                <a:off x="5773003" y="1487574"/>
                <a:ext cx="9579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latin typeface="Cambria Math"/>
                          <a:ea typeface="Cambria Math"/>
                          <a:cs typeface="Varela Round" panose="00000500000000000000" charset="-79"/>
                        </a:rPr>
                        <m:t>⟸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>
          <p:sp>
            <p:nvSpPr>
              <p:cNvPr id="15" name="מלבן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03" y="1487574"/>
                <a:ext cx="95790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מלבן 20"/>
              <p:cNvSpPr/>
              <p:nvPr/>
            </p:nvSpPr>
            <p:spPr>
              <a:xfrm>
                <a:off x="5794778" y="1913099"/>
                <a:ext cx="9579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latin typeface="Cambria Math"/>
                          <a:ea typeface="Cambria Math"/>
                          <a:cs typeface="Varela Round" panose="00000500000000000000" charset="-79"/>
                        </a:rPr>
                        <m:t>⟸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>
          <p:sp>
            <p:nvSpPr>
              <p:cNvPr id="21" name="מלבן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78" y="1913099"/>
                <a:ext cx="9579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מלבן 21"/>
              <p:cNvSpPr/>
              <p:nvPr/>
            </p:nvSpPr>
            <p:spPr>
              <a:xfrm>
                <a:off x="5822330" y="2390426"/>
                <a:ext cx="9579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latin typeface="Cambria Math"/>
                          <a:ea typeface="Cambria Math"/>
                          <a:cs typeface="Varela Round" panose="00000500000000000000" charset="-79"/>
                        </a:rPr>
                        <m:t>⟸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>
          <p:sp>
            <p:nvSpPr>
              <p:cNvPr id="22" name="מלבן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330" y="2390426"/>
                <a:ext cx="9579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453311" y="2095739"/>
            <a:ext cx="213558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latin typeface="Varela Round" panose="00000500000000000000" charset="-79"/>
                <a:cs typeface="Varela Round" panose="00000500000000000000" charset="-79"/>
              </a:rPr>
              <a:t>עובד כמתג במצב-  </a:t>
            </a:r>
            <a:r>
              <a:rPr lang="en-US" dirty="0">
                <a:latin typeface="Varela Round" panose="00000500000000000000" charset="-79"/>
                <a:cs typeface="Varela Round" panose="00000500000000000000" charset="-79"/>
              </a:rPr>
              <a:t>OFF</a:t>
            </a:r>
            <a:endParaRPr lang="he-IL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37428" y="2561167"/>
            <a:ext cx="213558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latin typeface="Varela Round" panose="00000500000000000000" charset="-79"/>
                <a:cs typeface="Varela Round" panose="00000500000000000000" charset="-79"/>
              </a:rPr>
              <a:t>עובד כמתג במצב-  </a:t>
            </a:r>
            <a:r>
              <a:rPr lang="en-US" dirty="0">
                <a:latin typeface="Varela Round" panose="00000500000000000000" charset="-79"/>
                <a:cs typeface="Varela Round" panose="00000500000000000000" charset="-79"/>
              </a:rPr>
              <a:t>ON</a:t>
            </a:r>
            <a:endParaRPr lang="he-IL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p:pic>
        <p:nvPicPr>
          <p:cNvPr id="14" name="תמונה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667" y="3297562"/>
            <a:ext cx="2707572" cy="2191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48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5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u="sng" dirty="0">
                <a:latin typeface="Varela Round" panose="00000500000000000000" charset="-79"/>
                <a:cs typeface="Varela Round" panose="00000500000000000000" charset="-79"/>
              </a:rPr>
              <a:t>1. תחום פעיל</a:t>
            </a:r>
            <a:endParaRPr lang="he-IL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91" y="2820701"/>
            <a:ext cx="46577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מחבר חץ ישר 3"/>
          <p:cNvCxnSpPr/>
          <p:nvPr/>
        </p:nvCxnSpPr>
        <p:spPr>
          <a:xfrm flipH="1">
            <a:off x="4055413" y="2822241"/>
            <a:ext cx="629392" cy="0"/>
          </a:xfrm>
          <a:prstGeom prst="straightConnector1">
            <a:avLst/>
          </a:prstGeom>
          <a:ln w="317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חץ ישר 4"/>
          <p:cNvCxnSpPr/>
          <p:nvPr/>
        </p:nvCxnSpPr>
        <p:spPr>
          <a:xfrm flipH="1">
            <a:off x="2666000" y="2845991"/>
            <a:ext cx="629392" cy="0"/>
          </a:xfrm>
          <a:prstGeom prst="straightConnector1">
            <a:avLst/>
          </a:prstGeom>
          <a:ln w="317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חץ ישר 5"/>
          <p:cNvCxnSpPr/>
          <p:nvPr/>
        </p:nvCxnSpPr>
        <p:spPr>
          <a:xfrm flipV="1">
            <a:off x="3792186" y="4004703"/>
            <a:ext cx="0" cy="427511"/>
          </a:xfrm>
          <a:prstGeom prst="straightConnector1">
            <a:avLst/>
          </a:prstGeom>
          <a:ln w="317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57045" y="2490714"/>
                <a:ext cx="38709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045" y="2490714"/>
                <a:ext cx="387094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76562" y="2478839"/>
                <a:ext cx="38709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562" y="2478839"/>
                <a:ext cx="387094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30093" y="4112562"/>
                <a:ext cx="38709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093" y="4112562"/>
                <a:ext cx="387094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882310" y="1063577"/>
            <a:ext cx="62666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>
                <a:latin typeface="Varela Round" panose="00000500000000000000" charset="-79"/>
                <a:cs typeface="Varela Round" panose="00000500000000000000" charset="-79"/>
              </a:rPr>
              <a:t>ממתח אופייני לטרנזיסטור ביפולרי מסוג </a:t>
            </a:r>
            <a:r>
              <a:rPr lang="en-US" sz="2400" dirty="0">
                <a:latin typeface="Varela Round" panose="00000500000000000000" charset="-79"/>
                <a:cs typeface="Varela Round" panose="00000500000000000000" charset="-79"/>
              </a:rPr>
              <a:t>NPN</a:t>
            </a:r>
            <a:r>
              <a:rPr lang="he-IL" sz="2400" dirty="0">
                <a:latin typeface="Varela Round" panose="00000500000000000000" charset="-79"/>
                <a:cs typeface="Varela Round" panose="00000500000000000000" charset="-79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13808" y="1834878"/>
                <a:ext cx="9035143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800" dirty="0">
                    <a:latin typeface="Varela Round" panose="00000500000000000000" charset="-79"/>
                    <a:cs typeface="Varela Round" panose="00000500000000000000" charset="-79"/>
                  </a:rPr>
                  <a:t>צומת </a:t>
                </a:r>
                <a:r>
                  <a:rPr lang="en-US" sz="1800" dirty="0">
                    <a:latin typeface="Varela Round" panose="00000500000000000000" charset="-79"/>
                    <a:cs typeface="Varela Round" panose="00000500000000000000" charset="-79"/>
                  </a:rPr>
                  <a:t>BE</a:t>
                </a:r>
                <a:r>
                  <a:rPr lang="he-IL" sz="1800" dirty="0">
                    <a:latin typeface="Varela Round" panose="00000500000000000000" charset="-79"/>
                    <a:cs typeface="Varela Round" panose="00000500000000000000" charset="-79"/>
                  </a:rPr>
                  <a:t> נמצא בממתח קדמי ולכן זורם זרם מהבסיס </a:t>
                </a:r>
                <a:r>
                  <a:rPr lang="en-US" sz="1800" dirty="0">
                    <a:latin typeface="Varela Round" panose="00000500000000000000" charset="-79"/>
                    <a:cs typeface="Varela Round" panose="00000500000000000000" charset="-79"/>
                  </a:rPr>
                  <a:t>(B)</a:t>
                </a:r>
                <a:r>
                  <a:rPr lang="he-IL" sz="1800" dirty="0">
                    <a:latin typeface="Varela Round" panose="00000500000000000000" charset="-79"/>
                    <a:cs typeface="Varela Round" panose="00000500000000000000" charset="-79"/>
                  </a:rPr>
                  <a:t> לפולט (</a:t>
                </a:r>
                <a:r>
                  <a:rPr lang="en-US" sz="1800" dirty="0">
                    <a:latin typeface="Varela Round" panose="00000500000000000000" charset="-79"/>
                    <a:cs typeface="Varela Round" panose="00000500000000000000" charset="-79"/>
                  </a:rPr>
                  <a:t>E</a:t>
                </a:r>
                <a:r>
                  <a:rPr lang="he-IL" sz="1800" dirty="0">
                    <a:latin typeface="Varela Round" panose="00000500000000000000" charset="-79"/>
                    <a:cs typeface="Varela Round" panose="00000500000000000000" charset="-79"/>
                  </a:rPr>
                  <a:t>) שיסומן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1800" i="1">
                            <a:latin typeface="Cambria Math" panose="02040503050406030204" pitchFamily="18" charset="0"/>
                            <a:cs typeface="Varela Round" panose="00000500000000000000" charset="-79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cs typeface="Varela Round" panose="00000500000000000000" charset="-79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cs typeface="Varela Round" panose="00000500000000000000" charset="-79"/>
                          </a:rPr>
                          <m:t>𝐵</m:t>
                        </m:r>
                      </m:sub>
                    </m:sSub>
                  </m:oMath>
                </a14:m>
                <a:endParaRPr lang="he-IL" sz="18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808" y="1834878"/>
                <a:ext cx="9035143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6557" r="-540" b="-262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954816" y="2498502"/>
            <a:ext cx="559789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>
                <a:latin typeface="Varela Round" panose="00000500000000000000" charset="-79"/>
                <a:cs typeface="Varela Round" panose="00000500000000000000" charset="-79"/>
              </a:rPr>
              <a:t>האלקטרונים נפלטים מהפולט ורק חלק קטן מהם נמשך לכיוון הבסיס שהוא מסוג </a:t>
            </a:r>
            <a:r>
              <a:rPr lang="en-US" sz="1600" dirty="0">
                <a:latin typeface="Varela Round" panose="00000500000000000000" charset="-79"/>
                <a:cs typeface="Varela Round" panose="00000500000000000000" charset="-79"/>
              </a:rPr>
              <a:t>P</a:t>
            </a:r>
            <a:r>
              <a:rPr lang="he-IL" sz="1600" dirty="0">
                <a:latin typeface="Varela Round" panose="00000500000000000000" charset="-79"/>
                <a:cs typeface="Varela Round" panose="00000500000000000000" charset="-79"/>
              </a:rPr>
              <a:t> ורוב האלקטרונים ממשיכים לקולט דרך הצומת </a:t>
            </a:r>
            <a:r>
              <a:rPr lang="en-US" sz="1600" dirty="0">
                <a:latin typeface="Varela Round" panose="00000500000000000000" charset="-79"/>
                <a:cs typeface="Varela Round" panose="00000500000000000000" charset="-79"/>
              </a:rPr>
              <a:t>BC</a:t>
            </a:r>
            <a:r>
              <a:rPr lang="he-IL" sz="1600" dirty="0">
                <a:latin typeface="Varela Round" panose="00000500000000000000" charset="-79"/>
                <a:cs typeface="Varela Round" panose="00000500000000000000" charset="-79"/>
              </a:rPr>
              <a:t> המחובר למתח חיובי.</a:t>
            </a:r>
          </a:p>
          <a:p>
            <a:pPr algn="r" rtl="1"/>
            <a:endParaRPr lang="he-IL" sz="1600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8981" y="3474269"/>
            <a:ext cx="559789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>
                <a:latin typeface="Varela Round" panose="00000500000000000000" charset="-79"/>
                <a:cs typeface="Varela Round" panose="00000500000000000000" charset="-79"/>
              </a:rPr>
              <a:t>למרות שהממתח בצומת </a:t>
            </a:r>
            <a:r>
              <a:rPr lang="en-US" sz="1600" dirty="0">
                <a:latin typeface="Varela Round" panose="00000500000000000000" charset="-79"/>
                <a:cs typeface="Varela Round" panose="00000500000000000000" charset="-79"/>
              </a:rPr>
              <a:t>BC</a:t>
            </a:r>
            <a:r>
              <a:rPr lang="he-IL" sz="1600" dirty="0">
                <a:latin typeface="Varela Round" panose="00000500000000000000" charset="-79"/>
                <a:cs typeface="Varela Round" panose="00000500000000000000" charset="-79"/>
              </a:rPr>
              <a:t> הוא ממתח אחורי, האלקטרונים באזור הבסיס (אזור </a:t>
            </a:r>
            <a:r>
              <a:rPr lang="en-US" sz="1600" dirty="0">
                <a:latin typeface="Varela Round" panose="00000500000000000000" charset="-79"/>
                <a:cs typeface="Varela Round" panose="00000500000000000000" charset="-79"/>
              </a:rPr>
              <a:t>p</a:t>
            </a:r>
            <a:r>
              <a:rPr lang="he-IL" sz="1600" dirty="0">
                <a:latin typeface="Varela Round" panose="00000500000000000000" charset="-79"/>
                <a:cs typeface="Varela Round" panose="00000500000000000000" charset="-79"/>
              </a:rPr>
              <a:t>) –עוברים בקלות דרך הצומת.</a:t>
            </a:r>
            <a:endParaRPr lang="en-US" sz="1600" dirty="0">
              <a:latin typeface="Varela Round" panose="00000500000000000000" charset="-79"/>
              <a:cs typeface="Varela Round" panose="00000500000000000000" charset="-79"/>
            </a:endParaRPr>
          </a:p>
          <a:p>
            <a:pPr algn="r" rtl="1"/>
            <a:endParaRPr lang="he-IL" sz="1600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938981" y="4278325"/>
                <a:ext cx="5553695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800" dirty="0">
                    <a:latin typeface="Varela Round" panose="00000500000000000000" charset="-79"/>
                    <a:cs typeface="Varela Round" panose="00000500000000000000" charset="-79"/>
                  </a:rPr>
                  <a:t>ניתן לראות שסכום הזרמים הנכנסים לטרנזיסטור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he-IL" sz="1800" dirty="0">
                    <a:latin typeface="Varela Round" panose="00000500000000000000" charset="-79"/>
                    <a:cs typeface="Varela Round" panose="00000500000000000000" charset="-79"/>
                  </a:rPr>
                  <a:t>ו-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he-IL" sz="1800" dirty="0">
                    <a:latin typeface="Varela Round" panose="00000500000000000000" charset="-79"/>
                    <a:cs typeface="Varela Round" panose="00000500000000000000" charset="-79"/>
                  </a:rPr>
                  <a:t>) שווים לזרם היוצא מהטרנזיסטור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e-IL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(</m:t>
                        </m:r>
                        <m:r>
                          <a:rPr lang="he-IL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1800" dirty="0">
                    <a:latin typeface="Varela Round" panose="00000500000000000000" charset="-79"/>
                    <a:cs typeface="Varela Round" panose="00000500000000000000" charset="-79"/>
                  </a:rPr>
                  <a:t> )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981" y="4278325"/>
                <a:ext cx="5553695" cy="646331"/>
              </a:xfrm>
              <a:prstGeom prst="rect">
                <a:avLst/>
              </a:prstGeom>
              <a:blipFill>
                <a:blip r:embed="rId8"/>
                <a:stretch>
                  <a:fillRect t="-4717" r="-988" b="-150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71408" y="5043415"/>
                <a:ext cx="3347639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2000" dirty="0"/>
                  <a:t>לכן נרשום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/>
                  <a:t>  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408" y="5043415"/>
                <a:ext cx="3347639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6061" r="-1821" b="-272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36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תחום פעיל - המשך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55668" y="1256067"/>
                <a:ext cx="9981210" cy="9712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he-IL" sz="2000" dirty="0">
                    <a:latin typeface="Varela Round" panose="00000500000000000000" charset="-79"/>
                    <a:cs typeface="Varela Round" panose="00000500000000000000" charset="-79"/>
                  </a:rPr>
                  <a:t>האלקטרונים שמצליחים להגיע להדק הקולט מהווים בערך 99% -98% מהאלקטרונים שנפלטו מהדק הפולט ולכן זה גם היחס בין זרם הקולט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he-IL" sz="2000" dirty="0">
                    <a:latin typeface="Varela Round" panose="00000500000000000000" charset="-79"/>
                    <a:cs typeface="Varela Round" panose="00000500000000000000" charset="-79"/>
                  </a:rPr>
                  <a:t> לבין זרם הפולט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he-IL" sz="2000" dirty="0">
                    <a:latin typeface="Varela Round" panose="00000500000000000000" charset="-79"/>
                    <a:cs typeface="Varela Round" panose="00000500000000000000" charset="-79"/>
                  </a:rPr>
                  <a:t>.</a:t>
                </a:r>
                <a:endParaRPr lang="en-US" sz="20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668" y="1256067"/>
                <a:ext cx="9981210" cy="971292"/>
              </a:xfrm>
              <a:prstGeom prst="rect">
                <a:avLst/>
              </a:prstGeom>
              <a:blipFill rotWithShape="1">
                <a:blip r:embed="rId2"/>
                <a:stretch>
                  <a:fillRect r="-611" b="-106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976259" y="2478345"/>
                <a:ext cx="347749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2000" dirty="0">
                    <a:latin typeface="Varela Round" panose="00000500000000000000" charset="-79"/>
                    <a:cs typeface="Varela Round" panose="00000500000000000000" charset="-79"/>
                  </a:rPr>
                  <a:t>נסמן את היחס הזה באות </a:t>
                </a:r>
                <a14:m>
                  <m:oMath xmlns:m="http://schemas.openxmlformats.org/officeDocument/2006/math">
                    <m:r>
                      <a:rPr lang="he-IL" sz="20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he-IL" sz="2000" b="0" i="1" smtClean="0"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endParaRPr lang="en-US" sz="20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259" y="2478345"/>
                <a:ext cx="3477492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692" r="-1751" b="-276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976259" y="3299921"/>
                <a:ext cx="2511419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2000" dirty="0">
                    <a:latin typeface="Varela Round" panose="00000500000000000000" charset="-79"/>
                    <a:cs typeface="Varela Round" panose="00000500000000000000" charset="-79"/>
                  </a:rPr>
                  <a:t>נרשום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he-IL" sz="20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he-IL" sz="200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000" dirty="0">
                    <a:latin typeface="Varela Round" panose="00000500000000000000" charset="-79"/>
                    <a:cs typeface="Varela Round" panose="00000500000000000000" charset="-79"/>
                  </a:rPr>
                  <a:t> 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259" y="3299921"/>
                <a:ext cx="2511419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r="-2670" b="-257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45383" y="3238366"/>
                <a:ext cx="700833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i="1" smtClean="0">
                          <a:latin typeface="Cambria Math"/>
                          <a:ea typeface="Cambria Math"/>
                        </a:rPr>
                        <m:t>⟸</m:t>
                      </m:r>
                    </m:oMath>
                  </m:oMathPara>
                </a14:m>
                <a:endParaRPr lang="he-IL" sz="28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5383" y="3238366"/>
                <a:ext cx="70083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91" y="2820701"/>
            <a:ext cx="46577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מחבר חץ ישר 7"/>
          <p:cNvCxnSpPr/>
          <p:nvPr/>
        </p:nvCxnSpPr>
        <p:spPr>
          <a:xfrm flipH="1">
            <a:off x="4055413" y="2822241"/>
            <a:ext cx="629392" cy="0"/>
          </a:xfrm>
          <a:prstGeom prst="straightConnector1">
            <a:avLst/>
          </a:prstGeom>
          <a:ln w="317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 flipH="1">
            <a:off x="2666000" y="2845991"/>
            <a:ext cx="629392" cy="0"/>
          </a:xfrm>
          <a:prstGeom prst="straightConnector1">
            <a:avLst/>
          </a:prstGeom>
          <a:ln w="317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 flipV="1">
            <a:off x="3792186" y="4004703"/>
            <a:ext cx="0" cy="427511"/>
          </a:xfrm>
          <a:prstGeom prst="straightConnector1">
            <a:avLst/>
          </a:prstGeom>
          <a:ln w="317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57045" y="2490714"/>
                <a:ext cx="38709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045" y="2490714"/>
                <a:ext cx="387094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76562" y="2478839"/>
                <a:ext cx="38709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562" y="2478839"/>
                <a:ext cx="387094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30093" y="4112562"/>
                <a:ext cx="38709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093" y="4112562"/>
                <a:ext cx="387094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42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תחום פעיל-המשך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16984" y="1318160"/>
            <a:ext cx="38001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dirty="0">
                <a:latin typeface="Varela Round" panose="00000500000000000000" charset="-79"/>
                <a:cs typeface="Varela Round" panose="00000500000000000000" charset="-79"/>
              </a:rPr>
              <a:t>תחום זה נקרא גם תחום לינארי</a:t>
            </a:r>
            <a:r>
              <a:rPr lang="he-IL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1954" y="1870670"/>
            <a:ext cx="87620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dirty="0">
                <a:latin typeface="Varela Round" panose="00000500000000000000" charset="-79"/>
                <a:cs typeface="Varela Round" panose="00000500000000000000" charset="-79"/>
              </a:rPr>
              <a:t>בתחום זה זרם בסיס קטן מבקר (שולט) על זרם קולט גדול. </a:t>
            </a:r>
            <a:endParaRPr lang="he-IL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0030" y="2622054"/>
                <a:ext cx="10483935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2000" dirty="0">
                    <a:latin typeface="Varela Round" panose="00000500000000000000" charset="-79"/>
                    <a:cs typeface="Varela Round" panose="00000500000000000000" charset="-79"/>
                  </a:rPr>
                  <a:t>הקשר בין זרם הקולט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he-IL" sz="2000" dirty="0">
                    <a:latin typeface="Varela Round" panose="00000500000000000000" charset="-79"/>
                    <a:cs typeface="Varela Round" panose="00000500000000000000" charset="-79"/>
                  </a:rPr>
                  <a:t> לבין זרם הבסיס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he-IL" sz="2000" dirty="0">
                    <a:latin typeface="Varela Round" panose="00000500000000000000" charset="-79"/>
                    <a:cs typeface="Varela Round" panose="00000500000000000000" charset="-79"/>
                  </a:rPr>
                  <a:t>הוא לינארי וליחס זה קוראים הגבר זרם קדמי ומסומן באות </a:t>
                </a:r>
                <a:r>
                  <a:rPr lang="el-GR" sz="2000" dirty="0">
                    <a:cs typeface="Varela Round" panose="00000500000000000000" charset="-79"/>
                  </a:rPr>
                  <a:t>β</a:t>
                </a:r>
                <a:r>
                  <a:rPr lang="he-IL" sz="2000" dirty="0">
                    <a:latin typeface="Varela Round" panose="00000500000000000000" charset="-79"/>
                    <a:cs typeface="Varela Round" panose="00000500000000000000" charset="-79"/>
                  </a:rPr>
                  <a:t> .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030" y="2622054"/>
                <a:ext cx="10483935" cy="707886"/>
              </a:xfrm>
              <a:prstGeom prst="rect">
                <a:avLst/>
              </a:prstGeom>
              <a:blipFill rotWithShape="1">
                <a:blip r:embed="rId2"/>
                <a:stretch>
                  <a:fillRect t="-4310" r="-640" b="-155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61954" y="4025735"/>
                <a:ext cx="3586348" cy="838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e-IL" sz="2000" dirty="0" smtClean="0">
                          <a:latin typeface="Varela Round" panose="00000500000000000000" charset="-79"/>
                          <a:cs typeface="Varela Round" panose="00000500000000000000" charset="-79"/>
                        </a:rPr>
                        <m:t>הגבר זרם קדמי</m:t>
                      </m:r>
                      <m:r>
                        <a:rPr lang="he-IL" sz="2000" b="0" i="1" dirty="0" smtClean="0">
                          <a:latin typeface="Cambria Math"/>
                          <a:cs typeface="Varela Round" panose="00000500000000000000" charset="-79"/>
                        </a:rPr>
                        <m:t>     </m:t>
                      </m:r>
                      <m:borderBox>
                        <m:borderBoxPr>
                          <m:ctrlPr>
                            <a:rPr lang="he-IL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rderBoxPr>
                        <m:e>
                          <m:r>
                            <a:rPr lang="he-IL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</m:e>
                      </m:borderBox>
                    </m:oMath>
                  </m:oMathPara>
                </a14:m>
                <a:endParaRPr lang="he-IL" sz="20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954" y="4025735"/>
                <a:ext cx="3586348" cy="8386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40830" y="4203412"/>
                <a:ext cx="2493819" cy="4832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he-IL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he-IL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he-IL" sz="20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borderBox>
                    </m:oMath>
                  </m:oMathPara>
                </a14:m>
                <a:endParaRPr lang="he-IL" sz="20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830" y="4203412"/>
                <a:ext cx="2493819" cy="483274"/>
              </a:xfrm>
              <a:prstGeom prst="rect">
                <a:avLst/>
              </a:prstGeom>
              <a:blipFill rotWithShape="1">
                <a:blip r:embed="rId4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לבן 8"/>
              <p:cNvSpPr/>
              <p:nvPr/>
            </p:nvSpPr>
            <p:spPr>
              <a:xfrm>
                <a:off x="6572678" y="4152661"/>
                <a:ext cx="7825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latin typeface="Cambria Math"/>
                          <a:ea typeface="Cambria Math"/>
                        </a:rPr>
                        <m:t>⟹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9" name="מלבן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678" y="4152661"/>
                <a:ext cx="78258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82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תחום פעיל- המשך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5738" y="1615175"/>
            <a:ext cx="16625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800" dirty="0">
                <a:latin typeface="Varela Round" panose="00000500000000000000" charset="-79"/>
                <a:cs typeface="Varela Round" panose="00000500000000000000" charset="-79"/>
              </a:rPr>
              <a:t>עובד כמגבר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4"/>
              <p:cNvSpPr/>
              <p:nvPr/>
            </p:nvSpPr>
            <p:spPr>
              <a:xfrm>
                <a:off x="6024794" y="1461069"/>
                <a:ext cx="9579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latin typeface="Cambria Math"/>
                          <a:ea typeface="Cambria Math"/>
                          <a:cs typeface="Varela Round" panose="00000500000000000000" charset="-79"/>
                        </a:rPr>
                        <m:t>⟸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5" name="מלבן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794" y="1461069"/>
                <a:ext cx="95790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743" y="1353281"/>
            <a:ext cx="42576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681287"/>
            <a:ext cx="62579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41322" y="4453245"/>
                <a:ext cx="2873826" cy="127143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he-IL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he-IL" sz="2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he-IL" sz="24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lang="he-IL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he-IL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he-IL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he-IL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he-IL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he-IL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he-IL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he-IL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he-IL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he-IL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he-IL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he-IL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322" y="4453245"/>
                <a:ext cx="2873826" cy="12714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77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sz="4400" dirty="0"/>
              <a:t>אלקטרוניקה– חישוב נקודת עבודה והגבר מתח</a:t>
            </a:r>
            <a:endParaRPr sz="4400" dirty="0"/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1" y="2803497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x-none"/>
              <a:t>אלקטרוניקה ומחשבים שאלון 815381</a:t>
            </a:r>
            <a:endParaRPr/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x-none" sz="3200" dirty="0"/>
              <a:t>שם המורה</a:t>
            </a:r>
            <a:r>
              <a:rPr lang="he-IL" dirty="0"/>
              <a:t>: </a:t>
            </a:r>
            <a:r>
              <a:rPr lang="he-IL" sz="3200" dirty="0" err="1"/>
              <a:t>רג'א</a:t>
            </a:r>
            <a:r>
              <a:rPr lang="he-IL" sz="3200" dirty="0"/>
              <a:t> אליאס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0238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 1</a:t>
            </a:r>
          </a:p>
        </p:txBody>
      </p:sp>
      <p:pic>
        <p:nvPicPr>
          <p:cNvPr id="6" name="תמונה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95" y="1100508"/>
            <a:ext cx="4382800" cy="348336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383" y="1351066"/>
            <a:ext cx="43338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67564" y="2519025"/>
                <a:ext cx="857927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600" i="1" smtClean="0">
                          <a:latin typeface="Cambria Math"/>
                          <a:ea typeface="Cambria Math"/>
                        </a:rPr>
                        <m:t>⟹</m:t>
                      </m:r>
                    </m:oMath>
                  </m:oMathPara>
                </a14:m>
                <a:endParaRPr lang="he-IL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564" y="2519025"/>
                <a:ext cx="857927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מחבר חץ ישר 9"/>
          <p:cNvCxnSpPr/>
          <p:nvPr/>
        </p:nvCxnSpPr>
        <p:spPr>
          <a:xfrm flipH="1" flipV="1">
            <a:off x="9286504" y="3353403"/>
            <a:ext cx="570015" cy="171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H="1">
            <a:off x="7954489" y="3279561"/>
            <a:ext cx="57001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flipV="1">
            <a:off x="7645729" y="3524853"/>
            <a:ext cx="1" cy="476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flipV="1">
            <a:off x="10227185" y="2713517"/>
            <a:ext cx="0" cy="5660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 flipV="1">
            <a:off x="9856518" y="1824644"/>
            <a:ext cx="1" cy="476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529" y="2877541"/>
            <a:ext cx="390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לבן 7"/>
              <p:cNvSpPr/>
              <p:nvPr/>
            </p:nvSpPr>
            <p:spPr>
              <a:xfrm>
                <a:off x="9162684" y="3478828"/>
                <a:ext cx="71758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𝐵𝐸</m:t>
                          </m:r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8" name="מלבן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684" y="3478828"/>
                <a:ext cx="717584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מלבן 17"/>
              <p:cNvSpPr/>
              <p:nvPr/>
            </p:nvSpPr>
            <p:spPr>
              <a:xfrm>
                <a:off x="7989008" y="3279561"/>
                <a:ext cx="717584" cy="369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18" name="מלבן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008" y="3279561"/>
                <a:ext cx="717584" cy="3694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מחבר חץ ישר 18"/>
          <p:cNvCxnSpPr/>
          <p:nvPr/>
        </p:nvCxnSpPr>
        <p:spPr>
          <a:xfrm>
            <a:off x="8706592" y="3043536"/>
            <a:ext cx="4176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>
            <a:off x="10128542" y="2438827"/>
            <a:ext cx="0" cy="2108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מלבן 22"/>
              <p:cNvSpPr/>
              <p:nvPr/>
            </p:nvSpPr>
            <p:spPr>
              <a:xfrm>
                <a:off x="9292208" y="1878101"/>
                <a:ext cx="717584" cy="369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23" name="מלבן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208" y="1878101"/>
                <a:ext cx="717584" cy="36946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מלבן 23"/>
              <p:cNvSpPr/>
              <p:nvPr/>
            </p:nvSpPr>
            <p:spPr>
              <a:xfrm>
                <a:off x="9927768" y="3308987"/>
                <a:ext cx="71758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1600" i="1" smtClean="0">
                              <a:latin typeface="Cambria Math" panose="02040503050406030204" pitchFamily="18" charset="0"/>
                              <a:cs typeface="Varela Round" panose="00000500000000000000" charset="-79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24" name="מלבן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68" y="3308987"/>
                <a:ext cx="717584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מלבן 24"/>
              <p:cNvSpPr/>
              <p:nvPr/>
            </p:nvSpPr>
            <p:spPr>
              <a:xfrm>
                <a:off x="8654256" y="2655321"/>
                <a:ext cx="71758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1600" i="1" smtClean="0">
                              <a:latin typeface="Cambria Math" panose="02040503050406030204" pitchFamily="18" charset="0"/>
                              <a:cs typeface="Varela Round" panose="00000500000000000000" charset="-79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25" name="מלבן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256" y="2655321"/>
                <a:ext cx="717584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מלבן 25"/>
              <p:cNvSpPr/>
              <p:nvPr/>
            </p:nvSpPr>
            <p:spPr>
              <a:xfrm>
                <a:off x="9566689" y="2374963"/>
                <a:ext cx="71758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1600" i="1" smtClean="0">
                              <a:latin typeface="Cambria Math" panose="02040503050406030204" pitchFamily="18" charset="0"/>
                              <a:cs typeface="Varela Round" panose="00000500000000000000" charset="-79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26" name="מלבן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689" y="2374963"/>
                <a:ext cx="717584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מחבר חץ ישר 26"/>
          <p:cNvCxnSpPr/>
          <p:nvPr/>
        </p:nvCxnSpPr>
        <p:spPr>
          <a:xfrm flipV="1">
            <a:off x="10804258" y="1555668"/>
            <a:ext cx="1" cy="290945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מלבן 30"/>
              <p:cNvSpPr/>
              <p:nvPr/>
            </p:nvSpPr>
            <p:spPr>
              <a:xfrm>
                <a:off x="10709258" y="2863507"/>
                <a:ext cx="71758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𝐶𝐶</m:t>
                          </m:r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31" name="מלבן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9258" y="2863507"/>
                <a:ext cx="717584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357" y="2411464"/>
            <a:ext cx="542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800" y="3381500"/>
            <a:ext cx="723900" cy="16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2" name="מחבר ישר 3071"/>
          <p:cNvCxnSpPr/>
          <p:nvPr/>
        </p:nvCxnSpPr>
        <p:spPr>
          <a:xfrm flipV="1">
            <a:off x="11524694" y="1555668"/>
            <a:ext cx="0" cy="988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9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  <p:bldP spid="23" grpId="0"/>
      <p:bldP spid="24" grpId="0"/>
      <p:bldP spid="25" grpId="0"/>
      <p:bldP spid="26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המשך תרגיל 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09" y="1049792"/>
            <a:ext cx="38862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2509" y="2398816"/>
            <a:ext cx="6581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>
                <a:latin typeface="Varela Round" panose="00000500000000000000" charset="-79"/>
                <a:cs typeface="Varela Round" panose="00000500000000000000" charset="-79"/>
              </a:rPr>
              <a:t>נרשום את משוואת </a:t>
            </a:r>
            <a:r>
              <a:rPr lang="en-US" sz="1600" dirty="0">
                <a:latin typeface="Varela Round" panose="00000500000000000000" charset="-79"/>
                <a:cs typeface="Varela Round" panose="00000500000000000000" charset="-79"/>
              </a:rPr>
              <a:t>KVL</a:t>
            </a:r>
            <a:r>
              <a:rPr lang="he-IL" sz="1600" dirty="0">
                <a:latin typeface="Varela Round" panose="00000500000000000000" charset="-79"/>
                <a:cs typeface="Varela Round" panose="00000500000000000000" charset="-79"/>
              </a:rPr>
              <a:t> עבור החוג שכולל את הצומת </a:t>
            </a:r>
            <a:r>
              <a:rPr lang="en-US" sz="1600" dirty="0">
                <a:latin typeface="Varela Round" panose="00000500000000000000" charset="-79"/>
                <a:cs typeface="Varela Round" panose="00000500000000000000" charset="-79"/>
              </a:rPr>
              <a:t>Be</a:t>
            </a:r>
            <a:r>
              <a:rPr lang="he-IL" sz="1600" dirty="0">
                <a:latin typeface="Varela Round" panose="00000500000000000000" charset="-79"/>
                <a:cs typeface="Varela Round" panose="00000500000000000000" charset="-79"/>
              </a:rPr>
              <a:t> שתסומן: </a:t>
            </a:r>
            <a:r>
              <a:rPr lang="en-US" sz="1600" dirty="0">
                <a:latin typeface="Varela Round" panose="00000500000000000000" charset="-79"/>
                <a:cs typeface="Varela Round" panose="00000500000000000000" charset="-79"/>
              </a:rPr>
              <a:t>KVL-L</a:t>
            </a:r>
            <a:endParaRPr lang="he-IL" sz="1600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80" y="2816678"/>
            <a:ext cx="1828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92" y="3360716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55" y="4054929"/>
            <a:ext cx="26003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80" y="4708382"/>
            <a:ext cx="3962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30" y="1050039"/>
            <a:ext cx="5295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01392" y="4823753"/>
                <a:ext cx="475013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𝛽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100</m:t>
                      </m:r>
                      <m:r>
                        <a:rPr lang="en-US" sz="2000" i="1">
                          <a:latin typeface="Cambria Math"/>
                        </a:rPr>
                        <m:t>∙</m:t>
                      </m:r>
                      <m:r>
                        <a:rPr lang="en-US" sz="2000" i="1">
                          <a:latin typeface="Cambria Math"/>
                        </a:rPr>
                        <m:t>0</m:t>
                      </m:r>
                      <m:r>
                        <a:rPr lang="en-US" sz="2000" i="1">
                          <a:latin typeface="Cambria Math"/>
                        </a:rPr>
                        <m:t>.</m:t>
                      </m:r>
                      <m:r>
                        <a:rPr lang="en-US" sz="2000" i="1">
                          <a:latin typeface="Cambria Math"/>
                        </a:rPr>
                        <m:t>086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8</m:t>
                      </m:r>
                      <m:r>
                        <a:rPr lang="en-US" sz="2000" b="0" i="1" smtClean="0"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latin typeface="Cambria Math"/>
                        </a:rPr>
                        <m:t>6</m:t>
                      </m:r>
                      <m:r>
                        <a:rPr lang="en-US" sz="2000" i="1">
                          <a:latin typeface="Cambria Math"/>
                        </a:rPr>
                        <m:t>𝑚𝐴</m:t>
                      </m:r>
                    </m:oMath>
                  </m:oMathPara>
                </a14:m>
                <a:endParaRPr lang="he-IL" sz="20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392" y="4823753"/>
                <a:ext cx="4750130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005700" y="2046473"/>
            <a:ext cx="9084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800" u="sng" dirty="0">
                <a:latin typeface="Varela Round" panose="00000500000000000000" charset="-79"/>
                <a:cs typeface="Varela Round" panose="00000500000000000000" charset="-79"/>
              </a:rPr>
              <a:t>פתרון:</a:t>
            </a:r>
          </a:p>
        </p:txBody>
      </p:sp>
    </p:spTree>
    <p:extLst>
      <p:ext uri="{BB962C8B-B14F-4D97-AF65-F5344CB8AC3E}">
        <p14:creationId xmlns:p14="http://schemas.microsoft.com/office/powerpoint/2010/main" val="242494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המשך –תרגיל 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09" y="1049792"/>
            <a:ext cx="38862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909" y="1484416"/>
            <a:ext cx="61514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800" dirty="0">
                <a:latin typeface="Varela Round" panose="00000500000000000000" charset="-79"/>
                <a:cs typeface="Varela Round" panose="00000500000000000000" charset="-79"/>
              </a:rPr>
              <a:t>נרשום את משוואת </a:t>
            </a:r>
            <a:r>
              <a:rPr lang="en-US" sz="1800" dirty="0">
                <a:latin typeface="Varela Round" panose="00000500000000000000" charset="-79"/>
                <a:cs typeface="Varela Round" panose="00000500000000000000" charset="-79"/>
              </a:rPr>
              <a:t>KVL</a:t>
            </a:r>
            <a:r>
              <a:rPr lang="he-IL" sz="1800" dirty="0">
                <a:latin typeface="Varela Round" panose="00000500000000000000" charset="-79"/>
                <a:cs typeface="Varela Round" panose="00000500000000000000" charset="-79"/>
              </a:rPr>
              <a:t> עבור החוג שכולל את ההדקים </a:t>
            </a:r>
            <a:r>
              <a:rPr lang="en-US" sz="1800" dirty="0">
                <a:latin typeface="Varela Round" panose="00000500000000000000" charset="-79"/>
                <a:cs typeface="Varela Round" panose="00000500000000000000" charset="-79"/>
              </a:rPr>
              <a:t>:CE</a:t>
            </a:r>
            <a:endParaRPr lang="he-IL" sz="1800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910" y="1905783"/>
            <a:ext cx="61514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800" dirty="0">
                <a:latin typeface="Varela Round" panose="00000500000000000000" charset="-79"/>
                <a:cs typeface="Varela Round" panose="00000500000000000000" charset="-79"/>
              </a:rPr>
              <a:t>כלומר משוואת </a:t>
            </a:r>
            <a:r>
              <a:rPr lang="en-US" sz="1800" dirty="0">
                <a:latin typeface="Varela Round" panose="00000500000000000000" charset="-79"/>
                <a:cs typeface="Varela Round" panose="00000500000000000000" charset="-79"/>
              </a:rPr>
              <a:t>KVL</a:t>
            </a:r>
            <a:r>
              <a:rPr lang="he-IL" sz="1800" dirty="0">
                <a:latin typeface="Varela Round" panose="00000500000000000000" charset="-79"/>
                <a:cs typeface="Varela Round" panose="00000500000000000000" charset="-79"/>
              </a:rPr>
              <a:t> עבור החוג הימיני שתסומן :</a:t>
            </a:r>
            <a:r>
              <a:rPr lang="en-US" sz="1800" dirty="0">
                <a:latin typeface="Varela Round" panose="00000500000000000000" charset="-79"/>
                <a:cs typeface="Varela Round" panose="00000500000000000000" charset="-79"/>
              </a:rPr>
              <a:t>KVL-R     </a:t>
            </a:r>
            <a:endParaRPr lang="he-IL" sz="1800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5970" y="2632252"/>
                <a:ext cx="4750130" cy="4385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𝐶𝐶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𝐶𝐸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𝐶𝐸</m:t>
                          </m:r>
                        </m:sub>
                      </m:sSub>
                    </m:oMath>
                  </m:oMathPara>
                </a14:m>
                <a:endParaRPr lang="he-IL" sz="20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970" y="2632252"/>
                <a:ext cx="4750130" cy="4385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מחבר חץ ישר 8"/>
          <p:cNvCxnSpPr/>
          <p:nvPr/>
        </p:nvCxnSpPr>
        <p:spPr>
          <a:xfrm flipV="1">
            <a:off x="3744041" y="2887136"/>
            <a:ext cx="0" cy="3429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מלבן 9"/>
              <p:cNvSpPr/>
              <p:nvPr/>
            </p:nvSpPr>
            <p:spPr>
              <a:xfrm>
                <a:off x="3016332" y="3230088"/>
                <a:ext cx="1175657" cy="338554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he-IL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10" name="מלבן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332" y="3230088"/>
                <a:ext cx="1175657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37112" y="3912808"/>
                <a:ext cx="2917371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𝐶𝐶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𝐶𝐸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he-IL" sz="20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112" y="3912808"/>
                <a:ext cx="2917371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מחבר חץ ישר 13"/>
          <p:cNvCxnSpPr/>
          <p:nvPr/>
        </p:nvCxnSpPr>
        <p:spPr>
          <a:xfrm>
            <a:off x="3604160" y="4155491"/>
            <a:ext cx="47367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91988" y="3795039"/>
                <a:ext cx="2258937" cy="72090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𝐶𝐶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𝐶𝐸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e-IL" sz="20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988" y="3795039"/>
                <a:ext cx="2258937" cy="7209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3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 animBg="1"/>
      <p:bldP spid="13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תחום רוויה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22" y="2715366"/>
            <a:ext cx="46005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מחבר חץ ישר 15"/>
          <p:cNvCxnSpPr/>
          <p:nvPr/>
        </p:nvCxnSpPr>
        <p:spPr>
          <a:xfrm flipH="1">
            <a:off x="4055413" y="2715366"/>
            <a:ext cx="629392" cy="0"/>
          </a:xfrm>
          <a:prstGeom prst="straightConnector1">
            <a:avLst/>
          </a:prstGeom>
          <a:ln w="317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flipH="1">
            <a:off x="2666000" y="2715366"/>
            <a:ext cx="629392" cy="0"/>
          </a:xfrm>
          <a:prstGeom prst="straightConnector1">
            <a:avLst/>
          </a:prstGeom>
          <a:ln w="317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/>
          <p:nvPr/>
        </p:nvCxnSpPr>
        <p:spPr>
          <a:xfrm flipV="1">
            <a:off x="3792186" y="3933453"/>
            <a:ext cx="0" cy="427511"/>
          </a:xfrm>
          <a:prstGeom prst="straightConnector1">
            <a:avLst/>
          </a:prstGeom>
          <a:ln w="317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57045" y="2407589"/>
                <a:ext cx="38709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045" y="2407589"/>
                <a:ext cx="387094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76562" y="2407589"/>
                <a:ext cx="38709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562" y="2407589"/>
                <a:ext cx="387094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30093" y="4053187"/>
                <a:ext cx="38709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093" y="4053187"/>
                <a:ext cx="387094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303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endParaRPr dirty="0"/>
          </a:p>
        </p:txBody>
      </p:sp>
      <p:sp>
        <p:nvSpPr>
          <p:cNvPr id="11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51545" y="1191605"/>
            <a:ext cx="8031962" cy="4611559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9" y="1245540"/>
            <a:ext cx="8063346" cy="415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מחבר ישר 12"/>
          <p:cNvCxnSpPr/>
          <p:nvPr/>
        </p:nvCxnSpPr>
        <p:spPr>
          <a:xfrm>
            <a:off x="5581411" y="2014649"/>
            <a:ext cx="0" cy="279070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 flipH="1">
            <a:off x="5367648" y="4779625"/>
            <a:ext cx="346759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 flipH="1">
            <a:off x="5581411" y="1777147"/>
            <a:ext cx="3363438" cy="0"/>
          </a:xfrm>
          <a:prstGeom prst="straightConnector1">
            <a:avLst/>
          </a:prstGeom>
          <a:ln w="19050">
            <a:solidFill>
              <a:srgbClr val="00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07" y="1534322"/>
            <a:ext cx="828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מחבר ישר 16"/>
          <p:cNvCxnSpPr/>
          <p:nvPr/>
        </p:nvCxnSpPr>
        <p:spPr>
          <a:xfrm flipH="1">
            <a:off x="5367648" y="2216534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 flipH="1">
            <a:off x="5377548" y="2368934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 flipH="1">
            <a:off x="5365673" y="2570809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 flipH="1">
            <a:off x="5353798" y="2808309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 flipH="1">
            <a:off x="5353798" y="3022059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 flipH="1">
            <a:off x="5377548" y="3318934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 flipH="1">
            <a:off x="5353798" y="3627684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 flipH="1">
            <a:off x="5353798" y="4114559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flipH="1">
            <a:off x="5365673" y="3841434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48" y="2366938"/>
            <a:ext cx="190013" cy="70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55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7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 dirty="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x-none">
                <a:solidFill>
                  <a:srgbClr val="192A72"/>
                </a:solidFill>
              </a:rPr>
              <a:t>מה נלמד היום </a:t>
            </a:r>
            <a:endParaRPr dirty="0"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562775" y="971632"/>
            <a:ext cx="10908789" cy="120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>
              <a:spcBef>
                <a:spcPts val="0"/>
              </a:spcBef>
            </a:pPr>
            <a:r>
              <a:rPr lang="he-IL" dirty="0"/>
              <a:t>חשוב נקודת עבודה של טרנזיסטור בחיבור </a:t>
            </a:r>
            <a:r>
              <a:rPr lang="en-US" dirty="0"/>
              <a:t>C.E </a:t>
            </a:r>
            <a:r>
              <a:rPr lang="he-IL" dirty="0"/>
              <a:t>עם מקדם עצמי </a:t>
            </a:r>
          </a:p>
          <a:p>
            <a:pPr marL="185757" lvl="0" indent="0">
              <a:spcBef>
                <a:spcPts val="0"/>
              </a:spcBef>
            </a:pPr>
            <a:r>
              <a:rPr lang="he-IL" dirty="0"/>
              <a:t>ושרטוט קו עבודה.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Google Shape;123;p16"/>
              <p:cNvSpPr txBox="1">
                <a:spLocks noGrp="1"/>
              </p:cNvSpPr>
              <p:nvPr>
                <p:ph type="body" idx="2"/>
              </p:nvPr>
            </p:nvSpPr>
            <p:spPr>
              <a:xfrm>
                <a:off x="855031" y="1998591"/>
                <a:ext cx="9108374" cy="2157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39782" lvl="0" indent="-190534">
                  <a:lnSpc>
                    <a:spcPct val="150000"/>
                  </a:lnSpc>
                  <a:buNone/>
                </a:pPr>
                <a:r>
                  <a:rPr lang="he-IL" dirty="0">
                    <a:solidFill>
                      <a:schemeClr val="dk1"/>
                    </a:solidFill>
                  </a:rPr>
                  <a:t>1.</a:t>
                </a:r>
                <a:r>
                  <a:rPr lang="he-IL" dirty="0"/>
                  <a:t> חשוב נקודת עבודה של טרנזיסטור בחיבור </a:t>
                </a:r>
                <a:r>
                  <a:rPr lang="en-US" dirty="0"/>
                  <a:t>C.E </a:t>
                </a:r>
                <a:r>
                  <a:rPr lang="he-IL" dirty="0"/>
                  <a:t>ללא נגד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he-IL" dirty="0">
                    <a:solidFill>
                      <a:schemeClr val="dk1"/>
                    </a:solidFill>
                  </a:rPr>
                  <a:t>:</a:t>
                </a:r>
              </a:p>
              <a:p>
                <a:pPr marL="439782" lvl="0" indent="-190534">
                  <a:lnSpc>
                    <a:spcPct val="150000"/>
                  </a:lnSpc>
                  <a:buNone/>
                </a:pPr>
                <a:r>
                  <a:rPr lang="he-IL" dirty="0">
                    <a:solidFill>
                      <a:schemeClr val="dk1"/>
                    </a:solidFill>
                  </a:rPr>
                  <a:t>2. </a:t>
                </a:r>
                <a:r>
                  <a:rPr lang="he-IL" dirty="0"/>
                  <a:t>חשוב נקודת עבודה של טרנזיסטור בחיבור </a:t>
                </a:r>
                <a:r>
                  <a:rPr lang="en-US" dirty="0"/>
                  <a:t>C.E </a:t>
                </a:r>
                <a:r>
                  <a:rPr lang="he-IL" dirty="0"/>
                  <a:t>עם נגד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he-IL" dirty="0">
                    <a:solidFill>
                      <a:schemeClr val="dk1"/>
                    </a:solidFill>
                  </a:rPr>
                  <a:t>:</a:t>
                </a:r>
              </a:p>
              <a:p>
                <a:pPr marL="439782" lvl="0" indent="-190534">
                  <a:buNone/>
                </a:pPr>
                <a:r>
                  <a:rPr lang="he-IL" dirty="0">
                    <a:solidFill>
                      <a:schemeClr val="dk1"/>
                    </a:solidFill>
                  </a:rPr>
                  <a:t>3. </a:t>
                </a:r>
                <a:r>
                  <a:rPr lang="he-IL" dirty="0"/>
                  <a:t>חשוב נקודת עבודה של טרנזיסטור בחיבור </a:t>
                </a:r>
                <a:r>
                  <a:rPr lang="en-US" dirty="0"/>
                  <a:t>C.E </a:t>
                </a:r>
                <a:r>
                  <a:rPr lang="he-IL" dirty="0"/>
                  <a:t> מקדם עצמי </a:t>
                </a:r>
              </a:p>
              <a:p>
                <a:pPr marL="439782" lvl="0" indent="-190534">
                  <a:buNone/>
                </a:pPr>
                <a:r>
                  <a:rPr lang="he-IL" dirty="0"/>
                  <a:t>     ושרטוט קו עבודה.</a:t>
                </a:r>
              </a:p>
              <a:p>
                <a:pPr marL="439782" indent="-190534">
                  <a:lnSpc>
                    <a:spcPct val="200000"/>
                  </a:lnSpc>
                  <a:buNone/>
                </a:pPr>
                <a:endParaRPr lang="he-IL" dirty="0">
                  <a:solidFill>
                    <a:schemeClr val="dk1"/>
                  </a:solidFill>
                </a:endParaRPr>
              </a:p>
              <a:p>
                <a:pPr marL="439782" lvl="0" indent="-190534" algn="r" rtl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2060"/>
                  </a:buClr>
                  <a:buSzPts val="2400"/>
                  <a:buNone/>
                </a:pPr>
                <a:endParaRPr lang="he-IL" dirty="0">
                  <a:solidFill>
                    <a:schemeClr val="dk1"/>
                  </a:solidFill>
                </a:endParaRPr>
              </a:p>
              <a:p>
                <a:pPr marL="439782" lvl="0" indent="-190534" algn="r" rtl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2060"/>
                  </a:buClr>
                  <a:buSzPts val="2400"/>
                  <a:buNone/>
                </a:pPr>
                <a:endParaRPr lang="he-IL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23" name="Google Shape;123;p1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855031" y="1998591"/>
                <a:ext cx="9108374" cy="21577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84681" y="201219"/>
            <a:ext cx="9642231" cy="720000"/>
          </a:xfrm>
        </p:spPr>
        <p:txBody>
          <a:bodyPr/>
          <a:lstStyle/>
          <a:p>
            <a:r>
              <a:rPr lang="he-IL" dirty="0"/>
              <a:t>תרגיל 1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305797" y="1235509"/>
            <a:ext cx="4849277" cy="540000"/>
          </a:xfrm>
        </p:spPr>
        <p:txBody>
          <a:bodyPr/>
          <a:lstStyle/>
          <a:p>
            <a:pPr algn="ctr" rtl="0"/>
            <a:r>
              <a:rPr lang="en-US" dirty="0"/>
              <a:t>:</a:t>
            </a:r>
            <a:r>
              <a:rPr lang="he-IL" sz="2400" dirty="0">
                <a:solidFill>
                  <a:schemeClr val="tx1"/>
                </a:solidFill>
              </a:rPr>
              <a:t>נתון המעגל הטרנזיסטורי הבא</a:t>
            </a:r>
          </a:p>
        </p:txBody>
      </p:sp>
      <p:sp>
        <p:nvSpPr>
          <p:cNvPr id="5" name="מלבן 4"/>
          <p:cNvSpPr/>
          <p:nvPr/>
        </p:nvSpPr>
        <p:spPr>
          <a:xfrm>
            <a:off x="246132" y="1768229"/>
            <a:ext cx="3922107" cy="23380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186757" y="4453247"/>
            <a:ext cx="6119040" cy="923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/>
          <p:cNvSpPr/>
          <p:nvPr/>
        </p:nvSpPr>
        <p:spPr>
          <a:xfrm>
            <a:off x="746309" y="4541792"/>
            <a:ext cx="6209524" cy="171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402563" y="1768229"/>
            <a:ext cx="2724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800" dirty="0">
                <a:latin typeface="Varela Round" panose="00000500000000000000" charset="-79"/>
                <a:cs typeface="Varela Round" panose="00000500000000000000" charset="-79"/>
              </a:rPr>
              <a:t>נתוני הטרנזיסטור:</a:t>
            </a:r>
            <a:endParaRPr lang="en-US" sz="1800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p:pic>
        <p:nvPicPr>
          <p:cNvPr id="19" name="תמונה 1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8239" y="2149435"/>
            <a:ext cx="7172696" cy="277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9" y="2149435"/>
            <a:ext cx="2161130" cy="41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מלבן 20"/>
          <p:cNvSpPr/>
          <p:nvPr/>
        </p:nvSpPr>
        <p:spPr>
          <a:xfrm>
            <a:off x="429141" y="2566926"/>
            <a:ext cx="3421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800" dirty="0">
                <a:latin typeface="Varela Round" panose="00000500000000000000" charset="-79"/>
                <a:cs typeface="Varela Round" panose="00000500000000000000" charset="-79"/>
              </a:rPr>
              <a:t>א .חשב את נקודת העבודה.</a:t>
            </a:r>
          </a:p>
          <a:p>
            <a:pPr algn="r" rtl="1"/>
            <a:r>
              <a:rPr lang="he-IL" sz="1800" dirty="0">
                <a:latin typeface="Varela Round" panose="00000500000000000000" charset="-79"/>
                <a:cs typeface="Varela Round" panose="00000500000000000000" charset="-79"/>
              </a:rPr>
              <a:t>ב .שרטט את משוואת קו העבודה</a:t>
            </a:r>
            <a:endParaRPr lang="en-US" sz="1800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p:cxnSp>
        <p:nvCxnSpPr>
          <p:cNvPr id="22" name="מחבר חץ ישר 21"/>
          <p:cNvCxnSpPr/>
          <p:nvPr/>
        </p:nvCxnSpPr>
        <p:spPr>
          <a:xfrm flipH="1" flipV="1">
            <a:off x="8464252" y="4085269"/>
            <a:ext cx="570014" cy="2744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 flipV="1">
            <a:off x="9356132" y="3585833"/>
            <a:ext cx="0" cy="5660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V="1">
            <a:off x="8950383" y="2498799"/>
            <a:ext cx="1" cy="476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345" y="3763337"/>
            <a:ext cx="390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מלבן 27"/>
              <p:cNvSpPr/>
              <p:nvPr/>
            </p:nvSpPr>
            <p:spPr>
              <a:xfrm>
                <a:off x="8231694" y="4085993"/>
                <a:ext cx="71758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𝐵𝐸</m:t>
                          </m:r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28" name="מלבן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694" y="4085993"/>
                <a:ext cx="717584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מחבר חץ ישר 28"/>
          <p:cNvCxnSpPr/>
          <p:nvPr/>
        </p:nvCxnSpPr>
        <p:spPr>
          <a:xfrm>
            <a:off x="7730837" y="3442721"/>
            <a:ext cx="0" cy="425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9117715" y="3157972"/>
            <a:ext cx="0" cy="2108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מלבן 30"/>
              <p:cNvSpPr/>
              <p:nvPr/>
            </p:nvSpPr>
            <p:spPr>
              <a:xfrm>
                <a:off x="8316682" y="2552257"/>
                <a:ext cx="717584" cy="369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31" name="מלבן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682" y="2552257"/>
                <a:ext cx="717584" cy="3694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מלבן 31"/>
              <p:cNvSpPr/>
              <p:nvPr/>
            </p:nvSpPr>
            <p:spPr>
              <a:xfrm>
                <a:off x="8985720" y="4025894"/>
                <a:ext cx="51681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1600" i="1" smtClean="0">
                              <a:latin typeface="Cambria Math" panose="02040503050406030204" pitchFamily="18" charset="0"/>
                              <a:cs typeface="Varela Round" panose="00000500000000000000" charset="-79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32" name="מלבן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720" y="4025894"/>
                <a:ext cx="51681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מלבן 32"/>
              <p:cNvSpPr/>
              <p:nvPr/>
            </p:nvSpPr>
            <p:spPr>
              <a:xfrm>
                <a:off x="7514110" y="3366761"/>
                <a:ext cx="71758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1600" i="1" smtClean="0">
                              <a:latin typeface="Cambria Math" panose="02040503050406030204" pitchFamily="18" charset="0"/>
                              <a:cs typeface="Varela Round" panose="00000500000000000000" charset="-79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33" name="מלבן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110" y="3366761"/>
                <a:ext cx="717584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מחבר חץ ישר 33"/>
          <p:cNvCxnSpPr/>
          <p:nvPr/>
        </p:nvCxnSpPr>
        <p:spPr>
          <a:xfrm flipV="1">
            <a:off x="7872902" y="2822721"/>
            <a:ext cx="1" cy="476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מלבן 34"/>
              <p:cNvSpPr/>
              <p:nvPr/>
            </p:nvSpPr>
            <p:spPr>
              <a:xfrm>
                <a:off x="7786920" y="2914191"/>
                <a:ext cx="717584" cy="369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35" name="מלבן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920" y="2914191"/>
                <a:ext cx="717584" cy="36946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מלבן 35"/>
              <p:cNvSpPr/>
              <p:nvPr/>
            </p:nvSpPr>
            <p:spPr>
              <a:xfrm>
                <a:off x="8675474" y="3114374"/>
                <a:ext cx="51681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1600" i="1" smtClean="0">
                              <a:latin typeface="Cambria Math" panose="02040503050406030204" pitchFamily="18" charset="0"/>
                              <a:cs typeface="Varela Round" panose="00000500000000000000" charset="-79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36" name="מלבן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474" y="3114374"/>
                <a:ext cx="516810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66" y="2179240"/>
            <a:ext cx="2980702" cy="287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מלבן 37"/>
              <p:cNvSpPr/>
              <p:nvPr/>
            </p:nvSpPr>
            <p:spPr>
              <a:xfrm rot="10800000">
                <a:off x="6305797" y="3032008"/>
                <a:ext cx="9579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latin typeface="Cambria Math"/>
                          <a:ea typeface="Cambria Math"/>
                          <a:cs typeface="Varela Round" panose="00000500000000000000" charset="-79"/>
                        </a:rPr>
                        <m:t>⟸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8" name="מלבן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6305797" y="3032008"/>
                <a:ext cx="957900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99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25" grpId="0" animBg="1"/>
      <p:bldP spid="6" grpId="0"/>
      <p:bldP spid="21" grpId="0"/>
      <p:bldP spid="28" grpId="0"/>
      <p:bldP spid="31" grpId="0"/>
      <p:bldP spid="32" grpId="0"/>
      <p:bldP spid="33" grpId="0"/>
      <p:bldP spid="35" grpId="0"/>
      <p:bldP spid="3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331304" y="0"/>
            <a:ext cx="12191999" cy="720000"/>
          </a:xfrm>
        </p:spPr>
        <p:txBody>
          <a:bodyPr/>
          <a:lstStyle/>
          <a:p>
            <a:r>
              <a:rPr lang="he-IL" dirty="0"/>
              <a:t>המשך - פתרון תרגיל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469" y="1245573"/>
            <a:ext cx="606501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>
                <a:latin typeface="Varela Round" panose="00000500000000000000" charset="-79"/>
                <a:cs typeface="Varela Round" panose="00000500000000000000" charset="-79"/>
              </a:rPr>
              <a:t>א .נרשום את משוואת </a:t>
            </a:r>
            <a:r>
              <a:rPr lang="en-US" sz="1600" dirty="0">
                <a:latin typeface="Varela Round" panose="00000500000000000000" charset="-79"/>
                <a:cs typeface="Varela Round" panose="00000500000000000000" charset="-79"/>
              </a:rPr>
              <a:t>KVL</a:t>
            </a:r>
            <a:r>
              <a:rPr lang="he-IL" sz="1600" dirty="0">
                <a:latin typeface="Varela Round" panose="00000500000000000000" charset="-79"/>
                <a:cs typeface="Varela Round" panose="00000500000000000000" charset="-79"/>
              </a:rPr>
              <a:t> עבור החוג שכולל את הצומת </a:t>
            </a:r>
            <a:r>
              <a:rPr lang="en-US" sz="1600" dirty="0">
                <a:latin typeface="Varela Round" panose="00000500000000000000" charset="-79"/>
                <a:cs typeface="Varela Round" panose="00000500000000000000" charset="-79"/>
              </a:rPr>
              <a:t>Be</a:t>
            </a:r>
            <a:r>
              <a:rPr lang="he-IL" sz="1600" dirty="0">
                <a:latin typeface="Varela Round" panose="00000500000000000000" charset="-79"/>
                <a:cs typeface="Varela Round" panose="00000500000000000000" charset="-79"/>
              </a:rPr>
              <a:t> : </a:t>
            </a:r>
            <a:r>
              <a:rPr lang="en-US" sz="1600" dirty="0">
                <a:latin typeface="Varela Round" panose="00000500000000000000" charset="-79"/>
                <a:cs typeface="Varela Round" panose="00000500000000000000" charset="-79"/>
              </a:rPr>
              <a:t>KVL-L</a:t>
            </a:r>
            <a:endParaRPr lang="he-IL" sz="1600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2831" y="3198429"/>
                <a:ext cx="486913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0116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latin typeface="Cambria Math"/>
                        </a:rPr>
                        <m:t>13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he-IL" sz="20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1" y="3198429"/>
                <a:ext cx="4869132" cy="400110"/>
              </a:xfrm>
              <a:prstGeom prst="rect">
                <a:avLst/>
              </a:prstGeom>
              <a:blipFill>
                <a:blip r:embed="rId2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674394" y="852490"/>
            <a:ext cx="9084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800" u="sng" dirty="0">
                <a:latin typeface="Varela Round" panose="00000500000000000000" charset="-79"/>
                <a:cs typeface="Varela Round" panose="00000500000000000000" charset="-79"/>
              </a:rPr>
              <a:t>פתרון: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0" y="1929861"/>
            <a:ext cx="17240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36" y="580234"/>
            <a:ext cx="4595677" cy="323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908" y="1626313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55" y="2424284"/>
            <a:ext cx="41529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58856" y="3585087"/>
            <a:ext cx="49636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800" dirty="0">
                <a:latin typeface="Varela Round" panose="00000500000000000000" charset="-79"/>
                <a:cs typeface="Varela Round" panose="00000500000000000000" charset="-79"/>
              </a:rPr>
              <a:t>נרשום משוואת </a:t>
            </a:r>
            <a:r>
              <a:rPr lang="en-US" sz="1800" dirty="0">
                <a:latin typeface="Varela Round" panose="00000500000000000000" charset="-79"/>
                <a:cs typeface="Varela Round" panose="00000500000000000000" charset="-79"/>
              </a:rPr>
              <a:t>KVL</a:t>
            </a:r>
            <a:r>
              <a:rPr lang="he-IL" sz="1800" dirty="0">
                <a:latin typeface="Varela Round" panose="00000500000000000000" charset="-79"/>
                <a:cs typeface="Varela Round" panose="00000500000000000000" charset="-79"/>
              </a:rPr>
              <a:t> עבור החוג הימיני :</a:t>
            </a:r>
            <a:r>
              <a:rPr lang="en-US" sz="1800" dirty="0">
                <a:latin typeface="Varela Round" panose="00000500000000000000" charset="-79"/>
                <a:cs typeface="Varela Round" panose="00000500000000000000" charset="-79"/>
              </a:rPr>
              <a:t>KVL-R    </a:t>
            </a:r>
            <a:endParaRPr lang="he-IL" sz="1800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208557" y="4318593"/>
                <a:ext cx="4750130" cy="4385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𝐶𝐶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en-US" sz="2000" dirty="0">
                    <a:latin typeface="Varela Round" panose="00000500000000000000" charset="-79"/>
                    <a:cs typeface="Varela Round" panose="00000500000000000000" charset="-79"/>
                  </a:rPr>
                  <a:t> …(1)</a:t>
                </a:r>
                <a:endParaRPr lang="he-IL" sz="20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557" y="4318593"/>
                <a:ext cx="4750130" cy="438518"/>
              </a:xfrm>
              <a:prstGeom prst="rect">
                <a:avLst/>
              </a:prstGeom>
              <a:blipFill>
                <a:blip r:embed="rId7"/>
                <a:stretch>
                  <a:fillRect t="-4167" b="-180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מלבן 15"/>
              <p:cNvSpPr/>
              <p:nvPr/>
            </p:nvSpPr>
            <p:spPr>
              <a:xfrm>
                <a:off x="6752101" y="3963637"/>
                <a:ext cx="1175657" cy="338554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he-IL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>
          <p:sp>
            <p:nvSpPr>
              <p:cNvPr id="16" name="מלבן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101" y="3963637"/>
                <a:ext cx="1175657" cy="338554"/>
              </a:xfrm>
              <a:prstGeom prst="rect">
                <a:avLst/>
              </a:prstGeom>
              <a:blipFill>
                <a:blip r:embed="rId8"/>
                <a:stretch>
                  <a:fillRect t="-1786" r="-5208" b="-107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944807" y="4822788"/>
            <a:ext cx="38416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800" dirty="0">
                <a:latin typeface="Varela Round" panose="00000500000000000000" charset="-79"/>
                <a:cs typeface="Varela Round" panose="00000500000000000000" charset="-79"/>
              </a:rPr>
              <a:t>נציב את הערכים במשוואה (1) ונקבל: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964864" y="5192120"/>
                <a:ext cx="527287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.</m:t>
                    </m:r>
                    <m:r>
                      <a:rPr lang="en-US" sz="2000" b="0" i="1" smtClean="0">
                        <a:latin typeface="Cambria Math"/>
                      </a:rPr>
                      <m:t>13</m:t>
                    </m:r>
                    <m:r>
                      <a:rPr lang="en-US" sz="2000" b="0" i="1" smtClean="0">
                        <a:latin typeface="Cambria Math"/>
                      </a:rPr>
                      <m:t>𝑚</m:t>
                    </m:r>
                    <m:r>
                      <a:rPr lang="en-US" sz="2000" i="1">
                        <a:latin typeface="Cambria Math"/>
                      </a:rPr>
                      <m:t>∙</m:t>
                    </m:r>
                    <m:r>
                      <a:rPr lang="en-US" sz="2000" b="0" i="1" smtClean="0">
                        <a:latin typeface="Cambria Math"/>
                      </a:rPr>
                      <m:t>4</m:t>
                    </m:r>
                    <m:r>
                      <a:rPr lang="en-US" sz="2000" b="0" i="1" smtClean="0">
                        <a:latin typeface="Cambria Math"/>
                      </a:rPr>
                      <m:t>.</m:t>
                    </m:r>
                    <m:r>
                      <a:rPr lang="en-US" sz="2000" b="0" i="1" smtClean="0">
                        <a:latin typeface="Cambria Math"/>
                      </a:rPr>
                      <m:t>7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en-US" sz="2000" dirty="0">
                    <a:latin typeface="Varela Round" panose="00000500000000000000" charset="-79"/>
                    <a:cs typeface="Varela Round" panose="00000500000000000000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  <a:cs typeface="Varela Round" panose="00000500000000000000" charset="-79"/>
                      </a:rPr>
                      <m:t>⟹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en-US" sz="2000" dirty="0">
                    <a:latin typeface="Varela Round" panose="00000500000000000000" charset="-79"/>
                    <a:cs typeface="Varela Round" panose="00000500000000000000" charset="-79"/>
                  </a:rPr>
                  <a:t>= 6.689</a:t>
                </a:r>
                <a:r>
                  <a:rPr lang="en-US" sz="2000" i="1" dirty="0">
                    <a:latin typeface="Varela Round" panose="00000500000000000000" charset="-79"/>
                    <a:cs typeface="Varela Round" panose="00000500000000000000" charset="-79"/>
                  </a:rPr>
                  <a:t>V</a:t>
                </a:r>
                <a:endParaRPr lang="he-IL" sz="2000" i="1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864" y="5192120"/>
                <a:ext cx="5272870" cy="400110"/>
              </a:xfrm>
              <a:prstGeom prst="rect">
                <a:avLst/>
              </a:prstGeom>
              <a:blipFill>
                <a:blip r:embed="rId9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מחבר חץ ישר 21"/>
          <p:cNvCxnSpPr/>
          <p:nvPr/>
        </p:nvCxnSpPr>
        <p:spPr>
          <a:xfrm flipH="1">
            <a:off x="7249130" y="4216571"/>
            <a:ext cx="1" cy="2496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56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4" grpId="0"/>
      <p:bldP spid="15" grpId="0"/>
      <p:bldP spid="16" grpId="0" animBg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המשך פתרון תרגיל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94015" y="1232340"/>
                <a:ext cx="2917371" cy="6749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he-IL" sz="2000" i="1" smtClean="0">
                              <a:latin typeface="Cambria Math" panose="02040503050406030204" pitchFamily="18" charset="0"/>
                              <a:cs typeface="Varela Round" panose="00000500000000000000" charset="-79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he-IL" sz="2000" i="1" smtClean="0">
                                  <a:latin typeface="Cambria Math" panose="02040503050406030204" pitchFamily="18" charset="0"/>
                                  <a:cs typeface="Varela Round" panose="00000500000000000000" charset="-79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he-IL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he-IL" sz="2000" b="0" i="1" smtClean="0">
                                  <a:latin typeface="Cambria Math"/>
                                </a:rPr>
                                <m:t>8</m:t>
                              </m:r>
                              <m:r>
                                <a:rPr lang="he-IL" sz="20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he-IL" sz="2000" b="0" i="1" smtClean="0"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𝑚𝐴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𝐶𝐸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2000" dirty="0">
                                  <a:latin typeface="Varela Round" panose="00000500000000000000" charset="-79"/>
                                  <a:cs typeface="Varela Round" panose="00000500000000000000" charset="-79"/>
                                </a:rPr>
                                <m:t>= 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latin typeface="Varela Round" panose="00000500000000000000" charset="-79"/>
                                  <a:cs typeface="Varela Round" panose="00000500000000000000" charset="-79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latin typeface="Varela Round" panose="00000500000000000000" charset="-79"/>
                                  <a:cs typeface="Varela Round" panose="00000500000000000000" charset="-79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latin typeface="Varela Round" panose="00000500000000000000" charset="-79"/>
                                  <a:cs typeface="Varela Round" panose="00000500000000000000" charset="-79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sz="2000" i="1" dirty="0">
                                  <a:latin typeface="Varela Round" panose="00000500000000000000" charset="-79"/>
                                  <a:cs typeface="Varela Round" panose="00000500000000000000" charset="-79"/>
                                </a:rPr>
                                <m:t>V</m:t>
                              </m:r>
                              <m:r>
                                <m:rPr>
                                  <m:nor/>
                                </m:rPr>
                                <a:rPr lang="he-IL" sz="2000" i="1" dirty="0">
                                  <a:latin typeface="Varela Round" panose="00000500000000000000" charset="-79"/>
                                  <a:cs typeface="Varela Round" panose="00000500000000000000" charset="-79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he-IL" sz="20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015" y="1232340"/>
                <a:ext cx="2917371" cy="6749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מחבר חץ ישר 3"/>
          <p:cNvCxnSpPr/>
          <p:nvPr/>
        </p:nvCxnSpPr>
        <p:spPr>
          <a:xfrm flipH="1">
            <a:off x="4488871" y="1569804"/>
            <a:ext cx="52251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84371" y="1369130"/>
            <a:ext cx="18965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800" dirty="0">
                <a:latin typeface="Varela Round" panose="00000500000000000000" charset="-79"/>
                <a:cs typeface="Varela Round" panose="00000500000000000000" charset="-79"/>
              </a:rPr>
              <a:t>נקודת העבודה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11385" y="2299213"/>
                <a:ext cx="2505695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𝐶𝐶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𝐶𝐸</m:t>
                          </m:r>
                        </m:sub>
                      </m:sSub>
                    </m:oMath>
                  </m:oMathPara>
                </a14:m>
                <a:endParaRPr lang="he-IL" sz="20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385" y="2299213"/>
                <a:ext cx="2505695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422078" y="1907268"/>
            <a:ext cx="326571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he-IL" sz="1600" dirty="0">
                <a:latin typeface="Varela Round" panose="00000500000000000000" charset="-79"/>
                <a:cs typeface="Varela Round" panose="00000500000000000000" charset="-79"/>
              </a:rPr>
              <a:t>ב .שרטוט משוואת קו העבודה: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4588" y="2304768"/>
            <a:ext cx="216229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>
                <a:latin typeface="Varela Round" panose="00000500000000000000" charset="-79"/>
                <a:cs typeface="Varela Round" panose="00000500000000000000" charset="-79"/>
              </a:rPr>
              <a:t>ממשוואה (1) קבלנו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13319" y="2837180"/>
                <a:ext cx="2955967" cy="36862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1600" dirty="0">
                    <a:latin typeface="Varela Round" panose="00000500000000000000" charset="-79"/>
                    <a:cs typeface="Varela Round" panose="00000500000000000000" charset="-79"/>
                  </a:rPr>
                  <a:t>נרשום את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𝐶𝐸</m:t>
                            </m:r>
                          </m:sub>
                        </m:sSub>
                        <m:r>
                          <a:rPr lang="he-IL" sz="1600" b="0" i="1" smtClean="0">
                            <a:latin typeface="Cambria Math"/>
                          </a:rPr>
                          <m:t>   </m:t>
                        </m:r>
                        <m:r>
                          <a:rPr lang="he-IL" sz="1600" b="0" i="1" smtClean="0">
                            <a:latin typeface="Cambria Math"/>
                          </a:rPr>
                          <m:t>של</m:t>
                        </m:r>
                        <m:r>
                          <a:rPr lang="he-IL" sz="1600" b="0" i="1" smtClean="0">
                            <a:latin typeface="Cambria Math"/>
                          </a:rPr>
                          <m:t>  </m:t>
                        </m:r>
                        <m:r>
                          <a:rPr lang="he-IL" sz="1600" b="0" i="1" smtClean="0">
                            <a:latin typeface="Cambria Math"/>
                          </a:rPr>
                          <m:t>כפונקציה</m:t>
                        </m:r>
                        <m:r>
                          <a:rPr lang="he-IL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6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319" y="2837180"/>
                <a:ext cx="2955967" cy="368627"/>
              </a:xfrm>
              <a:prstGeom prst="rect">
                <a:avLst/>
              </a:prstGeom>
              <a:blipFill rotWithShape="1">
                <a:blip r:embed="rId4"/>
                <a:stretch>
                  <a:fillRect r="-1031" b="-1967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57063" y="3425902"/>
                <a:ext cx="2917371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𝐶𝐶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he-IL" sz="20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063" y="3425902"/>
                <a:ext cx="2917371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מחבר חץ ישר 10"/>
          <p:cNvCxnSpPr/>
          <p:nvPr/>
        </p:nvCxnSpPr>
        <p:spPr>
          <a:xfrm>
            <a:off x="3724112" y="3621060"/>
            <a:ext cx="47367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15065" y="3248733"/>
                <a:ext cx="2258937" cy="72090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𝐶𝐶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𝐶𝐸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e-IL" sz="20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065" y="3248733"/>
                <a:ext cx="2258937" cy="7209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131" y="4173461"/>
            <a:ext cx="2802804" cy="8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אליפסה 13"/>
          <p:cNvSpPr/>
          <p:nvPr/>
        </p:nvSpPr>
        <p:spPr>
          <a:xfrm rot="1201118">
            <a:off x="5238217" y="3110383"/>
            <a:ext cx="700641" cy="960835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 rot="19428121">
            <a:off x="4895404" y="3127781"/>
            <a:ext cx="498258" cy="1031147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6" name="מחבר חץ ישר 15"/>
          <p:cNvCxnSpPr/>
          <p:nvPr/>
        </p:nvCxnSpPr>
        <p:spPr>
          <a:xfrm>
            <a:off x="6545935" y="4521605"/>
            <a:ext cx="47367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13318" y="4126826"/>
                <a:ext cx="3479471" cy="67050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7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𝐶𝐸</m:t>
                          </m:r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7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 </m:t>
                      </m:r>
                      <m:r>
                        <a:rPr lang="en-US" sz="2000" b="0" i="1" smtClean="0">
                          <a:latin typeface="Cambria Math"/>
                        </a:rPr>
                        <m:t>𝑚𝐴</m:t>
                      </m:r>
                    </m:oMath>
                  </m:oMathPara>
                </a14:m>
                <a:endParaRPr lang="he-IL" sz="20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318" y="4126826"/>
                <a:ext cx="3479471" cy="6705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14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 animBg="1"/>
      <p:bldP spid="15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המשך - פתרון תרגיל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87287" y="1143075"/>
                <a:ext cx="3479471" cy="67050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7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𝐶𝐸</m:t>
                          </m:r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7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 </m:t>
                      </m:r>
                      <m:r>
                        <a:rPr lang="en-US" sz="2000" b="0" i="1" smtClean="0">
                          <a:latin typeface="Cambria Math"/>
                        </a:rPr>
                        <m:t>𝑚𝐴</m:t>
                      </m:r>
                    </m:oMath>
                  </m:oMathPara>
                </a14:m>
                <a:endParaRPr lang="he-IL" sz="20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287" y="1143075"/>
                <a:ext cx="3479471" cy="6705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מחבר חץ ישר 3"/>
          <p:cNvCxnSpPr/>
          <p:nvPr/>
        </p:nvCxnSpPr>
        <p:spPr>
          <a:xfrm>
            <a:off x="7140998" y="1478328"/>
            <a:ext cx="47367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20257" y="1278273"/>
                <a:ext cx="3775057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latin typeface="Cambria Math"/>
                        </a:rPr>
                        <m:t>2128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𝐶𝐸</m:t>
                          </m:r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r>
                        <a:rPr lang="en-US" sz="2000" b="0" i="1" smtClean="0"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latin typeface="Cambria Math"/>
                        </a:rPr>
                        <m:t>553</m:t>
                      </m:r>
                      <m:r>
                        <a:rPr lang="en-US" sz="2000" b="0" i="1" smtClean="0">
                          <a:latin typeface="Cambria Math"/>
                        </a:rPr>
                        <m:t>  </m:t>
                      </m:r>
                      <m:r>
                        <a:rPr lang="en-US" sz="2000" b="0" i="1" smtClean="0">
                          <a:latin typeface="Cambria Math"/>
                        </a:rPr>
                        <m:t>𝑚𝐴</m:t>
                      </m:r>
                    </m:oMath>
                  </m:oMathPara>
                </a14:m>
                <a:endParaRPr lang="he-IL" sz="20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257" y="1278273"/>
                <a:ext cx="3775057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5" y="1110494"/>
            <a:ext cx="2802804" cy="8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מחבר חץ ישר 6"/>
          <p:cNvCxnSpPr/>
          <p:nvPr/>
        </p:nvCxnSpPr>
        <p:spPr>
          <a:xfrm>
            <a:off x="3325319" y="1523825"/>
            <a:ext cx="47367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44" y="1671080"/>
            <a:ext cx="5456726" cy="97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15" y="2085200"/>
            <a:ext cx="1958629" cy="56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09" y="2714744"/>
            <a:ext cx="45243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763" y="2732510"/>
            <a:ext cx="2651846" cy="45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74" y="2600157"/>
            <a:ext cx="1714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506" y="3287400"/>
            <a:ext cx="3811103" cy="90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011" y="4194229"/>
            <a:ext cx="4218598" cy="36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5640" y="3191704"/>
                <a:ext cx="1401402" cy="5952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𝐶𝐶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/>
                        </a:rPr>
                        <m:t>.</m:t>
                      </m:r>
                      <m:r>
                        <a:rPr lang="en-US" sz="1600" b="0" i="1" smtClean="0">
                          <a:latin typeface="Cambria Math"/>
                        </a:rPr>
                        <m:t>553</m:t>
                      </m:r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40" y="3191704"/>
                <a:ext cx="1401402" cy="59522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64032" y="5101652"/>
                <a:ext cx="1164563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𝐶𝐶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12</m:t>
                      </m:r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032" y="5101652"/>
                <a:ext cx="1164563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82079" y="3624325"/>
                <a:ext cx="1610415" cy="4720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600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he-IL" sz="1600" b="0" i="1" smtClean="0">
                        <a:latin typeface="Cambria Math"/>
                      </a:rPr>
                      <m:t>שיפוע</m:t>
                    </m:r>
                  </m:oMath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079" y="3624325"/>
                <a:ext cx="1610415" cy="472052"/>
              </a:xfrm>
              <a:prstGeom prst="rect">
                <a:avLst/>
              </a:prstGeom>
              <a:blipFill rotWithShape="1">
                <a:blip r:embed="rId14"/>
                <a:stretch>
                  <a:fillRect l="-22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63834" y="3957918"/>
                <a:ext cx="498324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latin typeface="Cambria Math"/>
                          <a:ea typeface="Cambria Math"/>
                          <a:cs typeface="Varela Round" panose="00000500000000000000" charset="-79"/>
                        </a:rPr>
                        <m:t>↲</m:t>
                      </m:r>
                    </m:oMath>
                  </m:oMathPara>
                </a14:m>
                <a:endParaRPr lang="he-IL" sz="32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834" y="3957918"/>
                <a:ext cx="498324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24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 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22" y="1152711"/>
            <a:ext cx="39909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9" y="2719693"/>
            <a:ext cx="4692625" cy="206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62" y="2070897"/>
            <a:ext cx="2305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מחבר חץ ישר 6"/>
          <p:cNvCxnSpPr/>
          <p:nvPr/>
        </p:nvCxnSpPr>
        <p:spPr>
          <a:xfrm flipH="1" flipV="1">
            <a:off x="9405258" y="3227718"/>
            <a:ext cx="570015" cy="171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flipH="1">
            <a:off x="8310749" y="3141993"/>
            <a:ext cx="57001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 flipV="1">
            <a:off x="9975272" y="3555276"/>
            <a:ext cx="1" cy="476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 flipV="1">
            <a:off x="8108867" y="3380118"/>
            <a:ext cx="1" cy="476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43" y="4780312"/>
            <a:ext cx="4852212" cy="96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47" y="1539320"/>
            <a:ext cx="43148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894" y="1600930"/>
            <a:ext cx="2001364" cy="106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מחבר חץ ישר 14"/>
          <p:cNvCxnSpPr/>
          <p:nvPr/>
        </p:nvCxnSpPr>
        <p:spPr>
          <a:xfrm flipH="1">
            <a:off x="8310749" y="3141993"/>
            <a:ext cx="57001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 flipV="1">
            <a:off x="8108867" y="3380118"/>
            <a:ext cx="1" cy="476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flipV="1">
            <a:off x="10282602" y="2697299"/>
            <a:ext cx="0" cy="4670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/>
          <p:nvPr/>
        </p:nvCxnSpPr>
        <p:spPr>
          <a:xfrm flipV="1">
            <a:off x="10009790" y="1884510"/>
            <a:ext cx="1" cy="476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מלבן 18"/>
              <p:cNvSpPr/>
              <p:nvPr/>
            </p:nvSpPr>
            <p:spPr>
              <a:xfrm>
                <a:off x="9231085" y="3265591"/>
                <a:ext cx="71758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𝐵𝐸</m:t>
                          </m:r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19" name="מלבן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085" y="3265591"/>
                <a:ext cx="717584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19"/>
              <p:cNvSpPr/>
              <p:nvPr/>
            </p:nvSpPr>
            <p:spPr>
              <a:xfrm>
                <a:off x="8236964" y="3116838"/>
                <a:ext cx="717584" cy="369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20" name="מלבן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964" y="3116838"/>
                <a:ext cx="717584" cy="36946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מחבר חץ ישר 20"/>
          <p:cNvCxnSpPr/>
          <p:nvPr/>
        </p:nvCxnSpPr>
        <p:spPr>
          <a:xfrm>
            <a:off x="8880763" y="2987256"/>
            <a:ext cx="4176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>
            <a:off x="10180193" y="2453821"/>
            <a:ext cx="0" cy="2108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מלבן 22"/>
              <p:cNvSpPr/>
              <p:nvPr/>
            </p:nvSpPr>
            <p:spPr>
              <a:xfrm>
                <a:off x="9371840" y="1991425"/>
                <a:ext cx="717584" cy="369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23" name="מלבן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840" y="1991425"/>
                <a:ext cx="717584" cy="36946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מלבן 23"/>
              <p:cNvSpPr/>
              <p:nvPr/>
            </p:nvSpPr>
            <p:spPr>
              <a:xfrm>
                <a:off x="10052689" y="3131007"/>
                <a:ext cx="51681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1600" i="1" smtClean="0">
                              <a:latin typeface="Cambria Math" panose="02040503050406030204" pitchFamily="18" charset="0"/>
                              <a:cs typeface="Varela Round" panose="00000500000000000000" charset="-79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24" name="מלבן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689" y="3131007"/>
                <a:ext cx="516810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מלבן 24"/>
              <p:cNvSpPr/>
              <p:nvPr/>
            </p:nvSpPr>
            <p:spPr>
              <a:xfrm>
                <a:off x="8706592" y="2603541"/>
                <a:ext cx="71758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1600" i="1" smtClean="0">
                              <a:latin typeface="Cambria Math" panose="02040503050406030204" pitchFamily="18" charset="0"/>
                              <a:cs typeface="Varela Round" panose="00000500000000000000" charset="-79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25" name="מלבן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592" y="2603541"/>
                <a:ext cx="717584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מחבר חץ ישר 25"/>
          <p:cNvCxnSpPr/>
          <p:nvPr/>
        </p:nvCxnSpPr>
        <p:spPr>
          <a:xfrm flipV="1">
            <a:off x="11082704" y="1884510"/>
            <a:ext cx="0" cy="2390591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מלבן 26"/>
              <p:cNvSpPr/>
              <p:nvPr/>
            </p:nvSpPr>
            <p:spPr>
              <a:xfrm>
                <a:off x="11068050" y="3116838"/>
                <a:ext cx="71758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𝐶𝐶</m:t>
                          </m:r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27" name="מלבן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8050" y="3116838"/>
                <a:ext cx="717584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מלבן 27"/>
              <p:cNvSpPr/>
              <p:nvPr/>
            </p:nvSpPr>
            <p:spPr>
              <a:xfrm>
                <a:off x="9329277" y="3635431"/>
                <a:ext cx="717584" cy="393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28" name="מלבן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277" y="3635431"/>
                <a:ext cx="717584" cy="39312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מחבר חץ ישר 28"/>
          <p:cNvCxnSpPr/>
          <p:nvPr/>
        </p:nvCxnSpPr>
        <p:spPr>
          <a:xfrm flipH="1" flipV="1">
            <a:off x="9405258" y="3227718"/>
            <a:ext cx="570015" cy="171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 flipV="1">
            <a:off x="9975272" y="3555276"/>
            <a:ext cx="1" cy="476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151" y="2845618"/>
            <a:ext cx="327693" cy="28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מלבן 32"/>
              <p:cNvSpPr/>
              <p:nvPr/>
            </p:nvSpPr>
            <p:spPr>
              <a:xfrm>
                <a:off x="9707340" y="2389957"/>
                <a:ext cx="51681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1600" i="1" smtClean="0">
                              <a:latin typeface="Cambria Math" panose="02040503050406030204" pitchFamily="18" charset="0"/>
                              <a:cs typeface="Varela Round" panose="00000500000000000000" charset="-79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33" name="מלבן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7340" y="2389957"/>
                <a:ext cx="516810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מלבן 36"/>
          <p:cNvSpPr/>
          <p:nvPr/>
        </p:nvSpPr>
        <p:spPr>
          <a:xfrm>
            <a:off x="7337326" y="4511120"/>
            <a:ext cx="3922107" cy="741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מלבן 37"/>
          <p:cNvSpPr/>
          <p:nvPr/>
        </p:nvSpPr>
        <p:spPr>
          <a:xfrm>
            <a:off x="6761803" y="1152711"/>
            <a:ext cx="418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800" dirty="0">
                <a:latin typeface="Varela Round" panose="00000500000000000000" charset="-79"/>
                <a:cs typeface="Varela Round" panose="00000500000000000000" charset="-79"/>
              </a:rPr>
              <a:t>נתוני הטרנזיסטור:</a:t>
            </a:r>
            <a:endParaRPr lang="en-US" sz="1800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7526057" y="4558868"/>
            <a:ext cx="3421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800" dirty="0">
                <a:latin typeface="Varela Round" panose="00000500000000000000" charset="-79"/>
                <a:cs typeface="Varela Round" panose="00000500000000000000" charset="-79"/>
              </a:rPr>
              <a:t>א .חשב את נקודת העבודה.</a:t>
            </a:r>
          </a:p>
          <a:p>
            <a:pPr algn="r" rtl="1"/>
            <a:r>
              <a:rPr lang="he-IL" sz="1800" dirty="0">
                <a:latin typeface="Varela Round" panose="00000500000000000000" charset="-79"/>
                <a:cs typeface="Varela Round" panose="00000500000000000000" charset="-79"/>
              </a:rPr>
              <a:t>ב .שרטט את משוואת קו העבודה</a:t>
            </a:r>
            <a:endParaRPr lang="en-US" sz="1800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40" y="1171564"/>
            <a:ext cx="2161130" cy="41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47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25" grpId="0"/>
      <p:bldP spid="27" grpId="0"/>
      <p:bldP spid="28" grpId="0"/>
      <p:bldP spid="33" grpId="0"/>
      <p:bldP spid="37" grpId="0" animBg="1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המשך -תרגיל 2</a:t>
            </a:r>
          </a:p>
        </p:txBody>
      </p:sp>
      <p:cxnSp>
        <p:nvCxnSpPr>
          <p:cNvPr id="3" name="מחבר חץ ישר 2"/>
          <p:cNvCxnSpPr/>
          <p:nvPr/>
        </p:nvCxnSpPr>
        <p:spPr>
          <a:xfrm flipH="1" flipV="1">
            <a:off x="9405258" y="2633968"/>
            <a:ext cx="570015" cy="171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מחבר חץ ישר 3"/>
          <p:cNvCxnSpPr/>
          <p:nvPr/>
        </p:nvCxnSpPr>
        <p:spPr>
          <a:xfrm flipH="1">
            <a:off x="8310749" y="2548243"/>
            <a:ext cx="57001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חץ ישר 4"/>
          <p:cNvCxnSpPr/>
          <p:nvPr/>
        </p:nvCxnSpPr>
        <p:spPr>
          <a:xfrm flipV="1">
            <a:off x="9975272" y="2961526"/>
            <a:ext cx="1" cy="476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חץ ישר 5"/>
          <p:cNvCxnSpPr/>
          <p:nvPr/>
        </p:nvCxnSpPr>
        <p:spPr>
          <a:xfrm flipV="1">
            <a:off x="8108867" y="2786368"/>
            <a:ext cx="1" cy="476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47" y="945570"/>
            <a:ext cx="43148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894" y="1007180"/>
            <a:ext cx="2001364" cy="106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מחבר חץ ישר 8"/>
          <p:cNvCxnSpPr/>
          <p:nvPr/>
        </p:nvCxnSpPr>
        <p:spPr>
          <a:xfrm flipH="1">
            <a:off x="8310749" y="2548243"/>
            <a:ext cx="57001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 flipV="1">
            <a:off x="8108867" y="2786368"/>
            <a:ext cx="1" cy="476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V="1">
            <a:off x="10282602" y="2103549"/>
            <a:ext cx="0" cy="4670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flipV="1">
            <a:off x="10009790" y="1290760"/>
            <a:ext cx="1" cy="476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מלבן 12"/>
              <p:cNvSpPr/>
              <p:nvPr/>
            </p:nvSpPr>
            <p:spPr>
              <a:xfrm>
                <a:off x="9231085" y="2671841"/>
                <a:ext cx="71758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𝐵𝐸</m:t>
                          </m:r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13" name="מלבן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085" y="2671841"/>
                <a:ext cx="717584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מלבן 13"/>
              <p:cNvSpPr/>
              <p:nvPr/>
            </p:nvSpPr>
            <p:spPr>
              <a:xfrm>
                <a:off x="8236964" y="2523088"/>
                <a:ext cx="717584" cy="369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14" name="מלבן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964" y="2523088"/>
                <a:ext cx="717584" cy="3694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מחבר חץ ישר 14"/>
          <p:cNvCxnSpPr/>
          <p:nvPr/>
        </p:nvCxnSpPr>
        <p:spPr>
          <a:xfrm>
            <a:off x="8880763" y="2393506"/>
            <a:ext cx="4176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>
            <a:off x="10180193" y="1860071"/>
            <a:ext cx="0" cy="2108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מלבן 16"/>
              <p:cNvSpPr/>
              <p:nvPr/>
            </p:nvSpPr>
            <p:spPr>
              <a:xfrm>
                <a:off x="9371840" y="1397675"/>
                <a:ext cx="717584" cy="369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17" name="מלבן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840" y="1397675"/>
                <a:ext cx="717584" cy="3694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מלבן 17"/>
              <p:cNvSpPr/>
              <p:nvPr/>
            </p:nvSpPr>
            <p:spPr>
              <a:xfrm>
                <a:off x="10052689" y="2537257"/>
                <a:ext cx="51681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1600" i="1" smtClean="0">
                              <a:latin typeface="Cambria Math" panose="02040503050406030204" pitchFamily="18" charset="0"/>
                              <a:cs typeface="Varela Round" panose="00000500000000000000" charset="-79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18" name="מלבן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689" y="2537257"/>
                <a:ext cx="51681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מלבן 18"/>
              <p:cNvSpPr/>
              <p:nvPr/>
            </p:nvSpPr>
            <p:spPr>
              <a:xfrm>
                <a:off x="8706592" y="2009791"/>
                <a:ext cx="71758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1600" i="1" smtClean="0">
                              <a:latin typeface="Cambria Math" panose="02040503050406030204" pitchFamily="18" charset="0"/>
                              <a:cs typeface="Varela Round" panose="00000500000000000000" charset="-79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19" name="מלבן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592" y="2009791"/>
                <a:ext cx="717584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מחבר חץ ישר 19"/>
          <p:cNvCxnSpPr/>
          <p:nvPr/>
        </p:nvCxnSpPr>
        <p:spPr>
          <a:xfrm flipV="1">
            <a:off x="11082704" y="1290760"/>
            <a:ext cx="0" cy="2390591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מלבן 20"/>
              <p:cNvSpPr/>
              <p:nvPr/>
            </p:nvSpPr>
            <p:spPr>
              <a:xfrm>
                <a:off x="11068050" y="2523088"/>
                <a:ext cx="71758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𝐶𝐶</m:t>
                          </m:r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21" name="מלבן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8050" y="2523088"/>
                <a:ext cx="717584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מלבן 21"/>
              <p:cNvSpPr/>
              <p:nvPr/>
            </p:nvSpPr>
            <p:spPr>
              <a:xfrm>
                <a:off x="9329277" y="3041681"/>
                <a:ext cx="717584" cy="393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22" name="מלבן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277" y="3041681"/>
                <a:ext cx="717584" cy="393121"/>
              </a:xfrm>
              <a:prstGeom prst="rect">
                <a:avLst/>
              </a:prstGeom>
              <a:blipFill rotWithShape="1">
                <a:blip r:embed="rId10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מחבר חץ ישר 22"/>
          <p:cNvCxnSpPr/>
          <p:nvPr/>
        </p:nvCxnSpPr>
        <p:spPr>
          <a:xfrm flipH="1" flipV="1">
            <a:off x="9405258" y="2633968"/>
            <a:ext cx="570015" cy="171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V="1">
            <a:off x="9975272" y="2961526"/>
            <a:ext cx="1" cy="476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151" y="2251868"/>
            <a:ext cx="327693" cy="28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מלבן 25"/>
              <p:cNvSpPr/>
              <p:nvPr/>
            </p:nvSpPr>
            <p:spPr>
              <a:xfrm>
                <a:off x="9707340" y="1796207"/>
                <a:ext cx="51681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1600" i="1" smtClean="0">
                              <a:latin typeface="Cambria Math" panose="02040503050406030204" pitchFamily="18" charset="0"/>
                              <a:cs typeface="Varela Round" panose="00000500000000000000" charset="-79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cs typeface="Varela Round" panose="00000500000000000000" charset="-79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he-IL" sz="1600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mc:Choice>
        <mc:Fallback xmlns="">
          <p:sp>
            <p:nvSpPr>
              <p:cNvPr id="26" name="מלבן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7340" y="1796207"/>
                <a:ext cx="51681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98" y="1081838"/>
            <a:ext cx="4117870" cy="60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90" y="2070897"/>
            <a:ext cx="5580140" cy="153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31" y="4135333"/>
            <a:ext cx="4756452" cy="137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71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6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גווני אפור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6498</TotalTime>
  <Words>825</Words>
  <Application>Microsoft Office PowerPoint</Application>
  <PresentationFormat>Widescreen</PresentationFormat>
  <Paragraphs>164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Varela Round</vt:lpstr>
      <vt:lpstr>ערכת נושא Office</vt:lpstr>
      <vt:lpstr>מערכת שידורים לאומית</vt:lpstr>
      <vt:lpstr>אלקטרוניקה– חישוב נקודת עבודה והגבר מתח</vt:lpstr>
      <vt:lpstr>מה נלמד היום </vt:lpstr>
      <vt:lpstr>תרגיל 1</vt:lpstr>
      <vt:lpstr>המשך - פתרון תרגיל 1</vt:lpstr>
      <vt:lpstr>המשך פתרון תרגיל 1</vt:lpstr>
      <vt:lpstr>המשך - פתרון תרגיל 1</vt:lpstr>
      <vt:lpstr>תרגיל 2</vt:lpstr>
      <vt:lpstr>המשך -תרגיל 2</vt:lpstr>
      <vt:lpstr>המשך-תרגיל 2</vt:lpstr>
      <vt:lpstr>המשך-תרגיל 2</vt:lpstr>
      <vt:lpstr> </vt:lpstr>
      <vt:lpstr>חשוב נקודת עבודה של טרנזיסטור בחיבור C.E  מקדם עצמי ושרטוט קו עבודה.     </vt:lpstr>
      <vt:lpstr>המשך-תרגיל 3</vt:lpstr>
      <vt:lpstr>תחומי הפעולה של טרנזיסטור ביפולרי</vt:lpstr>
      <vt:lpstr>1. תחום פעיל</vt:lpstr>
      <vt:lpstr>תחום פעיל - המשך</vt:lpstr>
      <vt:lpstr>תחום פעיל-המשך </vt:lpstr>
      <vt:lpstr>תחום פעיל- המשך</vt:lpstr>
      <vt:lpstr>תרגיל 1</vt:lpstr>
      <vt:lpstr>המשך תרגיל 1</vt:lpstr>
      <vt:lpstr>המשך –תרגיל 1</vt:lpstr>
      <vt:lpstr>תחום רוויה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יקיר בשארי</dc:creator>
  <cp:lastModifiedBy>Anat Mano</cp:lastModifiedBy>
  <cp:revision>335</cp:revision>
  <dcterms:modified xsi:type="dcterms:W3CDTF">2020-06-28T14:05:37Z</dcterms:modified>
</cp:coreProperties>
</file>