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7" r:id="rId2"/>
    <p:sldId id="340" r:id="rId3"/>
    <p:sldId id="292" r:id="rId4"/>
    <p:sldId id="288" r:id="rId5"/>
    <p:sldId id="303" r:id="rId6"/>
    <p:sldId id="304" r:id="rId7"/>
    <p:sldId id="305" r:id="rId8"/>
    <p:sldId id="306" r:id="rId9"/>
    <p:sldId id="337" r:id="rId10"/>
    <p:sldId id="308" r:id="rId11"/>
    <p:sldId id="307" r:id="rId12"/>
    <p:sldId id="309" r:id="rId13"/>
    <p:sldId id="311" r:id="rId14"/>
    <p:sldId id="310" r:id="rId15"/>
    <p:sldId id="312" r:id="rId16"/>
    <p:sldId id="341" r:id="rId17"/>
    <p:sldId id="291" r:id="rId18"/>
  </p:sldIdLst>
  <p:sldSz cx="12190413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A72"/>
    <a:srgbClr val="12B4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027" autoAdjust="0"/>
    <p:restoredTop sz="94975" autoAdjust="0"/>
  </p:normalViewPr>
  <p:slideViewPr>
    <p:cSldViewPr snapToGrid="0" snapToObjects="1">
      <p:cViewPr varScale="1">
        <p:scale>
          <a:sx n="70" d="100"/>
          <a:sy n="70" d="100"/>
        </p:scale>
        <p:origin x="264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35C5EE62-C5D7-4643-89D8-3C40BFC00A53}" type="datetimeFigureOut">
              <a:rPr lang="en-US" smtClean="0">
                <a:latin typeface="Arial" panose="020B0604020202020204" pitchFamily="34" charset="0"/>
              </a:rPr>
              <a:t>7/28/2020</a:t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r>
              <a:rPr lang="ar-SA" dirty="0">
                <a:latin typeface="Arial" panose="020B0604020202020204" pitchFamily="34" charset="0"/>
              </a:rPr>
              <a:t>سيف عباس</a:t>
            </a: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9C9B1416-BB8E-4435-B1AB-85A0FEF57543}" type="slidenum">
              <a:rPr lang="en-US" smtClean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52574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he-IL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fld id="{5EC061A6-0796-4DA4-BCCF-C39215C865B3}" type="datetimeFigureOut">
              <a:rPr lang="he-IL" smtClean="0"/>
              <a:pPr/>
              <a:t>ז'/אב/תש"ף</a:t>
            </a:fld>
            <a:endParaRPr lang="he-IL" dirty="0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 dirty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r>
              <a:rPr lang="ar-SA" dirty="0"/>
              <a:t>سيف عباس</a:t>
            </a:r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מציין מיקום של כותרת תחתונה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ar-SA"/>
              <a:t>سيف عباس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53452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DF83E7-A828-4E18-9E21-DA925548D1ED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he-I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ar-SA"/>
              <a:t>سيف عباس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861790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DF83E7-A828-4E18-9E21-DA925548D1ED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he-I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ar-SA"/>
              <a:t>سيف عباس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313372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DF83E7-A828-4E18-9E21-DA925548D1ED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he-I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ar-SA"/>
              <a:t>سيف عباس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31406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DF83E7-A828-4E18-9E21-DA925548D1ED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he-I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ar-SA"/>
              <a:t>سيف عباس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083843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DF83E7-A828-4E18-9E21-DA925548D1ED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he-I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ar-SA"/>
              <a:t>سيف عباس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34275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מציין מיקום של כותרת תחתונה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ar-SA"/>
              <a:t>سيف عباس</a:t>
            </a:r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DF83E7-A828-4E18-9E21-DA925548D1ED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he-I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ar-SA"/>
              <a:t>سيف عباس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77593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DF83E7-A828-4E18-9E21-DA925548D1ED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he-I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ar-SA"/>
              <a:t>سيف عباس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82009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DF83E7-A828-4E18-9E21-DA925548D1ED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he-I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ar-SA"/>
              <a:t>سيف عباس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09204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DF83E7-A828-4E18-9E21-DA925548D1ED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he-I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ar-SA"/>
              <a:t>سيف عباس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425184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DF83E7-A828-4E18-9E21-DA925548D1ED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he-I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ar-SA"/>
              <a:t>سيف عباس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65591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DF83E7-A828-4E18-9E21-DA925548D1ED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he-I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ar-SA"/>
              <a:t>سيف عباس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833533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DF83E7-A828-4E18-9E21-DA925548D1ED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he-I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ar-SA"/>
              <a:t>سيف عباس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8998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2693988"/>
            <a:ext cx="12190413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69982" y="6569428"/>
            <a:ext cx="2623619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latin typeface="Arial" panose="020B0604020202020204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5182" y="-439221"/>
            <a:ext cx="4205100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latin typeface="Arial" panose="020B0604020202020204" pitchFamily="34" charset="0"/>
            </a:endParaRPr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8395" y="6565100"/>
            <a:ext cx="4433637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latin typeface="Arial" panose="020B0604020202020204" pitchFamily="34" charset="0"/>
            </a:endParaRPr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4576" y="369916"/>
            <a:ext cx="1301261" cy="1597430"/>
          </a:xfrm>
          <a:prstGeom prst="rect">
            <a:avLst/>
          </a:prstGeom>
        </p:spPr>
      </p:pic>
      <p:sp>
        <p:nvSpPr>
          <p:cNvPr id="11" name="מלבן מעוגל 7">
            <a:extLst>
              <a:ext uri="{FF2B5EF4-FFF2-40B4-BE49-F238E27FC236}">
                <a16:creationId xmlns:a16="http://schemas.microsoft.com/office/drawing/2014/main" id="{B4AFF296-E435-456B-88A7-FD44FC635162}"/>
              </a:ext>
            </a:extLst>
          </p:cNvPr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Arial" panose="020B0604020202020204" pitchFamily="34" charset="0"/>
            </a:endParaRPr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2958" y="764744"/>
            <a:ext cx="1158948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Arial" panose="020B0604020202020204" pitchFamily="34" charset="0"/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Arial" panose="020B0604020202020204" pitchFamily="34" charset="0"/>
            </a:endParaRPr>
          </a:p>
        </p:txBody>
      </p:sp>
      <p:sp>
        <p:nvSpPr>
          <p:cNvPr id="14" name="מציין מיקום של תמונה 2">
            <a:extLst>
              <a:ext uri="{FF2B5EF4-FFF2-40B4-BE49-F238E27FC236}">
                <a16:creationId xmlns:a16="http://schemas.microsoft.com/office/drawing/2014/main" id="{E092FF7F-99D2-4D69-9F9B-DFCC0018EF01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444696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5" name="מציין מיקום של תמונה 2">
            <a:extLst>
              <a:ext uri="{FF2B5EF4-FFF2-40B4-BE49-F238E27FC236}">
                <a16:creationId xmlns:a16="http://schemas.microsoft.com/office/drawing/2014/main" id="{EE11C667-5839-4E65-A8EE-E7690021913A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843274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32686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שלוש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Arial" panose="020B0604020202020204" pitchFamily="34" charset="0"/>
            </a:endParaRPr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2958" y="764744"/>
            <a:ext cx="1158948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Arial" panose="020B0604020202020204" pitchFamily="34" charset="0"/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Arial" panose="020B0604020202020204" pitchFamily="34" charset="0"/>
            </a:endParaRPr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64B146C4-EED2-4B57-8484-D619778B9E14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513040" y="1030562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4" name="מציין מיקום של תמונה 2">
            <a:extLst>
              <a:ext uri="{FF2B5EF4-FFF2-40B4-BE49-F238E27FC236}">
                <a16:creationId xmlns:a16="http://schemas.microsoft.com/office/drawing/2014/main" id="{7C073636-A9CC-46CC-A5B5-C80D3112BC46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241442" y="10305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5" name="מציין מיקום של תמונה 2">
            <a:extLst>
              <a:ext uri="{FF2B5EF4-FFF2-40B4-BE49-F238E27FC236}">
                <a16:creationId xmlns:a16="http://schemas.microsoft.com/office/drawing/2014/main" id="{4CEC450C-D597-4EB4-A4B8-7D7FF6277A97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241442" y="39329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84410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ארבע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Arial" panose="020B0604020202020204" pitchFamily="34" charset="0"/>
            </a:endParaRPr>
          </a:p>
        </p:txBody>
      </p:sp>
      <p:sp>
        <p:nvSpPr>
          <p:cNvPr id="10" name="מלבן מעוגל 9"/>
          <p:cNvSpPr/>
          <p:nvPr userDrawn="1"/>
        </p:nvSpPr>
        <p:spPr>
          <a:xfrm>
            <a:off x="10170220" y="938559"/>
            <a:ext cx="2190597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Arial" panose="020B0604020202020204" pitchFamily="34" charset="0"/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Arial" panose="020B0604020202020204" pitchFamily="34" charset="0"/>
            </a:endParaRPr>
          </a:p>
        </p:txBody>
      </p:sp>
      <p:sp>
        <p:nvSpPr>
          <p:cNvPr id="15" name="מציין מיקום של תמונה 2">
            <a:extLst>
              <a:ext uri="{FF2B5EF4-FFF2-40B4-BE49-F238E27FC236}">
                <a16:creationId xmlns:a16="http://schemas.microsoft.com/office/drawing/2014/main" id="{2B4BA0B6-69B0-4331-828B-18DEBDC76E10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54519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8" name="מציין מיקום של תמונה 2">
            <a:extLst>
              <a:ext uri="{FF2B5EF4-FFF2-40B4-BE49-F238E27FC236}">
                <a16:creationId xmlns:a16="http://schemas.microsoft.com/office/drawing/2014/main" id="{FBCD6E16-20B0-475E-9CDF-01523C3F3E1C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54519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9" name="מציין מיקום של תמונה 2">
            <a:extLst>
              <a:ext uri="{FF2B5EF4-FFF2-40B4-BE49-F238E27FC236}">
                <a16:creationId xmlns:a16="http://schemas.microsoft.com/office/drawing/2014/main" id="{CF464C56-4BFD-45D5-9DFE-6D1C9EA45370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414862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20" name="מציין מיקום של תמונה 2">
            <a:extLst>
              <a:ext uri="{FF2B5EF4-FFF2-40B4-BE49-F238E27FC236}">
                <a16:creationId xmlns:a16="http://schemas.microsoft.com/office/drawing/2014/main" id="{129AE4A9-D411-4409-B29E-8B4A85FA65F5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4414862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4205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ם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1640910"/>
            <a:ext cx="12190413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solidFill>
                  <a:srgbClr val="192A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0" y="2918492"/>
            <a:ext cx="12190413" cy="7200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212915" y="3655832"/>
            <a:ext cx="11977498" cy="720000"/>
          </a:xfrm>
        </p:spPr>
        <p:txBody>
          <a:bodyPr anchor="ctr"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0" kern="1200" dirty="0" smtClean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1640910"/>
            <a:ext cx="12190413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solidFill>
                  <a:srgbClr val="192A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0" y="2918493"/>
            <a:ext cx="12190413" cy="64209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200" b="0">
                <a:solidFill>
                  <a:srgbClr val="192A72"/>
                </a:solidFill>
                <a:latin typeface="Arial" pitchFamily="34" charset="0"/>
                <a:cs typeface="Arial" pitchFamily="34" charset="0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289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0412" cy="720000"/>
          </a:xfrm>
        </p:spPr>
        <p:txBody>
          <a:bodyPr lIns="36000" tIns="0" rIns="36000" bIns="0">
            <a:noAutofit/>
          </a:bodyPr>
          <a:lstStyle>
            <a:lvl1pPr>
              <a:defRPr sz="4800" b="1">
                <a:solidFill>
                  <a:srgbClr val="192A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06" y="1195757"/>
            <a:ext cx="8151380" cy="468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49438" y="213094"/>
            <a:ext cx="9640976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n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08" y="1185681"/>
            <a:ext cx="8323992" cy="540000"/>
          </a:xfrm>
        </p:spPr>
        <p:txBody>
          <a:bodyPr anchor="ctr">
            <a:noAutofit/>
          </a:bodyPr>
          <a:lstStyle>
            <a:lvl1pPr marL="185738" indent="0">
              <a:buNone/>
              <a:defRPr sz="2800" b="1">
                <a:solidFill>
                  <a:srgbClr val="12B4BC"/>
                </a:solidFill>
                <a:latin typeface="Arial" panose="020B0604020202020204" pitchFamily="34" charset="0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06" y="1725683"/>
            <a:ext cx="8030918" cy="4152517"/>
          </a:xfrm>
        </p:spPr>
        <p:txBody>
          <a:bodyPr>
            <a:normAutofit/>
          </a:bodyPr>
          <a:lstStyle>
            <a:lvl1pPr marL="439738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663546" y="5699023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Arial" panose="020B0604020202020204" pitchFamily="34" charset="0"/>
            </a:endParaRP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260528" y="181685"/>
            <a:ext cx="2598484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Arial" panose="020B0604020202020204" pitchFamily="34" charset="0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488761" y="468418"/>
            <a:ext cx="2968915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Arial" panose="020B0604020202020204" pitchFamily="34" charset="0"/>
            </a:endParaRPr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9008919" y="6104088"/>
            <a:ext cx="3755104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341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טקסט גדול-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234386" y="1312990"/>
            <a:ext cx="7909488" cy="5224442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defRPr sz="3200">
                <a:solidFill>
                  <a:srgbClr val="192A72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r>
              <a:rPr lang="he-IL" dirty="0"/>
              <a:t>לחץ כדי לערוך פסקת טקסט קצרה של תבנית בסיס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910297" y="6189198"/>
            <a:ext cx="3068196" cy="1189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Arial" panose="020B0604020202020204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10081040" y="81723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Arial" panose="020B0604020202020204" pitchFamily="34" charset="0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2155406" y="6347805"/>
            <a:ext cx="5558412" cy="47051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Arial" panose="020B0604020202020204" pitchFamily="34" charset="0"/>
            </a:endParaRPr>
          </a:p>
        </p:txBody>
      </p:sp>
      <p:sp>
        <p:nvSpPr>
          <p:cNvPr id="9" name="מציין מיקום טקסט 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92531"/>
            <a:ext cx="12190413" cy="100965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800" b="1">
                <a:solidFill>
                  <a:srgbClr val="192A72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r>
              <a:rPr lang="he-IL" sz="4400" dirty="0"/>
              <a:t>לחץ כדי לערוך סגנון כותרת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287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מעוגל 6"/>
          <p:cNvSpPr/>
          <p:nvPr userDrawn="1"/>
        </p:nvSpPr>
        <p:spPr>
          <a:xfrm>
            <a:off x="1" y="5878200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7" y="66850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50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369" y="639718"/>
            <a:ext cx="11463676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369" y="95349"/>
            <a:ext cx="8073828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1390856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0412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מ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Arial" panose="020B0604020202020204" pitchFamily="34" charset="0"/>
            </a:endParaRPr>
          </a:p>
        </p:txBody>
      </p:sp>
      <p:sp>
        <p:nvSpPr>
          <p:cNvPr id="10" name="מלבן מעוגל 9"/>
          <p:cNvSpPr/>
          <p:nvPr userDrawn="1"/>
        </p:nvSpPr>
        <p:spPr>
          <a:xfrm>
            <a:off x="11065331" y="950191"/>
            <a:ext cx="1158948" cy="347376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Arial" panose="020B0604020202020204" pitchFamily="34" charset="0"/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latin typeface="Arial" panose="020B0604020202020204" pitchFamily="34" charset="0"/>
            </a:endParaRPr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37DA72A4-4AB9-460E-88AD-A2F17BC9040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161147" y="964351"/>
            <a:ext cx="8483175" cy="57215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5647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ar-SA"/>
              <a:t>سيف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50" r:id="rId4"/>
    <p:sldLayoutId id="2147483669" r:id="rId5"/>
    <p:sldLayoutId id="2147483670" r:id="rId6"/>
    <p:sldLayoutId id="2147483671" r:id="rId7"/>
    <p:sldLayoutId id="2147483663" r:id="rId8"/>
    <p:sldLayoutId id="2147483675" r:id="rId9"/>
    <p:sldLayoutId id="2147483672" r:id="rId10"/>
    <p:sldLayoutId id="2147483673" r:id="rId11"/>
    <p:sldLayoutId id="2147483674" r:id="rId12"/>
  </p:sldLayoutIdLst>
  <p:hf sldNum="0" hdr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2588" y="213094"/>
            <a:ext cx="9450884" cy="720000"/>
          </a:xfrm>
        </p:spPr>
        <p:txBody>
          <a:bodyPr/>
          <a:lstStyle/>
          <a:p>
            <a:pPr algn="r"/>
            <a:r>
              <a:rPr lang="ar-SA" sz="4000" dirty="0">
                <a:solidFill>
                  <a:srgbClr val="7030A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صافي الضرائب المباشرة:</a:t>
            </a:r>
            <a:endParaRPr lang="he-IL" sz="4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58042" y="676373"/>
            <a:ext cx="12028601" cy="5505253"/>
          </a:xfrm>
        </p:spPr>
        <p:txBody>
          <a:bodyPr>
            <a:normAutofit/>
          </a:bodyPr>
          <a:lstStyle/>
          <a:p>
            <a:pPr marL="96838" indent="0">
              <a:spcAft>
                <a:spcPts val="0"/>
              </a:spcAft>
              <a:buNone/>
            </a:pPr>
            <a:endParaRPr lang="ar-SA" sz="3200" b="1" dirty="0">
              <a:solidFill>
                <a:srgbClr val="7030A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6838" indent="0">
              <a:spcAft>
                <a:spcPts val="0"/>
              </a:spcAft>
              <a:buNone/>
            </a:pPr>
            <a:r>
              <a:rPr lang="ar-SA" sz="3200" b="1" dirty="0">
                <a:solidFill>
                  <a:srgbClr val="7030A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صافي الضرائب المباشرة </a:t>
            </a:r>
            <a:r>
              <a:rPr lang="ar-SA" sz="2800" b="1" dirty="0">
                <a:ea typeface="Calibri" panose="020F0502020204030204" pitchFamily="34" charset="0"/>
              </a:rPr>
              <a:t>=</a:t>
            </a:r>
            <a:r>
              <a:rPr lang="ar-SA" sz="3200" b="1" dirty="0">
                <a:solidFill>
                  <a:srgbClr val="7030A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32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الضرائب المباشرة </a:t>
            </a:r>
            <a:r>
              <a:rPr lang="ar-SA" sz="3200" b="1" u="sng" dirty="0">
                <a:ea typeface="Calibri" panose="020F0502020204030204" pitchFamily="34" charset="0"/>
                <a:cs typeface="Arial" panose="020B0604020202020204" pitchFamily="34" charset="0"/>
              </a:rPr>
              <a:t>ناقص</a:t>
            </a:r>
            <a:r>
              <a:rPr lang="ar-SA" sz="32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3200" dirty="0">
                <a:solidFill>
                  <a:srgbClr val="0070C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الضرائب المباشرة السلبية </a:t>
            </a:r>
            <a:r>
              <a:rPr lang="ar-SA" sz="3200" dirty="0">
                <a:ea typeface="Calibri" panose="020F0502020204030204" pitchFamily="34" charset="0"/>
                <a:cs typeface="Arial" panose="020B0604020202020204" pitchFamily="34" charset="0"/>
              </a:rPr>
              <a:t>(مدفوعات تحويلية)</a:t>
            </a:r>
          </a:p>
          <a:p>
            <a:pPr marL="96838" indent="0">
              <a:spcAft>
                <a:spcPts val="0"/>
              </a:spcAft>
              <a:buNone/>
            </a:pPr>
            <a:endParaRPr lang="ar-SA" sz="32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ar-SA" sz="3200" b="1" dirty="0">
                <a:ea typeface="Calibri" panose="020F0502020204030204" pitchFamily="34" charset="0"/>
                <a:cs typeface="Arial" panose="020B0604020202020204" pitchFamily="34" charset="0"/>
              </a:rPr>
              <a:t>على سبيل المثال، </a:t>
            </a:r>
            <a:r>
              <a:rPr lang="ar-SA" sz="3200" dirty="0">
                <a:ea typeface="Calibri" panose="020F0502020204030204" pitchFamily="34" charset="0"/>
                <a:cs typeface="Arial" panose="020B0604020202020204" pitchFamily="34" charset="0"/>
              </a:rPr>
              <a:t>إذا كانت مدخولات الحكومية من الضرائب المباشرة هي 2000 شيكل، ومصروفات الحكومي على المدفوعات التحويلية 800 شيكل.</a:t>
            </a:r>
          </a:p>
          <a:p>
            <a:pPr marL="96838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ar-SA" sz="32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إجمالي صافي الضرائب المباشرة</a:t>
            </a:r>
            <a:r>
              <a:rPr lang="ar-SA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ar-SA" sz="32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32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2000 شيكل </a:t>
            </a:r>
            <a:r>
              <a:rPr lang="ar-SA" sz="3200" b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ناقص</a:t>
            </a:r>
            <a:r>
              <a:rPr lang="ar-SA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800 شيكل</a:t>
            </a:r>
            <a:r>
              <a:rPr lang="ar-SA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ar-SA" sz="2800" dirty="0">
                <a:latin typeface="Arial" panose="020B0604020202020204" pitchFamily="34" charset="0"/>
                <a:ea typeface="Calibri" panose="020F0502020204030204" pitchFamily="34" charset="0"/>
              </a:rPr>
              <a:t>=</a:t>
            </a:r>
            <a:r>
              <a:rPr lang="ar-SA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32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1200 شيكل</a:t>
            </a:r>
            <a:r>
              <a:rPr lang="ar-SA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6838" indent="0">
              <a:spcAft>
                <a:spcPts val="0"/>
              </a:spcAft>
              <a:buNone/>
            </a:pPr>
            <a:endParaRPr lang="ar-SA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3">
            <a:extLst>
              <a:ext uri="{FF2B5EF4-FFF2-40B4-BE49-F238E27FC236}">
                <a16:creationId xmlns:a16="http://schemas.microsoft.com/office/drawing/2014/main" id="{37185944-AB6B-4C04-BAB0-E08CA43C41C1}"/>
              </a:ext>
            </a:extLst>
          </p:cNvPr>
          <p:cNvSpPr txBox="1">
            <a:spLocks/>
          </p:cNvSpPr>
          <p:nvPr/>
        </p:nvSpPr>
        <p:spPr>
          <a:xfrm>
            <a:off x="3674728" y="6161916"/>
            <a:ext cx="3860297" cy="365125"/>
          </a:xfrm>
          <a:prstGeom prst="rect">
            <a:avLst/>
          </a:prstGeom>
        </p:spPr>
        <p:txBody>
          <a:bodyPr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AE" dirty="0"/>
              <a:t>سيف عباس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6202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2588" y="213094"/>
            <a:ext cx="9450884" cy="720000"/>
          </a:xfrm>
        </p:spPr>
        <p:txBody>
          <a:bodyPr/>
          <a:lstStyle/>
          <a:p>
            <a:pPr algn="r"/>
            <a:r>
              <a:rPr lang="ar-SA" sz="4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الضرائب غير المباشرة:</a:t>
            </a:r>
            <a:endParaRPr lang="he-IL" sz="4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4269" y="1103291"/>
            <a:ext cx="12028601" cy="4618779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07000"/>
              </a:lnSpc>
              <a:spcAft>
                <a:spcPts val="800"/>
              </a:spcAft>
              <a:buClr>
                <a:srgbClr val="FF0000"/>
              </a:buClr>
              <a:buNone/>
            </a:pPr>
            <a:r>
              <a:rPr lang="ar-SA" sz="20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الضرائب غير المباشرة: </a:t>
            </a:r>
            <a:r>
              <a:rPr lang="ar-SA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يتم فرضها على المصروفات، فقط إذا قام الفرد بشراء منتج أو خدمة. تعتبر الضريبة غير المباشرة </a:t>
            </a:r>
            <a:r>
              <a:rPr lang="ar-SA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ضريبة تنازلية</a:t>
            </a:r>
            <a:r>
              <a:rPr lang="ar-SA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أي تنخفض نسبة الضريبة كلما ارتفع الدخل.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Clr>
                <a:srgbClr val="FF0000"/>
              </a:buClr>
              <a:buNone/>
            </a:pPr>
            <a:r>
              <a:rPr lang="ar-SA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ar-SA" sz="2000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الضريبة غير المباشرة الإيجابية: </a:t>
            </a:r>
            <a:r>
              <a:rPr lang="ar-SA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يتم جبايتها فقط عندما يشتري المستهلك منتجًا أو خدمة. </a:t>
            </a:r>
            <a:r>
              <a:rPr lang="ar-SA" sz="2000" b="1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مثل: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ar-SA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ضريبة القيمة المضافة </a:t>
            </a:r>
            <a:r>
              <a:rPr lang="he-IL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(מע"מ)</a:t>
            </a:r>
            <a:r>
              <a:rPr lang="ar-SA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e-IL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رسوم الاستهلاك (الكحول والتبغ والوقود).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ar-SA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ضريبة الشراء (ضريبة خاصة مفروضة على بعض المنتجات).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ar-SA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الجمارك (ضريبة على السلع المستوردة).</a:t>
            </a:r>
          </a:p>
          <a:p>
            <a:pPr marL="96838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n-US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ar-SA" sz="2000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الضريبة غير المباشرة السلبية: </a:t>
            </a:r>
            <a:r>
              <a:rPr lang="ar-SA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يتم تحويلها من الحكومة عندما يشتري المستهلك منتجًا أو خدمة (سوبسيديا/دعم)</a:t>
            </a:r>
            <a:r>
              <a:rPr lang="ar-SA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2000" b="1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مثل:</a:t>
            </a:r>
            <a:r>
              <a:rPr lang="ar-SA" sz="2000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ar-SA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الدعم الحكومي على المنتجات الأساسية (الخبز، الزيت...).</a:t>
            </a:r>
            <a:endParaRPr lang="en-US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6838" indent="0">
              <a:spcAft>
                <a:spcPts val="0"/>
              </a:spcAft>
              <a:buNone/>
            </a:pPr>
            <a:endParaRPr lang="ar-SA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3">
            <a:extLst>
              <a:ext uri="{FF2B5EF4-FFF2-40B4-BE49-F238E27FC236}">
                <a16:creationId xmlns:a16="http://schemas.microsoft.com/office/drawing/2014/main" id="{0C0B8398-CF83-4AA2-A0D8-32F1A088EBB3}"/>
              </a:ext>
            </a:extLst>
          </p:cNvPr>
          <p:cNvSpPr txBox="1">
            <a:spLocks/>
          </p:cNvSpPr>
          <p:nvPr/>
        </p:nvSpPr>
        <p:spPr>
          <a:xfrm>
            <a:off x="3674728" y="6161916"/>
            <a:ext cx="3860297" cy="365125"/>
          </a:xfrm>
          <a:prstGeom prst="rect">
            <a:avLst/>
          </a:prstGeom>
        </p:spPr>
        <p:txBody>
          <a:bodyPr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AE" dirty="0"/>
              <a:t>سيف عباس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5564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2588" y="213094"/>
            <a:ext cx="9450884" cy="720000"/>
          </a:xfrm>
        </p:spPr>
        <p:txBody>
          <a:bodyPr/>
          <a:lstStyle/>
          <a:p>
            <a:pPr algn="r"/>
            <a:r>
              <a:rPr lang="ar-SA" sz="4000" dirty="0">
                <a:solidFill>
                  <a:srgbClr val="7030A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صافي الضرائب غير المباشرة</a:t>
            </a:r>
            <a:endParaRPr lang="he-IL" sz="4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4269" y="1103290"/>
            <a:ext cx="12028601" cy="5505253"/>
          </a:xfrm>
        </p:spPr>
        <p:txBody>
          <a:bodyPr>
            <a:normAutofit/>
          </a:bodyPr>
          <a:lstStyle/>
          <a:p>
            <a:pPr marL="96838" indent="0">
              <a:spcAft>
                <a:spcPts val="0"/>
              </a:spcAft>
              <a:buNone/>
            </a:pPr>
            <a:endParaRPr lang="ar-SA" sz="4000" b="1" dirty="0">
              <a:solidFill>
                <a:srgbClr val="7030A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6838" indent="0">
              <a:spcAft>
                <a:spcPts val="0"/>
              </a:spcAft>
              <a:buNone/>
            </a:pPr>
            <a:r>
              <a:rPr lang="ar-SA" sz="4000" b="1" dirty="0">
                <a:solidFill>
                  <a:srgbClr val="7030A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صافي الضرائب غير المباشرة </a:t>
            </a:r>
            <a:r>
              <a:rPr lang="ar-SA" sz="3600" b="1" dirty="0">
                <a:ea typeface="Calibri" panose="020F0502020204030204" pitchFamily="34" charset="0"/>
              </a:rPr>
              <a:t>=</a:t>
            </a:r>
            <a:r>
              <a:rPr lang="ar-SA" sz="4000" b="1" dirty="0">
                <a:solidFill>
                  <a:srgbClr val="7030A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40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الضرائب غير المباشرة </a:t>
            </a:r>
            <a:r>
              <a:rPr lang="ar-SA" sz="4000" b="1" u="sng" dirty="0">
                <a:ea typeface="Calibri" panose="020F0502020204030204" pitchFamily="34" charset="0"/>
                <a:cs typeface="Arial" panose="020B0604020202020204" pitchFamily="34" charset="0"/>
              </a:rPr>
              <a:t>ناقص</a:t>
            </a:r>
            <a:r>
              <a:rPr lang="ar-SA" sz="40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4000" dirty="0">
                <a:solidFill>
                  <a:srgbClr val="0070C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الضرائب غير المباشرة السلبية</a:t>
            </a:r>
            <a:r>
              <a:rPr lang="ar-SA" sz="4000" dirty="0"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ar-SA" sz="4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3">
            <a:extLst>
              <a:ext uri="{FF2B5EF4-FFF2-40B4-BE49-F238E27FC236}">
                <a16:creationId xmlns:a16="http://schemas.microsoft.com/office/drawing/2014/main" id="{3D7931C4-28CF-4531-9DC4-075FD675A981}"/>
              </a:ext>
            </a:extLst>
          </p:cNvPr>
          <p:cNvSpPr txBox="1">
            <a:spLocks/>
          </p:cNvSpPr>
          <p:nvPr/>
        </p:nvSpPr>
        <p:spPr>
          <a:xfrm>
            <a:off x="3674728" y="6161916"/>
            <a:ext cx="3860297" cy="365125"/>
          </a:xfrm>
          <a:prstGeom prst="rect">
            <a:avLst/>
          </a:prstGeom>
        </p:spPr>
        <p:txBody>
          <a:bodyPr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AE" dirty="0"/>
              <a:t>سيف عباس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39945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2588" y="213094"/>
            <a:ext cx="9450884" cy="720000"/>
          </a:xfrm>
        </p:spPr>
        <p:txBody>
          <a:bodyPr/>
          <a:lstStyle/>
          <a:p>
            <a:pPr lvl="0" algn="r"/>
            <a:r>
              <a:rPr lang="ar-SA" altLang="en-US" sz="3200" dirty="0">
                <a:solidFill>
                  <a:srgbClr val="C4591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ورقة عمل: </a:t>
            </a:r>
            <a:r>
              <a:rPr lang="ar-SA" altLang="en-US" sz="32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حدد نوع الضرائب، مباشرة (إيجابية/سلبية) ام غير مباشرة(إيجابية/سلبية).</a:t>
            </a:r>
            <a:endParaRPr lang="he-IL" sz="4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3" name="מציין מיקום תוכן 2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09989280"/>
              </p:ext>
            </p:extLst>
          </p:nvPr>
        </p:nvGraphicFramePr>
        <p:xfrm>
          <a:off x="1234910" y="1423450"/>
          <a:ext cx="9560469" cy="4397759"/>
        </p:xfrm>
        <a:graphic>
          <a:graphicData uri="http://schemas.openxmlformats.org/drawingml/2006/table">
            <a:tbl>
              <a:tblPr rtl="1" firstRow="1" firstCol="1" bandRow="1"/>
              <a:tblGrid>
                <a:gridCol w="5088352">
                  <a:extLst>
                    <a:ext uri="{9D8B030D-6E8A-4147-A177-3AD203B41FA5}">
                      <a16:colId xmlns:a16="http://schemas.microsoft.com/office/drawing/2014/main" val="1368540906"/>
                    </a:ext>
                  </a:extLst>
                </a:gridCol>
                <a:gridCol w="4472117">
                  <a:extLst>
                    <a:ext uri="{9D8B030D-6E8A-4147-A177-3AD203B41FA5}">
                      <a16:colId xmlns:a16="http://schemas.microsoft.com/office/drawing/2014/main" val="1322423667"/>
                    </a:ext>
                  </a:extLst>
                </a:gridCol>
              </a:tblGrid>
              <a:tr h="999658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الضريبة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مباشرة/غير مباشرة</a:t>
                      </a:r>
                      <a:r>
                        <a:rPr lang="he-IL" sz="3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ar-SA" sz="3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إيجابية</a:t>
                      </a:r>
                      <a:r>
                        <a:rPr lang="he-IL" sz="3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ar-SA" sz="3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سلبية</a:t>
                      </a:r>
                      <a:r>
                        <a:rPr lang="he-IL" sz="3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714342"/>
                  </a:ext>
                </a:extLst>
              </a:tr>
              <a:tr h="480979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المدفوعات التحويلية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3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415055"/>
                  </a:ext>
                </a:extLst>
              </a:tr>
              <a:tr h="480979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ضريبة الدخل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3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135095"/>
                  </a:ext>
                </a:extLst>
              </a:tr>
              <a:tr h="480979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استحقاقات البطالة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3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762775"/>
                  </a:ext>
                </a:extLst>
              </a:tr>
              <a:tr h="480979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الجمارك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3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4502727"/>
                  </a:ext>
                </a:extLst>
              </a:tr>
              <a:tr h="480979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ضريبة القيمة المضافة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3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912441"/>
                  </a:ext>
                </a:extLst>
              </a:tr>
              <a:tr h="480979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استحقاقات الضمان الاجتماعي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3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853216"/>
                  </a:ext>
                </a:extLst>
              </a:tr>
            </a:tbl>
          </a:graphicData>
        </a:graphic>
      </p:graphicFrame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7E960F54-0C95-455B-9048-0CB547212233}"/>
              </a:ext>
            </a:extLst>
          </p:cNvPr>
          <p:cNvSpPr txBox="1">
            <a:spLocks/>
          </p:cNvSpPr>
          <p:nvPr/>
        </p:nvSpPr>
        <p:spPr>
          <a:xfrm>
            <a:off x="3674728" y="6161916"/>
            <a:ext cx="3860297" cy="365125"/>
          </a:xfrm>
          <a:prstGeom prst="rect">
            <a:avLst/>
          </a:prstGeom>
        </p:spPr>
        <p:txBody>
          <a:bodyPr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AE" dirty="0"/>
              <a:t>سيف عباس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67648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2588" y="213094"/>
            <a:ext cx="9450884" cy="720000"/>
          </a:xfrm>
        </p:spPr>
        <p:txBody>
          <a:bodyPr/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sz="4000" dirty="0">
                <a:solidFill>
                  <a:srgbClr val="C4591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تمارين للمراجعة</a:t>
            </a:r>
            <a:endParaRPr lang="he-IL" sz="4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4269" y="1103290"/>
            <a:ext cx="12028601" cy="5505253"/>
          </a:xfrm>
        </p:spPr>
        <p:txBody>
          <a:bodyPr>
            <a:normAutofit/>
          </a:bodyPr>
          <a:lstStyle/>
          <a:p>
            <a:pPr marL="342900" lvl="0" algn="just">
              <a:lnSpc>
                <a:spcPct val="107000"/>
              </a:lnSpc>
              <a:spcAft>
                <a:spcPts val="800"/>
              </a:spcAft>
              <a:buClr>
                <a:srgbClr val="C45911"/>
              </a:buClr>
              <a:buFont typeface="+mj-lt"/>
              <a:buAutoNum type="arabicPeriod"/>
            </a:pPr>
            <a:r>
              <a:rPr lang="ar-SA" sz="4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اقترح على الحكومة </a:t>
            </a:r>
            <a:r>
              <a:rPr lang="ar-SA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طرق </a:t>
            </a:r>
            <a:r>
              <a:rPr lang="ar-SA" sz="4400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لزيادة </a:t>
            </a:r>
            <a:r>
              <a:rPr lang="ar-SA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الضرائب الصافية.</a:t>
            </a:r>
          </a:p>
          <a:p>
            <a:pPr marL="342900" lvl="0" algn="just">
              <a:lnSpc>
                <a:spcPct val="107000"/>
              </a:lnSpc>
              <a:spcAft>
                <a:spcPts val="800"/>
              </a:spcAft>
              <a:buClr>
                <a:srgbClr val="C45911"/>
              </a:buClr>
              <a:buFont typeface="+mj-lt"/>
              <a:buAutoNum type="arabicPeriod"/>
            </a:pPr>
            <a:endParaRPr lang="ar-SA" sz="4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algn="just">
              <a:lnSpc>
                <a:spcPct val="107000"/>
              </a:lnSpc>
              <a:spcAft>
                <a:spcPts val="800"/>
              </a:spcAft>
              <a:buClr>
                <a:srgbClr val="C45911"/>
              </a:buClr>
              <a:buFont typeface="+mj-lt"/>
              <a:buAutoNum type="arabicPeriod"/>
            </a:pPr>
            <a:endParaRPr lang="ar-SA" sz="4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algn="just">
              <a:lnSpc>
                <a:spcPct val="107000"/>
              </a:lnSpc>
              <a:spcAft>
                <a:spcPts val="800"/>
              </a:spcAft>
              <a:buClr>
                <a:srgbClr val="C45911"/>
              </a:buClr>
              <a:buFont typeface="+mj-lt"/>
              <a:buAutoNum type="arabicPeriod"/>
            </a:pPr>
            <a:r>
              <a:rPr lang="ar-SA" sz="4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اقترح على الحكومة</a:t>
            </a:r>
            <a:r>
              <a:rPr lang="ar-SA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طرق </a:t>
            </a:r>
            <a:r>
              <a:rPr lang="ar-SA" sz="4400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لتقليل</a:t>
            </a:r>
            <a:r>
              <a:rPr lang="ar-SA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الضرائب الصافية.</a:t>
            </a:r>
            <a:endParaRPr lang="en-US" sz="4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Clr>
                <a:srgbClr val="C45911"/>
              </a:buClr>
              <a:buNone/>
            </a:pPr>
            <a:endParaRPr lang="en-US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3">
            <a:extLst>
              <a:ext uri="{FF2B5EF4-FFF2-40B4-BE49-F238E27FC236}">
                <a16:creationId xmlns:a16="http://schemas.microsoft.com/office/drawing/2014/main" id="{CA5D695E-30BD-4458-8160-71E635CA1EEB}"/>
              </a:ext>
            </a:extLst>
          </p:cNvPr>
          <p:cNvSpPr txBox="1">
            <a:spLocks/>
          </p:cNvSpPr>
          <p:nvPr/>
        </p:nvSpPr>
        <p:spPr>
          <a:xfrm>
            <a:off x="3674728" y="6161916"/>
            <a:ext cx="3860297" cy="365125"/>
          </a:xfrm>
          <a:prstGeom prst="rect">
            <a:avLst/>
          </a:prstGeom>
        </p:spPr>
        <p:txBody>
          <a:bodyPr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AE" dirty="0"/>
              <a:t>سيف عباس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92588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2588" y="213094"/>
            <a:ext cx="9450884" cy="720000"/>
          </a:xfrm>
        </p:spPr>
        <p:txBody>
          <a:bodyPr/>
          <a:lstStyle/>
          <a:p>
            <a:pPr lvl="0" algn="r"/>
            <a:r>
              <a:rPr lang="ar-SA" sz="4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 اقترح على الحكومة طرق </a:t>
            </a:r>
            <a:r>
              <a:rPr lang="ar-SA" sz="40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لزيادة </a:t>
            </a:r>
            <a:r>
              <a:rPr lang="ar-SA" sz="4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الضرائب الصافية</a:t>
            </a:r>
            <a:r>
              <a:rPr lang="he-IL" sz="4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he-IL" sz="4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4269" y="1103291"/>
            <a:ext cx="12028601" cy="5014706"/>
          </a:xfrm>
        </p:spPr>
        <p:txBody>
          <a:bodyPr>
            <a:normAutofit/>
          </a:bodyPr>
          <a:lstStyle/>
          <a:p>
            <a:pPr marL="172720" algn="just">
              <a:lnSpc>
                <a:spcPct val="107000"/>
              </a:lnSpc>
              <a:spcAft>
                <a:spcPts val="800"/>
              </a:spcAft>
            </a:pPr>
            <a:r>
              <a:rPr lang="ar-SA" sz="44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زيادة الضرائب المباشرة: ......</a:t>
            </a:r>
          </a:p>
          <a:p>
            <a:pPr marL="172720" algn="just">
              <a:lnSpc>
                <a:spcPct val="107000"/>
              </a:lnSpc>
              <a:spcAft>
                <a:spcPts val="800"/>
              </a:spcAft>
            </a:pPr>
            <a:r>
              <a:rPr lang="ar-SA" sz="4400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تقليل الضرائب المباشرة السلبية:.......</a:t>
            </a:r>
            <a:r>
              <a:rPr lang="ar-SA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172720" algn="just">
              <a:lnSpc>
                <a:spcPct val="107000"/>
              </a:lnSpc>
              <a:spcAft>
                <a:spcPts val="800"/>
              </a:spcAft>
            </a:pPr>
            <a:r>
              <a:rPr lang="ar-SA" sz="44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زيادة الضرائب غير المباشرة: .......</a:t>
            </a:r>
          </a:p>
          <a:p>
            <a:pPr marL="172720" algn="just">
              <a:lnSpc>
                <a:spcPct val="107000"/>
              </a:lnSpc>
              <a:spcAft>
                <a:spcPts val="800"/>
              </a:spcAft>
            </a:pPr>
            <a:r>
              <a:rPr lang="ar-SA" sz="4400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تقليل الضرائب غير المباشرة السلبية:........</a:t>
            </a:r>
            <a:endParaRPr lang="ar-SA" sz="4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3">
            <a:extLst>
              <a:ext uri="{FF2B5EF4-FFF2-40B4-BE49-F238E27FC236}">
                <a16:creationId xmlns:a16="http://schemas.microsoft.com/office/drawing/2014/main" id="{C4E00D0B-078C-4E5E-A3CE-AD7C6DC0C2B5}"/>
              </a:ext>
            </a:extLst>
          </p:cNvPr>
          <p:cNvSpPr txBox="1">
            <a:spLocks/>
          </p:cNvSpPr>
          <p:nvPr/>
        </p:nvSpPr>
        <p:spPr>
          <a:xfrm>
            <a:off x="3674728" y="6161916"/>
            <a:ext cx="3860297" cy="365125"/>
          </a:xfrm>
          <a:prstGeom prst="rect">
            <a:avLst/>
          </a:prstGeom>
        </p:spPr>
        <p:txBody>
          <a:bodyPr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AE" dirty="0"/>
              <a:t>سيف عباس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1373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4269" y="1103290"/>
            <a:ext cx="12028601" cy="550525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ar-SA" sz="28600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بالنجاح</a:t>
            </a:r>
            <a:endParaRPr lang="ar-SA" sz="86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ar-SA" sz="4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434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200" y="0"/>
            <a:ext cx="3241964" cy="1838476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646546" y="3016112"/>
            <a:ext cx="11174412" cy="26184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350">
              <a:lnSpc>
                <a:spcPct val="150000"/>
              </a:lnSpc>
            </a:pPr>
            <a:r>
              <a:rPr lang="he-IL" sz="2800" dirty="0">
                <a:solidFill>
                  <a:srgbClr val="192A72"/>
                </a:solidFill>
                <a:latin typeface="Arial" panose="020B0604020202020204" pitchFamily="34" charset="0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Arial" panose="020B0604020202020204" pitchFamily="34" charset="0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Arial" panose="020B0604020202020204" pitchFamily="34" charset="0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1" y="1838476"/>
            <a:ext cx="12190412" cy="76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Arial" panose="020B0604020202020204" pitchFamily="34" charset="0"/>
              </a:rPr>
              <a:t>נוהל שימוש ביצירות מוגנות בזכויות יוצרים ואיתור בעלי זכויות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95309" y="2676292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AE" dirty="0">
                <a:solidFill>
                  <a:srgbClr val="002060"/>
                </a:solidFill>
              </a:rPr>
              <a:t>اسم الدرس</a:t>
            </a:r>
            <a:r>
              <a:rPr lang="he-IL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AE" dirty="0">
                <a:sym typeface="Varela Round"/>
              </a:rPr>
              <a:t>إدارة واقتصاد لطلاب تخصص الادارة</a:t>
            </a:r>
            <a:endParaRPr lang="he-IL" dirty="0">
              <a:sym typeface="Varela Round"/>
            </a:endParaRP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ar-AE" sz="5400" b="1" dirty="0">
                <a:sym typeface="Varela Round"/>
              </a:rPr>
              <a:t>مع المعلم :</a:t>
            </a:r>
            <a:r>
              <a:rPr lang="he-IL" sz="5400" b="1" dirty="0">
                <a:sym typeface="Varela Round"/>
              </a:rPr>
              <a:t> </a:t>
            </a:r>
            <a:r>
              <a:rPr lang="ar-SA" sz="5400" b="1" dirty="0">
                <a:sym typeface="Varela Round"/>
              </a:rPr>
              <a:t>سيف عباس</a:t>
            </a:r>
            <a:endParaRPr lang="he-IL" sz="5400" b="1" dirty="0">
              <a:sym typeface="Varela Round"/>
            </a:endParaRPr>
          </a:p>
        </p:txBody>
      </p:sp>
      <p:sp>
        <p:nvSpPr>
          <p:cNvPr id="6" name="מציין מיקום של כותרת תחתונה 3">
            <a:extLst>
              <a:ext uri="{FF2B5EF4-FFF2-40B4-BE49-F238E27FC236}">
                <a16:creationId xmlns:a16="http://schemas.microsoft.com/office/drawing/2014/main" id="{A36F38AA-D66D-42CF-ACA7-5D909F84E3BA}"/>
              </a:ext>
            </a:extLst>
          </p:cNvPr>
          <p:cNvSpPr txBox="1">
            <a:spLocks/>
          </p:cNvSpPr>
          <p:nvPr/>
        </p:nvSpPr>
        <p:spPr>
          <a:xfrm>
            <a:off x="3674728" y="6161916"/>
            <a:ext cx="3860297" cy="365125"/>
          </a:xfrm>
          <a:prstGeom prst="rect">
            <a:avLst/>
          </a:prstGeom>
        </p:spPr>
        <p:txBody>
          <a:bodyPr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AE" dirty="0"/>
              <a:t>سيف عباس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228820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43161B5-52B3-4A08-A531-A8EDDD7BF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ماذا سنتعلم اليوم ؟</a:t>
            </a:r>
            <a:endParaRPr lang="he-IL" dirty="0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E12EB2A4-84EB-4C36-AA32-C059AD31B3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marL="0"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  <a:ea typeface="David" panose="020E0502060401010101" pitchFamily="34" charset="-79"/>
                <a:cs typeface="Arial" panose="020B0604020202020204" pitchFamily="34" charset="0"/>
              </a:rPr>
              <a:t>6.5.3 </a:t>
            </a:r>
            <a:r>
              <a:rPr lang="ar-SA" dirty="0">
                <a:latin typeface="Arial" panose="020B0604020202020204" pitchFamily="34" charset="0"/>
                <a:ea typeface="David" panose="020E0502060401010101" pitchFamily="34" charset="-79"/>
                <a:cs typeface="Arial" panose="020B0604020202020204" pitchFamily="34" charset="0"/>
              </a:rPr>
              <a:t>الضرائب 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Taxes</a:t>
            </a:r>
            <a:r>
              <a:rPr lang="ar-S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"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ar-S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"</a:t>
            </a:r>
            <a:r>
              <a:rPr lang="ar-S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1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E6D92A64-284C-447F-B2C9-606D38C404D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  <a:ea typeface="David" panose="020E0502060401010101" pitchFamily="34" charset="-79"/>
                <a:cs typeface="Arial" panose="020B0604020202020204" pitchFamily="34" charset="0"/>
              </a:rPr>
              <a:t>6.5.3.1</a:t>
            </a:r>
            <a:r>
              <a:rPr lang="ar-SA" dirty="0">
                <a:solidFill>
                  <a:srgbClr val="000000"/>
                </a:solidFill>
                <a:latin typeface="Arial" panose="020B0604020202020204" pitchFamily="34" charset="0"/>
                <a:ea typeface="David" panose="020E0502060401010101" pitchFamily="34" charset="-79"/>
                <a:cs typeface="Arial" panose="020B0604020202020204" pitchFamily="34" charset="0"/>
              </a:rPr>
              <a:t> الضريبة الإيجابية والضريبة السلبية</a:t>
            </a:r>
            <a:endParaRPr lang="en-US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e-IL" dirty="0">
                <a:solidFill>
                  <a:srgbClr val="000000"/>
                </a:solidFill>
                <a:latin typeface="Arial" panose="020B0604020202020204" pitchFamily="34" charset="0"/>
                <a:ea typeface="David" panose="020E0502060401010101" pitchFamily="34" charset="-79"/>
                <a:cs typeface="Arial" panose="020B0604020202020204" pitchFamily="34" charset="0"/>
              </a:rPr>
              <a:t>6.5.3.2</a:t>
            </a:r>
            <a:r>
              <a:rPr lang="ar-SA" dirty="0">
                <a:solidFill>
                  <a:srgbClr val="000000"/>
                </a:solidFill>
                <a:latin typeface="Arial" panose="020B0604020202020204" pitchFamily="34" charset="0"/>
                <a:ea typeface="David" panose="020E0502060401010101" pitchFamily="34" charset="-79"/>
                <a:cs typeface="Arial" panose="020B0604020202020204" pitchFamily="34" charset="0"/>
              </a:rPr>
              <a:t> الضريبة المباشرة والضريبة غير المباشرة</a:t>
            </a:r>
            <a:endParaRPr lang="en-US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6838" indent="0">
              <a:buNone/>
            </a:pPr>
            <a:endParaRPr lang="he-IL" dirty="0"/>
          </a:p>
        </p:txBody>
      </p:sp>
      <p:sp>
        <p:nvSpPr>
          <p:cNvPr id="5" name="מציין מיקום של כותרת תחתונה 3">
            <a:extLst>
              <a:ext uri="{FF2B5EF4-FFF2-40B4-BE49-F238E27FC236}">
                <a16:creationId xmlns:a16="http://schemas.microsoft.com/office/drawing/2014/main" id="{163E4E30-6C52-4022-B2D4-E9D291EB9C24}"/>
              </a:ext>
            </a:extLst>
          </p:cNvPr>
          <p:cNvSpPr txBox="1">
            <a:spLocks/>
          </p:cNvSpPr>
          <p:nvPr/>
        </p:nvSpPr>
        <p:spPr>
          <a:xfrm>
            <a:off x="3674728" y="6161916"/>
            <a:ext cx="3860297" cy="365125"/>
          </a:xfrm>
          <a:prstGeom prst="rect">
            <a:avLst/>
          </a:prstGeom>
        </p:spPr>
        <p:txBody>
          <a:bodyPr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AE" dirty="0"/>
              <a:t>سيف عباس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21188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>
              <a:latin typeface="Arial" panose="020B0604020202020204" pitchFamily="34" charset="0"/>
            </a:endParaRPr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AE" dirty="0">
                <a:solidFill>
                  <a:srgbClr val="192A72"/>
                </a:solidFill>
              </a:rPr>
              <a:t>اسم الفصل الدراسي</a:t>
            </a:r>
            <a:endParaRPr lang="he-IL" dirty="0">
              <a:solidFill>
                <a:srgbClr val="192A72"/>
              </a:solidFill>
            </a:endParaRPr>
          </a:p>
        </p:txBody>
      </p:sp>
      <p:sp>
        <p:nvSpPr>
          <p:cNvPr id="8" name="כותרת משנה 7"/>
          <p:cNvSpPr>
            <a:spLocks noGrp="1"/>
          </p:cNvSpPr>
          <p:nvPr>
            <p:ph type="subTitle" idx="1"/>
          </p:nvPr>
        </p:nvSpPr>
        <p:spPr>
          <a:xfrm>
            <a:off x="0" y="2707316"/>
            <a:ext cx="12190413" cy="1064449"/>
          </a:xfrm>
        </p:spPr>
        <p:txBody>
          <a:bodyPr/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SzTx/>
            </a:pPr>
            <a:r>
              <a:rPr lang="he-IL" sz="5400" b="1" dirty="0">
                <a:solidFill>
                  <a:srgbClr val="000000"/>
                </a:solidFill>
                <a:ea typeface="David" panose="020E0502060401010101" pitchFamily="34" charset="-79"/>
              </a:rPr>
              <a:t>6.5.3 </a:t>
            </a:r>
            <a:r>
              <a:rPr lang="ar-SA" sz="5400" b="1" dirty="0">
                <a:solidFill>
                  <a:srgbClr val="002060"/>
                </a:solidFill>
                <a:ea typeface="David" panose="020E0502060401010101" pitchFamily="34" charset="-79"/>
              </a:rPr>
              <a:t>الضرائب </a:t>
            </a:r>
            <a:r>
              <a:rPr lang="en-US" sz="4800" b="1" dirty="0">
                <a:solidFill>
                  <a:srgbClr val="002060"/>
                </a:solidFill>
                <a:ea typeface="Times New Roman" panose="02020603050405020304" pitchFamily="18" charset="0"/>
              </a:rPr>
              <a:t> Taxes</a:t>
            </a:r>
            <a:r>
              <a:rPr lang="ar-SA" sz="4800" b="1" dirty="0">
                <a:solidFill>
                  <a:srgbClr val="002060"/>
                </a:solidFill>
                <a:ea typeface="Times New Roman" panose="02020603050405020304" pitchFamily="18" charset="0"/>
              </a:rPr>
              <a:t>- "</a:t>
            </a:r>
            <a:r>
              <a:rPr lang="en-US" sz="4800" b="1" dirty="0">
                <a:solidFill>
                  <a:srgbClr val="002060"/>
                </a:solidFill>
                <a:ea typeface="Times New Roman" panose="02020603050405020304" pitchFamily="18" charset="0"/>
              </a:rPr>
              <a:t>T</a:t>
            </a:r>
            <a:r>
              <a:rPr lang="ar-SA" sz="4800" b="1" dirty="0">
                <a:solidFill>
                  <a:srgbClr val="002060"/>
                </a:solidFill>
                <a:ea typeface="Times New Roman" panose="02020603050405020304" pitchFamily="18" charset="0"/>
              </a:rPr>
              <a:t>"</a:t>
            </a:r>
            <a:r>
              <a:rPr lang="ar-SA" sz="5400" b="1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endParaRPr lang="en-US" sz="4000" dirty="0">
              <a:solidFill>
                <a:srgbClr val="002060"/>
              </a:solidFill>
              <a:ea typeface="Calibri" panose="020F0502020204030204" pitchFamily="34" charset="0"/>
            </a:endParaRPr>
          </a:p>
        </p:txBody>
      </p:sp>
      <p:sp>
        <p:nvSpPr>
          <p:cNvPr id="6" name="מציין מיקום של כותרת תחתונה 3">
            <a:extLst>
              <a:ext uri="{FF2B5EF4-FFF2-40B4-BE49-F238E27FC236}">
                <a16:creationId xmlns:a16="http://schemas.microsoft.com/office/drawing/2014/main" id="{51646703-0A76-486F-AE53-6FE475423477}"/>
              </a:ext>
            </a:extLst>
          </p:cNvPr>
          <p:cNvSpPr txBox="1">
            <a:spLocks/>
          </p:cNvSpPr>
          <p:nvPr/>
        </p:nvSpPr>
        <p:spPr>
          <a:xfrm>
            <a:off x="3674728" y="6175168"/>
            <a:ext cx="3860297" cy="365125"/>
          </a:xfrm>
          <a:prstGeom prst="rect">
            <a:avLst/>
          </a:prstGeom>
        </p:spPr>
        <p:txBody>
          <a:bodyPr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AE" dirty="0"/>
              <a:t>سيف عباس</a:t>
            </a:r>
            <a:endParaRPr lang="he-I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2588" y="213094"/>
            <a:ext cx="9450884" cy="720000"/>
          </a:xfrm>
        </p:spPr>
        <p:txBody>
          <a:bodyPr/>
          <a:lstStyle/>
          <a:p>
            <a:pPr algn="r"/>
            <a:r>
              <a:rPr lang="ar-SA" sz="4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تعريف الضريبة </a:t>
            </a:r>
            <a:r>
              <a:rPr lang="he-IL" sz="36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מס</a:t>
            </a:r>
            <a:r>
              <a:rPr lang="ar-SA" sz="4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endParaRPr lang="he-IL" sz="4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4269" y="1103291"/>
            <a:ext cx="12028601" cy="495814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ar-SA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دفعة إجبارية يدفعها الإنسان لسلطة عامة حسب القانون دون الحصول على المقابل مباشرة.</a:t>
            </a:r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Low">
              <a:lnSpc>
                <a:spcPct val="107000"/>
              </a:lnSpc>
              <a:spcAft>
                <a:spcPts val="800"/>
              </a:spcAft>
              <a:tabLst>
                <a:tab pos="309880" algn="l"/>
                <a:tab pos="5063490" algn="r"/>
              </a:tabLst>
            </a:pPr>
            <a:r>
              <a:rPr lang="ar-SA" sz="3200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الأسباب الرئيسية لفرض الضريبة</a:t>
            </a:r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algn="justLow">
              <a:spcAft>
                <a:spcPts val="0"/>
              </a:spcAft>
              <a:buFont typeface="+mj-lt"/>
              <a:buAutoNum type="arabicPeriod"/>
              <a:tabLst>
                <a:tab pos="309880" algn="l"/>
                <a:tab pos="5063490" algn="r"/>
              </a:tabLst>
            </a:pPr>
            <a:r>
              <a:rPr lang="ar-SA" sz="3200" dirty="0">
                <a:ea typeface="Times New Roman" panose="02020603050405020304" pitchFamily="18" charset="0"/>
                <a:cs typeface="Arial" panose="020B0604020202020204" pitchFamily="34" charset="0"/>
              </a:rPr>
              <a:t>زيادة ميزانية الحكومة.</a:t>
            </a:r>
            <a:endParaRPr lang="en-US" sz="3200" dirty="0"/>
          </a:p>
          <a:p>
            <a:pPr marL="342900" lvl="0" algn="justLow">
              <a:spcAft>
                <a:spcPts val="0"/>
              </a:spcAft>
              <a:buFont typeface="+mj-lt"/>
              <a:buAutoNum type="arabicPeriod"/>
              <a:tabLst>
                <a:tab pos="309880" algn="l"/>
                <a:tab pos="5063490" algn="r"/>
              </a:tabLst>
            </a:pPr>
            <a:r>
              <a:rPr lang="ar-SA" sz="3200" dirty="0">
                <a:ea typeface="Times New Roman" panose="02020603050405020304" pitchFamily="18" charset="0"/>
                <a:cs typeface="Arial" panose="020B0604020202020204" pitchFamily="34" charset="0"/>
              </a:rPr>
              <a:t>تقليل استهلاك المنتَج.</a:t>
            </a:r>
            <a:endParaRPr lang="en-US" sz="3200" dirty="0"/>
          </a:p>
          <a:p>
            <a:pPr marL="342900" lvl="0" algn="justLow">
              <a:spcAft>
                <a:spcPts val="0"/>
              </a:spcAft>
              <a:buFont typeface="+mj-lt"/>
              <a:buAutoNum type="arabicPeriod"/>
              <a:tabLst>
                <a:tab pos="309880" algn="l"/>
                <a:tab pos="5063490" algn="r"/>
              </a:tabLst>
            </a:pPr>
            <a:r>
              <a:rPr lang="ar-SA" sz="3200" dirty="0">
                <a:ea typeface="Times New Roman" panose="02020603050405020304" pitchFamily="18" charset="0"/>
                <a:cs typeface="Arial" panose="020B0604020202020204" pitchFamily="34" charset="0"/>
              </a:rPr>
              <a:t>تقليل التضخم المالي.</a:t>
            </a:r>
            <a:endParaRPr lang="en-US" sz="3200" dirty="0"/>
          </a:p>
          <a:p>
            <a:pPr marL="342900" lvl="0" algn="justLow">
              <a:spcAft>
                <a:spcPts val="0"/>
              </a:spcAft>
              <a:buFont typeface="+mj-lt"/>
              <a:buAutoNum type="arabicPeriod"/>
              <a:tabLst>
                <a:tab pos="309880" algn="l"/>
                <a:tab pos="5063490" algn="r"/>
              </a:tabLst>
            </a:pPr>
            <a:r>
              <a:rPr lang="ar-SA" sz="3200" dirty="0">
                <a:ea typeface="Times New Roman" panose="02020603050405020304" pitchFamily="18" charset="0"/>
                <a:cs typeface="Arial" panose="020B0604020202020204" pitchFamily="34" charset="0"/>
              </a:rPr>
              <a:t>تقليل الفجوة/عدم المساواة الاقتصادية بين افراد المجتمع.</a:t>
            </a:r>
            <a:endParaRPr lang="en-US" sz="3200" dirty="0"/>
          </a:p>
          <a:p>
            <a:pPr marL="96838" indent="0">
              <a:spcAft>
                <a:spcPts val="0"/>
              </a:spcAft>
              <a:buNone/>
            </a:pPr>
            <a:endParaRPr lang="ar-SA" sz="32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3">
            <a:extLst>
              <a:ext uri="{FF2B5EF4-FFF2-40B4-BE49-F238E27FC236}">
                <a16:creationId xmlns:a16="http://schemas.microsoft.com/office/drawing/2014/main" id="{4DE0074E-50B7-425A-BA2E-E39B56706DDF}"/>
              </a:ext>
            </a:extLst>
          </p:cNvPr>
          <p:cNvSpPr txBox="1">
            <a:spLocks/>
          </p:cNvSpPr>
          <p:nvPr/>
        </p:nvSpPr>
        <p:spPr>
          <a:xfrm>
            <a:off x="3674728" y="6161916"/>
            <a:ext cx="3860297" cy="365125"/>
          </a:xfrm>
          <a:prstGeom prst="rect">
            <a:avLst/>
          </a:prstGeom>
        </p:spPr>
        <p:txBody>
          <a:bodyPr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AE" dirty="0"/>
              <a:t>سيف عباس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79924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2588" y="213094"/>
            <a:ext cx="9450884" cy="720000"/>
          </a:xfrm>
        </p:spPr>
        <p:txBody>
          <a:bodyPr/>
          <a:lstStyle/>
          <a:p>
            <a:pPr algn="r"/>
            <a:r>
              <a:rPr lang="ar-SA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6.5.3.1 الضريبة الإيجابية والضريبة السلبية</a:t>
            </a:r>
            <a:endParaRPr lang="he-IL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4269" y="1103290"/>
            <a:ext cx="12028601" cy="550525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ar-SA" sz="4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تسمى الضريبة التي </a:t>
            </a:r>
            <a:r>
              <a:rPr lang="ar-SA" sz="44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تجبيها</a:t>
            </a:r>
            <a:r>
              <a:rPr lang="ar-SA" sz="4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الحكومة </a:t>
            </a:r>
            <a:r>
              <a:rPr lang="ar-SA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بالضريبة الإيجابية</a:t>
            </a:r>
            <a:r>
              <a:rPr lang="ar-SA" sz="4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ar-SA" sz="4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تسمى الضريبة </a:t>
            </a:r>
            <a:r>
              <a:rPr lang="ar-SA" sz="44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الممنوحة</a:t>
            </a:r>
            <a:r>
              <a:rPr lang="ar-SA" sz="4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من قبل الحكومة </a:t>
            </a:r>
            <a:r>
              <a:rPr lang="ar-SA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بالضريبة السلبية</a:t>
            </a:r>
            <a:r>
              <a:rPr lang="ar-SA" sz="4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6838" indent="0">
              <a:spcAft>
                <a:spcPts val="0"/>
              </a:spcAft>
              <a:buNone/>
            </a:pPr>
            <a:endParaRPr lang="ar-SA" sz="4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3">
            <a:extLst>
              <a:ext uri="{FF2B5EF4-FFF2-40B4-BE49-F238E27FC236}">
                <a16:creationId xmlns:a16="http://schemas.microsoft.com/office/drawing/2014/main" id="{9BD1D901-B3F5-4904-8877-1527BED3CD37}"/>
              </a:ext>
            </a:extLst>
          </p:cNvPr>
          <p:cNvSpPr txBox="1">
            <a:spLocks/>
          </p:cNvSpPr>
          <p:nvPr/>
        </p:nvSpPr>
        <p:spPr>
          <a:xfrm>
            <a:off x="3674728" y="6161916"/>
            <a:ext cx="3860297" cy="365125"/>
          </a:xfrm>
          <a:prstGeom prst="rect">
            <a:avLst/>
          </a:prstGeom>
        </p:spPr>
        <p:txBody>
          <a:bodyPr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AE" dirty="0"/>
              <a:t>سيف عباس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43688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2588" y="213094"/>
            <a:ext cx="9450884" cy="720000"/>
          </a:xfrm>
        </p:spPr>
        <p:txBody>
          <a:bodyPr/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sz="4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6.5.3.2 الضريبة المباشرة والضريبة غير المباشرة</a:t>
            </a:r>
            <a:endParaRPr lang="he-IL" sz="4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4269" y="1103290"/>
            <a:ext cx="12028601" cy="550525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ar-SA" sz="4400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يمكن تقسيم الضرائب إلى نوعين:</a:t>
            </a:r>
            <a:endParaRPr lang="en-US" sz="3200" dirty="0">
              <a:solidFill>
                <a:srgbClr val="0070C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0" indent="-742950" algn="just">
              <a:lnSpc>
                <a:spcPct val="107000"/>
              </a:lnSpc>
              <a:spcAft>
                <a:spcPts val="800"/>
              </a:spcAft>
              <a:buClr>
                <a:srgbClr val="FF0000"/>
              </a:buClr>
              <a:buAutoNum type="arabicPeriod"/>
            </a:pPr>
            <a:r>
              <a:rPr lang="ar-SA" sz="44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الضرائب المباشرة.</a:t>
            </a:r>
            <a:r>
              <a:rPr lang="ar-SA" sz="8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ar-SA" sz="32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0" indent="-742950" algn="just">
              <a:lnSpc>
                <a:spcPct val="107000"/>
              </a:lnSpc>
              <a:spcAft>
                <a:spcPts val="800"/>
              </a:spcAft>
              <a:buClr>
                <a:srgbClr val="FF0000"/>
              </a:buClr>
              <a:buAutoNum type="arabicPeriod"/>
            </a:pPr>
            <a:r>
              <a:rPr lang="ar-SA" sz="4400" b="1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الضرائب غير المباشرة. </a:t>
            </a:r>
            <a:endParaRPr lang="ar-SA" sz="44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3">
            <a:extLst>
              <a:ext uri="{FF2B5EF4-FFF2-40B4-BE49-F238E27FC236}">
                <a16:creationId xmlns:a16="http://schemas.microsoft.com/office/drawing/2014/main" id="{31C29748-C47E-48B1-AAFD-CCE67491132E}"/>
              </a:ext>
            </a:extLst>
          </p:cNvPr>
          <p:cNvSpPr txBox="1">
            <a:spLocks/>
          </p:cNvSpPr>
          <p:nvPr/>
        </p:nvSpPr>
        <p:spPr>
          <a:xfrm>
            <a:off x="3674728" y="6161916"/>
            <a:ext cx="3860297" cy="365125"/>
          </a:xfrm>
          <a:prstGeom prst="rect">
            <a:avLst/>
          </a:prstGeom>
        </p:spPr>
        <p:txBody>
          <a:bodyPr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AE" dirty="0"/>
              <a:t>سيف عباس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46423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2588" y="213094"/>
            <a:ext cx="9450884" cy="720000"/>
          </a:xfrm>
        </p:spPr>
        <p:txBody>
          <a:bodyPr/>
          <a:lstStyle/>
          <a:p>
            <a:pPr algn="r"/>
            <a:r>
              <a:rPr lang="ar-SA" sz="4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الضرائب المباشرة:</a:t>
            </a:r>
            <a:endParaRPr lang="he-IL" sz="4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61812" y="954641"/>
            <a:ext cx="12028601" cy="4948717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7000"/>
              </a:lnSpc>
              <a:spcAft>
                <a:spcPts val="800"/>
              </a:spcAft>
              <a:buClr>
                <a:srgbClr val="FF0000"/>
              </a:buClr>
              <a:buNone/>
            </a:pPr>
            <a:r>
              <a:rPr lang="ar-SA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الضرائب المباشرة: </a:t>
            </a:r>
            <a:r>
              <a:rPr lang="ar-SA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مباشرة من الدخل والأرباح. تعتبر ضريبة الدخل </a:t>
            </a:r>
            <a:r>
              <a:rPr lang="ar-SA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ضريبة تصاعدية</a:t>
            </a:r>
            <a:r>
              <a:rPr lang="ar-SA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ترتفع نسبة الضريبة كلما ارتفع الدخل. 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Clr>
                <a:srgbClr val="FF0000"/>
              </a:buClr>
              <a:buNone/>
            </a:pPr>
            <a:r>
              <a:rPr lang="ar-SA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1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ar-SA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الضريبة المباشرة الإيجابية:</a:t>
            </a:r>
            <a:r>
              <a:rPr lang="ar-SA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يتم جبايتها مباشرةً من الدخل الفرد مثل (ضريبة الدخل، ضريبة على أرباح الشركات، ضريبة الأملاك، ضريبة تحسين الأراضي وغيرها).</a:t>
            </a:r>
          </a:p>
          <a:p>
            <a:pPr marL="96838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n-US" sz="1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ar-SA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الضريبة المباشرة السلبية: </a:t>
            </a:r>
            <a:r>
              <a:rPr lang="ar-SA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مدفوعات تحويلية، يتم تحويلها مباشرة إلى الدخل الفردي مثل (استحقاقات البطالة، واستحقاقات الضمان الاجتماعي، وما إلى ذلك).</a:t>
            </a:r>
            <a:endParaRPr lang="en-US" sz="1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6838" indent="0">
              <a:spcAft>
                <a:spcPts val="0"/>
              </a:spcAft>
              <a:buNone/>
            </a:pPr>
            <a:endParaRPr lang="ar-SA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3">
            <a:extLst>
              <a:ext uri="{FF2B5EF4-FFF2-40B4-BE49-F238E27FC236}">
                <a16:creationId xmlns:a16="http://schemas.microsoft.com/office/drawing/2014/main" id="{4A35982C-6C8C-4DB2-B6CC-A8608B283AAF}"/>
              </a:ext>
            </a:extLst>
          </p:cNvPr>
          <p:cNvSpPr txBox="1">
            <a:spLocks/>
          </p:cNvSpPr>
          <p:nvPr/>
        </p:nvSpPr>
        <p:spPr>
          <a:xfrm>
            <a:off x="3674728" y="6161916"/>
            <a:ext cx="3860297" cy="365125"/>
          </a:xfrm>
          <a:prstGeom prst="rect">
            <a:avLst/>
          </a:prstGeom>
        </p:spPr>
        <p:txBody>
          <a:bodyPr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AE" dirty="0"/>
              <a:t>سيف عباس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62738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2588" y="213094"/>
            <a:ext cx="9450884" cy="720000"/>
          </a:xfrm>
        </p:spPr>
        <p:txBody>
          <a:bodyPr/>
          <a:lstStyle/>
          <a:p>
            <a:pPr algn="r"/>
            <a:r>
              <a:rPr lang="ar-SA" sz="4000" dirty="0">
                <a:solidFill>
                  <a:srgbClr val="5B7F31"/>
                </a:solidFill>
                <a:latin typeface="Arial Black" panose="020B0A04020102020204" pitchFamily="34" charset="0"/>
              </a:rPr>
              <a:t>نسب درجات الضريبة لسنة 2020</a:t>
            </a:r>
          </a:p>
        </p:txBody>
      </p:sp>
      <p:graphicFrame>
        <p:nvGraphicFramePr>
          <p:cNvPr id="3" name="מציין מיקום תוכן 2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099443533"/>
              </p:ext>
            </p:extLst>
          </p:nvPr>
        </p:nvGraphicFramePr>
        <p:xfrm>
          <a:off x="126459" y="1190861"/>
          <a:ext cx="9192639" cy="47173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8177">
                  <a:extLst>
                    <a:ext uri="{9D8B030D-6E8A-4147-A177-3AD203B41FA5}">
                      <a16:colId xmlns:a16="http://schemas.microsoft.com/office/drawing/2014/main" val="792797701"/>
                    </a:ext>
                  </a:extLst>
                </a:gridCol>
                <a:gridCol w="4386212">
                  <a:extLst>
                    <a:ext uri="{9D8B030D-6E8A-4147-A177-3AD203B41FA5}">
                      <a16:colId xmlns:a16="http://schemas.microsoft.com/office/drawing/2014/main" val="3529824057"/>
                    </a:ext>
                  </a:extLst>
                </a:gridCol>
                <a:gridCol w="1458250">
                  <a:extLst>
                    <a:ext uri="{9D8B030D-6E8A-4147-A177-3AD203B41FA5}">
                      <a16:colId xmlns:a16="http://schemas.microsoft.com/office/drawing/2014/main" val="3510774974"/>
                    </a:ext>
                  </a:extLst>
                </a:gridCol>
              </a:tblGrid>
              <a:tr h="594193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effectLst/>
                          <a:latin typeface="Arial" panose="020B0604020202020204" pitchFamily="34" charset="0"/>
                        </a:rPr>
                        <a:t>نسبة الضريبة</a:t>
                      </a:r>
                    </a:p>
                    <a:p>
                      <a:pPr algn="r"/>
                      <a:endParaRPr lang="ar-SA" sz="3600" b="1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>
                          <a:effectLst/>
                          <a:latin typeface="Arial" panose="020B0604020202020204" pitchFamily="34" charset="0"/>
                        </a:rPr>
                        <a:t>الدخل الشهري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sz="3600" dirty="0">
                          <a:latin typeface="Arial" panose="020B0604020202020204" pitchFamily="34" charset="0"/>
                        </a:rPr>
                        <a:t>الدرجة</a:t>
                      </a:r>
                      <a:endParaRPr lang="en-US" sz="36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614428"/>
                  </a:ext>
                </a:extLst>
              </a:tr>
              <a:tr h="594193">
                <a:tc>
                  <a:txBody>
                    <a:bodyPr/>
                    <a:lstStyle/>
                    <a:p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حتى 6,330 شيكل جديد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016890"/>
                  </a:ext>
                </a:extLst>
              </a:tr>
              <a:tr h="594193">
                <a:tc>
                  <a:txBody>
                    <a:bodyPr/>
                    <a:lstStyle/>
                    <a:p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6,331- 9,080 شيكل جديد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2820189"/>
                  </a:ext>
                </a:extLst>
              </a:tr>
              <a:tr h="557700">
                <a:tc>
                  <a:txBody>
                    <a:bodyPr/>
                    <a:lstStyle/>
                    <a:p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9,081- 14,580 شيكل جديد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882585"/>
                  </a:ext>
                </a:extLst>
              </a:tr>
              <a:tr h="594193">
                <a:tc>
                  <a:txBody>
                    <a:bodyPr/>
                    <a:lstStyle/>
                    <a:p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14,581- 20,260 شيكل جديد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8041449"/>
                  </a:ext>
                </a:extLst>
              </a:tr>
              <a:tr h="594193">
                <a:tc>
                  <a:txBody>
                    <a:bodyPr/>
                    <a:lstStyle/>
                    <a:p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20,261- 42,160 شيكل جديد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0123899"/>
                  </a:ext>
                </a:extLst>
              </a:tr>
              <a:tr h="594193">
                <a:tc>
                  <a:txBody>
                    <a:bodyPr/>
                    <a:lstStyle/>
                    <a:p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42,161  </a:t>
                      </a:r>
                      <a:r>
                        <a:rPr lang="ar-SA" sz="32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وما فوق</a:t>
                      </a:r>
                      <a:endParaRPr lang="ar-SA" sz="2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193627"/>
                  </a:ext>
                </a:extLst>
              </a:tr>
            </a:tbl>
          </a:graphicData>
        </a:graphic>
      </p:graphicFrame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9DC4F5A1-659C-44E8-A2C4-41982A38AC56}"/>
              </a:ext>
            </a:extLst>
          </p:cNvPr>
          <p:cNvSpPr txBox="1">
            <a:spLocks/>
          </p:cNvSpPr>
          <p:nvPr/>
        </p:nvSpPr>
        <p:spPr>
          <a:xfrm>
            <a:off x="3674728" y="6161916"/>
            <a:ext cx="3860297" cy="365125"/>
          </a:xfrm>
          <a:prstGeom prst="rect">
            <a:avLst/>
          </a:prstGeom>
        </p:spPr>
        <p:txBody>
          <a:bodyPr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AE" dirty="0"/>
              <a:t>سيف عباس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64746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1117</TotalTime>
  <Words>677</Words>
  <Application>Microsoft Office PowerPoint</Application>
  <PresentationFormat>מותאם אישית</PresentationFormat>
  <Paragraphs>141</Paragraphs>
  <Slides>17</Slides>
  <Notes>14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17</vt:i4>
      </vt:variant>
    </vt:vector>
  </HeadingPairs>
  <TitlesOfParts>
    <vt:vector size="23" baseType="lpstr">
      <vt:lpstr>Arial</vt:lpstr>
      <vt:lpstr>Arial Black</vt:lpstr>
      <vt:lpstr>Calibri</vt:lpstr>
      <vt:lpstr>Varela Round</vt:lpstr>
      <vt:lpstr>Wingdings</vt:lpstr>
      <vt:lpstr>ערכת נושא Office</vt:lpstr>
      <vt:lpstr>מערכת שידורים לאומית</vt:lpstr>
      <vt:lpstr>اسم الدرس:</vt:lpstr>
      <vt:lpstr>ماذا سنتعلم اليوم ؟</vt:lpstr>
      <vt:lpstr>اسم الفصل الدراسي</vt:lpstr>
      <vt:lpstr>تعريف الضريبة מס: </vt:lpstr>
      <vt:lpstr>6.5.3.1 الضريبة الإيجابية والضريبة السلبية</vt:lpstr>
      <vt:lpstr>6.5.3.2 الضريبة المباشرة والضريبة غير المباشرة</vt:lpstr>
      <vt:lpstr>1. الضرائب المباشرة:</vt:lpstr>
      <vt:lpstr>نسب درجات الضريبة لسنة 2020</vt:lpstr>
      <vt:lpstr>صافي الضرائب المباشرة:</vt:lpstr>
      <vt:lpstr>2. الضرائب غير المباشرة:</vt:lpstr>
      <vt:lpstr>صافي الضرائب غير المباشرة</vt:lpstr>
      <vt:lpstr>ورقة عمل: حدد نوع الضرائب، مباشرة (إيجابية/سلبية) ام غير مباشرة(إيجابية/سلبية).</vt:lpstr>
      <vt:lpstr>تمارين للمراجعة</vt:lpstr>
      <vt:lpstr>1. اقترح على الحكومة طرق لزيادة الضرائب الصافية.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בן שושן חגי</cp:lastModifiedBy>
  <cp:revision>90</cp:revision>
  <dcterms:created xsi:type="dcterms:W3CDTF">2020-03-15T19:13:03Z</dcterms:created>
  <dcterms:modified xsi:type="dcterms:W3CDTF">2020-07-28T14:44:08Z</dcterms:modified>
</cp:coreProperties>
</file>