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6" r:id="rId2"/>
  </p:sldMasterIdLst>
  <p:notesMasterIdLst>
    <p:notesMasterId r:id="rId44"/>
  </p:notesMasterIdLst>
  <p:sldIdLst>
    <p:sldId id="257" r:id="rId3"/>
    <p:sldId id="262" r:id="rId4"/>
    <p:sldId id="396" r:id="rId5"/>
    <p:sldId id="351" r:id="rId6"/>
    <p:sldId id="394" r:id="rId7"/>
    <p:sldId id="316" r:id="rId8"/>
    <p:sldId id="361" r:id="rId9"/>
    <p:sldId id="397" r:id="rId10"/>
    <p:sldId id="395" r:id="rId11"/>
    <p:sldId id="392" r:id="rId12"/>
    <p:sldId id="333" r:id="rId13"/>
    <p:sldId id="357" r:id="rId14"/>
    <p:sldId id="381" r:id="rId15"/>
    <p:sldId id="389" r:id="rId16"/>
    <p:sldId id="388" r:id="rId17"/>
    <p:sldId id="390" r:id="rId18"/>
    <p:sldId id="391" r:id="rId19"/>
    <p:sldId id="382" r:id="rId20"/>
    <p:sldId id="383" r:id="rId21"/>
    <p:sldId id="384" r:id="rId22"/>
    <p:sldId id="385" r:id="rId23"/>
    <p:sldId id="386" r:id="rId24"/>
    <p:sldId id="387" r:id="rId25"/>
    <p:sldId id="358" r:id="rId26"/>
    <p:sldId id="372" r:id="rId27"/>
    <p:sldId id="359" r:id="rId28"/>
    <p:sldId id="373" r:id="rId29"/>
    <p:sldId id="341" r:id="rId30"/>
    <p:sldId id="374" r:id="rId31"/>
    <p:sldId id="375" r:id="rId32"/>
    <p:sldId id="277" r:id="rId33"/>
    <p:sldId id="393" r:id="rId34"/>
    <p:sldId id="378" r:id="rId35"/>
    <p:sldId id="379" r:id="rId36"/>
    <p:sldId id="312" r:id="rId37"/>
    <p:sldId id="363" r:id="rId38"/>
    <p:sldId id="376" r:id="rId39"/>
    <p:sldId id="365" r:id="rId40"/>
    <p:sldId id="380" r:id="rId41"/>
    <p:sldId id="283" r:id="rId42"/>
    <p:sldId id="284" r:id="rId43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688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5" autoAdjust="0"/>
    <p:restoredTop sz="97429" autoAdjust="0"/>
  </p:normalViewPr>
  <p:slideViewPr>
    <p:cSldViewPr snapToGrid="0" snapToObjects="1">
      <p:cViewPr>
        <p:scale>
          <a:sx n="69" d="100"/>
          <a:sy n="69" d="100"/>
        </p:scale>
        <p:origin x="-600" y="-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dirty="0">
                <a:solidFill>
                  <a:srgbClr val="FF0000"/>
                </a:solidFill>
              </a:rPr>
              <a:t>כל התמונות כאן מ- </a:t>
            </a:r>
            <a:r>
              <a:rPr lang="fr-CA" sz="1200" dirty="0" err="1">
                <a:solidFill>
                  <a:srgbClr val="FF0000"/>
                </a:solidFill>
              </a:rPr>
              <a:t>freepic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he-IL" sz="1200" dirty="0">
                <a:solidFill>
                  <a:srgbClr val="FF0000"/>
                </a:solidFill>
              </a:rPr>
              <a:t> ומהספר </a:t>
            </a:r>
            <a:r>
              <a:rPr lang="en-US" sz="1200" dirty="0">
                <a:solidFill>
                  <a:srgbClr val="FF0000"/>
                </a:solidFill>
              </a:rPr>
              <a:t>HIGH</a:t>
            </a:r>
            <a:r>
              <a:rPr lang="he-IL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SKY</a:t>
            </a:r>
            <a:r>
              <a:rPr lang="he-IL" sz="1200" dirty="0">
                <a:solidFill>
                  <a:srgbClr val="FF0000"/>
                </a:solidFill>
              </a:rPr>
              <a:t> שאושר לנו</a:t>
            </a:r>
            <a:endParaRPr lang="en-US" sz="1200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9662287" y="5699022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494" y="181684"/>
            <a:ext cx="2598146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-488698" y="468418"/>
            <a:ext cx="2968529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9007745" y="6104087"/>
            <a:ext cx="3754615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792" y="3498851"/>
            <a:ext cx="10871372" cy="285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60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24642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645659"/>
            <a:ext cx="10871177" cy="40533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718159" y="5699022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260495" y="18168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5038935" y="6104087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533400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02A0E754-38C7-43A0-A655-37D8A5FD0B5B}"/>
              </a:ext>
            </a:extLst>
          </p:cNvPr>
          <p:cNvSpPr/>
          <p:nvPr userDrawn="1"/>
        </p:nvSpPr>
        <p:spPr>
          <a:xfrm>
            <a:off x="9643907" y="5424855"/>
            <a:ext cx="2429771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73946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58305" y="320178"/>
            <a:ext cx="6659754" cy="6090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7063296" y="320178"/>
            <a:ext cx="4916742" cy="329678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6793898" y="5980332"/>
            <a:ext cx="5772704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3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6194146" y="6268720"/>
            <a:ext cx="6596264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7063455" y="3856039"/>
            <a:ext cx="4915848" cy="26241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dirty="0"/>
              <a:t>לחץ כדי לערוך סגנון טקסט</a:t>
            </a:r>
          </a:p>
        </p:txBody>
      </p:sp>
    </p:spTree>
    <p:extLst>
      <p:ext uri="{BB962C8B-B14F-4D97-AF65-F5344CB8AC3E}">
        <p14:creationId xmlns:p14="http://schemas.microsoft.com/office/powerpoint/2010/main" val="199112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מונה עם טקסט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2042668" y="1648412"/>
            <a:ext cx="8018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343126" y="346715"/>
            <a:ext cx="11417284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908504" y="5948086"/>
            <a:ext cx="1590845" cy="398554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300585" y="5079668"/>
            <a:ext cx="1158948" cy="426915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300586" y="561868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308750" y="6422305"/>
            <a:ext cx="2190598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80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143" y="646575"/>
            <a:ext cx="5472591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557" y="3446401"/>
            <a:ext cx="6283300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6432" y="5672000"/>
            <a:ext cx="3912734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=""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177" y="1776005"/>
            <a:ext cx="4552059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6744" y="6178326"/>
            <a:ext cx="138570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0659" y="140248"/>
            <a:ext cx="602625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641" y="6456415"/>
            <a:ext cx="345491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=""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267" y="3704675"/>
            <a:ext cx="4661880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25" y="110839"/>
            <a:ext cx="1529898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x-none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 rtl="0"/>
              <a:r>
                <a:rPr lang="x-none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33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 smtClean="0"/>
              <a:t>What we will….</a:t>
            </a:r>
            <a:endParaRPr lang="he-IL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You can type here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 flipH="1">
            <a:off x="8998274" y="6311901"/>
            <a:ext cx="2953093" cy="382144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057618">
            <a:off x="10321068" y="54538"/>
            <a:ext cx="1303800" cy="10793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278920" y="174053"/>
            <a:ext cx="2953093" cy="382144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06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365126"/>
            <a:ext cx="10514231" cy="1325563"/>
          </a:xfrm>
        </p:spPr>
        <p:txBody>
          <a:bodyPr/>
          <a:lstStyle>
            <a:lvl1pPr algn="l" rtl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 smtClean="0"/>
              <a:t>jhcbhfvhjvb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679" y="1741679"/>
            <a:ext cx="5157116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fkjgvfjvnfvn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1397" y="1741679"/>
            <a:ext cx="5182513" cy="3684588"/>
          </a:xfrm>
        </p:spPr>
        <p:txBody>
          <a:bodyPr>
            <a:normAutofit/>
          </a:bodyPr>
          <a:lstStyle>
            <a:lvl1pPr algn="l" rtl="0">
              <a:buClr>
                <a:schemeClr val="accent2"/>
              </a:buCl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gfgfbgfbfgb</a:t>
            </a:r>
            <a:endParaRPr lang="he-IL" dirty="0"/>
          </a:p>
        </p:txBody>
      </p:sp>
      <p:grpSp>
        <p:nvGrpSpPr>
          <p:cNvPr id="3" name="Group 2"/>
          <p:cNvGrpSpPr/>
          <p:nvPr userDrawn="1"/>
        </p:nvGrpSpPr>
        <p:grpSpPr>
          <a:xfrm flipH="1">
            <a:off x="371836" y="183217"/>
            <a:ext cx="10665780" cy="506326"/>
            <a:chOff x="1363286" y="183217"/>
            <a:chExt cx="10667169" cy="50632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7430CA40-3AE6-8C40-B628-3B8B63BD0A0E}"/>
                </a:ext>
              </a:extLst>
            </p:cNvPr>
            <p:cNvGrpSpPr/>
            <p:nvPr userDrawn="1"/>
          </p:nvGrpSpPr>
          <p:grpSpPr>
            <a:xfrm>
              <a:off x="1363286" y="183217"/>
              <a:ext cx="10540091" cy="506326"/>
              <a:chOff x="1347109" y="356936"/>
              <a:chExt cx="10540091" cy="50632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DB534642-3CB6-A445-AA80-E1A2A04DB3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47109" y="592495"/>
                <a:ext cx="10244790" cy="3849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27F0647F-5897-294F-87FC-777F34105B01}"/>
                  </a:ext>
                </a:extLst>
              </p:cNvPr>
              <p:cNvSpPr/>
              <p:nvPr userDrawn="1"/>
            </p:nvSpPr>
            <p:spPr>
              <a:xfrm rot="16200000">
                <a:off x="11380874" y="356936"/>
                <a:ext cx="506326" cy="5063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x-none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BCB72AB-9511-E340-859E-BC49A5D471A5}"/>
                </a:ext>
              </a:extLst>
            </p:cNvPr>
            <p:cNvSpPr/>
            <p:nvPr userDrawn="1"/>
          </p:nvSpPr>
          <p:spPr>
            <a:xfrm rot="10800000">
              <a:off x="11819101" y="314134"/>
              <a:ext cx="211354" cy="2113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48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 flipH="1">
            <a:off x="0" y="16151"/>
            <a:ext cx="12190413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8728977" y="6290752"/>
            <a:ext cx="3116525" cy="403293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864933" y="433138"/>
            <a:ext cx="8903437" cy="805305"/>
          </a:xfrm>
          <a:solidFill>
            <a:schemeClr val="accent1"/>
          </a:solidFill>
        </p:spPr>
        <p:txBody>
          <a:bodyPr anchor="b"/>
          <a:lstStyle>
            <a:lvl1pPr algn="l" rtl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  A fun beginning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672" y="1928814"/>
            <a:ext cx="10294128" cy="3844925"/>
          </a:xfrm>
        </p:spPr>
        <p:txBody>
          <a:bodyPr>
            <a:normAutofit/>
          </a:bodyPr>
          <a:lstStyle>
            <a:lvl1pPr marL="0" indent="0" algn="l" rtl="0">
              <a:buNone/>
              <a:defRPr sz="4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en-US" dirty="0" smtClean="0"/>
              <a:t>Big text here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5400000" flipH="1">
            <a:off x="692905" y="742038"/>
            <a:ext cx="176581" cy="176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58674" y="249375"/>
            <a:ext cx="3509408" cy="205896"/>
            <a:chOff x="8989719" y="249375"/>
            <a:chExt cx="3509865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92667" y="352323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16200000">
              <a:off x="8989719" y="249375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52017" y="6187719"/>
            <a:ext cx="3912734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 smtClean="0"/>
              <a:t>Practice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1196" y="1825625"/>
            <a:ext cx="10571127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English</a:t>
            </a:r>
          </a:p>
          <a:p>
            <a:pPr lvl="0"/>
            <a:r>
              <a:rPr lang="en-US" dirty="0" err="1" smtClean="0"/>
              <a:t>Jnfkjnbfjkbngjkb</a:t>
            </a:r>
            <a:endParaRPr lang="en-US" dirty="0" smtClean="0"/>
          </a:p>
          <a:p>
            <a:pPr lvl="0"/>
            <a:r>
              <a:rPr lang="en-US" dirty="0" err="1" smtClean="0"/>
              <a:t>gfkmgfkbmgkbmgf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44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679" y="365126"/>
            <a:ext cx="10514231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679" y="1681163"/>
            <a:ext cx="51571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679" y="2505075"/>
            <a:ext cx="5157116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1397" y="1681163"/>
            <a:ext cx="518251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1397" y="2505075"/>
            <a:ext cx="5182513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507" y="181572"/>
            <a:ext cx="11020719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7563" y="314134"/>
            <a:ext cx="211326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 flipH="1">
            <a:off x="353038" y="262177"/>
            <a:ext cx="3548607" cy="205896"/>
            <a:chOff x="8274675" y="262177"/>
            <a:chExt cx="3549069" cy="2058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02076BD-5D7C-FB4F-A698-C5362F42F4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274675" y="367714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CC66965-9479-AB40-A1AD-3AFCE0BDB4B6}"/>
                </a:ext>
              </a:extLst>
            </p:cNvPr>
            <p:cNvSpPr/>
            <p:nvPr userDrawn="1"/>
          </p:nvSpPr>
          <p:spPr>
            <a:xfrm rot="5400000" flipH="1">
              <a:off x="11617848" y="262177"/>
              <a:ext cx="205896" cy="2058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 flipH="1">
            <a:off x="7909472" y="6187719"/>
            <a:ext cx="3912734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091" y="457864"/>
            <a:ext cx="10514231" cy="1198346"/>
          </a:xfrm>
        </p:spPr>
        <p:txBody>
          <a:bodyPr/>
          <a:lstStyle>
            <a:lvl1pPr algn="l" rtl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 smtClean="0"/>
              <a:t>Solution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4933" y="1825625"/>
            <a:ext cx="5154083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 smtClean="0"/>
              <a:t>fhghjfghfbgvhfj</a:t>
            </a:r>
            <a:endParaRPr lang="en-US" dirty="0" smtClean="0"/>
          </a:p>
          <a:p>
            <a:pPr lvl="0"/>
            <a:r>
              <a:rPr lang="en-US" dirty="0" err="1" smtClean="0"/>
              <a:t>Dfhdjhdbfvhdbvhd</a:t>
            </a:r>
            <a:endParaRPr lang="en-US" dirty="0" smtClean="0"/>
          </a:p>
          <a:p>
            <a:pPr lvl="0"/>
            <a:r>
              <a:rPr lang="en-US" dirty="0" err="1" smtClean="0"/>
              <a:t>fjkdnvkjfdnvjdfnv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56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674" y="6187719"/>
            <a:ext cx="3912734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=""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421" y="1928814"/>
            <a:ext cx="9571379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0413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189" y="663126"/>
            <a:ext cx="8278922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1294" y="835211"/>
            <a:ext cx="176581" cy="176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0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1484" y="352323"/>
            <a:ext cx="3406474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674" y="6187719"/>
            <a:ext cx="3912734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091" y="1825625"/>
            <a:ext cx="518092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937" y="1825625"/>
            <a:ext cx="5077385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674" y="6187719"/>
            <a:ext cx="3912734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091" y="1825625"/>
            <a:ext cx="518092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1396" y="1825625"/>
            <a:ext cx="518092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0413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189" y="663126"/>
            <a:ext cx="8278922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1294" y="835211"/>
            <a:ext cx="176581" cy="176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07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819" y="1541767"/>
            <a:ext cx="10254910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0938" y="158428"/>
            <a:ext cx="14543563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38" y="661710"/>
            <a:ext cx="10952324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803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1075" y="457200"/>
            <a:ext cx="3931725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072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19240" y="6288984"/>
            <a:ext cx="10327195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674" y="67014"/>
            <a:ext cx="3912734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1075" y="2208856"/>
            <a:ext cx="3931725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4151" y="0"/>
            <a:ext cx="50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3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5868" y="772488"/>
            <a:ext cx="10254910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11" y="5543539"/>
            <a:ext cx="11417284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4934" y="356936"/>
            <a:ext cx="11020719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79990" y="489498"/>
            <a:ext cx="211326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0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205" y="1757556"/>
            <a:ext cx="10038004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4934" y="532257"/>
            <a:ext cx="3406474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640" y="285529"/>
            <a:ext cx="506326" cy="506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195" y="454909"/>
            <a:ext cx="167476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6896" y="1657495"/>
            <a:ext cx="8516622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891" y="5506727"/>
            <a:ext cx="138570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4157" y="2286221"/>
            <a:ext cx="420103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42" y="6252973"/>
            <a:ext cx="28151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641" y="6456415"/>
            <a:ext cx="345491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43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802" y="1122363"/>
            <a:ext cx="914281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802" y="3602038"/>
            <a:ext cx="914281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883" y="6429575"/>
            <a:ext cx="400494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196" y="356936"/>
            <a:ext cx="11104457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4986" y="6410722"/>
            <a:ext cx="4505427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196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0941" y="901759"/>
            <a:ext cx="10585268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196" y="356936"/>
            <a:ext cx="11104457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5134" y="6042094"/>
            <a:ext cx="10327195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x-none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1960" y="721340"/>
            <a:ext cx="235688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 rtl="0"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3609" y="2026508"/>
            <a:ext cx="5045019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5563" y="-3969273"/>
            <a:ext cx="5045019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0413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259" y="2902421"/>
            <a:ext cx="8635698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7809" y="1831503"/>
            <a:ext cx="5883767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5242" y="1639956"/>
            <a:ext cx="400494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78628" y="2083817"/>
            <a:ext cx="205896" cy="205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x-none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259" y="4989650"/>
            <a:ext cx="506498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=""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4865" y="3025258"/>
            <a:ext cx="7815833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25" y="110839"/>
            <a:ext cx="1529898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x-none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 rtl="0"/>
              <a:r>
                <a:rPr lang="x-none" sz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1753" y="886222"/>
            <a:ext cx="9148987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=""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569" y="4419772"/>
            <a:ext cx="6410433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37" y="6148564"/>
            <a:ext cx="5098386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3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3930" y="2027238"/>
            <a:ext cx="5046006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965" y="-3968750"/>
            <a:ext cx="5044418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1">
            <a:extLst/>
          </p:cNvPr>
          <p:cNvCxnSpPr>
            <a:cxnSpLocks/>
          </p:cNvCxnSpPr>
          <p:nvPr userDrawn="1"/>
        </p:nvCxnSpPr>
        <p:spPr>
          <a:xfrm>
            <a:off x="7155519" y="1639888"/>
            <a:ext cx="40047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2">
            <a:extLst/>
          </p:cNvPr>
          <p:cNvSpPr/>
          <p:nvPr userDrawn="1"/>
        </p:nvSpPr>
        <p:spPr>
          <a:xfrm rot="16200000">
            <a:off x="7719788" y="1537508"/>
            <a:ext cx="206375" cy="2047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rgbClr val="FFFFFF"/>
              </a:solidFill>
            </a:endParaRPr>
          </a:p>
        </p:txBody>
      </p:sp>
      <p:cxnSp>
        <p:nvCxnSpPr>
          <p:cNvPr id="7" name="Straight Connector 23">
            <a:extLst/>
          </p:cNvPr>
          <p:cNvCxnSpPr>
            <a:cxnSpLocks/>
          </p:cNvCxnSpPr>
          <p:nvPr userDrawn="1"/>
        </p:nvCxnSpPr>
        <p:spPr>
          <a:xfrm>
            <a:off x="4092043" y="4984750"/>
            <a:ext cx="40063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3">
            <a:extLst/>
          </p:cNvPr>
          <p:cNvCxnSpPr>
            <a:cxnSpLocks/>
          </p:cNvCxnSpPr>
          <p:nvPr userDrawn="1"/>
        </p:nvCxnSpPr>
        <p:spPr>
          <a:xfrm>
            <a:off x="4092043" y="2036763"/>
            <a:ext cx="40063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4"/>
          <p:cNvGrpSpPr>
            <a:grpSpLocks/>
          </p:cNvGrpSpPr>
          <p:nvPr userDrawn="1"/>
        </p:nvGrpSpPr>
        <p:grpSpPr bwMode="auto">
          <a:xfrm>
            <a:off x="-111111" y="111125"/>
            <a:ext cx="1530151" cy="1525588"/>
            <a:chOff x="8374611" y="4283110"/>
            <a:chExt cx="2300578" cy="2294314"/>
          </a:xfrm>
        </p:grpSpPr>
        <p:pic>
          <p:nvPicPr>
            <p:cNvPr id="10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8"/>
            <a:stretch>
              <a:fillRect/>
            </a:stretch>
          </p:blipFill>
          <p:spPr bwMode="auto"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6">
              <a:extLst/>
            </p:cNvPr>
            <p:cNvSpPr/>
            <p:nvPr/>
          </p:nvSpPr>
          <p:spPr>
            <a:xfrm>
              <a:off x="8374611" y="5882683"/>
              <a:ext cx="2300578" cy="69474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rtl="0">
                <a:defRPr/>
              </a:pPr>
              <a:r>
                <a:rPr lang="he-IL" altLang="en-US" sz="1200" smtClean="0">
                  <a:solidFill>
                    <a:srgbClr val="FFFFFF"/>
                  </a:solidFill>
                  <a:latin typeface="Arial" pitchFamily="34" charset="0"/>
                </a:rPr>
                <a:t>מדינת</a:t>
              </a:r>
              <a:r>
                <a:rPr lang="en-US" altLang="en-US" sz="120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he-IL" altLang="en-US" sz="1200" smtClean="0">
                  <a:solidFill>
                    <a:srgbClr val="FFFFFF"/>
                  </a:solidFill>
                  <a:latin typeface="Arial" pitchFamily="34" charset="0"/>
                </a:rPr>
                <a:t>ישראל</a:t>
              </a:r>
              <a:endParaRPr lang="en-US" altLang="en-US" sz="1200" smtClean="0">
                <a:solidFill>
                  <a:srgbClr val="FFFFFF"/>
                </a:solidFill>
                <a:latin typeface="Arial" pitchFamily="34" charset="0"/>
              </a:endParaRPr>
            </a:p>
            <a:p>
              <a:pPr algn="ctr" rtl="0">
                <a:defRPr/>
              </a:pPr>
              <a:r>
                <a:rPr lang="he-IL" altLang="en-US" sz="1200" smtClean="0">
                  <a:solidFill>
                    <a:srgbClr val="FFFFFF"/>
                  </a:solidFill>
                  <a:latin typeface="Arial" pitchFamily="34" charset="0"/>
                </a:rPr>
                <a:t>משרד</a:t>
              </a:r>
              <a:r>
                <a:rPr lang="en-US" altLang="en-US" sz="1200" smtClean="0">
                  <a:solidFill>
                    <a:srgbClr val="FFFFFF"/>
                  </a:solidFill>
                  <a:latin typeface="Arial" pitchFamily="34" charset="0"/>
                </a:rPr>
                <a:t> </a:t>
              </a:r>
              <a:r>
                <a:rPr lang="he-IL" altLang="en-US" sz="1200" smtClean="0">
                  <a:solidFill>
                    <a:srgbClr val="FFFFFF"/>
                  </a:solidFill>
                  <a:latin typeface="Arial" pitchFamily="34" charset="0"/>
                </a:rPr>
                <a:t>החינוך</a:t>
              </a:r>
              <a:endParaRPr lang="en-US" altLang="en-US" sz="12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2" name="TextBox 37">
            <a:extLst/>
          </p:cNvPr>
          <p:cNvSpPr txBox="1"/>
          <p:nvPr userDrawn="1"/>
        </p:nvSpPr>
        <p:spPr>
          <a:xfrm>
            <a:off x="2211100" y="2020889"/>
            <a:ext cx="7768214" cy="2816225"/>
          </a:xfrm>
          <a:prstGeom prst="rect">
            <a:avLst/>
          </a:prstGeom>
          <a:solidFill>
            <a:schemeClr val="accent1"/>
          </a:solidFill>
        </p:spPr>
        <p:txBody>
          <a:bodyPr lIns="251999" tIns="251999" rIns="251999" bIns="251999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6000"/>
              </a:lnSpc>
              <a:defRPr/>
            </a:pPr>
            <a:r>
              <a:rPr lang="en-US" altLang="en-US" sz="6600" smtClean="0">
                <a:solidFill>
                  <a:srgbClr val="FFFFFF"/>
                </a:solidFill>
              </a:rPr>
              <a:t>Thank you for watching!</a:t>
            </a:r>
            <a:endParaRPr lang="he-IL" altLang="en-US" sz="6600" smtClean="0">
              <a:solidFill>
                <a:srgbClr val="FFFFFF"/>
              </a:solidFill>
            </a:endParaRPr>
          </a:p>
          <a:p>
            <a:pPr algn="ctr">
              <a:lnSpc>
                <a:spcPts val="6000"/>
              </a:lnSpc>
              <a:defRPr/>
            </a:pPr>
            <a:r>
              <a:rPr lang="he-IL" altLang="en-US" sz="3200" smtClean="0">
                <a:solidFill>
                  <a:srgbClr val="FFFFFF"/>
                </a:solidFill>
              </a:rPr>
              <a:t>הופק עבור משרד החינוך ע״י מטח</a:t>
            </a:r>
            <a:endParaRPr lang="en-US" altLang="en-US" sz="3200" smtClean="0">
              <a:solidFill>
                <a:srgbClr val="FFFFFF"/>
              </a:solidFill>
            </a:endParaRPr>
          </a:p>
        </p:txBody>
      </p:sp>
      <p:sp>
        <p:nvSpPr>
          <p:cNvPr id="13" name="Rectangle 38">
            <a:extLst/>
          </p:cNvPr>
          <p:cNvSpPr/>
          <p:nvPr userDrawn="1"/>
        </p:nvSpPr>
        <p:spPr>
          <a:xfrm>
            <a:off x="6692029" y="4829175"/>
            <a:ext cx="34285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x-none">
              <a:solidFill>
                <a:srgbClr val="FFFFFF"/>
              </a:solidFill>
            </a:endParaRPr>
          </a:p>
        </p:txBody>
      </p:sp>
      <p:sp>
        <p:nvSpPr>
          <p:cNvPr id="14" name="Rectangle 39">
            <a:extLst/>
          </p:cNvPr>
          <p:cNvSpPr/>
          <p:nvPr userDrawn="1"/>
        </p:nvSpPr>
        <p:spPr>
          <a:xfrm>
            <a:off x="2431734" y="2371725"/>
            <a:ext cx="15238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rgbClr val="FFFFFF"/>
              </a:solidFill>
            </a:endParaRPr>
          </a:p>
        </p:txBody>
      </p:sp>
      <p:sp>
        <p:nvSpPr>
          <p:cNvPr id="15" name="Rectangle 40">
            <a:extLst/>
          </p:cNvPr>
          <p:cNvSpPr/>
          <p:nvPr userDrawn="1"/>
        </p:nvSpPr>
        <p:spPr>
          <a:xfrm>
            <a:off x="9903124" y="4005263"/>
            <a:ext cx="15238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rgbClr val="FFFFFF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 userDrawn="1"/>
        </p:nvSpPr>
        <p:spPr bwMode="auto">
          <a:xfrm>
            <a:off x="3869821" y="6424613"/>
            <a:ext cx="445077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defRPr/>
            </a:pPr>
            <a:r>
              <a:rPr lang="en-US" altLang="en-US" sz="1500" smtClean="0">
                <a:solidFill>
                  <a:srgbClr val="FFFFFF"/>
                </a:solidFill>
              </a:rPr>
              <a:t>shutterstock/com</a:t>
            </a:r>
            <a:r>
              <a:rPr lang="he-IL" altLang="en-US" sz="1500" smtClean="0">
                <a:solidFill>
                  <a:srgbClr val="FFFFFF"/>
                </a:solidFill>
              </a:rPr>
              <a:t> איורים: </a:t>
            </a:r>
            <a:endParaRPr lang="en-US" altLang="en-US" sz="15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 algn="l" rtl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xmlns="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טקסט גדול\קט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73" y="334188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540256" y="6319520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654542" y="6109856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793832" y="59018"/>
            <a:ext cx="2968529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328724" y="5982096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ציין מיקום טקסט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5712" y="3554413"/>
            <a:ext cx="10779310" cy="1073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ea typeface="Verdana" panose="020B0604030504040204" pitchFamily="34" charset="0"/>
                <a:cs typeface="Varela Round" panose="00000500000000000000" pitchFamily="2" charset="-79"/>
              </a:defRPr>
            </a:lvl1pPr>
          </a:lstStyle>
          <a:p>
            <a:r>
              <a:rPr lang="he-IL" sz="4800" dirty="0"/>
              <a:t>לחץ כדי לערוך סגנון 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3812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614883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463747"/>
            <a:ext cx="10871177" cy="28452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0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168773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8199958" y="5883882"/>
            <a:ext cx="4243163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10056846" y="87232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25971" y="230190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755CC00B-29DC-4203-8D21-8D2C20987B42}"/>
              </a:ext>
            </a:extLst>
          </p:cNvPr>
          <p:cNvSpPr/>
          <p:nvPr userDrawn="1"/>
        </p:nvSpPr>
        <p:spPr>
          <a:xfrm>
            <a:off x="9643907" y="5424855"/>
            <a:ext cx="2429771" cy="1331745"/>
          </a:xfrm>
          <a:prstGeom prst="rect">
            <a:avLst/>
          </a:prstGeom>
          <a:solidFill>
            <a:schemeClr val="bg1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חלון מורה</a:t>
            </a:r>
            <a: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/>
            </a:r>
            <a:br>
              <a:rPr lang="en-US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</a:br>
            <a:r>
              <a:rPr lang="he-IL" dirty="0">
                <a:solidFill>
                  <a:srgbClr val="00206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אין למקם מידע</a:t>
            </a:r>
          </a:p>
        </p:txBody>
      </p:sp>
    </p:spTree>
    <p:extLst>
      <p:ext uri="{BB962C8B-B14F-4D97-AF65-F5344CB8AC3E}">
        <p14:creationId xmlns:p14="http://schemas.microsoft.com/office/powerpoint/2010/main" val="25859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ב'/אייר/תש"פ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75" r:id="rId6"/>
    <p:sldLayoutId id="2147483666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16684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cartier.com/en/accommodations/ice-hotel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GnGpkPYa8k?feature=oembed" TargetMode="Externa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4">
            <a:extLst>
              <a:ext uri="{FF2B5EF4-FFF2-40B4-BE49-F238E27FC236}">
                <a16:creationId xmlns:a16="http://schemas.microsoft.com/office/drawing/2014/main" xmlns="" id="{4620D214-FEA4-4A2D-A39B-4EF820999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8710"/>
              </p:ext>
            </p:extLst>
          </p:nvPr>
        </p:nvGraphicFramePr>
        <p:xfrm>
          <a:off x="3519055" y="2771433"/>
          <a:ext cx="5594230" cy="12536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3503">
                  <a:extLst>
                    <a:ext uri="{9D8B030D-6E8A-4147-A177-3AD203B41FA5}">
                      <a16:colId xmlns:a16="http://schemas.microsoft.com/office/drawing/2014/main" xmlns="" val="2227589154"/>
                    </a:ext>
                  </a:extLst>
                </a:gridCol>
                <a:gridCol w="1431637">
                  <a:extLst>
                    <a:ext uri="{9D8B030D-6E8A-4147-A177-3AD203B41FA5}">
                      <a16:colId xmlns:a16="http://schemas.microsoft.com/office/drawing/2014/main" xmlns="" val="3849437973"/>
                    </a:ext>
                  </a:extLst>
                </a:gridCol>
                <a:gridCol w="1241917">
                  <a:extLst>
                    <a:ext uri="{9D8B030D-6E8A-4147-A177-3AD203B41FA5}">
                      <a16:colId xmlns:a16="http://schemas.microsoft.com/office/drawing/2014/main" xmlns="" val="3661130435"/>
                    </a:ext>
                  </a:extLst>
                </a:gridCol>
                <a:gridCol w="1067173">
                  <a:extLst>
                    <a:ext uri="{9D8B030D-6E8A-4147-A177-3AD203B41FA5}">
                      <a16:colId xmlns:a16="http://schemas.microsoft.com/office/drawing/2014/main" xmlns="" val="3588950640"/>
                    </a:ext>
                  </a:extLst>
                </a:gridCol>
              </a:tblGrid>
              <a:tr h="1253629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2800" b="0" kern="1200" dirty="0" err="1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ca</a:t>
                      </a:r>
                      <a:r>
                        <a:rPr lang="en-US" sz="2800" b="0" kern="1200" dirty="0" err="1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k</a:t>
                      </a:r>
                      <a:r>
                        <a:rPr lang="fr-CA" sz="28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e</a:t>
                      </a:r>
                    </a:p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fr-CA" sz="28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va</a:t>
                      </a:r>
                      <a:r>
                        <a:rPr lang="fr-CA" sz="28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ca</a:t>
                      </a:r>
                      <a:r>
                        <a:rPr lang="fr-CA" sz="28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tion</a:t>
                      </a:r>
                      <a:endParaRPr lang="he-IL" sz="28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4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עוגה</a:t>
                      </a:r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4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חופשה</a:t>
                      </a:r>
                      <a:endParaRPr lang="he-IL" sz="2400" b="0" kern="120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2800" b="0" dirty="0" err="1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ic</a:t>
                      </a:r>
                      <a:r>
                        <a:rPr lang="fr-CA" sz="2800" b="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e</a:t>
                      </a:r>
                    </a:p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fr-CA" sz="2800" b="0" dirty="0" err="1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pri</a:t>
                      </a:r>
                      <a:r>
                        <a:rPr lang="fr-CA" sz="2800" b="0" dirty="0" err="1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ce</a:t>
                      </a:r>
                      <a:endParaRPr lang="he-IL" sz="2800" b="0" dirty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400" b="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קרח</a:t>
                      </a:r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400" b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מחיר</a:t>
                      </a:r>
                      <a:endParaRPr lang="he-IL" sz="2800" b="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538623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719450" y="66040"/>
            <a:ext cx="13333195" cy="134753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US" dirty="0" smtClean="0"/>
              <a:t>5 sounds of the letter C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2518157">
            <a:off x="4359564" y="1054734"/>
            <a:ext cx="840509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2291" y="2161492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Soft C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 rot="19110673">
            <a:off x="6516258" y="1021669"/>
            <a:ext cx="840509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9842" y="2159672"/>
            <a:ext cx="116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Hard C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2518157">
            <a:off x="1818356" y="937489"/>
            <a:ext cx="840509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110673">
            <a:off x="9384147" y="938030"/>
            <a:ext cx="840509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07330" y="2048653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CK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46363" y="2048653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</a:t>
            </a:r>
            <a:endParaRPr lang="en-US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50139"/>
              </p:ext>
            </p:extLst>
          </p:nvPr>
        </p:nvGraphicFramePr>
        <p:xfrm>
          <a:off x="9301000" y="2771433"/>
          <a:ext cx="2741613" cy="1754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7892"/>
                <a:gridCol w="1143721"/>
              </a:tblGrid>
              <a:tr h="175438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r-CA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ki</a:t>
                      </a:r>
                      <a:r>
                        <a:rPr lang="fr-CA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ck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r-CA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che</a:t>
                      </a:r>
                      <a:r>
                        <a:rPr lang="fr-CA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לבעוט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לבדוק</a:t>
                      </a:r>
                      <a:endParaRPr lang="he-IL" sz="2800" b="0" kern="120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81312"/>
              </p:ext>
            </p:extLst>
          </p:nvPr>
        </p:nvGraphicFramePr>
        <p:xfrm>
          <a:off x="116657" y="2771433"/>
          <a:ext cx="2977533" cy="16804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5393"/>
                <a:gridCol w="1242140"/>
              </a:tblGrid>
              <a:tr h="1680494">
                <a:tc>
                  <a:txBody>
                    <a:bodyPr/>
                    <a:lstStyle/>
                    <a:p>
                      <a:pPr marL="0" algn="l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en-US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tea</a:t>
                      </a:r>
                      <a:r>
                        <a:rPr lang="en-US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ch</a:t>
                      </a:r>
                      <a:r>
                        <a:rPr lang="en-US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er</a:t>
                      </a:r>
                    </a:p>
                    <a:p>
                      <a:pPr marL="0" algn="l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en-US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ch</a:t>
                      </a:r>
                      <a:r>
                        <a:rPr lang="en-US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eck</a:t>
                      </a:r>
                      <a:endParaRPr lang="he-IL" sz="3200" b="0" kern="1200" dirty="0" smtClean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מורה</a:t>
                      </a:r>
                      <a:endParaRPr lang="en-US" sz="2800" b="0" kern="1200" dirty="0" smtClean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לבדוק</a:t>
                      </a:r>
                      <a:endParaRPr lang="he-IL" sz="2800" b="0" kern="120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 rot="17887979">
            <a:off x="2802951" y="4578887"/>
            <a:ext cx="840509" cy="1136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955338"/>
              </p:ext>
            </p:extLst>
          </p:nvPr>
        </p:nvGraphicFramePr>
        <p:xfrm>
          <a:off x="4922982" y="4339255"/>
          <a:ext cx="4064027" cy="1754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5445"/>
                <a:gridCol w="1468582"/>
              </a:tblGrid>
              <a:tr h="175438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r-CA" sz="3200" b="0" kern="1200" dirty="0" err="1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deli</a:t>
                      </a:r>
                      <a:r>
                        <a:rPr lang="fr-CA" sz="3200" b="0" kern="1200" dirty="0" err="1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ci</a:t>
                      </a:r>
                      <a:r>
                        <a:rPr lang="fr-CA" sz="3200" b="0" kern="1200" dirty="0" err="1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ous</a:t>
                      </a:r>
                      <a:endParaRPr lang="fr-CA" sz="3200" b="0" kern="1200" dirty="0" smtClean="0">
                        <a:solidFill>
                          <a:srgbClr val="FF000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טעים</a:t>
                      </a:r>
                      <a:endParaRPr lang="he-IL" sz="2800" b="0" kern="120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5032" y="5027381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CI=</a:t>
            </a:r>
            <a:r>
              <a:rPr lang="en-US" sz="2800" dirty="0" err="1" smtClean="0"/>
              <a:t>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01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87033" y="-511512"/>
            <a:ext cx="11547805" cy="13058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Do you remember these </a:t>
            </a:r>
            <a:r>
              <a:rPr lang="en-US" sz="49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expressions?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957" y="1187558"/>
            <a:ext cx="8062480" cy="4547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6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2642" y="335601"/>
            <a:ext cx="11238934" cy="1160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New Vocabulary Words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Fairy House Birthday C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76" y="1269068"/>
            <a:ext cx="2174224" cy="21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316" y="1285224"/>
            <a:ext cx="2351610" cy="2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4"/>
          <a:stretch/>
        </p:blipFill>
        <p:spPr bwMode="auto">
          <a:xfrm>
            <a:off x="6857793" y="1667641"/>
            <a:ext cx="1238213" cy="1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956" y="1456802"/>
            <a:ext cx="3104620" cy="19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945" y="3710462"/>
            <a:ext cx="116892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birthday </a:t>
            </a:r>
            <a:r>
              <a:rPr lang="en-US" sz="2800" u="sng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ca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ke             holiday                  pri</a:t>
            </a:r>
            <a:r>
              <a:rPr lang="en-US" sz="2800" u="sng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ce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skater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and tea</a:t>
            </a:r>
            <a:r>
              <a:rPr lang="en-US" sz="2800" u="sng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er</a:t>
            </a:r>
          </a:p>
          <a:p>
            <a:pPr algn="l" rtl="0"/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					at a lesson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921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8842" y="191919"/>
            <a:ext cx="11238934" cy="713054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US" sz="4000" dirty="0" smtClean="0"/>
              <a:t>Exercise- Match the word to the picture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" name="Picture 4" descr="Fairy House Birthday C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42" y="1194463"/>
            <a:ext cx="2373158" cy="23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876" y="1194463"/>
            <a:ext cx="2611433" cy="23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4"/>
          <a:stretch/>
        </p:blipFill>
        <p:spPr bwMode="auto">
          <a:xfrm>
            <a:off x="7113798" y="1752600"/>
            <a:ext cx="1238213" cy="1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164" y="1205606"/>
            <a:ext cx="3104620" cy="19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64" y="4413589"/>
            <a:ext cx="1168922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fr-CA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ce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   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holiday          skater and tea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er</a:t>
            </a:r>
          </a:p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at a lesson                   birthday </a:t>
            </a:r>
            <a:r>
              <a:rPr lang="en-US" sz="28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ca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ke</a:t>
            </a:r>
          </a:p>
        </p:txBody>
      </p:sp>
    </p:spTree>
    <p:extLst>
      <p:ext uri="{BB962C8B-B14F-4D97-AF65-F5344CB8AC3E}">
        <p14:creationId xmlns:p14="http://schemas.microsoft.com/office/powerpoint/2010/main" val="38430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2642" y="335601"/>
            <a:ext cx="11238934" cy="1160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Answers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Fairy House Birthday C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76" y="1269068"/>
            <a:ext cx="2174224" cy="21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316" y="1285224"/>
            <a:ext cx="2351610" cy="212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4"/>
          <a:stretch/>
        </p:blipFill>
        <p:spPr bwMode="auto">
          <a:xfrm>
            <a:off x="6857793" y="1667641"/>
            <a:ext cx="1238213" cy="1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956" y="1456802"/>
            <a:ext cx="3104620" cy="19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945" y="3710462"/>
            <a:ext cx="116892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birthday </a:t>
            </a:r>
            <a:r>
              <a:rPr lang="en-US" sz="2800" u="sng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ca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ke             holiday                  pri</a:t>
            </a:r>
            <a:r>
              <a:rPr lang="en-US" sz="2800" u="sng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ce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skater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and tea</a:t>
            </a:r>
            <a:r>
              <a:rPr lang="en-US" sz="2800" u="sng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er</a:t>
            </a:r>
          </a:p>
          <a:p>
            <a:pPr algn="l" rtl="0"/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					at a lesson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94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2642" y="335601"/>
            <a:ext cx="11238934" cy="1160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Additional New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Vocabulary Words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Translate break to Hebrew | Morfix English Hebrew Dictio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627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44" y="16342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hree mistakes we've been making eating pizza - including how w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3" y="1347287"/>
            <a:ext cx="4141065" cy="21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945" y="3710462"/>
            <a:ext cx="116892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reak/broke           </a:t>
            </a:r>
            <a:r>
              <a:rPr lang="he-IL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ck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deli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ci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ous </a:t>
            </a:r>
          </a:p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				enjoy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94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2642" y="335601"/>
            <a:ext cx="11238934" cy="1160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dirty="0" smtClean="0"/>
              <a:t>Exercise- Match the words to the pictures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Translate break to Hebrew | Morfix English Hebrew Dictio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627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44" y="16342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hree mistakes we've been making eating pizza - including how w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3" y="1347287"/>
            <a:ext cx="4141065" cy="21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975" y="4360407"/>
            <a:ext cx="11689220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ck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deli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ci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ous			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break/broke</a:t>
            </a:r>
            <a:endParaRPr lang="en-US" sz="2800" dirty="0" smtClean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enjoy 			</a:t>
            </a:r>
          </a:p>
        </p:txBody>
      </p:sp>
    </p:spTree>
    <p:extLst>
      <p:ext uri="{BB962C8B-B14F-4D97-AF65-F5344CB8AC3E}">
        <p14:creationId xmlns:p14="http://schemas.microsoft.com/office/powerpoint/2010/main" val="388218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42642" y="335601"/>
            <a:ext cx="11238934" cy="11609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dirty="0" smtClean="0"/>
              <a:t>Answers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Translate break to Hebrew | Morfix English Hebrew Dictio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627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44" y="163421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hree mistakes we've been making eating pizza - including how w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3" y="1347287"/>
            <a:ext cx="4141065" cy="21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945" y="3710462"/>
            <a:ext cx="116892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reak/broke             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ck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deli</a:t>
            </a:r>
            <a:r>
              <a:rPr lang="en-US" sz="2800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ci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ous </a:t>
            </a:r>
          </a:p>
          <a:p>
            <a:pPr algn="l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r>
              <a:rPr lang="en-US" sz="2800" dirty="0" smtClean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								enjoy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015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87033" y="-511512"/>
            <a:ext cx="11547805" cy="13058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New </a:t>
            </a:r>
            <a:r>
              <a:rPr lang="en-US" sz="49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Expressions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7" t="68007"/>
          <a:stretch/>
        </p:blipFill>
        <p:spPr bwMode="auto">
          <a:xfrm>
            <a:off x="274606" y="1958101"/>
            <a:ext cx="11741586" cy="848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Opening Hours Tea Towel — travelogues fine art consul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33" y="2686764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76,930 Crowd Of People Cliparts, Stock Vector And Royalty Fre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2" y="288072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Library of age clip art royalty free download images png file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1" y="2936136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4275" y="3177309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 smtClean="0"/>
              <a:t>דרך אגב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458" y="3191169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dirty="0" smtClean="0"/>
              <a:t>בכלל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 idx="4294967295"/>
          </p:nvPr>
        </p:nvSpPr>
        <p:spPr>
          <a:xfrm>
            <a:off x="858982" y="682770"/>
            <a:ext cx="10259990" cy="10937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>Let Us Play a Summary Game</a:t>
            </a:r>
            <a:br>
              <a:rPr lang="en-US" altLang="en-US" dirty="0" smtClean="0"/>
            </a:br>
            <a:r>
              <a:rPr lang="en-US" altLang="en-US" dirty="0" smtClean="0"/>
              <a:t>Connect the words/expression to the translation</a:t>
            </a:r>
            <a:endParaRPr lang="en-US" altLang="en-US" sz="28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644442" y="2114553"/>
            <a:ext cx="2590463" cy="879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oo many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41" y="3178175"/>
            <a:ext cx="2647605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kater and teacher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2220" y="4246563"/>
            <a:ext cx="2361893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break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4441" y="5314950"/>
            <a:ext cx="2534908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or all ages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400" y="53149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יותר מדיי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4398" y="4291151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מחליק ומורה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399" y="3236943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לשבור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4400" y="21145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לכל הגילאים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Out in the Snow</a:t>
            </a:r>
            <a:endParaRPr lang="en-US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Teacher: Rivka Rosenberg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4417906" y="20782"/>
            <a:ext cx="9576141" cy="10937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Answers</a:t>
            </a:r>
            <a:endParaRPr lang="en-US" altLang="en-US" sz="28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644442" y="2114553"/>
            <a:ext cx="2590463" cy="879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CA" sz="2800" dirty="0" err="1">
                <a:solidFill>
                  <a:srgbClr val="FFFFFF"/>
                </a:solidFill>
              </a:rPr>
              <a:t>t</a:t>
            </a:r>
            <a:r>
              <a:rPr lang="fr-CA" sz="2800" dirty="0" err="1" smtClean="0">
                <a:solidFill>
                  <a:srgbClr val="FFFFFF"/>
                </a:solidFill>
              </a:rPr>
              <a:t>oo</a:t>
            </a:r>
            <a:r>
              <a:rPr lang="fr-CA" sz="2800" dirty="0" smtClean="0">
                <a:solidFill>
                  <a:srgbClr val="FFFFFF"/>
                </a:solidFill>
              </a:rPr>
              <a:t> </a:t>
            </a:r>
            <a:r>
              <a:rPr lang="fr-CA" sz="2800" dirty="0" err="1" smtClean="0">
                <a:solidFill>
                  <a:srgbClr val="FFFFFF"/>
                </a:solidFill>
              </a:rPr>
              <a:t>many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41" y="3178175"/>
            <a:ext cx="2647605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kater and teacher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2220" y="4246563"/>
            <a:ext cx="2361893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break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4441" y="5314950"/>
            <a:ext cx="2534908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or all ages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400" y="53149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יותר מדיי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4398" y="4291151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מחליק ומורה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399" y="3236943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לשבור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4400" y="21145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לכל הגילאים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3" name="מחבר ישר 2"/>
          <p:cNvCxnSpPr>
            <a:stCxn id="4" idx="6"/>
            <a:endCxn id="13" idx="2"/>
          </p:cNvCxnSpPr>
          <p:nvPr/>
        </p:nvCxnSpPr>
        <p:spPr>
          <a:xfrm>
            <a:off x="3234904" y="2554288"/>
            <a:ext cx="5409496" cy="320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1730151" y="685800"/>
            <a:ext cx="9576141" cy="10937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Answers</a:t>
            </a:r>
            <a:endParaRPr lang="en-US" altLang="en-US" sz="28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644442" y="2114553"/>
            <a:ext cx="2590463" cy="879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oo many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41" y="3178175"/>
            <a:ext cx="2647605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kater and teacher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2220" y="4246563"/>
            <a:ext cx="2361893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break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4441" y="5314950"/>
            <a:ext cx="2534908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or all ages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400" y="5314950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יותר מדיי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4398" y="4291151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מחליק ומורה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399" y="3236943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לשבור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4400" y="21145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לכל הגילאים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מחבר ישר 16"/>
          <p:cNvCxnSpPr>
            <a:endCxn id="14" idx="2"/>
          </p:cNvCxnSpPr>
          <p:nvPr/>
        </p:nvCxnSpPr>
        <p:spPr>
          <a:xfrm>
            <a:off x="3084112" y="3538279"/>
            <a:ext cx="5560286" cy="119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1730151" y="685800"/>
            <a:ext cx="9576141" cy="10937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Answers</a:t>
            </a:r>
            <a:endParaRPr lang="en-US" altLang="en-US" sz="28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644442" y="2114553"/>
            <a:ext cx="2590463" cy="879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t</a:t>
            </a:r>
            <a:r>
              <a:rPr lang="en-US" sz="2800" dirty="0" smtClean="0">
                <a:solidFill>
                  <a:srgbClr val="FFFFFF"/>
                </a:solidFill>
              </a:rPr>
              <a:t>oo many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441" y="3178175"/>
            <a:ext cx="2647605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s</a:t>
            </a:r>
            <a:r>
              <a:rPr lang="en-US" sz="2800" dirty="0" smtClean="0">
                <a:solidFill>
                  <a:srgbClr val="FFFFFF"/>
                </a:solidFill>
              </a:rPr>
              <a:t>kater and teacher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2220" y="4246563"/>
            <a:ext cx="2361893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break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4441" y="5314950"/>
            <a:ext cx="2534908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or all ages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400" y="5314950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יותר מדיי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4398" y="4291151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מחליק ומורה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399" y="3236943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לשבור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4400" y="21145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לכל הגילאים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8" name="מחבר ישר 17"/>
          <p:cNvCxnSpPr>
            <a:stCxn id="10" idx="6"/>
            <a:endCxn id="15" idx="2"/>
          </p:cNvCxnSpPr>
          <p:nvPr/>
        </p:nvCxnSpPr>
        <p:spPr>
          <a:xfrm flipV="1">
            <a:off x="3084113" y="3681443"/>
            <a:ext cx="5560287" cy="1009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1730151" y="685800"/>
            <a:ext cx="9576141" cy="10937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Answers</a:t>
            </a:r>
            <a:endParaRPr lang="en-US" altLang="en-US" sz="2800" b="1" dirty="0" smtClean="0"/>
          </a:p>
        </p:txBody>
      </p:sp>
      <p:sp>
        <p:nvSpPr>
          <p:cNvPr id="4" name="Oval 3"/>
          <p:cNvSpPr/>
          <p:nvPr/>
        </p:nvSpPr>
        <p:spPr>
          <a:xfrm>
            <a:off x="644442" y="2114553"/>
            <a:ext cx="2590463" cy="87947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firefighters</a:t>
            </a:r>
          </a:p>
        </p:txBody>
      </p:sp>
      <p:sp>
        <p:nvSpPr>
          <p:cNvPr id="9" name="Oval 8"/>
          <p:cNvSpPr/>
          <p:nvPr/>
        </p:nvSpPr>
        <p:spPr>
          <a:xfrm>
            <a:off x="644441" y="3178175"/>
            <a:ext cx="2647605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barbeque</a:t>
            </a:r>
          </a:p>
        </p:txBody>
      </p:sp>
      <p:sp>
        <p:nvSpPr>
          <p:cNvPr id="10" name="Oval 9"/>
          <p:cNvSpPr/>
          <p:nvPr/>
        </p:nvSpPr>
        <p:spPr>
          <a:xfrm>
            <a:off x="722220" y="4246563"/>
            <a:ext cx="2361893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Police</a:t>
            </a:r>
          </a:p>
        </p:txBody>
      </p:sp>
      <p:sp>
        <p:nvSpPr>
          <p:cNvPr id="11" name="Oval 10"/>
          <p:cNvSpPr/>
          <p:nvPr/>
        </p:nvSpPr>
        <p:spPr>
          <a:xfrm>
            <a:off x="644441" y="5314950"/>
            <a:ext cx="2534908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-US" sz="2800" dirty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or all ages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44400" y="5314950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יותר מדיי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4398" y="4291151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מחליק ומורה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399" y="3236943"/>
            <a:ext cx="2250782" cy="889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לשבור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44400" y="2114550"/>
            <a:ext cx="2250782" cy="88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he-IL" sz="2800" dirty="0" smtClean="0">
                <a:solidFill>
                  <a:srgbClr val="FFFFFF"/>
                </a:solidFill>
              </a:rPr>
              <a:t>לכל הגילאים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9" name="מחבר ישר 18"/>
          <p:cNvCxnSpPr>
            <a:stCxn id="11" idx="6"/>
            <a:endCxn id="16" idx="2"/>
          </p:cNvCxnSpPr>
          <p:nvPr/>
        </p:nvCxnSpPr>
        <p:spPr>
          <a:xfrm flipV="1">
            <a:off x="3179350" y="2559050"/>
            <a:ext cx="5465051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7249957" y="266931"/>
            <a:ext cx="4544881" cy="2460438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600" b="1" dirty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Let </a:t>
            </a:r>
            <a:r>
              <a:rPr lang="en-US" sz="3600" b="1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us </a:t>
            </a:r>
            <a:r>
              <a:rPr lang="en-US" sz="3600" b="1" dirty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r</a:t>
            </a:r>
            <a:r>
              <a:rPr lang="en-US" sz="3600" b="1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ead </a:t>
            </a:r>
            <a:r>
              <a:rPr lang="en-US" sz="3600" b="1" dirty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he </a:t>
            </a:r>
            <a:r>
              <a:rPr lang="en-US" sz="3600" b="1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</a:t>
            </a:r>
            <a:r>
              <a:rPr lang="en-US" sz="3600" b="1" dirty="0" smtClean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d</a:t>
            </a: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endParaRPr lang="en-US" sz="4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114158"/>
            <a:ext cx="4356389" cy="3013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218" y="3260436"/>
            <a:ext cx="8540620" cy="302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65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909" y="1033543"/>
            <a:ext cx="7201958" cy="463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xmlns="" id="{0D358EA0-9DE9-4232-AC5D-618A89514A45}"/>
              </a:ext>
            </a:extLst>
          </p:cNvPr>
          <p:cNvSpPr txBox="1">
            <a:spLocks/>
          </p:cNvSpPr>
          <p:nvPr/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fr-CA" dirty="0" err="1">
                <a:sym typeface="Arial"/>
              </a:rPr>
              <a:t>Exercise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350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1">
            <a:extLst>
              <a:ext uri="{FF2B5EF4-FFF2-40B4-BE49-F238E27FC236}">
                <a16:creationId xmlns:a16="http://schemas.microsoft.com/office/drawing/2014/main" xmlns="" id="{82AF1908-3535-46B1-9127-73B191BBEF3B}"/>
              </a:ext>
            </a:extLst>
          </p:cNvPr>
          <p:cNvSpPr/>
          <p:nvPr/>
        </p:nvSpPr>
        <p:spPr>
          <a:xfrm>
            <a:off x="0" y="5676624"/>
            <a:ext cx="8187406" cy="1181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11264314" cy="685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0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ow to Fix a Flood-Damaged Engine | Advance Auto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0486790" cy="6448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2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D358EA0-9DE9-4232-AC5D-618A8951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19138"/>
            <a:ext cx="11160000" cy="720000"/>
          </a:xfrm>
        </p:spPr>
        <p:txBody>
          <a:bodyPr/>
          <a:lstStyle/>
          <a:p>
            <a:r>
              <a:rPr lang="fr-CA" dirty="0" err="1" smtClean="0">
                <a:sym typeface="Arial"/>
              </a:rPr>
              <a:t>Exercise</a:t>
            </a:r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0" y="764327"/>
            <a:ext cx="7304232" cy="4948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7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D358EA0-9DE9-4232-AC5D-618A8951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92" y="1133889"/>
            <a:ext cx="5477606" cy="720000"/>
          </a:xfrm>
        </p:spPr>
        <p:txBody>
          <a:bodyPr/>
          <a:lstStyle/>
          <a:p>
            <a:r>
              <a:rPr lang="fr-CA" dirty="0" err="1" smtClean="0">
                <a:sym typeface="Arial"/>
              </a:rPr>
              <a:t>Exercise</a:t>
            </a:r>
            <a:r>
              <a:rPr lang="fr-CA" dirty="0" smtClean="0">
                <a:sym typeface="Arial"/>
              </a:rPr>
              <a:t/>
            </a:r>
            <a:br>
              <a:rPr lang="fr-CA" dirty="0" smtClean="0">
                <a:sym typeface="Arial"/>
              </a:rPr>
            </a:br>
            <a:r>
              <a:rPr lang="fr-CA" sz="4000" dirty="0" err="1" smtClean="0">
                <a:sym typeface="Arial"/>
              </a:rPr>
              <a:t>Choose</a:t>
            </a:r>
            <a:r>
              <a:rPr lang="fr-CA" sz="4000" dirty="0" smtClean="0">
                <a:sym typeface="Arial"/>
              </a:rPr>
              <a:t> the correct </a:t>
            </a:r>
            <a:r>
              <a:rPr lang="fr-CA" sz="4000" dirty="0" err="1" smtClean="0">
                <a:sym typeface="Arial"/>
              </a:rPr>
              <a:t>answer</a:t>
            </a:r>
            <a:endParaRPr lang="he-I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9E3FF61-C667-404E-8561-EE395C06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31"/>
          <a:stretch/>
        </p:blipFill>
        <p:spPr bwMode="auto">
          <a:xfrm>
            <a:off x="6154742" y="2798809"/>
            <a:ext cx="5934075" cy="298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58D0469-4B82-43E9-80EF-F883031A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0" b="42006"/>
          <a:stretch/>
        </p:blipFill>
        <p:spPr bwMode="auto">
          <a:xfrm>
            <a:off x="101603" y="378088"/>
            <a:ext cx="5934075" cy="2951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2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865" y="738027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400" dirty="0" smtClean="0"/>
              <a:t>Can you…?</a:t>
            </a:r>
            <a:endParaRPr lang="en-US" sz="4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34274" y="2350741"/>
            <a:ext cx="10956591" cy="116091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study</a:t>
            </a:r>
            <a:r>
              <a:rPr lang="en-US" sz="3600" b="1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 ad about ice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skating</a:t>
            </a:r>
            <a:endParaRPr lang="en-US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study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important vocabulary and expressions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explore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and </a:t>
            </a: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practice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the sound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endParaRPr lang="en-US" sz="40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explore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and </a:t>
            </a: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practice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different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connectors</a:t>
            </a:r>
            <a:endParaRPr lang="en-US" sz="3600" b="1" dirty="0">
              <a:solidFill>
                <a:srgbClr val="92D050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838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D358EA0-9DE9-4232-AC5D-618A8951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807" y="467093"/>
            <a:ext cx="5477606" cy="720000"/>
          </a:xfrm>
        </p:spPr>
        <p:txBody>
          <a:bodyPr/>
          <a:lstStyle/>
          <a:p>
            <a:r>
              <a:rPr lang="fr-CA" dirty="0" err="1">
                <a:sym typeface="Arial"/>
              </a:rPr>
              <a:t>Exercise</a:t>
            </a:r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774" y="1436148"/>
            <a:ext cx="8418081" cy="414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84840" y="1646384"/>
            <a:ext cx="1134533" cy="67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90*0</a:t>
            </a:r>
          </a:p>
        </p:txBody>
      </p:sp>
    </p:spTree>
    <p:extLst>
      <p:ext uri="{BB962C8B-B14F-4D97-AF65-F5344CB8AC3E}">
        <p14:creationId xmlns:p14="http://schemas.microsoft.com/office/powerpoint/2010/main" val="101785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/>
          </p:nvPr>
        </p:nvSpPr>
        <p:spPr>
          <a:xfrm>
            <a:off x="1102011" y="2270910"/>
            <a:ext cx="10871177" cy="1260000"/>
          </a:xfrm>
        </p:spPr>
        <p:txBody>
          <a:bodyPr anchor="ctr"/>
          <a:lstStyle/>
          <a:p>
            <a:r>
              <a:rPr lang="en-US" sz="8800" b="1" dirty="0">
                <a:solidFill>
                  <a:srgbClr val="192A72"/>
                </a:solidFill>
              </a:rPr>
              <a:t>Break</a:t>
            </a:r>
            <a:endParaRPr lang="he-IL" sz="8800" b="1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5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</a:t>
            </a:r>
            <a:r>
              <a:rPr lang="en-US" dirty="0" smtClean="0"/>
              <a:t>…?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8615" y="2989530"/>
            <a:ext cx="10956591" cy="116091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explore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and </a:t>
            </a: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practice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the different connectors</a:t>
            </a:r>
            <a:r>
              <a:rPr lang="en-US" sz="40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40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/>
            </a:r>
            <a:br>
              <a:rPr lang="en-US" sz="32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</a:br>
            <a:endParaRPr lang="en-US" sz="4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73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the summer we can ice-skate in Israel. </a:t>
            </a:r>
            <a:br>
              <a:rPr lang="en-US" sz="3600" dirty="0" smtClean="0"/>
            </a:br>
            <a:r>
              <a:rPr lang="en-US" sz="3600" dirty="0" smtClean="0"/>
              <a:t>In the winter, we can fly to Quebec, Canada.</a:t>
            </a:r>
            <a:endParaRPr lang="en-U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46" y="1391180"/>
            <a:ext cx="6172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85373" y="1206514"/>
            <a:ext cx="4529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https://www.valcartier.com/en/accommodations/ice-hotel/</a:t>
            </a:r>
            <a:endParaRPr lang="en-US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811" y="1958109"/>
            <a:ext cx="3467879" cy="201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43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Let Us Watch the Video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04" r="27848" b="89909"/>
          <a:stretch/>
        </p:blipFill>
        <p:spPr bwMode="auto">
          <a:xfrm>
            <a:off x="135516" y="4229056"/>
            <a:ext cx="5397927" cy="485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xmlns="" id="{0D358EA0-9DE9-4232-AC5D-618A89514A45}"/>
              </a:ext>
            </a:extLst>
          </p:cNvPr>
          <p:cNvSpPr txBox="1">
            <a:spLocks/>
          </p:cNvSpPr>
          <p:nvPr/>
        </p:nvSpPr>
        <p:spPr>
          <a:xfrm>
            <a:off x="85119" y="1492872"/>
            <a:ext cx="5660645" cy="2508895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l"/>
            <a:r>
              <a:rPr lang="fr-CA" sz="2800" dirty="0" err="1">
                <a:sym typeface="Arial"/>
              </a:rPr>
              <a:t>While</a:t>
            </a:r>
            <a:r>
              <a:rPr lang="fr-CA" sz="2800" dirty="0">
                <a:sym typeface="Arial"/>
              </a:rPr>
              <a:t> </a:t>
            </a:r>
            <a:r>
              <a:rPr lang="fr-CA" sz="2800" dirty="0" err="1">
                <a:sym typeface="Arial"/>
              </a:rPr>
              <a:t>you</a:t>
            </a:r>
            <a:r>
              <a:rPr lang="fr-CA" sz="2800" dirty="0">
                <a:sym typeface="Arial"/>
              </a:rPr>
              <a:t> </a:t>
            </a:r>
            <a:r>
              <a:rPr lang="fr-CA" sz="2800" dirty="0" err="1">
                <a:sym typeface="Arial"/>
              </a:rPr>
              <a:t>watch</a:t>
            </a:r>
            <a:r>
              <a:rPr lang="fr-CA" sz="2800" dirty="0">
                <a:sym typeface="Arial"/>
              </a:rPr>
              <a:t>, </a:t>
            </a:r>
            <a:r>
              <a:rPr lang="fr-CA" sz="2800" dirty="0" err="1">
                <a:sym typeface="Arial"/>
              </a:rPr>
              <a:t>please</a:t>
            </a:r>
            <a:r>
              <a:rPr lang="fr-CA" sz="2800" dirty="0">
                <a:sym typeface="Arial"/>
              </a:rPr>
              <a:t> </a:t>
            </a:r>
            <a:r>
              <a:rPr lang="fr-CA" sz="2800" dirty="0" err="1">
                <a:sym typeface="Arial"/>
              </a:rPr>
              <a:t>describe</a:t>
            </a:r>
            <a:r>
              <a:rPr lang="fr-CA" sz="2800" dirty="0">
                <a:sym typeface="Arial"/>
              </a:rPr>
              <a:t> the Ice </a:t>
            </a:r>
            <a:r>
              <a:rPr lang="fr-CA" sz="2800" dirty="0" err="1">
                <a:sym typeface="Arial"/>
              </a:rPr>
              <a:t>Hotel</a:t>
            </a:r>
            <a:r>
              <a:rPr lang="fr-CA" sz="2800" dirty="0">
                <a:sym typeface="Arial"/>
              </a:rPr>
              <a:t> in 2 sentences in </a:t>
            </a:r>
            <a:r>
              <a:rPr lang="fr-CA" sz="2800" dirty="0" err="1">
                <a:sym typeface="Arial"/>
              </a:rPr>
              <a:t>your</a:t>
            </a:r>
            <a:r>
              <a:rPr lang="fr-CA" sz="2800" dirty="0">
                <a:sym typeface="Arial"/>
              </a:rPr>
              <a:t> notebook.</a:t>
            </a:r>
          </a:p>
          <a:p>
            <a:pPr algn="l"/>
            <a:endParaRPr lang="fr-CA" sz="3200" dirty="0">
              <a:sym typeface="Arial"/>
            </a:endParaRPr>
          </a:p>
          <a:p>
            <a:pPr algn="l"/>
            <a:r>
              <a:rPr lang="fr-CA" sz="3200" dirty="0">
                <a:sym typeface="Arial"/>
              </a:rPr>
              <a:t>Use one of the expressions:</a:t>
            </a:r>
            <a:endParaRPr lang="fr-CA" sz="3200" dirty="0"/>
          </a:p>
        </p:txBody>
      </p:sp>
      <p:pic>
        <p:nvPicPr>
          <p:cNvPr id="3" name="Online Media 2" title="ICE HOTEL: Hￃﾴtel de Glace - Quebec City, Canada">
            <a:hlinkClick r:id="" action="ppaction://media"/>
            <a:extLst>
              <a:ext uri="{FF2B5EF4-FFF2-40B4-BE49-F238E27FC236}">
                <a16:creationId xmlns:a16="http://schemas.microsoft.com/office/drawing/2014/main" xmlns="" id="{E4C8ECE3-8483-4BF9-A2A2-28B2DA9C22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45765" y="1314450"/>
            <a:ext cx="6300000" cy="3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bibi"/>
          <p:cNvSpPr>
            <a:spLocks noChangeAspect="1" noChangeArrowheads="1"/>
          </p:cNvSpPr>
          <p:nvPr/>
        </p:nvSpPr>
        <p:spPr bwMode="auto">
          <a:xfrm>
            <a:off x="155555" y="-144463"/>
            <a:ext cx="304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8488" y="-409160"/>
            <a:ext cx="10871177" cy="179699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defPPr>
              <a:defRPr lang="he-IL"/>
            </a:defPPr>
            <a:lvl1pPr algn="ctr" rtl="0">
              <a:spcBef>
                <a:spcPct val="0"/>
              </a:spcBef>
              <a:buNone/>
              <a:defRPr kumimoji="0" lang="he-IL" sz="4400" b="1" i="0" u="none" strike="noStrike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en-US" dirty="0"/>
              <a:t>Connectors</a:t>
            </a:r>
            <a:endParaRPr lang="fr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9"/>
          <a:stretch/>
        </p:blipFill>
        <p:spPr bwMode="auto">
          <a:xfrm>
            <a:off x="598488" y="905898"/>
            <a:ext cx="10991850" cy="4471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8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90570" y="-70764"/>
            <a:ext cx="13333195" cy="1347537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rtl="0">
              <a:spcBef>
                <a:spcPct val="0"/>
              </a:spcBef>
              <a:buNone/>
              <a:defRPr kumimoji="0" lang="he-IL" sz="4400" b="1" i="0" u="none" strike="noStrike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en-US" dirty="0"/>
              <a:t>Exercise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1147763"/>
            <a:ext cx="10744200" cy="456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14467" y="1312333"/>
            <a:ext cx="1552046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2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861690" y="-160577"/>
            <a:ext cx="13333195" cy="1347537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rtl="0">
              <a:spcBef>
                <a:spcPct val="0"/>
              </a:spcBef>
              <a:buNone/>
              <a:defRPr kumimoji="0" lang="he-IL" sz="4400" b="1" i="0" u="none" strike="noStrike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en-US" dirty="0"/>
              <a:t>Exercise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14467" y="1312333"/>
            <a:ext cx="1552046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855" y="1151400"/>
            <a:ext cx="6348412" cy="454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533770" y="67726"/>
            <a:ext cx="13333195" cy="1347537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rtl="0">
              <a:spcBef>
                <a:spcPct val="0"/>
              </a:spcBef>
              <a:buNone/>
              <a:defRPr kumimoji="0" lang="he-IL" sz="4400" b="1" i="0" u="none" strike="noStrike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en-US" dirty="0"/>
              <a:t>Creative Assignment</a:t>
            </a:r>
          </a:p>
        </p:txBody>
      </p:sp>
      <p:sp>
        <p:nvSpPr>
          <p:cNvPr id="3" name="מציין מיקום תוכן 10"/>
          <p:cNvSpPr txBox="1">
            <a:spLocks/>
          </p:cNvSpPr>
          <p:nvPr/>
        </p:nvSpPr>
        <p:spPr>
          <a:xfrm>
            <a:off x="155575" y="1130966"/>
            <a:ext cx="6928716" cy="4622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 algn="l" rtl="0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Look at the pictures.</a:t>
            </a:r>
          </a:p>
          <a:p>
            <a:pPr marL="554048" indent="-457200" algn="l" rtl="0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 your notebook, </a:t>
            </a:r>
            <a:r>
              <a:rPr lang="en-US" dirty="0" smtClean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write an </a:t>
            </a: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ad</a:t>
            </a:r>
            <a:r>
              <a:rPr lang="en-US" dirty="0" smtClean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for this skating rink.</a:t>
            </a:r>
            <a:endParaRPr lang="en-US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554048" indent="-457200" algn="l" rtl="0">
              <a:lnSpc>
                <a:spcPct val="110000"/>
              </a:lnSpc>
            </a:pPr>
            <a:r>
              <a:rPr lang="en-US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Use the connectors:</a:t>
            </a:r>
            <a:endParaRPr lang="he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96848" indent="0" algn="l" rtl="0">
              <a:lnSpc>
                <a:spcPct val="110000"/>
              </a:lnSpc>
              <a:buNone/>
            </a:pPr>
            <a:r>
              <a:rPr lang="en-US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and, or, because, but</a:t>
            </a:r>
            <a:endParaRPr lang="en-US" sz="2400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AutoShape 4" descr="https://mail.google.com/mail/u/0?ui=2&amp;ik=791205339a&amp;attid=0.1.2&amp;permmsgid=msg-f:1664053984369507875&amp;th=1717e848416afe23&amp;view=fimg&amp;sz=s0-l75-ft&amp;attbid=ANGjdJ-YFq79nQcEy0XSQCxPO1E_UQwATmRbc5xXIYpp1-ztMAV_E4q2c8FtVvhqe51vrOj5uDH_agbmLY8veGhQAXggGgsJGUm9fEAwVryGPddMM47mw_F0DuKu-6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Summer Activities : Part 1 : For 'Cool' kids in a Tropical Summ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90" y="1142162"/>
            <a:ext cx="4858327" cy="35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97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865" y="738027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en-US" sz="4400" dirty="0"/>
              <a:t>Now, by the end of this lesson, you can…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34274" y="2350741"/>
            <a:ext cx="10956591" cy="116091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study</a:t>
            </a: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an ad about ice skating</a:t>
            </a:r>
            <a:endParaRPr lang="en-US" sz="36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study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important vocabulary and expressions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explore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and </a:t>
            </a: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practice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the sound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endParaRPr lang="en-US" sz="4000" b="1" dirty="0">
              <a:solidFill>
                <a:srgbClr val="92D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explore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and </a:t>
            </a:r>
            <a:r>
              <a:rPr lang="en-US" sz="3600" b="1" dirty="0">
                <a:solidFill>
                  <a:srgbClr val="00B0F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practice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different </a:t>
            </a:r>
            <a:r>
              <a:rPr lang="en-US" sz="3600" b="1" dirty="0" smtClean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connectors</a:t>
            </a:r>
            <a:r>
              <a:rPr lang="en-US" sz="3600" b="1" dirty="0">
                <a:solidFill>
                  <a:srgbClr val="92D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20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F23CF33A-EFBA-448A-B740-605FAD72C5B1}"/>
              </a:ext>
            </a:extLst>
          </p:cNvPr>
          <p:cNvSpPr txBox="1">
            <a:spLocks/>
          </p:cNvSpPr>
          <p:nvPr/>
        </p:nvSpPr>
        <p:spPr>
          <a:xfrm>
            <a:off x="240238" y="3136178"/>
            <a:ext cx="6010573" cy="297922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 rtl="0">
              <a:spcBef>
                <a:spcPts val="0"/>
              </a:spcBef>
            </a:pPr>
            <a: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/>
            </a: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/>
            </a: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6600" dirty="0">
              <a:solidFill>
                <a:srgbClr val="192A72"/>
              </a:solidFill>
            </a:endParaRPr>
          </a:p>
        </p:txBody>
      </p:sp>
      <p:sp>
        <p:nvSpPr>
          <p:cNvPr id="5" name="AutoShape 6" descr="Ramadan Kareem Mubarak Symbols Icons Set - Download Free Vec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1051" y="3741"/>
            <a:ext cx="10871177" cy="89849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It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is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almost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summer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what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fr-CA" sz="4000" b="1" dirty="0" err="1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tivities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do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you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like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to do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during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your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sz="4000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summer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va</a:t>
            </a:r>
            <a:r>
              <a:rPr lang="fr-CA" sz="4000" b="1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ca</a:t>
            </a:r>
            <a:r>
              <a:rPr lang="fr-CA" sz="4000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tion? </a:t>
            </a:r>
            <a:endParaRPr lang="fr-CA" sz="4000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Picture 4" descr="Pasadena ice skating center / Micro usb fast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8" y="1353879"/>
            <a:ext cx="4350320" cy="285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wimming pool - Alpha Resort - Kibbutz beit Al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62" y="1597892"/>
            <a:ext cx="4560911" cy="30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op 10 U.S Destinations for Summer Bike Riding • Our Globetrott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4" y="3985028"/>
            <a:ext cx="4267199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67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9"/>
          <p:cNvSpPr txBox="1"/>
          <p:nvPr/>
        </p:nvSpPr>
        <p:spPr>
          <a:xfrm>
            <a:off x="1454026" y="1571437"/>
            <a:ext cx="906611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Today’s lesson was about</a:t>
            </a: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endParaRPr sz="4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lvl="1" algn="ctr" rtl="0"/>
            <a:r>
              <a:rPr lang="en-US" sz="80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Out in the Snow</a:t>
            </a:r>
            <a:endParaRPr lang="en-US" sz="2800" b="1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961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</a:t>
            </a:r>
            <a:br>
              <a:rPr lang="he-IL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he-IL" sz="2000" dirty="0"/>
            </a:br>
            <a:r>
              <a:rPr lang="he-IL" sz="2000" dirty="0"/>
              <a:t>זאת באמצעות פנייה לדוא"ל 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F23CF33A-EFBA-448A-B740-605FAD72C5B1}"/>
              </a:ext>
            </a:extLst>
          </p:cNvPr>
          <p:cNvSpPr txBox="1">
            <a:spLocks/>
          </p:cNvSpPr>
          <p:nvPr/>
        </p:nvSpPr>
        <p:spPr>
          <a:xfrm>
            <a:off x="240238" y="3136178"/>
            <a:ext cx="6010573" cy="297922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l" rtl="0">
              <a:spcBef>
                <a:spcPts val="0"/>
              </a:spcBef>
            </a:pPr>
            <a: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/>
            </a: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/>
            </a:r>
            <a:br>
              <a:rPr lang="en-US" sz="4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</a:br>
            <a: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/>
            </a:r>
            <a:br>
              <a:rPr lang="en-US" sz="4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sz="6600" dirty="0">
              <a:solidFill>
                <a:srgbClr val="192A72"/>
              </a:solidFill>
            </a:endParaRPr>
          </a:p>
        </p:txBody>
      </p:sp>
      <p:sp>
        <p:nvSpPr>
          <p:cNvPr id="5" name="AutoShape 6" descr="Ramadan Kareem Mubarak Symbols Icons Set - Download Free Vec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1051" y="3741"/>
            <a:ext cx="10871177" cy="898498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During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my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summer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va</a:t>
            </a:r>
            <a:r>
              <a:rPr lang="fr-CA" b="1" dirty="0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ca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tion, I love to do 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</a:t>
            </a:r>
            <a:r>
              <a:rPr lang="fr-CA" b="1" dirty="0" err="1" smtClean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tivities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to 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keep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me cool, for </a:t>
            </a:r>
            <a:r>
              <a:rPr lang="fr-CA" b="1" dirty="0" err="1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example</a:t>
            </a:r>
            <a:r>
              <a:rPr lang="fr-CA" b="1" dirty="0" smtClean="0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 </a:t>
            </a:r>
            <a:endParaRPr lang="fr-CA" b="1" dirty="0">
              <a:solidFill>
                <a:schemeClr val="tx2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Picture 4" descr="Pasadena ice skating center / Micro usb fast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2593" y="1546118"/>
            <a:ext cx="6272934" cy="4110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op 10 U.S Destinations for Summer Bike Riding • Our Globetrott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sadena ice skating center / Micro usb fast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99" y="1656691"/>
            <a:ext cx="6262158" cy="410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515206" y="213094"/>
            <a:ext cx="11160000" cy="720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Today we will read an </a:t>
            </a:r>
            <a:r>
              <a:rPr lang="en-US" dirty="0" smtClean="0">
                <a:solidFill>
                  <a:srgbClr val="00B050"/>
                </a:solidFill>
              </a:rPr>
              <a:t>ad</a:t>
            </a:r>
            <a:r>
              <a:rPr lang="en-US" dirty="0" smtClean="0"/>
              <a:t> and some reviews about an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0000"/>
                </a:solidFill>
              </a:rPr>
              <a:t>ce</a:t>
            </a:r>
            <a:r>
              <a:rPr lang="en-US" b="1" dirty="0" smtClean="0"/>
              <a:t>-skating (figure skating)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ce</a:t>
            </a:r>
            <a:r>
              <a:rPr lang="en-US" dirty="0" smtClean="0"/>
              <a:t>nter.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61" y="2134611"/>
            <a:ext cx="4050845" cy="228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9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4">
            <a:extLst>
              <a:ext uri="{FF2B5EF4-FFF2-40B4-BE49-F238E27FC236}">
                <a16:creationId xmlns:a16="http://schemas.microsoft.com/office/drawing/2014/main" xmlns="" id="{4620D214-FEA4-4A2D-A39B-4EF820999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4877"/>
              </p:ext>
            </p:extLst>
          </p:nvPr>
        </p:nvGraphicFramePr>
        <p:xfrm>
          <a:off x="1565521" y="785696"/>
          <a:ext cx="9644342" cy="50145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33248">
                  <a:extLst>
                    <a:ext uri="{9D8B030D-6E8A-4147-A177-3AD203B41FA5}">
                      <a16:colId xmlns:a16="http://schemas.microsoft.com/office/drawing/2014/main" xmlns="" val="2227589154"/>
                    </a:ext>
                  </a:extLst>
                </a:gridCol>
                <a:gridCol w="1980872">
                  <a:extLst>
                    <a:ext uri="{9D8B030D-6E8A-4147-A177-3AD203B41FA5}">
                      <a16:colId xmlns:a16="http://schemas.microsoft.com/office/drawing/2014/main" xmlns="" val="3849437973"/>
                    </a:ext>
                  </a:extLst>
                </a:gridCol>
                <a:gridCol w="3153689">
                  <a:extLst>
                    <a:ext uri="{9D8B030D-6E8A-4147-A177-3AD203B41FA5}">
                      <a16:colId xmlns:a16="http://schemas.microsoft.com/office/drawing/2014/main" xmlns="" val="3661130435"/>
                    </a:ext>
                  </a:extLst>
                </a:gridCol>
                <a:gridCol w="1576533">
                  <a:extLst>
                    <a:ext uri="{9D8B030D-6E8A-4147-A177-3AD203B41FA5}">
                      <a16:colId xmlns:a16="http://schemas.microsoft.com/office/drawing/2014/main" xmlns="" val="3588950640"/>
                    </a:ext>
                  </a:extLst>
                </a:gridCol>
              </a:tblGrid>
              <a:tr h="1253629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fall/fell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ליפול, נפל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ch</a:t>
                      </a:r>
                      <a:r>
                        <a:rPr lang="en-US" sz="3200" b="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ange</a:t>
                      </a:r>
                      <a:endParaRPr lang="he-IL" sz="3200" b="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שינוי</a:t>
                      </a:r>
                      <a:endParaRPr lang="he-IL" sz="3200" b="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538623"/>
                  </a:ext>
                </a:extLst>
              </a:tr>
              <a:tr h="1253629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באינטרנט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fr-CA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i</a:t>
                      </a:r>
                      <a:r>
                        <a:rPr lang="fr-CA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fr-CA" sz="3200" b="0" kern="1200" dirty="0" smtClean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ce</a:t>
                      </a:r>
                      <a:r>
                        <a:rPr lang="fr-CA" sz="3200" b="0" kern="1200" dirty="0" smtClean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nter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קרח</a:t>
                      </a:r>
                      <a:endParaRPr lang="en-US" sz="2800" b="0" kern="1200" dirty="0" smtClean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 smtClean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מרכז</a:t>
                      </a:r>
                      <a:endParaRPr lang="he-IL" sz="2800" b="0" kern="1200" dirty="0">
                        <a:solidFill>
                          <a:srgbClr val="00206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6139809"/>
                  </a:ext>
                </a:extLst>
              </a:tr>
              <a:tr h="1253629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ti</a:t>
                      </a:r>
                      <a:r>
                        <a:rPr lang="en-US" sz="3200" b="0" kern="12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ck</a:t>
                      </a: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et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כרטיס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ready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מוכן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7670435"/>
                  </a:ext>
                </a:extLst>
              </a:tr>
              <a:tr h="1253629"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va</a:t>
                      </a:r>
                      <a:r>
                        <a:rPr lang="en-US" sz="3200" b="0" kern="1200" dirty="0">
                          <a:solidFill>
                            <a:srgbClr val="FF000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ca</a:t>
                      </a:r>
                      <a:r>
                        <a:rPr lang="en-US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tion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חופשה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0000"/>
                        </a:lnSpc>
                      </a:pPr>
                      <a:r>
                        <a:rPr lang="fr-CA" sz="3200" b="0" kern="1200" dirty="0">
                          <a:solidFill>
                            <a:srgbClr val="00B0F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save money</a:t>
                      </a:r>
                      <a:endParaRPr lang="he-IL" sz="3200" b="0" kern="1200" dirty="0">
                        <a:solidFill>
                          <a:srgbClr val="00B0F0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he-IL" sz="2800" b="0" kern="1200" dirty="0">
                          <a:solidFill>
                            <a:srgbClr val="002060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לחסוך כסף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719450" y="66040"/>
            <a:ext cx="13333195" cy="134753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US" dirty="0"/>
              <a:t>Do you remember?</a:t>
            </a:r>
          </a:p>
        </p:txBody>
      </p:sp>
    </p:spTree>
    <p:extLst>
      <p:ext uri="{BB962C8B-B14F-4D97-AF65-F5344CB8AC3E}">
        <p14:creationId xmlns:p14="http://schemas.microsoft.com/office/powerpoint/2010/main" val="2833827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719450" y="66040"/>
            <a:ext cx="13333195" cy="134753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US" dirty="0" smtClean="0"/>
              <a:t>Complete the dialogue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693" y="935272"/>
            <a:ext cx="5591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Dana:</a:t>
            </a:r>
            <a:endParaRPr lang="en-US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Hi, Sara, today is summer vacation.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</a:t>
            </a:r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ould you like to go _____ skating?</a:t>
            </a:r>
          </a:p>
          <a:p>
            <a:pPr algn="l" rtl="0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693" y="2429470"/>
            <a:ext cx="51283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Sara:</a:t>
            </a:r>
            <a:endParaRPr lang="en-US" sz="2400" dirty="0">
              <a:solidFill>
                <a:srgbClr val="00B0F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400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Great idea, Dana!</a:t>
            </a:r>
          </a:p>
          <a:p>
            <a:pPr algn="l" rtl="0"/>
            <a:r>
              <a:rPr lang="en-US" sz="2400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We can go ice skating in Bat Yam!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702" y="4200314"/>
            <a:ext cx="39645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Dana:</a:t>
            </a:r>
            <a:endParaRPr lang="en-US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How much is a _______?</a:t>
            </a:r>
          </a:p>
          <a:p>
            <a:pPr algn="l" rtl="0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9818" y="933305"/>
            <a:ext cx="49600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Sara:</a:t>
            </a:r>
            <a:endParaRPr lang="en-US" sz="2400" dirty="0">
              <a:solidFill>
                <a:srgbClr val="0070C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400" dirty="0" smtClean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 don’t know.  I will look ______.</a:t>
            </a:r>
          </a:p>
          <a:p>
            <a:pPr algn="l" rtl="0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55629" y="2163516"/>
            <a:ext cx="3509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Dana:</a:t>
            </a:r>
            <a:endParaRPr lang="en-US" sz="2400" dirty="0">
              <a:solidFill>
                <a:srgbClr val="00B0F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2400" dirty="0" smtClean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Thanks.  See you soon!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1" y="3550184"/>
            <a:ext cx="4400550" cy="250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4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9450" y="66040"/>
            <a:ext cx="13333195" cy="1347537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tx2">
                    <a:lumMod val="75000"/>
                  </a:schemeClr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lang="en-US" dirty="0" smtClean="0"/>
              <a:t>Why do you think these words are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2" y="1066490"/>
            <a:ext cx="8154122" cy="463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768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6409</TotalTime>
  <Words>500</Words>
  <Application>Microsoft Office PowerPoint</Application>
  <PresentationFormat>Custom</PresentationFormat>
  <Paragraphs>172</Paragraphs>
  <Slides>41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ערכת נושא Office</vt:lpstr>
      <vt:lpstr>Office Theme</vt:lpstr>
      <vt:lpstr>מערכת שידורים לאומית</vt:lpstr>
      <vt:lpstr>Out in the Snow</vt:lpstr>
      <vt:lpstr>Can you…?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Do you remember these expressions?  </vt:lpstr>
      <vt:lpstr>   New Vocabulary Words    </vt:lpstr>
      <vt:lpstr>PowerPoint Presentation</vt:lpstr>
      <vt:lpstr>   Answers    </vt:lpstr>
      <vt:lpstr>   Additional New Vocabulary Words    </vt:lpstr>
      <vt:lpstr>   Exercise- Match the words to the pictures    </vt:lpstr>
      <vt:lpstr>   Answers    </vt:lpstr>
      <vt:lpstr>   New Expressions  </vt:lpstr>
      <vt:lpstr>Let Us Play a Summary Game Connect the words/expression to the translation</vt:lpstr>
      <vt:lpstr>Answers</vt:lpstr>
      <vt:lpstr>Answers</vt:lpstr>
      <vt:lpstr>Answers</vt:lpstr>
      <vt:lpstr>Answers</vt:lpstr>
      <vt:lpstr>   Let us read the ad   </vt:lpstr>
      <vt:lpstr>PowerPoint Presentation</vt:lpstr>
      <vt:lpstr>PowerPoint Presentation</vt:lpstr>
      <vt:lpstr>PowerPoint Presentation</vt:lpstr>
      <vt:lpstr>Exercise</vt:lpstr>
      <vt:lpstr>Exercise Choose the correct answer</vt:lpstr>
      <vt:lpstr>Exercise</vt:lpstr>
      <vt:lpstr>Break</vt:lpstr>
      <vt:lpstr>Can you…?</vt:lpstr>
      <vt:lpstr>In the summer we can ice-skate in Israel.  In the winter, we can fly to Quebec, Canada.</vt:lpstr>
      <vt:lpstr>Let Us Watch the Video</vt:lpstr>
      <vt:lpstr>PowerPoint Presentation</vt:lpstr>
      <vt:lpstr>PowerPoint Presentation</vt:lpstr>
      <vt:lpstr>PowerPoint Presentation</vt:lpstr>
      <vt:lpstr>PowerPoint Presentation</vt:lpstr>
      <vt:lpstr>Now, by the end of this lesson, you can…</vt:lpstr>
      <vt:lpstr>PowerPoint Presentation</vt:lpstr>
      <vt:lpstr>השימוש ביצירות במהלך שידור זה נעשה לפי סעיף 27א לחוק זכות יוצרים, תשס"ח-2007. אם הינך בעל הזכויות באחת היצירות, באפשרותך לבקש מאיתנו לחדול מהשימוש ביצירה,  זאת באמצעות פנייה לדוא"ל  rights@education.gov.il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XX</cp:lastModifiedBy>
  <cp:revision>189</cp:revision>
  <dcterms:created xsi:type="dcterms:W3CDTF">2020-03-15T19:13:03Z</dcterms:created>
  <dcterms:modified xsi:type="dcterms:W3CDTF">2020-04-26T20:15:33Z</dcterms:modified>
</cp:coreProperties>
</file>