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6" r:id="rId2"/>
  </p:sldMasterIdLst>
  <p:notesMasterIdLst>
    <p:notesMasterId r:id="rId53"/>
  </p:notesMasterIdLst>
  <p:sldIdLst>
    <p:sldId id="257" r:id="rId3"/>
    <p:sldId id="262" r:id="rId4"/>
    <p:sldId id="302" r:id="rId5"/>
    <p:sldId id="288" r:id="rId6"/>
    <p:sldId id="301" r:id="rId7"/>
    <p:sldId id="326" r:id="rId8"/>
    <p:sldId id="325" r:id="rId9"/>
    <p:sldId id="292" r:id="rId10"/>
    <p:sldId id="375" r:id="rId11"/>
    <p:sldId id="293" r:id="rId12"/>
    <p:sldId id="304" r:id="rId13"/>
    <p:sldId id="305" r:id="rId14"/>
    <p:sldId id="295" r:id="rId15"/>
    <p:sldId id="307" r:id="rId16"/>
    <p:sldId id="349" r:id="rId17"/>
    <p:sldId id="348" r:id="rId18"/>
    <p:sldId id="350" r:id="rId19"/>
    <p:sldId id="339" r:id="rId20"/>
    <p:sldId id="352" r:id="rId21"/>
    <p:sldId id="344" r:id="rId22"/>
    <p:sldId id="328" r:id="rId23"/>
    <p:sldId id="351" r:id="rId24"/>
    <p:sldId id="353" r:id="rId25"/>
    <p:sldId id="346" r:id="rId26"/>
    <p:sldId id="376" r:id="rId27"/>
    <p:sldId id="341" r:id="rId28"/>
    <p:sldId id="345" r:id="rId29"/>
    <p:sldId id="360" r:id="rId30"/>
    <p:sldId id="330" r:id="rId31"/>
    <p:sldId id="336" r:id="rId32"/>
    <p:sldId id="361" r:id="rId33"/>
    <p:sldId id="355" r:id="rId34"/>
    <p:sldId id="356" r:id="rId35"/>
    <p:sldId id="357" r:id="rId36"/>
    <p:sldId id="358" r:id="rId37"/>
    <p:sldId id="372" r:id="rId38"/>
    <p:sldId id="359" r:id="rId39"/>
    <p:sldId id="362" r:id="rId40"/>
    <p:sldId id="373" r:id="rId41"/>
    <p:sldId id="363" r:id="rId42"/>
    <p:sldId id="364" r:id="rId43"/>
    <p:sldId id="365" r:id="rId44"/>
    <p:sldId id="367" r:id="rId45"/>
    <p:sldId id="366" r:id="rId46"/>
    <p:sldId id="370" r:id="rId47"/>
    <p:sldId id="371" r:id="rId48"/>
    <p:sldId id="368" r:id="rId49"/>
    <p:sldId id="369" r:id="rId50"/>
    <p:sldId id="374" r:id="rId51"/>
    <p:sldId id="337" r:id="rId52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CEFF"/>
    <a:srgbClr val="006800"/>
    <a:srgbClr val="00FF00"/>
    <a:srgbClr val="FA00FA"/>
    <a:srgbClr val="C9FFFF"/>
    <a:srgbClr val="FF0066"/>
    <a:srgbClr val="00FFFF"/>
    <a:srgbClr val="69A12B"/>
    <a:srgbClr val="8C4306"/>
    <a:srgbClr val="12B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464" autoAdjust="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732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ל'/סיון/תש"ף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9811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45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3446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84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776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235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844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2693988"/>
            <a:ext cx="12190413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  <p:sp>
        <p:nvSpPr>
          <p:cNvPr id="11" name="מלבן מעוגל 7">
            <a:extLst>
              <a:ext uri="{FF2B5EF4-FFF2-40B4-BE49-F238E27FC236}">
                <a16:creationId xmlns:a16="http://schemas.microsoft.com/office/drawing/2014/main" id="{B4AFF296-E435-456B-88A7-FD44FC635162}"/>
              </a:ext>
            </a:extLst>
          </p:cNvPr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64B146C4-EED2-4B57-8484-D619778B9E1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7C073636-A9CC-46CC-A5B5-C80D3112BC4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4CEC450C-D597-4EB4-A4B8-7D7FF6277A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844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0220" y="938559"/>
            <a:ext cx="2190597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2B4BA0B6-69B0-4331-828B-18DEBDC76E1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8" name="מציין מיקום של תמונה 2">
            <a:extLst>
              <a:ext uri="{FF2B5EF4-FFF2-40B4-BE49-F238E27FC236}">
                <a16:creationId xmlns:a16="http://schemas.microsoft.com/office/drawing/2014/main" id="{FBCD6E16-20B0-475E-9CDF-01523C3F3E1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9" name="מציין מיקום של תמונה 2">
            <a:extLst>
              <a:ext uri="{FF2B5EF4-FFF2-40B4-BE49-F238E27FC236}">
                <a16:creationId xmlns:a16="http://schemas.microsoft.com/office/drawing/2014/main" id="{CF464C56-4BFD-45D5-9DFE-6D1C9EA4537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20" name="מציין מיקום של תמונה 2">
            <a:extLst>
              <a:ext uri="{FF2B5EF4-FFF2-40B4-BE49-F238E27FC236}">
                <a16:creationId xmlns:a16="http://schemas.microsoft.com/office/drawing/2014/main" id="{129AE4A9-D411-4409-B29E-8B4A85FA65F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4205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2693988"/>
            <a:ext cx="12190413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  <p:sp>
        <p:nvSpPr>
          <p:cNvPr id="11" name="מלבן מעוגל 7">
            <a:extLst>
              <a:ext uri="{FF2B5EF4-FFF2-40B4-BE49-F238E27FC236}">
                <a16:creationId xmlns:a16="http://schemas.microsoft.com/office/drawing/2014/main" id="{B4AFF296-E435-456B-88A7-FD44FC635162}"/>
              </a:ext>
            </a:extLst>
          </p:cNvPr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4073684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895892"/>
            <a:ext cx="12190413" cy="7652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212915" y="3655832"/>
            <a:ext cx="11977498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565645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918493"/>
            <a:ext cx="12190413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4853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</p:spPr>
        <p:txBody>
          <a:bodyPr lIns="36000" tIns="0" rIns="36000" bIns="0">
            <a:noAutofit/>
          </a:bodyPr>
          <a:lstStyle>
            <a:lvl1pPr>
              <a:defRPr sz="44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815138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93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438" y="213094"/>
            <a:ext cx="9640976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8" y="1185681"/>
            <a:ext cx="8323992" cy="540000"/>
          </a:xfrm>
        </p:spPr>
        <p:txBody>
          <a:bodyPr anchor="ctr">
            <a:noAutofit/>
          </a:bodyPr>
          <a:lstStyle>
            <a:lvl1pPr marL="185738" indent="0">
              <a:buNone/>
              <a:defRPr sz="3200" b="1">
                <a:solidFill>
                  <a:srgbClr val="12B4BC"/>
                </a:solidFill>
                <a:latin typeface="Varela Round" pitchFamily="2" charset="-79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3"/>
            <a:ext cx="8030918" cy="4152517"/>
          </a:xfrm>
        </p:spPr>
        <p:txBody>
          <a:bodyPr>
            <a:normAutofit/>
          </a:bodyPr>
          <a:lstStyle>
            <a:lvl1pPr marL="439738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3546" y="5699023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28" y="181685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761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08919" y="6104088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1529551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386" y="1312990"/>
            <a:ext cx="790948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8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7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40" y="81723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5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0413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691597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66850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369" y="639718"/>
            <a:ext cx="11463676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369" y="95349"/>
            <a:ext cx="8073828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507600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6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895892"/>
            <a:ext cx="12190413" cy="7652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212915" y="3655832"/>
            <a:ext cx="11977498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65331" y="950191"/>
            <a:ext cx="1158948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37DA72A4-4AB9-460E-88AD-A2F17BC9040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8189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E092FF7F-99D2-4D69-9F9B-DFCC0018EF0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EE11C667-5839-4E65-A8EE-E7690021913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5089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64B146C4-EED2-4B57-8484-D619778B9E1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7C073636-A9CC-46CC-A5B5-C80D3112BC4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4CEC450C-D597-4EB4-A4B8-7D7FF6277A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0258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0220" y="938559"/>
            <a:ext cx="2190597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2B4BA0B6-69B0-4331-828B-18DEBDC76E1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8" name="מציין מיקום של תמונה 2">
            <a:extLst>
              <a:ext uri="{FF2B5EF4-FFF2-40B4-BE49-F238E27FC236}">
                <a16:creationId xmlns:a16="http://schemas.microsoft.com/office/drawing/2014/main" id="{FBCD6E16-20B0-475E-9CDF-01523C3F3E1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9" name="מציין מיקום של תמונה 2">
            <a:extLst>
              <a:ext uri="{FF2B5EF4-FFF2-40B4-BE49-F238E27FC236}">
                <a16:creationId xmlns:a16="http://schemas.microsoft.com/office/drawing/2014/main" id="{CF464C56-4BFD-45D5-9DFE-6D1C9EA4537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20" name="מציין מיקום של תמונה 2">
            <a:extLst>
              <a:ext uri="{FF2B5EF4-FFF2-40B4-BE49-F238E27FC236}">
                <a16:creationId xmlns:a16="http://schemas.microsoft.com/office/drawing/2014/main" id="{129AE4A9-D411-4409-B29E-8B4A85FA65F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208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</p:spPr>
        <p:txBody>
          <a:bodyPr lIns="36000" tIns="0" rIns="36000" bIns="0">
            <a:noAutofit/>
          </a:bodyPr>
          <a:lstStyle>
            <a:lvl1pPr>
              <a:defRPr sz="44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815138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438" y="213094"/>
            <a:ext cx="9640976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8" y="1185681"/>
            <a:ext cx="8323992" cy="540000"/>
          </a:xfrm>
        </p:spPr>
        <p:txBody>
          <a:bodyPr anchor="ctr">
            <a:noAutofit/>
          </a:bodyPr>
          <a:lstStyle>
            <a:lvl1pPr marL="185738" indent="0">
              <a:buNone/>
              <a:defRPr sz="3200" b="1">
                <a:solidFill>
                  <a:srgbClr val="12B4BC"/>
                </a:solidFill>
                <a:latin typeface="Varela Round" pitchFamily="2" charset="-79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3"/>
            <a:ext cx="8030918" cy="4152517"/>
          </a:xfrm>
        </p:spPr>
        <p:txBody>
          <a:bodyPr>
            <a:normAutofit/>
          </a:bodyPr>
          <a:lstStyle>
            <a:lvl1pPr marL="439738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3546" y="5699023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28" y="181685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761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08919" y="6104088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09734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386" y="1312990"/>
            <a:ext cx="790948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8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7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40" y="81723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5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0413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2878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66850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369" y="639718"/>
            <a:ext cx="11463676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369" y="95349"/>
            <a:ext cx="8073828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39085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65331" y="950191"/>
            <a:ext cx="1158948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37DA72A4-4AB9-460E-88AD-A2F17BC9040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5647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E092FF7F-99D2-4D69-9F9B-DFCC0018EF0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EE11C667-5839-4E65-A8EE-E7690021913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268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69" r:id="rId4"/>
    <p:sldLayoutId id="2147483670" r:id="rId5"/>
    <p:sldLayoutId id="2147483671" r:id="rId6"/>
    <p:sldLayoutId id="2147483663" r:id="rId7"/>
    <p:sldLayoutId id="2147483675" r:id="rId8"/>
    <p:sldLayoutId id="2147483672" r:id="rId9"/>
    <p:sldLayoutId id="2147483673" r:id="rId10"/>
    <p:sldLayoutId id="2147483674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764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74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8.png"/><Relationship Id="rId2" Type="http://schemas.openxmlformats.org/officeDocument/2006/relationships/image" Target="../media/image58.png"/><Relationship Id="rId16" Type="http://schemas.openxmlformats.org/officeDocument/2006/relationships/image" Target="../media/image70.gif"/><Relationship Id="rId20" Type="http://schemas.microsoft.com/office/2007/relationships/hdphoto" Target="../media/hdphoto8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11" Type="http://schemas.openxmlformats.org/officeDocument/2006/relationships/image" Target="../media/image65.png"/><Relationship Id="rId24" Type="http://schemas.openxmlformats.org/officeDocument/2006/relationships/image" Target="../media/image77.png"/><Relationship Id="rId5" Type="http://schemas.openxmlformats.org/officeDocument/2006/relationships/image" Target="../media/image3.png"/><Relationship Id="rId15" Type="http://schemas.openxmlformats.org/officeDocument/2006/relationships/image" Target="../media/image69.png"/><Relationship Id="rId23" Type="http://schemas.openxmlformats.org/officeDocument/2006/relationships/image" Target="../media/image76.png"/><Relationship Id="rId10" Type="http://schemas.microsoft.com/office/2007/relationships/hdphoto" Target="../media/hdphoto7.wdp"/><Relationship Id="rId19" Type="http://schemas.openxmlformats.org/officeDocument/2006/relationships/image" Target="../media/image73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8.png"/><Relationship Id="rId22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6.png"/><Relationship Id="rId5" Type="http://schemas.openxmlformats.org/officeDocument/2006/relationships/image" Target="../media/image71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6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hdphoto" Target="../media/hdphoto10.wdp"/><Relationship Id="rId7" Type="http://schemas.openxmlformats.org/officeDocument/2006/relationships/image" Target="../media/image4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7.png"/><Relationship Id="rId11" Type="http://schemas.microsoft.com/office/2007/relationships/hdphoto" Target="../media/hdphoto11.wdp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microsoft.com/office/2007/relationships/hdphoto" Target="../media/hdphoto12.wdp"/><Relationship Id="rId7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13.wdp"/><Relationship Id="rId5" Type="http://schemas.openxmlformats.org/officeDocument/2006/relationships/image" Target="../media/image92.png"/><Relationship Id="rId4" Type="http://schemas.openxmlformats.org/officeDocument/2006/relationships/image" Target="../media/image3.png"/><Relationship Id="rId9" Type="http://schemas.microsoft.com/office/2007/relationships/hdphoto" Target="../media/hdphoto1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6.png"/><Relationship Id="rId7" Type="http://schemas.openxmlformats.org/officeDocument/2006/relationships/image" Target="../media/image96.png"/><Relationship Id="rId12" Type="http://schemas.microsoft.com/office/2007/relationships/hdphoto" Target="../media/hdphoto16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11" Type="http://schemas.openxmlformats.org/officeDocument/2006/relationships/image" Target="../media/image99.png"/><Relationship Id="rId5" Type="http://schemas.openxmlformats.org/officeDocument/2006/relationships/image" Target="../media/image41.png"/><Relationship Id="rId10" Type="http://schemas.microsoft.com/office/2007/relationships/hdphoto" Target="../media/hdphoto15.wdp"/><Relationship Id="rId4" Type="http://schemas.openxmlformats.org/officeDocument/2006/relationships/image" Target="../media/image87.png"/><Relationship Id="rId9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0.png"/><Relationship Id="rId4" Type="http://schemas.microsoft.com/office/2007/relationships/hdphoto" Target="../media/hdphoto14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17.wdp"/><Relationship Id="rId5" Type="http://schemas.openxmlformats.org/officeDocument/2006/relationships/image" Target="../media/image101.png"/><Relationship Id="rId4" Type="http://schemas.microsoft.com/office/2007/relationships/hdphoto" Target="../media/hdphoto14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emf"/><Relationship Id="rId12" Type="http://schemas.openxmlformats.org/officeDocument/2006/relationships/image" Target="../media/image1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microsoft.com/office/2007/relationships/hdphoto" Target="../media/hdphoto14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17.png"/><Relationship Id="rId7" Type="http://schemas.openxmlformats.org/officeDocument/2006/relationships/image" Target="../media/image9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118.png"/><Relationship Id="rId4" Type="http://schemas.microsoft.com/office/2007/relationships/hdphoto" Target="../media/hdphoto19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4.png"/><Relationship Id="rId5" Type="http://schemas.microsoft.com/office/2007/relationships/hdphoto" Target="../media/hdphoto14.wdp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1.png"/><Relationship Id="rId5" Type="http://schemas.microsoft.com/office/2007/relationships/hdphoto" Target="../media/hdphoto14.wdp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2.png"/><Relationship Id="rId4" Type="http://schemas.microsoft.com/office/2007/relationships/hdphoto" Target="../media/hdphoto1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490896" y="2578485"/>
            <a:ext cx="11208619" cy="1470025"/>
          </a:xfrm>
        </p:spPr>
        <p:txBody>
          <a:bodyPr>
            <a:normAutofit/>
          </a:bodyPr>
          <a:lstStyle/>
          <a:p>
            <a:r>
              <a:rPr lang="he-IL" dirty="0">
                <a:cs typeface="Varela Round" panose="00000500000000000000" pitchFamily="2" charset="-79"/>
              </a:rPr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h0.redbubble.net/image.157840443.2084/sticker,375x360.u5.png">
            <a:extLst>
              <a:ext uri="{FF2B5EF4-FFF2-40B4-BE49-F238E27FC236}">
                <a16:creationId xmlns:a16="http://schemas.microsoft.com/office/drawing/2014/main" id="{9EDAAFA1-3B22-49F7-A3FC-29099E941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2595" y="0"/>
            <a:ext cx="1803854" cy="173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CB2DD00C-9931-4D49-9581-0BA3009748B4}"/>
              </a:ext>
            </a:extLst>
          </p:cNvPr>
          <p:cNvSpPr/>
          <p:nvPr/>
        </p:nvSpPr>
        <p:spPr>
          <a:xfrm>
            <a:off x="2372627" y="1294645"/>
            <a:ext cx="7710177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sz="24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א</a:t>
            </a:r>
            <a:r>
              <a:rPr lang="he-IL" sz="2400" dirty="0"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 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בְּרֵאשִׁית,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בָּרָא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 אֱלֹהִים, אֵת </a:t>
            </a:r>
            <a:r>
              <a:rPr lang="he-IL" sz="28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הַשָּׁמַיִם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, וְאֵת </a:t>
            </a:r>
            <a:r>
              <a:rPr lang="he-IL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הָאָרֶץ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.  </a:t>
            </a:r>
          </a:p>
          <a:p>
            <a:pPr algn="just">
              <a:spcBef>
                <a:spcPts val="600"/>
              </a:spcBef>
            </a:pPr>
            <a:r>
              <a:rPr lang="he-IL" sz="24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ב</a:t>
            </a:r>
            <a:r>
              <a:rPr lang="he-IL" sz="2400" dirty="0"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 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וְהָאָרֶץ, </a:t>
            </a:r>
            <a:r>
              <a:rPr lang="he-IL" sz="2800" dirty="0" err="1">
                <a:solidFill>
                  <a:prstClr val="black"/>
                </a:solidFill>
                <a:latin typeface="Comic Sans MS"/>
              </a:rPr>
              <a:t>הָיְתָה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 </a:t>
            </a:r>
            <a:r>
              <a:rPr lang="he-IL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תֹהוּ וָבֹהוּ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וְחֹשֶׁךְ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, עַל-פְּנֵי </a:t>
            </a:r>
            <a:r>
              <a:rPr lang="he-IL" sz="28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תְהוֹם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;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  <a:latin typeface="Comic Sans MS"/>
              </a:rPr>
              <a:t>וְרוּחַ אֱלֹהִים, </a:t>
            </a:r>
            <a:r>
              <a:rPr lang="he-IL" sz="28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מְרַחֶפֶת עַל-פְּנֵי הַמָּיִם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. 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403723BB-1033-4612-A197-9425FEFBFEC3}"/>
              </a:ext>
            </a:extLst>
          </p:cNvPr>
          <p:cNvSpPr txBox="1">
            <a:spLocks/>
          </p:cNvSpPr>
          <p:nvPr/>
        </p:nvSpPr>
        <p:spPr>
          <a:xfrm>
            <a:off x="3084897" y="429938"/>
            <a:ext cx="7914268" cy="805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3600" b="0" dirty="0">
                <a:latin typeface="Comic Sans MS"/>
                <a:cs typeface="+mn-cs"/>
              </a:rPr>
              <a:t>פסוקים א-ב: </a:t>
            </a:r>
            <a:r>
              <a:rPr lang="he-IL" sz="3600" dirty="0">
                <a:latin typeface="Comic Sans MS"/>
                <a:cs typeface="+mn-cs"/>
              </a:rPr>
              <a:t>המצב שלפני הבריאה</a:t>
            </a:r>
            <a:r>
              <a:rPr lang="he-IL" sz="3600" b="0" dirty="0">
                <a:latin typeface="Comic Sans MS"/>
                <a:cs typeface="+mn-cs"/>
              </a:rPr>
              <a:t>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74FE42D-4D50-4247-B880-153624D33E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29" y="3835374"/>
            <a:ext cx="5852489" cy="28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29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מלבן 11">
            <a:extLst>
              <a:ext uri="{FF2B5EF4-FFF2-40B4-BE49-F238E27FC236}">
                <a16:creationId xmlns:a16="http://schemas.microsoft.com/office/drawing/2014/main" id="{7BB20C95-8E34-42B0-8195-1995BC84B724}"/>
              </a:ext>
            </a:extLst>
          </p:cNvPr>
          <p:cNvSpPr/>
          <p:nvPr/>
        </p:nvSpPr>
        <p:spPr>
          <a:xfrm>
            <a:off x="930591" y="3747774"/>
            <a:ext cx="839804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buSzPct val="130000"/>
              <a:buBlip>
                <a:blip r:embed="rId2"/>
              </a:buBlip>
            </a:pPr>
            <a:r>
              <a:rPr lang="he-I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חומר קדמון</a:t>
            </a:r>
            <a:r>
              <a:rPr lang="he-IL" sz="3200" dirty="0">
                <a:solidFill>
                  <a:prstClr val="black"/>
                </a:solidFill>
                <a:latin typeface="Comic Sans MS"/>
              </a:rPr>
              <a:t>, כלומר שהאלוהים ברא את העולם </a:t>
            </a:r>
            <a:r>
              <a:rPr lang="he-IL" sz="3200" b="1" dirty="0">
                <a:solidFill>
                  <a:prstClr val="black"/>
                </a:solidFill>
                <a:latin typeface="Comic Sans MS"/>
              </a:rPr>
              <a:t>יש מיש</a:t>
            </a:r>
            <a:r>
              <a:rPr lang="he-IL" sz="3200" dirty="0">
                <a:solidFill>
                  <a:prstClr val="black"/>
                </a:solidFill>
                <a:latin typeface="Comic Sans MS"/>
              </a:rPr>
              <a:t>. </a:t>
            </a:r>
          </a:p>
          <a:p>
            <a:pPr marL="342900" indent="-342900" algn="just">
              <a:spcBef>
                <a:spcPts val="1200"/>
              </a:spcBef>
              <a:buSzPct val="130000"/>
              <a:buBlip>
                <a:blip r:embed="rId2"/>
              </a:buBlip>
            </a:pPr>
            <a:r>
              <a:rPr lang="he-I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חומר נברא</a:t>
            </a:r>
            <a:r>
              <a:rPr lang="he-IL" sz="3200" dirty="0">
                <a:solidFill>
                  <a:prstClr val="black"/>
                </a:solidFill>
                <a:latin typeface="Comic Sans MS"/>
              </a:rPr>
              <a:t>, כלומר שהאלוהים ברא את העולם </a:t>
            </a:r>
            <a:r>
              <a:rPr lang="he-IL" sz="3200" b="1" dirty="0">
                <a:solidFill>
                  <a:prstClr val="black"/>
                </a:solidFill>
                <a:latin typeface="Comic Sans MS"/>
              </a:rPr>
              <a:t>יש מאין</a:t>
            </a:r>
            <a:r>
              <a:rPr lang="he-IL" sz="3200" dirty="0">
                <a:solidFill>
                  <a:prstClr val="black"/>
                </a:solidFill>
                <a:latin typeface="Comic Sans MS"/>
              </a:rPr>
              <a:t>. 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C862A8AB-1ED9-4603-94C6-CA4547C3F85F}"/>
              </a:ext>
            </a:extLst>
          </p:cNvPr>
          <p:cNvSpPr txBox="1">
            <a:spLocks/>
          </p:cNvSpPr>
          <p:nvPr/>
        </p:nvSpPr>
        <p:spPr>
          <a:xfrm>
            <a:off x="8816482" y="233664"/>
            <a:ext cx="3311367" cy="2147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he-IL" sz="4800" b="0" dirty="0">
                <a:latin typeface="Comic Sans MS"/>
              </a:rPr>
              <a:t>יש מיש</a:t>
            </a:r>
          </a:p>
          <a:p>
            <a:pPr algn="ctr">
              <a:spcBef>
                <a:spcPts val="600"/>
              </a:spcBef>
            </a:pPr>
            <a:r>
              <a:rPr lang="he-IL" sz="4800" b="0" dirty="0">
                <a:latin typeface="Comic Sans MS"/>
              </a:rPr>
              <a:t>או</a:t>
            </a:r>
          </a:p>
          <a:p>
            <a:pPr algn="ctr">
              <a:spcBef>
                <a:spcPts val="600"/>
              </a:spcBef>
            </a:pPr>
            <a:r>
              <a:rPr lang="he-IL" sz="4800" b="0" dirty="0">
                <a:latin typeface="Comic Sans MS"/>
              </a:rPr>
              <a:t>יש מאין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3C9C605-A452-4D9A-9C3B-BA619C920D49}"/>
              </a:ext>
            </a:extLst>
          </p:cNvPr>
          <p:cNvSpPr/>
          <p:nvPr/>
        </p:nvSpPr>
        <p:spPr>
          <a:xfrm>
            <a:off x="349567" y="2293642"/>
            <a:ext cx="883774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he-IL" sz="3200" b="1" dirty="0">
                <a:solidFill>
                  <a:srgbClr val="12B4BC"/>
                </a:solidFill>
                <a:latin typeface="Comic Sans MS"/>
              </a:rPr>
              <a:t>מהו אותו חומר שממנו ברא האלוהים את העולם</a:t>
            </a:r>
            <a:r>
              <a:rPr lang="en-US" sz="3200" b="1" dirty="0">
                <a:solidFill>
                  <a:srgbClr val="12B4BC"/>
                </a:solidFill>
                <a:latin typeface="Comic Sans MS"/>
              </a:rPr>
              <a:t>?</a:t>
            </a:r>
            <a:r>
              <a:rPr lang="he-IL" sz="3200" b="1" dirty="0">
                <a:solidFill>
                  <a:srgbClr val="12B4BC"/>
                </a:solidFill>
                <a:latin typeface="Comic Sans MS"/>
              </a:rPr>
              <a:t> </a:t>
            </a:r>
          </a:p>
          <a:p>
            <a:pPr algn="just">
              <a:spcBef>
                <a:spcPts val="1200"/>
              </a:spcBef>
            </a:pPr>
            <a:r>
              <a:rPr lang="he-IL" sz="3200" b="1" dirty="0">
                <a:solidFill>
                  <a:srgbClr val="12B4BC"/>
                </a:solidFill>
                <a:latin typeface="Comic Sans MS"/>
              </a:rPr>
              <a:t>האם הוא קדמון או נברא</a:t>
            </a:r>
            <a:r>
              <a:rPr lang="en-US" sz="3200" b="1" dirty="0">
                <a:solidFill>
                  <a:srgbClr val="12B4BC"/>
                </a:solidFill>
                <a:latin typeface="Comic Sans MS"/>
              </a:rPr>
              <a:t>?</a:t>
            </a:r>
            <a:endParaRPr lang="he-IL" sz="3200" b="1" dirty="0">
              <a:solidFill>
                <a:srgbClr val="12B4BC"/>
              </a:solidFill>
              <a:latin typeface="Comic Sans MS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3EBFC40-5E81-4914-A0F5-CE938D8E8E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048" y="-13172"/>
            <a:ext cx="4249280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74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15931177-4D7A-4DF1-AF5F-7B4D74771ED0}"/>
              </a:ext>
            </a:extLst>
          </p:cNvPr>
          <p:cNvSpPr txBox="1"/>
          <p:nvPr/>
        </p:nvSpPr>
        <p:spPr>
          <a:xfrm>
            <a:off x="987335" y="1376435"/>
            <a:ext cx="41873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he-IL" sz="3600" kern="0" dirty="0">
                <a:solidFill>
                  <a:srgbClr val="FFFFFF"/>
                </a:solidFill>
                <a:sym typeface="Arial"/>
              </a:rPr>
              <a:t>עבדיהו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5FC61D87-3EFA-4C04-ADA8-09ACFFDAD58D}"/>
              </a:ext>
            </a:extLst>
          </p:cNvPr>
          <p:cNvSpPr/>
          <p:nvPr/>
        </p:nvSpPr>
        <p:spPr>
          <a:xfrm>
            <a:off x="3828472" y="1151952"/>
            <a:ext cx="543068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he-IL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ג</a:t>
            </a:r>
            <a:r>
              <a:rPr lang="he-IL" sz="2400" b="1" dirty="0">
                <a:solidFill>
                  <a:srgbClr val="17406D"/>
                </a:solidFill>
                <a:latin typeface="David" panose="020E0502060401010101" pitchFamily="34" charset="-79"/>
                <a:cs typeface="+mj-cs"/>
              </a:rPr>
              <a:t>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וַיֹּאמֶר </a:t>
            </a:r>
            <a:r>
              <a:rPr lang="he-IL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  <a:cs typeface="+mj-cs"/>
              </a:rPr>
              <a:t>, יְהִי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אוֹר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  <a:cs typeface="+mj-cs"/>
              </a:rPr>
              <a:t>;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וַיְהִי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  <a:cs typeface="+mj-cs"/>
              </a:rPr>
              <a:t>-אוֹר. </a:t>
            </a:r>
          </a:p>
          <a:p>
            <a:pPr algn="just">
              <a:spcBef>
                <a:spcPts val="1200"/>
              </a:spcBef>
            </a:pPr>
            <a:r>
              <a:rPr lang="he-IL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ד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  <a:cs typeface="+mj-cs"/>
              </a:rPr>
              <a:t> 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וַיַּרְא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  <a:cs typeface="+mj-cs"/>
              </a:rPr>
              <a:t> אֱלֹהִים אֶת-הָאוֹר,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כִּי-טוֹב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  <a:cs typeface="+mj-cs"/>
              </a:rPr>
              <a:t>; </a:t>
            </a:r>
          </a:p>
          <a:p>
            <a:pPr algn="just">
              <a:spcBef>
                <a:spcPts val="1200"/>
              </a:spcBef>
            </a:pP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וַיַּבְדֵּל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  <a:cs typeface="+mj-cs"/>
              </a:rPr>
              <a:t> אֱלֹהִים, בֵּין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הָאוֹר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  <a:cs typeface="+mj-cs"/>
              </a:rPr>
              <a:t> וּבֵין </a:t>
            </a:r>
            <a:r>
              <a:rPr lang="he-IL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הַחֹשֶׁךְ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  <a:cs typeface="+mj-cs"/>
              </a:rPr>
              <a:t>.  </a:t>
            </a:r>
          </a:p>
          <a:p>
            <a:pPr algn="just">
              <a:spcBef>
                <a:spcPts val="1200"/>
              </a:spcBef>
            </a:pPr>
            <a:r>
              <a:rPr lang="he-IL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  <a:cs typeface="+mj-cs"/>
              </a:rPr>
              <a:t> </a:t>
            </a: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וַיִּקְרָא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  <a:cs typeface="+mj-cs"/>
              </a:rPr>
              <a:t> אֱלֹהִים לָאוֹר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יוֹם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  <a:cs typeface="+mj-cs"/>
              </a:rPr>
              <a:t>, </a:t>
            </a:r>
          </a:p>
          <a:p>
            <a:pPr algn="just">
              <a:spcBef>
                <a:spcPts val="12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  <a:cs typeface="+mj-cs"/>
              </a:rPr>
              <a:t>וְלַחֹשֶׁךְ קָרָא </a:t>
            </a:r>
            <a:r>
              <a:rPr lang="he-IL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לָיְלָה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  <a:cs typeface="+mj-cs"/>
              </a:rPr>
              <a:t>; </a:t>
            </a:r>
          </a:p>
          <a:p>
            <a:pPr algn="just">
              <a:spcBef>
                <a:spcPts val="1200"/>
              </a:spcBef>
            </a:pP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וַיְהִי-עֶרֶב וַיְהִי-בֹקֶר, יוֹם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+mj-cs"/>
              </a:rPr>
              <a:t>אֶחָד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  <a:cs typeface="+mj-cs"/>
              </a:rPr>
              <a:t>. </a:t>
            </a:r>
            <a:endParaRPr lang="he-IL" sz="2800" dirty="0">
              <a:solidFill>
                <a:prstClr val="black"/>
              </a:solidFill>
              <a:latin typeface="Comic Sans MS"/>
              <a:cs typeface="+mj-cs"/>
            </a:endParaRPr>
          </a:p>
        </p:txBody>
      </p:sp>
      <p:pic>
        <p:nvPicPr>
          <p:cNvPr id="11" name="Picture 2" descr="http://www.uzihacohen.co.il/userfiles/image/%D7%A7%D7%9C%D7%93%D7%99%D7%95%D7%A1%D7%A7%D7%95%D7%A4/1.jpg">
            <a:extLst>
              <a:ext uri="{FF2B5EF4-FFF2-40B4-BE49-F238E27FC236}">
                <a16:creationId xmlns:a16="http://schemas.microsoft.com/office/drawing/2014/main" id="{2D8F5C1A-ED9B-4A0A-8F80-7DA335690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6396" y="1151952"/>
            <a:ext cx="978731" cy="227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כותרת 1">
            <a:extLst>
              <a:ext uri="{FF2B5EF4-FFF2-40B4-BE49-F238E27FC236}">
                <a16:creationId xmlns:a16="http://schemas.microsoft.com/office/drawing/2014/main" id="{E42429A7-2F2F-4750-97C4-FA4998DFDE2F}"/>
              </a:ext>
            </a:extLst>
          </p:cNvPr>
          <p:cNvSpPr txBox="1">
            <a:spLocks/>
          </p:cNvSpPr>
          <p:nvPr/>
        </p:nvSpPr>
        <p:spPr>
          <a:xfrm>
            <a:off x="3302505" y="233994"/>
            <a:ext cx="8497427" cy="805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200" b="0" dirty="0">
                <a:latin typeface="Comic Sans MS"/>
              </a:rPr>
              <a:t>פסוקים ג-ה: היום </a:t>
            </a: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הראשון</a:t>
            </a:r>
            <a:r>
              <a:rPr lang="he-IL" sz="3200" b="0" dirty="0">
                <a:latin typeface="Comic Sans MS"/>
              </a:rPr>
              <a:t>, בריאת האור.</a:t>
            </a:r>
          </a:p>
        </p:txBody>
      </p:sp>
      <p:pic>
        <p:nvPicPr>
          <p:cNvPr id="2054" name="Picture 6" descr="DIVINE LIGHT REIKI – HAPPY REIKI HEALING">
            <a:extLst>
              <a:ext uri="{FF2B5EF4-FFF2-40B4-BE49-F238E27FC236}">
                <a16:creationId xmlns:a16="http://schemas.microsoft.com/office/drawing/2014/main" id="{53B6858B-C291-434A-B6F7-E2238C1F3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131" y="871540"/>
            <a:ext cx="4140505" cy="578876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976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>
            <a:extLst>
              <a:ext uri="{FF2B5EF4-FFF2-40B4-BE49-F238E27FC236}">
                <a16:creationId xmlns:a16="http://schemas.microsoft.com/office/drawing/2014/main" id="{15A49666-09C7-4951-8ED0-C1D5BCBA1368}"/>
              </a:ext>
            </a:extLst>
          </p:cNvPr>
          <p:cNvSpPr/>
          <p:nvPr/>
        </p:nvSpPr>
        <p:spPr>
          <a:xfrm>
            <a:off x="3492101" y="5190100"/>
            <a:ext cx="4440954" cy="1117601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805D68BC-9F9B-46C2-A916-1F62C7882D09}"/>
              </a:ext>
            </a:extLst>
          </p:cNvPr>
          <p:cNvSpPr/>
          <p:nvPr/>
        </p:nvSpPr>
        <p:spPr>
          <a:xfrm>
            <a:off x="2396835" y="1934464"/>
            <a:ext cx="7130473" cy="2554546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B53D41B2-51BB-4F41-BAD7-4A903640E14E}"/>
              </a:ext>
            </a:extLst>
          </p:cNvPr>
          <p:cNvSpPr txBox="1">
            <a:spLocks/>
          </p:cNvSpPr>
          <p:nvPr/>
        </p:nvSpPr>
        <p:spPr>
          <a:xfrm>
            <a:off x="1708728" y="320094"/>
            <a:ext cx="10248252" cy="1134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200" b="0" dirty="0">
                <a:latin typeface="Comic Sans MS"/>
                <a:cs typeface="+mn-cs"/>
              </a:rPr>
              <a:t>פסוקים ו-ח: היום </a:t>
            </a: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השני</a:t>
            </a:r>
            <a:r>
              <a:rPr lang="he-IL" sz="3200" b="0" dirty="0">
                <a:latin typeface="Comic Sans MS"/>
                <a:cs typeface="+mn-cs"/>
              </a:rPr>
              <a:t>, </a:t>
            </a:r>
          </a:p>
          <a:p>
            <a:pPr algn="r"/>
            <a:r>
              <a:rPr lang="he-IL" sz="3200" b="0" dirty="0">
                <a:latin typeface="Comic Sans MS"/>
                <a:cs typeface="+mn-cs"/>
              </a:rPr>
              <a:t>הפרדה בין מים עליונים למים תחתונים ובריאת השמים.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40D7B05A-FF83-468E-858A-4FB0CC06A75F}"/>
              </a:ext>
            </a:extLst>
          </p:cNvPr>
          <p:cNvSpPr/>
          <p:nvPr/>
        </p:nvSpPr>
        <p:spPr>
          <a:xfrm>
            <a:off x="3454835" y="1977760"/>
            <a:ext cx="57060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sz="20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וַיֹּאמֶר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אֱלֹהִים, יְהִי </a:t>
            </a:r>
            <a:r>
              <a:rPr lang="he-I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רָקִיעַ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בְּתוֹךְ </a:t>
            </a:r>
            <a:r>
              <a:rPr lang="he-IL" sz="28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הַמָּיִם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וִיהִי </a:t>
            </a: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מַבְדִּיל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בֵּין </a:t>
            </a:r>
            <a:r>
              <a:rPr lang="he-I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מַיִם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לָמָיִם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</a:p>
          <a:p>
            <a:pPr algn="just">
              <a:spcBef>
                <a:spcPts val="600"/>
              </a:spcBef>
            </a:pPr>
            <a:r>
              <a:rPr lang="he-IL" sz="20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ז</a:t>
            </a:r>
            <a:r>
              <a:rPr lang="he-IL" sz="2800" dirty="0"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וַיַּעַשׂ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אֱלֹהִים, </a:t>
            </a:r>
            <a:r>
              <a:rPr lang="he-I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אֶת-הָרָקִיעַ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וַיַּבְדֵּל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בֵּין </a:t>
            </a:r>
            <a:r>
              <a:rPr lang="he-IL" sz="28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הַמַּיִם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אֲשֶׁר מִתַּחַת לָרָקִיעַ,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וּבֵין </a:t>
            </a:r>
            <a:r>
              <a:rPr lang="he-I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הַמַּיִם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אֲשֶׁר מֵעַל לָרָקִיעַ;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וַיְהִי-כֵן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</a:p>
        </p:txBody>
      </p:sp>
      <p:pic>
        <p:nvPicPr>
          <p:cNvPr id="11" name="Picture 2" descr="http://www.uzihacohen.co.il/userfiles/image/%D7%A7%D7%9C%D7%93%D7%99%D7%95%D7%A1%D7%A7%D7%95%D7%A4/(1).jpg">
            <a:extLst>
              <a:ext uri="{FF2B5EF4-FFF2-40B4-BE49-F238E27FC236}">
                <a16:creationId xmlns:a16="http://schemas.microsoft.com/office/drawing/2014/main" id="{150FE6C1-5607-43EF-951A-1D5C33AD0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8" b="92958" l="6667" r="91429">
                        <a14:foregroundMark x1="57143" y1="9390" x2="36190" y2="11737"/>
                        <a14:foregroundMark x1="36190" y1="11737" x2="19048" y2="18310"/>
                        <a14:foregroundMark x1="19048" y1="18310" x2="18095" y2="24883"/>
                        <a14:foregroundMark x1="38095" y1="4695" x2="55238" y2="2347"/>
                        <a14:foregroundMark x1="10476" y1="17371" x2="8571" y2="31925"/>
                        <a14:foregroundMark x1="13333" y1="91549" x2="14286" y2="91080"/>
                        <a14:foregroundMark x1="48571" y1="89202" x2="59048" y2="88732"/>
                        <a14:foregroundMark x1="64762" y1="89202" x2="70476" y2="89671"/>
                        <a14:foregroundMark x1="72381" y1="89671" x2="72381" y2="89671"/>
                        <a14:foregroundMark x1="87619" y1="88732" x2="71429" y2="93427"/>
                        <a14:foregroundMark x1="71429" y1="93427" x2="71429" y2="93427"/>
                        <a14:foregroundMark x1="91429" y1="28169" x2="89524" y2="31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1466" y="1550949"/>
            <a:ext cx="1113482" cy="224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48C39EAC-CEF6-40D2-8EA5-9C0BB4B01A48}"/>
              </a:ext>
            </a:extLst>
          </p:cNvPr>
          <p:cNvSpPr/>
          <p:nvPr/>
        </p:nvSpPr>
        <p:spPr>
          <a:xfrm>
            <a:off x="3454835" y="5190100"/>
            <a:ext cx="451548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sz="20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ח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וַיִּקְרָא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לָרָקִיעַ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שָׁמָיִם;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וַיְהִי-עֶרֶב וַיְהִי-בֹקֶר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יוֹם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שֵׁנִי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</a:t>
            </a:r>
            <a:endParaRPr lang="he-IL" sz="2800" dirty="0">
              <a:solidFill>
                <a:prstClr val="black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240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מלבן 11">
            <a:extLst>
              <a:ext uri="{FF2B5EF4-FFF2-40B4-BE49-F238E27FC236}">
                <a16:creationId xmlns:a16="http://schemas.microsoft.com/office/drawing/2014/main" id="{4A585DB7-65DF-4D49-A1F3-A34CE386BDAF}"/>
              </a:ext>
            </a:extLst>
          </p:cNvPr>
          <p:cNvSpPr/>
          <p:nvPr/>
        </p:nvSpPr>
        <p:spPr>
          <a:xfrm>
            <a:off x="2757637" y="1683698"/>
            <a:ext cx="6369417" cy="1660538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B15929E8-C3A8-43F8-B2D9-88524B58C84F}"/>
              </a:ext>
            </a:extLst>
          </p:cNvPr>
          <p:cNvSpPr/>
          <p:nvPr/>
        </p:nvSpPr>
        <p:spPr>
          <a:xfrm>
            <a:off x="1082841" y="4573305"/>
            <a:ext cx="4156933" cy="1538883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51F9CEF7-B49C-4FE8-B8F3-F9C0483A1B72}"/>
              </a:ext>
            </a:extLst>
          </p:cNvPr>
          <p:cNvSpPr txBox="1">
            <a:spLocks/>
          </p:cNvSpPr>
          <p:nvPr/>
        </p:nvSpPr>
        <p:spPr>
          <a:xfrm>
            <a:off x="2845491" y="242888"/>
            <a:ext cx="9171650" cy="1422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200" b="0" dirty="0">
                <a:latin typeface="Comic Sans MS"/>
                <a:cs typeface="+mn-cs"/>
              </a:rPr>
              <a:t>פסוקים ט-</a:t>
            </a:r>
            <a:r>
              <a:rPr lang="he-IL" sz="3200" b="0" dirty="0" err="1">
                <a:latin typeface="Comic Sans MS"/>
                <a:cs typeface="+mn-cs"/>
              </a:rPr>
              <a:t>יג</a:t>
            </a:r>
            <a:r>
              <a:rPr lang="he-IL" sz="3200" b="0" dirty="0">
                <a:latin typeface="Comic Sans MS"/>
                <a:cs typeface="+mn-cs"/>
              </a:rPr>
              <a:t>: היום </a:t>
            </a: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השלישי</a:t>
            </a:r>
            <a:r>
              <a:rPr lang="he-IL" sz="3200" b="0" dirty="0">
                <a:latin typeface="Comic Sans MS"/>
                <a:cs typeface="+mn-cs"/>
              </a:rPr>
              <a:t>, </a:t>
            </a:r>
          </a:p>
          <a:p>
            <a:pPr algn="r"/>
            <a:r>
              <a:rPr lang="he-IL" sz="3200" b="0" dirty="0">
                <a:latin typeface="Comic Sans MS"/>
                <a:cs typeface="+mn-cs"/>
              </a:rPr>
              <a:t>הפרדת המים התחתונים כדי שתיראה היבשה ובריאת הצומח.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A94C639B-A783-451D-A047-7528FD0D44AC}"/>
              </a:ext>
            </a:extLst>
          </p:cNvPr>
          <p:cNvSpPr/>
          <p:nvPr/>
        </p:nvSpPr>
        <p:spPr>
          <a:xfrm>
            <a:off x="2579619" y="1805352"/>
            <a:ext cx="648283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sz="20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ט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 וַיֹּאמֶר 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אֱלֹהִים,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יִקָּווּ </a:t>
            </a:r>
            <a:r>
              <a:rPr lang="he-IL" sz="28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הַמַּיִם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מִתַּחַת הַשָּׁמַיִם אֶל-מָקוֹם אֶחָד,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וְתֵרָאֶה, </a:t>
            </a:r>
            <a:r>
              <a:rPr lang="he-IL" sz="2800" b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הַיַּבָּשָׁה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;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וַיְהִי-כֵן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AF39344-7DBA-43D4-934D-588FCFC66DAB}"/>
              </a:ext>
            </a:extLst>
          </p:cNvPr>
          <p:cNvSpPr/>
          <p:nvPr/>
        </p:nvSpPr>
        <p:spPr>
          <a:xfrm>
            <a:off x="903624" y="4573305"/>
            <a:ext cx="431105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he-IL" sz="20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וַיִּקְרָא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לַיַּבָּשָׁה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אֶרֶץ, </a:t>
            </a:r>
          </a:p>
          <a:p>
            <a:pPr lvl="0" algn="just">
              <a:spcBef>
                <a:spcPts val="600"/>
              </a:spcBef>
            </a:pP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וּלְמִקְוֵה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הַמַּיִם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קָרָא יַמִּים; </a:t>
            </a:r>
          </a:p>
          <a:p>
            <a:pPr lvl="0" algn="just">
              <a:spcBef>
                <a:spcPts val="600"/>
              </a:spcBef>
            </a:pP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וַיַּרְא </a:t>
            </a:r>
            <a:r>
              <a:rPr lang="he-IL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אֱלֹהִים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, כִּי-טוֹב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  <a:endParaRPr lang="he-IL" sz="2800" dirty="0">
              <a:solidFill>
                <a:prstClr val="black"/>
              </a:solidFill>
              <a:latin typeface="Comic Sans MS"/>
            </a:endParaRPr>
          </a:p>
        </p:txBody>
      </p:sp>
      <p:pic>
        <p:nvPicPr>
          <p:cNvPr id="7" name="Picture 2" descr="http://www.uzihacohen.co.il/userfiles/image/%D7%A7%D7%9C%D7%93%D7%99%D7%95%D7%A1%D7%A7%D7%95%D7%A4/3.jpg">
            <a:extLst>
              <a:ext uri="{FF2B5EF4-FFF2-40B4-BE49-F238E27FC236}">
                <a16:creationId xmlns:a16="http://schemas.microsoft.com/office/drawing/2014/main" id="{4FE50079-073D-4734-A759-4E4411ECF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4271" l="7143" r="91837">
                        <a14:foregroundMark x1="69388" y1="8333" x2="55102" y2="7813"/>
                        <a14:foregroundMark x1="55102" y1="7813" x2="39796" y2="10417"/>
                        <a14:foregroundMark x1="44898" y1="2604" x2="53061" y2="2604"/>
                        <a14:foregroundMark x1="7143" y1="23958" x2="7143" y2="28646"/>
                        <a14:foregroundMark x1="87755" y1="35417" x2="85714" y2="38021"/>
                        <a14:foregroundMark x1="84694" y1="36458" x2="84694" y2="36458"/>
                        <a14:foregroundMark x1="84694" y1="36458" x2="84694" y2="36458"/>
                        <a14:foregroundMark x1="85714" y1="68750" x2="77551" y2="79688"/>
                        <a14:foregroundMark x1="77551" y1="79688" x2="64286" y2="86979"/>
                        <a14:foregroundMark x1="64286" y1="86979" x2="58163" y2="88542"/>
                        <a14:foregroundMark x1="19388" y1="73958" x2="31633" y2="80729"/>
                        <a14:foregroundMark x1="31633" y1="80729" x2="47959" y2="81771"/>
                        <a14:foregroundMark x1="47959" y1="81771" x2="47959" y2="81771"/>
                        <a14:foregroundMark x1="6122" y1="70313" x2="24490" y2="84896"/>
                        <a14:foregroundMark x1="24490" y1="84896" x2="41837" y2="89583"/>
                        <a14:foregroundMark x1="41837" y1="89583" x2="52041" y2="89583"/>
                        <a14:foregroundMark x1="32653" y1="94271" x2="53061" y2="94271"/>
                        <a14:foregroundMark x1="53061" y1="94271" x2="60204" y2="92708"/>
                        <a14:foregroundMark x1="91837" y1="70313" x2="91837" y2="7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3812" y="1603882"/>
            <a:ext cx="813675" cy="159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901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>
            <a:extLst>
              <a:ext uri="{FF2B5EF4-FFF2-40B4-BE49-F238E27FC236}">
                <a16:creationId xmlns:a16="http://schemas.microsoft.com/office/drawing/2014/main" id="{C906F839-C3E2-44E8-9751-6ED0F0B8C15A}"/>
              </a:ext>
            </a:extLst>
          </p:cNvPr>
          <p:cNvSpPr/>
          <p:nvPr/>
        </p:nvSpPr>
        <p:spPr>
          <a:xfrm>
            <a:off x="209548" y="3109913"/>
            <a:ext cx="8582025" cy="2196714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2B41D625-A6F3-4240-B7D9-392BB9406689}"/>
              </a:ext>
            </a:extLst>
          </p:cNvPr>
          <p:cNvSpPr/>
          <p:nvPr/>
        </p:nvSpPr>
        <p:spPr>
          <a:xfrm>
            <a:off x="209549" y="1157288"/>
            <a:ext cx="8582025" cy="1952625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51F9CEF7-B49C-4FE8-B8F3-F9C0483A1B72}"/>
              </a:ext>
            </a:extLst>
          </p:cNvPr>
          <p:cNvSpPr txBox="1">
            <a:spLocks/>
          </p:cNvSpPr>
          <p:nvPr/>
        </p:nvSpPr>
        <p:spPr>
          <a:xfrm>
            <a:off x="3844522" y="139568"/>
            <a:ext cx="8085991" cy="830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b="0" dirty="0">
                <a:latin typeface="Comic Sans MS"/>
                <a:cs typeface="+mn-cs"/>
              </a:rPr>
              <a:t>פסוקים ט-</a:t>
            </a:r>
            <a:r>
              <a:rPr lang="he-IL" sz="2400" b="0" dirty="0" err="1">
                <a:latin typeface="Comic Sans MS"/>
                <a:cs typeface="+mn-cs"/>
              </a:rPr>
              <a:t>יג</a:t>
            </a:r>
            <a:r>
              <a:rPr lang="he-IL" sz="2400" b="0" dirty="0">
                <a:latin typeface="Comic Sans MS"/>
                <a:cs typeface="+mn-cs"/>
              </a:rPr>
              <a:t>: היום </a:t>
            </a:r>
            <a:r>
              <a:rPr lang="he-I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השלישי</a:t>
            </a:r>
            <a:r>
              <a:rPr lang="he-IL" sz="2400" b="0" dirty="0">
                <a:latin typeface="Comic Sans MS"/>
                <a:cs typeface="+mn-cs"/>
              </a:rPr>
              <a:t>, </a:t>
            </a:r>
          </a:p>
          <a:p>
            <a:pPr algn="r"/>
            <a:r>
              <a:rPr lang="he-IL" sz="2400" b="0" dirty="0">
                <a:latin typeface="Comic Sans MS"/>
                <a:cs typeface="+mn-cs"/>
              </a:rPr>
              <a:t>הפרדת המים התחתונים כדי שתיראה היבשה ובריאת הצומח.</a:t>
            </a:r>
          </a:p>
        </p:txBody>
      </p:sp>
      <p:pic>
        <p:nvPicPr>
          <p:cNvPr id="9" name="Picture 2" descr="http://www.uzihacohen.co.il/userfiles/image/%D7%A7%D7%9C%D7%93%D7%99%D7%95%D7%A1%D7%A7%D7%95%D7%A4/3.jpg">
            <a:extLst>
              <a:ext uri="{FF2B5EF4-FFF2-40B4-BE49-F238E27FC236}">
                <a16:creationId xmlns:a16="http://schemas.microsoft.com/office/drawing/2014/main" id="{C1B86462-F301-454F-8151-45AA492C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4271" l="7143" r="91837">
                        <a14:foregroundMark x1="69388" y1="8333" x2="55102" y2="7813"/>
                        <a14:foregroundMark x1="55102" y1="7813" x2="39796" y2="10417"/>
                        <a14:foregroundMark x1="44898" y1="2604" x2="53061" y2="2604"/>
                        <a14:foregroundMark x1="7143" y1="23958" x2="7143" y2="28646"/>
                        <a14:foregroundMark x1="87755" y1="35417" x2="85714" y2="38021"/>
                        <a14:foregroundMark x1="84694" y1="36458" x2="84694" y2="36458"/>
                        <a14:foregroundMark x1="84694" y1="36458" x2="84694" y2="36458"/>
                        <a14:foregroundMark x1="85714" y1="68750" x2="77551" y2="79688"/>
                        <a14:foregroundMark x1="77551" y1="79688" x2="64286" y2="86979"/>
                        <a14:foregroundMark x1="64286" y1="86979" x2="58163" y2="88542"/>
                        <a14:foregroundMark x1="19388" y1="73958" x2="31633" y2="80729"/>
                        <a14:foregroundMark x1="31633" y1="80729" x2="47959" y2="81771"/>
                        <a14:foregroundMark x1="47959" y1="81771" x2="47959" y2="81771"/>
                        <a14:foregroundMark x1="6122" y1="70313" x2="24490" y2="84896"/>
                        <a14:foregroundMark x1="24490" y1="84896" x2="41837" y2="89583"/>
                        <a14:foregroundMark x1="41837" y1="89583" x2="52041" y2="89583"/>
                        <a14:foregroundMark x1="32653" y1="94271" x2="53061" y2="94271"/>
                        <a14:foregroundMark x1="53061" y1="94271" x2="60204" y2="92708"/>
                        <a14:foregroundMark x1="91837" y1="70313" x2="91837" y2="7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9210" y="1521665"/>
            <a:ext cx="1449868" cy="283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A94C639B-A783-451D-A047-7528FD0D44AC}"/>
              </a:ext>
            </a:extLst>
          </p:cNvPr>
          <p:cNvSpPr/>
          <p:nvPr/>
        </p:nvSpPr>
        <p:spPr>
          <a:xfrm>
            <a:off x="-1278077" y="1249989"/>
            <a:ext cx="980667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sz="2000" b="1" dirty="0">
                <a:solidFill>
                  <a:srgbClr val="25FF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יא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וַיֹּאמֶר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תַּדְשֵׁא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000000"/>
                </a:solidFill>
                <a:latin typeface="David" panose="020E0502060401010101" pitchFamily="34" charset="-79"/>
              </a:rPr>
              <a:t>הָאָרֶץ דֶּשֶׁא </a:t>
            </a:r>
            <a:r>
              <a:rPr lang="he-IL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עֵשֶׂב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000000"/>
                </a:solidFill>
                <a:latin typeface="David" panose="020E0502060401010101" pitchFamily="34" charset="-79"/>
              </a:rPr>
              <a:t>מַזְרִיעַ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זֶרַע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006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עֵץ פְּרִי </a:t>
            </a:r>
            <a:r>
              <a:rPr lang="he-IL" sz="2800" b="1" dirty="0">
                <a:solidFill>
                  <a:srgbClr val="000000"/>
                </a:solidFill>
                <a:latin typeface="David" panose="020E0502060401010101" pitchFamily="34" charset="-79"/>
              </a:rPr>
              <a:t>עֹשֶׂה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000000"/>
                </a:solidFill>
                <a:latin typeface="David" panose="020E0502060401010101" pitchFamily="34" charset="-79"/>
              </a:rPr>
              <a:t>פְּרִי לְמִינוֹ, אֲשֶׁר </a:t>
            </a:r>
            <a:r>
              <a:rPr lang="he-IL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זַרְעוֹ</a:t>
            </a:r>
            <a:r>
              <a:rPr lang="he-IL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-</a:t>
            </a:r>
            <a:r>
              <a:rPr lang="he-IL" sz="2800" b="1" dirty="0">
                <a:solidFill>
                  <a:srgbClr val="000000"/>
                </a:solidFill>
                <a:latin typeface="David" panose="020E0502060401010101" pitchFamily="34" charset="-79"/>
              </a:rPr>
              <a:t>בוֹ עַל-הָאָרֶץ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;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וַיְהִי-כֵן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04E6586-6CC8-4E55-91A7-D1268389F5D6}"/>
              </a:ext>
            </a:extLst>
          </p:cNvPr>
          <p:cNvSpPr/>
          <p:nvPr/>
        </p:nvSpPr>
        <p:spPr>
          <a:xfrm>
            <a:off x="0" y="3159826"/>
            <a:ext cx="7129029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he-IL" sz="2000" b="1" dirty="0">
                <a:solidFill>
                  <a:srgbClr val="25FF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יב</a:t>
            </a:r>
            <a:r>
              <a:rPr lang="he-IL" sz="2400" b="1" dirty="0"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000000"/>
                </a:solidFill>
                <a:latin typeface="David" panose="020E0502060401010101" pitchFamily="34" charset="-79"/>
              </a:rPr>
              <a:t>וַתּוֹצֵא הָאָרֶץ דֶּשֶׁא עֵשֶׂב מַזְרִיעַ זֶרַע, לְמִינֵהוּ, </a:t>
            </a:r>
          </a:p>
          <a:p>
            <a:pPr lvl="0" algn="just">
              <a:spcBef>
                <a:spcPts val="600"/>
              </a:spcBef>
            </a:pPr>
            <a:r>
              <a:rPr lang="he-IL" sz="2800" b="1" dirty="0">
                <a:solidFill>
                  <a:srgbClr val="000000"/>
                </a:solidFill>
                <a:latin typeface="David" panose="020E0502060401010101" pitchFamily="34" charset="-79"/>
              </a:rPr>
              <a:t>וְעֵץ עֹשֶׂה-פְּרִי אֲשֶׁר זַרְעוֹ-בוֹ, לְמִינֵהוּ; </a:t>
            </a:r>
          </a:p>
          <a:p>
            <a:pPr lvl="0" algn="just">
              <a:spcBef>
                <a:spcPts val="600"/>
              </a:spcBef>
            </a:pP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וַיַּרְא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כִּי-טוֹב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</a:p>
          <a:p>
            <a:pPr lvl="0" algn="just">
              <a:spcBef>
                <a:spcPts val="600"/>
              </a:spcBef>
            </a:pPr>
            <a:r>
              <a:rPr lang="he-IL" sz="2000" b="1" dirty="0" err="1">
                <a:solidFill>
                  <a:srgbClr val="25FF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יג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וַיְהִי-עֶרֶב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וַיְהִי-בֹקֶר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יוֹם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שְׁלִי</a:t>
            </a:r>
            <a:r>
              <a:rPr lang="he-IL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שִׁי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  <a:endParaRPr lang="he-IL" sz="2800" dirty="0">
              <a:solidFill>
                <a:prstClr val="black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49378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>
            <a:extLst>
              <a:ext uri="{FF2B5EF4-FFF2-40B4-BE49-F238E27FC236}">
                <a16:creationId xmlns:a16="http://schemas.microsoft.com/office/drawing/2014/main" id="{5F627F58-4801-4CE8-9DC6-2F0500D03599}"/>
              </a:ext>
            </a:extLst>
          </p:cNvPr>
          <p:cNvSpPr/>
          <p:nvPr/>
        </p:nvSpPr>
        <p:spPr>
          <a:xfrm>
            <a:off x="532822" y="4676019"/>
            <a:ext cx="4630305" cy="1031052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9D13D5E-6053-470D-9EF0-F9CF881F7CE4}"/>
              </a:ext>
            </a:extLst>
          </p:cNvPr>
          <p:cNvSpPr/>
          <p:nvPr/>
        </p:nvSpPr>
        <p:spPr>
          <a:xfrm>
            <a:off x="3389745" y="1036349"/>
            <a:ext cx="6303847" cy="1031051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008D21E5-E0C3-46CC-9835-49C232F548D0}"/>
              </a:ext>
            </a:extLst>
          </p:cNvPr>
          <p:cNvSpPr/>
          <p:nvPr/>
        </p:nvSpPr>
        <p:spPr>
          <a:xfrm>
            <a:off x="3209573" y="1072024"/>
            <a:ext cx="6484019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יד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וַיֹּאמֶר </a:t>
            </a:r>
            <a:r>
              <a:rPr lang="he-IL" sz="2800" dirty="0"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יְהִי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מְאֹרֹת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בִּרְקִיעַ הַשָּׁמַיִם,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לְהַבְדִּיל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בֵּין הַיּוֹם וּבֵין הַלָּיְלָה;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וְהָיוּ </a:t>
            </a:r>
            <a:r>
              <a:rPr lang="he-IL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לְאֹתֹת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    </a:t>
            </a:r>
            <a:r>
              <a:rPr lang="he-IL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וּלְמוֹעֲדִים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    </a:t>
            </a:r>
            <a:r>
              <a:rPr lang="he-IL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וּלְיָמִים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    </a:t>
            </a:r>
            <a:r>
              <a:rPr lang="he-IL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וְשָׁנִים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AA343F45-04FC-43EA-9C0B-5232C4B68B34}"/>
              </a:ext>
            </a:extLst>
          </p:cNvPr>
          <p:cNvSpPr txBox="1">
            <a:spLocks/>
          </p:cNvSpPr>
          <p:nvPr/>
        </p:nvSpPr>
        <p:spPr>
          <a:xfrm>
            <a:off x="4081112" y="123947"/>
            <a:ext cx="7943127" cy="648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200" b="0" dirty="0">
                <a:latin typeface="Comic Sans MS"/>
                <a:cs typeface="+mn-cs"/>
              </a:rPr>
              <a:t>פסוקים יד-</a:t>
            </a:r>
            <a:r>
              <a:rPr lang="he-IL" sz="3200" b="0" dirty="0" err="1">
                <a:latin typeface="Comic Sans MS"/>
                <a:cs typeface="+mn-cs"/>
              </a:rPr>
              <a:t>יט</a:t>
            </a:r>
            <a:r>
              <a:rPr lang="he-IL" sz="3200" b="0" dirty="0">
                <a:latin typeface="Comic Sans MS"/>
                <a:cs typeface="+mn-cs"/>
              </a:rPr>
              <a:t>: היום </a:t>
            </a: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הרביעי</a:t>
            </a:r>
            <a:r>
              <a:rPr lang="he-IL" sz="3200" b="0" dirty="0">
                <a:latin typeface="Comic Sans MS"/>
                <a:cs typeface="+mn-cs"/>
              </a:rPr>
              <a:t> בריאת המאורות.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70C1339-B740-459E-9B80-920989BD0B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1226" y="849355"/>
            <a:ext cx="2081565" cy="3378843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884FBFC2-8AEA-407B-AF07-54D17B3AE327}"/>
              </a:ext>
            </a:extLst>
          </p:cNvPr>
          <p:cNvSpPr/>
          <p:nvPr/>
        </p:nvSpPr>
        <p:spPr>
          <a:xfrm>
            <a:off x="346509" y="4676020"/>
            <a:ext cx="476726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he-IL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טו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וְהָיוּ לִמְאוֹרֹת בִּרְקִיעַ הַשָּׁמַיִם, </a:t>
            </a:r>
          </a:p>
          <a:p>
            <a:pPr lvl="0" algn="just">
              <a:spcBef>
                <a:spcPts val="600"/>
              </a:spcBef>
            </a:pP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לְהָאִיר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עַל-הָאָרֶץ;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וַיְהִי-כֵן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  </a:t>
            </a:r>
            <a:endParaRPr lang="he-IL" sz="2800" dirty="0">
              <a:solidFill>
                <a:prstClr val="black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53971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מלבן 11">
            <a:extLst>
              <a:ext uri="{FF2B5EF4-FFF2-40B4-BE49-F238E27FC236}">
                <a16:creationId xmlns:a16="http://schemas.microsoft.com/office/drawing/2014/main" id="{AF65059E-EE5B-40F8-8567-B2C1D7FA4DEB}"/>
              </a:ext>
            </a:extLst>
          </p:cNvPr>
          <p:cNvSpPr/>
          <p:nvPr/>
        </p:nvSpPr>
        <p:spPr>
          <a:xfrm>
            <a:off x="0" y="5762625"/>
            <a:ext cx="8010525" cy="1095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Picture 2" descr="http://www.uzihacohen.co.il/userfiles/image/%D7%A7%D7%9C%D7%93%D7%99%D7%95%D7%A1%D7%A7%D7%95%D7%A4/4.jpg">
            <a:extLst>
              <a:ext uri="{FF2B5EF4-FFF2-40B4-BE49-F238E27FC236}">
                <a16:creationId xmlns:a16="http://schemas.microsoft.com/office/drawing/2014/main" id="{1A3C7648-7C08-4639-96B5-5A880F446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6152" y="943655"/>
            <a:ext cx="1498034" cy="243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008D21E5-E0C3-46CC-9835-49C232F548D0}"/>
              </a:ext>
            </a:extLst>
          </p:cNvPr>
          <p:cNvSpPr/>
          <p:nvPr/>
        </p:nvSpPr>
        <p:spPr>
          <a:xfrm>
            <a:off x="2438400" y="494311"/>
            <a:ext cx="70457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טז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וַיַּעַשׂ אֱלֹהִים, אֶת- </a:t>
            </a:r>
            <a:r>
              <a:rPr lang="he-IL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שְׁנֵי </a:t>
            </a:r>
            <a:r>
              <a:rPr lang="he-IL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הַמְּאֹרֹת</a:t>
            </a:r>
            <a:r>
              <a:rPr lang="he-IL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הַגְּדֹלִים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:  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AA343F45-04FC-43EA-9C0B-5232C4B68B34}"/>
              </a:ext>
            </a:extLst>
          </p:cNvPr>
          <p:cNvSpPr txBox="1">
            <a:spLocks/>
          </p:cNvSpPr>
          <p:nvPr/>
        </p:nvSpPr>
        <p:spPr>
          <a:xfrm>
            <a:off x="8312727" y="181128"/>
            <a:ext cx="3651476" cy="433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000" b="0" dirty="0">
                <a:latin typeface="Comic Sans MS"/>
                <a:cs typeface="+mn-cs"/>
              </a:rPr>
              <a:t>פסוקים יד-</a:t>
            </a:r>
            <a:r>
              <a:rPr lang="he-IL" sz="2000" b="0" dirty="0" err="1">
                <a:latin typeface="Comic Sans MS"/>
                <a:cs typeface="+mn-cs"/>
              </a:rPr>
              <a:t>יט</a:t>
            </a:r>
            <a:r>
              <a:rPr lang="he-IL" sz="2000" b="0" dirty="0">
                <a:latin typeface="Comic Sans MS"/>
                <a:cs typeface="+mn-cs"/>
              </a:rPr>
              <a:t>: בריאת המאורות.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65721D53-632C-4715-988C-5648974105CA}"/>
              </a:ext>
            </a:extLst>
          </p:cNvPr>
          <p:cNvSpPr/>
          <p:nvPr/>
        </p:nvSpPr>
        <p:spPr>
          <a:xfrm>
            <a:off x="738609" y="4006945"/>
            <a:ext cx="51338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לְהָאִיר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עַל-הָאָרֶץ.  </a:t>
            </a:r>
          </a:p>
          <a:p>
            <a:pPr lvl="0" algn="just"/>
            <a:r>
              <a:rPr lang="he-IL" sz="2400" b="1" dirty="0" err="1">
                <a:solidFill>
                  <a:srgbClr val="1740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יח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וְלִמְשֹׁל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בַּיּוֹם וּבַלַּיְלָה, </a:t>
            </a:r>
          </a:p>
          <a:p>
            <a:pPr lvl="0" algn="just"/>
            <a:r>
              <a:rPr lang="he-IL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וּלְהַבְדִּיל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בֵּין הָאוֹר וּבֵין הַחֹשֶׁךְ; </a:t>
            </a:r>
          </a:p>
          <a:p>
            <a:pPr lvl="0" algn="just"/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וַיַּרְא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כִּי-טוֹב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</a:p>
          <a:p>
            <a:pPr lvl="0" algn="just"/>
            <a:r>
              <a:rPr lang="he-IL" sz="2400" b="1" dirty="0" err="1">
                <a:solidFill>
                  <a:srgbClr val="1740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יט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וַיְהִי-עֶרֶב וַיְהִי-בֹקֶר, יוֹם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רְבִיעִי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</a:t>
            </a:r>
            <a:endParaRPr lang="he-IL" sz="2800" dirty="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EF41ED37-4386-4428-8716-429F0D0A312C}"/>
              </a:ext>
            </a:extLst>
          </p:cNvPr>
          <p:cNvSpPr/>
          <p:nvPr/>
        </p:nvSpPr>
        <p:spPr>
          <a:xfrm>
            <a:off x="2549525" y="1130076"/>
            <a:ext cx="3013786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he-IL" sz="2800" dirty="0">
                <a:solidFill>
                  <a:schemeClr val="bg1"/>
                </a:solidFill>
                <a:latin typeface="David" panose="020E0502060401010101" pitchFamily="34" charset="-79"/>
              </a:rPr>
              <a:t>וְאֶת- </a:t>
            </a:r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הַמָּאוֹר הַקָּטֹן </a:t>
            </a:r>
          </a:p>
          <a:p>
            <a:pPr lvl="0" algn="just"/>
            <a:r>
              <a:rPr lang="he-IL" sz="2800" dirty="0">
                <a:solidFill>
                  <a:schemeClr val="bg1"/>
                </a:solidFill>
                <a:latin typeface="David" panose="020E0502060401010101" pitchFamily="34" charset="-79"/>
              </a:rPr>
              <a:t>לְמֶמְשֶׁלֶת הַלַּיְלָה, 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A6EDEA5-1597-4ACE-9EB3-966116CFA6BE}"/>
              </a:ext>
            </a:extLst>
          </p:cNvPr>
          <p:cNvSpPr/>
          <p:nvPr/>
        </p:nvSpPr>
        <p:spPr>
          <a:xfrm>
            <a:off x="4785444" y="2573983"/>
            <a:ext cx="217399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he-IL" sz="2800" dirty="0">
                <a:solidFill>
                  <a:prstClr val="black"/>
                </a:solidFill>
                <a:latin typeface="David" panose="020E0502060401010101" pitchFamily="34" charset="-79"/>
              </a:rPr>
              <a:t>וְאֵת </a:t>
            </a:r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הַכּוֹכָבִים</a:t>
            </a:r>
            <a:endParaRPr lang="he-I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201A0FEA-C21F-4285-93A2-A1B9A2675945}"/>
              </a:ext>
            </a:extLst>
          </p:cNvPr>
          <p:cNvSpPr/>
          <p:nvPr/>
        </p:nvSpPr>
        <p:spPr>
          <a:xfrm>
            <a:off x="5846723" y="1122696"/>
            <a:ext cx="2871299" cy="954107"/>
          </a:xfrm>
          <a:prstGeom prst="rect">
            <a:avLst/>
          </a:prstGeom>
          <a:solidFill>
            <a:srgbClr val="43CEFF"/>
          </a:solidFill>
        </p:spPr>
        <p:txBody>
          <a:bodyPr wrap="none">
            <a:spAutoFit/>
          </a:bodyPr>
          <a:lstStyle/>
          <a:p>
            <a:pPr lvl="0" algn="just"/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אֶת-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הַמָּאוֹר הַגָּדֹל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lvl="0" algn="just"/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לְמֶמְשֶׁלֶת הַיּוֹם, 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3DC9E9E1-855E-41CE-8526-DC63550CC32F}"/>
              </a:ext>
            </a:extLst>
          </p:cNvPr>
          <p:cNvSpPr/>
          <p:nvPr/>
        </p:nvSpPr>
        <p:spPr>
          <a:xfrm>
            <a:off x="3414489" y="3378560"/>
            <a:ext cx="5221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יז</a:t>
            </a:r>
            <a:r>
              <a:rPr lang="he-IL" sz="2400" b="1" dirty="0">
                <a:solidFill>
                  <a:srgbClr val="1740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 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וַיִּתֵּן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אֹתָם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  <a:r>
              <a:rPr lang="he-I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בִּרְקִיעַ הַשָּׁמָיִם</a:t>
            </a:r>
            <a:endParaRPr lang="he-IL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91C8D36A-AB1D-4629-B0F2-03C735CACE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952" y="1897064"/>
            <a:ext cx="1353838" cy="1353838"/>
          </a:xfrm>
          <a:prstGeom prst="rect">
            <a:avLst/>
          </a:prstGeom>
        </p:spPr>
      </p:pic>
      <p:pic>
        <p:nvPicPr>
          <p:cNvPr id="3076" name="Picture 4" descr="Crescent moon png transparent » PNG Image">
            <a:extLst>
              <a:ext uri="{FF2B5EF4-FFF2-40B4-BE49-F238E27FC236}">
                <a16:creationId xmlns:a16="http://schemas.microsoft.com/office/drawing/2014/main" id="{33E06807-4FEB-4C40-A11D-10D3A9C51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109505" y="1743365"/>
            <a:ext cx="1211079" cy="14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A870E9B6-E7D5-41E3-BEFC-2FFFB307C7E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294" y="2092775"/>
            <a:ext cx="3511600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89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8B8E9669-0124-4DDD-803A-CDD47BCEB849}"/>
              </a:ext>
            </a:extLst>
          </p:cNvPr>
          <p:cNvSpPr/>
          <p:nvPr/>
        </p:nvSpPr>
        <p:spPr>
          <a:xfrm>
            <a:off x="1011382" y="1621405"/>
            <a:ext cx="8127224" cy="2830521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9FE5F32E-6A02-456F-9361-D75DD0BB4403}"/>
              </a:ext>
            </a:extLst>
          </p:cNvPr>
          <p:cNvSpPr/>
          <p:nvPr/>
        </p:nvSpPr>
        <p:spPr>
          <a:xfrm>
            <a:off x="854683" y="1721777"/>
            <a:ext cx="828392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sz="16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</a:t>
            </a:r>
            <a:r>
              <a:rPr lang="he-IL" sz="28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וַיֹּאמֶר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יִשְׁרְצוּ הַמַּיִם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שֶׁרֶץ נֶפֶשׁ חַיָּה;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וְעוֹף יְעוֹפֵף 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עַל-הָאָרֶץ, עַל-פְּנֵי רְקִיעַ הַשָּׁמָיִם.  </a:t>
            </a:r>
          </a:p>
          <a:p>
            <a:pPr algn="just">
              <a:spcBef>
                <a:spcPts val="600"/>
              </a:spcBef>
            </a:pPr>
            <a:r>
              <a:rPr lang="he-IL" sz="1600" b="1" dirty="0" err="1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כא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וַיִּבְרָא אֱלֹהִים, אֶת </a:t>
            </a:r>
            <a:r>
              <a:rPr lang="he-IL" sz="32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הַתַּנִּינִם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הַגְּדֹלִים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;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וְאֵת כָּל-נֶפֶשׁ הַחַיָּה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הָרֹמֶשֶׂת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אֲשֶׁר שָׁרְצוּ הַמַּיִם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לְמִינֵהֶם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וְאֵת כָּל-עוֹף כָּנָף לְמִינֵהוּ,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וַיַּרְא </a:t>
            </a:r>
            <a:r>
              <a:rPr lang="he-I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אֱלֹהִים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, כִּי-טוֹב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</a:t>
            </a:r>
          </a:p>
        </p:txBody>
      </p:sp>
      <p:pic>
        <p:nvPicPr>
          <p:cNvPr id="9" name="Picture 2" descr="http://www.uzihacohen.co.il/userfiles/image/%D7%A7%D7%9C%D7%93%D7%99%D7%95%D7%A1%D7%A7%D7%95%D7%A4/5.jpg">
            <a:extLst>
              <a:ext uri="{FF2B5EF4-FFF2-40B4-BE49-F238E27FC236}">
                <a16:creationId xmlns:a16="http://schemas.microsoft.com/office/drawing/2014/main" id="{4756E37F-E9D3-491B-8736-2E180B04B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9" b="97895" l="2679" r="96429">
                        <a14:foregroundMark x1="75893" y1="9474" x2="24107" y2="12105"/>
                        <a14:foregroundMark x1="24107" y1="12105" x2="17857" y2="26842"/>
                        <a14:foregroundMark x1="17857" y1="7368" x2="68750" y2="1579"/>
                        <a14:foregroundMark x1="68750" y1="1579" x2="83929" y2="2105"/>
                        <a14:foregroundMark x1="9821" y1="26842" x2="9821" y2="26842"/>
                        <a14:foregroundMark x1="7143" y1="33158" x2="7143" y2="34737"/>
                        <a14:foregroundMark x1="89286" y1="58947" x2="60714" y2="80526"/>
                        <a14:foregroundMark x1="60714" y1="80526" x2="58929" y2="84211"/>
                        <a14:foregroundMark x1="85714" y1="74211" x2="55357" y2="97895"/>
                        <a14:foregroundMark x1="55357" y1="97895" x2="28571" y2="98421"/>
                        <a14:foregroundMark x1="28571" y1="98421" x2="23214" y2="80526"/>
                        <a14:foregroundMark x1="3571" y1="75789" x2="3571" y2="75789"/>
                        <a14:foregroundMark x1="3571" y1="75789" x2="3571" y2="75789"/>
                        <a14:foregroundMark x1="96429" y1="67895" x2="96429" y2="67895"/>
                        <a14:foregroundMark x1="96429" y1="67895" x2="96429" y2="67895"/>
                        <a14:foregroundMark x1="16071" y1="1579" x2="16071" y2="1579"/>
                        <a14:backgroundMark x1="28571" y1="99474" x2="28571" y2="99474"/>
                        <a14:backgroundMark x1="32143" y1="99474" x2="32143" y2="99474"/>
                        <a14:backgroundMark x1="30357" y1="98947" x2="30357" y2="98947"/>
                        <a14:backgroundMark x1="26786" y1="98421" x2="26786" y2="98421"/>
                        <a14:backgroundMark x1="32143" y1="99474" x2="32143" y2="99474"/>
                        <a14:backgroundMark x1="32143" y1="99474" x2="32143" y2="99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6339" y="1411713"/>
            <a:ext cx="1535733" cy="261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כותרת 1">
            <a:extLst>
              <a:ext uri="{FF2B5EF4-FFF2-40B4-BE49-F238E27FC236}">
                <a16:creationId xmlns:a16="http://schemas.microsoft.com/office/drawing/2014/main" id="{0B8E37C8-8660-4E43-81AA-A3FBFC7E790D}"/>
              </a:ext>
            </a:extLst>
          </p:cNvPr>
          <p:cNvSpPr txBox="1">
            <a:spLocks/>
          </p:cNvSpPr>
          <p:nvPr/>
        </p:nvSpPr>
        <p:spPr>
          <a:xfrm>
            <a:off x="2091065" y="346621"/>
            <a:ext cx="9967927" cy="648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200" b="0" dirty="0">
                <a:latin typeface="Comic Sans MS"/>
                <a:cs typeface="+mn-cs"/>
              </a:rPr>
              <a:t>פסוקים כ-</a:t>
            </a:r>
            <a:r>
              <a:rPr lang="he-IL" sz="3200" b="0" dirty="0" err="1">
                <a:latin typeface="Comic Sans MS"/>
                <a:cs typeface="+mn-cs"/>
              </a:rPr>
              <a:t>כג</a:t>
            </a:r>
            <a:r>
              <a:rPr lang="he-IL" sz="3200" b="0" dirty="0">
                <a:latin typeface="Comic Sans MS"/>
                <a:cs typeface="+mn-cs"/>
              </a:rPr>
              <a:t> : היום </a:t>
            </a: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החמישי</a:t>
            </a:r>
            <a:r>
              <a:rPr lang="he-IL" sz="3200" b="0" dirty="0">
                <a:latin typeface="Comic Sans MS"/>
                <a:cs typeface="+mn-cs"/>
              </a:rPr>
              <a:t> בריאת חיות המים והעופות.</a:t>
            </a:r>
          </a:p>
        </p:txBody>
      </p:sp>
    </p:spTree>
    <p:extLst>
      <p:ext uri="{BB962C8B-B14F-4D97-AF65-F5344CB8AC3E}">
        <p14:creationId xmlns:p14="http://schemas.microsoft.com/office/powerpoint/2010/main" val="1825443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>
            <a:extLst>
              <a:ext uri="{FF2B5EF4-FFF2-40B4-BE49-F238E27FC236}">
                <a16:creationId xmlns:a16="http://schemas.microsoft.com/office/drawing/2014/main" id="{9FE5F32E-6A02-456F-9361-D75DD0BB4403}"/>
              </a:ext>
            </a:extLst>
          </p:cNvPr>
          <p:cNvSpPr/>
          <p:nvPr/>
        </p:nvSpPr>
        <p:spPr>
          <a:xfrm>
            <a:off x="3177309" y="1696885"/>
            <a:ext cx="7062297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sz="16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כב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וַיְבָרֶךְ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אֹתָם אֱלֹהִים,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לֵאמֹר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:  </a:t>
            </a:r>
            <a:r>
              <a:rPr lang="he-IL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פְּרוּ וּרְבוּ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           וּמִלְאוּ אֶת-הַמַּיִם בַּיַּמִּים,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           וְהָעוֹף,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יִרֶב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בָּאָרֶץ. </a:t>
            </a:r>
          </a:p>
          <a:p>
            <a:pPr algn="just">
              <a:spcBef>
                <a:spcPts val="600"/>
              </a:spcBef>
            </a:pPr>
            <a:r>
              <a:rPr lang="he-IL" sz="1600" b="1" dirty="0" err="1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כג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וַיְהִי-עֶרֶב וַיְהִי-בֹקֶר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יוֹם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חֲמִישִׁי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</a:t>
            </a:r>
            <a:endParaRPr lang="he-IL" sz="2800" dirty="0">
              <a:solidFill>
                <a:prstClr val="black"/>
              </a:solidFill>
              <a:latin typeface="Comic Sans MS"/>
            </a:endParaRPr>
          </a:p>
        </p:txBody>
      </p:sp>
      <p:pic>
        <p:nvPicPr>
          <p:cNvPr id="9" name="Picture 2" descr="http://www.uzihacohen.co.il/userfiles/image/%D7%A7%D7%9C%D7%93%D7%99%D7%95%D7%A1%D7%A7%D7%95%D7%A4/5.jpg">
            <a:extLst>
              <a:ext uri="{FF2B5EF4-FFF2-40B4-BE49-F238E27FC236}">
                <a16:creationId xmlns:a16="http://schemas.microsoft.com/office/drawing/2014/main" id="{4756E37F-E9D3-491B-8736-2E180B04B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6522" y="1017662"/>
            <a:ext cx="1062367" cy="180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כותרת 1">
            <a:extLst>
              <a:ext uri="{FF2B5EF4-FFF2-40B4-BE49-F238E27FC236}">
                <a16:creationId xmlns:a16="http://schemas.microsoft.com/office/drawing/2014/main" id="{0B8E37C8-8660-4E43-81AA-A3FBFC7E790D}"/>
              </a:ext>
            </a:extLst>
          </p:cNvPr>
          <p:cNvSpPr txBox="1">
            <a:spLocks/>
          </p:cNvSpPr>
          <p:nvPr/>
        </p:nvSpPr>
        <p:spPr>
          <a:xfrm>
            <a:off x="2020338" y="169804"/>
            <a:ext cx="9967927" cy="648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200" b="0" dirty="0">
                <a:latin typeface="Comic Sans MS"/>
                <a:cs typeface="+mn-cs"/>
              </a:rPr>
              <a:t>פסוקים כ-</a:t>
            </a:r>
            <a:r>
              <a:rPr lang="he-IL" sz="3200" b="0" dirty="0" err="1">
                <a:latin typeface="Comic Sans MS"/>
                <a:cs typeface="+mn-cs"/>
              </a:rPr>
              <a:t>כג</a:t>
            </a:r>
            <a:r>
              <a:rPr lang="he-IL" sz="3200" b="0" dirty="0">
                <a:latin typeface="Comic Sans MS"/>
                <a:cs typeface="+mn-cs"/>
              </a:rPr>
              <a:t> : היום </a:t>
            </a: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החמישי</a:t>
            </a:r>
            <a:r>
              <a:rPr lang="he-IL" sz="3200" b="0" dirty="0">
                <a:latin typeface="Comic Sans MS"/>
                <a:cs typeface="+mn-cs"/>
              </a:rPr>
              <a:t> בריאת חיות המים והעופות.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27212F8-1B0A-43A3-A99F-676D50222F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2" y="4880975"/>
            <a:ext cx="5283824" cy="180722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A1E68C5-9D99-4C0F-92DA-529F9F1EF2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64" y="4755657"/>
            <a:ext cx="4043683" cy="138506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444CD19-D3EB-4234-928E-6B2D099B89B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869" y="5301445"/>
            <a:ext cx="5180999" cy="155655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3200014-726A-4054-8BB4-4A799FBDC4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57" y="480288"/>
            <a:ext cx="2877561" cy="1627773"/>
          </a:xfrm>
          <a:prstGeom prst="rect">
            <a:avLst/>
          </a:prstGeom>
        </p:spPr>
      </p:pic>
      <p:pic>
        <p:nvPicPr>
          <p:cNvPr id="7180" name="Picture 12" descr="Download Pigeon Transparent HQ PNG Image | FreePNGImg">
            <a:extLst>
              <a:ext uri="{FF2B5EF4-FFF2-40B4-BE49-F238E27FC236}">
                <a16:creationId xmlns:a16="http://schemas.microsoft.com/office/drawing/2014/main" id="{4ED4BC46-BDB9-46D7-B100-BB49FD35D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7658" y="1753654"/>
            <a:ext cx="1339532" cy="106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B997F08-90E9-4E69-800A-C31737A673F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933" y="1820628"/>
            <a:ext cx="2506654" cy="215631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88FD8AA6-F126-4A76-B130-236CCB1625C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56" y="3347689"/>
            <a:ext cx="3723236" cy="1856322"/>
          </a:xfrm>
          <a:prstGeom prst="rect">
            <a:avLst/>
          </a:prstGeom>
        </p:spPr>
      </p:pic>
      <p:pic>
        <p:nvPicPr>
          <p:cNvPr id="24" name="Picture 20" descr="Chicken egg png » PNG Image">
            <a:extLst>
              <a:ext uri="{FF2B5EF4-FFF2-40B4-BE49-F238E27FC236}">
                <a16:creationId xmlns:a16="http://schemas.microsoft.com/office/drawing/2014/main" id="{F44E3E11-A7AF-42A9-A079-F5573EBD2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020" y="4307575"/>
            <a:ext cx="1129397" cy="99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Rooster PNG images">
            <a:extLst>
              <a:ext uri="{FF2B5EF4-FFF2-40B4-BE49-F238E27FC236}">
                <a16:creationId xmlns:a16="http://schemas.microsoft.com/office/drawing/2014/main" id="{3164B59A-561C-4622-98BC-BF32D5AA2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37" y="4557785"/>
            <a:ext cx="1036618" cy="82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546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849745" y="1491144"/>
            <a:ext cx="10760364" cy="1704639"/>
          </a:xfrm>
        </p:spPr>
        <p:txBody>
          <a:bodyPr/>
          <a:lstStyle/>
          <a:p>
            <a:r>
              <a:rPr lang="he-IL" sz="4400" dirty="0">
                <a:latin typeface="Varela Round" panose="00000500000000000000" pitchFamily="2" charset="-79"/>
                <a:cs typeface="Varela Round" panose="00000500000000000000" pitchFamily="2" charset="-79"/>
              </a:rPr>
              <a:t>סיפור הבריאה הראשון - חלק א'</a:t>
            </a:r>
            <a:br>
              <a:rPr lang="he-IL" sz="44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בראשית א' - ב' פסוקים א-ג</a:t>
            </a:r>
            <a:endParaRPr lang="he-IL" sz="5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973478" y="3195783"/>
            <a:ext cx="8243455" cy="642090"/>
          </a:xfrm>
        </p:spPr>
        <p:txBody>
          <a:bodyPr/>
          <a:lstStyle/>
          <a:p>
            <a:r>
              <a:rPr lang="he-IL" sz="3200" dirty="0"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תנ"ך לבגרות: כיתות י'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3719945" y="3748196"/>
            <a:ext cx="4750522" cy="720000"/>
          </a:xfrm>
        </p:spPr>
        <p:txBody>
          <a:bodyPr/>
          <a:lstStyle/>
          <a:p>
            <a:r>
              <a:rPr lang="he-IL" sz="3200" b="1" dirty="0"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המורה: רויטל מימון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3978082" y="1519817"/>
            <a:ext cx="5921631" cy="1252056"/>
          </a:xfrm>
        </p:spPr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ניבים ופתגמים</a:t>
            </a:r>
            <a:endParaRPr lang="he-IL" sz="80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970F620-6D4E-45FF-942C-C42FAF2F87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918" y="2498437"/>
            <a:ext cx="5310575" cy="43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01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d-spot.co.il/forum/uploads/monthly_12_2010/post-12009-129239356868_thumb.jpg">
            <a:extLst>
              <a:ext uri="{FF2B5EF4-FFF2-40B4-BE49-F238E27FC236}">
                <a16:creationId xmlns:a16="http://schemas.microsoft.com/office/drawing/2014/main" id="{859D4379-2B61-4E0E-A83F-644F6E3C5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1510" y="2673923"/>
            <a:ext cx="3699962" cy="248693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מלבן 14">
            <a:extLst>
              <a:ext uri="{FF2B5EF4-FFF2-40B4-BE49-F238E27FC236}">
                <a16:creationId xmlns:a16="http://schemas.microsoft.com/office/drawing/2014/main" id="{46F3CB8B-4A1A-4DDD-91A9-8A6F05AC3BAC}"/>
              </a:ext>
            </a:extLst>
          </p:cNvPr>
          <p:cNvSpPr/>
          <p:nvPr/>
        </p:nvSpPr>
        <p:spPr>
          <a:xfrm>
            <a:off x="5123569" y="1792830"/>
            <a:ext cx="5030098" cy="107721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0" normalizeH="0" baseline="0" noProof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בתנ"ך:</a:t>
            </a:r>
            <a:r>
              <a:rPr kumimoji="0" lang="he-IL" sz="2000" b="1" i="0" u="none" strike="noStrike" kern="0" normalizeH="0" baseline="0" noProof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 </a:t>
            </a:r>
            <a:r>
              <a: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</a:rPr>
              <a:t>החומר הגולמי חסר הצורה שעמד לפני האלוהים כאשר אלוהים רצה לברוא את העולם.</a:t>
            </a:r>
          </a:p>
        </p:txBody>
      </p:sp>
      <p:pic>
        <p:nvPicPr>
          <p:cNvPr id="28" name="Picture 4" descr="http://i305.photobucket.com/albums/nn222/keren1993/2011-04-16140027-1.jpg">
            <a:extLst>
              <a:ext uri="{FF2B5EF4-FFF2-40B4-BE49-F238E27FC236}">
                <a16:creationId xmlns:a16="http://schemas.microsoft.com/office/drawing/2014/main" id="{C2E17CFC-C9C6-477A-809A-F0A26FF25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716" y="3722413"/>
            <a:ext cx="3346080" cy="26780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מלבן 28">
            <a:extLst>
              <a:ext uri="{FF2B5EF4-FFF2-40B4-BE49-F238E27FC236}">
                <a16:creationId xmlns:a16="http://schemas.microsoft.com/office/drawing/2014/main" id="{C2FECEA3-8B48-40A4-A8FC-8E2CD4D30177}"/>
              </a:ext>
            </a:extLst>
          </p:cNvPr>
          <p:cNvSpPr/>
          <p:nvPr/>
        </p:nvSpPr>
        <p:spPr>
          <a:xfrm>
            <a:off x="1399308" y="2673923"/>
            <a:ext cx="2958897" cy="46166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just"/>
            <a:r>
              <a:rPr lang="he-IL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כניב:  </a:t>
            </a:r>
            <a:r>
              <a:rPr lang="he-IL" sz="2000" dirty="0">
                <a:solidFill>
                  <a:prstClr val="black"/>
                </a:solidFill>
                <a:latin typeface="Comic Sans MS"/>
              </a:rPr>
              <a:t>חוסר סדר, בלגן.</a:t>
            </a:r>
          </a:p>
        </p:txBody>
      </p:sp>
      <p:sp>
        <p:nvSpPr>
          <p:cNvPr id="30" name="כותרת 1">
            <a:extLst>
              <a:ext uri="{FF2B5EF4-FFF2-40B4-BE49-F238E27FC236}">
                <a16:creationId xmlns:a16="http://schemas.microsoft.com/office/drawing/2014/main" id="{9995AB7E-CDD6-4DBF-88C8-E1BD32522A2B}"/>
              </a:ext>
            </a:extLst>
          </p:cNvPr>
          <p:cNvSpPr txBox="1">
            <a:spLocks/>
          </p:cNvSpPr>
          <p:nvPr/>
        </p:nvSpPr>
        <p:spPr>
          <a:xfrm>
            <a:off x="4833974" y="559623"/>
            <a:ext cx="2522463" cy="756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3600" b="0" dirty="0">
                <a:latin typeface="Comic Sans MS"/>
                <a:cs typeface="+mn-cs"/>
              </a:rPr>
              <a:t>תֹהוּ וָבֹהוּ</a:t>
            </a:r>
          </a:p>
        </p:txBody>
      </p:sp>
      <p:pic>
        <p:nvPicPr>
          <p:cNvPr id="31" name="Picture 2" descr="http://ih0.redbubble.net/image.157840443.2084/sticker,375x360.u5.png">
            <a:extLst>
              <a:ext uri="{FF2B5EF4-FFF2-40B4-BE49-F238E27FC236}">
                <a16:creationId xmlns:a16="http://schemas.microsoft.com/office/drawing/2014/main" id="{84106DC9-F551-4A2A-AA38-0800C7968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918" y="294081"/>
            <a:ext cx="1341615" cy="128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149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>
            <a:extLst>
              <a:ext uri="{FF2B5EF4-FFF2-40B4-BE49-F238E27FC236}">
                <a16:creationId xmlns:a16="http://schemas.microsoft.com/office/drawing/2014/main" id="{10451220-300D-4D18-AF68-765C3245EF0B}"/>
              </a:ext>
            </a:extLst>
          </p:cNvPr>
          <p:cNvSpPr/>
          <p:nvPr/>
        </p:nvSpPr>
        <p:spPr>
          <a:xfrm>
            <a:off x="3481460" y="3723376"/>
            <a:ext cx="4922692" cy="76944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just"/>
            <a:r>
              <a:rPr lang="he-IL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כניב: </a:t>
            </a:r>
            <a:r>
              <a:rPr lang="he-IL" sz="2000" dirty="0">
                <a:solidFill>
                  <a:prstClr val="black"/>
                </a:solidFill>
                <a:latin typeface="Comic Sans MS"/>
              </a:rPr>
              <a:t>"לראות כי טוב" משמעו לראות כי דבר מסוים הצליח להתקדם לפי הציפיות.</a:t>
            </a:r>
          </a:p>
        </p:txBody>
      </p:sp>
      <p:pic>
        <p:nvPicPr>
          <p:cNvPr id="8" name="Picture 2" descr="http://yo-yoo.co.il/fun/uploads/1293286268.png">
            <a:extLst>
              <a:ext uri="{FF2B5EF4-FFF2-40B4-BE49-F238E27FC236}">
                <a16:creationId xmlns:a16="http://schemas.microsoft.com/office/drawing/2014/main" id="{6B592BF2-969B-426C-B503-5D5E01F94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0" b="93089" l="5000" r="90667">
                        <a14:foregroundMark x1="9333" y1="30894" x2="9333" y2="30894"/>
                        <a14:foregroundMark x1="9333" y1="30894" x2="11667" y2="38618"/>
                        <a14:foregroundMark x1="9333" y1="43902" x2="8667" y2="48374"/>
                        <a14:foregroundMark x1="5000" y1="44309" x2="5000" y2="44309"/>
                        <a14:foregroundMark x1="81000" y1="59756" x2="81333" y2="68699"/>
                        <a14:foregroundMark x1="80667" y1="53252" x2="80667" y2="53252"/>
                        <a14:foregroundMark x1="89667" y1="40244" x2="89667" y2="40244"/>
                        <a14:foregroundMark x1="45000" y1="87805" x2="31000" y2="87398"/>
                        <a14:foregroundMark x1="31000" y1="87398" x2="31000" y2="87398"/>
                        <a14:foregroundMark x1="28333" y1="89431" x2="25333" y2="89431"/>
                        <a14:foregroundMark x1="45333" y1="91057" x2="44333" y2="90650"/>
                        <a14:foregroundMark x1="39667" y1="90650" x2="33667" y2="90244"/>
                        <a14:foregroundMark x1="85667" y1="87805" x2="81000" y2="89837"/>
                        <a14:foregroundMark x1="12000" y1="44309" x2="12000" y2="44309"/>
                        <a14:foregroundMark x1="12000" y1="44309" x2="14000" y2="51220"/>
                        <a14:foregroundMark x1="17333" y1="45528" x2="16667" y2="51220"/>
                        <a14:foregroundMark x1="90667" y1="64634" x2="90667" y2="64634"/>
                        <a14:foregroundMark x1="62667" y1="82927" x2="70667" y2="88211"/>
                        <a14:foregroundMark x1="74667" y1="93089" x2="63667" y2="91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3635" flipH="1">
            <a:off x="765314" y="3325302"/>
            <a:ext cx="3452401" cy="283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EDBC46D5-37C2-43DD-831A-6D899410B7BC}"/>
              </a:ext>
            </a:extLst>
          </p:cNvPr>
          <p:cNvSpPr/>
          <p:nvPr/>
        </p:nvSpPr>
        <p:spPr>
          <a:xfrm>
            <a:off x="5942806" y="1783566"/>
            <a:ext cx="4692056" cy="76944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0" normalizeH="0" baseline="0" noProof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בתנ"ך:</a:t>
            </a:r>
            <a:r>
              <a:rPr kumimoji="0" lang="he-IL" sz="2000" b="1" i="0" u="none" strike="noStrike" kern="0" normalizeH="0" baseline="0" noProof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 </a:t>
            </a:r>
            <a:r>
              <a: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</a:rPr>
              <a:t>אלוהים מסיים כל בריאה באמירה זו כדי לומר שהבריאה הסתיימה.</a:t>
            </a: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6E95D105-CBE4-4BAF-9A3D-37E15C9EC0DC}"/>
              </a:ext>
            </a:extLst>
          </p:cNvPr>
          <p:cNvSpPr txBox="1">
            <a:spLocks/>
          </p:cNvSpPr>
          <p:nvPr/>
        </p:nvSpPr>
        <p:spPr>
          <a:xfrm>
            <a:off x="4151752" y="544101"/>
            <a:ext cx="3886908" cy="756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3600" b="0" dirty="0">
                <a:latin typeface="Comic Sans MS"/>
                <a:cs typeface="+mn-cs"/>
              </a:rPr>
              <a:t>וַיַּרְא אֱלֹהִים כִּי-טוֹב</a:t>
            </a:r>
          </a:p>
        </p:txBody>
      </p:sp>
    </p:spTree>
    <p:extLst>
      <p:ext uri="{BB962C8B-B14F-4D97-AF65-F5344CB8AC3E}">
        <p14:creationId xmlns:p14="http://schemas.microsoft.com/office/powerpoint/2010/main" val="1546150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>
            <a:extLst>
              <a:ext uri="{FF2B5EF4-FFF2-40B4-BE49-F238E27FC236}">
                <a16:creationId xmlns:a16="http://schemas.microsoft.com/office/drawing/2014/main" id="{129238B0-5400-4263-910D-6938B9C14A6C}"/>
              </a:ext>
            </a:extLst>
          </p:cNvPr>
          <p:cNvSpPr/>
          <p:nvPr/>
        </p:nvSpPr>
        <p:spPr>
          <a:xfrm>
            <a:off x="3412836" y="1472688"/>
            <a:ext cx="7227549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0" normalizeH="0" baseline="0" noProof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בתנ"ך:</a:t>
            </a:r>
            <a:r>
              <a:rPr kumimoji="0" lang="he-IL" sz="2400" b="1" i="0" u="none" strike="noStrike" kern="0" normalizeH="0" baseline="0" noProof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 </a:t>
            </a:r>
            <a:r>
              <a: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</a:rPr>
              <a:t>ברכת הפריון שניתנה לאדם ולבעלי החיים.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6E0C287A-22B0-402F-8B62-603B74D920E6}"/>
              </a:ext>
            </a:extLst>
          </p:cNvPr>
          <p:cNvSpPr/>
          <p:nvPr/>
        </p:nvSpPr>
        <p:spPr>
          <a:xfrm>
            <a:off x="1368478" y="4079511"/>
            <a:ext cx="2875631" cy="5232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just"/>
            <a:r>
              <a:rPr lang="he-IL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כניב:  </a:t>
            </a:r>
            <a:r>
              <a:rPr lang="he-IL" sz="2400" dirty="0">
                <a:solidFill>
                  <a:prstClr val="black"/>
                </a:solidFill>
                <a:latin typeface="Comic Sans MS"/>
              </a:rPr>
              <a:t>ברכת פריון.</a:t>
            </a: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C4478E87-9B85-426E-9269-E0ED6667EEFD}"/>
              </a:ext>
            </a:extLst>
          </p:cNvPr>
          <p:cNvSpPr txBox="1">
            <a:spLocks/>
          </p:cNvSpPr>
          <p:nvPr/>
        </p:nvSpPr>
        <p:spPr>
          <a:xfrm>
            <a:off x="4496365" y="642902"/>
            <a:ext cx="3197682" cy="460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3200" b="0" dirty="0">
                <a:latin typeface="Comic Sans MS"/>
                <a:cs typeface="+mn-cs"/>
              </a:rPr>
              <a:t>פְּרוּ וּרְבוּ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105EB9A5-CD5C-4609-A7E5-265C9005B1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777" y="2765449"/>
            <a:ext cx="4580758" cy="30464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86624FC-9211-489E-A5A8-0E0FE880A0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52" y="4913745"/>
            <a:ext cx="4525128" cy="200149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3AA1316-5CD1-43A3-AFD0-BD588173F5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6" y="2213586"/>
            <a:ext cx="3245086" cy="16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4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3161B5-52B3-4A08-A531-A8EDDD7B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835" y="440420"/>
            <a:ext cx="9335653" cy="720000"/>
          </a:xfrm>
        </p:spPr>
        <p:txBody>
          <a:bodyPr/>
          <a:lstStyle/>
          <a:p>
            <a:pPr algn="r"/>
            <a:r>
              <a:rPr lang="he-IL" dirty="0">
                <a:solidFill>
                  <a:srgbClr val="00B0F0"/>
                </a:solidFill>
                <a:cs typeface="Varela Round" panose="00000500000000000000" pitchFamily="2" charset="-79"/>
              </a:rPr>
              <a:t>משימת אמצע הדרך: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E6AEA2DC-821E-40E6-8929-F7B16B4D6E7E}"/>
              </a:ext>
            </a:extLst>
          </p:cNvPr>
          <p:cNvSpPr txBox="1">
            <a:spLocks/>
          </p:cNvSpPr>
          <p:nvPr/>
        </p:nvSpPr>
        <p:spPr>
          <a:xfrm>
            <a:off x="1106041" y="1605645"/>
            <a:ext cx="10315447" cy="19003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he-IL" sz="4000" dirty="0">
                <a:latin typeface="Comic Sans MS"/>
                <a:cs typeface="+mn-cs"/>
                <a:sym typeface="Arial"/>
              </a:rPr>
              <a:t>הפעם במקום תשובות אני מבקשת שתשאלו שאלות...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2AFA013-E0B0-4C29-A6AE-15BA71BABD9E}"/>
              </a:ext>
            </a:extLst>
          </p:cNvPr>
          <p:cNvSpPr txBox="1">
            <a:spLocks/>
          </p:cNvSpPr>
          <p:nvPr/>
        </p:nvSpPr>
        <p:spPr>
          <a:xfrm>
            <a:off x="1106041" y="3977082"/>
            <a:ext cx="8531782" cy="1295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he-IL" sz="4000" dirty="0">
                <a:latin typeface="Comic Sans MS"/>
                <a:cs typeface="+mn-cs"/>
                <a:sym typeface="Arial"/>
              </a:rPr>
              <a:t>רכזו את כל השאלות העולות מהפסוקים שקראנו עד כה</a:t>
            </a:r>
          </a:p>
        </p:txBody>
      </p:sp>
    </p:spTree>
    <p:extLst>
      <p:ext uri="{BB962C8B-B14F-4D97-AF65-F5344CB8AC3E}">
        <p14:creationId xmlns:p14="http://schemas.microsoft.com/office/powerpoint/2010/main" val="1171206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849745" y="1491144"/>
            <a:ext cx="10760364" cy="1704639"/>
          </a:xfrm>
        </p:spPr>
        <p:txBody>
          <a:bodyPr/>
          <a:lstStyle/>
          <a:p>
            <a:r>
              <a:rPr lang="he-IL" sz="4400" dirty="0">
                <a:latin typeface="Varela Round" panose="00000500000000000000" pitchFamily="2" charset="-79"/>
                <a:cs typeface="Varela Round" panose="00000500000000000000" pitchFamily="2" charset="-79"/>
              </a:rPr>
              <a:t>סיפור הבריאה הראשון - חלק א'</a:t>
            </a:r>
            <a:br>
              <a:rPr lang="he-IL" sz="44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בראשית א' - ב' פסוקים א-ג</a:t>
            </a:r>
            <a:endParaRPr lang="he-IL" sz="5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93010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sz="5400" dirty="0">
                <a:cs typeface="+mj-cs"/>
              </a:rPr>
              <a:t>תקציר הפסוקים הקודמים</a:t>
            </a:r>
          </a:p>
        </p:txBody>
      </p:sp>
      <p:sp>
        <p:nvSpPr>
          <p:cNvPr id="8" name="כותרת משנה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>
                <a:cs typeface="+mj-cs"/>
              </a:rPr>
              <a:t>פסוקים א-</a:t>
            </a:r>
            <a:r>
              <a:rPr lang="he-IL" dirty="0" err="1">
                <a:cs typeface="+mj-cs"/>
              </a:rPr>
              <a:t>יט</a:t>
            </a:r>
            <a:endParaRPr lang="he-IL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4875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12EB2A4-84EB-4C36-AA32-C059AD31B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0272" y="898255"/>
            <a:ext cx="11287431" cy="4746857"/>
          </a:xfrm>
        </p:spPr>
        <p:txBody>
          <a:bodyPr/>
          <a:lstStyle/>
          <a:p>
            <a:pPr marL="757238" indent="-571500">
              <a:buSzPct val="150000"/>
              <a:buBlip>
                <a:blip r:embed="rId2"/>
              </a:buBlip>
            </a:pPr>
            <a:r>
              <a:rPr lang="he-IL" sz="3600" dirty="0">
                <a:cs typeface="Varela Round" panose="00000500000000000000" pitchFamily="2" charset="-79"/>
              </a:rPr>
              <a:t>בטרם הבריאה העולם היה תוהו ובוהו</a:t>
            </a:r>
          </a:p>
          <a:p>
            <a:pPr marL="757238" indent="-571500">
              <a:buSzPct val="130000"/>
              <a:buBlip>
                <a:blip r:embed="rId3"/>
              </a:buBlip>
            </a:pPr>
            <a:r>
              <a:rPr lang="he-IL" sz="3600" dirty="0">
                <a:cs typeface="Varela Round" panose="00000500000000000000" pitchFamily="2" charset="-79"/>
              </a:rPr>
              <a:t>ביום הראשון נברא האור</a:t>
            </a:r>
          </a:p>
          <a:p>
            <a:pPr marL="757238" indent="-571500">
              <a:buSzPct val="130000"/>
              <a:buBlip>
                <a:blip r:embed="rId4"/>
              </a:buBlip>
            </a:pPr>
            <a:r>
              <a:rPr lang="he-IL" sz="3600" dirty="0">
                <a:cs typeface="Varela Round" panose="00000500000000000000" pitchFamily="2" charset="-79"/>
              </a:rPr>
              <a:t>ביום השני הופרדו המים התחתונים מהעליונים</a:t>
            </a:r>
          </a:p>
          <a:p>
            <a:pPr marL="757238" indent="-571500">
              <a:buSzPct val="130000"/>
              <a:buBlip>
                <a:blip r:embed="rId5"/>
              </a:buBlip>
            </a:pPr>
            <a:r>
              <a:rPr lang="he-IL" sz="3600" dirty="0">
                <a:cs typeface="Varela Round" panose="00000500000000000000" pitchFamily="2" charset="-79"/>
              </a:rPr>
              <a:t>ביום השלישי הופרדו המים מהיבשה ונבראה הצמחייה</a:t>
            </a:r>
          </a:p>
          <a:p>
            <a:pPr marL="757238" indent="-571500">
              <a:buSzPct val="130000"/>
              <a:buBlip>
                <a:blip r:embed="rId6"/>
              </a:buBlip>
            </a:pPr>
            <a:r>
              <a:rPr lang="he-IL" sz="3600" dirty="0">
                <a:cs typeface="Varela Round" panose="00000500000000000000" pitchFamily="2" charset="-79"/>
              </a:rPr>
              <a:t>ביום הרביעי נבראו המאורות</a:t>
            </a:r>
          </a:p>
          <a:p>
            <a:pPr marL="757238" indent="-571500">
              <a:buSzPct val="130000"/>
              <a:buBlip>
                <a:blip r:embed="rId7"/>
              </a:buBlip>
            </a:pPr>
            <a:r>
              <a:rPr lang="he-IL" sz="3600" dirty="0">
                <a:cs typeface="Varela Round" panose="00000500000000000000" pitchFamily="2" charset="-79"/>
              </a:rPr>
              <a:t>ביום החמישי חיות המים והעופות</a:t>
            </a:r>
          </a:p>
          <a:p>
            <a:pPr marL="757238" indent="-571500">
              <a:buFont typeface="Wingdings" panose="05000000000000000000" pitchFamily="2" charset="2"/>
              <a:buChar char="ü"/>
            </a:pPr>
            <a:endParaRPr lang="he-IL" sz="3600" dirty="0"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61901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2013087" y="1847955"/>
            <a:ext cx="8164235" cy="1260000"/>
          </a:xfrm>
        </p:spPr>
        <p:txBody>
          <a:bodyPr/>
          <a:lstStyle/>
          <a:p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היום ה-</a:t>
            </a:r>
            <a:endParaRPr lang="he-IL" sz="54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כותרת משנה 7"/>
          <p:cNvSpPr>
            <a:spLocks noGrp="1"/>
          </p:cNvSpPr>
          <p:nvPr>
            <p:ph type="subTitle" idx="1"/>
          </p:nvPr>
        </p:nvSpPr>
        <p:spPr>
          <a:xfrm>
            <a:off x="4284123" y="3107955"/>
            <a:ext cx="3622165" cy="642090"/>
          </a:xfrm>
        </p:spPr>
        <p:txBody>
          <a:bodyPr/>
          <a:lstStyle/>
          <a:p>
            <a:r>
              <a:rPr lang="he-IL" dirty="0">
                <a:cs typeface="+mn-cs"/>
              </a:rPr>
              <a:t>פסוקים כ-לא</a:t>
            </a:r>
            <a:endParaRPr lang="he-IL" b="1" dirty="0">
              <a:solidFill>
                <a:srgbClr val="192A72"/>
              </a:solidFill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AC10841-613D-443D-A3F3-912FD032A0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3" b="95265" l="4831" r="99517">
                        <a14:foregroundMark x1="82609" y1="17270" x2="73913" y2="10585"/>
                        <a14:foregroundMark x1="73913" y1="10585" x2="59420" y2="7242"/>
                        <a14:foregroundMark x1="59420" y1="7242" x2="35266" y2="18106"/>
                        <a14:foregroundMark x1="35266" y1="18106" x2="27053" y2="24513"/>
                        <a14:foregroundMark x1="27053" y1="24513" x2="26087" y2="26741"/>
                        <a14:foregroundMark x1="42995" y1="7799" x2="31401" y2="15599"/>
                        <a14:foregroundMark x1="31401" y1="15599" x2="20773" y2="32869"/>
                        <a14:foregroundMark x1="20773" y1="32869" x2="20290" y2="33148"/>
                        <a14:foregroundMark x1="53623" y1="4457" x2="53623" y2="4457"/>
                        <a14:foregroundMark x1="56039" y1="1671" x2="56039" y2="1671"/>
                        <a14:foregroundMark x1="90338" y1="25905" x2="90338" y2="25905"/>
                        <a14:foregroundMark x1="16425" y1="57103" x2="14010" y2="57660"/>
                        <a14:foregroundMark x1="8213" y1="30641" x2="1932" y2="38440"/>
                        <a14:foregroundMark x1="1932" y1="38440" x2="4831" y2="46240"/>
                        <a14:foregroundMark x1="4831" y1="46240" x2="6763" y2="47911"/>
                        <a14:foregroundMark x1="12560" y1="72981" x2="22222" y2="80780"/>
                        <a14:foregroundMark x1="22222" y1="80780" x2="33816" y2="85237"/>
                        <a14:foregroundMark x1="33816" y1="85237" x2="39130" y2="85515"/>
                        <a14:foregroundMark x1="82543" y1="64624" x2="80193" y2="70195"/>
                        <a14:foregroundMark x1="80193" y1="70195" x2="68116" y2="80780"/>
                        <a14:foregroundMark x1="69082" y1="81058" x2="57488" y2="86630"/>
                        <a14:foregroundMark x1="57488" y1="86630" x2="47826" y2="87744"/>
                        <a14:foregroundMark x1="75845" y1="86630" x2="75845" y2="86630"/>
                        <a14:foregroundMark x1="64251" y1="92479" x2="64251" y2="92479"/>
                        <a14:foregroundMark x1="46377" y1="95543" x2="53140" y2="91922"/>
                        <a14:foregroundMark x1="77295" y1="42061" x2="78261" y2="42618"/>
                        <a14:foregroundMark x1="91787" y1="52089" x2="96121" y2="57279"/>
                        <a14:foregroundMark x1="97168" y1="64624" x2="96618" y2="67688"/>
                        <a14:backgroundMark x1="98551" y1="62117" x2="98551" y2="64624"/>
                        <a14:backgroundMark x1="99034" y1="57939" x2="99034" y2="57939"/>
                        <a14:backgroundMark x1="99034" y1="57939" x2="99034" y2="59889"/>
                        <a14:backgroundMark x1="99517" y1="57382" x2="99034" y2="62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345" y="1380835"/>
            <a:ext cx="1662399" cy="28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65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2" name="Picture 26">
            <a:extLst>
              <a:ext uri="{FF2B5EF4-FFF2-40B4-BE49-F238E27FC236}">
                <a16:creationId xmlns:a16="http://schemas.microsoft.com/office/drawing/2014/main" id="{2168CC1B-BA2D-4A13-9CBD-BD5D2814D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148" y="5365586"/>
            <a:ext cx="912592" cy="14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0" name="Picture 24" descr="camel PNG23405 - Photo #770 - Free Transparent png Images On ...">
            <a:extLst>
              <a:ext uri="{FF2B5EF4-FFF2-40B4-BE49-F238E27FC236}">
                <a16:creationId xmlns:a16="http://schemas.microsoft.com/office/drawing/2014/main" id="{B944E793-1CAF-4F1A-ACBE-8F86F1BA8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589" y="5395439"/>
            <a:ext cx="2052649" cy="153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0785D476-D1A7-4467-8E40-8836D4453D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910" y="6074515"/>
            <a:ext cx="828832" cy="766322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8ACA34F5-2D0B-42CD-BD65-5F8675054A49}"/>
              </a:ext>
            </a:extLst>
          </p:cNvPr>
          <p:cNvSpPr/>
          <p:nvPr/>
        </p:nvSpPr>
        <p:spPr>
          <a:xfrm>
            <a:off x="1992429" y="1585761"/>
            <a:ext cx="727871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כד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וַיֹּאמֶר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אֱלֹהִים, תּוֹצֵא הָאָרֶץ נֶפֶשׁ חַיָּה לְמִינָהּ,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בְּהֵמָה וָרֶמֶשׂ וְחַיְתוֹ-אֶרֶץ, לְמִינָהּ;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וַיְהִי-כֵן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</a:p>
          <a:p>
            <a:pPr algn="just">
              <a:spcBef>
                <a:spcPts val="600"/>
              </a:spcBef>
            </a:pPr>
            <a:r>
              <a:rPr lang="he-IL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כה</a:t>
            </a:r>
            <a:r>
              <a:rPr lang="he-IL" sz="2400" b="1" dirty="0">
                <a:solidFill>
                  <a:srgbClr val="17406D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וַיַּעַשׂ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אֶת-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חַיַּת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הָאָרֶץ</a:t>
            </a:r>
            <a:r>
              <a:rPr lang="he-IL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לְמִינָהּ, </a:t>
            </a: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032D3F73-F59A-47E0-BE9A-B7033ECCF21F}"/>
              </a:ext>
            </a:extLst>
          </p:cNvPr>
          <p:cNvSpPr txBox="1">
            <a:spLocks/>
          </p:cNvSpPr>
          <p:nvPr/>
        </p:nvSpPr>
        <p:spPr>
          <a:xfrm>
            <a:off x="3589164" y="326321"/>
            <a:ext cx="8266770" cy="1001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200" b="0" dirty="0">
                <a:latin typeface="Comic Sans MS"/>
                <a:cs typeface="+mn-cs"/>
              </a:rPr>
              <a:t>פסוקים כד-לא: היום </a:t>
            </a: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השישי</a:t>
            </a:r>
            <a:r>
              <a:rPr lang="he-IL" sz="3200" b="0" dirty="0">
                <a:latin typeface="Comic Sans MS"/>
                <a:cs typeface="+mn-cs"/>
              </a:rPr>
              <a:t>, </a:t>
            </a:r>
          </a:p>
          <a:p>
            <a:pPr algn="r"/>
            <a:r>
              <a:rPr lang="he-IL" sz="3200" b="0" dirty="0">
                <a:latin typeface="Comic Sans MS"/>
                <a:cs typeface="+mn-cs"/>
              </a:rPr>
              <a:t>בריאת בעלי החיים היבשתיים ובריאת האדם.</a:t>
            </a:r>
          </a:p>
        </p:txBody>
      </p:sp>
      <p:pic>
        <p:nvPicPr>
          <p:cNvPr id="10" name="Picture 2" descr="http://www.uzihacohen.co.il/userfiles/image/%D7%A7%D7%9C%D7%93%D7%99%D7%95%D7%A1%D7%A7%D7%95%D7%A4/6.jpg">
            <a:extLst>
              <a:ext uri="{FF2B5EF4-FFF2-40B4-BE49-F238E27FC236}">
                <a16:creationId xmlns:a16="http://schemas.microsoft.com/office/drawing/2014/main" id="{AC54593E-29F1-4823-B3F2-FEEAAA048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9998" y="1680504"/>
            <a:ext cx="1256900" cy="218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C2BA65C7-A614-49EA-8CF0-EA71BF4D8745}"/>
              </a:ext>
            </a:extLst>
          </p:cNvPr>
          <p:cNvSpPr/>
          <p:nvPr/>
        </p:nvSpPr>
        <p:spPr>
          <a:xfrm>
            <a:off x="198922" y="3124644"/>
            <a:ext cx="6092825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וְאֶת-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הַבְּהֵמָה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לְמִינָהּ, </a:t>
            </a:r>
          </a:p>
          <a:p>
            <a:pPr lvl="0"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וְאֵת כָּל-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רֶמֶשׂ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הָאֲדָמָה, לְמִינֵהוּ; </a:t>
            </a:r>
          </a:p>
          <a:p>
            <a:pPr lvl="0" algn="just">
              <a:spcBef>
                <a:spcPts val="600"/>
              </a:spcBef>
            </a:pP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וַיַּרְא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כִּי-טוֹב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  </a:t>
            </a:r>
            <a:endParaRPr lang="he-IL" sz="2800" dirty="0">
              <a:solidFill>
                <a:prstClr val="black"/>
              </a:solidFill>
              <a:latin typeface="Comic Sans MS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70BF273F-662F-4B29-95E0-C3B547DFEBA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30079" y="5246104"/>
            <a:ext cx="2231068" cy="167330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5E726C0-FF66-4D9B-9260-F793C76A79D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794" y="5735815"/>
            <a:ext cx="615269" cy="1183590"/>
          </a:xfrm>
          <a:prstGeom prst="rect">
            <a:avLst/>
          </a:prstGeom>
        </p:spPr>
      </p:pic>
      <p:pic>
        <p:nvPicPr>
          <p:cNvPr id="9226" name="Picture 10" descr="הדפס אייל – kunohaas">
            <a:extLst>
              <a:ext uri="{FF2B5EF4-FFF2-40B4-BE49-F238E27FC236}">
                <a16:creationId xmlns:a16="http://schemas.microsoft.com/office/drawing/2014/main" id="{5E8066F5-FCD4-4FFD-ABE3-453A84B6B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387" l="3005" r="89891">
                        <a14:foregroundMark x1="48907" y1="92075" x2="29098" y2="94406"/>
                        <a14:foregroundMark x1="14617" y1="95571" x2="13798" y2="96387"/>
                        <a14:foregroundMark x1="3552" y1="15734" x2="3552" y2="15734"/>
                        <a14:foregroundMark x1="3552" y1="15734" x2="3142" y2="24126"/>
                        <a14:foregroundMark x1="3142" y1="24126" x2="5601" y2="27273"/>
                        <a14:backgroundMark x1="49454" y1="53147" x2="49454" y2="53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0063" y="5716188"/>
            <a:ext cx="974089" cy="114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19AF36A6-5A2C-4AD0-A9E1-B02594CEE51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077997"/>
            <a:ext cx="850954" cy="1888055"/>
          </a:xfrm>
          <a:prstGeom prst="rect">
            <a:avLst/>
          </a:prstGeom>
        </p:spPr>
      </p:pic>
      <p:pic>
        <p:nvPicPr>
          <p:cNvPr id="9232" name="Picture 16" descr="Monkey (PNG) | Official PSDs">
            <a:extLst>
              <a:ext uri="{FF2B5EF4-FFF2-40B4-BE49-F238E27FC236}">
                <a16:creationId xmlns:a16="http://schemas.microsoft.com/office/drawing/2014/main" id="{9DA5DD45-5C51-45FE-B1DD-827836A7A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0879" y="5639865"/>
            <a:ext cx="912592" cy="129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www.clker.com/cliparts/c/0/f/b/13179297812043329730Side%20View%20of%20a%20Cow.svg.hi.png">
            <a:extLst>
              <a:ext uri="{FF2B5EF4-FFF2-40B4-BE49-F238E27FC236}">
                <a16:creationId xmlns:a16="http://schemas.microsoft.com/office/drawing/2014/main" id="{C8414EB7-88E5-42B4-BE35-BB5781A04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570" y="6070185"/>
            <a:ext cx="1130605" cy="75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clker.com/cliparts/a/3/7/e/1331067729921861374Wooly%20Sheep.svg.med.png">
            <a:extLst>
              <a:ext uri="{FF2B5EF4-FFF2-40B4-BE49-F238E27FC236}">
                <a16:creationId xmlns:a16="http://schemas.microsoft.com/office/drawing/2014/main" id="{EAFC11A5-F631-4268-9927-A9A21E9AE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87" y="6047245"/>
            <a:ext cx="810755" cy="81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images.clipartpanda.com/lamb-clipart-jixEG9XET.png">
            <a:extLst>
              <a:ext uri="{FF2B5EF4-FFF2-40B4-BE49-F238E27FC236}">
                <a16:creationId xmlns:a16="http://schemas.microsoft.com/office/drawing/2014/main" id="{8F5D247E-0A9C-44F4-8E1E-253BA7894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94" y="6253049"/>
            <a:ext cx="522872" cy="61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images.clipartpanda.com/nudity-clipart-lamb-clip-art.gif">
            <a:extLst>
              <a:ext uri="{FF2B5EF4-FFF2-40B4-BE49-F238E27FC236}">
                <a16:creationId xmlns:a16="http://schemas.microsoft.com/office/drawing/2014/main" id="{3FC236C8-6E4A-434A-ADF3-BBF151AA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39" y="6317794"/>
            <a:ext cx="663268" cy="51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CF6C532E-5E13-4E82-884C-77B66847559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712" y="6023744"/>
            <a:ext cx="1108755" cy="852272"/>
          </a:xfrm>
          <a:prstGeom prst="rect">
            <a:avLst/>
          </a:prstGeom>
        </p:spPr>
      </p:pic>
      <p:pic>
        <p:nvPicPr>
          <p:cNvPr id="9238" name="Picture 22" descr="Pig Clip art - thick clipart png download - 600*518 - Free ...">
            <a:extLst>
              <a:ext uri="{FF2B5EF4-FFF2-40B4-BE49-F238E27FC236}">
                <a16:creationId xmlns:a16="http://schemas.microsoft.com/office/drawing/2014/main" id="{458CC664-07B5-4EBF-BD9E-EDFB258EE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501" y="6209725"/>
            <a:ext cx="750943" cy="6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4" name="Picture 28" descr="מפציצנית מרעישה – ויקיפדיה">
            <a:extLst>
              <a:ext uri="{FF2B5EF4-FFF2-40B4-BE49-F238E27FC236}">
                <a16:creationId xmlns:a16="http://schemas.microsoft.com/office/drawing/2014/main" id="{81035401-429E-472D-B09E-B6847B37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63" b="89891" l="9961" r="96289">
                        <a14:foregroundMark x1="90234" y1="56011" x2="90234" y2="56011"/>
                        <a14:foregroundMark x1="89453" y1="43716" x2="89453" y2="43716"/>
                        <a14:foregroundMark x1="92188" y1="42623" x2="92188" y2="42623"/>
                        <a14:foregroundMark x1="94531" y1="42350" x2="94531" y2="42350"/>
                        <a14:foregroundMark x1="96289" y1="41257" x2="96289" y2="41257"/>
                        <a14:backgroundMark x1="66992" y1="31421" x2="66992" y2="31421"/>
                        <a14:backgroundMark x1="66992" y1="31421" x2="66992" y2="31421"/>
                        <a14:backgroundMark x1="75781" y1="33880" x2="75781" y2="33880"/>
                        <a14:backgroundMark x1="71289" y1="72678" x2="71289" y2="72678"/>
                        <a14:backgroundMark x1="61328" y1="65301" x2="61328" y2="65301"/>
                        <a14:backgroundMark x1="67188" y1="74863" x2="67188" y2="74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3573" y="2348835"/>
            <a:ext cx="868073" cy="62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8998820F-6935-4BCD-8A19-6530F7A49A46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3" y="3114657"/>
            <a:ext cx="999831" cy="699069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8504F87A-1F40-41B0-A9C7-EAD08F53DB6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5566" y="2140702"/>
            <a:ext cx="837849" cy="388141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E196DE2D-FB5D-47D9-981A-E795579C79A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116" y="2453136"/>
            <a:ext cx="999831" cy="1097375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2AFAF9D7-8600-412A-82EC-1D0180CD4F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5766" y="1036318"/>
            <a:ext cx="1475614" cy="857824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E44F67B9-D76B-4D24-A120-3CC8CFC7D9EB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776" y="2862560"/>
            <a:ext cx="596095" cy="432475"/>
          </a:xfrm>
          <a:prstGeom prst="rect">
            <a:avLst/>
          </a:prstGeom>
        </p:spPr>
      </p:pic>
      <p:pic>
        <p:nvPicPr>
          <p:cNvPr id="44" name="תמונה 43">
            <a:extLst>
              <a:ext uri="{FF2B5EF4-FFF2-40B4-BE49-F238E27FC236}">
                <a16:creationId xmlns:a16="http://schemas.microsoft.com/office/drawing/2014/main" id="{1228B403-6E9B-4BE4-8867-E0652FCF5373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41" y="1823765"/>
            <a:ext cx="1297579" cy="601115"/>
          </a:xfrm>
          <a:prstGeom prst="rect">
            <a:avLst/>
          </a:prstGeom>
        </p:spPr>
      </p:pic>
      <p:pic>
        <p:nvPicPr>
          <p:cNvPr id="51" name="תמונה 50">
            <a:extLst>
              <a:ext uri="{FF2B5EF4-FFF2-40B4-BE49-F238E27FC236}">
                <a16:creationId xmlns:a16="http://schemas.microsoft.com/office/drawing/2014/main" id="{603020B9-6928-493A-8A96-9781C71D5184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256" y="2600191"/>
            <a:ext cx="508856" cy="369182"/>
          </a:xfrm>
          <a:prstGeom prst="rect">
            <a:avLst/>
          </a:prstGeom>
        </p:spPr>
      </p:pic>
      <p:pic>
        <p:nvPicPr>
          <p:cNvPr id="52" name="תמונה 51">
            <a:extLst>
              <a:ext uri="{FF2B5EF4-FFF2-40B4-BE49-F238E27FC236}">
                <a16:creationId xmlns:a16="http://schemas.microsoft.com/office/drawing/2014/main" id="{5B3E8A90-2677-44AC-928E-41DB648F3467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672" y="2181563"/>
            <a:ext cx="478668" cy="347280"/>
          </a:xfrm>
          <a:prstGeom prst="rect">
            <a:avLst/>
          </a:prstGeom>
        </p:spPr>
      </p:pic>
      <p:pic>
        <p:nvPicPr>
          <p:cNvPr id="53" name="תמונה 52">
            <a:extLst>
              <a:ext uri="{FF2B5EF4-FFF2-40B4-BE49-F238E27FC236}">
                <a16:creationId xmlns:a16="http://schemas.microsoft.com/office/drawing/2014/main" id="{4492ACB5-8DF2-4069-8A42-8A61721CD1B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3350" y="2461134"/>
            <a:ext cx="547683" cy="6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2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A488777-C356-41FC-992C-BE944AE61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1766" y="729114"/>
            <a:ext cx="4870595" cy="720000"/>
          </a:xfrm>
        </p:spPr>
        <p:txBody>
          <a:bodyPr/>
          <a:lstStyle/>
          <a:p>
            <a:r>
              <a:rPr lang="he-IL">
                <a:latin typeface="Varela Round" panose="00000500000000000000" pitchFamily="2" charset="-79"/>
                <a:cs typeface="Varela Round" panose="00000500000000000000" pitchFamily="2" charset="-79"/>
              </a:rPr>
              <a:t>שאלה 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למחשבה...</a:t>
            </a:r>
            <a:endParaRPr lang="he-IL" sz="4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" name="Picture 2" descr="תוצאת תמונה עבור thought png">
            <a:extLst>
              <a:ext uri="{FF2B5EF4-FFF2-40B4-BE49-F238E27FC236}">
                <a16:creationId xmlns:a16="http://schemas.microsoft.com/office/drawing/2014/main" id="{50854AFB-D920-4917-A314-C092F8982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14" b="96946" l="4396" r="98242">
                        <a14:foregroundMark x1="4505" y1="52356" x2="4505" y2="52356"/>
                        <a14:foregroundMark x1="50220" y1="91885" x2="49780" y2="92757"/>
                        <a14:foregroundMark x1="48022" y1="97120" x2="48022" y2="97120"/>
                        <a14:foregroundMark x1="65275" y1="4101" x2="65275" y2="4101"/>
                        <a14:foregroundMark x1="93187" y1="25218" x2="93187" y2="25218"/>
                        <a14:foregroundMark x1="98242" y1="27487" x2="98242" y2="27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8997" y="380576"/>
            <a:ext cx="928537" cy="116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39;p4">
            <a:extLst>
              <a:ext uri="{FF2B5EF4-FFF2-40B4-BE49-F238E27FC236}">
                <a16:creationId xmlns:a16="http://schemas.microsoft.com/office/drawing/2014/main" id="{A53EF556-E17C-4598-9F46-E3BE7EC7555F}"/>
              </a:ext>
            </a:extLst>
          </p:cNvPr>
          <p:cNvSpPr txBox="1"/>
          <p:nvPr/>
        </p:nvSpPr>
        <p:spPr>
          <a:xfrm>
            <a:off x="2432643" y="2228691"/>
            <a:ext cx="7325125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spcBef>
                <a:spcPts val="1200"/>
              </a:spcBef>
              <a:buSzPct val="130000"/>
              <a:defRPr/>
            </a:pPr>
            <a:r>
              <a:rPr lang="he-IL" sz="4000" dirty="0">
                <a:solidFill>
                  <a:srgbClr val="242852">
                    <a:lumMod val="75000"/>
                  </a:srgbClr>
                </a:solidFill>
                <a:latin typeface="Comic Sans MS"/>
                <a:sym typeface="Arial"/>
              </a:rPr>
              <a:t>מילים יוצרות מציאות, </a:t>
            </a:r>
          </a:p>
          <a:p>
            <a:pPr algn="just">
              <a:spcBef>
                <a:spcPts val="1200"/>
              </a:spcBef>
              <a:buSzPct val="130000"/>
              <a:defRPr/>
            </a:pPr>
            <a:r>
              <a:rPr lang="he-IL" sz="4000" dirty="0">
                <a:solidFill>
                  <a:srgbClr val="242852">
                    <a:lumMod val="75000"/>
                  </a:srgbClr>
                </a:solidFill>
                <a:latin typeface="Comic Sans MS"/>
                <a:sym typeface="Arial"/>
              </a:rPr>
              <a:t>מהו מקומו של הדיבור בחיינו?</a:t>
            </a:r>
          </a:p>
          <a:p>
            <a:pPr algn="just">
              <a:spcBef>
                <a:spcPts val="1200"/>
              </a:spcBef>
              <a:buSzPct val="130000"/>
              <a:defRPr/>
            </a:pPr>
            <a:r>
              <a:rPr lang="he-IL" sz="4000" dirty="0">
                <a:solidFill>
                  <a:srgbClr val="242852">
                    <a:lumMod val="75000"/>
                  </a:srgbClr>
                </a:solidFill>
                <a:latin typeface="Comic Sans MS"/>
                <a:sym typeface="Arial"/>
              </a:rPr>
              <a:t>כיצד המילים יוצרות מציאות?</a:t>
            </a:r>
          </a:p>
        </p:txBody>
      </p:sp>
    </p:spTree>
    <p:extLst>
      <p:ext uri="{BB962C8B-B14F-4D97-AF65-F5344CB8AC3E}">
        <p14:creationId xmlns:p14="http://schemas.microsoft.com/office/powerpoint/2010/main" val="2494374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2065834" y="2169000"/>
            <a:ext cx="8058743" cy="1260000"/>
          </a:xfrm>
        </p:spPr>
        <p:txBody>
          <a:bodyPr/>
          <a:lstStyle/>
          <a:p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בריאת האדם</a:t>
            </a:r>
            <a:endParaRPr lang="he-IL" sz="54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כותרת משנה 7"/>
          <p:cNvSpPr>
            <a:spLocks noGrp="1"/>
          </p:cNvSpPr>
          <p:nvPr>
            <p:ph type="subTitle" idx="1"/>
          </p:nvPr>
        </p:nvSpPr>
        <p:spPr>
          <a:xfrm>
            <a:off x="4738020" y="3386726"/>
            <a:ext cx="2714372" cy="642090"/>
          </a:xfrm>
        </p:spPr>
        <p:txBody>
          <a:bodyPr/>
          <a:lstStyle/>
          <a:p>
            <a:r>
              <a:rPr lang="he-IL" dirty="0">
                <a:cs typeface="+mn-cs"/>
              </a:rPr>
              <a:t>פסוקים: </a:t>
            </a:r>
            <a:r>
              <a:rPr lang="he-IL" dirty="0" err="1">
                <a:cs typeface="+mn-cs"/>
              </a:rPr>
              <a:t>כו</a:t>
            </a:r>
            <a:r>
              <a:rPr lang="he-IL" dirty="0">
                <a:cs typeface="+mn-cs"/>
              </a:rPr>
              <a:t>-ל</a:t>
            </a:r>
            <a:endParaRPr lang="he-IL" b="1" dirty="0">
              <a:solidFill>
                <a:srgbClr val="192A72"/>
              </a:solidFill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1EDF49B3-DC5F-41AA-89C0-8FA0E31DAF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10116"/>
            <a:ext cx="12190413" cy="283350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5469219-D73C-4CFC-9E08-84A8A88DE9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3" b="95265" l="4831" r="99517">
                        <a14:foregroundMark x1="82609" y1="17270" x2="73913" y2="10585"/>
                        <a14:foregroundMark x1="73913" y1="10585" x2="59420" y2="7242"/>
                        <a14:foregroundMark x1="59420" y1="7242" x2="35266" y2="18106"/>
                        <a14:foregroundMark x1="35266" y1="18106" x2="27053" y2="24513"/>
                        <a14:foregroundMark x1="27053" y1="24513" x2="26087" y2="26741"/>
                        <a14:foregroundMark x1="42995" y1="7799" x2="31401" y2="15599"/>
                        <a14:foregroundMark x1="31401" y1="15599" x2="20773" y2="32869"/>
                        <a14:foregroundMark x1="20773" y1="32869" x2="20290" y2="33148"/>
                        <a14:foregroundMark x1="53623" y1="4457" x2="53623" y2="4457"/>
                        <a14:foregroundMark x1="56039" y1="1671" x2="56039" y2="1671"/>
                        <a14:foregroundMark x1="90338" y1="25905" x2="90338" y2="25905"/>
                        <a14:foregroundMark x1="16425" y1="57103" x2="14010" y2="57660"/>
                        <a14:foregroundMark x1="8213" y1="30641" x2="1932" y2="38440"/>
                        <a14:foregroundMark x1="1932" y1="38440" x2="4831" y2="46240"/>
                        <a14:foregroundMark x1="4831" y1="46240" x2="6763" y2="47911"/>
                        <a14:foregroundMark x1="12560" y1="72981" x2="22222" y2="80780"/>
                        <a14:foregroundMark x1="22222" y1="80780" x2="33816" y2="85237"/>
                        <a14:foregroundMark x1="33816" y1="85237" x2="39130" y2="85515"/>
                        <a14:foregroundMark x1="82543" y1="64624" x2="80193" y2="70195"/>
                        <a14:foregroundMark x1="80193" y1="70195" x2="68116" y2="80780"/>
                        <a14:foregroundMark x1="69082" y1="81058" x2="57488" y2="86630"/>
                        <a14:foregroundMark x1="57488" y1="86630" x2="47826" y2="87744"/>
                        <a14:foregroundMark x1="75845" y1="86630" x2="75845" y2="86630"/>
                        <a14:foregroundMark x1="64251" y1="92479" x2="64251" y2="92479"/>
                        <a14:foregroundMark x1="46377" y1="95543" x2="53140" y2="91922"/>
                        <a14:foregroundMark x1="77295" y1="42061" x2="78261" y2="42618"/>
                        <a14:foregroundMark x1="91787" y1="52089" x2="96121" y2="57279"/>
                        <a14:foregroundMark x1="97168" y1="64624" x2="96618" y2="67688"/>
                        <a14:backgroundMark x1="98551" y1="62117" x2="98551" y2="64624"/>
                        <a14:backgroundMark x1="99034" y1="57939" x2="99034" y2="57939"/>
                        <a14:backgroundMark x1="99034" y1="57939" x2="99034" y2="59889"/>
                        <a14:backgroundMark x1="99517" y1="57382" x2="99034" y2="62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478" y="1143512"/>
            <a:ext cx="954557" cy="165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68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>
            <a:extLst>
              <a:ext uri="{FF2B5EF4-FFF2-40B4-BE49-F238E27FC236}">
                <a16:creationId xmlns:a16="http://schemas.microsoft.com/office/drawing/2014/main" id="{CC4808B9-C251-452F-8154-3DD09E0BC5CD}"/>
              </a:ext>
            </a:extLst>
          </p:cNvPr>
          <p:cNvSpPr/>
          <p:nvPr/>
        </p:nvSpPr>
        <p:spPr>
          <a:xfrm>
            <a:off x="2262908" y="988065"/>
            <a:ext cx="9050919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כו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וַיֹּאמֶר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אֱלֹהִים,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נַעֲשֶׂה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אָדָם </a:t>
            </a:r>
            <a:r>
              <a:rPr lang="he-IL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בְּצַלְמֵנוּ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כִּדְמוּתֵנוּ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;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וְיִרְדּוּ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בִדְגַת הַיָּם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      וּבְעוֹף הַשָּׁמַיִם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      וּבַבְּהֵמָה וּבְכָל-הָאָרֶץ,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      וּבְכָל-הָרֶמֶשׂ, הָרֹמֵשׂ עַל-הָאָרֶץ.  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F3ABCD96-22E3-4362-B42C-6C5291331767}"/>
              </a:ext>
            </a:extLst>
          </p:cNvPr>
          <p:cNvSpPr txBox="1">
            <a:spLocks/>
          </p:cNvSpPr>
          <p:nvPr/>
        </p:nvSpPr>
        <p:spPr>
          <a:xfrm>
            <a:off x="4496365" y="333347"/>
            <a:ext cx="3197682" cy="460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3200" b="0" dirty="0">
                <a:latin typeface="Comic Sans MS"/>
                <a:cs typeface="+mn-cs"/>
              </a:rPr>
              <a:t>בריאת האדם: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EF2531F0-DBF1-4B07-9EC2-6AFD7B19EED5}"/>
              </a:ext>
            </a:extLst>
          </p:cNvPr>
          <p:cNvSpPr/>
          <p:nvPr/>
        </p:nvSpPr>
        <p:spPr>
          <a:xfrm>
            <a:off x="2006867" y="4007068"/>
            <a:ext cx="530034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he-IL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כז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וַיִּבְרָא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אֶת-הָאָדָם </a:t>
            </a:r>
            <a:r>
              <a:rPr lang="he-IL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בְּצַלְמוֹ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lvl="0" algn="just">
              <a:spcBef>
                <a:spcPts val="600"/>
              </a:spcBef>
            </a:pPr>
            <a:r>
              <a:rPr lang="he-IL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בְּצֶלֶם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בָּרָא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אֹתוֹ: </a:t>
            </a:r>
          </a:p>
          <a:p>
            <a:pPr lvl="0" algn="just">
              <a:spcBef>
                <a:spcPts val="600"/>
              </a:spcBef>
            </a:pP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זָכָר</a:t>
            </a:r>
            <a:r>
              <a:rPr lang="he-IL" sz="2800" dirty="0">
                <a:solidFill>
                  <a:srgbClr val="FA00FA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וּנְקֵבָה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בָּרָא </a:t>
            </a: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אֹתָם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  <a:endParaRPr lang="he-IL" sz="2800" dirty="0">
              <a:solidFill>
                <a:prstClr val="black"/>
              </a:solidFill>
              <a:latin typeface="Comic Sans MS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B2F0C3BF-D733-4209-8423-B9423D7E4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7095" y="1870365"/>
            <a:ext cx="701416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BIRDS (With images) | Birds in flight, Dove pictures, Birds">
            <a:extLst>
              <a:ext uri="{FF2B5EF4-FFF2-40B4-BE49-F238E27FC236}">
                <a16:creationId xmlns:a16="http://schemas.microsoft.com/office/drawing/2014/main" id="{61357CA7-606C-4964-8922-B18DDC716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3000" y="2193803"/>
            <a:ext cx="950191" cy="78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93EED25C-1835-49DE-9FC9-1825D77FB1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457" y="2683165"/>
            <a:ext cx="1108755" cy="85227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2E2F3CE-48D4-4076-ABC2-D29EBCDE6E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8912" y="3460490"/>
            <a:ext cx="547683" cy="601115"/>
          </a:xfrm>
          <a:prstGeom prst="rect">
            <a:avLst/>
          </a:prstGeom>
          <a:ln>
            <a:noFill/>
          </a:ln>
        </p:spPr>
      </p:pic>
      <p:pic>
        <p:nvPicPr>
          <p:cNvPr id="11272" name="Picture 8" descr="Adam and Eve and the forbidden fruit | Pre-Designed Illustrator ...">
            <a:extLst>
              <a:ext uri="{FF2B5EF4-FFF2-40B4-BE49-F238E27FC236}">
                <a16:creationId xmlns:a16="http://schemas.microsoft.com/office/drawing/2014/main" id="{C9B60AEB-CB92-4F02-8909-2AE500CA7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2637" y1="14003" x2="79011" y2="32455"/>
                        <a14:foregroundMark x1="79011" y1="32455" x2="79451" y2="50247"/>
                        <a14:foregroundMark x1="79451" y1="50247" x2="78352" y2="55684"/>
                        <a14:foregroundMark x1="78352" y1="55684" x2="78352" y2="55684"/>
                        <a14:foregroundMark x1="27582" y1="19110" x2="26044" y2="27018"/>
                        <a14:foregroundMark x1="26044" y1="27018" x2="27912" y2="57331"/>
                        <a14:foregroundMark x1="45495" y1="63427" x2="45495" y2="63921"/>
                        <a14:foregroundMark x1="45495" y1="63921" x2="45495" y2="63921"/>
                        <a14:foregroundMark x1="60330" y1="56837" x2="60330" y2="56837"/>
                        <a14:foregroundMark x1="54396" y1="55848" x2="54396" y2="55848"/>
                        <a14:foregroundMark x1="54945" y1="55354" x2="54945" y2="55354"/>
                        <a14:foregroundMark x1="54945" y1="55354" x2="54945" y2="55354"/>
                        <a14:backgroundMark x1="55714" y1="53871" x2="55714" y2="53871"/>
                        <a14:backgroundMark x1="58132" y1="46787" x2="56703" y2="54366"/>
                        <a14:backgroundMark x1="56703" y1="54366" x2="56703" y2="54366"/>
                        <a14:backgroundMark x1="55055" y1="57002" x2="55055" y2="57002"/>
                        <a14:backgroundMark x1="54615" y1="56837" x2="54615" y2="56837"/>
                        <a14:backgroundMark x1="54396" y1="56837" x2="54396" y2="5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92" y="791522"/>
            <a:ext cx="5115322" cy="341208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377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>
            <a:extLst>
              <a:ext uri="{FF2B5EF4-FFF2-40B4-BE49-F238E27FC236}">
                <a16:creationId xmlns:a16="http://schemas.microsoft.com/office/drawing/2014/main" id="{CC4808B9-C251-452F-8154-3DD09E0BC5CD}"/>
              </a:ext>
            </a:extLst>
          </p:cNvPr>
          <p:cNvSpPr/>
          <p:nvPr/>
        </p:nvSpPr>
        <p:spPr>
          <a:xfrm>
            <a:off x="3990109" y="1071191"/>
            <a:ext cx="5580507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כח</a:t>
            </a:r>
            <a:r>
              <a:rPr lang="he-IL" sz="2400" dirty="0">
                <a:solidFill>
                  <a:srgbClr val="0F6F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וַיְבָרֶךְ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אֹתָם,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וַיֹּאמֶר לָהֶם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פְּרוּ וּרְבוּ 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וּמִלְאוּ אֶת-הָאָרֶץ,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וְכִבְשֻׁהָ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;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וּרְדוּ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בִּדְגַת הַיָּם,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וּבְעוֹף הַשָּׁמַיִם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וּבְכָל-חַיָּה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הָרֹמֶשֶׂת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עַל-הָאָרֶץ.  </a:t>
            </a:r>
            <a:endParaRPr lang="he-IL" sz="2800" dirty="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F3ABCD96-22E3-4362-B42C-6C5291331767}"/>
              </a:ext>
            </a:extLst>
          </p:cNvPr>
          <p:cNvSpPr txBox="1">
            <a:spLocks/>
          </p:cNvSpPr>
          <p:nvPr/>
        </p:nvSpPr>
        <p:spPr>
          <a:xfrm>
            <a:off x="9658362" y="231233"/>
            <a:ext cx="2256547" cy="493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2400" b="0" dirty="0">
                <a:latin typeface="Comic Sans MS"/>
                <a:cs typeface="+mn-cs"/>
              </a:rPr>
              <a:t>בריאת האדם: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F5453C43-2BD6-4D8E-995D-315C309F7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33121" y="194802"/>
            <a:ext cx="3369243" cy="376322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6E7CA1A-7C91-4221-A181-7796769F7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440" y="2807892"/>
            <a:ext cx="701416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IRDS (With images) | Birds in flight, Dove pictures, Birds">
            <a:extLst>
              <a:ext uri="{FF2B5EF4-FFF2-40B4-BE49-F238E27FC236}">
                <a16:creationId xmlns:a16="http://schemas.microsoft.com/office/drawing/2014/main" id="{CD2891E8-965D-420B-B2E7-9C813AAB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0171" y="3429000"/>
            <a:ext cx="950191" cy="78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1A34C25-C5E6-4727-A1A8-BA525F75A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5385" y="4061605"/>
            <a:ext cx="547683" cy="6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40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:a16="http://schemas.microsoft.com/office/drawing/2014/main" id="{9AAFB557-770F-4BFD-85C9-B605A709EB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523" y="5515896"/>
            <a:ext cx="1596113" cy="1057665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A8374E72-2747-40CB-A6A7-8B9A3BB88103}"/>
              </a:ext>
            </a:extLst>
          </p:cNvPr>
          <p:cNvSpPr/>
          <p:nvPr/>
        </p:nvSpPr>
        <p:spPr>
          <a:xfrm>
            <a:off x="1454727" y="964947"/>
            <a:ext cx="925945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כט</a:t>
            </a:r>
            <a:r>
              <a:rPr lang="he-IL" sz="2400" dirty="0">
                <a:solidFill>
                  <a:srgbClr val="0F6F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וַיֹּאמֶר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הִנֵּה נָתַתִּי לָכֶם אֶת-כָּל- </a:t>
            </a:r>
            <a:r>
              <a:rPr lang="he-IL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עֵשֶׂב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זֹרֵעַ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זֶרַע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אֲשֶׁר עַל-פְּנֵי כָל-הָאָרֶץ,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וְאֶת-כָּל-הָעֵץ אֲשֶׁר-בּוֹ </a:t>
            </a:r>
            <a:r>
              <a:rPr lang="he-IL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פְרִי-עֵץ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זֹרֵעַ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זָרַע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: 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לָכֶם יִהְיֶה, </a:t>
            </a: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לְאָכְלָה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63207D5-921D-4FC0-ACEE-8AF3FF99A6AD}"/>
              </a:ext>
            </a:extLst>
          </p:cNvPr>
          <p:cNvSpPr txBox="1">
            <a:spLocks/>
          </p:cNvSpPr>
          <p:nvPr/>
        </p:nvSpPr>
        <p:spPr>
          <a:xfrm>
            <a:off x="9658362" y="231233"/>
            <a:ext cx="2256547" cy="493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2400" b="0" dirty="0">
                <a:latin typeface="Comic Sans MS"/>
                <a:cs typeface="+mn-cs"/>
              </a:rPr>
              <a:t>בריאת האדם: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338AE0F5-37B5-4B6F-9CD8-CF7F81D2EA4D}"/>
              </a:ext>
            </a:extLst>
          </p:cNvPr>
          <p:cNvSpPr/>
          <p:nvPr/>
        </p:nvSpPr>
        <p:spPr>
          <a:xfrm>
            <a:off x="3786909" y="2961351"/>
            <a:ext cx="44210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he-IL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</a:t>
            </a:r>
            <a:r>
              <a:rPr lang="he-IL" sz="2400" dirty="0">
                <a:solidFill>
                  <a:srgbClr val="0F6F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וּלְכָל-חַיַּת הָאָרֶץ </a:t>
            </a:r>
          </a:p>
          <a:p>
            <a:pPr lvl="0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וּלְכָל-עוֹף הַשָּׁמַיִם </a:t>
            </a:r>
          </a:p>
          <a:p>
            <a:pPr lvl="0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וּלְכֹל רוֹמֵשׂ עַל-הָאָרֶץ, </a:t>
            </a:r>
          </a:p>
          <a:p>
            <a:pPr lvl="0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אֲשֶׁר-בּוֹ נֶפֶשׁ חַיָּה, </a:t>
            </a:r>
          </a:p>
          <a:p>
            <a:pPr lvl="0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אֶת-כָּל- </a:t>
            </a:r>
            <a:r>
              <a:rPr lang="he-IL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יֶרֶק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עֵשֶׂב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  <a:r>
              <a:rPr lang="he-IL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לְאָכְלָה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; 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E991464C-8AAF-4FF3-AB10-D618CF3E7C0A}"/>
              </a:ext>
            </a:extLst>
          </p:cNvPr>
          <p:cNvSpPr/>
          <p:nvPr/>
        </p:nvSpPr>
        <p:spPr>
          <a:xfrm>
            <a:off x="3134746" y="5396859"/>
            <a:ext cx="1128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וַיְהִי-כֵן</a:t>
            </a:r>
            <a:endParaRPr lang="he-IL" dirty="0">
              <a:solidFill>
                <a:srgbClr val="C00000"/>
              </a:solidFill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26895A3D-6573-4794-BEF8-C81B9C0BF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786909" y="2492391"/>
            <a:ext cx="1262284" cy="9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rass png image, green grass PNG picture | Picsart png, Png images ...">
            <a:extLst>
              <a:ext uri="{FF2B5EF4-FFF2-40B4-BE49-F238E27FC236}">
                <a16:creationId xmlns:a16="http://schemas.microsoft.com/office/drawing/2014/main" id="{5E949B25-A053-4DC5-95B3-49ADFAD25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79" y="2841186"/>
            <a:ext cx="858862" cy="58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93195D4-BD51-4A02-9BA6-AD3EF8F9A47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689" y="3360456"/>
            <a:ext cx="1318474" cy="657362"/>
          </a:xfrm>
          <a:prstGeom prst="rect">
            <a:avLst/>
          </a:prstGeom>
        </p:spPr>
      </p:pic>
      <p:pic>
        <p:nvPicPr>
          <p:cNvPr id="12" name="Picture 4" descr="grass png image, green grass PNG picture | Picsart png, Png images ...">
            <a:extLst>
              <a:ext uri="{FF2B5EF4-FFF2-40B4-BE49-F238E27FC236}">
                <a16:creationId xmlns:a16="http://schemas.microsoft.com/office/drawing/2014/main" id="{F5EF7B31-05ED-479B-BB4B-D262E768E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301" y="3554898"/>
            <a:ext cx="858862" cy="58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71DF3946-14F9-43A4-B064-19689E62B1E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362" y="4308996"/>
            <a:ext cx="999831" cy="699069"/>
          </a:xfrm>
          <a:prstGeom prst="rect">
            <a:avLst/>
          </a:prstGeom>
        </p:spPr>
      </p:pic>
      <p:pic>
        <p:nvPicPr>
          <p:cNvPr id="13318" name="Picture 6" descr="Fruit tree png » PNG Image">
            <a:extLst>
              <a:ext uri="{FF2B5EF4-FFF2-40B4-BE49-F238E27FC236}">
                <a16:creationId xmlns:a16="http://schemas.microsoft.com/office/drawing/2014/main" id="{35F2DC95-A83E-44A1-AC3C-584683CF7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899" y="4017818"/>
            <a:ext cx="2852946" cy="263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0EABEA0D-407E-415A-A5C8-DF0DB449851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7" b="93322" l="5225" r="94485">
                        <a14:foregroundMark x1="74601" y1="8733" x2="74601" y2="8733"/>
                        <a14:foregroundMark x1="82221" y1="40753" x2="82221" y2="40753"/>
                        <a14:foregroundMark x1="82221" y1="40753" x2="82221" y2="40753"/>
                        <a14:foregroundMark x1="82221" y1="40753" x2="82221" y2="40753"/>
                        <a14:foregroundMark x1="80552" y1="36301" x2="80552" y2="36301"/>
                        <a14:foregroundMark x1="69811" y1="14384" x2="64296" y2="26199"/>
                        <a14:foregroundMark x1="93396" y1="50000" x2="93396" y2="50000"/>
                        <a14:foregroundMark x1="92671" y1="33733" x2="92671" y2="33733"/>
                        <a14:foregroundMark x1="92671" y1="33733" x2="92671" y2="33733"/>
                        <a14:foregroundMark x1="76052" y1="92123" x2="76052" y2="92123"/>
                        <a14:foregroundMark x1="37010" y1="16438" x2="26996" y2="44007"/>
                        <a14:foregroundMark x1="15747" y1="44863" x2="15747" y2="44863"/>
                        <a14:foregroundMark x1="17417" y1="26712" x2="19013" y2="44863"/>
                        <a14:foregroundMark x1="40203" y1="42123" x2="35776" y2="57021"/>
                        <a14:foregroundMark x1="41800" y1="29281" x2="41800" y2="29281"/>
                        <a14:foregroundMark x1="41800" y1="29281" x2="41437" y2="36301"/>
                        <a14:foregroundMark x1="36865" y1="64555" x2="32293" y2="78596"/>
                        <a14:foregroundMark x1="11466" y1="23630" x2="8926" y2="36986"/>
                        <a14:foregroundMark x1="32946" y1="17979" x2="27866" y2="21233"/>
                        <a14:foregroundMark x1="27141" y1="22603" x2="26996" y2="26370"/>
                        <a14:foregroundMark x1="41364" y1="6507" x2="41364" y2="6507"/>
                        <a14:foregroundMark x1="21480" y1="93322" x2="21480" y2="93322"/>
                        <a14:foregroundMark x1="5225" y1="42808" x2="5225" y2="42808"/>
                        <a14:foregroundMark x1="82729" y1="34589" x2="82729" y2="34589"/>
                        <a14:foregroundMark x1="82729" y1="35445" x2="85486" y2="49144"/>
                        <a14:foregroundMark x1="94122" y1="43151" x2="94340" y2="44692"/>
                        <a14:foregroundMark x1="93614" y1="58904" x2="93396" y2="60788"/>
                        <a14:foregroundMark x1="93396" y1="60788" x2="93396" y2="60788"/>
                        <a14:foregroundMark x1="94485" y1="46918" x2="93614" y2="62329"/>
                        <a14:foregroundMark x1="87881" y1="36815" x2="87446" y2="57877"/>
                        <a14:foregroundMark x1="89550" y1="47945" x2="85123" y2="70890"/>
                        <a14:foregroundMark x1="91509" y1="32534" x2="91509" y2="32534"/>
                        <a14:foregroundMark x1="91509" y1="32534" x2="91509" y2="32534"/>
                        <a14:foregroundMark x1="66691" y1="51370" x2="66691" y2="51370"/>
                        <a14:foregroundMark x1="66691" y1="51370" x2="66691" y2="51370"/>
                        <a14:foregroundMark x1="67271" y1="45890" x2="71335" y2="55479"/>
                        <a14:foregroundMark x1="58781" y1="41952" x2="58418" y2="51027"/>
                        <a14:foregroundMark x1="68795" y1="69521" x2="70029" y2="73973"/>
                        <a14:backgroundMark x1="76270" y1="18836" x2="76270" y2="18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14" y="2566720"/>
            <a:ext cx="2289597" cy="109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17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7CB34600-DDD1-44CF-97EE-FFEACAE1DDA6}"/>
              </a:ext>
            </a:extLst>
          </p:cNvPr>
          <p:cNvSpPr/>
          <p:nvPr/>
        </p:nvSpPr>
        <p:spPr>
          <a:xfrm>
            <a:off x="6678963" y="2232567"/>
            <a:ext cx="476740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</a:rPr>
              <a:t>לא</a:t>
            </a:r>
            <a:r>
              <a: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</a:rPr>
              <a:t> </a:t>
            </a:r>
            <a:r>
              <a:rPr kumimoji="0" lang="he-IL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</a:rPr>
              <a:t>וַיַּרְא</a:t>
            </a:r>
            <a:r>
              <a: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</a:rPr>
              <a:t> </a:t>
            </a:r>
            <a:r>
              <a:rPr kumimoji="0" lang="he-IL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</a:rPr>
              <a:t>אֱלֹהִים</a:t>
            </a:r>
            <a:r>
              <a: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</a:rPr>
              <a:t>אֶת-כָּל</a:t>
            </a:r>
            <a:r>
              <a: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</a:rPr>
              <a:t> אֲשֶׁר עָשָׂה,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</a:rPr>
              <a:t>וְהִנֵּה </a:t>
            </a:r>
            <a:r>
              <a:rPr kumimoji="0" lang="he-IL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</a:rPr>
              <a:t>טוֹב מְאֹד</a:t>
            </a:r>
            <a:r>
              <a: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</a:rPr>
              <a:t>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</a:rPr>
              <a:t>וַיְהִי-עֶרֶב וַיְהִי-בֹקֶר, יוֹם </a:t>
            </a:r>
            <a:r>
              <a:rPr kumimoji="0" lang="he-IL" sz="2800" b="1" i="0" u="none" strike="noStrike" kern="0" cap="none" spc="0" normalizeH="0" baseline="0" noProof="0" dirty="0">
                <a:ln>
                  <a:noFill/>
                </a:ln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</a:rPr>
              <a:t>הַשִּׁשִּׁי</a:t>
            </a:r>
            <a:r>
              <a: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</a:rPr>
              <a:t>.</a:t>
            </a:r>
            <a:endParaRPr kumimoji="0" lang="he-IL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כותרת 1">
            <a:extLst>
              <a:ext uri="{FF2B5EF4-FFF2-40B4-BE49-F238E27FC236}">
                <a16:creationId xmlns:a16="http://schemas.microsoft.com/office/drawing/2014/main" id="{39014530-5F3D-46F9-AEFA-99EE73466C29}"/>
              </a:ext>
            </a:extLst>
          </p:cNvPr>
          <p:cNvSpPr txBox="1">
            <a:spLocks/>
          </p:cNvSpPr>
          <p:nvPr/>
        </p:nvSpPr>
        <p:spPr>
          <a:xfrm>
            <a:off x="4390303" y="221996"/>
            <a:ext cx="3408217" cy="493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3600" b="0" dirty="0">
                <a:latin typeface="Comic Sans MS"/>
                <a:cs typeface="+mn-cs"/>
              </a:rPr>
              <a:t>הציון הסופי:</a:t>
            </a:r>
          </a:p>
        </p:txBody>
      </p:sp>
    </p:spTree>
    <p:extLst>
      <p:ext uri="{BB962C8B-B14F-4D97-AF65-F5344CB8AC3E}">
        <p14:creationId xmlns:p14="http://schemas.microsoft.com/office/powerpoint/2010/main" val="2495587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>
            <a:extLst>
              <a:ext uri="{FF2B5EF4-FFF2-40B4-BE49-F238E27FC236}">
                <a16:creationId xmlns:a16="http://schemas.microsoft.com/office/drawing/2014/main" id="{125E1A9B-EA67-4D9B-BC78-9D73199E90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359" y="353527"/>
            <a:ext cx="2784309" cy="2784309"/>
          </a:xfrm>
          <a:prstGeom prst="rect">
            <a:avLst/>
          </a:prstGeom>
        </p:spPr>
      </p:pic>
      <p:sp>
        <p:nvSpPr>
          <p:cNvPr id="7" name="כותרת 1">
            <a:extLst>
              <a:ext uri="{FF2B5EF4-FFF2-40B4-BE49-F238E27FC236}">
                <a16:creationId xmlns:a16="http://schemas.microsoft.com/office/drawing/2014/main" id="{CC4883BB-046F-4B99-B86A-5099557EE900}"/>
              </a:ext>
            </a:extLst>
          </p:cNvPr>
          <p:cNvSpPr txBox="1">
            <a:spLocks/>
          </p:cNvSpPr>
          <p:nvPr/>
        </p:nvSpPr>
        <p:spPr>
          <a:xfrm>
            <a:off x="3609475" y="280816"/>
            <a:ext cx="8284596" cy="835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4400" dirty="0">
                <a:latin typeface="Comic Sans MS"/>
                <a:cs typeface="+mn-cs"/>
              </a:rPr>
              <a:t>הקשיים בסיפור בריאת האדם: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5A91E8AB-D2C5-4292-9308-1D2302367883}"/>
              </a:ext>
            </a:extLst>
          </p:cNvPr>
          <p:cNvSpPr txBox="1">
            <a:spLocks/>
          </p:cNvSpPr>
          <p:nvPr/>
        </p:nvSpPr>
        <p:spPr>
          <a:xfrm>
            <a:off x="3402531" y="1597874"/>
            <a:ext cx="8177113" cy="493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r">
              <a:buFont typeface="+mj-lt"/>
              <a:buAutoNum type="arabicPeriod"/>
            </a:pPr>
            <a:r>
              <a:rPr lang="he-IL" sz="4000" b="0" dirty="0">
                <a:latin typeface="Comic Sans MS"/>
                <a:cs typeface="+mn-cs"/>
              </a:rPr>
              <a:t>קושי לשוני תיאולוגי: נַעֲשֶׂה אָדָם  </a:t>
            </a: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0124A9DE-A46C-45B9-99C2-8265A6F0A6FC}"/>
              </a:ext>
            </a:extLst>
          </p:cNvPr>
          <p:cNvSpPr txBox="1">
            <a:spLocks/>
          </p:cNvSpPr>
          <p:nvPr/>
        </p:nvSpPr>
        <p:spPr>
          <a:xfrm>
            <a:off x="1287359" y="2832130"/>
            <a:ext cx="9356209" cy="493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r">
              <a:buFont typeface="+mj-lt"/>
              <a:buAutoNum type="arabicPeriod" startAt="2"/>
            </a:pPr>
            <a:r>
              <a:rPr lang="he-IL" sz="4000" b="0" dirty="0">
                <a:latin typeface="Comic Sans MS"/>
                <a:cs typeface="+mn-cs"/>
              </a:rPr>
              <a:t>קושי תיאולוגי: בְּצֶלֶם </a:t>
            </a:r>
            <a:r>
              <a:rPr lang="he-IL" sz="4000" b="0" dirty="0" err="1">
                <a:latin typeface="Comic Sans MS"/>
                <a:cs typeface="+mn-cs"/>
              </a:rPr>
              <a:t>אֱלֹהִים</a:t>
            </a:r>
            <a:r>
              <a:rPr lang="he-IL" sz="4000" b="0" dirty="0">
                <a:latin typeface="Comic Sans MS"/>
                <a:cs typeface="+mn-cs"/>
              </a:rPr>
              <a:t> בָּרָא אֹתוֹ</a:t>
            </a: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CA636536-5408-4EB2-B62D-43FE07855FF2}"/>
              </a:ext>
            </a:extLst>
          </p:cNvPr>
          <p:cNvSpPr txBox="1">
            <a:spLocks/>
          </p:cNvSpPr>
          <p:nvPr/>
        </p:nvSpPr>
        <p:spPr>
          <a:xfrm>
            <a:off x="505626" y="3807296"/>
            <a:ext cx="9356209" cy="1241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r">
              <a:buFont typeface="+mj-lt"/>
              <a:buAutoNum type="arabicPeriod" startAt="3"/>
            </a:pPr>
            <a:r>
              <a:rPr lang="he-IL" sz="4000" b="0" dirty="0">
                <a:latin typeface="Comic Sans MS"/>
                <a:cs typeface="+mn-cs"/>
              </a:rPr>
              <a:t>אחרי בריאת האדם לא קיימת הנוסחה:</a:t>
            </a:r>
          </a:p>
          <a:p>
            <a:pPr algn="r"/>
            <a:r>
              <a:rPr lang="he-IL" sz="4000" b="0" dirty="0">
                <a:latin typeface="Comic Sans MS"/>
                <a:cs typeface="+mn-cs"/>
              </a:rPr>
              <a:t>       וַיַּרְא </a:t>
            </a:r>
            <a:r>
              <a:rPr lang="he-IL" sz="4000" b="0" dirty="0" err="1">
                <a:latin typeface="Comic Sans MS"/>
                <a:cs typeface="+mn-cs"/>
              </a:rPr>
              <a:t>אֱלֹהִים</a:t>
            </a:r>
            <a:r>
              <a:rPr lang="he-IL" sz="4000" b="0" dirty="0">
                <a:latin typeface="Comic Sans MS"/>
                <a:cs typeface="+mn-cs"/>
              </a:rPr>
              <a:t>, כִּי-טוֹב</a:t>
            </a:r>
          </a:p>
        </p:txBody>
      </p:sp>
      <p:pic>
        <p:nvPicPr>
          <p:cNvPr id="15364" name="Picture 4" descr="Perplexed Female Icons PNG - Free PNG and Icons Downloads">
            <a:extLst>
              <a:ext uri="{FF2B5EF4-FFF2-40B4-BE49-F238E27FC236}">
                <a16:creationId xmlns:a16="http://schemas.microsoft.com/office/drawing/2014/main" id="{59D03F42-D3F7-4D10-8DCA-229C30386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4" b="98131" l="9746" r="96186">
                        <a14:foregroundMark x1="50424" y1="8411" x2="50424" y2="8411"/>
                        <a14:foregroundMark x1="47881" y1="3738" x2="47881" y2="3738"/>
                        <a14:foregroundMark x1="47881" y1="3738" x2="47881" y2="3738"/>
                        <a14:foregroundMark x1="19915" y1="19626" x2="19915" y2="19626"/>
                        <a14:foregroundMark x1="19915" y1="19626" x2="19915" y2="19626"/>
                        <a14:foregroundMark x1="21610" y1="23832" x2="22034" y2="24299"/>
                        <a14:foregroundMark x1="31780" y1="6075" x2="27966" y2="8411"/>
                        <a14:foregroundMark x1="25424" y1="10280" x2="25424" y2="10280"/>
                        <a14:foregroundMark x1="25424" y1="10280" x2="23729" y2="12150"/>
                        <a14:foregroundMark x1="23729" y1="12150" x2="23729" y2="12150"/>
                        <a14:foregroundMark x1="13983" y1="28972" x2="12288" y2="31776"/>
                        <a14:foregroundMark x1="12712" y1="32710" x2="13136" y2="33178"/>
                        <a14:foregroundMark x1="13983" y1="34112" x2="14407" y2="34579"/>
                        <a14:foregroundMark x1="14407" y1="34579" x2="14407" y2="34579"/>
                        <a14:foregroundMark x1="11864" y1="38785" x2="13559" y2="51402"/>
                        <a14:foregroundMark x1="11864" y1="55607" x2="16102" y2="64486"/>
                        <a14:foregroundMark x1="58051" y1="79907" x2="49153" y2="92056"/>
                        <a14:foregroundMark x1="38559" y1="81776" x2="43644" y2="88785"/>
                        <a14:foregroundMark x1="50847" y1="93925" x2="49153" y2="98598"/>
                        <a14:foregroundMark x1="16525" y1="67757" x2="18644" y2="74299"/>
                        <a14:foregroundMark x1="86441" y1="28505" x2="86441" y2="28505"/>
                        <a14:foregroundMark x1="96186" y1="6542" x2="96186" y2="6542"/>
                        <a14:backgroundMark x1="94492" y1="15421" x2="91949" y2="18224"/>
                        <a14:backgroundMark x1="86441" y1="29439" x2="86441" y2="29439"/>
                        <a14:backgroundMark x1="87288" y1="28505" x2="87288" y2="28505"/>
                        <a14:backgroundMark x1="87288" y1="28505" x2="87288" y2="28505"/>
                        <a14:backgroundMark x1="96186" y1="7009" x2="96186" y2="7009"/>
                        <a14:backgroundMark x1="86017" y1="30374" x2="86017" y2="30374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3678"/>
          <a:stretch/>
        </p:blipFill>
        <p:spPr bwMode="auto">
          <a:xfrm>
            <a:off x="596430" y="1116530"/>
            <a:ext cx="1645043" cy="172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Question Mark PNG Transparent Images | PNG All">
            <a:extLst>
              <a:ext uri="{FF2B5EF4-FFF2-40B4-BE49-F238E27FC236}">
                <a16:creationId xmlns:a16="http://schemas.microsoft.com/office/drawing/2014/main" id="{292047A3-C2AF-4157-A11C-6D3EDE7C4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139" y="405962"/>
            <a:ext cx="696823" cy="69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Question Mark PNG Transparent Images | PNG All">
            <a:extLst>
              <a:ext uri="{FF2B5EF4-FFF2-40B4-BE49-F238E27FC236}">
                <a16:creationId xmlns:a16="http://schemas.microsoft.com/office/drawing/2014/main" id="{C0D5078C-C868-44BB-A057-29A4F516E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9600">
            <a:off x="3008903" y="499265"/>
            <a:ext cx="696823" cy="69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Question Mark PNG Transparent Images | PNG All">
            <a:extLst>
              <a:ext uri="{FF2B5EF4-FFF2-40B4-BE49-F238E27FC236}">
                <a16:creationId xmlns:a16="http://schemas.microsoft.com/office/drawing/2014/main" id="{9A4B144A-3691-47B0-9E10-6C48832D9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189" y="847676"/>
            <a:ext cx="696823" cy="69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Question Mark PNG Transparent Images | PNG All">
            <a:extLst>
              <a:ext uri="{FF2B5EF4-FFF2-40B4-BE49-F238E27FC236}">
                <a16:creationId xmlns:a16="http://schemas.microsoft.com/office/drawing/2014/main" id="{0D33185D-FEB7-4C11-9ACA-E9B0EACE0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60" y="1236815"/>
            <a:ext cx="696823" cy="69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Question Mark PNG Transparent Images | PNG All">
            <a:extLst>
              <a:ext uri="{FF2B5EF4-FFF2-40B4-BE49-F238E27FC236}">
                <a16:creationId xmlns:a16="http://schemas.microsoft.com/office/drawing/2014/main" id="{534223B5-332C-4F45-839B-D15B219F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430" y="1931606"/>
            <a:ext cx="696823" cy="69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כותרת 1">
            <a:extLst>
              <a:ext uri="{FF2B5EF4-FFF2-40B4-BE49-F238E27FC236}">
                <a16:creationId xmlns:a16="http://schemas.microsoft.com/office/drawing/2014/main" id="{29EA2C91-A941-4C80-A485-107CB5723E59}"/>
              </a:ext>
            </a:extLst>
          </p:cNvPr>
          <p:cNvSpPr txBox="1">
            <a:spLocks/>
          </p:cNvSpPr>
          <p:nvPr/>
        </p:nvSpPr>
        <p:spPr>
          <a:xfrm>
            <a:off x="1463040" y="5386698"/>
            <a:ext cx="7580348" cy="663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r">
              <a:buFont typeface="+mj-lt"/>
              <a:buAutoNum type="arabicPeriod" startAt="4"/>
            </a:pPr>
            <a:r>
              <a:rPr lang="he-IL" sz="4000" b="0" dirty="0">
                <a:latin typeface="Comic Sans MS"/>
                <a:cs typeface="+mn-cs"/>
              </a:rPr>
              <a:t>והאם כולם היו צמחונים?</a:t>
            </a:r>
          </a:p>
        </p:txBody>
      </p:sp>
    </p:spTree>
    <p:extLst>
      <p:ext uri="{BB962C8B-B14F-4D97-AF65-F5344CB8AC3E}">
        <p14:creationId xmlns:p14="http://schemas.microsoft.com/office/powerpoint/2010/main" val="3485879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ion - lion png download - 1417*1181 - Free Transparent Lion png ...">
            <a:extLst>
              <a:ext uri="{FF2B5EF4-FFF2-40B4-BE49-F238E27FC236}">
                <a16:creationId xmlns:a16="http://schemas.microsoft.com/office/drawing/2014/main" id="{8F86F538-3EDD-4EF1-9819-DA3ACD31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51" y="4334752"/>
            <a:ext cx="3025533" cy="252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26895A3D-6573-4794-BEF8-C81B9C0BF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8470" y="2414374"/>
            <a:ext cx="1120281" cy="83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rass png image, green grass PNG picture | Picsart png, Png images ...">
            <a:extLst>
              <a:ext uri="{FF2B5EF4-FFF2-40B4-BE49-F238E27FC236}">
                <a16:creationId xmlns:a16="http://schemas.microsoft.com/office/drawing/2014/main" id="{5E949B25-A053-4DC5-95B3-49ADFAD25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95" y="2591939"/>
            <a:ext cx="858862" cy="58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93195D4-BD51-4A02-9BA6-AD3EF8F9A4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58" y="2263258"/>
            <a:ext cx="1318474" cy="657362"/>
          </a:xfrm>
          <a:prstGeom prst="rect">
            <a:avLst/>
          </a:prstGeom>
        </p:spPr>
      </p:pic>
      <p:pic>
        <p:nvPicPr>
          <p:cNvPr id="12" name="Picture 4" descr="grass png image, green grass PNG picture | Picsart png, Png images ...">
            <a:extLst>
              <a:ext uri="{FF2B5EF4-FFF2-40B4-BE49-F238E27FC236}">
                <a16:creationId xmlns:a16="http://schemas.microsoft.com/office/drawing/2014/main" id="{F5EF7B31-05ED-479B-BB4B-D262E768E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85" y="2591939"/>
            <a:ext cx="858862" cy="58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כותרת 1">
            <a:extLst>
              <a:ext uri="{FF2B5EF4-FFF2-40B4-BE49-F238E27FC236}">
                <a16:creationId xmlns:a16="http://schemas.microsoft.com/office/drawing/2014/main" id="{376D2CD9-B6EA-4334-96BD-40D166A4AFC4}"/>
              </a:ext>
            </a:extLst>
          </p:cNvPr>
          <p:cNvSpPr txBox="1">
            <a:spLocks/>
          </p:cNvSpPr>
          <p:nvPr/>
        </p:nvSpPr>
        <p:spPr>
          <a:xfrm>
            <a:off x="8720487" y="280816"/>
            <a:ext cx="3173583" cy="518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1800" dirty="0">
                <a:latin typeface="Comic Sans MS"/>
                <a:cs typeface="+mn-cs"/>
              </a:rPr>
              <a:t>הקשיים בסיפור בריאת האדם:</a:t>
            </a:r>
          </a:p>
        </p:txBody>
      </p:sp>
      <p:sp>
        <p:nvSpPr>
          <p:cNvPr id="18" name="כותרת 1">
            <a:extLst>
              <a:ext uri="{FF2B5EF4-FFF2-40B4-BE49-F238E27FC236}">
                <a16:creationId xmlns:a16="http://schemas.microsoft.com/office/drawing/2014/main" id="{0E21AE7D-3EFF-4622-A76F-0FEC91A86CB3}"/>
              </a:ext>
            </a:extLst>
          </p:cNvPr>
          <p:cNvSpPr txBox="1">
            <a:spLocks/>
          </p:cNvSpPr>
          <p:nvPr/>
        </p:nvSpPr>
        <p:spPr>
          <a:xfrm>
            <a:off x="1681212" y="893205"/>
            <a:ext cx="9356209" cy="773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  <a:cs typeface="+mn-cs"/>
              </a:rPr>
              <a:t>האם כל הברואים היו צמחונים?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64BB5FF-E91C-44EC-B83C-5D353A9DD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1418" y="1664087"/>
            <a:ext cx="5317026" cy="129918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D984ACB-21C8-41D0-BAA0-C2F3320AB3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8278" y="1761270"/>
            <a:ext cx="2637351" cy="1622714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55549F24-4A4B-4F5E-8A7C-6E3D0CA461F0}"/>
              </a:ext>
            </a:extLst>
          </p:cNvPr>
          <p:cNvSpPr/>
          <p:nvPr/>
        </p:nvSpPr>
        <p:spPr>
          <a:xfrm>
            <a:off x="3753144" y="3547867"/>
            <a:ext cx="6092825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he-IL" sz="16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ו </a:t>
            </a:r>
            <a:r>
              <a:rPr lang="he-IL" sz="2000" dirty="0"/>
              <a:t>וְגָר זְאֵב עִם-כֶּבֶשׂ, וְנָמֵר עִם-גְּדִי </a:t>
            </a:r>
            <a:r>
              <a:rPr lang="he-IL" sz="2000" dirty="0" err="1"/>
              <a:t>יִרְבָּץ</a:t>
            </a:r>
            <a:r>
              <a:rPr lang="he-IL" sz="2000" dirty="0"/>
              <a:t>; וְעֵגֶל וּכְפִיר </a:t>
            </a:r>
            <a:r>
              <a:rPr lang="he-IL" sz="2000" dirty="0" err="1"/>
              <a:t>וּמְרִיא</a:t>
            </a:r>
            <a:r>
              <a:rPr lang="he-IL" sz="2000" dirty="0"/>
              <a:t> יַחְדָּו, וְנַעַר קָטֹן נֹהֵג בָּם. </a:t>
            </a:r>
            <a:r>
              <a:rPr lang="he-IL" sz="16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ז</a:t>
            </a:r>
            <a:r>
              <a:rPr lang="he-IL" sz="2000" dirty="0"/>
              <a:t> וּפָרָה וָדֹב תִּרְעֶינָה, יַחְדָּו יִרְבְּצוּ יַלְדֵיהֶן; </a:t>
            </a:r>
            <a:r>
              <a:rPr lang="he-I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וְאַרְיֵה, כַּבָּקָר יֹאכַל-תֶּבֶן. </a:t>
            </a:r>
            <a:r>
              <a:rPr lang="he-IL" sz="16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</a:t>
            </a:r>
            <a:r>
              <a:rPr lang="he-IL" sz="2000" dirty="0"/>
              <a:t> וְשִׁעֲשַׁע יוֹנֵק, </a:t>
            </a:r>
            <a:r>
              <a:rPr lang="he-IL" sz="2000" dirty="0" err="1"/>
              <a:t>עַל-חֻר</a:t>
            </a:r>
            <a:r>
              <a:rPr lang="he-IL" sz="2000" dirty="0"/>
              <a:t> פָּתֶן; וְעַל מְאוּרַת צִפְעוֹנִי, גָּמוּל יָדוֹ הָדָה. </a:t>
            </a:r>
            <a:r>
              <a:rPr lang="he-IL" sz="1400" dirty="0"/>
              <a:t>(ישעיה י"א)</a:t>
            </a:r>
            <a:endParaRPr lang="he-IL" sz="2000" dirty="0"/>
          </a:p>
        </p:txBody>
      </p:sp>
      <p:pic>
        <p:nvPicPr>
          <p:cNvPr id="3074" name="Picture 2" descr="קש - ויקימילון">
            <a:extLst>
              <a:ext uri="{FF2B5EF4-FFF2-40B4-BE49-F238E27FC236}">
                <a16:creationId xmlns:a16="http://schemas.microsoft.com/office/drawing/2014/main" id="{3794BDFC-ECF8-4F69-BF70-936CA157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96" b="92029" l="4348" r="95109">
                        <a14:foregroundMark x1="83152" y1="25362" x2="82065" y2="26087"/>
                        <a14:foregroundMark x1="75000" y1="28986" x2="56522" y2="34783"/>
                        <a14:foregroundMark x1="36413" y1="47101" x2="30435" y2="60870"/>
                        <a14:foregroundMark x1="30435" y1="60870" x2="46196" y2="63768"/>
                        <a14:foregroundMark x1="46196" y1="63768" x2="63587" y2="57971"/>
                        <a14:foregroundMark x1="71739" y1="43478" x2="70652" y2="58696"/>
                        <a14:foregroundMark x1="70652" y1="58696" x2="62500" y2="71014"/>
                        <a14:foregroundMark x1="62500" y1="71014" x2="28804" y2="79710"/>
                        <a14:foregroundMark x1="27174" y1="64493" x2="29891" y2="57246"/>
                        <a14:foregroundMark x1="31522" y1="51449" x2="40761" y2="23188"/>
                        <a14:foregroundMark x1="44022" y1="22464" x2="57609" y2="21739"/>
                        <a14:foregroundMark x1="57609" y1="21739" x2="57609" y2="21739"/>
                        <a14:foregroundMark x1="70109" y1="9420" x2="29891" y2="23913"/>
                        <a14:foregroundMark x1="29891" y1="23913" x2="25000" y2="36232"/>
                        <a14:foregroundMark x1="25000" y1="39130" x2="23913" y2="46377"/>
                        <a14:foregroundMark x1="40761" y1="69565" x2="57609" y2="73913"/>
                        <a14:foregroundMark x1="57609" y1="73913" x2="73913" y2="65942"/>
                        <a14:foregroundMark x1="73913" y1="65942" x2="81522" y2="51449"/>
                        <a14:foregroundMark x1="81522" y1="51449" x2="84783" y2="29710"/>
                        <a14:foregroundMark x1="69565" y1="12319" x2="46196" y2="10870"/>
                        <a14:foregroundMark x1="46196" y1="10870" x2="6522" y2="25362"/>
                        <a14:foregroundMark x1="4891" y1="26812" x2="11957" y2="34783"/>
                        <a14:foregroundMark x1="15761" y1="36232" x2="15761" y2="36232"/>
                        <a14:foregroundMark x1="15761" y1="36232" x2="22283" y2="47101"/>
                        <a14:foregroundMark x1="75543" y1="73188" x2="83696" y2="78261"/>
                        <a14:foregroundMark x1="95109" y1="38406" x2="86413" y2="57246"/>
                        <a14:foregroundMark x1="86413" y1="57246" x2="86413" y2="57246"/>
                        <a14:foregroundMark x1="77174" y1="15217" x2="86413" y2="21739"/>
                        <a14:foregroundMark x1="15761" y1="53623" x2="7609" y2="64493"/>
                        <a14:foregroundMark x1="7609" y1="64493" x2="7065" y2="65942"/>
                        <a14:foregroundMark x1="28261" y1="92029" x2="65761" y2="81884"/>
                        <a14:foregroundMark x1="82609" y1="12319" x2="83696" y2="14493"/>
                        <a14:foregroundMark x1="89674" y1="27536" x2="89674" y2="27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8186">
            <a:off x="1386817" y="5307626"/>
            <a:ext cx="2414676" cy="181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tates.phillipmartin.info/wisconsin/wisconsin_cow.gif">
            <a:extLst>
              <a:ext uri="{FF2B5EF4-FFF2-40B4-BE49-F238E27FC236}">
                <a16:creationId xmlns:a16="http://schemas.microsoft.com/office/drawing/2014/main" id="{E85B60C8-6AEC-4366-AD7E-4B69A194A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7" b="94979" l="3241" r="96914">
                        <a14:foregroundMark x1="17438" y1="36611" x2="17438" y2="36611"/>
                        <a14:foregroundMark x1="20833" y1="33891" x2="20833" y2="33891"/>
                        <a14:foregroundMark x1="20216" y1="58368" x2="20216" y2="58368"/>
                        <a14:foregroundMark x1="38580" y1="69247" x2="38580" y2="69247"/>
                        <a14:foregroundMark x1="41975" y1="74895" x2="41975" y2="74895"/>
                        <a14:foregroundMark x1="41975" y1="79707" x2="41975" y2="79707"/>
                        <a14:foregroundMark x1="44290" y1="73013" x2="44290" y2="73013"/>
                        <a14:foregroundMark x1="42901" y1="79079" x2="42901" y2="79079"/>
                        <a14:foregroundMark x1="20062" y1="84937" x2="20062" y2="84937"/>
                        <a14:foregroundMark x1="21605" y1="91632" x2="21605" y2="91632"/>
                        <a14:foregroundMark x1="32716" y1="91632" x2="32716" y2="91632"/>
                        <a14:foregroundMark x1="32716" y1="91423" x2="35802" y2="88912"/>
                        <a14:foregroundMark x1="37191" y1="87029" x2="40895" y2="90586"/>
                        <a14:foregroundMark x1="23920" y1="91423" x2="17747" y2="92678"/>
                        <a14:foregroundMark x1="24074" y1="88285" x2="29321" y2="92050"/>
                        <a14:foregroundMark x1="34414" y1="70502" x2="46451" y2="69247"/>
                        <a14:foregroundMark x1="46451" y1="69247" x2="46759" y2="69247"/>
                        <a14:foregroundMark x1="45062" y1="79289" x2="45062" y2="79289"/>
                        <a14:foregroundMark x1="56019" y1="78870" x2="53549" y2="87029"/>
                        <a14:foregroundMark x1="57870" y1="91004" x2="60185" y2="92259"/>
                        <a14:foregroundMark x1="60185" y1="92259" x2="60494" y2="92469"/>
                        <a14:foregroundMark x1="69444" y1="90795" x2="71142" y2="92887"/>
                        <a14:foregroundMark x1="78086" y1="54393" x2="76543" y2="60669"/>
                        <a14:foregroundMark x1="78858" y1="62134" x2="77623" y2="62971"/>
                        <a14:foregroundMark x1="76698" y1="62134" x2="73611" y2="63598"/>
                        <a14:foregroundMark x1="91204" y1="31381" x2="91512" y2="36402"/>
                        <a14:foregroundMark x1="94599" y1="27615" x2="94599" y2="27615"/>
                        <a14:foregroundMark x1="74127" y1="36053" x2="75154" y2="38075"/>
                        <a14:foregroundMark x1="70370" y1="28661" x2="73982" y2="35769"/>
                        <a14:foregroundMark x1="78241" y1="16527" x2="78704" y2="17155"/>
                        <a14:foregroundMark x1="76080" y1="13598" x2="78241" y2="16527"/>
                        <a14:foregroundMark x1="83642" y1="17155" x2="83642" y2="17155"/>
                        <a14:foregroundMark x1="85241" y1="19665" x2="85494" y2="20084"/>
                        <a14:foregroundMark x1="84358" y1="18201" x2="85241" y2="19665"/>
                        <a14:foregroundMark x1="84105" y1="17782" x2="84358" y2="18201"/>
                        <a14:foregroundMark x1="81481" y1="15900" x2="81481" y2="15900"/>
                        <a14:foregroundMark x1="74228" y1="14854" x2="74228" y2="14854"/>
                        <a14:foregroundMark x1="66667" y1="11088" x2="66667" y2="11088"/>
                        <a14:foregroundMark x1="67747" y1="10042" x2="67747" y2="10042"/>
                        <a14:foregroundMark x1="70216" y1="7741" x2="70216" y2="7741"/>
                        <a14:foregroundMark x1="72685" y1="2092" x2="72685" y2="2092"/>
                        <a14:foregroundMark x1="65741" y1="32636" x2="62500" y2="44561"/>
                        <a14:foregroundMark x1="66512" y1="36402" x2="65123" y2="44770"/>
                        <a14:foregroundMark x1="65741" y1="31799" x2="57562" y2="37866"/>
                        <a14:foregroundMark x1="57562" y1="37866" x2="57562" y2="37866"/>
                        <a14:foregroundMark x1="63426" y1="30126" x2="56481" y2="34937"/>
                        <a14:foregroundMark x1="56327" y1="35146" x2="51698" y2="37866"/>
                        <a14:foregroundMark x1="64506" y1="29498" x2="64506" y2="29498"/>
                        <a14:foregroundMark x1="64506" y1="29498" x2="66667" y2="31799"/>
                        <a14:foregroundMark x1="64969" y1="28661" x2="64969" y2="28661"/>
                        <a14:foregroundMark x1="62500" y1="29498" x2="62500" y2="29498"/>
                        <a14:foregroundMark x1="63272" y1="28870" x2="66512" y2="27824"/>
                        <a14:foregroundMark x1="66667" y1="70084" x2="66049" y2="73013"/>
                        <a14:foregroundMark x1="37191" y1="37657" x2="28241" y2="49372"/>
                        <a14:foregroundMark x1="9877" y1="60042" x2="6790" y2="66109"/>
                        <a14:foregroundMark x1="9259" y1="56485" x2="5401" y2="63389"/>
                        <a14:foregroundMark x1="11883" y1="58787" x2="11883" y2="58787"/>
                        <a14:foregroundMark x1="12037" y1="58787" x2="11265" y2="63808"/>
                        <a14:foregroundMark x1="10185" y1="66527" x2="7870" y2="70921"/>
                        <a14:foregroundMark x1="7870" y1="70921" x2="7870" y2="70502"/>
                        <a14:foregroundMark x1="8025" y1="56904" x2="3549" y2="69874"/>
                        <a14:foregroundMark x1="8179" y1="55858" x2="4630" y2="60251"/>
                        <a14:foregroundMark x1="9259" y1="56276" x2="14198" y2="58577"/>
                        <a14:foregroundMark x1="20370" y1="26778" x2="14043" y2="42050"/>
                        <a14:foregroundMark x1="14043" y1="42050" x2="14506" y2="49791"/>
                        <a14:foregroundMark x1="20525" y1="24059" x2="12654" y2="38285"/>
                        <a14:foregroundMark x1="12654" y1="38285" x2="16358" y2="53975"/>
                        <a14:foregroundMark x1="16358" y1="53975" x2="16358" y2="54184"/>
                        <a14:foregroundMark x1="68364" y1="30126" x2="72068" y2="33682"/>
                        <a14:foregroundMark x1="64352" y1="10042" x2="69907" y2="14017"/>
                        <a14:foregroundMark x1="84568" y1="11506" x2="85340" y2="14435"/>
                        <a14:foregroundMark x1="86574" y1="17364" x2="86574" y2="17364"/>
                        <a14:foregroundMark x1="87585" y1="18201" x2="89352" y2="19665"/>
                        <a14:foregroundMark x1="86574" y1="17364" x2="87585" y2="18201"/>
                        <a14:foregroundMark x1="69444" y1="66736" x2="64198" y2="71130"/>
                        <a14:foregroundMark x1="70216" y1="65481" x2="62809" y2="73849"/>
                        <a14:foregroundMark x1="67603" y1="73412" x2="65278" y2="77824"/>
                        <a14:foregroundMark x1="70018" y1="68828" x2="68901" y2="70947"/>
                        <a14:foregroundMark x1="71451" y1="66109" x2="70018" y2="68828"/>
                        <a14:foregroundMark x1="74074" y1="89749" x2="74074" y2="93515"/>
                        <a14:foregroundMark x1="81790" y1="17364" x2="81790" y2="17364"/>
                        <a14:foregroundMark x1="72068" y1="4393" x2="72068" y2="4393"/>
                        <a14:foregroundMark x1="71759" y1="4393" x2="66049" y2="10042"/>
                        <a14:foregroundMark x1="60031" y1="20502" x2="53549" y2="35356"/>
                        <a14:foregroundMark x1="53549" y1="35356" x2="41667" y2="45607"/>
                        <a14:foregroundMark x1="41667" y1="45607" x2="31790" y2="38703"/>
                        <a14:foregroundMark x1="29784" y1="37029" x2="27315" y2="34937"/>
                        <a14:foregroundMark x1="21605" y1="32008" x2="16821" y2="26778"/>
                        <a14:foregroundMark x1="16358" y1="26569" x2="19444" y2="36820"/>
                        <a14:foregroundMark x1="19290" y1="28870" x2="28241" y2="32636"/>
                        <a14:foregroundMark x1="24383" y1="25732" x2="32716" y2="27197"/>
                        <a14:foregroundMark x1="32716" y1="27197" x2="52469" y2="35565"/>
                        <a14:foregroundMark x1="26389" y1="26569" x2="24383" y2="30753"/>
                        <a14:foregroundMark x1="22685" y1="35983" x2="15432" y2="51255"/>
                        <a14:foregroundMark x1="14660" y1="30544" x2="14506" y2="46862"/>
                        <a14:foregroundMark x1="14506" y1="46862" x2="24537" y2="78870"/>
                        <a14:foregroundMark x1="24537" y1="78870" x2="24383" y2="80126"/>
                        <a14:foregroundMark x1="15432" y1="69247" x2="16358" y2="88703"/>
                        <a14:foregroundMark x1="24383" y1="71339" x2="31481" y2="86402"/>
                        <a14:foregroundMark x1="31481" y1="86402" x2="32562" y2="84937"/>
                        <a14:foregroundMark x1="36728" y1="76151" x2="31173" y2="78243"/>
                        <a14:foregroundMark x1="27315" y1="76569" x2="39506" y2="76569"/>
                        <a14:foregroundMark x1="39506" y1="76569" x2="52778" y2="72385"/>
                        <a14:foregroundMark x1="52778" y1="72385" x2="57099" y2="72385"/>
                        <a14:foregroundMark x1="58951" y1="59833" x2="57407" y2="76151"/>
                        <a14:foregroundMark x1="57407" y1="76151" x2="59722" y2="87866"/>
                        <a14:foregroundMark x1="54784" y1="75523" x2="55864" y2="91841"/>
                        <a14:foregroundMark x1="55864" y1="91841" x2="56944" y2="92050"/>
                        <a14:foregroundMark x1="50772" y1="78033" x2="53086" y2="92887"/>
                        <a14:foregroundMark x1="71451" y1="4812" x2="72222" y2="15272"/>
                        <a14:foregroundMark x1="73148" y1="2720" x2="73302" y2="13598"/>
                        <a14:foregroundMark x1="72222" y1="1046" x2="66358" y2="16946"/>
                        <a14:foregroundMark x1="66358" y1="16946" x2="66358" y2="18201"/>
                        <a14:foregroundMark x1="83642" y1="6695" x2="89352" y2="19874"/>
                        <a14:foregroundMark x1="84259" y1="19456" x2="87037" y2="25941"/>
                        <a14:foregroundMark x1="38580" y1="34519" x2="31636" y2="48117"/>
                        <a14:foregroundMark x1="31636" y1="48117" x2="31481" y2="48745"/>
                        <a14:foregroundMark x1="66667" y1="35565" x2="68210" y2="51674"/>
                        <a14:foregroundMark x1="74537" y1="39331" x2="76543" y2="45816"/>
                        <a14:foregroundMark x1="78549" y1="62343" x2="79784" y2="60460"/>
                        <a14:foregroundMark x1="79784" y1="60460" x2="79938" y2="60042"/>
                        <a14:foregroundMark x1="26698" y1="28033" x2="30093" y2="26360"/>
                        <a14:foregroundMark x1="30093" y1="26360" x2="42901" y2="29707"/>
                        <a14:foregroundMark x1="42901" y1="29707" x2="43056" y2="29707"/>
                        <a14:foregroundMark x1="23148" y1="26778" x2="18519" y2="42050"/>
                        <a14:foregroundMark x1="18519" y1="42050" x2="17284" y2="42887"/>
                        <a14:foregroundMark x1="18673" y1="26151" x2="18673" y2="26151"/>
                        <a14:foregroundMark x1="18673" y1="26151" x2="13426" y2="41004"/>
                        <a14:foregroundMark x1="13426" y1="41004" x2="13889" y2="49582"/>
                        <a14:foregroundMark x1="18364" y1="26151" x2="8488" y2="40586"/>
                        <a14:foregroundMark x1="8488" y1="40586" x2="11728" y2="56276"/>
                        <a14:foregroundMark x1="11728" y1="56276" x2="21142" y2="66109"/>
                        <a14:foregroundMark x1="20988" y1="50209" x2="23457" y2="62971"/>
                        <a14:foregroundMark x1="16821" y1="56276" x2="19907" y2="66946"/>
                        <a14:foregroundMark x1="29475" y1="60879" x2="43056" y2="58159"/>
                        <a14:foregroundMark x1="43056" y1="58159" x2="41512" y2="57531"/>
                        <a14:foregroundMark x1="31019" y1="65481" x2="26389" y2="74895"/>
                        <a14:foregroundMark x1="34877" y1="59205" x2="41975" y2="65063"/>
                        <a14:foregroundMark x1="42284" y1="56276" x2="36265" y2="64435"/>
                        <a14:foregroundMark x1="42130" y1="61925" x2="50154" y2="74895"/>
                        <a14:foregroundMark x1="50154" y1="74895" x2="50463" y2="74895"/>
                        <a14:foregroundMark x1="85031" y1="5021" x2="85031" y2="5021"/>
                        <a14:foregroundMark x1="85031" y1="5021" x2="81790" y2="18828"/>
                        <a14:foregroundMark x1="85185" y1="17573" x2="95525" y2="21548"/>
                        <a14:foregroundMark x1="88889" y1="16527" x2="81944" y2="7531"/>
                        <a14:foregroundMark x1="80864" y1="6904" x2="69599" y2="6276"/>
                        <a14:foregroundMark x1="87037" y1="19665" x2="91204" y2="23640"/>
                        <a14:foregroundMark x1="75154" y1="25523" x2="85494" y2="36192"/>
                        <a14:foregroundMark x1="85494" y1="36192" x2="93673" y2="40377"/>
                        <a14:foregroundMark x1="93056" y1="30544" x2="83025" y2="41004"/>
                        <a14:foregroundMark x1="83025" y1="41004" x2="95062" y2="30544"/>
                        <a14:foregroundMark x1="95062" y1="30544" x2="76698" y2="40377"/>
                        <a14:foregroundMark x1="94290" y1="29079" x2="87191" y2="43515"/>
                        <a14:foregroundMark x1="87191" y1="43515" x2="74537" y2="51674"/>
                        <a14:foregroundMark x1="74537" y1="51674" x2="81327" y2="31799"/>
                        <a14:foregroundMark x1="81327" y1="31799" x2="91358" y2="17992"/>
                        <a14:foregroundMark x1="91358" y1="17992" x2="87346" y2="33891"/>
                        <a14:foregroundMark x1="87346" y1="33891" x2="96914" y2="28033"/>
                        <a14:foregroundMark x1="86574" y1="13389" x2="70062" y2="23849"/>
                        <a14:foregroundMark x1="70062" y1="23849" x2="72068" y2="3138"/>
                        <a14:foregroundMark x1="72068" y1="3138" x2="62654" y2="18201"/>
                        <a14:foregroundMark x1="62654" y1="18201" x2="60494" y2="11297"/>
                        <a14:foregroundMark x1="64043" y1="5021" x2="67747" y2="8996"/>
                        <a14:foregroundMark x1="67130" y1="7950" x2="68519" y2="9833"/>
                        <a14:foregroundMark x1="60031" y1="8787" x2="67593" y2="21757"/>
                        <a14:foregroundMark x1="67593" y1="21757" x2="59568" y2="46444"/>
                        <a14:foregroundMark x1="59568" y1="46444" x2="65432" y2="26569"/>
                        <a14:foregroundMark x1="65432" y1="26569" x2="51852" y2="41423"/>
                        <a14:foregroundMark x1="51852" y1="41423" x2="47068" y2="24477"/>
                        <a14:foregroundMark x1="47068" y1="24477" x2="4784" y2="43305"/>
                        <a14:foregroundMark x1="4784" y1="43305" x2="13735" y2="23222"/>
                        <a14:foregroundMark x1="13735" y1="23222" x2="25772" y2="17573"/>
                        <a14:foregroundMark x1="25772" y1="17573" x2="11574" y2="40586"/>
                        <a14:foregroundMark x1="11574" y1="40586" x2="17438" y2="24477"/>
                        <a14:foregroundMark x1="17438" y1="24477" x2="14352" y2="40795"/>
                        <a14:foregroundMark x1="14352" y1="40795" x2="20216" y2="53766"/>
                        <a14:foregroundMark x1="29012" y1="79289" x2="36728" y2="84937"/>
                        <a14:foregroundMark x1="51852" y1="76360" x2="52006" y2="84100"/>
                        <a14:foregroundMark x1="59105" y1="77197" x2="59259" y2="86611"/>
                        <a14:foregroundMark x1="24537" y1="83264" x2="30247" y2="92887"/>
                        <a14:foregroundMark x1="16667" y1="94351" x2="29475" y2="95607"/>
                        <a14:foregroundMark x1="29475" y1="95607" x2="44599" y2="94979"/>
                        <a14:foregroundMark x1="44599" y1="94979" x2="60185" y2="87448"/>
                        <a14:foregroundMark x1="60185" y1="87448" x2="71605" y2="93096"/>
                        <a14:foregroundMark x1="71605" y1="93096" x2="74691" y2="93096"/>
                        <a14:foregroundMark x1="64198" y1="79289" x2="45525" y2="90377"/>
                        <a14:foregroundMark x1="45525" y1="90377" x2="47222" y2="73640"/>
                        <a14:foregroundMark x1="47222" y1="73640" x2="29784" y2="93305"/>
                        <a14:foregroundMark x1="29784" y1="93305" x2="30710" y2="73431"/>
                        <a14:foregroundMark x1="30710" y1="73431" x2="19753" y2="87866"/>
                        <a14:foregroundMark x1="19753" y1="87866" x2="24537" y2="71967"/>
                        <a14:foregroundMark x1="24537" y1="71967" x2="27469" y2="74059"/>
                        <a14:foregroundMark x1="15278" y1="88075" x2="18364" y2="92678"/>
                        <a14:foregroundMark x1="53241" y1="91004" x2="63272" y2="92469"/>
                        <a14:foregroundMark x1="66204" y1="92469" x2="74074" y2="94142"/>
                        <a14:foregroundMark x1="74074" y1="94142" x2="74074" y2="94142"/>
                        <a14:foregroundMark x1="61728" y1="93515" x2="71914" y2="93096"/>
                        <a14:backgroundMark x1="88889" y1="68410" x2="84414" y2="80126"/>
                        <a14:backgroundMark x1="90123" y1="65481" x2="83951" y2="79916"/>
                        <a14:backgroundMark x1="81790" y1="78452" x2="82253" y2="85983"/>
                        <a14:backgroundMark x1="87963" y1="64017" x2="87963" y2="64017"/>
                        <a14:backgroundMark x1="88735" y1="64435" x2="92438" y2="64435"/>
                        <a14:backgroundMark x1="84414" y1="62762" x2="87654" y2="62762"/>
                        <a14:backgroundMark x1="87654" y1="62762" x2="87654" y2="62762"/>
                        <a14:backgroundMark x1="87654" y1="62762" x2="87654" y2="62762"/>
                        <a14:backgroundMark x1="83642" y1="65272" x2="83642" y2="65272"/>
                        <a14:backgroundMark x1="83642" y1="65272" x2="83642" y2="65272"/>
                        <a14:backgroundMark x1="83642" y1="65272" x2="85031" y2="65690"/>
                        <a14:backgroundMark x1="85031" y1="65690" x2="85031" y2="65690"/>
                        <a14:backgroundMark x1="82870" y1="64854" x2="85494" y2="64854"/>
                        <a14:backgroundMark x1="83025" y1="63180" x2="84568" y2="62971"/>
                        <a14:backgroundMark x1="84568" y1="62971" x2="84568" y2="62971"/>
                        <a14:backgroundMark x1="81790" y1="64435" x2="81790" y2="64435"/>
                        <a14:backgroundMark x1="88117" y1="64017" x2="83951" y2="78661"/>
                        <a14:backgroundMark x1="92593" y1="69874" x2="92130" y2="83473"/>
                        <a14:backgroundMark x1="91204" y1="58996" x2="94290" y2="64435"/>
                        <a14:backgroundMark x1="91512" y1="85146" x2="89352" y2="95816"/>
                        <a14:backgroundMark x1="78395" y1="74268" x2="78253" y2="84092"/>
                        <a14:backgroundMark x1="78549" y1="71757" x2="76810" y2="84092"/>
                        <a14:backgroundMark x1="77932" y1="69456" x2="84568" y2="78243"/>
                        <a14:backgroundMark x1="86111" y1="60251" x2="90895" y2="59205"/>
                        <a14:backgroundMark x1="90895" y1="59205" x2="91667" y2="57741"/>
                        <a14:backgroundMark x1="92438" y1="56904" x2="96142" y2="61297"/>
                        <a14:backgroundMark x1="75617" y1="71757" x2="74846" y2="83473"/>
                        <a14:backgroundMark x1="76080" y1="66527" x2="76543" y2="66109"/>
                        <a14:backgroundMark x1="76543" y1="66109" x2="76852" y2="67155"/>
                        <a14:backgroundMark x1="84259" y1="61715" x2="83642" y2="61715"/>
                        <a14:backgroundMark x1="89198" y1="60251" x2="96142" y2="73431"/>
                        <a14:backgroundMark x1="96142" y1="73431" x2="96296" y2="74477"/>
                        <a14:backgroundMark x1="93827" y1="56485" x2="90586" y2="57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41" y="5008457"/>
            <a:ext cx="2692267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79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>
            <a:extLst>
              <a:ext uri="{FF2B5EF4-FFF2-40B4-BE49-F238E27FC236}">
                <a16:creationId xmlns:a16="http://schemas.microsoft.com/office/drawing/2014/main" id="{87398183-575F-486D-9776-79F636E1A1D9}"/>
              </a:ext>
            </a:extLst>
          </p:cNvPr>
          <p:cNvSpPr txBox="1">
            <a:spLocks/>
          </p:cNvSpPr>
          <p:nvPr/>
        </p:nvSpPr>
        <p:spPr>
          <a:xfrm>
            <a:off x="476337" y="5027523"/>
            <a:ext cx="5515502" cy="1159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  <a:cs typeface="+mn-cs"/>
              </a:rPr>
              <a:t>ורק האדם לא קיבל ציון</a:t>
            </a:r>
            <a:r>
              <a:rPr lang="he-IL" sz="3600" b="0" dirty="0">
                <a:latin typeface="Comic Sans MS"/>
                <a:cs typeface="+mn-cs"/>
                <a:sym typeface="Wingdings" panose="05000000000000000000" pitchFamily="2" charset="2"/>
              </a:rPr>
              <a:t></a:t>
            </a:r>
            <a:endParaRPr lang="he-IL" sz="3600" b="0" dirty="0">
              <a:latin typeface="Comic Sans MS"/>
              <a:cs typeface="+mn-cs"/>
            </a:endParaRP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2242841F-A746-417F-95E8-0F9C15DCCC6F}"/>
              </a:ext>
            </a:extLst>
          </p:cNvPr>
          <p:cNvSpPr txBox="1">
            <a:spLocks/>
          </p:cNvSpPr>
          <p:nvPr/>
        </p:nvSpPr>
        <p:spPr>
          <a:xfrm>
            <a:off x="8720487" y="280816"/>
            <a:ext cx="3173583" cy="518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1800" dirty="0">
                <a:latin typeface="Comic Sans MS"/>
                <a:cs typeface="+mn-cs"/>
              </a:rPr>
              <a:t>הקשיים בסיפור בריאת האדם:</a:t>
            </a:r>
          </a:p>
        </p:txBody>
      </p:sp>
      <p:pic>
        <p:nvPicPr>
          <p:cNvPr id="10" name="Picture 6" descr="Question Mark PNG Transparent Images | PNG All">
            <a:extLst>
              <a:ext uri="{FF2B5EF4-FFF2-40B4-BE49-F238E27FC236}">
                <a16:creationId xmlns:a16="http://schemas.microsoft.com/office/drawing/2014/main" id="{717C2EFE-5946-4198-88CA-6D8BA15A5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304"/>
          <a:stretch/>
        </p:blipFill>
        <p:spPr bwMode="auto">
          <a:xfrm>
            <a:off x="48126" y="385664"/>
            <a:ext cx="1438977" cy="16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69A302CA-C40C-495C-B46A-7EEE92D0A11C}"/>
              </a:ext>
            </a:extLst>
          </p:cNvPr>
          <p:cNvSpPr/>
          <p:nvPr/>
        </p:nvSpPr>
        <p:spPr>
          <a:xfrm>
            <a:off x="3171524" y="2110093"/>
            <a:ext cx="45291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800" dirty="0"/>
              <a:t>וַיַּרְא </a:t>
            </a:r>
            <a:r>
              <a:rPr lang="he-IL" sz="2800" dirty="0" err="1"/>
              <a:t>אֱלֹהִים</a:t>
            </a:r>
            <a:r>
              <a:rPr lang="he-IL" sz="2800" dirty="0"/>
              <a:t> אֶת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הָאוֹר</a:t>
            </a:r>
            <a:r>
              <a:rPr lang="he-IL" sz="2800" dirty="0"/>
              <a:t> כִּי-טוֹב</a:t>
            </a:r>
          </a:p>
          <a:p>
            <a:pPr>
              <a:spcBef>
                <a:spcPts val="600"/>
              </a:spcBef>
            </a:pPr>
            <a:r>
              <a:rPr lang="he-IL" sz="2800" dirty="0"/>
              <a:t>וַיַּרְא </a:t>
            </a:r>
            <a:r>
              <a:rPr lang="he-IL" sz="2800" dirty="0" err="1"/>
              <a:t>אֱלֹהִים</a:t>
            </a:r>
            <a:r>
              <a:rPr lang="he-IL" sz="2800" dirty="0"/>
              <a:t>, כִּי-טוֹב על: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8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המים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צמחים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בעלי החיים</a:t>
            </a: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2768813A-958C-4E33-AC7B-756E0570A12A}"/>
              </a:ext>
            </a:extLst>
          </p:cNvPr>
          <p:cNvSpPr txBox="1">
            <a:spLocks/>
          </p:cNvSpPr>
          <p:nvPr/>
        </p:nvSpPr>
        <p:spPr>
          <a:xfrm>
            <a:off x="2602484" y="1060018"/>
            <a:ext cx="9356209" cy="1159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  <a:cs typeface="+mn-cs"/>
              </a:rPr>
              <a:t>אחרי בריאת האדם לא קיימת הנוסחה:</a:t>
            </a:r>
          </a:p>
          <a:p>
            <a:pPr algn="r"/>
            <a:r>
              <a:rPr lang="he-IL" sz="3600" b="0" dirty="0">
                <a:latin typeface="Comic Sans MS"/>
                <a:cs typeface="+mn-cs"/>
              </a:rPr>
              <a:t>וַיַּרְא </a:t>
            </a:r>
            <a:r>
              <a:rPr lang="he-IL" sz="3600" b="0" dirty="0" err="1">
                <a:latin typeface="Comic Sans MS"/>
                <a:cs typeface="+mn-cs"/>
              </a:rPr>
              <a:t>אֱלֹהִים</a:t>
            </a:r>
            <a:r>
              <a:rPr lang="he-IL" sz="3600" b="0" dirty="0">
                <a:latin typeface="Comic Sans MS"/>
                <a:cs typeface="+mn-cs"/>
              </a:rPr>
              <a:t>, כִּי-טוֹב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78CFA61E-29C5-4870-A5BD-EE337BE4D3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05145" y="670633"/>
            <a:ext cx="2210758" cy="49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42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>
            <a:extLst>
              <a:ext uri="{FF2B5EF4-FFF2-40B4-BE49-F238E27FC236}">
                <a16:creationId xmlns:a16="http://schemas.microsoft.com/office/drawing/2014/main" id="{87398183-575F-486D-9776-79F636E1A1D9}"/>
              </a:ext>
            </a:extLst>
          </p:cNvPr>
          <p:cNvSpPr txBox="1">
            <a:spLocks/>
          </p:cNvSpPr>
          <p:nvPr/>
        </p:nvSpPr>
        <p:spPr>
          <a:xfrm>
            <a:off x="1176226" y="1773994"/>
            <a:ext cx="10515713" cy="1224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Font typeface="+mj-lt"/>
              <a:buAutoNum type="arabicPeriod"/>
            </a:pPr>
            <a:r>
              <a:rPr lang="he-IL" sz="2800" b="0" dirty="0">
                <a:latin typeface="Comic Sans MS"/>
                <a:cs typeface="+mn-cs"/>
              </a:rPr>
              <a:t>רק אחרי בריאת האדם העולם מושלם, ולכן כל הבריאה מקבלת בזכותו את הציון "טוב מאוד".</a:t>
            </a: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2242841F-A746-417F-95E8-0F9C15DCCC6F}"/>
              </a:ext>
            </a:extLst>
          </p:cNvPr>
          <p:cNvSpPr txBox="1">
            <a:spLocks/>
          </p:cNvSpPr>
          <p:nvPr/>
        </p:nvSpPr>
        <p:spPr>
          <a:xfrm>
            <a:off x="8720487" y="280816"/>
            <a:ext cx="3173583" cy="518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1800" dirty="0">
                <a:latin typeface="Comic Sans MS"/>
                <a:cs typeface="+mn-cs"/>
              </a:rPr>
              <a:t>הקשיים בסיפור בריאת האדם:</a:t>
            </a:r>
          </a:p>
        </p:txBody>
      </p:sp>
      <p:pic>
        <p:nvPicPr>
          <p:cNvPr id="10" name="Picture 6" descr="Question Mark PNG Transparent Images | PNG All">
            <a:extLst>
              <a:ext uri="{FF2B5EF4-FFF2-40B4-BE49-F238E27FC236}">
                <a16:creationId xmlns:a16="http://schemas.microsoft.com/office/drawing/2014/main" id="{717C2EFE-5946-4198-88CA-6D8BA15A5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304"/>
          <a:stretch/>
        </p:blipFill>
        <p:spPr bwMode="auto">
          <a:xfrm>
            <a:off x="48126" y="385664"/>
            <a:ext cx="1438977" cy="16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כותרת 1">
            <a:extLst>
              <a:ext uri="{FF2B5EF4-FFF2-40B4-BE49-F238E27FC236}">
                <a16:creationId xmlns:a16="http://schemas.microsoft.com/office/drawing/2014/main" id="{2768813A-958C-4E33-AC7B-756E0570A12A}"/>
              </a:ext>
            </a:extLst>
          </p:cNvPr>
          <p:cNvSpPr txBox="1">
            <a:spLocks/>
          </p:cNvSpPr>
          <p:nvPr/>
        </p:nvSpPr>
        <p:spPr>
          <a:xfrm>
            <a:off x="7977284" y="864924"/>
            <a:ext cx="3916786" cy="720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  <a:cs typeface="+mn-cs"/>
              </a:rPr>
              <a:t>פתרונות אפשריים:</a:t>
            </a:r>
          </a:p>
        </p:txBody>
      </p:sp>
      <p:sp>
        <p:nvSpPr>
          <p:cNvPr id="14" name="כותרת 1">
            <a:extLst>
              <a:ext uri="{FF2B5EF4-FFF2-40B4-BE49-F238E27FC236}">
                <a16:creationId xmlns:a16="http://schemas.microsoft.com/office/drawing/2014/main" id="{57BC27C5-7DBF-491F-9823-8ACBA14D6F12}"/>
              </a:ext>
            </a:extLst>
          </p:cNvPr>
          <p:cNvSpPr txBox="1">
            <a:spLocks/>
          </p:cNvSpPr>
          <p:nvPr/>
        </p:nvSpPr>
        <p:spPr>
          <a:xfrm>
            <a:off x="1843237" y="3252574"/>
            <a:ext cx="9002139" cy="1073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Font typeface="+mj-lt"/>
              <a:buAutoNum type="arabicPeriod" startAt="2"/>
            </a:pPr>
            <a:r>
              <a:rPr lang="he-IL" sz="2800" b="0" dirty="0">
                <a:latin typeface="Comic Sans MS"/>
                <a:cs typeface="+mn-cs"/>
              </a:rPr>
              <a:t>אלוהים יודע כי מעשי האדם לא יהיו טובים. ואכן מפרק ג' ואילך האנושות כולה בהידרדרות מוסרית.</a:t>
            </a:r>
          </a:p>
        </p:txBody>
      </p:sp>
      <p:sp>
        <p:nvSpPr>
          <p:cNvPr id="15" name="כותרת 1">
            <a:extLst>
              <a:ext uri="{FF2B5EF4-FFF2-40B4-BE49-F238E27FC236}">
                <a16:creationId xmlns:a16="http://schemas.microsoft.com/office/drawing/2014/main" id="{6C36E8AB-3A5C-4AFF-BCC2-FFAED3C64B0E}"/>
              </a:ext>
            </a:extLst>
          </p:cNvPr>
          <p:cNvSpPr txBox="1">
            <a:spLocks/>
          </p:cNvSpPr>
          <p:nvPr/>
        </p:nvSpPr>
        <p:spPr>
          <a:xfrm>
            <a:off x="548640" y="4931818"/>
            <a:ext cx="8635120" cy="1073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Font typeface="+mj-lt"/>
              <a:buAutoNum type="arabicPeriod" startAt="3"/>
            </a:pPr>
            <a:r>
              <a:rPr lang="he-IL" sz="2800" b="0" dirty="0">
                <a:latin typeface="Comic Sans MS"/>
                <a:cs typeface="+mn-cs"/>
              </a:rPr>
              <a:t>לאדם יש אפשרות בחירה בין טוב לרע. לכן האלוהים עדיין אינו יודע אם בריאת האדם היא טובה או רעה.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EA4E35E3-5AAB-41F2-BC04-7AC9A5A3C13A}"/>
              </a:ext>
            </a:extLst>
          </p:cNvPr>
          <p:cNvSpPr/>
          <p:nvPr/>
        </p:nvSpPr>
        <p:spPr>
          <a:xfrm>
            <a:off x="4387075" y="2378082"/>
            <a:ext cx="20470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he-IL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וַיַּרְא</a:t>
            </a:r>
            <a:r>
              <a:rPr lang="he-IL" kern="0" dirty="0">
                <a:solidFill>
                  <a:prstClr val="black"/>
                </a:solidFill>
                <a:latin typeface="Comic Sans MS"/>
              </a:rPr>
              <a:t> </a:t>
            </a:r>
            <a:r>
              <a:rPr lang="he-IL" kern="0" dirty="0" err="1">
                <a:solidFill>
                  <a:prstClr val="black"/>
                </a:solidFill>
                <a:latin typeface="Comic Sans MS"/>
              </a:rPr>
              <a:t>אֱלֹהִים</a:t>
            </a:r>
            <a:r>
              <a:rPr lang="he-IL" kern="0" dirty="0">
                <a:solidFill>
                  <a:prstClr val="black"/>
                </a:solidFill>
                <a:latin typeface="Comic Sans MS"/>
              </a:rPr>
              <a:t> </a:t>
            </a:r>
          </a:p>
          <a:p>
            <a:pPr lvl="0">
              <a:defRPr/>
            </a:pPr>
            <a:r>
              <a:rPr lang="he-IL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אֶת-כָּל</a:t>
            </a:r>
            <a:r>
              <a:rPr lang="he-IL" kern="0" dirty="0">
                <a:solidFill>
                  <a:prstClr val="black"/>
                </a:solidFill>
                <a:latin typeface="Comic Sans MS"/>
              </a:rPr>
              <a:t> אֲשֶׁר עָשָׂה, </a:t>
            </a:r>
          </a:p>
          <a:p>
            <a:pPr lvl="0">
              <a:defRPr/>
            </a:pPr>
            <a:r>
              <a:rPr lang="he-IL" kern="0" dirty="0">
                <a:solidFill>
                  <a:prstClr val="black"/>
                </a:solidFill>
                <a:latin typeface="Comic Sans MS"/>
              </a:rPr>
              <a:t>וְהִנֵּה </a:t>
            </a:r>
            <a:r>
              <a:rPr lang="he-IL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טוֹב מְאֹד</a:t>
            </a:r>
            <a:endParaRPr lang="he-IL" sz="1200" dirty="0"/>
          </a:p>
        </p:txBody>
      </p:sp>
      <p:pic>
        <p:nvPicPr>
          <p:cNvPr id="17410" name="Picture 2" descr="כפתור לייק – ויקיפדיה">
            <a:extLst>
              <a:ext uri="{FF2B5EF4-FFF2-40B4-BE49-F238E27FC236}">
                <a16:creationId xmlns:a16="http://schemas.microsoft.com/office/drawing/2014/main" id="{67ED5C00-24BA-4EDD-B747-7C0BDB37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797" y="2381401"/>
            <a:ext cx="940278" cy="80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כפתור לייק – ויקיפדיה">
            <a:extLst>
              <a:ext uri="{FF2B5EF4-FFF2-40B4-BE49-F238E27FC236}">
                <a16:creationId xmlns:a16="http://schemas.microsoft.com/office/drawing/2014/main" id="{61D7E9EF-5CE4-42B2-8BA4-6681DD239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147" y="5805748"/>
            <a:ext cx="940278" cy="80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3B81029-62F8-4126-BBD2-E8A16B1509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51004" y="5640311"/>
            <a:ext cx="973867" cy="970751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3B07327E-EC5E-48AB-B480-0D4CF6B5B3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67610" y="3789085"/>
            <a:ext cx="973867" cy="97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0">
            <a:extLst>
              <a:ext uri="{FF2B5EF4-FFF2-40B4-BE49-F238E27FC236}">
                <a16:creationId xmlns:a16="http://schemas.microsoft.com/office/drawing/2014/main" id="{B3DB3F1F-1DCF-42C9-898E-FCB2D075CCD3}"/>
              </a:ext>
            </a:extLst>
          </p:cNvPr>
          <p:cNvSpPr txBox="1"/>
          <p:nvPr/>
        </p:nvSpPr>
        <p:spPr>
          <a:xfrm>
            <a:off x="2512291" y="1661606"/>
            <a:ext cx="8462494" cy="2246769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"/>
              <a:tabLst/>
              <a:defRPr/>
            </a:pPr>
            <a:r>
              <a: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Comic Sans MS"/>
                <a:ea typeface="+mn-ea"/>
              </a:rPr>
              <a:t>רק לפני בריאת האדם מסופר על התייעצות וחשיבה של האל.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"/>
              <a:tabLst/>
              <a:defRPr/>
            </a:pPr>
            <a:r>
              <a: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Comic Sans MS"/>
                <a:ea typeface="+mn-ea"/>
              </a:rPr>
              <a:t>רק האדם נברא בצלם אלוהים.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"/>
              <a:tabLst/>
              <a:defRPr/>
            </a:pPr>
            <a:r>
              <a: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Comic Sans MS"/>
                <a:ea typeface="+mn-ea"/>
              </a:rPr>
              <a:t>רק על האדם נאמר כי הוא זכר ונקבה.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"/>
              <a:tabLst/>
              <a:defRPr/>
            </a:pPr>
            <a:r>
              <a: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Comic Sans MS"/>
                <a:ea typeface="+mn-ea"/>
              </a:rPr>
              <a:t>רק לאדם ניתנה הזכות לשלוט בכל העולם.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"/>
              <a:tabLst/>
              <a:defRPr/>
            </a:pPr>
            <a:r>
              <a: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Comic Sans MS"/>
                <a:ea typeface="+mn-ea"/>
              </a:rPr>
              <a:t>האדם נברא אחרון, כלומר שכל הבריאה נבראה למענו. </a:t>
            </a: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8DDC00F3-9994-401E-8E5C-DAFC4A56EC17}"/>
              </a:ext>
            </a:extLst>
          </p:cNvPr>
          <p:cNvSpPr txBox="1">
            <a:spLocks/>
          </p:cNvSpPr>
          <p:nvPr/>
        </p:nvSpPr>
        <p:spPr>
          <a:xfrm>
            <a:off x="591954" y="953674"/>
            <a:ext cx="10382831" cy="460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he-IL" sz="3200" b="0" dirty="0">
                <a:latin typeface="Comic Sans MS"/>
                <a:cs typeface="+mn-cs"/>
              </a:rPr>
              <a:t>ובכל זאת האדם מיוחד ובריאתו שונה מכל שאר הנבראים.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C73D13E7-FAE9-422A-8F5E-CB3C7AA8784D}"/>
              </a:ext>
            </a:extLst>
          </p:cNvPr>
          <p:cNvSpPr txBox="1">
            <a:spLocks/>
          </p:cNvSpPr>
          <p:nvPr/>
        </p:nvSpPr>
        <p:spPr>
          <a:xfrm>
            <a:off x="419621" y="5153778"/>
            <a:ext cx="7648343" cy="11592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he-IL" sz="3200" b="0" dirty="0">
                <a:latin typeface="Comic Sans MS"/>
                <a:cs typeface="+mn-cs"/>
              </a:rPr>
              <a:t>האדם הוא נזר הבריאה. והעולם נברא בשבילו. והוא העליון על כל שאר הנבראים</a:t>
            </a:r>
          </a:p>
        </p:txBody>
      </p:sp>
      <p:sp>
        <p:nvSpPr>
          <p:cNvPr id="14" name="כותרת 1">
            <a:extLst>
              <a:ext uri="{FF2B5EF4-FFF2-40B4-BE49-F238E27FC236}">
                <a16:creationId xmlns:a16="http://schemas.microsoft.com/office/drawing/2014/main" id="{4FC01A32-BBE7-483C-9648-7687A4FFB3E2}"/>
              </a:ext>
            </a:extLst>
          </p:cNvPr>
          <p:cNvSpPr txBox="1">
            <a:spLocks/>
          </p:cNvSpPr>
          <p:nvPr/>
        </p:nvSpPr>
        <p:spPr>
          <a:xfrm>
            <a:off x="8720487" y="280816"/>
            <a:ext cx="3173583" cy="518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1800" dirty="0">
                <a:latin typeface="Comic Sans MS"/>
                <a:cs typeface="+mn-cs"/>
              </a:rPr>
              <a:t>הקשיים בסיפור בריאת האדם: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DD5E63C2-60F6-4E32-A9B6-9ED8CC5034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34" y="2509025"/>
            <a:ext cx="3981033" cy="288365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69312E4-B883-4973-9BA1-E8DACFB30C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43" y="1434279"/>
            <a:ext cx="1563207" cy="185541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E0D27955-AC0D-4709-8332-6262F929AF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434" y="3647118"/>
            <a:ext cx="756731" cy="1099782"/>
          </a:xfrm>
          <a:prstGeom prst="rect">
            <a:avLst/>
          </a:prstGeom>
        </p:spPr>
      </p:pic>
      <p:pic>
        <p:nvPicPr>
          <p:cNvPr id="20" name="Picture 2" descr="http://img2.wikia.nocookie.net/__cb20120913022452/adventuretimewithfinnandjake/images/3/3f/Talking_Bush.PNG">
            <a:extLst>
              <a:ext uri="{FF2B5EF4-FFF2-40B4-BE49-F238E27FC236}">
                <a16:creationId xmlns:a16="http://schemas.microsoft.com/office/drawing/2014/main" id="{F176BD32-64C3-48CE-B7EC-FA5D4B921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20" y="4516501"/>
            <a:ext cx="644025" cy="86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EF3F65C8-FF83-491C-9AA9-E7541902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658869">
            <a:off x="561604" y="1482935"/>
            <a:ext cx="548738" cy="30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 descr="http://th08.deviantart.net/fs71/PRE/i/2013/109/d/3/devil_horned_drake_snake_by_zeitgeistdragon-d62az2o.png">
            <a:extLst>
              <a:ext uri="{FF2B5EF4-FFF2-40B4-BE49-F238E27FC236}">
                <a16:creationId xmlns:a16="http://schemas.microsoft.com/office/drawing/2014/main" id="{386E8165-B0B7-48A4-96BD-D66EA2803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1755" y="3938889"/>
            <a:ext cx="891045" cy="108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4.hostingpics.net/pics/515021dyn001original373338png260788555673075791debb0c92c43b70916373d.gif">
            <a:extLst>
              <a:ext uri="{FF2B5EF4-FFF2-40B4-BE49-F238E27FC236}">
                <a16:creationId xmlns:a16="http://schemas.microsoft.com/office/drawing/2014/main" id="{A6769459-C2DB-43AE-9D98-4A1899ED6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9763" y="2718378"/>
            <a:ext cx="1062528" cy="96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zynga4-a.akamaihd.net/farm2/assets/animals/goat/icon_goat_child_australiancashmere_128-1.png">
            <a:extLst>
              <a:ext uri="{FF2B5EF4-FFF2-40B4-BE49-F238E27FC236}">
                <a16:creationId xmlns:a16="http://schemas.microsoft.com/office/drawing/2014/main" id="{C09D1523-0165-4447-AA2E-10DB02D69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5652" y="3213019"/>
            <a:ext cx="983989" cy="98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pomindustrial.com/wp-content/uploads/2013/10/pomegranate.png">
            <a:extLst>
              <a:ext uri="{FF2B5EF4-FFF2-40B4-BE49-F238E27FC236}">
                <a16:creationId xmlns:a16="http://schemas.microsoft.com/office/drawing/2014/main" id="{3C0BD799-E13C-4774-9852-F55820498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0429" y="4746900"/>
            <a:ext cx="491539" cy="50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img1.wikia.nocookie.net/__cb20120407173703/mlp/images/6/68/PonyMaker_Grapes.png">
            <a:extLst>
              <a:ext uri="{FF2B5EF4-FFF2-40B4-BE49-F238E27FC236}">
                <a16:creationId xmlns:a16="http://schemas.microsoft.com/office/drawing/2014/main" id="{CF10C708-2DA1-495E-A518-AB36D8E30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446" y="4947923"/>
            <a:ext cx="284292" cy="41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Schaller Messtechnik : Foods">
            <a:extLst>
              <a:ext uri="{FF2B5EF4-FFF2-40B4-BE49-F238E27FC236}">
                <a16:creationId xmlns:a16="http://schemas.microsoft.com/office/drawing/2014/main" id="{C3181CD1-9876-429C-82ED-BC53905BD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0737" y="4550320"/>
            <a:ext cx="759206" cy="43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41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4511923" y="2241210"/>
            <a:ext cx="3166566" cy="1260000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מבוא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DCE2B19B-D888-4E80-8278-1D3A1219F261}"/>
              </a:ext>
            </a:extLst>
          </p:cNvPr>
          <p:cNvSpPr txBox="1">
            <a:spLocks/>
          </p:cNvSpPr>
          <p:nvPr/>
        </p:nvSpPr>
        <p:spPr>
          <a:xfrm>
            <a:off x="8720487" y="280816"/>
            <a:ext cx="3173583" cy="518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1800" dirty="0">
                <a:latin typeface="Comic Sans MS"/>
                <a:cs typeface="+mn-cs"/>
              </a:rPr>
              <a:t>הקשיים בסיפור בריאת האדם: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28E6CF75-6D2C-43E0-8563-17E0458D9154}"/>
              </a:ext>
            </a:extLst>
          </p:cNvPr>
          <p:cNvSpPr txBox="1">
            <a:spLocks/>
          </p:cNvSpPr>
          <p:nvPr/>
        </p:nvSpPr>
        <p:spPr>
          <a:xfrm>
            <a:off x="1568918" y="842866"/>
            <a:ext cx="9356209" cy="764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  <a:cs typeface="+mn-cs"/>
              </a:rPr>
              <a:t>וַיֹּאמֶר </a:t>
            </a:r>
            <a:r>
              <a:rPr lang="he-IL" sz="3600" b="0" dirty="0" err="1">
                <a:latin typeface="Comic Sans MS"/>
                <a:cs typeface="+mn-cs"/>
              </a:rPr>
              <a:t>אֱלֹהִים</a:t>
            </a:r>
            <a:r>
              <a:rPr lang="he-IL" sz="3600" b="0" dirty="0">
                <a:latin typeface="Comic Sans MS"/>
                <a:cs typeface="+mn-cs"/>
              </a:rPr>
              <a:t>, נַעֲשֶׂה אָדָם בְּצַלְמֵנוּ כִּדְמוּתֵנוּ</a:t>
            </a:r>
          </a:p>
        </p:txBody>
      </p:sp>
      <p:pic>
        <p:nvPicPr>
          <p:cNvPr id="7" name="Picture 6" descr="Question Mark PNG Transparent Images | PNG All">
            <a:extLst>
              <a:ext uri="{FF2B5EF4-FFF2-40B4-BE49-F238E27FC236}">
                <a16:creationId xmlns:a16="http://schemas.microsoft.com/office/drawing/2014/main" id="{26DAA858-584B-4B41-9DDC-016B06A2F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304"/>
          <a:stretch/>
        </p:blipFill>
        <p:spPr bwMode="auto">
          <a:xfrm>
            <a:off x="48126" y="385664"/>
            <a:ext cx="1438977" cy="16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18643403-7F5D-4E8B-AC53-0355D4CD7787}"/>
              </a:ext>
            </a:extLst>
          </p:cNvPr>
          <p:cNvSpPr txBox="1">
            <a:spLocks/>
          </p:cNvSpPr>
          <p:nvPr/>
        </p:nvSpPr>
        <p:spPr>
          <a:xfrm>
            <a:off x="1236846" y="1824143"/>
            <a:ext cx="9688281" cy="935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SzPct val="121000"/>
              <a:buBlip>
                <a:blip r:embed="rId5"/>
              </a:buBlip>
            </a:pPr>
            <a:r>
              <a:rPr lang="he-IL" sz="3200" b="0" dirty="0">
                <a:latin typeface="Comic Sans MS"/>
                <a:cs typeface="+mn-cs"/>
              </a:rPr>
              <a:t>אלוהים מתייעץ... אבל עם מי?</a:t>
            </a: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A1A6325F-E4B5-4799-9041-6ECB0DD92057}"/>
              </a:ext>
            </a:extLst>
          </p:cNvPr>
          <p:cNvSpPr txBox="1">
            <a:spLocks/>
          </p:cNvSpPr>
          <p:nvPr/>
        </p:nvSpPr>
        <p:spPr>
          <a:xfrm>
            <a:off x="693018" y="3028725"/>
            <a:ext cx="8289758" cy="1339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SzPct val="121000"/>
              <a:buBlip>
                <a:blip r:embed="rId5"/>
              </a:buBlip>
            </a:pPr>
            <a:r>
              <a:rPr lang="he-IL" sz="3200" b="0" dirty="0">
                <a:latin typeface="Comic Sans MS"/>
                <a:cs typeface="+mn-cs"/>
              </a:rPr>
              <a:t>אלוהים מדבר ברבים "בְּצַלְמֵנוּ כִּדְמוּתֵנוּ"... </a:t>
            </a:r>
          </a:p>
          <a:p>
            <a:pPr algn="just">
              <a:spcBef>
                <a:spcPts val="1200"/>
              </a:spcBef>
            </a:pPr>
            <a:r>
              <a:rPr lang="he-IL" sz="3200" b="0" dirty="0">
                <a:latin typeface="Comic Sans MS"/>
                <a:cs typeface="+mn-cs"/>
              </a:rPr>
              <a:t>       אבל הוא יחיד.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63732702-C667-4612-A00D-895FF7FB5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305" y="3863970"/>
            <a:ext cx="3941445" cy="2848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38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ngel PNG Transparent Images | PNG All">
            <a:extLst>
              <a:ext uri="{FF2B5EF4-FFF2-40B4-BE49-F238E27FC236}">
                <a16:creationId xmlns:a16="http://schemas.microsoft.com/office/drawing/2014/main" id="{AA47C68F-4905-41BC-B2DF-8992E37E9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926" y="5010635"/>
            <a:ext cx="1271949" cy="170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ngel PNG Transparent Images | PNG All">
            <a:extLst>
              <a:ext uri="{FF2B5EF4-FFF2-40B4-BE49-F238E27FC236}">
                <a16:creationId xmlns:a16="http://schemas.microsoft.com/office/drawing/2014/main" id="{394DDC0D-FCD0-414E-B99D-AA7AEB317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40" y="2713467"/>
            <a:ext cx="1271949" cy="170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ngel PNG Transparent Images | PNG All">
            <a:extLst>
              <a:ext uri="{FF2B5EF4-FFF2-40B4-BE49-F238E27FC236}">
                <a16:creationId xmlns:a16="http://schemas.microsoft.com/office/drawing/2014/main" id="{FBC94963-6B2E-4FF3-84B0-2307F0C07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40" y="5279457"/>
            <a:ext cx="1071908" cy="144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DCE2B19B-D888-4E80-8278-1D3A1219F261}"/>
              </a:ext>
            </a:extLst>
          </p:cNvPr>
          <p:cNvSpPr txBox="1">
            <a:spLocks/>
          </p:cNvSpPr>
          <p:nvPr/>
        </p:nvSpPr>
        <p:spPr>
          <a:xfrm>
            <a:off x="8720487" y="280816"/>
            <a:ext cx="3173583" cy="518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1800" dirty="0">
                <a:latin typeface="Comic Sans MS"/>
                <a:cs typeface="+mn-cs"/>
              </a:rPr>
              <a:t>הקשיים בסיפור בריאת האדם:</a:t>
            </a:r>
          </a:p>
        </p:txBody>
      </p:sp>
      <p:pic>
        <p:nvPicPr>
          <p:cNvPr id="7" name="Picture 6" descr="Question Mark PNG Transparent Images | PNG All">
            <a:extLst>
              <a:ext uri="{FF2B5EF4-FFF2-40B4-BE49-F238E27FC236}">
                <a16:creationId xmlns:a16="http://schemas.microsoft.com/office/drawing/2014/main" id="{26DAA858-584B-4B41-9DDC-016B06A2F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304"/>
          <a:stretch/>
        </p:blipFill>
        <p:spPr bwMode="auto">
          <a:xfrm>
            <a:off x="48126" y="385664"/>
            <a:ext cx="1438977" cy="16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כותרת 1">
            <a:extLst>
              <a:ext uri="{FF2B5EF4-FFF2-40B4-BE49-F238E27FC236}">
                <a16:creationId xmlns:a16="http://schemas.microsoft.com/office/drawing/2014/main" id="{B1B01C09-328F-4A31-B344-DA5B03FF39B2}"/>
              </a:ext>
            </a:extLst>
          </p:cNvPr>
          <p:cNvSpPr txBox="1">
            <a:spLocks/>
          </p:cNvSpPr>
          <p:nvPr/>
        </p:nvSpPr>
        <p:spPr>
          <a:xfrm>
            <a:off x="1176226" y="1773994"/>
            <a:ext cx="10515713" cy="1224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Font typeface="+mj-lt"/>
              <a:buAutoNum type="arabicPeriod"/>
            </a:pPr>
            <a:r>
              <a:rPr lang="he-IL" sz="2800" b="0" dirty="0">
                <a:latin typeface="Comic Sans MS"/>
                <a:cs typeface="+mn-cs"/>
              </a:rPr>
              <a:t>ריבוי של כבוד, אלוהים מדבר על עצמו ברבים. כפי שאנו קוראים לו "אדונַי" (האדונים שלי), ו"אלוהים" (רבים של אל).</a:t>
            </a: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0246226A-C9AC-4AFE-B85E-1CFB51F79FCB}"/>
              </a:ext>
            </a:extLst>
          </p:cNvPr>
          <p:cNvSpPr txBox="1">
            <a:spLocks/>
          </p:cNvSpPr>
          <p:nvPr/>
        </p:nvSpPr>
        <p:spPr>
          <a:xfrm>
            <a:off x="7138508" y="845648"/>
            <a:ext cx="3916786" cy="720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  <a:cs typeface="+mn-cs"/>
              </a:rPr>
              <a:t>פתרונות אפשריים: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3AF87054-B778-49F2-BD72-D45D8BD8883D}"/>
              </a:ext>
            </a:extLst>
          </p:cNvPr>
          <p:cNvSpPr txBox="1">
            <a:spLocks/>
          </p:cNvSpPr>
          <p:nvPr/>
        </p:nvSpPr>
        <p:spPr>
          <a:xfrm>
            <a:off x="1176227" y="3428548"/>
            <a:ext cx="9669150" cy="1073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Font typeface="+mj-lt"/>
              <a:buAutoNum type="arabicPeriod" startAt="2"/>
            </a:pPr>
            <a:r>
              <a:rPr lang="he-IL" sz="2800" b="0" dirty="0">
                <a:latin typeface="Comic Sans MS"/>
                <a:cs typeface="+mn-cs"/>
              </a:rPr>
              <a:t>התייעצות עם המלאכים. </a:t>
            </a:r>
            <a:r>
              <a:rPr lang="he-IL" sz="2800" b="0" dirty="0" err="1">
                <a:latin typeface="Comic Sans MS"/>
                <a:cs typeface="+mn-cs"/>
              </a:rPr>
              <a:t>ורשי"י</a:t>
            </a:r>
            <a:r>
              <a:rPr lang="he-IL" sz="2800" b="0" dirty="0">
                <a:latin typeface="Comic Sans MS"/>
                <a:cs typeface="+mn-cs"/>
              </a:rPr>
              <a:t> אומר: "הכתוב מלמד דרך ארץ ומידת ענווה, שהוא הגדול נמלך ונוטל רשות מן הקטן"</a:t>
            </a:r>
          </a:p>
        </p:txBody>
      </p:sp>
      <p:sp>
        <p:nvSpPr>
          <p:cNvPr id="14" name="כותרת 1">
            <a:extLst>
              <a:ext uri="{FF2B5EF4-FFF2-40B4-BE49-F238E27FC236}">
                <a16:creationId xmlns:a16="http://schemas.microsoft.com/office/drawing/2014/main" id="{FEB644A8-9402-4BD7-92FB-B9FFE4356FEF}"/>
              </a:ext>
            </a:extLst>
          </p:cNvPr>
          <p:cNvSpPr txBox="1">
            <a:spLocks/>
          </p:cNvSpPr>
          <p:nvPr/>
        </p:nvSpPr>
        <p:spPr>
          <a:xfrm>
            <a:off x="548640" y="4931818"/>
            <a:ext cx="8635120" cy="1073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Font typeface="+mj-lt"/>
              <a:buAutoNum type="arabicPeriod" startAt="3"/>
            </a:pPr>
            <a:r>
              <a:rPr lang="he-IL" sz="2800" b="0" dirty="0">
                <a:latin typeface="Comic Sans MS"/>
                <a:cs typeface="+mn-cs"/>
              </a:rPr>
              <a:t>משוקעת בתנ"ך גם אמונה כי האל איננו יחיד ויש יצורים אלוהיים נוספים כמו מלאכים</a:t>
            </a:r>
          </a:p>
        </p:txBody>
      </p:sp>
    </p:spTree>
    <p:extLst>
      <p:ext uri="{BB962C8B-B14F-4D97-AF65-F5344CB8AC3E}">
        <p14:creationId xmlns:p14="http://schemas.microsoft.com/office/powerpoint/2010/main" val="16626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 16">
            <a:extLst>
              <a:ext uri="{FF2B5EF4-FFF2-40B4-BE49-F238E27FC236}">
                <a16:creationId xmlns:a16="http://schemas.microsoft.com/office/drawing/2014/main" id="{6CE82B1C-A6D2-4C6E-BD92-DD0B77DCABBA}"/>
              </a:ext>
            </a:extLst>
          </p:cNvPr>
          <p:cNvSpPr/>
          <p:nvPr/>
        </p:nvSpPr>
        <p:spPr>
          <a:xfrm>
            <a:off x="3009137" y="3632132"/>
            <a:ext cx="4601628" cy="73912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D5D6FCB3-2887-4BF5-8A23-93295A667424}"/>
              </a:ext>
            </a:extLst>
          </p:cNvPr>
          <p:cNvSpPr/>
          <p:nvPr/>
        </p:nvSpPr>
        <p:spPr>
          <a:xfrm>
            <a:off x="4267200" y="4614822"/>
            <a:ext cx="5828147" cy="73912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A507ED27-56DC-46C6-B9C4-F40A4D8CAA46}"/>
              </a:ext>
            </a:extLst>
          </p:cNvPr>
          <p:cNvSpPr/>
          <p:nvPr/>
        </p:nvSpPr>
        <p:spPr>
          <a:xfrm>
            <a:off x="1311564" y="1867332"/>
            <a:ext cx="9181277" cy="73912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6B38E28F-94E8-407E-8232-24728D1AECBF}"/>
              </a:ext>
            </a:extLst>
          </p:cNvPr>
          <p:cNvSpPr/>
          <p:nvPr/>
        </p:nvSpPr>
        <p:spPr>
          <a:xfrm>
            <a:off x="1200902" y="699152"/>
            <a:ext cx="10851050" cy="73912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A25BF3DB-EBB4-4827-A256-B7D56F0D99AF}"/>
              </a:ext>
            </a:extLst>
          </p:cNvPr>
          <p:cNvSpPr txBox="1">
            <a:spLocks/>
          </p:cNvSpPr>
          <p:nvPr/>
        </p:nvSpPr>
        <p:spPr>
          <a:xfrm>
            <a:off x="8720487" y="280816"/>
            <a:ext cx="3173583" cy="518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1800" dirty="0">
                <a:latin typeface="Comic Sans MS"/>
                <a:cs typeface="+mn-cs"/>
              </a:rPr>
              <a:t>הקשיים בסיפור בריאת האדם: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C2331C99-133F-48E5-BB04-2B1AC49386F0}"/>
              </a:ext>
            </a:extLst>
          </p:cNvPr>
          <p:cNvSpPr txBox="1">
            <a:spLocks/>
          </p:cNvSpPr>
          <p:nvPr/>
        </p:nvSpPr>
        <p:spPr>
          <a:xfrm>
            <a:off x="1096185" y="699152"/>
            <a:ext cx="10851051" cy="764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  <a:cs typeface="+mn-cs"/>
              </a:rPr>
              <a:t>וַיִּבְרָא </a:t>
            </a:r>
            <a:r>
              <a:rPr lang="he-IL" sz="3600" b="0" dirty="0" err="1">
                <a:latin typeface="Comic Sans MS"/>
                <a:cs typeface="+mn-cs"/>
              </a:rPr>
              <a:t>אֱלֹהִים</a:t>
            </a:r>
            <a:r>
              <a:rPr lang="he-IL" sz="3600" b="0" dirty="0">
                <a:latin typeface="Comic Sans MS"/>
                <a:cs typeface="+mn-cs"/>
              </a:rPr>
              <a:t> אֶת-הָאָדָם </a:t>
            </a:r>
            <a:r>
              <a:rPr lang="he-I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בְּצַלְמוֹ</a:t>
            </a:r>
            <a:r>
              <a:rPr lang="he-IL" sz="3600" b="0" dirty="0">
                <a:latin typeface="Comic Sans MS"/>
                <a:cs typeface="+mn-cs"/>
              </a:rPr>
              <a:t>, </a:t>
            </a:r>
            <a:r>
              <a:rPr lang="he-I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בְּצֶלֶם</a:t>
            </a:r>
            <a:r>
              <a:rPr lang="he-IL" sz="3600" b="0" dirty="0">
                <a:latin typeface="Comic Sans MS"/>
                <a:cs typeface="+mn-cs"/>
              </a:rPr>
              <a:t> </a:t>
            </a:r>
            <a:r>
              <a:rPr lang="he-IL" sz="3600" b="0" dirty="0" err="1">
                <a:latin typeface="Comic Sans MS"/>
                <a:cs typeface="+mn-cs"/>
              </a:rPr>
              <a:t>אֱלֹהִים</a:t>
            </a:r>
            <a:r>
              <a:rPr lang="he-IL" sz="3600" b="0" dirty="0">
                <a:latin typeface="Comic Sans MS"/>
                <a:cs typeface="+mn-cs"/>
              </a:rPr>
              <a:t> בָּרָא אֹתוֹ</a:t>
            </a:r>
          </a:p>
        </p:txBody>
      </p:sp>
      <p:pic>
        <p:nvPicPr>
          <p:cNvPr id="7" name="Picture 6" descr="Question Mark PNG Transparent Images | PNG All">
            <a:extLst>
              <a:ext uri="{FF2B5EF4-FFF2-40B4-BE49-F238E27FC236}">
                <a16:creationId xmlns:a16="http://schemas.microsoft.com/office/drawing/2014/main" id="{ECA5E97D-7B18-4399-84E3-7163BAE57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304"/>
          <a:stretch/>
        </p:blipFill>
        <p:spPr bwMode="auto">
          <a:xfrm>
            <a:off x="48126" y="385664"/>
            <a:ext cx="1438977" cy="16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2A4360B3-93DB-472D-8F97-AE2DF4B7159F}"/>
              </a:ext>
            </a:extLst>
          </p:cNvPr>
          <p:cNvSpPr txBox="1">
            <a:spLocks/>
          </p:cNvSpPr>
          <p:nvPr/>
        </p:nvSpPr>
        <p:spPr>
          <a:xfrm>
            <a:off x="1265382" y="1987873"/>
            <a:ext cx="9227459" cy="678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SzPct val="121000"/>
              <a:buBlip>
                <a:blip r:embed="rId6"/>
              </a:buBlip>
            </a:pPr>
            <a:r>
              <a:rPr lang="he-IL" sz="3200" b="0" dirty="0">
                <a:latin typeface="Comic Sans MS"/>
                <a:cs typeface="+mn-cs"/>
              </a:rPr>
              <a:t>מה פירוש שהאדם נברא </a:t>
            </a:r>
            <a:r>
              <a:rPr lang="he-IL" sz="3200" dirty="0">
                <a:latin typeface="Comic Sans MS"/>
                <a:cs typeface="+mn-cs"/>
              </a:rPr>
              <a:t>בצלם אלוהים </a:t>
            </a:r>
            <a:r>
              <a:rPr lang="he-IL" sz="3200" b="0" dirty="0">
                <a:latin typeface="Comic Sans MS"/>
                <a:cs typeface="+mn-cs"/>
              </a:rPr>
              <a:t>ובדמותו?</a:t>
            </a: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57B5914B-5176-4F1B-88EB-2B50A645568A}"/>
              </a:ext>
            </a:extLst>
          </p:cNvPr>
          <p:cNvSpPr txBox="1">
            <a:spLocks/>
          </p:cNvSpPr>
          <p:nvPr/>
        </p:nvSpPr>
        <p:spPr>
          <a:xfrm>
            <a:off x="2489201" y="3640777"/>
            <a:ext cx="5180016" cy="730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SzPct val="121000"/>
              <a:buBlip>
                <a:blip r:embed="rId6"/>
              </a:buBlip>
            </a:pPr>
            <a:r>
              <a:rPr lang="he-IL" sz="3200" b="0" dirty="0">
                <a:latin typeface="Comic Sans MS"/>
                <a:cs typeface="+mn-cs"/>
              </a:rPr>
              <a:t>האם לאלוהים יש גוף?</a:t>
            </a: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AA46E58A-260E-4D4D-B5CD-C4F4F2EDEBE7}"/>
              </a:ext>
            </a:extLst>
          </p:cNvPr>
          <p:cNvSpPr txBox="1">
            <a:spLocks/>
          </p:cNvSpPr>
          <p:nvPr/>
        </p:nvSpPr>
        <p:spPr>
          <a:xfrm>
            <a:off x="3729495" y="4735435"/>
            <a:ext cx="6456631" cy="684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SzPct val="121000"/>
              <a:buBlip>
                <a:blip r:embed="rId6"/>
              </a:buBlip>
            </a:pPr>
            <a:r>
              <a:rPr lang="he-IL" sz="3200" b="0" dirty="0">
                <a:latin typeface="Comic Sans MS"/>
                <a:cs typeface="+mn-cs"/>
              </a:rPr>
              <a:t>האם האדם דומה בגופו לאל?</a:t>
            </a:r>
          </a:p>
        </p:txBody>
      </p:sp>
    </p:spTree>
    <p:extLst>
      <p:ext uri="{BB962C8B-B14F-4D97-AF65-F5344CB8AC3E}">
        <p14:creationId xmlns:p14="http://schemas.microsoft.com/office/powerpoint/2010/main" val="62253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FA6B5261-72BF-4909-A5C4-84E27C9023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277" y="2279791"/>
            <a:ext cx="2274005" cy="2603218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A25BF3DB-EBB4-4827-A256-B7D56F0D99AF}"/>
              </a:ext>
            </a:extLst>
          </p:cNvPr>
          <p:cNvSpPr txBox="1">
            <a:spLocks/>
          </p:cNvSpPr>
          <p:nvPr/>
        </p:nvSpPr>
        <p:spPr>
          <a:xfrm>
            <a:off x="8720487" y="280816"/>
            <a:ext cx="3173583" cy="518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1800" dirty="0">
                <a:latin typeface="Comic Sans MS"/>
                <a:cs typeface="+mn-cs"/>
              </a:rPr>
              <a:t>הקשיים בסיפור בריאת האדם:</a:t>
            </a:r>
          </a:p>
        </p:txBody>
      </p:sp>
      <p:pic>
        <p:nvPicPr>
          <p:cNvPr id="7" name="Picture 6" descr="Question Mark PNG Transparent Images | PNG All">
            <a:extLst>
              <a:ext uri="{FF2B5EF4-FFF2-40B4-BE49-F238E27FC236}">
                <a16:creationId xmlns:a16="http://schemas.microsoft.com/office/drawing/2014/main" id="{ECA5E97D-7B18-4399-84E3-7163BAE57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304"/>
          <a:stretch/>
        </p:blipFill>
        <p:spPr bwMode="auto">
          <a:xfrm>
            <a:off x="48126" y="385664"/>
            <a:ext cx="1438977" cy="16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כותרת 1">
            <a:extLst>
              <a:ext uri="{FF2B5EF4-FFF2-40B4-BE49-F238E27FC236}">
                <a16:creationId xmlns:a16="http://schemas.microsoft.com/office/drawing/2014/main" id="{211323D7-3298-408C-AB41-BEC180E2D433}"/>
              </a:ext>
            </a:extLst>
          </p:cNvPr>
          <p:cNvSpPr txBox="1">
            <a:spLocks/>
          </p:cNvSpPr>
          <p:nvPr/>
        </p:nvSpPr>
        <p:spPr>
          <a:xfrm>
            <a:off x="1176227" y="1565323"/>
            <a:ext cx="10515713" cy="1004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Font typeface="+mj-lt"/>
              <a:buAutoNum type="arabicPeriod"/>
            </a:pPr>
            <a:r>
              <a:rPr lang="he-IL" sz="2800" b="0" dirty="0">
                <a:latin typeface="Comic Sans MS"/>
                <a:cs typeface="+mn-cs"/>
              </a:rPr>
              <a:t>חז"ל: דיברה תורה בלשון בני אדם, כלומר זו מטאפורה שאנו יכולים להבין אותה, אך אין זה אומר שלאלוהים יש דמות</a:t>
            </a: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C5A48EC9-7C48-433F-8B08-A8F8FBC6B348}"/>
              </a:ext>
            </a:extLst>
          </p:cNvPr>
          <p:cNvSpPr txBox="1">
            <a:spLocks/>
          </p:cNvSpPr>
          <p:nvPr/>
        </p:nvSpPr>
        <p:spPr>
          <a:xfrm>
            <a:off x="7916661" y="785868"/>
            <a:ext cx="3916786" cy="720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  <a:cs typeface="+mn-cs"/>
              </a:rPr>
              <a:t>פתרונות אפשריים: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3BE5BAD8-E3FB-4C9E-B3BD-B5E42705582B}"/>
              </a:ext>
            </a:extLst>
          </p:cNvPr>
          <p:cNvSpPr txBox="1">
            <a:spLocks/>
          </p:cNvSpPr>
          <p:nvPr/>
        </p:nvSpPr>
        <p:spPr>
          <a:xfrm>
            <a:off x="2727750" y="3185921"/>
            <a:ext cx="7698022" cy="790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Font typeface="+mj-lt"/>
              <a:buAutoNum type="arabicPeriod" startAt="2"/>
            </a:pPr>
            <a:r>
              <a:rPr lang="he-IL" sz="2800" b="0" dirty="0">
                <a:latin typeface="Comic Sans MS"/>
                <a:cs typeface="+mn-cs"/>
              </a:rPr>
              <a:t>צלם במובן הרוחני. צלם האלוהים שבאדם </a:t>
            </a:r>
          </a:p>
          <a:p>
            <a:pPr algn="just">
              <a:spcBef>
                <a:spcPts val="600"/>
              </a:spcBef>
            </a:pPr>
            <a:r>
              <a:rPr lang="he-IL" sz="2800" b="0" dirty="0">
                <a:latin typeface="Comic Sans MS"/>
                <a:cs typeface="+mn-cs"/>
              </a:rPr>
              <a:t>        תבונתו ומצפונו. </a:t>
            </a:r>
          </a:p>
        </p:txBody>
      </p:sp>
      <p:sp>
        <p:nvSpPr>
          <p:cNvPr id="14" name="כותרת 1">
            <a:extLst>
              <a:ext uri="{FF2B5EF4-FFF2-40B4-BE49-F238E27FC236}">
                <a16:creationId xmlns:a16="http://schemas.microsoft.com/office/drawing/2014/main" id="{03C45AD1-8B20-45F3-B31A-EE28F23EB9E2}"/>
              </a:ext>
            </a:extLst>
          </p:cNvPr>
          <p:cNvSpPr txBox="1">
            <a:spLocks/>
          </p:cNvSpPr>
          <p:nvPr/>
        </p:nvSpPr>
        <p:spPr>
          <a:xfrm>
            <a:off x="482963" y="4793160"/>
            <a:ext cx="9757305" cy="1073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Font typeface="+mj-lt"/>
              <a:buAutoNum type="arabicPeriod" startAt="3"/>
            </a:pPr>
            <a:r>
              <a:rPr lang="he-IL" sz="2800" b="0" dirty="0">
                <a:latin typeface="Comic Sans MS"/>
                <a:cs typeface="+mn-cs"/>
              </a:rPr>
              <a:t>במקרא קיימת </a:t>
            </a:r>
            <a:r>
              <a:rPr lang="he-IL" sz="2800" dirty="0">
                <a:latin typeface="Comic Sans MS"/>
                <a:cs typeface="+mn-cs"/>
              </a:rPr>
              <a:t>גם</a:t>
            </a:r>
            <a:r>
              <a:rPr lang="he-IL" sz="2800" b="0" dirty="0">
                <a:latin typeface="Comic Sans MS"/>
                <a:cs typeface="+mn-cs"/>
              </a:rPr>
              <a:t> התפיסה שלאלוהים יש גוף, תפיסה הקיימת גם בתרבויות המזרח הקדום: בכנען, בבבל ובאשור ובמצרים.</a:t>
            </a:r>
          </a:p>
        </p:txBody>
      </p:sp>
      <p:sp>
        <p:nvSpPr>
          <p:cNvPr id="2" name="AutoShape 2" descr="compassion PNG and vectors for Free Download- DLPNG.com">
            <a:extLst>
              <a:ext uri="{FF2B5EF4-FFF2-40B4-BE49-F238E27FC236}">
                <a16:creationId xmlns:a16="http://schemas.microsoft.com/office/drawing/2014/main" id="{A45ED32B-3680-4FC7-B7E6-2B61BFAD88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26" name="Picture 2" descr="Wisdom png 4 » PNG Image">
            <a:extLst>
              <a:ext uri="{FF2B5EF4-FFF2-40B4-BE49-F238E27FC236}">
                <a16:creationId xmlns:a16="http://schemas.microsoft.com/office/drawing/2014/main" id="{0AC43C26-CFD3-4159-B772-8F2C8D36A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40" y="2694141"/>
            <a:ext cx="1469717" cy="14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1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A25BF3DB-EBB4-4827-A256-B7D56F0D99AF}"/>
              </a:ext>
            </a:extLst>
          </p:cNvPr>
          <p:cNvSpPr txBox="1">
            <a:spLocks/>
          </p:cNvSpPr>
          <p:nvPr/>
        </p:nvSpPr>
        <p:spPr>
          <a:xfrm>
            <a:off x="8720487" y="280816"/>
            <a:ext cx="3173583" cy="518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1800" dirty="0">
                <a:latin typeface="Comic Sans MS"/>
                <a:cs typeface="+mn-cs"/>
              </a:rPr>
              <a:t>הקשיים בסיפור בריאת האדם:</a:t>
            </a:r>
          </a:p>
        </p:txBody>
      </p:sp>
      <p:pic>
        <p:nvPicPr>
          <p:cNvPr id="7" name="Picture 6" descr="Question Mark PNG Transparent Images | PNG All">
            <a:extLst>
              <a:ext uri="{FF2B5EF4-FFF2-40B4-BE49-F238E27FC236}">
                <a16:creationId xmlns:a16="http://schemas.microsoft.com/office/drawing/2014/main" id="{ECA5E97D-7B18-4399-84E3-7163BAE57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304"/>
          <a:stretch/>
        </p:blipFill>
        <p:spPr bwMode="auto">
          <a:xfrm>
            <a:off x="48126" y="385664"/>
            <a:ext cx="1438977" cy="16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כותרת 1">
            <a:extLst>
              <a:ext uri="{FF2B5EF4-FFF2-40B4-BE49-F238E27FC236}">
                <a16:creationId xmlns:a16="http://schemas.microsoft.com/office/drawing/2014/main" id="{03C45AD1-8B20-45F3-B31A-EE28F23EB9E2}"/>
              </a:ext>
            </a:extLst>
          </p:cNvPr>
          <p:cNvSpPr txBox="1">
            <a:spLocks/>
          </p:cNvSpPr>
          <p:nvPr/>
        </p:nvSpPr>
        <p:spPr>
          <a:xfrm>
            <a:off x="482963" y="4793160"/>
            <a:ext cx="9757305" cy="1073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Font typeface="+mj-lt"/>
              <a:buAutoNum type="arabicPeriod" startAt="3"/>
            </a:pPr>
            <a:endParaRPr lang="he-IL" sz="2800" b="0" dirty="0">
              <a:latin typeface="Comic Sans MS"/>
              <a:cs typeface="+mn-cs"/>
            </a:endParaRPr>
          </a:p>
        </p:txBody>
      </p:sp>
      <p:sp>
        <p:nvSpPr>
          <p:cNvPr id="2" name="AutoShape 2" descr="compassion PNG and vectors for Free Download- DLPNG.com">
            <a:extLst>
              <a:ext uri="{FF2B5EF4-FFF2-40B4-BE49-F238E27FC236}">
                <a16:creationId xmlns:a16="http://schemas.microsoft.com/office/drawing/2014/main" id="{A45ED32B-3680-4FC7-B7E6-2B61BFAD88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6" name="כותרת 1">
            <a:extLst>
              <a:ext uri="{FF2B5EF4-FFF2-40B4-BE49-F238E27FC236}">
                <a16:creationId xmlns:a16="http://schemas.microsoft.com/office/drawing/2014/main" id="{C26F7D6C-EBA7-4BEF-843F-E7AB92ADA968}"/>
              </a:ext>
            </a:extLst>
          </p:cNvPr>
          <p:cNvSpPr txBox="1">
            <a:spLocks/>
          </p:cNvSpPr>
          <p:nvPr/>
        </p:nvSpPr>
        <p:spPr>
          <a:xfrm>
            <a:off x="922394" y="914113"/>
            <a:ext cx="10971676" cy="77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800" b="0" dirty="0">
                <a:latin typeface="Comic Sans MS"/>
                <a:cs typeface="+mn-cs"/>
              </a:rPr>
              <a:t>בתרבויות המזרח הקדום: בכנען, בבבל ובאשור ובמצרים, לאלים יש גוף:</a:t>
            </a: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724B3F55-C780-4170-BB6D-1F7F3C427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228" y="1689346"/>
            <a:ext cx="7268200" cy="3816569"/>
          </a:xfrm>
          <a:prstGeom prst="rect">
            <a:avLst/>
          </a:prstGeom>
        </p:spPr>
      </p:pic>
      <p:sp>
        <p:nvSpPr>
          <p:cNvPr id="12" name="כותרת 1">
            <a:extLst>
              <a:ext uri="{FF2B5EF4-FFF2-40B4-BE49-F238E27FC236}">
                <a16:creationId xmlns:a16="http://schemas.microsoft.com/office/drawing/2014/main" id="{C5A48EC9-7C48-433F-8B08-A8F8FBC6B348}"/>
              </a:ext>
            </a:extLst>
          </p:cNvPr>
          <p:cNvSpPr txBox="1">
            <a:spLocks/>
          </p:cNvSpPr>
          <p:nvPr/>
        </p:nvSpPr>
        <p:spPr>
          <a:xfrm>
            <a:off x="881548" y="2769659"/>
            <a:ext cx="7409283" cy="615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800" b="0" dirty="0">
                <a:latin typeface="Comic Sans MS"/>
                <a:cs typeface="+mn-cs"/>
              </a:rPr>
              <a:t>גם במקרא משוקעת התפיסה שלאלוהים יש גוף: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608E0399-D133-48F7-BC29-89F6407ECF99}"/>
              </a:ext>
            </a:extLst>
          </p:cNvPr>
          <p:cNvSpPr/>
          <p:nvPr/>
        </p:nvSpPr>
        <p:spPr>
          <a:xfrm>
            <a:off x="6192733" y="3527216"/>
            <a:ext cx="5745141" cy="230832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he-IL" sz="2400" b="1" dirty="0"/>
              <a:t>בשמות כ"ד ט-יא </a:t>
            </a:r>
            <a:r>
              <a:rPr lang="he-IL" sz="2400" dirty="0"/>
              <a:t>נאמר: וַיַּעַל מֹשֶׁה, וְאַהֲרֹן נָדָב, וַאֲבִיהוּא, וְשִׁבְעִים, מִזִּקְנֵי יִשְׂרָאֵל.  </a:t>
            </a:r>
            <a:r>
              <a:rPr lang="he-IL" sz="20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 </a:t>
            </a:r>
            <a:r>
              <a:rPr lang="he-IL" sz="24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וַיִּרְאוּ, אֵת </a:t>
            </a:r>
            <a:r>
              <a:rPr lang="he-IL" sz="2400" b="1" dirty="0" err="1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אֱלֹהֵי</a:t>
            </a:r>
            <a:r>
              <a:rPr lang="he-IL" sz="24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יִשְׂרָאֵל</a:t>
            </a:r>
            <a:r>
              <a:rPr lang="he-IL" sz="2400" dirty="0"/>
              <a:t>; וְתַחַת רַגְלָיו, כְּמַעֲשֵׂה לִבְנַת הַסַּפִּיר, וּכְעֶצֶם הַשָּׁמַיִם, לָטֹהַר.  </a:t>
            </a:r>
            <a:r>
              <a:rPr lang="he-IL" sz="20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יא</a:t>
            </a:r>
            <a:r>
              <a:rPr lang="he-IL" sz="2400" dirty="0"/>
              <a:t> וְאֶל-אֲצִילֵי בְּנֵי יִשְׂרָאֵל, לֹא שָׁלַח יָדוֹ; </a:t>
            </a:r>
            <a:r>
              <a:rPr lang="he-IL" sz="24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וַיֶּחֱזוּ</a:t>
            </a:r>
            <a:r>
              <a:rPr lang="he-IL" sz="2400" dirty="0"/>
              <a:t>, </a:t>
            </a:r>
            <a:r>
              <a:rPr lang="he-IL" sz="2400" dirty="0" err="1"/>
              <a:t>אֶת-הָאֱלֹהִים</a:t>
            </a:r>
            <a:r>
              <a:rPr lang="he-IL" sz="2400" dirty="0"/>
              <a:t>, וַיֹּאכְלוּ, וַיִּשְׁתּוּ. </a:t>
            </a: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D0954DF6-A19A-48BA-A247-98ACED497CDD}"/>
              </a:ext>
            </a:extLst>
          </p:cNvPr>
          <p:cNvSpPr/>
          <p:nvPr/>
        </p:nvSpPr>
        <p:spPr>
          <a:xfrm>
            <a:off x="250952" y="3527216"/>
            <a:ext cx="5889999" cy="230832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he-IL" sz="2400" b="1" dirty="0"/>
              <a:t>בשמות ל"ג </a:t>
            </a:r>
            <a:r>
              <a:rPr lang="he-IL" sz="2400" dirty="0"/>
              <a:t>משה מבקש לראות את האלוהים, עונה לו האלוהים בתגובה: </a:t>
            </a:r>
            <a:r>
              <a:rPr lang="he-IL" sz="24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לֹא תוּכַל </a:t>
            </a:r>
            <a:r>
              <a:rPr lang="he-IL" sz="2400" b="1" dirty="0" err="1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לִרְאֹת</a:t>
            </a:r>
            <a:r>
              <a:rPr lang="he-IL" sz="24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אֶת פָּנָי</a:t>
            </a:r>
            <a:r>
              <a:rPr lang="he-IL" sz="2400" dirty="0"/>
              <a:t>: כִּי לֹא-יִרְאַנִי הָאָדָם, וָחָי. ה' מתנגד להראות למשה את פניו, אולם הוא מראה לו את אחוריו (גבו) וַהֲסִרֹתִי, אֶת-כַּפִּי</a:t>
            </a:r>
            <a:r>
              <a:rPr lang="he-IL" sz="24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וְרָאִיתָ, אֶת-אֲחֹרָי; וּפָנַי, לֹא יֵרָאוּ </a:t>
            </a:r>
            <a:r>
              <a:rPr lang="he-IL" sz="2400" dirty="0"/>
              <a:t>(</a:t>
            </a:r>
            <a:r>
              <a:rPr lang="he-IL" sz="2400" dirty="0" err="1"/>
              <a:t>כג</a:t>
            </a:r>
            <a:r>
              <a:rPr lang="he-IL" sz="2400" dirty="0"/>
              <a:t>). </a:t>
            </a:r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55866936-3970-49DA-9131-AA7E247EF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656" y="1685081"/>
            <a:ext cx="3449772" cy="18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1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3978082" y="1519817"/>
            <a:ext cx="5921631" cy="1252056"/>
          </a:xfrm>
        </p:spPr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ניבים ופתגמים</a:t>
            </a:r>
            <a:endParaRPr lang="he-IL" sz="80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970F620-6D4E-45FF-942C-C42FAF2F87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918" y="2498437"/>
            <a:ext cx="5310575" cy="43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610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מלבן 14">
            <a:extLst>
              <a:ext uri="{FF2B5EF4-FFF2-40B4-BE49-F238E27FC236}">
                <a16:creationId xmlns:a16="http://schemas.microsoft.com/office/drawing/2014/main" id="{46F3CB8B-4A1A-4DDD-91A9-8A6F05AC3BAC}"/>
              </a:ext>
            </a:extLst>
          </p:cNvPr>
          <p:cNvSpPr/>
          <p:nvPr/>
        </p:nvSpPr>
        <p:spPr>
          <a:xfrm>
            <a:off x="6915492" y="1717130"/>
            <a:ext cx="4464554" cy="76944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he-IL" sz="2400" b="1" i="0" u="none" strike="noStrike" kern="0" normalizeH="0" baseline="0" noProof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בתנ"ך:</a:t>
            </a:r>
            <a:r>
              <a:rPr kumimoji="0" lang="he-IL" sz="2000" b="1" i="0" u="none" strike="noStrike" kern="0" normalizeH="0" baseline="0" noProof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 </a:t>
            </a:r>
            <a:r>
              <a:rPr lang="he-IL" sz="2000" kern="0" dirty="0">
                <a:solidFill>
                  <a:prstClr val="black"/>
                </a:solidFill>
                <a:latin typeface="Comic Sans MS"/>
              </a:rPr>
              <a:t>האדם נברא דומה לאלוהים אם מבחינה גשמית ואם מבחינה רוחנית.</a:t>
            </a:r>
            <a:endParaRPr kumimoji="0" lang="he-I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</a:endParaRPr>
          </a:p>
        </p:txBody>
      </p:sp>
      <p:sp>
        <p:nvSpPr>
          <p:cNvPr id="29" name="מלבן 28">
            <a:extLst>
              <a:ext uri="{FF2B5EF4-FFF2-40B4-BE49-F238E27FC236}">
                <a16:creationId xmlns:a16="http://schemas.microsoft.com/office/drawing/2014/main" id="{C2FECEA3-8B48-40A4-A8FC-8E2CD4D30177}"/>
              </a:ext>
            </a:extLst>
          </p:cNvPr>
          <p:cNvSpPr/>
          <p:nvPr/>
        </p:nvSpPr>
        <p:spPr>
          <a:xfrm>
            <a:off x="876073" y="3033018"/>
            <a:ext cx="4309177" cy="76944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just"/>
            <a:r>
              <a:rPr lang="he-IL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כניב:  </a:t>
            </a:r>
            <a:r>
              <a:rPr lang="he-IL" sz="2000" dirty="0">
                <a:solidFill>
                  <a:prstClr val="black"/>
                </a:solidFill>
                <a:latin typeface="Comic Sans MS"/>
              </a:rPr>
              <a:t>האדם מותר מהבהמה כי יש לו שיקול דעת, מצפון, מוסר ותבונה.</a:t>
            </a:r>
          </a:p>
        </p:txBody>
      </p:sp>
      <p:sp>
        <p:nvSpPr>
          <p:cNvPr id="30" name="כותרת 1">
            <a:extLst>
              <a:ext uri="{FF2B5EF4-FFF2-40B4-BE49-F238E27FC236}">
                <a16:creationId xmlns:a16="http://schemas.microsoft.com/office/drawing/2014/main" id="{9995AB7E-CDD6-4DBF-88C8-E1BD32522A2B}"/>
              </a:ext>
            </a:extLst>
          </p:cNvPr>
          <p:cNvSpPr txBox="1">
            <a:spLocks/>
          </p:cNvSpPr>
          <p:nvPr/>
        </p:nvSpPr>
        <p:spPr>
          <a:xfrm>
            <a:off x="4144916" y="559623"/>
            <a:ext cx="3211522" cy="756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3600" b="0" dirty="0">
                <a:latin typeface="Comic Sans MS"/>
                <a:cs typeface="+mn-cs"/>
              </a:rPr>
              <a:t>בְּצֶלֶם </a:t>
            </a:r>
            <a:r>
              <a:rPr lang="he-IL" sz="3600" b="0" dirty="0" err="1">
                <a:latin typeface="Comic Sans MS"/>
                <a:cs typeface="+mn-cs"/>
              </a:rPr>
              <a:t>אֱלֹהִים</a:t>
            </a:r>
            <a:endParaRPr lang="he-IL" sz="3600" b="0" dirty="0">
              <a:latin typeface="Comic Sans MS"/>
              <a:cs typeface="+mn-cs"/>
            </a:endParaRPr>
          </a:p>
        </p:txBody>
      </p:sp>
      <p:pic>
        <p:nvPicPr>
          <p:cNvPr id="11" name="Picture 2" descr="http://www.holylandmap.net/ligr/ligrhe5.files/image002.jpg">
            <a:extLst>
              <a:ext uri="{FF2B5EF4-FFF2-40B4-BE49-F238E27FC236}">
                <a16:creationId xmlns:a16="http://schemas.microsoft.com/office/drawing/2014/main" id="{25FA681A-B399-4AB0-BF00-6B918DBB1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730" y="3033018"/>
            <a:ext cx="3587577" cy="206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oral png 5 » PNG Image">
            <a:extLst>
              <a:ext uri="{FF2B5EF4-FFF2-40B4-BE49-F238E27FC236}">
                <a16:creationId xmlns:a16="http://schemas.microsoft.com/office/drawing/2014/main" id="{A59DA4A0-EB5F-4EFF-AA4F-2BA9546E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88" y="3935205"/>
            <a:ext cx="3438582" cy="292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4198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3161B5-52B3-4A08-A531-A8EDDD7B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5696" y="247904"/>
            <a:ext cx="2017606" cy="720000"/>
          </a:xfrm>
        </p:spPr>
        <p:txBody>
          <a:bodyPr/>
          <a:lstStyle/>
          <a:p>
            <a:pPr algn="r"/>
            <a:r>
              <a:rPr lang="he-IL" dirty="0">
                <a:solidFill>
                  <a:srgbClr val="00B0F0"/>
                </a:solidFill>
                <a:cs typeface="Varela Round" panose="00000500000000000000" pitchFamily="2" charset="-79"/>
              </a:rPr>
              <a:t>סיכום: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E6AEA2DC-821E-40E6-8929-F7B16B4D6E7E}"/>
              </a:ext>
            </a:extLst>
          </p:cNvPr>
          <p:cNvSpPr txBox="1">
            <a:spLocks/>
          </p:cNvSpPr>
          <p:nvPr/>
        </p:nvSpPr>
        <p:spPr>
          <a:xfrm>
            <a:off x="307028" y="1682861"/>
            <a:ext cx="10315447" cy="4098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3400" dirty="0">
                <a:latin typeface="Comic Sans MS"/>
                <a:cs typeface="+mn-cs"/>
                <a:sym typeface="Arial"/>
              </a:rPr>
              <a:t>מי ברא את העולם? </a:t>
            </a:r>
            <a:r>
              <a:rPr lang="he-IL" sz="3400" b="0" dirty="0">
                <a:latin typeface="Comic Sans MS"/>
                <a:cs typeface="+mn-cs"/>
                <a:sym typeface="Arial"/>
              </a:rPr>
              <a:t>אלוהים לבדו</a:t>
            </a:r>
          </a:p>
          <a:p>
            <a:pPr marL="571500" indent="-571500" algn="just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3400" dirty="0">
                <a:latin typeface="Comic Sans MS"/>
                <a:cs typeface="+mn-cs"/>
                <a:sym typeface="Arial"/>
              </a:rPr>
              <a:t>כיצד נברא העולם? </a:t>
            </a:r>
            <a:r>
              <a:rPr lang="he-IL" sz="3400" b="0" dirty="0">
                <a:latin typeface="Comic Sans MS"/>
                <a:cs typeface="+mn-cs"/>
                <a:sym typeface="Arial"/>
              </a:rPr>
              <a:t>במאמר אלוהי ולרצונו תוך תכנון קפדני, וחשיבה על כל הפרטים.</a:t>
            </a:r>
          </a:p>
          <a:p>
            <a:pPr marL="571500" indent="-571500" algn="just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3400" dirty="0">
                <a:latin typeface="Comic Sans MS"/>
                <a:cs typeface="+mn-cs"/>
                <a:sym typeface="Arial"/>
              </a:rPr>
              <a:t>מהו מעמדו של האדם בעולם? </a:t>
            </a:r>
            <a:r>
              <a:rPr lang="he-IL" sz="3400" b="0" dirty="0">
                <a:latin typeface="Comic Sans MS"/>
                <a:cs typeface="+mn-cs"/>
                <a:sym typeface="Arial"/>
              </a:rPr>
              <a:t>האלוהים העניק לאדם את השלטון על העולם ועל כל הנבראים האחרים.</a:t>
            </a:r>
          </a:p>
          <a:p>
            <a:pPr marL="571500" indent="-571500" algn="just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3400" b="0" dirty="0">
                <a:latin typeface="Comic Sans MS"/>
                <a:cs typeface="+mn-cs"/>
                <a:sym typeface="Arial"/>
              </a:rPr>
              <a:t>ועל </a:t>
            </a:r>
            <a:r>
              <a:rPr lang="he-I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  <a:sym typeface="Arial"/>
              </a:rPr>
              <a:t>השבת</a:t>
            </a:r>
            <a:r>
              <a:rPr lang="he-IL" sz="3400" b="0" dirty="0">
                <a:latin typeface="Comic Sans MS"/>
                <a:cs typeface="+mn-cs"/>
                <a:sym typeface="Arial"/>
              </a:rPr>
              <a:t> – על כך בשיעור הבא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6FCEAE76-626D-4A4A-AFCA-C77386A2F380}"/>
              </a:ext>
            </a:extLst>
          </p:cNvPr>
          <p:cNvSpPr txBox="1">
            <a:spLocks/>
          </p:cNvSpPr>
          <p:nvPr/>
        </p:nvSpPr>
        <p:spPr>
          <a:xfrm>
            <a:off x="528409" y="962204"/>
            <a:ext cx="10953201" cy="720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  <a:cs typeface="+mn-cs"/>
              </a:rPr>
              <a:t>הפרק הראשון בתנ"ך עונה על שאלות מהותיות באמונה:</a:t>
            </a:r>
          </a:p>
        </p:txBody>
      </p:sp>
    </p:spTree>
    <p:extLst>
      <p:ext uri="{BB962C8B-B14F-4D97-AF65-F5344CB8AC3E}">
        <p14:creationId xmlns:p14="http://schemas.microsoft.com/office/powerpoint/2010/main" val="29795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E6AEA2DC-821E-40E6-8929-F7B16B4D6E7E}"/>
              </a:ext>
            </a:extLst>
          </p:cNvPr>
          <p:cNvSpPr txBox="1">
            <a:spLocks/>
          </p:cNvSpPr>
          <p:nvPr/>
        </p:nvSpPr>
        <p:spPr>
          <a:xfrm>
            <a:off x="3262964" y="639765"/>
            <a:ext cx="8307716" cy="800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he-IL" sz="4000" dirty="0">
                <a:latin typeface="Comic Sans MS"/>
                <a:cs typeface="+mn-cs"/>
                <a:sym typeface="Arial"/>
              </a:rPr>
              <a:t>אבל נותרנו עם שאלות רבות פתוחות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2AFA013-E0B0-4C29-A6AE-15BA71BABD9E}"/>
              </a:ext>
            </a:extLst>
          </p:cNvPr>
          <p:cNvSpPr txBox="1">
            <a:spLocks/>
          </p:cNvSpPr>
          <p:nvPr/>
        </p:nvSpPr>
        <p:spPr>
          <a:xfrm>
            <a:off x="599180" y="1597782"/>
            <a:ext cx="10847672" cy="3662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המאורות (השמש, הירח והכוכבים) נבראו ביום הרביעי, ואילו האור נברא כבר ביום הראשון. 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מדוע הכותב "מטשטש" את תפקידם העיקרי של המאורות – להאיר?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למה לא נאמר כי האלוהים ברא את המים?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מדוע הבריאה במים נמשכה פרק זמן ארוך כל-כך?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מה הסיפור של התנינים הגדולים?</a:t>
            </a:r>
          </a:p>
        </p:txBody>
      </p:sp>
    </p:spTree>
    <p:extLst>
      <p:ext uri="{BB962C8B-B14F-4D97-AF65-F5344CB8AC3E}">
        <p14:creationId xmlns:p14="http://schemas.microsoft.com/office/powerpoint/2010/main" val="17792778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3161B5-52B3-4A08-A531-A8EDDD7B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348" y="289461"/>
            <a:ext cx="3495084" cy="720000"/>
          </a:xfrm>
        </p:spPr>
        <p:txBody>
          <a:bodyPr/>
          <a:lstStyle/>
          <a:p>
            <a:pPr algn="r"/>
            <a:r>
              <a:rPr lang="he-IL" dirty="0">
                <a:solidFill>
                  <a:srgbClr val="00B0F0"/>
                </a:solidFill>
                <a:cs typeface="Varela Round" panose="00000500000000000000" pitchFamily="2" charset="-79"/>
              </a:rPr>
              <a:t>משימת סיום: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2AFA013-E0B0-4C29-A6AE-15BA71BABD9E}"/>
              </a:ext>
            </a:extLst>
          </p:cNvPr>
          <p:cNvSpPr txBox="1">
            <a:spLocks/>
          </p:cNvSpPr>
          <p:nvPr/>
        </p:nvSpPr>
        <p:spPr>
          <a:xfrm>
            <a:off x="522179" y="1695168"/>
            <a:ext cx="9127148" cy="2503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מדוע לדעתכם נברא העולם בדיבור?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מה המשמעות של בריאה ויצירה באמצעות מילים?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לאחר הדיבור כתוב שאלוהים עשה ויצר, אז מה בעצם קרה שם? מה הוסיף הדיבור?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55E157CA-0657-4DE8-992E-7270DFC4B085}"/>
              </a:ext>
            </a:extLst>
          </p:cNvPr>
          <p:cNvSpPr txBox="1">
            <a:spLocks/>
          </p:cNvSpPr>
          <p:nvPr/>
        </p:nvSpPr>
        <p:spPr>
          <a:xfrm>
            <a:off x="469240" y="4165333"/>
            <a:ext cx="9180087" cy="7472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מה בחייכם אפשר לברוא או להרוס בדיבור?</a:t>
            </a:r>
          </a:p>
        </p:txBody>
      </p:sp>
    </p:spTree>
    <p:extLst>
      <p:ext uri="{BB962C8B-B14F-4D97-AF65-F5344CB8AC3E}">
        <p14:creationId xmlns:p14="http://schemas.microsoft.com/office/powerpoint/2010/main" val="319125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9;p4">
            <a:extLst>
              <a:ext uri="{FF2B5EF4-FFF2-40B4-BE49-F238E27FC236}">
                <a16:creationId xmlns:a16="http://schemas.microsoft.com/office/drawing/2014/main" id="{4F6BD202-98AA-4DC4-9F9D-BC891CE0F702}"/>
              </a:ext>
            </a:extLst>
          </p:cNvPr>
          <p:cNvSpPr txBox="1"/>
          <p:nvPr/>
        </p:nvSpPr>
        <p:spPr>
          <a:xfrm>
            <a:off x="323273" y="1788680"/>
            <a:ext cx="10467829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he-IL" sz="3200" dirty="0">
                <a:solidFill>
                  <a:schemeClr val="accent1">
                    <a:lumMod val="75000"/>
                  </a:schemeClr>
                </a:solidFill>
                <a:latin typeface="Comic Sans MS"/>
                <a:sym typeface="Arial"/>
              </a:rPr>
              <a:t>בבראשית פרקים א'-י"א מתוארת ראשית העולם והאנושות.</a:t>
            </a:r>
          </a:p>
          <a:p>
            <a:pPr marL="914400" lvl="1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3200" dirty="0">
                <a:solidFill>
                  <a:schemeClr val="tx2">
                    <a:lumMod val="75000"/>
                  </a:schemeClr>
                </a:solidFill>
                <a:latin typeface="Comic Sans MS"/>
                <a:sym typeface="Arial"/>
              </a:rPr>
              <a:t>איך נברא העולם.</a:t>
            </a:r>
          </a:p>
          <a:p>
            <a:pPr marL="914400" lvl="1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3200" dirty="0">
                <a:solidFill>
                  <a:schemeClr val="tx2">
                    <a:lumMod val="75000"/>
                  </a:schemeClr>
                </a:solidFill>
                <a:latin typeface="Comic Sans MS"/>
                <a:sym typeface="Arial"/>
              </a:rPr>
              <a:t>את מעשיהם של האנשים הראשונים.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CE9AD89D-E13D-48EE-85DE-966C1ACA6CF3}"/>
              </a:ext>
            </a:extLst>
          </p:cNvPr>
          <p:cNvSpPr txBox="1">
            <a:spLocks/>
          </p:cNvSpPr>
          <p:nvPr/>
        </p:nvSpPr>
        <p:spPr>
          <a:xfrm>
            <a:off x="1015373" y="519341"/>
            <a:ext cx="10364453" cy="805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3600" b="0" dirty="0">
                <a:latin typeface="Comic Sans MS"/>
              </a:rPr>
              <a:t>רקע כללי לסיפורי בריאת העולם וראשית האנושות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EC690E9-A3F2-417A-9639-DDE1269580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57" y="3304310"/>
            <a:ext cx="4913534" cy="33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190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200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431636" y="3016112"/>
            <a:ext cx="1038932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rights@education.gov.il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192A72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632691" y="1838476"/>
            <a:ext cx="11023600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4000495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in on KIDDOS">
            <a:extLst>
              <a:ext uri="{FF2B5EF4-FFF2-40B4-BE49-F238E27FC236}">
                <a16:creationId xmlns:a16="http://schemas.microsoft.com/office/drawing/2014/main" id="{10E4FBBE-FBE1-4BDC-B352-8DF7A771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21829">
            <a:off x="1053272" y="1881691"/>
            <a:ext cx="2865376" cy="2733936"/>
          </a:xfrm>
          <a:prstGeom prst="rect">
            <a:avLst/>
          </a:prstGeom>
          <a:ln w="762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כותרת 1">
            <a:extLst>
              <a:ext uri="{FF2B5EF4-FFF2-40B4-BE49-F238E27FC236}">
                <a16:creationId xmlns:a16="http://schemas.microsoft.com/office/drawing/2014/main" id="{196BE2C2-578E-40FF-87D8-5AC0C0710D92}"/>
              </a:ext>
            </a:extLst>
          </p:cNvPr>
          <p:cNvSpPr txBox="1">
            <a:spLocks/>
          </p:cNvSpPr>
          <p:nvPr/>
        </p:nvSpPr>
        <p:spPr>
          <a:xfrm>
            <a:off x="1685010" y="75317"/>
            <a:ext cx="10364453" cy="805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</a:rPr>
              <a:t>פרקים אלו עוסקים בעיקר בתשובות אטיולוגית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F4D79580-E26A-4E97-8F7C-8BD483C0E9B4}"/>
              </a:ext>
            </a:extLst>
          </p:cNvPr>
          <p:cNvSpPr/>
          <p:nvPr/>
        </p:nvSpPr>
        <p:spPr>
          <a:xfrm>
            <a:off x="5652654" y="917990"/>
            <a:ext cx="6092825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1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800" dirty="0">
                <a:solidFill>
                  <a:srgbClr val="1F497D">
                    <a:lumMod val="75000"/>
                  </a:srgbClr>
                </a:solidFill>
                <a:latin typeface="Comic Sans MS"/>
                <a:sym typeface="Arial"/>
              </a:rPr>
              <a:t>איך נוצר העולם?</a:t>
            </a:r>
          </a:p>
          <a:p>
            <a:pPr marL="914400" lvl="1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800" dirty="0">
                <a:solidFill>
                  <a:srgbClr val="1F497D">
                    <a:lumMod val="75000"/>
                  </a:srgbClr>
                </a:solidFill>
                <a:latin typeface="Comic Sans MS"/>
                <a:sym typeface="Arial"/>
              </a:rPr>
              <a:t>איך פועלים כוחות הטבע?</a:t>
            </a:r>
          </a:p>
          <a:p>
            <a:pPr marL="914400" lvl="1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800" dirty="0">
                <a:solidFill>
                  <a:srgbClr val="1F497D">
                    <a:lumMod val="75000"/>
                  </a:srgbClr>
                </a:solidFill>
                <a:latin typeface="Comic Sans MS"/>
                <a:sym typeface="Arial"/>
              </a:rPr>
              <a:t>מדוע בני אדם לובשים בגדים?</a:t>
            </a:r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C955C945-D4C2-4C57-9A96-CFC5654A66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331" y="4702640"/>
            <a:ext cx="3452260" cy="1737089"/>
          </a:xfrm>
          <a:prstGeom prst="rect">
            <a:avLst/>
          </a:prstGeom>
          <a:ln w="762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9ECF0D64-1289-4B9E-A025-7C3E855872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6461">
            <a:off x="205003" y="171100"/>
            <a:ext cx="2983198" cy="2286431"/>
          </a:xfrm>
          <a:prstGeom prst="rect">
            <a:avLst/>
          </a:prstGeom>
          <a:ln w="762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9B16B0C9-7000-4DC2-B1A5-49819D84D9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8911">
            <a:off x="2030608" y="4544742"/>
            <a:ext cx="3668256" cy="1845394"/>
          </a:xfrm>
          <a:prstGeom prst="rect">
            <a:avLst/>
          </a:prstGeom>
          <a:ln w="762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Google Shape;239;p4">
            <a:extLst>
              <a:ext uri="{FF2B5EF4-FFF2-40B4-BE49-F238E27FC236}">
                <a16:creationId xmlns:a16="http://schemas.microsoft.com/office/drawing/2014/main" id="{981B635B-4E7D-4075-B519-6C752C4AD047}"/>
              </a:ext>
            </a:extLst>
          </p:cNvPr>
          <p:cNvSpPr txBox="1"/>
          <p:nvPr/>
        </p:nvSpPr>
        <p:spPr>
          <a:xfrm>
            <a:off x="3739945" y="2505690"/>
            <a:ext cx="6811818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lvl="1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800" dirty="0">
                <a:solidFill>
                  <a:schemeClr val="tx2">
                    <a:lumMod val="75000"/>
                  </a:schemeClr>
                </a:solidFill>
                <a:latin typeface="Comic Sans MS"/>
                <a:sym typeface="Arial"/>
              </a:rPr>
              <a:t>מדוע בני אדם שולטים בבעלי החיים?</a:t>
            </a:r>
          </a:p>
          <a:p>
            <a:pPr marL="914400" lvl="1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800" dirty="0">
                <a:solidFill>
                  <a:schemeClr val="tx2">
                    <a:lumMod val="75000"/>
                  </a:schemeClr>
                </a:solidFill>
                <a:latin typeface="Comic Sans MS"/>
                <a:sym typeface="Arial"/>
              </a:rPr>
              <a:t>למה בני אדם עובדים קשה?</a:t>
            </a:r>
          </a:p>
          <a:p>
            <a:pPr marL="914400" lvl="1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800" dirty="0">
                <a:solidFill>
                  <a:schemeClr val="tx2">
                    <a:lumMod val="75000"/>
                  </a:schemeClr>
                </a:solidFill>
                <a:latin typeface="Comic Sans MS"/>
                <a:sym typeface="Arial"/>
              </a:rPr>
              <a:t>מדוע יש שפות שונות בעולם?</a:t>
            </a: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1B3AD0B6-E9AF-47F7-87BC-7C569B47236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817" y="660438"/>
            <a:ext cx="2537388" cy="2032436"/>
          </a:xfrm>
          <a:prstGeom prst="rect">
            <a:avLst/>
          </a:prstGeom>
          <a:ln w="762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89BF4A93-0218-4AB8-ADFE-499F1FDE2D9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2" y="3500519"/>
            <a:ext cx="2327065" cy="3101833"/>
          </a:xfrm>
          <a:prstGeom prst="rect">
            <a:avLst/>
          </a:prstGeom>
          <a:ln w="381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4523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12715" y="1854964"/>
            <a:ext cx="10764982" cy="1260000"/>
          </a:xfrm>
        </p:spPr>
        <p:txBody>
          <a:bodyPr/>
          <a:lstStyle/>
          <a:p>
            <a:r>
              <a:rPr lang="he-IL" sz="54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כיצד ברא האל את העולם?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AB958152-EB10-4B76-87A1-4A74CA51A2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92" y="3496139"/>
            <a:ext cx="3306877" cy="336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91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5CDF29E6-A2B0-41C2-BC96-14034C90E3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7370" y="1570181"/>
            <a:ext cx="3585321" cy="2550778"/>
          </a:xfrm>
          <a:prstGeom prst="rect">
            <a:avLst/>
          </a:prstGeom>
        </p:spPr>
      </p:pic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12EB2A4-84EB-4C36-AA32-C059AD31B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24704" y="2016603"/>
            <a:ext cx="9436531" cy="4301070"/>
          </a:xfrm>
        </p:spPr>
        <p:txBody>
          <a:bodyPr/>
          <a:lstStyle/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b="0" dirty="0">
                <a:cs typeface="Varela Round" panose="00000500000000000000" pitchFamily="2" charset="-79"/>
              </a:rPr>
              <a:t>המצב </a:t>
            </a:r>
            <a:r>
              <a:rPr lang="he-IL" sz="2400" dirty="0">
                <a:cs typeface="Varela Round" panose="00000500000000000000" pitchFamily="2" charset="-79"/>
              </a:rPr>
              <a:t>שלפני</a:t>
            </a:r>
            <a:r>
              <a:rPr lang="he-IL" sz="2400" b="0" dirty="0">
                <a:cs typeface="Varela Round" panose="00000500000000000000" pitchFamily="2" charset="-79"/>
              </a:rPr>
              <a:t> הבריאה.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cs typeface="Varela Round" panose="00000500000000000000" pitchFamily="2" charset="-79"/>
              </a:rPr>
              <a:t>ביום הראשון: </a:t>
            </a:r>
            <a:r>
              <a:rPr lang="he-IL" sz="2400" b="0" dirty="0">
                <a:cs typeface="Varela Round" panose="00000500000000000000" pitchFamily="2" charset="-79"/>
              </a:rPr>
              <a:t>בריאת האור.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cs typeface="Varela Round" panose="00000500000000000000" pitchFamily="2" charset="-79"/>
              </a:rPr>
              <a:t>ביום השני: </a:t>
            </a:r>
            <a:r>
              <a:rPr lang="he-IL" sz="2400" b="0" dirty="0">
                <a:cs typeface="Varela Round" panose="00000500000000000000" pitchFamily="2" charset="-79"/>
              </a:rPr>
              <a:t>הפרדה בין מים עליונים למים תחתונים ובריאת השמים.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cs typeface="Varela Round" panose="00000500000000000000" pitchFamily="2" charset="-79"/>
              </a:rPr>
              <a:t>ביום השלישי: </a:t>
            </a:r>
            <a:r>
              <a:rPr lang="he-IL" sz="2400" b="0" dirty="0">
                <a:cs typeface="Varela Round" panose="00000500000000000000" pitchFamily="2" charset="-79"/>
              </a:rPr>
              <a:t>הפרדת המים מהיבשה, ובריאת הצומח.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cs typeface="Varela Round" panose="00000500000000000000" pitchFamily="2" charset="-79"/>
              </a:rPr>
              <a:t>ביום הרביעי: </a:t>
            </a:r>
            <a:r>
              <a:rPr lang="he-IL" sz="2400" b="0" dirty="0">
                <a:cs typeface="Varela Round" panose="00000500000000000000" pitchFamily="2" charset="-79"/>
              </a:rPr>
              <a:t>בריאת המאורות: שמש, ירח וכוכבים.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cs typeface="Varela Round" panose="00000500000000000000" pitchFamily="2" charset="-79"/>
              </a:rPr>
              <a:t>ביום החמישי: </a:t>
            </a:r>
            <a:r>
              <a:rPr lang="he-IL" sz="2400" b="0" dirty="0">
                <a:cs typeface="Varela Round" panose="00000500000000000000" pitchFamily="2" charset="-79"/>
              </a:rPr>
              <a:t>בריאת חיות המים והעופות.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cs typeface="Varela Round" panose="00000500000000000000" pitchFamily="2" charset="-79"/>
              </a:rPr>
              <a:t>ביום השישי: </a:t>
            </a:r>
            <a:r>
              <a:rPr lang="he-IL" sz="2400" b="0" dirty="0">
                <a:cs typeface="Varela Round" panose="00000500000000000000" pitchFamily="2" charset="-79"/>
              </a:rPr>
              <a:t>בריאת בע"ח יבשתיים ובריאת האדם.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cs typeface="Varela Round" panose="00000500000000000000" pitchFamily="2" charset="-79"/>
              </a:rPr>
              <a:t>ביום השביעי</a:t>
            </a:r>
            <a:r>
              <a:rPr lang="he-IL" sz="2400" b="0" dirty="0">
                <a:cs typeface="Varela Round" panose="00000500000000000000" pitchFamily="2" charset="-79"/>
              </a:rPr>
              <a:t>: שבת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07D9177-2DFD-4BC1-B6C7-77B980DA3FEA}"/>
              </a:ext>
            </a:extLst>
          </p:cNvPr>
          <p:cNvSpPr txBox="1">
            <a:spLocks/>
          </p:cNvSpPr>
          <p:nvPr/>
        </p:nvSpPr>
        <p:spPr>
          <a:xfrm>
            <a:off x="1954137" y="605674"/>
            <a:ext cx="9914089" cy="964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</a:rPr>
              <a:t>בפרק הראשון בתנ"ך מתוארת בריאת העולם כהיווצרות הטבע וסידורו  לפי המאמר האלוהי.</a:t>
            </a:r>
          </a:p>
        </p:txBody>
      </p:sp>
    </p:spTree>
    <p:extLst>
      <p:ext uri="{BB962C8B-B14F-4D97-AF65-F5344CB8AC3E}">
        <p14:creationId xmlns:p14="http://schemas.microsoft.com/office/powerpoint/2010/main" val="4021188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72649265-49BE-48DB-A261-5F27BE530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2911" y="373634"/>
            <a:ext cx="914479" cy="755970"/>
          </a:xfrm>
          <a:prstGeom prst="rect">
            <a:avLst/>
          </a:prstGeom>
        </p:spPr>
      </p:pic>
      <p:sp>
        <p:nvSpPr>
          <p:cNvPr id="13" name="כותרת 1">
            <a:extLst>
              <a:ext uri="{FF2B5EF4-FFF2-40B4-BE49-F238E27FC236}">
                <a16:creationId xmlns:a16="http://schemas.microsoft.com/office/drawing/2014/main" id="{7931E85C-E4EC-45F7-85B7-13A5C6CE5C33}"/>
              </a:ext>
            </a:extLst>
          </p:cNvPr>
          <p:cNvSpPr txBox="1">
            <a:spLocks/>
          </p:cNvSpPr>
          <p:nvPr/>
        </p:nvSpPr>
        <p:spPr>
          <a:xfrm>
            <a:off x="3836835" y="381020"/>
            <a:ext cx="7914268" cy="805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  <a:cs typeface="+mn-cs"/>
              </a:rPr>
              <a:t>שימו      לביטויים החוזרים:</a:t>
            </a:r>
          </a:p>
        </p:txBody>
      </p:sp>
      <p:sp>
        <p:nvSpPr>
          <p:cNvPr id="14" name="כותרת 1">
            <a:extLst>
              <a:ext uri="{FF2B5EF4-FFF2-40B4-BE49-F238E27FC236}">
                <a16:creationId xmlns:a16="http://schemas.microsoft.com/office/drawing/2014/main" id="{CB33FB1C-E854-4BB2-B0D1-F137F8E4CC50}"/>
              </a:ext>
            </a:extLst>
          </p:cNvPr>
          <p:cNvSpPr txBox="1">
            <a:spLocks/>
          </p:cNvSpPr>
          <p:nvPr/>
        </p:nvSpPr>
        <p:spPr>
          <a:xfrm>
            <a:off x="5274179" y="1971480"/>
            <a:ext cx="5751095" cy="2044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he-IL" sz="3600" b="0" dirty="0">
                <a:latin typeface="Comic Sans MS"/>
                <a:cs typeface="+mn-cs"/>
              </a:rPr>
              <a:t>"וַיְהִי עֶרֶב וַיְהִי בֹקֶר יוֹם…"</a:t>
            </a:r>
          </a:p>
          <a:p>
            <a:pPr algn="ctr">
              <a:spcBef>
                <a:spcPts val="1200"/>
              </a:spcBef>
            </a:pPr>
            <a:r>
              <a:rPr lang="he-IL" sz="3600" b="0" dirty="0">
                <a:latin typeface="Comic Sans MS"/>
                <a:cs typeface="+mn-cs"/>
              </a:rPr>
              <a:t>"וַיֹּאמֶר </a:t>
            </a:r>
            <a:r>
              <a:rPr lang="he-IL" sz="3600" b="0" dirty="0" err="1">
                <a:latin typeface="Comic Sans MS"/>
                <a:cs typeface="+mn-cs"/>
              </a:rPr>
              <a:t>אֱלֹהִים</a:t>
            </a:r>
            <a:r>
              <a:rPr lang="he-IL" sz="3600" b="0" dirty="0">
                <a:latin typeface="Comic Sans MS"/>
                <a:cs typeface="+mn-cs"/>
              </a:rPr>
              <a:t>: 'יְהִי…' וַיְהִי…"</a:t>
            </a:r>
          </a:p>
          <a:p>
            <a:pPr algn="ctr">
              <a:spcBef>
                <a:spcPts val="1200"/>
              </a:spcBef>
            </a:pPr>
            <a:r>
              <a:rPr lang="he-IL" sz="3600" b="0" dirty="0">
                <a:latin typeface="Comic Sans MS"/>
                <a:cs typeface="+mn-cs"/>
              </a:rPr>
              <a:t>"וַיַּרְא </a:t>
            </a:r>
            <a:r>
              <a:rPr lang="he-IL" sz="3600" b="0" dirty="0" err="1">
                <a:latin typeface="Comic Sans MS"/>
                <a:cs typeface="+mn-cs"/>
              </a:rPr>
              <a:t>אֱלֹהִים</a:t>
            </a:r>
            <a:r>
              <a:rPr lang="he-IL" sz="3600" b="0" dirty="0">
                <a:latin typeface="Comic Sans MS"/>
                <a:cs typeface="+mn-cs"/>
              </a:rPr>
              <a:t> כִּי טוֹב"</a:t>
            </a: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0FF8DB9A-5F33-4D70-A9D4-8C78F96E9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03" y="1395756"/>
            <a:ext cx="4883319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729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מצגות מצולמות">
      <a:majorFont>
        <a:latin typeface="Arial"/>
        <a:ea typeface=""/>
        <a:cs typeface="Varela Round"/>
      </a:majorFont>
      <a:minorFont>
        <a:latin typeface="Arial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מצגות מצולמות">
      <a:majorFont>
        <a:latin typeface="Arial"/>
        <a:ea typeface=""/>
        <a:cs typeface="Varela Round"/>
      </a:majorFont>
      <a:minorFont>
        <a:latin typeface="Arial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4436</TotalTime>
  <Words>1960</Words>
  <Application>Microsoft Office PowerPoint</Application>
  <PresentationFormat>מותאם אישית</PresentationFormat>
  <Paragraphs>264</Paragraphs>
  <Slides>50</Slides>
  <Notes>9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50</vt:i4>
      </vt:variant>
    </vt:vector>
  </HeadingPairs>
  <TitlesOfParts>
    <vt:vector size="58" baseType="lpstr">
      <vt:lpstr>Arial</vt:lpstr>
      <vt:lpstr>Calibri</vt:lpstr>
      <vt:lpstr>Comic Sans MS</vt:lpstr>
      <vt:lpstr>David</vt:lpstr>
      <vt:lpstr>Varela Round</vt:lpstr>
      <vt:lpstr>Wingdings</vt:lpstr>
      <vt:lpstr>ערכת נושא Office</vt:lpstr>
      <vt:lpstr>1_ערכת נושא Office</vt:lpstr>
      <vt:lpstr>מערכת שידורים לאומית</vt:lpstr>
      <vt:lpstr>סיפור הבריאה הראשון - חלק א' בראשית א' - ב' פסוקים א-ג</vt:lpstr>
      <vt:lpstr>שאלה למחשבה...</vt:lpstr>
      <vt:lpstr>מבוא</vt:lpstr>
      <vt:lpstr>מצגת של PowerPoint‏</vt:lpstr>
      <vt:lpstr>מצגת של PowerPoint‏</vt:lpstr>
      <vt:lpstr>כיצד ברא האל את העולם?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ניבים ופתגמים</vt:lpstr>
      <vt:lpstr>מצגת של PowerPoint‏</vt:lpstr>
      <vt:lpstr>מצגת של PowerPoint‏</vt:lpstr>
      <vt:lpstr>מצגת של PowerPoint‏</vt:lpstr>
      <vt:lpstr>משימת אמצע הדרך:</vt:lpstr>
      <vt:lpstr>סיפור הבריאה הראשון - חלק א' בראשית א' - ב' פסוקים א-ג</vt:lpstr>
      <vt:lpstr>תקציר הפסוקים הקודמים</vt:lpstr>
      <vt:lpstr>מצגת של PowerPoint‏</vt:lpstr>
      <vt:lpstr>היום ה-</vt:lpstr>
      <vt:lpstr>מצגת של PowerPoint‏</vt:lpstr>
      <vt:lpstr>בריאת האדם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ניבים ופתגמים</vt:lpstr>
      <vt:lpstr>מצגת של PowerPoint‏</vt:lpstr>
      <vt:lpstr>סיכום:</vt:lpstr>
      <vt:lpstr>מצגת של PowerPoint‏</vt:lpstr>
      <vt:lpstr>משימת סיום: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נעמה כהן-לוז</cp:lastModifiedBy>
  <cp:revision>63</cp:revision>
  <dcterms:created xsi:type="dcterms:W3CDTF">2020-03-15T19:13:03Z</dcterms:created>
  <dcterms:modified xsi:type="dcterms:W3CDTF">2020-06-22T15:22:24Z</dcterms:modified>
</cp:coreProperties>
</file>