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comments/comment6.xml" ContentType="application/vnd.openxmlformats-officedocument.presentationml.comments+xml"/>
  <Override PartName="/ppt/notesSlides/notesSlide12.xml" ContentType="application/vnd.openxmlformats-officedocument.presentationml.notesSlide+xml"/>
  <Override PartName="/ppt/comments/comment7.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8.xml" ContentType="application/vnd.openxmlformats-officedocument.presentationml.comments+xml"/>
  <Override PartName="/ppt/notesSlides/notesSlide20.xml" ContentType="application/vnd.openxmlformats-officedocument.presentationml.notesSlide+xml"/>
  <Override PartName="/ppt/comments/comment9.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0.xml" ContentType="application/vnd.openxmlformats-officedocument.presentationml.comment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257" r:id="rId2"/>
    <p:sldId id="262" r:id="rId3"/>
    <p:sldId id="326" r:id="rId4"/>
    <p:sldId id="263" r:id="rId5"/>
    <p:sldId id="327" r:id="rId6"/>
    <p:sldId id="288" r:id="rId7"/>
    <p:sldId id="322" r:id="rId8"/>
    <p:sldId id="295" r:id="rId9"/>
    <p:sldId id="328" r:id="rId10"/>
    <p:sldId id="329" r:id="rId11"/>
    <p:sldId id="296" r:id="rId12"/>
    <p:sldId id="330" r:id="rId13"/>
    <p:sldId id="297" r:id="rId14"/>
    <p:sldId id="331" r:id="rId15"/>
    <p:sldId id="298" r:id="rId16"/>
    <p:sldId id="332" r:id="rId17"/>
    <p:sldId id="321" r:id="rId18"/>
    <p:sldId id="338" r:id="rId19"/>
    <p:sldId id="299" r:id="rId20"/>
    <p:sldId id="316" r:id="rId21"/>
    <p:sldId id="339" r:id="rId22"/>
    <p:sldId id="311" r:id="rId23"/>
    <p:sldId id="334" r:id="rId24"/>
    <p:sldId id="310" r:id="rId25"/>
    <p:sldId id="305" r:id="rId26"/>
    <p:sldId id="335" r:id="rId27"/>
    <p:sldId id="323" r:id="rId28"/>
    <p:sldId id="312" r:id="rId29"/>
    <p:sldId id="300" r:id="rId30"/>
    <p:sldId id="313" r:id="rId31"/>
    <p:sldId id="314" r:id="rId32"/>
    <p:sldId id="315" r:id="rId33"/>
    <p:sldId id="317" r:id="rId34"/>
    <p:sldId id="319" r:id="rId35"/>
    <p:sldId id="320" r:id="rId36"/>
    <p:sldId id="336" r:id="rId37"/>
    <p:sldId id="308" r:id="rId38"/>
    <p:sldId id="337" r:id="rId39"/>
    <p:sldId id="318" r:id="rId40"/>
    <p:sldId id="325" r:id="rId41"/>
    <p:sldId id="324" r:id="rId42"/>
    <p:sldId id="291" r:id="rId43"/>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ורד זיידמן" initials="וז" lastIdx="11" clrIdx="0">
    <p:extLst>
      <p:ext uri="{19B8F6BF-5375-455C-9EA6-DF929625EA0E}">
        <p15:presenceInfo xmlns:p15="http://schemas.microsoft.com/office/powerpoint/2012/main" userId="305d4725f8a41370" providerId="Windows Live"/>
      </p:ext>
    </p:extLst>
  </p:cmAuthor>
  <p:cmAuthor id="2" name="‏‏משתמש Windows" initials="‏W" lastIdx="10" clrIdx="1">
    <p:extLst>
      <p:ext uri="{19B8F6BF-5375-455C-9EA6-DF929625EA0E}">
        <p15:presenceInfo xmlns:p15="http://schemas.microsoft.com/office/powerpoint/2012/main" userId="‏‏משתמש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1" autoAdjust="0"/>
    <p:restoredTop sz="96229" autoAdjust="0"/>
  </p:normalViewPr>
  <p:slideViewPr>
    <p:cSldViewPr snapToGrid="0" snapToObjects="1">
      <p:cViewPr varScale="1">
        <p:scale>
          <a:sx n="78" d="100"/>
          <a:sy n="78" d="100"/>
        </p:scale>
        <p:origin x="1878" y="9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5-09T12:39:48.312" idx="1">
    <p:pos x="3875" y="1110"/>
    <p:text>כותרת?</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3-21T07:55:19.284" idx="8">
    <p:pos x="1426" y="293"/>
    <p:text/>
    <p:extLst>
      <p:ext uri="{C676402C-5697-4E1C-873F-D02D1690AC5C}">
        <p15:threadingInfo xmlns:p15="http://schemas.microsoft.com/office/powerpoint/2012/main" timeZoneBias="-120"/>
      </p:ext>
    </p:extLst>
  </p:cm>
  <p:cm authorId="1" dt="2020-03-21T07:55:19.528" idx="9">
    <p:pos x="7669" y="10"/>
    <p:text>הייתי מוסיפה גם תמונה של תא צמח.</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5-09T12:42:10.512" idx="3">
    <p:pos x="5731" y="248"/>
    <p:text>כותרת?</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5-09T12:41:57.807" idx="2">
    <p:pos x="4674" y="125"/>
    <p:text>כותרת?</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3-21T07:37:29.960" idx="1">
    <p:pos x="901" y="3735"/>
    <p:text/>
    <p:extLst>
      <p:ext uri="{C676402C-5697-4E1C-873F-D02D1690AC5C}">
        <p15:threadingInfo xmlns:p15="http://schemas.microsoft.com/office/powerpoint/2012/main" timeZoneBias="-120"/>
      </p:ext>
    </p:extLst>
  </p:cm>
  <p:cm authorId="2" dt="2020-05-09T12:43:07.466" idx="5">
    <p:pos x="901" y="3871"/>
    <p:text>כותרת?</p:text>
    <p:extLst>
      <p:ext uri="{C676402C-5697-4E1C-873F-D02D1690AC5C}">
        <p15:threadingInfo xmlns:p15="http://schemas.microsoft.com/office/powerpoint/2012/main" timeZoneBias="-180">
          <p15:parentCm authorId="1" idx="1"/>
        </p15:threadingInfo>
      </p:ext>
    </p:extLst>
  </p:cm>
  <p:cm authorId="1" dt="2020-03-21T07:37:30.113" idx="2">
    <p:pos x="7669" y="10"/>
    <p:text>את הפעילות של מטח הייתי מראה לכולם. היא פתוחה ברשת.</p:text>
    <p:extLst>
      <p:ext uri="{C676402C-5697-4E1C-873F-D02D1690AC5C}">
        <p15:threadingInfo xmlns:p15="http://schemas.microsoft.com/office/powerpoint/2012/main" timeZoneBias="-120"/>
      </p:ext>
    </p:extLst>
  </p:cm>
  <p:cm authorId="2" dt="2020-05-09T12:42:44.776" idx="4">
    <p:pos x="3833" y="126"/>
    <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5-09T12:43:58.112" idx="6">
    <p:pos x="3355" y="4049"/>
    <p:text>להוסיף הגדלה?</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3-21T07:39:42.381" idx="3">
    <p:pos x="3843" y="255"/>
    <p:text>זו משימה נכון, לכן צריך להתייחס לכך בדברייך. מלבד זאת, תוסיפי כאן הנפשה. שהקוד ומספר המנטימטר יעלו אחרי ההסבר שלך, ותסבירי את ההוראה מה לעשות ורק אז שיתווספו הQR והמספר</p:text>
    <p:extLst>
      <p:ext uri="{C676402C-5697-4E1C-873F-D02D1690AC5C}">
        <p15:threadingInfo xmlns:p15="http://schemas.microsoft.com/office/powerpoint/2012/main" timeZoneBias="-120"/>
      </p:ext>
    </p:extLst>
  </p:cm>
  <p:cm authorId="1" dt="2020-03-21T07:42:41.671" idx="4">
    <p:pos x="981" y="2228"/>
    <p:text>דרך אגב, זה מוביל אותי לענן מילים</p:text>
    <p:extLst>
      <p:ext uri="{C676402C-5697-4E1C-873F-D02D1690AC5C}">
        <p15:threadingInfo xmlns:p15="http://schemas.microsoft.com/office/powerpoint/2012/main" timeZoneBias="-120"/>
      </p:ext>
    </p:extLst>
  </p:cm>
  <p:cm authorId="1" dt="2020-03-21T07:44:57.060" idx="5">
    <p:pos x="4362" y="2134"/>
    <p:text>לא הצלחתי להיכנס לכאן</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0-05-09T12:48:31.913" idx="7">
    <p:pos x="3823" y="2021"/>
    <p:text>הכוונה לתוצרים?</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0-05-09T13:05:06.898" idx="9">
    <p:pos x="2890" y="869"/>
    <p:text>לא מצוי בתכני הלימוד</p:text>
    <p:extLst>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0-05-09T13:05:22.852" idx="10">
    <p:pos x="2545" y="869"/>
    <p:text>לא מצוי בחומר הלימוד</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cs typeface="Varela Round" panose="00000500000000000000" pitchFamily="2" charset="-79"/>
              </a:defRPr>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cs typeface="Varela Round" panose="00000500000000000000" pitchFamily="2" charset="-79"/>
              </a:defRPr>
            </a:lvl1pPr>
          </a:lstStyle>
          <a:p>
            <a:fld id="{5EC061A6-0796-4DA4-BCCF-C39215C865B3}" type="datetimeFigureOut">
              <a:rPr lang="he-IL" smtClean="0"/>
              <a:pPr/>
              <a:t>י"ח/אייר/תש"ף</a:t>
            </a:fld>
            <a:endParaRPr lang="he-IL" dirty="0"/>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cs typeface="Varela Round" panose="00000500000000000000" pitchFamily="2" charset="-79"/>
              </a:defRPr>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cs typeface="Varela Round" panose="00000500000000000000" pitchFamily="2" charset="-79"/>
              </a:defRPr>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Varela Round" panose="00000500000000000000" pitchFamily="2" charset="-79"/>
      </a:defRPr>
    </a:lvl1pPr>
    <a:lvl2pPr marL="457200" algn="r" defTabSz="914400" rtl="1" eaLnBrk="1" latinLnBrk="0" hangingPunct="1">
      <a:defRPr sz="1200" kern="1200">
        <a:solidFill>
          <a:schemeClr val="tx1"/>
        </a:solidFill>
        <a:latin typeface="+mn-lt"/>
        <a:ea typeface="+mn-ea"/>
        <a:cs typeface="Varela Round" panose="00000500000000000000" pitchFamily="2" charset="-79"/>
      </a:defRPr>
    </a:lvl2pPr>
    <a:lvl3pPr marL="914400" algn="r" defTabSz="914400" rtl="1" eaLnBrk="1" latinLnBrk="0" hangingPunct="1">
      <a:defRPr sz="1200" kern="1200">
        <a:solidFill>
          <a:schemeClr val="tx1"/>
        </a:solidFill>
        <a:latin typeface="+mn-lt"/>
        <a:ea typeface="+mn-ea"/>
        <a:cs typeface="Varela Round" panose="00000500000000000000" pitchFamily="2" charset="-79"/>
      </a:defRPr>
    </a:lvl3pPr>
    <a:lvl4pPr marL="1371600" algn="r" defTabSz="914400" rtl="1" eaLnBrk="1" latinLnBrk="0" hangingPunct="1">
      <a:defRPr sz="1200" kern="1200">
        <a:solidFill>
          <a:schemeClr val="tx1"/>
        </a:solidFill>
        <a:latin typeface="+mn-lt"/>
        <a:ea typeface="+mn-ea"/>
        <a:cs typeface="Varela Round" panose="00000500000000000000" pitchFamily="2" charset="-79"/>
      </a:defRPr>
    </a:lvl4pPr>
    <a:lvl5pPr marL="1828800" algn="r" defTabSz="914400" rtl="1" eaLnBrk="1" latinLnBrk="0" hangingPunct="1">
      <a:defRPr sz="1200" kern="1200">
        <a:solidFill>
          <a:schemeClr val="tx1"/>
        </a:solidFill>
        <a:latin typeface="+mn-lt"/>
        <a:ea typeface="+mn-ea"/>
        <a:cs typeface="Varela Round" panose="00000500000000000000" pitchFamily="2" charset="-79"/>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a:t>
            </a:fld>
            <a:endParaRPr lang="he-IL"/>
          </a:p>
        </p:txBody>
      </p:sp>
    </p:spTree>
    <p:extLst>
      <p:ext uri="{BB962C8B-B14F-4D97-AF65-F5344CB8AC3E}">
        <p14:creationId xmlns:p14="http://schemas.microsoft.com/office/powerpoint/2010/main" val="159484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17</a:t>
            </a:fld>
            <a:endParaRPr lang="he-IL"/>
          </a:p>
        </p:txBody>
      </p:sp>
    </p:spTree>
    <p:extLst>
      <p:ext uri="{BB962C8B-B14F-4D97-AF65-F5344CB8AC3E}">
        <p14:creationId xmlns:p14="http://schemas.microsoft.com/office/powerpoint/2010/main" val="344634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חשבו על משהו שהייתם רוצים לייצר. איזה שהוא חומר כימי. והוא המצאה מקורית שלכם! פטנט שרשום על שמכם ואין אותו בשום מקום בעולם!</a:t>
            </a:r>
          </a:p>
          <a:p>
            <a:r>
              <a:rPr lang="he-IL" dirty="0"/>
              <a:t>זה יכול להיות כל דבר, אפילו דמיוני לחלוטין.</a:t>
            </a:r>
          </a:p>
          <a:p>
            <a:r>
              <a:rPr lang="he-IL" dirty="0"/>
              <a:t>למשל... פחית משקה שמתמלאת מעצמה בכל דבר שאפשר לחשוב עליו</a:t>
            </a:r>
          </a:p>
          <a:p>
            <a:r>
              <a:rPr lang="he-IL" dirty="0"/>
              <a:t>או מכונה שאפשר לנסוע בה קדימה ואחורה בזמן.</a:t>
            </a:r>
          </a:p>
          <a:p>
            <a:endParaRPr lang="he-IL" dirty="0"/>
          </a:p>
          <a:p>
            <a:r>
              <a:rPr lang="he-IL" dirty="0"/>
              <a:t>עכשיו חשבו מה אתם צריכים כדי לייצר את המוצר הזה וציירו אותו על גבי הדף שלכם.</a:t>
            </a:r>
          </a:p>
          <a:p>
            <a:r>
              <a:rPr lang="he-IL" dirty="0"/>
              <a:t>המשימה שלכם תהיה לתכנן את המפעל שבו ייוצר הפטנט שלכם.</a:t>
            </a:r>
          </a:p>
          <a:p>
            <a:r>
              <a:rPr lang="he-IL" dirty="0"/>
              <a:t>הנה כמה דברים שיהיה עליכם להתייחס בתכנון המפעל.</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rPr>
              <a:t>(אתם יכולים לחשוב על תחומי אחריות נוספים של המפעל ולהוסיף אותם לרשימה).</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19</a:t>
            </a:fld>
            <a:endParaRPr lang="he-IL"/>
          </a:p>
        </p:txBody>
      </p:sp>
    </p:spTree>
    <p:extLst>
      <p:ext uri="{BB962C8B-B14F-4D97-AF65-F5344CB8AC3E}">
        <p14:creationId xmlns:p14="http://schemas.microsoft.com/office/powerpoint/2010/main" val="4191601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חשבו על משהו שהייתם רוצים לייצר. איזה שהוא חומר כימי. והוא המצאה מקורית שלכם! פטנט שרשום על שמכם ואין אותו בשום מקום בעולם!</a:t>
            </a:r>
          </a:p>
          <a:p>
            <a:r>
              <a:rPr lang="he-IL" dirty="0"/>
              <a:t>זה יכול להיות כל דבר, אפילו דמיוני לחלוטין.</a:t>
            </a:r>
          </a:p>
          <a:p>
            <a:r>
              <a:rPr lang="he-IL" dirty="0"/>
              <a:t>למשל... פחית משקה שמתמלאת מעצמה בכל דבר שאפשר לחשוב עליו</a:t>
            </a:r>
          </a:p>
          <a:p>
            <a:r>
              <a:rPr lang="he-IL" dirty="0"/>
              <a:t>או מכונה שאפשר לנסוע בה קדימה ואחורה בזמן.</a:t>
            </a:r>
          </a:p>
          <a:p>
            <a:endParaRPr lang="he-IL" dirty="0"/>
          </a:p>
          <a:p>
            <a:r>
              <a:rPr lang="he-IL" dirty="0"/>
              <a:t>עכשיו חשבו מה אתם צריכים כדי לייצר את המוצר הזה וציירו אותו על גבי הדף שלכם.</a:t>
            </a:r>
          </a:p>
          <a:p>
            <a:r>
              <a:rPr lang="he-IL" dirty="0"/>
              <a:t>המשימה שלכם תהיה לתכנן את המפעל שבו ייוצר הפטנט שלכם.</a:t>
            </a:r>
          </a:p>
          <a:p>
            <a:r>
              <a:rPr lang="he-IL" dirty="0"/>
              <a:t>הנה כמה דברים שיהיה עליכם להתייחס בתכנון המפעל.</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rPr>
              <a:t>(אתם יכולים לחשוב על תחומי אחריות נוספים של המפעל ולהוסיף אותם לרשימה).</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22</a:t>
            </a:fld>
            <a:endParaRPr lang="he-IL"/>
          </a:p>
        </p:txBody>
      </p:sp>
    </p:spTree>
    <p:extLst>
      <p:ext uri="{BB962C8B-B14F-4D97-AF65-F5344CB8AC3E}">
        <p14:creationId xmlns:p14="http://schemas.microsoft.com/office/powerpoint/2010/main" val="628132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577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גבולות המפעל והשומרים – ברוב המפעלים שאנחנו מכירים יש גדר מסביב להם. מטרת הגדר היא למנוע מחומרים לצאת החוצה ולשמור שרק הדברים הרצויים ייכנסו פנימה.</a:t>
            </a:r>
          </a:p>
          <a:p>
            <a:r>
              <a:rPr lang="he-IL" dirty="0"/>
              <a:t>מהם הדברים הרצויים? במפעל שלנו היינו רוצים שרק מי ששכרנו לעבוד במפעל שלנו יהיה לו אישור להיכנס פנימה.</a:t>
            </a:r>
          </a:p>
          <a:p>
            <a:r>
              <a:rPr lang="he-IL" dirty="0"/>
              <a:t>בגבולות המפעל בד"כ מציבים שומרים שהתפקיד שלהם הוא לוודא שמי שנכנס יש לו אישור, ומה שיוצא אמור לצאת, וגם לו יש אישור.</a:t>
            </a:r>
          </a:p>
          <a:p>
            <a:r>
              <a:rPr lang="he-IL" dirty="0"/>
              <a:t>כך גם בתא של היצור החי.</a:t>
            </a:r>
          </a:p>
          <a:p>
            <a:r>
              <a:rPr lang="he-IL" dirty="0"/>
              <a:t>גבולות התא הם למעשה הקרום שמקיף את התא ועוטף אותו ומפריד אותו מהסביבה החיצונית. נהוג לומר שהקרום הוא בררני, כלומר בורר מי ייכנס פנימה ומה יצא החוצה. הקרום הזה מונע מעבר של חומרים מסוימים מתוך התא כלפי חוץ ומחוץ לתא כלפי פנים.</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25</a:t>
            </a:fld>
            <a:endParaRPr lang="he-IL"/>
          </a:p>
        </p:txBody>
      </p:sp>
    </p:spTree>
    <p:extLst>
      <p:ext uri="{BB962C8B-B14F-4D97-AF65-F5344CB8AC3E}">
        <p14:creationId xmlns:p14="http://schemas.microsoft.com/office/powerpoint/2010/main" val="1866367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28</a:t>
            </a:fld>
            <a:endParaRPr lang="he-IL"/>
          </a:p>
        </p:txBody>
      </p:sp>
    </p:spTree>
    <p:extLst>
      <p:ext uri="{BB962C8B-B14F-4D97-AF65-F5344CB8AC3E}">
        <p14:creationId xmlns:p14="http://schemas.microsoft.com/office/powerpoint/2010/main" val="373336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29</a:t>
            </a:fld>
            <a:endParaRPr lang="he-IL"/>
          </a:p>
        </p:txBody>
      </p:sp>
    </p:spTree>
    <p:extLst>
      <p:ext uri="{BB962C8B-B14F-4D97-AF65-F5344CB8AC3E}">
        <p14:creationId xmlns:p14="http://schemas.microsoft.com/office/powerpoint/2010/main" val="389588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30</a:t>
            </a:fld>
            <a:endParaRPr lang="he-IL"/>
          </a:p>
        </p:txBody>
      </p:sp>
    </p:spTree>
    <p:extLst>
      <p:ext uri="{BB962C8B-B14F-4D97-AF65-F5344CB8AC3E}">
        <p14:creationId xmlns:p14="http://schemas.microsoft.com/office/powerpoint/2010/main" val="3339114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31</a:t>
            </a:fld>
            <a:endParaRPr lang="he-IL"/>
          </a:p>
        </p:txBody>
      </p:sp>
    </p:spTree>
    <p:extLst>
      <p:ext uri="{BB962C8B-B14F-4D97-AF65-F5344CB8AC3E}">
        <p14:creationId xmlns:p14="http://schemas.microsoft.com/office/powerpoint/2010/main" val="310094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32</a:t>
            </a:fld>
            <a:endParaRPr lang="he-IL"/>
          </a:p>
        </p:txBody>
      </p:sp>
    </p:spTree>
    <p:extLst>
      <p:ext uri="{BB962C8B-B14F-4D97-AF65-F5344CB8AC3E}">
        <p14:creationId xmlns:p14="http://schemas.microsoft.com/office/powerpoint/2010/main" val="339891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t>בוודאי למדתם בעבר על מאפייני החיים. מה מאפיין יצור חי?</a:t>
            </a:r>
          </a:p>
          <a:p>
            <a:pPr marL="0" lvl="0" indent="0" algn="r" rtl="1">
              <a:spcBef>
                <a:spcPts val="0"/>
              </a:spcBef>
              <a:spcAft>
                <a:spcPts val="0"/>
              </a:spcAft>
              <a:buNone/>
            </a:pPr>
            <a:r>
              <a:rPr lang="he-IL" dirty="0"/>
              <a:t>הוא נושם, ניזון, מתרבה ועוד...</a:t>
            </a:r>
          </a:p>
          <a:p>
            <a:pPr marL="0" lvl="0" indent="0" algn="r" rtl="1">
              <a:spcBef>
                <a:spcPts val="0"/>
              </a:spcBef>
              <a:spcAft>
                <a:spcPts val="0"/>
              </a:spcAft>
              <a:buNone/>
            </a:pPr>
            <a:r>
              <a:rPr lang="he-IL" dirty="0"/>
              <a:t>אחד הדברים שמאפיין כל יצור חי הוא העובדה שהוא בנוי מתאים.</a:t>
            </a:r>
          </a:p>
          <a:p>
            <a:pPr marL="0" lvl="0" indent="0" algn="r" rtl="1">
              <a:spcBef>
                <a:spcPts val="0"/>
              </a:spcBef>
              <a:spcAft>
                <a:spcPts val="0"/>
              </a:spcAft>
              <a:buNone/>
            </a:pPr>
            <a:r>
              <a:rPr lang="he-IL" dirty="0"/>
              <a:t>אבל...מה זה בעצם תא? ממה הוא בנוי ואיך הוא עובד?</a:t>
            </a:r>
          </a:p>
          <a:p>
            <a:pPr marL="0" lvl="0" indent="0" algn="r" rtl="1">
              <a:spcBef>
                <a:spcPts val="0"/>
              </a:spcBef>
              <a:spcAft>
                <a:spcPts val="0"/>
              </a:spcAft>
              <a:buNone/>
            </a:pPr>
            <a:r>
              <a:rPr lang="he-IL" dirty="0"/>
              <a:t>את זה נלמד היום ביחד באמצעות כל מיני דרכים...</a:t>
            </a:r>
          </a:p>
          <a:p>
            <a:pPr marL="0" lvl="0" indent="0" algn="r" rtl="1">
              <a:spcBef>
                <a:spcPts val="0"/>
              </a:spcBef>
              <a:spcAft>
                <a:spcPts val="0"/>
              </a:spcAft>
              <a:buNone/>
            </a:pPr>
            <a:endParaRPr dirty="0"/>
          </a:p>
        </p:txBody>
      </p:sp>
    </p:spTree>
    <p:extLst>
      <p:ext uri="{BB962C8B-B14F-4D97-AF65-F5344CB8AC3E}">
        <p14:creationId xmlns:p14="http://schemas.microsoft.com/office/powerpoint/2010/main" val="118837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33</a:t>
            </a:fld>
            <a:endParaRPr lang="he-IL"/>
          </a:p>
        </p:txBody>
      </p:sp>
    </p:spTree>
    <p:extLst>
      <p:ext uri="{BB962C8B-B14F-4D97-AF65-F5344CB8AC3E}">
        <p14:creationId xmlns:p14="http://schemas.microsoft.com/office/powerpoint/2010/main" val="1520682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34</a:t>
            </a:fld>
            <a:endParaRPr lang="he-IL"/>
          </a:p>
        </p:txBody>
      </p:sp>
    </p:spTree>
    <p:extLst>
      <p:ext uri="{BB962C8B-B14F-4D97-AF65-F5344CB8AC3E}">
        <p14:creationId xmlns:p14="http://schemas.microsoft.com/office/powerpoint/2010/main" val="144242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הנה עוד שני אברונים מיוחדים המצויים רק בתאים של צמחים.</a:t>
            </a:r>
          </a:p>
          <a:p>
            <a:r>
              <a:rPr lang="he-IL" dirty="0"/>
              <a:t>נסו לחשוב למה הם יכולים להקביל במפעל שלכם?</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35</a:t>
            </a:fld>
            <a:endParaRPr lang="he-IL"/>
          </a:p>
        </p:txBody>
      </p:sp>
    </p:spTree>
    <p:extLst>
      <p:ext uri="{BB962C8B-B14F-4D97-AF65-F5344CB8AC3E}">
        <p14:creationId xmlns:p14="http://schemas.microsoft.com/office/powerpoint/2010/main" val="3472421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37</a:t>
            </a:fld>
            <a:endParaRPr lang="he-IL"/>
          </a:p>
        </p:txBody>
      </p:sp>
    </p:spTree>
    <p:extLst>
      <p:ext uri="{BB962C8B-B14F-4D97-AF65-F5344CB8AC3E}">
        <p14:creationId xmlns:p14="http://schemas.microsoft.com/office/powerpoint/2010/main" val="1803065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39</a:t>
            </a:fld>
            <a:endParaRPr lang="he-IL"/>
          </a:p>
        </p:txBody>
      </p:sp>
    </p:spTree>
    <p:extLst>
      <p:ext uri="{BB962C8B-B14F-4D97-AF65-F5344CB8AC3E}">
        <p14:creationId xmlns:p14="http://schemas.microsoft.com/office/powerpoint/2010/main" val="111838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t>למה חשוב ללמוד על תאים? </a:t>
            </a:r>
          </a:p>
          <a:p>
            <a:pPr marL="0" lvl="0" indent="0" algn="r" rtl="1">
              <a:spcBef>
                <a:spcPts val="0"/>
              </a:spcBef>
              <a:spcAft>
                <a:spcPts val="0"/>
              </a:spcAft>
              <a:buNone/>
            </a:pPr>
            <a:r>
              <a:rPr lang="he-IL" dirty="0"/>
              <a:t>בואו נחבר את זה למה שקורה היום בסביבה שלנו. כשאדם בריא חולה במחלה כלשהי , זה משום שחדר לגופו חיידק כלשהו או נגיף ומשפיע עליו. כדי להבין את ההשפעה של אותם גורמים עלינו, כדאי שנבין קודם כל כיצד בנויים התאים, מה מאפיין אותם וכיצד הם פועלים. זה יעזור לנו להבין בהמשך תהליכים ומנגנונים ולבסס את הדרך שלנו להיות חוקרים ומגלים!</a:t>
            </a:r>
          </a:p>
          <a:p>
            <a:pPr marL="0" lvl="0" indent="0" algn="r" rtl="1">
              <a:spcBef>
                <a:spcPts val="0"/>
              </a:spcBef>
              <a:spcAft>
                <a:spcPts val="0"/>
              </a:spcAft>
              <a:buNone/>
            </a:pPr>
            <a:r>
              <a:rPr lang="he-IL" dirty="0"/>
              <a:t>מה נעשה היום?</a:t>
            </a:r>
          </a:p>
          <a:p>
            <a:pPr marL="0" lvl="0" indent="0" algn="r" rtl="1">
              <a:spcBef>
                <a:spcPts val="0"/>
              </a:spcBef>
              <a:spcAft>
                <a:spcPts val="0"/>
              </a:spcAft>
              <a:buNone/>
            </a:pPr>
            <a:r>
              <a:rPr lang="he-IL" dirty="0"/>
              <a:t>נספר קצת את ההיסטוריה אודות גילוי התא (זה מאד מעניין!)</a:t>
            </a:r>
          </a:p>
          <a:p>
            <a:pPr marL="0" lvl="0" indent="0" algn="r" rtl="1">
              <a:spcBef>
                <a:spcPts val="0"/>
              </a:spcBef>
              <a:spcAft>
                <a:spcPts val="0"/>
              </a:spcAft>
              <a:buNone/>
            </a:pPr>
            <a:r>
              <a:rPr lang="he-IL" dirty="0" err="1"/>
              <a:t>נחבוש</a:t>
            </a:r>
            <a:r>
              <a:rPr lang="he-IL" dirty="0"/>
              <a:t> לראשינו כובע של מהנדסים ונשתמש בדמיון שלנו כדי לתכנן מפעל!</a:t>
            </a:r>
          </a:p>
          <a:p>
            <a:pPr marL="0" lvl="0" indent="0" algn="r" rtl="1">
              <a:spcBef>
                <a:spcPts val="0"/>
              </a:spcBef>
              <a:spcAft>
                <a:spcPts val="0"/>
              </a:spcAft>
              <a:buNone/>
            </a:pPr>
            <a:r>
              <a:rPr lang="he-IL" dirty="0"/>
              <a:t>ונכיר את מבנה התא ואת תפקיד המרכיבים העיקריים שבו</a:t>
            </a:r>
          </a:p>
          <a:p>
            <a:pPr marL="0" lvl="0" indent="0" algn="r" rtl="1">
              <a:spcBef>
                <a:spcPts val="0"/>
              </a:spcBef>
              <a:spcAft>
                <a:spcPts val="0"/>
              </a:spcAft>
              <a:buNone/>
            </a:pPr>
            <a:endParaRPr lang="he-IL" dirty="0"/>
          </a:p>
          <a:p>
            <a:pPr marL="0" lvl="0" indent="0" algn="r" rtl="1">
              <a:spcBef>
                <a:spcPts val="0"/>
              </a:spcBef>
              <a:spcAft>
                <a:spcPts val="0"/>
              </a:spcAft>
              <a:buNone/>
            </a:pPr>
            <a:r>
              <a:rPr lang="he-IL" dirty="0"/>
              <a:t>שימו לב- לצורך המשימה תצטרכו נייר ועפרונות או עטים. הם יכולים להיות צבעוניים.</a:t>
            </a:r>
            <a:endParaRPr dirty="0"/>
          </a:p>
        </p:txBody>
      </p:sp>
    </p:spTree>
    <p:extLst>
      <p:ext uri="{BB962C8B-B14F-4D97-AF65-F5344CB8AC3E}">
        <p14:creationId xmlns:p14="http://schemas.microsoft.com/office/powerpoint/2010/main" val="60382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175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7</a:t>
            </a:fld>
            <a:endParaRPr lang="he-IL"/>
          </a:p>
        </p:txBody>
      </p:sp>
    </p:spTree>
    <p:extLst>
      <p:ext uri="{BB962C8B-B14F-4D97-AF65-F5344CB8AC3E}">
        <p14:creationId xmlns:p14="http://schemas.microsoft.com/office/powerpoint/2010/main" val="129322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אני רוצה שתסתכלו רגע על החולצה שאתם לובשים עכשיו.</a:t>
            </a:r>
          </a:p>
          <a:p>
            <a:r>
              <a:rPr lang="he-IL" dirty="0"/>
              <a:t>נסו להסתכל ממש מקרוב על הבד שממנו עשויה החולצה שלכם. האם אתם מסוגלים להבחין בחוטים? באיכות האריגה של הבד? ומה עם התפרים? האם אתם מסוגלים לראות את איכות התפירה?</a:t>
            </a:r>
          </a:p>
          <a:p>
            <a:r>
              <a:rPr lang="he-IL" dirty="0"/>
              <a:t>בואו </a:t>
            </a:r>
            <a:r>
              <a:rPr lang="he-IL" dirty="0" err="1"/>
              <a:t>נחבוש</a:t>
            </a:r>
            <a:r>
              <a:rPr lang="he-IL" dirty="0"/>
              <a:t> לרגע על הראש את כובע הסוחרים הממולחים.</a:t>
            </a:r>
          </a:p>
          <a:p>
            <a:r>
              <a:rPr lang="he-IL" dirty="0"/>
              <a:t>נניח שאנחנו סוחרי בדים ואנחנו רוצים לבדוק את איכות הבדים. כדי להסתכל על הבד ממש מקרוב, נצטרך איזשהו אמצעי הגדלה. </a:t>
            </a:r>
          </a:p>
          <a:p>
            <a:r>
              <a:rPr lang="he-IL" dirty="0"/>
              <a:t>אולי זכוכית מגדלת תעזור לנו?</a:t>
            </a:r>
          </a:p>
          <a:p>
            <a:r>
              <a:rPr lang="he-IL" dirty="0"/>
              <a:t>אנטוני ואן-</a:t>
            </a:r>
            <a:r>
              <a:rPr lang="he-IL" dirty="0" err="1"/>
              <a:t>לבנהוק</a:t>
            </a:r>
            <a:r>
              <a:rPr lang="he-IL" dirty="0"/>
              <a:t> היה סוחר בדים הולנדי שהיה נוהג לבדוק את איכות הבדים באמצעות זכוכית מגדלת.</a:t>
            </a:r>
          </a:p>
          <a:p>
            <a:r>
              <a:rPr lang="he-IL" dirty="0"/>
              <a:t>הוא הבין שבאמצעות כדור הזכוכית שיצר, הוא מסוגל להגדיל ולראות דברים מאד קטנים וכך החל לבנות את מה שאנחנו מחשיבים היום כעדשות המיקרוסקופ הראשונות. </a:t>
            </a:r>
            <a:r>
              <a:rPr lang="he-IL" dirty="0" err="1"/>
              <a:t>לבנהוק</a:t>
            </a:r>
            <a:r>
              <a:rPr lang="he-IL" dirty="0"/>
              <a:t> לא היה מדען אבל כן היה מאד סקרן והוא החל להשתמש בעדשות שבנה לתצפיות ביצורים קטנים בסביבות שונות אותן תעד כמובן ביומנו. </a:t>
            </a:r>
            <a:r>
              <a:rPr lang="he-IL" dirty="0" err="1"/>
              <a:t>לבנהוק</a:t>
            </a:r>
            <a:r>
              <a:rPr lang="he-IL" dirty="0"/>
              <a:t> היה האדם הראשון שהצליח לראות חיידקים וחד-תאיים</a:t>
            </a:r>
            <a:r>
              <a:rPr lang="en-US" dirty="0"/>
              <a:t> </a:t>
            </a:r>
            <a:r>
              <a:rPr lang="he-IL" dirty="0"/>
              <a:t> ובעצם ייסד את התשתית של ענף המיקרוביולוגיה.</a:t>
            </a:r>
            <a:br>
              <a:rPr lang="en-US" dirty="0"/>
            </a:br>
            <a:r>
              <a:rPr lang="he-IL" dirty="0"/>
              <a:t>אם אתם רוצים לשמוע עוד על אנטוני ואן </a:t>
            </a:r>
            <a:r>
              <a:rPr lang="he-IL" dirty="0" err="1"/>
              <a:t>לבנהוק</a:t>
            </a:r>
            <a:r>
              <a:rPr lang="he-IL" dirty="0"/>
              <a:t> אתם מוזמנים לסרוק את הברקוד שיוביל אתכם ישר </a:t>
            </a:r>
            <a:r>
              <a:rPr lang="he-IL" b="1" dirty="0">
                <a:solidFill>
                  <a:srgbClr val="FF0000"/>
                </a:solidFill>
              </a:rPr>
              <a:t>ל</a:t>
            </a:r>
            <a:r>
              <a:rPr lang="he-IL" b="1" dirty="0">
                <a:solidFill>
                  <a:schemeClr val="accent2"/>
                </a:solidFill>
              </a:rPr>
              <a:t>כתבה של </a:t>
            </a:r>
            <a:r>
              <a:rPr lang="he-IL" dirty="0"/>
              <a:t>מכון דוידסון.</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8</a:t>
            </a:fld>
            <a:endParaRPr lang="he-IL"/>
          </a:p>
        </p:txBody>
      </p:sp>
    </p:spTree>
    <p:extLst>
      <p:ext uri="{BB962C8B-B14F-4D97-AF65-F5344CB8AC3E}">
        <p14:creationId xmlns:p14="http://schemas.microsoft.com/office/powerpoint/2010/main" val="255312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בערך באותם השנים, מדען אנגלי בשם רוברט הוק פרסם תיאורים על גופים זעירים בהם צפה באמצעות מיקרוסקופ. זה לא המיקרוסקופ המשוכלל שאתם מכירים היום, אולי כזה כמו שהתנסיתם בו בבית הספר. זה היה מיקרוסקופ פשוט יחסית. </a:t>
            </a:r>
          </a:p>
          <a:p>
            <a:r>
              <a:rPr lang="he-IL" dirty="0"/>
              <a:t>בתמונה אנחנו יכולים לראות את המיקרוסקופ הראשון. </a:t>
            </a:r>
          </a:p>
          <a:p>
            <a:r>
              <a:rPr lang="he-IL" dirty="0"/>
              <a:t>באחת מהתצפיות שלו הוא סיפר כיצד הוא גילח באמצעות סכין חדה מאד פיסה של שעם, אותו חומר שממנו עשויים הפקקים שנחנו מכירים מבקבוקי היין וצפה בה מבעד למיקרוסקופ.</a:t>
            </a:r>
          </a:p>
          <a:p>
            <a:r>
              <a:rPr lang="he-IL" dirty="0"/>
              <a:t>באותה חתיכת שעם הוא הבחין במבנה מיוחד שהזכיר לו...תאים, או יותר נכון חדרים.</a:t>
            </a:r>
          </a:p>
          <a:p>
            <a:r>
              <a:rPr lang="he-IL" dirty="0"/>
              <a:t>אבל רוברט הוק לא הבין שתאים הם חיים וגם לא שהם </a:t>
            </a:r>
            <a:r>
              <a:rPr lang="he-IL" dirty="0" err="1"/>
              <a:t>אוניברסלים</a:t>
            </a:r>
            <a:r>
              <a:rPr lang="he-IL" dirty="0"/>
              <a:t>.</a:t>
            </a:r>
          </a:p>
          <a:p>
            <a:r>
              <a:rPr lang="he-IL" dirty="0"/>
              <a:t>אם תרצו לקרוא ולגלות עוד על רוברט הוק – אתם מוזמנים לסרוק את הברקוד כאן בראש העמוד.</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11</a:t>
            </a:fld>
            <a:endParaRPr lang="he-IL"/>
          </a:p>
        </p:txBody>
      </p:sp>
    </p:spTree>
    <p:extLst>
      <p:ext uri="{BB962C8B-B14F-4D97-AF65-F5344CB8AC3E}">
        <p14:creationId xmlns:p14="http://schemas.microsoft.com/office/powerpoint/2010/main" val="2529715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150 שנה אחרי התגלית של רוברט הוק, נפגשו שני מדענים חוקרים גרמנים – </a:t>
            </a:r>
            <a:r>
              <a:rPr lang="he-IL" dirty="0" err="1"/>
              <a:t>מטיאס</a:t>
            </a:r>
            <a:r>
              <a:rPr lang="he-IL" dirty="0"/>
              <a:t> </a:t>
            </a:r>
            <a:r>
              <a:rPr lang="he-IL" dirty="0" err="1"/>
              <a:t>שליידן</a:t>
            </a:r>
            <a:r>
              <a:rPr lang="he-IL" dirty="0"/>
              <a:t> שהיה בוטנאי, כלומר חוקר צמחים ותיאודור שוואן שהיה </a:t>
            </a:r>
            <a:r>
              <a:rPr lang="he-IL" dirty="0" err="1"/>
              <a:t>זיאולוג</a:t>
            </a:r>
            <a:r>
              <a:rPr lang="he-IL" dirty="0"/>
              <a:t>, כלומר חוקר בעלי חיים ושיתפו אחד את השני בתצפיות המעניינות שהיו להם. מהר מאד הם הבינו שהם מתארים די את אותו הדבר... תאים. הם הגיעו למסקנה שגם צמחים וגם בעלי חיים בנויים מתאים.</a:t>
            </a:r>
          </a:p>
          <a:p>
            <a:r>
              <a:rPr lang="he-IL" dirty="0"/>
              <a:t>יש יצורים שבנויים מתא אחד בלבד – חד תאיים</a:t>
            </a:r>
          </a:p>
          <a:p>
            <a:r>
              <a:rPr lang="he-IL" dirty="0"/>
              <a:t>ויש יצורים רב תאיים – כלומר בנויים מהרבה מאד תאים – צמחים ובעלי חיים.</a:t>
            </a:r>
          </a:p>
          <a:p>
            <a:r>
              <a:rPr lang="he-IL" dirty="0"/>
              <a:t>בואו נראה כמה מהם</a:t>
            </a:r>
          </a:p>
          <a:p>
            <a:r>
              <a:rPr lang="he-IL" dirty="0"/>
              <a:t>כאן אנחנו יכולים לראות תמונת מיקרוסקופ של יצורים חד תאיים כמו חיידקים, אמבה וגם תמונת תאים של עלה בצמח. </a:t>
            </a:r>
          </a:p>
          <a:p>
            <a:r>
              <a:rPr lang="he-IL" dirty="0"/>
              <a:t>אפשר להבחין בקלות שכל תא יש לו צורה אחרת אבל המבנה הכללי והתהליכים המתרחשים בתוכו הם דומים ממש!</a:t>
            </a:r>
          </a:p>
          <a:p>
            <a:endParaRPr lang="he-IL" dirty="0"/>
          </a:p>
          <a:p>
            <a:r>
              <a:rPr lang="he-IL" b="1" dirty="0"/>
              <a:t>אם תרצו להעמיק בנושא המיקרוסקופ, היכנסו לאתר הילקוט הדיגיטלי ובקשו מהמורים שלכם לשייך לכם את המשימה הנקראת "מבעד למיקרוסקופ".</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13</a:t>
            </a:fld>
            <a:endParaRPr lang="he-IL"/>
          </a:p>
        </p:txBody>
      </p:sp>
    </p:spTree>
    <p:extLst>
      <p:ext uri="{BB962C8B-B14F-4D97-AF65-F5344CB8AC3E}">
        <p14:creationId xmlns:p14="http://schemas.microsoft.com/office/powerpoint/2010/main" val="3317567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t>כיצד בנוי התא ומה יש בו?</a:t>
            </a:r>
          </a:p>
          <a:p>
            <a:pPr marL="0" lvl="0" indent="0" algn="r" rtl="1">
              <a:spcBef>
                <a:spcPts val="0"/>
              </a:spcBef>
              <a:spcAft>
                <a:spcPts val="0"/>
              </a:spcAft>
              <a:buNone/>
            </a:pPr>
            <a:r>
              <a:rPr lang="he-IL" dirty="0"/>
              <a:t>לשם כך </a:t>
            </a:r>
            <a:r>
              <a:rPr lang="he-IL" dirty="0" err="1"/>
              <a:t>נחבוש</a:t>
            </a:r>
            <a:r>
              <a:rPr lang="he-IL" dirty="0"/>
              <a:t> על ראשינו את כובע המהנדסים ונצא למשימה </a:t>
            </a:r>
            <a:endParaRPr dirty="0"/>
          </a:p>
        </p:txBody>
      </p:sp>
    </p:spTree>
    <p:extLst>
      <p:ext uri="{BB962C8B-B14F-4D97-AF65-F5344CB8AC3E}">
        <p14:creationId xmlns:p14="http://schemas.microsoft.com/office/powerpoint/2010/main" val="3269159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cs typeface="Varela Round" panose="00000500000000000000" pitchFamily="2" charset="-79"/>
              </a:rPr>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cs typeface="Varela Round" panose="00000500000000000000" pitchFamily="2" charset="-79"/>
              </a:rPr>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12" name="Google Shape;11;p2"/>
          <p:cNvSpPr txBox="1">
            <a:spLocks noGrp="1"/>
          </p:cNvSpPr>
          <p:nvPr>
            <p:ph type="subTitle" idx="1"/>
          </p:nvPr>
        </p:nvSpPr>
        <p:spPr>
          <a:xfrm>
            <a:off x="738117" y="2918493"/>
            <a:ext cx="10872000"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3995" y="155448"/>
            <a:ext cx="9801092" cy="720000"/>
          </a:xfrm>
          <a:noFill/>
        </p:spPr>
        <p:txBody>
          <a:bodyPr vert="horz" lIns="0" tIns="0" rIns="0" bIns="0" rtlCol="1" anchor="ctr">
            <a:noAutofit/>
          </a:bodyPr>
          <a:lstStyle>
            <a:lvl1pPr marL="0" marR="0" indent="0" algn="ctr" defTabSz="914309"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defRPr>
            </a:lvl1pPr>
          </a:lstStyle>
          <a:p>
            <a:pPr marL="0" marR="0" lvl="0" indent="0" algn="ctr" defTabSz="914309"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5984" y="487100"/>
            <a:ext cx="1576467"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49087" y="127100"/>
            <a:ext cx="1879417"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16" y="5923582"/>
            <a:ext cx="3132610"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311" y="6359813"/>
            <a:ext cx="730008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58610" y="2733707"/>
            <a:ext cx="6987520" cy="129702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13" y="6361368"/>
            <a:ext cx="812694"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Arial" panose="020B0604020202020204" pitchFamily="34" charset="0"/>
                <a:cs typeface="Arial" panose="020B0604020202020204" pitchFamily="34" charset="0"/>
              </a:rPr>
              <a:pPr/>
              <a:t>‹#›</a:t>
            </a:fld>
            <a:endParaRPr lang="he-IL" sz="1800" b="0" dirty="0">
              <a:solidFill>
                <a:schemeClr val="bg1">
                  <a:lumMod val="8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158" y="1027929"/>
            <a:ext cx="521207" cy="1221730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037" y="-6804426"/>
            <a:ext cx="947627" cy="1263807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306" y="-416688"/>
            <a:ext cx="1974415"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194" y="1212161"/>
            <a:ext cx="7884086"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256197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cs typeface="Varela Round" panose="00000500000000000000" pitchFamily="2" charset="-79"/>
              </a:defRPr>
            </a:lvl1pPr>
          </a:lstStyle>
          <a:p>
            <a:fld id="{BB6F552B-607E-4869-A917-C44959BDCB12}" type="datetimeFigureOut">
              <a:rPr lang="he-IL" smtClean="0"/>
              <a:pPr/>
              <a:t>י"ח/אייר/תש"ף</a:t>
            </a:fld>
            <a:endParaRPr lang="he-IL" dirty="0"/>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cs typeface="Varela Round" panose="00000500000000000000" pitchFamily="2" charset="-79"/>
              </a:defRPr>
            </a:lvl1pPr>
          </a:lstStyle>
          <a:p>
            <a:endParaRPr lang="he-IL" dirty="0"/>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cs typeface="Varela Round" panose="00000500000000000000" pitchFamily="2" charset="-79"/>
              </a:defRPr>
            </a:lvl1pPr>
          </a:lstStyle>
          <a:p>
            <a:fld id="{16478A40-4CDB-4A89-A7AB-ED0E5AEAC786}"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3" r:id="rId6"/>
    <p:sldLayoutId id="2147483665" r:id="rId7"/>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Varela Round" panose="00000500000000000000" pitchFamily="2" charset="-79"/>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Varela Round" panose="00000500000000000000" pitchFamily="2" charset="-79"/>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Varela Round" panose="00000500000000000000" pitchFamily="2" charset="-79"/>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Varela Round" panose="00000500000000000000" pitchFamily="2" charset="-79"/>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Varela Round" panose="00000500000000000000" pitchFamily="2"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comments" Target="../comments/commen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comments" Target="../comments/comment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omments" Target="../comments/commen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video" Target="https://www.youtube.com/embed/bOAG4nXEjIo?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omments" Target="../comments/commen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25.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comments" Target="../comments/comment8.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comments" Target="../comments/comment9.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comments" Target="../comments/comment10.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omments" Target="../comments/commen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471995" y="0"/>
            <a:ext cx="11418162" cy="6038961"/>
          </a:xfrm>
          <a:prstGeom prst="rect">
            <a:avLst/>
          </a:prstGeom>
        </p:spPr>
        <p:txBody>
          <a:bodyPr wrap="square">
            <a:spAutoFit/>
          </a:bodyPr>
          <a:lstStyle/>
          <a:p>
            <a:pPr>
              <a:lnSpc>
                <a:spcPct val="150000"/>
              </a:lnSpc>
            </a:pPr>
            <a:r>
              <a:rPr lang="he-IL" sz="2600" dirty="0">
                <a:solidFill>
                  <a:srgbClr val="002060"/>
                </a:solidFill>
                <a:latin typeface="Varela Round" pitchFamily="2" charset="-79"/>
                <a:cs typeface="Varela Round" pitchFamily="2" charset="-79"/>
              </a:rPr>
              <a:t>אנטוני ואן-</a:t>
            </a:r>
            <a:r>
              <a:rPr lang="he-IL" sz="2600" dirty="0" err="1">
                <a:solidFill>
                  <a:srgbClr val="002060"/>
                </a:solidFill>
                <a:latin typeface="Varela Round" pitchFamily="2" charset="-79"/>
                <a:cs typeface="Varela Round" pitchFamily="2" charset="-79"/>
              </a:rPr>
              <a:t>לבנהוק</a:t>
            </a:r>
            <a:r>
              <a:rPr lang="he-IL" sz="2600" dirty="0">
                <a:solidFill>
                  <a:srgbClr val="002060"/>
                </a:solidFill>
                <a:latin typeface="Varela Round" pitchFamily="2" charset="-79"/>
                <a:cs typeface="Varela Round" pitchFamily="2" charset="-79"/>
              </a:rPr>
              <a:t> היה סוחר בדים הולנדי שהיה נוהג לבדוק את איכות הבדים באמצעות זכוכית מגדלת.</a:t>
            </a:r>
          </a:p>
          <a:p>
            <a:pPr>
              <a:lnSpc>
                <a:spcPct val="150000"/>
              </a:lnSpc>
            </a:pPr>
            <a:r>
              <a:rPr lang="he-IL" sz="2600" dirty="0">
                <a:solidFill>
                  <a:srgbClr val="002060"/>
                </a:solidFill>
                <a:latin typeface="Varela Round" pitchFamily="2" charset="-79"/>
                <a:cs typeface="Varela Round" pitchFamily="2" charset="-79"/>
              </a:rPr>
              <a:t>הוא הבין שבאמצעות כדור הזכוכית שיצר, הוא מסוגל להגדיל ולראות דברים מאד קטנים וכך החל לבנות את מה שאנחנו מחשיבים היום כעדשות המיקרוסקופ הראשונות. </a:t>
            </a:r>
            <a:r>
              <a:rPr lang="he-IL" sz="2600" dirty="0" err="1">
                <a:solidFill>
                  <a:srgbClr val="002060"/>
                </a:solidFill>
                <a:latin typeface="Varela Round" pitchFamily="2" charset="-79"/>
                <a:cs typeface="Varela Round" pitchFamily="2" charset="-79"/>
              </a:rPr>
              <a:t>לבנהוק</a:t>
            </a:r>
            <a:r>
              <a:rPr lang="he-IL" sz="2600" dirty="0">
                <a:solidFill>
                  <a:srgbClr val="002060"/>
                </a:solidFill>
                <a:latin typeface="Varela Round" pitchFamily="2" charset="-79"/>
                <a:cs typeface="Varela Round" pitchFamily="2" charset="-79"/>
              </a:rPr>
              <a:t> לא היה מדען אבל כן היה מאד סקרן והוא החל להשתמש בעדשות שבנה לתצפיות ביצורים קטנים בסביבות שונות אותן תעד כמובן ביומנו. </a:t>
            </a:r>
            <a:r>
              <a:rPr lang="he-IL" sz="2600" dirty="0" err="1">
                <a:solidFill>
                  <a:srgbClr val="002060"/>
                </a:solidFill>
                <a:latin typeface="Varela Round" pitchFamily="2" charset="-79"/>
                <a:cs typeface="Varela Round" pitchFamily="2" charset="-79"/>
              </a:rPr>
              <a:t>לבנהוק</a:t>
            </a:r>
            <a:r>
              <a:rPr lang="he-IL" sz="2600" dirty="0">
                <a:solidFill>
                  <a:srgbClr val="002060"/>
                </a:solidFill>
                <a:latin typeface="Varela Round" pitchFamily="2" charset="-79"/>
                <a:cs typeface="Varela Round" pitchFamily="2" charset="-79"/>
              </a:rPr>
              <a:t> היה האדם הראשון שהצליח לראות חיידקים וחד-תאיים</a:t>
            </a:r>
            <a:r>
              <a:rPr lang="en-US" sz="2600" dirty="0">
                <a:solidFill>
                  <a:srgbClr val="002060"/>
                </a:solidFill>
                <a:latin typeface="Varela Round" pitchFamily="2" charset="-79"/>
                <a:cs typeface="Varela Round" pitchFamily="2" charset="-79"/>
              </a:rPr>
              <a:t> </a:t>
            </a:r>
            <a:r>
              <a:rPr lang="he-IL" sz="2600" dirty="0">
                <a:solidFill>
                  <a:srgbClr val="002060"/>
                </a:solidFill>
                <a:latin typeface="Varela Round" pitchFamily="2" charset="-79"/>
                <a:cs typeface="Varela Round" pitchFamily="2" charset="-79"/>
              </a:rPr>
              <a:t> ובעצם ייסד את התשתית של ענף המיקרוביולוגיה.</a:t>
            </a:r>
            <a:br>
              <a:rPr lang="en-US" sz="2600" dirty="0">
                <a:solidFill>
                  <a:srgbClr val="002060"/>
                </a:solidFill>
                <a:latin typeface="Varela Round" pitchFamily="2" charset="-79"/>
                <a:cs typeface="Varela Round" pitchFamily="2" charset="-79"/>
              </a:rPr>
            </a:br>
            <a:r>
              <a:rPr lang="he-IL" sz="2600" dirty="0">
                <a:solidFill>
                  <a:srgbClr val="002060"/>
                </a:solidFill>
                <a:latin typeface="Varela Round" pitchFamily="2" charset="-79"/>
                <a:cs typeface="Varela Round" pitchFamily="2" charset="-79"/>
              </a:rPr>
              <a:t>אם אתם רוצים לשמוע עוד על אנטוני ואן </a:t>
            </a:r>
            <a:r>
              <a:rPr lang="he-IL" sz="2600" dirty="0" err="1">
                <a:solidFill>
                  <a:srgbClr val="002060"/>
                </a:solidFill>
                <a:latin typeface="Varela Round" pitchFamily="2" charset="-79"/>
                <a:cs typeface="Varela Round" pitchFamily="2" charset="-79"/>
              </a:rPr>
              <a:t>לבנהוק</a:t>
            </a:r>
            <a:r>
              <a:rPr lang="he-IL" sz="2600" dirty="0">
                <a:solidFill>
                  <a:srgbClr val="002060"/>
                </a:solidFill>
                <a:latin typeface="Varela Round" pitchFamily="2" charset="-79"/>
                <a:cs typeface="Varela Round" pitchFamily="2" charset="-79"/>
              </a:rPr>
              <a:t> אתם מוזמנים לסרוק את הברקוד שיוביל אתכם ישר לכתבה של מכון דוידסון</a:t>
            </a:r>
          </a:p>
        </p:txBody>
      </p:sp>
    </p:spTree>
    <p:extLst>
      <p:ext uri="{BB962C8B-B14F-4D97-AF65-F5344CB8AC3E}">
        <p14:creationId xmlns:p14="http://schemas.microsoft.com/office/powerpoint/2010/main" val="3060088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White, Chemistry, Isolated, Microscopy, Expensive">
            <a:extLst>
              <a:ext uri="{FF2B5EF4-FFF2-40B4-BE49-F238E27FC236}">
                <a16:creationId xmlns:a16="http://schemas.microsoft.com/office/drawing/2014/main" id="{937F9FA5-77BE-4953-8ED1-ED98CBA3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2245" y="419100"/>
            <a:ext cx="3475355" cy="4914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תוצאת תמונה עבור רוברט הוק">
            <a:extLst>
              <a:ext uri="{FF2B5EF4-FFF2-40B4-BE49-F238E27FC236}">
                <a16:creationId xmlns:a16="http://schemas.microsoft.com/office/drawing/2014/main" id="{B4BAB51F-6171-44A4-9460-75DA2E5FB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245" y="911543"/>
            <a:ext cx="36861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67B9D972-D137-4446-B907-055368D7E210}"/>
              </a:ext>
            </a:extLst>
          </p:cNvPr>
          <p:cNvPicPr>
            <a:picLocks noChangeAspect="1"/>
          </p:cNvPicPr>
          <p:nvPr/>
        </p:nvPicPr>
        <p:blipFill rotWithShape="1">
          <a:blip r:embed="rId5"/>
          <a:srcRect l="22640" r="8960" b="5858"/>
          <a:stretch/>
        </p:blipFill>
        <p:spPr>
          <a:xfrm rot="16200000">
            <a:off x="3161904" y="1948841"/>
            <a:ext cx="4762501" cy="3048799"/>
          </a:xfrm>
          <a:prstGeom prst="rect">
            <a:avLst/>
          </a:prstGeom>
        </p:spPr>
      </p:pic>
      <p:pic>
        <p:nvPicPr>
          <p:cNvPr id="8" name="תמונה 7">
            <a:extLst>
              <a:ext uri="{FF2B5EF4-FFF2-40B4-BE49-F238E27FC236}">
                <a16:creationId xmlns:a16="http://schemas.microsoft.com/office/drawing/2014/main" id="{8A6D8C1C-F369-41BB-8336-2D2901C7F423}"/>
              </a:ext>
            </a:extLst>
          </p:cNvPr>
          <p:cNvPicPr>
            <a:picLocks noChangeAspect="1"/>
          </p:cNvPicPr>
          <p:nvPr/>
        </p:nvPicPr>
        <p:blipFill>
          <a:blip r:embed="rId6"/>
          <a:stretch>
            <a:fillRect/>
          </a:stretch>
        </p:blipFill>
        <p:spPr>
          <a:xfrm>
            <a:off x="7151631" y="419100"/>
            <a:ext cx="2915441" cy="2915441"/>
          </a:xfrm>
          <a:prstGeom prst="rect">
            <a:avLst/>
          </a:prstGeom>
        </p:spPr>
      </p:pic>
      <p:sp>
        <p:nvSpPr>
          <p:cNvPr id="12" name="TextBox 11">
            <a:extLst>
              <a:ext uri="{FF2B5EF4-FFF2-40B4-BE49-F238E27FC236}">
                <a16:creationId xmlns:a16="http://schemas.microsoft.com/office/drawing/2014/main" id="{CA7D7C87-501D-4483-A41B-BDFEBD3A1147}"/>
              </a:ext>
            </a:extLst>
          </p:cNvPr>
          <p:cNvSpPr txBox="1"/>
          <p:nvPr/>
        </p:nvSpPr>
        <p:spPr>
          <a:xfrm>
            <a:off x="10151149" y="1091990"/>
            <a:ext cx="1499913" cy="2492990"/>
          </a:xfrm>
          <a:prstGeom prst="rect">
            <a:avLst/>
          </a:prstGeom>
          <a:noFill/>
        </p:spPr>
        <p:txBody>
          <a:bodyPr wrap="square" rtlCol="1">
            <a:spAutoFit/>
          </a:bodyPr>
          <a:lstStyle/>
          <a:p>
            <a:pPr algn="ctr"/>
            <a:r>
              <a:rPr lang="he-IL" sz="3600" b="1" dirty="0">
                <a:cs typeface="Varela Round" panose="00000500000000000000"/>
              </a:rPr>
              <a:t>קראו עליי עוד!</a:t>
            </a:r>
          </a:p>
          <a:p>
            <a:pPr algn="ctr"/>
            <a:endParaRPr lang="he-IL" sz="2400" dirty="0">
              <a:cs typeface="Varela Round" panose="00000500000000000000"/>
            </a:endParaRPr>
          </a:p>
          <a:p>
            <a:pPr algn="ctr"/>
            <a:endParaRPr lang="he-IL" sz="2400" dirty="0">
              <a:cs typeface="Varela Round" panose="00000500000000000000"/>
            </a:endParaRPr>
          </a:p>
        </p:txBody>
      </p:sp>
      <p:cxnSp>
        <p:nvCxnSpPr>
          <p:cNvPr id="13" name="מחבר חץ ישר 12">
            <a:extLst>
              <a:ext uri="{FF2B5EF4-FFF2-40B4-BE49-F238E27FC236}">
                <a16:creationId xmlns:a16="http://schemas.microsoft.com/office/drawing/2014/main" id="{8647F7FE-E9C1-4D27-8A09-A2B9D6EC46B5}"/>
              </a:ext>
            </a:extLst>
          </p:cNvPr>
          <p:cNvCxnSpPr/>
          <p:nvPr/>
        </p:nvCxnSpPr>
        <p:spPr>
          <a:xfrm flipH="1">
            <a:off x="10383520" y="2868815"/>
            <a:ext cx="8737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800350" y="202163"/>
            <a:ext cx="3932794" cy="492443"/>
          </a:xfrm>
          <a:prstGeom prst="rect">
            <a:avLst/>
          </a:prstGeom>
          <a:noFill/>
        </p:spPr>
        <p:txBody>
          <a:bodyPr wrap="square" rtlCol="1">
            <a:spAutoFit/>
          </a:bodyPr>
          <a:lstStyle/>
          <a:p>
            <a:r>
              <a:rPr lang="he-IL" sz="2600" b="1" dirty="0">
                <a:solidFill>
                  <a:srgbClr val="002060"/>
                </a:solidFill>
                <a:latin typeface="Varela Round" pitchFamily="2" charset="-79"/>
                <a:cs typeface="Varela Round" pitchFamily="2" charset="-79"/>
              </a:rPr>
              <a:t>המיקרוסקופ  הראשון</a:t>
            </a:r>
          </a:p>
        </p:txBody>
      </p:sp>
    </p:spTree>
    <p:extLst>
      <p:ext uri="{BB962C8B-B14F-4D97-AF65-F5344CB8AC3E}">
        <p14:creationId xmlns:p14="http://schemas.microsoft.com/office/powerpoint/2010/main" val="16384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220309" y="703452"/>
            <a:ext cx="10570306" cy="4893647"/>
          </a:xfrm>
          <a:prstGeom prst="rect">
            <a:avLst/>
          </a:prstGeom>
        </p:spPr>
        <p:txBody>
          <a:bodyPr wrap="square">
            <a:spAutoFit/>
          </a:bodyPr>
          <a:lstStyle/>
          <a:p>
            <a:r>
              <a:rPr lang="he-IL" sz="2600" dirty="0">
                <a:solidFill>
                  <a:srgbClr val="002060"/>
                </a:solidFill>
                <a:latin typeface="Varela Round" pitchFamily="2" charset="-79"/>
                <a:cs typeface="Varela Round" pitchFamily="2" charset="-79"/>
              </a:rPr>
              <a:t>בערך באותם השנים, מדען אנגלי בשם רוברט הוק פרסם תיאורים על גופים זעירים בהם צפה באמצעות מיקרוסקופ. זה לא המיקרוסקופ המשוכלל שאתם מכירים היום, אולי כזה כמו שהתנסיתם בו בבית הספר. זה היה מיקרוסקופ פשוט יחסית. </a:t>
            </a:r>
          </a:p>
          <a:p>
            <a:endParaRPr lang="he-IL" sz="2600" dirty="0">
              <a:solidFill>
                <a:srgbClr val="002060"/>
              </a:solidFill>
              <a:latin typeface="Varela Round" pitchFamily="2" charset="-79"/>
              <a:cs typeface="Varela Round" pitchFamily="2" charset="-79"/>
            </a:endParaRPr>
          </a:p>
          <a:p>
            <a:r>
              <a:rPr lang="he-IL" sz="2600" dirty="0">
                <a:solidFill>
                  <a:srgbClr val="002060"/>
                </a:solidFill>
                <a:latin typeface="Varela Round" pitchFamily="2" charset="-79"/>
                <a:cs typeface="Varela Round" pitchFamily="2" charset="-79"/>
              </a:rPr>
              <a:t>בתמונה אנחנו יכולים לראות את המיקרוסקופ הראשון. </a:t>
            </a:r>
          </a:p>
          <a:p>
            <a:r>
              <a:rPr lang="he-IL" sz="2600" dirty="0">
                <a:solidFill>
                  <a:srgbClr val="002060"/>
                </a:solidFill>
                <a:latin typeface="Varela Round" pitchFamily="2" charset="-79"/>
                <a:cs typeface="Varela Round" pitchFamily="2" charset="-79"/>
              </a:rPr>
              <a:t>באחת מהתצפיות שלו הוא סיפר כיצד הוא גילח באמצעות סכין חדה מאד פיסה של שעם, אותו חומר שממנו עשויים הפקקים שנחנו מכירים מבקבוקי היין וצפה בה מבעד למיקרוסקופ.</a:t>
            </a:r>
          </a:p>
          <a:p>
            <a:r>
              <a:rPr lang="he-IL" sz="2600" dirty="0">
                <a:solidFill>
                  <a:srgbClr val="002060"/>
                </a:solidFill>
                <a:latin typeface="Varela Round" pitchFamily="2" charset="-79"/>
                <a:cs typeface="Varela Round" pitchFamily="2" charset="-79"/>
              </a:rPr>
              <a:t>באותה חתיכת שעם הוא הבחין במבנה מיוחד שהזכיר לו...תאים, או יותר נכון חדרים.</a:t>
            </a:r>
          </a:p>
          <a:p>
            <a:r>
              <a:rPr lang="he-IL" sz="2600" dirty="0">
                <a:solidFill>
                  <a:srgbClr val="002060"/>
                </a:solidFill>
                <a:latin typeface="Varela Round" pitchFamily="2" charset="-79"/>
                <a:cs typeface="Varela Round" pitchFamily="2" charset="-79"/>
              </a:rPr>
              <a:t>אבל רוברט הוק לא הבין שתאים הם חיים וגם לא שהם </a:t>
            </a:r>
            <a:r>
              <a:rPr lang="he-IL" sz="2600" dirty="0" err="1">
                <a:solidFill>
                  <a:srgbClr val="002060"/>
                </a:solidFill>
                <a:latin typeface="Varela Round" pitchFamily="2" charset="-79"/>
                <a:cs typeface="Varela Round" pitchFamily="2" charset="-79"/>
              </a:rPr>
              <a:t>אוניברסלים</a:t>
            </a:r>
            <a:r>
              <a:rPr lang="he-IL" sz="2600" dirty="0">
                <a:solidFill>
                  <a:srgbClr val="002060"/>
                </a:solidFill>
                <a:latin typeface="Varela Round" pitchFamily="2" charset="-79"/>
                <a:cs typeface="Varela Round" pitchFamily="2" charset="-79"/>
              </a:rPr>
              <a:t>.</a:t>
            </a:r>
          </a:p>
        </p:txBody>
      </p:sp>
    </p:spTree>
    <p:extLst>
      <p:ext uri="{BB962C8B-B14F-4D97-AF65-F5344CB8AC3E}">
        <p14:creationId xmlns:p14="http://schemas.microsoft.com/office/powerpoint/2010/main" val="147017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55B12F-AD49-4564-BEFC-D735361414DE}"/>
              </a:ext>
            </a:extLst>
          </p:cNvPr>
          <p:cNvSpPr>
            <a:spLocks noGrp="1"/>
          </p:cNvSpPr>
          <p:nvPr>
            <p:ph type="title"/>
          </p:nvPr>
        </p:nvSpPr>
        <p:spPr/>
        <p:txBody>
          <a:bodyPr/>
          <a:lstStyle/>
          <a:p>
            <a:r>
              <a:rPr lang="he-IL" dirty="0"/>
              <a:t>גם צמחים וגם בעלי חיים בנויים מתאים</a:t>
            </a:r>
          </a:p>
        </p:txBody>
      </p:sp>
      <p:pic>
        <p:nvPicPr>
          <p:cNvPr id="2050" name="Picture 2" descr="תוצאת תמונה עבור מטיאס שליידן">
            <a:extLst>
              <a:ext uri="{FF2B5EF4-FFF2-40B4-BE49-F238E27FC236}">
                <a16:creationId xmlns:a16="http://schemas.microsoft.com/office/drawing/2014/main" id="{0439B67D-F852-4D7E-83AE-C1D705FEB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 y="933094"/>
            <a:ext cx="5657850" cy="4152900"/>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8A08A71A-E8D5-40F3-B766-BD8279B0068F}"/>
              </a:ext>
            </a:extLst>
          </p:cNvPr>
          <p:cNvPicPr>
            <a:picLocks noChangeAspect="1"/>
          </p:cNvPicPr>
          <p:nvPr/>
        </p:nvPicPr>
        <p:blipFill>
          <a:blip r:embed="rId4"/>
          <a:stretch>
            <a:fillRect/>
          </a:stretch>
        </p:blipFill>
        <p:spPr>
          <a:xfrm>
            <a:off x="5790407" y="933094"/>
            <a:ext cx="2896394" cy="2093851"/>
          </a:xfrm>
          <a:prstGeom prst="rect">
            <a:avLst/>
          </a:prstGeom>
        </p:spPr>
      </p:pic>
      <p:pic>
        <p:nvPicPr>
          <p:cNvPr id="4" name="תמונה 3">
            <a:extLst>
              <a:ext uri="{FF2B5EF4-FFF2-40B4-BE49-F238E27FC236}">
                <a16:creationId xmlns:a16="http://schemas.microsoft.com/office/drawing/2014/main" id="{5B7DA218-A34A-490C-9065-AC1C958CAC88}"/>
              </a:ext>
            </a:extLst>
          </p:cNvPr>
          <p:cNvPicPr>
            <a:picLocks noChangeAspect="1"/>
          </p:cNvPicPr>
          <p:nvPr/>
        </p:nvPicPr>
        <p:blipFill>
          <a:blip r:embed="rId5"/>
          <a:stretch>
            <a:fillRect/>
          </a:stretch>
        </p:blipFill>
        <p:spPr>
          <a:xfrm>
            <a:off x="5790407" y="3219450"/>
            <a:ext cx="2957417" cy="2093851"/>
          </a:xfrm>
          <a:prstGeom prst="rect">
            <a:avLst/>
          </a:prstGeom>
        </p:spPr>
      </p:pic>
      <p:pic>
        <p:nvPicPr>
          <p:cNvPr id="2052" name="Picture 4" descr="תוצאת תמונה עבור תאים בעלה">
            <a:extLst>
              <a:ext uri="{FF2B5EF4-FFF2-40B4-BE49-F238E27FC236}">
                <a16:creationId xmlns:a16="http://schemas.microsoft.com/office/drawing/2014/main" id="{C787F732-E80A-4664-A8BB-8FF83DD027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668" y="933094"/>
            <a:ext cx="2896394" cy="2896394"/>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D820893C-A724-451C-8579-0FE902B03995}"/>
              </a:ext>
            </a:extLst>
          </p:cNvPr>
          <p:cNvPicPr>
            <a:picLocks noChangeAspect="1"/>
          </p:cNvPicPr>
          <p:nvPr/>
        </p:nvPicPr>
        <p:blipFill>
          <a:blip r:embed="rId7"/>
          <a:stretch>
            <a:fillRect/>
          </a:stretch>
        </p:blipFill>
        <p:spPr>
          <a:xfrm>
            <a:off x="515206" y="5705319"/>
            <a:ext cx="914528" cy="1114581"/>
          </a:xfrm>
          <a:prstGeom prst="rect">
            <a:avLst/>
          </a:prstGeom>
        </p:spPr>
      </p:pic>
      <p:pic>
        <p:nvPicPr>
          <p:cNvPr id="6" name="תמונה 5">
            <a:extLst>
              <a:ext uri="{FF2B5EF4-FFF2-40B4-BE49-F238E27FC236}">
                <a16:creationId xmlns:a16="http://schemas.microsoft.com/office/drawing/2014/main" id="{1653E0A8-AEDB-4214-9DA6-3365CADE868C}"/>
              </a:ext>
            </a:extLst>
          </p:cNvPr>
          <p:cNvPicPr>
            <a:picLocks noChangeAspect="1"/>
          </p:cNvPicPr>
          <p:nvPr/>
        </p:nvPicPr>
        <p:blipFill>
          <a:blip r:embed="rId8"/>
          <a:stretch>
            <a:fillRect/>
          </a:stretch>
        </p:blipFill>
        <p:spPr>
          <a:xfrm>
            <a:off x="1429734" y="5929187"/>
            <a:ext cx="2915057" cy="333422"/>
          </a:xfrm>
          <a:prstGeom prst="rect">
            <a:avLst/>
          </a:prstGeom>
        </p:spPr>
      </p:pic>
    </p:spTree>
    <p:extLst>
      <p:ext uri="{BB962C8B-B14F-4D97-AF65-F5344CB8AC3E}">
        <p14:creationId xmlns:p14="http://schemas.microsoft.com/office/powerpoint/2010/main" val="419865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66750" y="215141"/>
            <a:ext cx="11315700" cy="5293757"/>
          </a:xfrm>
          <a:prstGeom prst="rect">
            <a:avLst/>
          </a:prstGeom>
        </p:spPr>
        <p:txBody>
          <a:bodyPr wrap="square">
            <a:spAutoFit/>
          </a:bodyPr>
          <a:lstStyle/>
          <a:p>
            <a:r>
              <a:rPr lang="he-IL" sz="2600" dirty="0">
                <a:solidFill>
                  <a:srgbClr val="002060"/>
                </a:solidFill>
                <a:latin typeface="Varela Round" pitchFamily="2" charset="-79"/>
                <a:cs typeface="Varela Round" pitchFamily="2" charset="-79"/>
              </a:rPr>
              <a:t>150 שנה אחרי התגלית של רוברט הוק, נפגשו שני מדענים חוקרים גרמנים – </a:t>
            </a:r>
            <a:r>
              <a:rPr lang="he-IL" sz="2600" dirty="0" err="1">
                <a:solidFill>
                  <a:srgbClr val="002060"/>
                </a:solidFill>
                <a:latin typeface="Varela Round" pitchFamily="2" charset="-79"/>
                <a:cs typeface="Varela Round" pitchFamily="2" charset="-79"/>
              </a:rPr>
              <a:t>מטיאס</a:t>
            </a:r>
            <a:r>
              <a:rPr lang="he-IL" sz="2600" dirty="0">
                <a:solidFill>
                  <a:srgbClr val="002060"/>
                </a:solidFill>
                <a:latin typeface="Varela Round" pitchFamily="2" charset="-79"/>
                <a:cs typeface="Varela Round" pitchFamily="2" charset="-79"/>
              </a:rPr>
              <a:t> </a:t>
            </a:r>
            <a:r>
              <a:rPr lang="he-IL" sz="2600" dirty="0" err="1">
                <a:solidFill>
                  <a:srgbClr val="002060"/>
                </a:solidFill>
                <a:latin typeface="Varela Round" pitchFamily="2" charset="-79"/>
                <a:cs typeface="Varela Round" pitchFamily="2" charset="-79"/>
              </a:rPr>
              <a:t>שליידן</a:t>
            </a:r>
            <a:r>
              <a:rPr lang="he-IL" sz="2600" dirty="0">
                <a:solidFill>
                  <a:srgbClr val="002060"/>
                </a:solidFill>
                <a:latin typeface="Varela Round" pitchFamily="2" charset="-79"/>
                <a:cs typeface="Varela Round" pitchFamily="2" charset="-79"/>
              </a:rPr>
              <a:t> שהיה בוטנאי, כלומר חוקר צמחים ותיאודור שוואן שהיה </a:t>
            </a:r>
            <a:r>
              <a:rPr lang="he-IL" sz="2600" dirty="0" err="1">
                <a:solidFill>
                  <a:srgbClr val="002060"/>
                </a:solidFill>
                <a:latin typeface="Varela Round" pitchFamily="2" charset="-79"/>
                <a:cs typeface="Varela Round" pitchFamily="2" charset="-79"/>
              </a:rPr>
              <a:t>זיאולוג</a:t>
            </a:r>
            <a:r>
              <a:rPr lang="he-IL" sz="2600" dirty="0">
                <a:solidFill>
                  <a:srgbClr val="002060"/>
                </a:solidFill>
                <a:latin typeface="Varela Round" pitchFamily="2" charset="-79"/>
                <a:cs typeface="Varela Round" pitchFamily="2" charset="-79"/>
              </a:rPr>
              <a:t>, כלומר חוקר בעלי חיים ושיתפו אחד את השני בתצפיות המעניינות שהיו להם. מהר מאד הם הבינו שהם מתארים די את אותו הדבר... תאים. הם הגיעו למסקנה שגם צמחים וגם בעלי חיים בנויים מתאים. יש יצורים שבנויים מתא אחד בלבד – חד תאיים ויש יצורים רב תאיים – כלומר בנויים מהרבה מאד תאים – צמחים ובעלי חיים.</a:t>
            </a:r>
          </a:p>
          <a:p>
            <a:r>
              <a:rPr lang="he-IL" sz="2600" dirty="0">
                <a:solidFill>
                  <a:srgbClr val="002060"/>
                </a:solidFill>
                <a:latin typeface="Varela Round" pitchFamily="2" charset="-79"/>
                <a:cs typeface="Varela Round" pitchFamily="2" charset="-79"/>
              </a:rPr>
              <a:t>בואו נראה כמה מהם כאן אנחנו יכולים לראות תמונת מיקרוסקופ של יצורים חד תאיים כמו חיידקים, אמבה וגם תמונת תאים של עלה בצמח. </a:t>
            </a:r>
          </a:p>
          <a:p>
            <a:r>
              <a:rPr lang="he-IL" sz="2600" dirty="0">
                <a:solidFill>
                  <a:srgbClr val="002060"/>
                </a:solidFill>
                <a:latin typeface="Varela Round" pitchFamily="2" charset="-79"/>
                <a:cs typeface="Varela Round" pitchFamily="2" charset="-79"/>
              </a:rPr>
              <a:t>אפשר להבחין בקלות שכל תא יש לו צורה אחרת אבל המבנה הכללי והתהליכים המתרחשים בתוכו הם דומים ממש!  </a:t>
            </a:r>
          </a:p>
          <a:p>
            <a:r>
              <a:rPr lang="he-IL" sz="2600" dirty="0">
                <a:solidFill>
                  <a:srgbClr val="002060"/>
                </a:solidFill>
                <a:latin typeface="Varela Round" pitchFamily="2" charset="-79"/>
                <a:cs typeface="Varela Round" pitchFamily="2" charset="-79"/>
              </a:rPr>
              <a:t>אם תרצו להעמיק בנושא המיקרוסקופ, היכנסו לאתר הילקוט הדיגיטלי ובקשו מהמורים שלכם לשייך לכם את המשימה הנקראת "מבעד למיקרוסקופ".</a:t>
            </a:r>
          </a:p>
        </p:txBody>
      </p:sp>
    </p:spTree>
    <p:extLst>
      <p:ext uri="{BB962C8B-B14F-4D97-AF65-F5344CB8AC3E}">
        <p14:creationId xmlns:p14="http://schemas.microsoft.com/office/powerpoint/2010/main" val="276534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t>מבנה התא</a:t>
            </a:r>
          </a:p>
        </p:txBody>
      </p:sp>
      <p:pic>
        <p:nvPicPr>
          <p:cNvPr id="3074" name="Picture 2" descr="Woman, Engineer, Work, Worker, Lady, Plans, Helmet">
            <a:extLst>
              <a:ext uri="{FF2B5EF4-FFF2-40B4-BE49-F238E27FC236}">
                <a16:creationId xmlns:a16="http://schemas.microsoft.com/office/drawing/2014/main" id="{865A6170-35F2-4A62-9939-77E177CA7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2918493"/>
            <a:ext cx="3471433" cy="39114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rchitect, Man, Construction, Engineer">
            <a:extLst>
              <a:ext uri="{FF2B5EF4-FFF2-40B4-BE49-F238E27FC236}">
                <a16:creationId xmlns:a16="http://schemas.microsoft.com/office/drawing/2014/main" id="{4AEB02AA-99C5-4578-BBFB-F4F7FAC957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946"/>
          <a:stretch/>
        </p:blipFill>
        <p:spPr bwMode="auto">
          <a:xfrm>
            <a:off x="9089343" y="1444989"/>
            <a:ext cx="2871788" cy="502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4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047353" y="1621024"/>
            <a:ext cx="8095706" cy="2123658"/>
          </a:xfrm>
          <a:prstGeom prst="rect">
            <a:avLst/>
          </a:prstGeom>
        </p:spPr>
        <p:txBody>
          <a:bodyPr wrap="square">
            <a:spAutoFit/>
          </a:bodyPr>
          <a:lstStyle/>
          <a:p>
            <a:pPr lvl="0"/>
            <a:r>
              <a:rPr lang="he-IL" sz="4400" b="1" dirty="0">
                <a:solidFill>
                  <a:srgbClr val="002060"/>
                </a:solidFill>
                <a:latin typeface="Varela Round" pitchFamily="2" charset="-79"/>
                <a:cs typeface="Varela Round" pitchFamily="2" charset="-79"/>
              </a:rPr>
              <a:t>כיצד בנוי התא ומה יש בו?</a:t>
            </a:r>
          </a:p>
          <a:p>
            <a:pPr lvl="0"/>
            <a:r>
              <a:rPr lang="he-IL" sz="4400" b="1" dirty="0">
                <a:solidFill>
                  <a:srgbClr val="002060"/>
                </a:solidFill>
                <a:latin typeface="Varela Round" pitchFamily="2" charset="-79"/>
                <a:cs typeface="Varela Round" pitchFamily="2" charset="-79"/>
              </a:rPr>
              <a:t>לשם כך </a:t>
            </a:r>
            <a:r>
              <a:rPr lang="he-IL" sz="4400" b="1" dirty="0" err="1">
                <a:solidFill>
                  <a:srgbClr val="002060"/>
                </a:solidFill>
                <a:latin typeface="Varela Round" pitchFamily="2" charset="-79"/>
                <a:cs typeface="Varela Round" pitchFamily="2" charset="-79"/>
              </a:rPr>
              <a:t>נחבוש</a:t>
            </a:r>
            <a:r>
              <a:rPr lang="he-IL" sz="4400" b="1" dirty="0">
                <a:solidFill>
                  <a:srgbClr val="002060"/>
                </a:solidFill>
                <a:latin typeface="Varela Round" pitchFamily="2" charset="-79"/>
                <a:cs typeface="Varela Round" pitchFamily="2" charset="-79"/>
              </a:rPr>
              <a:t> על ראשינו את כובע המהנדסים ונצא למשימה </a:t>
            </a:r>
          </a:p>
        </p:txBody>
      </p:sp>
    </p:spTree>
    <p:extLst>
      <p:ext uri="{BB962C8B-B14F-4D97-AF65-F5344CB8AC3E}">
        <p14:creationId xmlns:p14="http://schemas.microsoft.com/office/powerpoint/2010/main" val="3518527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966552"/>
            <a:ext cx="11160000" cy="720000"/>
          </a:xfrm>
        </p:spPr>
        <p:txBody>
          <a:bodyPr/>
          <a:lstStyle/>
          <a:p>
            <a:r>
              <a:rPr lang="he-IL" sz="4800" dirty="0"/>
              <a:t>כל היצורים החיים: צמחים בעלי חיים ואחרים בנויים מתאים.</a:t>
            </a:r>
            <a:br>
              <a:rPr lang="he-IL" sz="4800" dirty="0"/>
            </a:br>
            <a:endParaRPr lang="he-IL" sz="4800" dirty="0"/>
          </a:p>
        </p:txBody>
      </p:sp>
      <p:sp>
        <p:nvSpPr>
          <p:cNvPr id="3" name="כותרת משנה 2"/>
          <p:cNvSpPr>
            <a:spLocks noGrp="1"/>
          </p:cNvSpPr>
          <p:nvPr>
            <p:ph type="subTitle" idx="4294967295"/>
          </p:nvPr>
        </p:nvSpPr>
        <p:spPr>
          <a:xfrm>
            <a:off x="5890372" y="2647950"/>
            <a:ext cx="5945188" cy="2919413"/>
          </a:xfrm>
        </p:spPr>
        <p:txBody>
          <a:bodyPr>
            <a:normAutofit/>
          </a:bodyPr>
          <a:lstStyle/>
          <a:p>
            <a:pPr algn="r">
              <a:defRPr/>
            </a:pPr>
            <a:r>
              <a:rPr lang="he-IL" sz="2400" noProof="1"/>
              <a:t>יש </a:t>
            </a:r>
            <a:r>
              <a:rPr lang="he-IL" sz="2400" u="sng" noProof="1"/>
              <a:t>יצורים רב-תאיים</a:t>
            </a:r>
            <a:r>
              <a:rPr lang="he-IL" sz="2400" noProof="1"/>
              <a:t> שגופם</a:t>
            </a:r>
          </a:p>
          <a:p>
            <a:pPr algn="r">
              <a:defRPr/>
            </a:pPr>
            <a:r>
              <a:rPr lang="he-IL" sz="2400" noProof="1"/>
              <a:t> מורכב ממיליונים רבים של תאים, </a:t>
            </a:r>
          </a:p>
          <a:p>
            <a:pPr algn="r">
              <a:defRPr/>
            </a:pPr>
            <a:r>
              <a:rPr lang="he-IL" sz="2400" noProof="1"/>
              <a:t>ויש </a:t>
            </a:r>
            <a:r>
              <a:rPr lang="he-IL" sz="2400" u="sng" noProof="1"/>
              <a:t>יצורים חד-תאיים</a:t>
            </a:r>
            <a:r>
              <a:rPr lang="he-IL" sz="2400" noProof="1"/>
              <a:t> כגון </a:t>
            </a:r>
          </a:p>
          <a:p>
            <a:pPr algn="r">
              <a:defRPr/>
            </a:pPr>
            <a:r>
              <a:rPr lang="he-IL" sz="2400" noProof="1"/>
              <a:t>סנדלית, שמורכבים מתא אחד.</a:t>
            </a:r>
          </a:p>
          <a:p>
            <a:pPr algn="r"/>
            <a:endParaRPr lang="he-IL" sz="2400" dirty="0"/>
          </a:p>
        </p:txBody>
      </p:sp>
      <p:grpSp>
        <p:nvGrpSpPr>
          <p:cNvPr id="4" name="קבוצה 3"/>
          <p:cNvGrpSpPr/>
          <p:nvPr/>
        </p:nvGrpSpPr>
        <p:grpSpPr>
          <a:xfrm>
            <a:off x="42285" y="2193709"/>
            <a:ext cx="6589334" cy="3602278"/>
            <a:chOff x="650667" y="1747936"/>
            <a:chExt cx="7917533" cy="5469488"/>
          </a:xfrm>
        </p:grpSpPr>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411" t="14848" r="14220" b="18960"/>
            <a:stretch/>
          </p:blipFill>
          <p:spPr bwMode="auto">
            <a:xfrm>
              <a:off x="650667" y="1747936"/>
              <a:ext cx="3819417" cy="235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קבוצה 5"/>
            <p:cNvGrpSpPr/>
            <p:nvPr/>
          </p:nvGrpSpPr>
          <p:grpSpPr>
            <a:xfrm>
              <a:off x="657149" y="1748373"/>
              <a:ext cx="7911051" cy="5469051"/>
              <a:chOff x="636066" y="1748373"/>
              <a:chExt cx="7911051" cy="5469051"/>
            </a:xfrm>
          </p:grpSpPr>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66" y="4323185"/>
                <a:ext cx="38004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312" y="4323185"/>
                <a:ext cx="376237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8116" y="1748373"/>
                <a:ext cx="3774324" cy="235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a:spLocks noChangeArrowheads="1"/>
              </p:cNvSpPr>
              <p:nvPr/>
            </p:nvSpPr>
            <p:spPr bwMode="auto">
              <a:xfrm>
                <a:off x="3430165" y="6302538"/>
                <a:ext cx="1006375" cy="887888"/>
              </a:xfrm>
              <a:prstGeom prst="rect">
                <a:avLst/>
              </a:prstGeom>
              <a:solidFill>
                <a:schemeClr val="tx2"/>
              </a:solidFill>
              <a:ln>
                <a:noFill/>
              </a:ln>
              <a:effectLst>
                <a:outerShdw sx="102000" sy="102000" algn="tl" rotWithShape="0">
                  <a:srgbClr val="A6A6A6">
                    <a:alpha val="0"/>
                  </a:srgb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b="1" noProof="1">
                    <a:solidFill>
                      <a:prstClr val="white"/>
                    </a:solidFill>
                    <a:latin typeface="Varela Round" panose="00000500000000000000" pitchFamily="2" charset="-79"/>
                    <a:cs typeface="Varela Round" panose="00000500000000000000" pitchFamily="2" charset="-79"/>
                  </a:rPr>
                  <a:t>תאי בצל</a:t>
                </a:r>
              </a:p>
            </p:txBody>
          </p:sp>
          <p:sp>
            <p:nvSpPr>
              <p:cNvPr id="11" name="TextBox 10"/>
              <p:cNvSpPr txBox="1">
                <a:spLocks noChangeArrowheads="1"/>
              </p:cNvSpPr>
              <p:nvPr/>
            </p:nvSpPr>
            <p:spPr bwMode="auto">
              <a:xfrm>
                <a:off x="3260097" y="3762590"/>
                <a:ext cx="1176446" cy="514041"/>
              </a:xfrm>
              <a:prstGeom prst="rect">
                <a:avLst/>
              </a:prstGeom>
              <a:solidFill>
                <a:schemeClr val="tx2"/>
              </a:solidFill>
              <a:ln>
                <a:noFill/>
              </a:ln>
              <a:effectLst>
                <a:outerShdw sx="102000" sy="102000" algn="tl" rotWithShape="0">
                  <a:srgbClr val="A6A6A6">
                    <a:alpha val="0"/>
                  </a:srgb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b="1" noProof="1">
                    <a:solidFill>
                      <a:prstClr val="white"/>
                    </a:solidFill>
                    <a:latin typeface="Varela Round" panose="00000500000000000000" pitchFamily="2" charset="-79"/>
                    <a:cs typeface="Varela Round" panose="00000500000000000000" pitchFamily="2" charset="-79"/>
                  </a:rPr>
                  <a:t>סנדלית</a:t>
                </a:r>
              </a:p>
            </p:txBody>
          </p:sp>
          <p:sp>
            <p:nvSpPr>
              <p:cNvPr id="12" name="TextBox 11"/>
              <p:cNvSpPr txBox="1">
                <a:spLocks noChangeArrowheads="1"/>
              </p:cNvSpPr>
              <p:nvPr/>
            </p:nvSpPr>
            <p:spPr bwMode="auto">
              <a:xfrm>
                <a:off x="7370670" y="3755671"/>
                <a:ext cx="1176447" cy="514041"/>
              </a:xfrm>
              <a:prstGeom prst="rect">
                <a:avLst/>
              </a:prstGeom>
              <a:solidFill>
                <a:schemeClr val="tx2"/>
              </a:solidFill>
              <a:ln>
                <a:noFill/>
              </a:ln>
              <a:effectLst>
                <a:outerShdw sx="102000" sy="102000" algn="tl" rotWithShape="0">
                  <a:srgbClr val="A6A6A6">
                    <a:alpha val="0"/>
                  </a:srgb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b="1" noProof="1">
                    <a:solidFill>
                      <a:prstClr val="white"/>
                    </a:solidFill>
                    <a:latin typeface="Varela Round" panose="00000500000000000000" pitchFamily="2" charset="-79"/>
                    <a:cs typeface="Varela Round" panose="00000500000000000000" pitchFamily="2" charset="-79"/>
                  </a:rPr>
                  <a:t>אמבה</a:t>
                </a:r>
              </a:p>
            </p:txBody>
          </p:sp>
          <p:sp>
            <p:nvSpPr>
              <p:cNvPr id="13" name="TextBox 12"/>
              <p:cNvSpPr txBox="1">
                <a:spLocks noChangeArrowheads="1"/>
              </p:cNvSpPr>
              <p:nvPr/>
            </p:nvSpPr>
            <p:spPr bwMode="auto">
              <a:xfrm>
                <a:off x="7443427" y="6329536"/>
                <a:ext cx="1103690" cy="887888"/>
              </a:xfrm>
              <a:prstGeom prst="rect">
                <a:avLst/>
              </a:prstGeom>
              <a:solidFill>
                <a:schemeClr val="tx2"/>
              </a:solidFill>
              <a:ln>
                <a:noFill/>
              </a:ln>
              <a:effectLst>
                <a:outerShdw sx="102000" sy="102000" algn="tl" rotWithShape="0">
                  <a:srgbClr val="A6A6A6">
                    <a:alpha val="0"/>
                  </a:srgb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b="1" noProof="1">
                    <a:solidFill>
                      <a:prstClr val="white"/>
                    </a:solidFill>
                    <a:latin typeface="Varela Round" panose="00000500000000000000" pitchFamily="2" charset="-79"/>
                    <a:cs typeface="Varela Round" panose="00000500000000000000" pitchFamily="2" charset="-79"/>
                  </a:rPr>
                  <a:t>תאי אדם</a:t>
                </a:r>
              </a:p>
            </p:txBody>
          </p:sp>
        </p:grpSp>
      </p:grpSp>
    </p:spTree>
    <p:extLst>
      <p:ext uri="{BB962C8B-B14F-4D97-AF65-F5344CB8AC3E}">
        <p14:creationId xmlns:p14="http://schemas.microsoft.com/office/powerpoint/2010/main" val="371667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39493" y="387889"/>
            <a:ext cx="11160000" cy="4680000"/>
          </a:xfrm>
        </p:spPr>
        <p:txBody>
          <a:bodyPr>
            <a:normAutofit fontScale="25000" lnSpcReduction="20000"/>
          </a:bodyPr>
          <a:lstStyle/>
          <a:p>
            <a:pPr marL="0" indent="0">
              <a:buNone/>
            </a:pPr>
            <a:r>
              <a:rPr lang="he-IL" sz="11200" dirty="0"/>
              <a:t>חשבו על משהו שהייתם רוצים לייצר. איזה שהוא חומר כימי. והוא המצאה מקורית שלכם! פטנט שרשום על שמכם ואין אותו בשום מקום בעולם!</a:t>
            </a:r>
          </a:p>
          <a:p>
            <a:pPr marL="0" indent="0">
              <a:buNone/>
            </a:pPr>
            <a:r>
              <a:rPr lang="he-IL" sz="11200" dirty="0"/>
              <a:t>זה יכול להיות כל דבר, אפילו דמיוני לחלוטין.</a:t>
            </a:r>
          </a:p>
          <a:p>
            <a:pPr marL="0" indent="0">
              <a:buNone/>
            </a:pPr>
            <a:r>
              <a:rPr lang="he-IL" sz="11200" dirty="0"/>
              <a:t>למשל... פחית משקה שמתמלאת מעצמה בכל דבר שאפשר לחשוב עליו</a:t>
            </a:r>
          </a:p>
          <a:p>
            <a:pPr marL="0" indent="0">
              <a:buNone/>
            </a:pPr>
            <a:r>
              <a:rPr lang="he-IL" sz="11200" dirty="0"/>
              <a:t>או מכונה שאפשר לנסוע בה קדימה ואחורה בזמן.</a:t>
            </a:r>
          </a:p>
          <a:p>
            <a:pPr marL="0" indent="0">
              <a:buNone/>
            </a:pPr>
            <a:r>
              <a:rPr lang="he-IL" sz="11200" dirty="0"/>
              <a:t>עכשיו חשבו מה אתם צריכים כדי לייצר את המוצר הזה וציירו אותו על גבי הדף שלכם. המשימה שלכם תהיה לתכנן את המפעל שבו ייוצר הפטנט שלכם. הנה כמה דברים שיהיה עליכם להתייחס בתכנון המפעל.</a:t>
            </a:r>
          </a:p>
          <a:p>
            <a:pPr marL="0" indent="0">
              <a:lnSpc>
                <a:spcPct val="100000"/>
              </a:lnSpc>
              <a:spcAft>
                <a:spcPts val="0"/>
              </a:spcAft>
              <a:buNone/>
              <a:defRPr/>
            </a:pPr>
            <a:r>
              <a:rPr lang="he-IL" sz="11200" dirty="0"/>
              <a:t>(אתם יכולים לחשוב על תחומי אחריות נוספים של המפעל ולהוסיף אותם לרשימה).</a:t>
            </a:r>
            <a:endParaRPr lang="en-US" sz="11200" dirty="0"/>
          </a:p>
          <a:p>
            <a:endParaRPr lang="he-IL" dirty="0"/>
          </a:p>
          <a:p>
            <a:endParaRPr lang="he-IL" dirty="0"/>
          </a:p>
        </p:txBody>
      </p:sp>
    </p:spTree>
    <p:extLst>
      <p:ext uri="{BB962C8B-B14F-4D97-AF65-F5344CB8AC3E}">
        <p14:creationId xmlns:p14="http://schemas.microsoft.com/office/powerpoint/2010/main" val="150267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67258E-47E8-41D7-956A-2FA078FAE192}"/>
              </a:ext>
            </a:extLst>
          </p:cNvPr>
          <p:cNvSpPr>
            <a:spLocks noGrp="1"/>
          </p:cNvSpPr>
          <p:nvPr>
            <p:ph type="title"/>
          </p:nvPr>
        </p:nvSpPr>
        <p:spPr>
          <a:xfrm>
            <a:off x="515206" y="421363"/>
            <a:ext cx="11160000" cy="720000"/>
          </a:xfrm>
        </p:spPr>
        <p:txBody>
          <a:bodyPr/>
          <a:lstStyle/>
          <a:p>
            <a:r>
              <a:rPr lang="he-IL" u="sng" dirty="0"/>
              <a:t>תכנון מפעל תעשייתי</a:t>
            </a:r>
          </a:p>
        </p:txBody>
      </p:sp>
      <p:pic>
        <p:nvPicPr>
          <p:cNvPr id="3" name="תמונה 2">
            <a:extLst>
              <a:ext uri="{FF2B5EF4-FFF2-40B4-BE49-F238E27FC236}">
                <a16:creationId xmlns:a16="http://schemas.microsoft.com/office/drawing/2014/main" id="{6D8C67CF-4C3E-439B-93FE-064EE25D36D3}"/>
              </a:ext>
            </a:extLst>
          </p:cNvPr>
          <p:cNvPicPr>
            <a:picLocks noChangeAspect="1"/>
          </p:cNvPicPr>
          <p:nvPr/>
        </p:nvPicPr>
        <p:blipFill>
          <a:blip r:embed="rId3"/>
          <a:stretch>
            <a:fillRect/>
          </a:stretch>
        </p:blipFill>
        <p:spPr>
          <a:xfrm>
            <a:off x="1481472" y="118376"/>
            <a:ext cx="1398491" cy="1398491"/>
          </a:xfrm>
          <a:prstGeom prst="rect">
            <a:avLst/>
          </a:prstGeom>
        </p:spPr>
      </p:pic>
      <p:sp>
        <p:nvSpPr>
          <p:cNvPr id="5" name="TextBox 4">
            <a:extLst>
              <a:ext uri="{FF2B5EF4-FFF2-40B4-BE49-F238E27FC236}">
                <a16:creationId xmlns:a16="http://schemas.microsoft.com/office/drawing/2014/main" id="{08ADD9FC-C50D-4775-ADCF-02B0A7842159}"/>
              </a:ext>
            </a:extLst>
          </p:cNvPr>
          <p:cNvSpPr txBox="1"/>
          <p:nvPr/>
        </p:nvSpPr>
        <p:spPr>
          <a:xfrm>
            <a:off x="5028359" y="1892372"/>
            <a:ext cx="6430486" cy="2062103"/>
          </a:xfrm>
          <a:prstGeom prst="rect">
            <a:avLst/>
          </a:prstGeom>
          <a:noFill/>
        </p:spPr>
        <p:txBody>
          <a:bodyPr wrap="square" rtlCol="1">
            <a:spAutoFit/>
          </a:bodyPr>
          <a:lstStyle/>
          <a:p>
            <a:r>
              <a:rPr lang="he-IL" sz="3200" dirty="0">
                <a:cs typeface="Varela Round" panose="00000500000000000000"/>
              </a:rPr>
              <a:t>מה לפי דעתכם צריך כדי להקים מפעל?</a:t>
            </a:r>
          </a:p>
          <a:p>
            <a:endParaRPr lang="he-IL" sz="3200" dirty="0">
              <a:cs typeface="Varela Round" panose="00000500000000000000"/>
            </a:endParaRPr>
          </a:p>
          <a:p>
            <a:endParaRPr lang="he-IL" sz="3200" dirty="0">
              <a:cs typeface="Varela Round" panose="00000500000000000000"/>
            </a:endParaRPr>
          </a:p>
          <a:p>
            <a:r>
              <a:rPr lang="he-IL" sz="3200" dirty="0">
                <a:cs typeface="Varela Round" panose="00000500000000000000"/>
              </a:rPr>
              <a:t>קוד </a:t>
            </a:r>
            <a:r>
              <a:rPr lang="he-IL" sz="3200" dirty="0" err="1">
                <a:cs typeface="Varela Round" panose="00000500000000000000"/>
              </a:rPr>
              <a:t>מנטימטר</a:t>
            </a:r>
            <a:r>
              <a:rPr lang="he-IL" sz="3200" dirty="0">
                <a:cs typeface="Varela Round" panose="00000500000000000000"/>
              </a:rPr>
              <a:t>: 21 13 02</a:t>
            </a:r>
          </a:p>
        </p:txBody>
      </p:sp>
      <p:pic>
        <p:nvPicPr>
          <p:cNvPr id="6" name="תמונה 5">
            <a:extLst>
              <a:ext uri="{FF2B5EF4-FFF2-40B4-BE49-F238E27FC236}">
                <a16:creationId xmlns:a16="http://schemas.microsoft.com/office/drawing/2014/main" id="{83F7A631-BEBF-4663-8B1A-09101B38485E}"/>
              </a:ext>
            </a:extLst>
          </p:cNvPr>
          <p:cNvPicPr>
            <a:picLocks noChangeAspect="1"/>
          </p:cNvPicPr>
          <p:nvPr/>
        </p:nvPicPr>
        <p:blipFill>
          <a:blip r:embed="rId4"/>
          <a:stretch>
            <a:fillRect/>
          </a:stretch>
        </p:blipFill>
        <p:spPr>
          <a:xfrm>
            <a:off x="1257498" y="2738120"/>
            <a:ext cx="2766616" cy="2766616"/>
          </a:xfrm>
          <a:prstGeom prst="rect">
            <a:avLst/>
          </a:prstGeom>
        </p:spPr>
      </p:pic>
    </p:spTree>
    <p:extLst>
      <p:ext uri="{BB962C8B-B14F-4D97-AF65-F5344CB8AC3E}">
        <p14:creationId xmlns:p14="http://schemas.microsoft.com/office/powerpoint/2010/main" val="283641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738940" y="1496666"/>
            <a:ext cx="10871177" cy="1260000"/>
          </a:xfrm>
        </p:spPr>
        <p:txBody>
          <a:bodyPr/>
          <a:lstStyle/>
          <a:p>
            <a:r>
              <a:rPr lang="he-IL" dirty="0"/>
              <a:t>מבנה התא</a:t>
            </a:r>
          </a:p>
        </p:txBody>
      </p:sp>
      <p:sp>
        <p:nvSpPr>
          <p:cNvPr id="7" name="כותרת משנה 6"/>
          <p:cNvSpPr>
            <a:spLocks noGrp="1"/>
          </p:cNvSpPr>
          <p:nvPr>
            <p:ph type="subTitle" idx="1"/>
          </p:nvPr>
        </p:nvSpPr>
        <p:spPr>
          <a:xfrm>
            <a:off x="738117" y="2597833"/>
            <a:ext cx="10872000" cy="720000"/>
          </a:xfrm>
        </p:spPr>
        <p:txBody>
          <a:bodyPr/>
          <a:lstStyle/>
          <a:p>
            <a:r>
              <a:rPr lang="he-IL" dirty="0">
                <a:sym typeface="Varela Round"/>
              </a:rPr>
              <a:t>מדעים לכיתה ז'</a:t>
            </a:r>
          </a:p>
        </p:txBody>
      </p:sp>
      <p:sp>
        <p:nvSpPr>
          <p:cNvPr id="4" name="מציין מיקום תוכן 3"/>
          <p:cNvSpPr>
            <a:spLocks noGrp="1"/>
          </p:cNvSpPr>
          <p:nvPr>
            <p:ph idx="10"/>
          </p:nvPr>
        </p:nvSpPr>
        <p:spPr>
          <a:xfrm>
            <a:off x="738940" y="3429000"/>
            <a:ext cx="10872000" cy="720000"/>
          </a:xfrm>
        </p:spPr>
        <p:txBody>
          <a:bodyPr/>
          <a:lstStyle/>
          <a:p>
            <a:r>
              <a:rPr lang="he-IL" dirty="0">
                <a:sym typeface="Varela Round"/>
              </a:rPr>
              <a:t>שם המורה: שרון ניר ענבר</a:t>
            </a:r>
          </a:p>
          <a:p>
            <a:r>
              <a:rPr lang="he-IL" dirty="0">
                <a:sym typeface="Varela Round"/>
              </a:rPr>
              <a:t>כפר הנוער ויצו ניר העמק</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3" title="ￗﾓￗﾑￗﾨￗﾙￗﾝ ￗﾑￗﾔￗﾒￗﾓￗﾜￗﾔ">
            <a:hlinkClick r:id="" action="ppaction://media"/>
            <a:extLst>
              <a:ext uri="{FF2B5EF4-FFF2-40B4-BE49-F238E27FC236}">
                <a16:creationId xmlns:a16="http://schemas.microsoft.com/office/drawing/2014/main" id="{FD89B8F4-7113-402D-AF2D-A4502CBC0056}"/>
              </a:ext>
            </a:extLst>
          </p:cNvPr>
          <p:cNvPicPr>
            <a:picLocks noGrp="1" noRot="1" noChangeAspect="1"/>
          </p:cNvPicPr>
          <p:nvPr>
            <p:ph idx="1"/>
            <a:videoFile r:link="rId1"/>
          </p:nvPr>
        </p:nvPicPr>
        <p:blipFill>
          <a:blip r:embed="rId3"/>
          <a:stretch>
            <a:fillRect/>
          </a:stretch>
        </p:blipFill>
        <p:spPr>
          <a:xfrm>
            <a:off x="2317750" y="228242"/>
            <a:ext cx="7554912" cy="5661383"/>
          </a:xfrm>
          <a:prstGeom prst="rect">
            <a:avLst/>
          </a:prstGeom>
        </p:spPr>
      </p:pic>
    </p:spTree>
    <p:extLst>
      <p:ext uri="{BB962C8B-B14F-4D97-AF65-F5344CB8AC3E}">
        <p14:creationId xmlns:p14="http://schemas.microsoft.com/office/powerpoint/2010/main" val="110011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76E0E112-E44A-4779-B4A0-CF75817AD597}"/>
              </a:ext>
            </a:extLst>
          </p:cNvPr>
          <p:cNvPicPr>
            <a:picLocks noChangeAspect="1"/>
          </p:cNvPicPr>
          <p:nvPr/>
        </p:nvPicPr>
        <p:blipFill>
          <a:blip r:embed="rId2"/>
          <a:stretch>
            <a:fillRect/>
          </a:stretch>
        </p:blipFill>
        <p:spPr>
          <a:xfrm>
            <a:off x="2514406" y="422633"/>
            <a:ext cx="8432994" cy="5036371"/>
          </a:xfrm>
          <a:prstGeom prst="rect">
            <a:avLst/>
          </a:prstGeom>
        </p:spPr>
      </p:pic>
    </p:spTree>
    <p:extLst>
      <p:ext uri="{BB962C8B-B14F-4D97-AF65-F5344CB8AC3E}">
        <p14:creationId xmlns:p14="http://schemas.microsoft.com/office/powerpoint/2010/main" val="63083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67258E-47E8-41D7-956A-2FA078FAE192}"/>
              </a:ext>
            </a:extLst>
          </p:cNvPr>
          <p:cNvSpPr>
            <a:spLocks noGrp="1"/>
          </p:cNvSpPr>
          <p:nvPr>
            <p:ph type="title"/>
          </p:nvPr>
        </p:nvSpPr>
        <p:spPr>
          <a:xfrm>
            <a:off x="515206" y="421363"/>
            <a:ext cx="11160000" cy="720000"/>
          </a:xfrm>
        </p:spPr>
        <p:txBody>
          <a:bodyPr/>
          <a:lstStyle/>
          <a:p>
            <a:r>
              <a:rPr lang="he-IL" u="sng" dirty="0"/>
              <a:t>תכנון מפעל תעשייתי</a:t>
            </a:r>
          </a:p>
        </p:txBody>
      </p:sp>
      <p:sp>
        <p:nvSpPr>
          <p:cNvPr id="4" name="מציין מיקום תוכן 3">
            <a:extLst>
              <a:ext uri="{FF2B5EF4-FFF2-40B4-BE49-F238E27FC236}">
                <a16:creationId xmlns:a16="http://schemas.microsoft.com/office/drawing/2014/main" id="{2502C99B-7D65-4B3C-80FD-C940CA153F0F}"/>
              </a:ext>
            </a:extLst>
          </p:cNvPr>
          <p:cNvSpPr>
            <a:spLocks noGrp="1"/>
          </p:cNvSpPr>
          <p:nvPr>
            <p:ph idx="1"/>
          </p:nvPr>
        </p:nvSpPr>
        <p:spPr>
          <a:xfrm>
            <a:off x="997527" y="1141363"/>
            <a:ext cx="10860558" cy="4173587"/>
          </a:xfrm>
        </p:spPr>
        <p:txBody>
          <a:bodyPr numCol="2">
            <a:normAutofit fontScale="85000" lnSpcReduction="10000"/>
          </a:bodyPr>
          <a:lstStyle/>
          <a:p>
            <a:pPr lvl="0"/>
            <a:r>
              <a:rPr lang="he-IL" sz="3300" b="1" dirty="0"/>
              <a:t>גבולות המפעל           </a:t>
            </a:r>
            <a:endParaRPr lang="en-US" sz="3300" b="1" dirty="0"/>
          </a:p>
          <a:p>
            <a:r>
              <a:rPr lang="he-IL" sz="3300" b="1" dirty="0"/>
              <a:t>שומרים בשערי המפעל</a:t>
            </a:r>
            <a:endParaRPr lang="en-US" sz="3300" b="1" dirty="0"/>
          </a:p>
          <a:p>
            <a:pPr lvl="0"/>
            <a:r>
              <a:rPr lang="he-IL" sz="3300" b="1" dirty="0"/>
              <a:t>מבנים ומחסנים               </a:t>
            </a:r>
            <a:endParaRPr lang="en-US" sz="3300" b="1" dirty="0"/>
          </a:p>
          <a:p>
            <a:r>
              <a:rPr lang="he-IL" sz="3300" b="1" dirty="0" err="1"/>
              <a:t>כח</a:t>
            </a:r>
            <a:r>
              <a:rPr lang="he-IL" sz="3300" b="1" dirty="0"/>
              <a:t> אדם (העובדים)                     </a:t>
            </a:r>
            <a:endParaRPr lang="en-US" sz="3300" b="1" dirty="0"/>
          </a:p>
          <a:p>
            <a:r>
              <a:rPr lang="he-IL" sz="3300" b="1" dirty="0"/>
              <a:t>הנהלה ופיקוח  </a:t>
            </a:r>
          </a:p>
          <a:p>
            <a:pPr marL="0" indent="0">
              <a:buNone/>
            </a:pPr>
            <a:r>
              <a:rPr lang="he-IL" sz="3300" b="1" dirty="0"/>
              <a:t> </a:t>
            </a:r>
            <a:endParaRPr lang="en-US" sz="3300" b="1" dirty="0"/>
          </a:p>
          <a:p>
            <a:pPr lvl="0"/>
            <a:r>
              <a:rPr lang="he-IL" sz="3300" b="1" dirty="0"/>
              <a:t>אספקת אנרגיה          </a:t>
            </a:r>
            <a:endParaRPr lang="en-US" sz="3300" b="1" dirty="0"/>
          </a:p>
          <a:p>
            <a:pPr lvl="0"/>
            <a:r>
              <a:rPr lang="he-IL" sz="3300" b="1" dirty="0"/>
              <a:t>סילוק פסולת       </a:t>
            </a:r>
            <a:endParaRPr lang="en-US" sz="3300" b="1" dirty="0"/>
          </a:p>
          <a:p>
            <a:pPr lvl="0"/>
            <a:r>
              <a:rPr lang="he-IL" sz="3300" b="1" dirty="0"/>
              <a:t>הובלה ושינוע בתוך המפעל </a:t>
            </a:r>
            <a:endParaRPr lang="en-US" sz="3300" b="1" dirty="0"/>
          </a:p>
          <a:p>
            <a:pPr lvl="0"/>
            <a:r>
              <a:rPr lang="he-IL" sz="3300" b="1" dirty="0"/>
              <a:t>מוצרים         </a:t>
            </a:r>
            <a:endParaRPr lang="en-US" sz="3300" b="1" dirty="0"/>
          </a:p>
          <a:p>
            <a:pPr lvl="0"/>
            <a:r>
              <a:rPr lang="he-IL" sz="3300" b="1" dirty="0"/>
              <a:t>אספקת חומרי גלם</a:t>
            </a:r>
            <a:endParaRPr lang="en-US" sz="3300" b="1" dirty="0"/>
          </a:p>
          <a:p>
            <a:pPr marL="0" indent="0">
              <a:buNone/>
            </a:pPr>
            <a:endParaRPr lang="he-IL" sz="1600" dirty="0"/>
          </a:p>
        </p:txBody>
      </p:sp>
      <p:pic>
        <p:nvPicPr>
          <p:cNvPr id="3" name="תמונה 2">
            <a:extLst>
              <a:ext uri="{FF2B5EF4-FFF2-40B4-BE49-F238E27FC236}">
                <a16:creationId xmlns:a16="http://schemas.microsoft.com/office/drawing/2014/main" id="{6D8C67CF-4C3E-439B-93FE-064EE25D36D3}"/>
              </a:ext>
            </a:extLst>
          </p:cNvPr>
          <p:cNvPicPr>
            <a:picLocks noChangeAspect="1"/>
          </p:cNvPicPr>
          <p:nvPr/>
        </p:nvPicPr>
        <p:blipFill>
          <a:blip r:embed="rId3"/>
          <a:stretch>
            <a:fillRect/>
          </a:stretch>
        </p:blipFill>
        <p:spPr>
          <a:xfrm>
            <a:off x="515206" y="3517181"/>
            <a:ext cx="2143125" cy="2143125"/>
          </a:xfrm>
          <a:prstGeom prst="rect">
            <a:avLst/>
          </a:prstGeom>
        </p:spPr>
      </p:pic>
    </p:spTree>
    <p:extLst>
      <p:ext uri="{BB962C8B-B14F-4D97-AF65-F5344CB8AC3E}">
        <p14:creationId xmlns:p14="http://schemas.microsoft.com/office/powerpoint/2010/main" val="890506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15206" y="408372"/>
            <a:ext cx="11160000" cy="5557421"/>
          </a:xfrm>
        </p:spPr>
        <p:txBody>
          <a:bodyPr>
            <a:normAutofit fontScale="77500" lnSpcReduction="20000"/>
          </a:bodyPr>
          <a:lstStyle/>
          <a:p>
            <a:pPr marL="0" indent="0">
              <a:lnSpc>
                <a:spcPct val="100000"/>
              </a:lnSpc>
              <a:buNone/>
            </a:pPr>
            <a:r>
              <a:rPr lang="he-IL" sz="4000" dirty="0"/>
              <a:t>חשבו על משהו שהייתם רוצים לייצר. איזה שהוא חומר כימי. והוא המצאה מקורית שלכם! פטנט שרשום על שמכם ואין אותו בשום מקום בעולם!</a:t>
            </a:r>
          </a:p>
          <a:p>
            <a:pPr marL="0" indent="0">
              <a:lnSpc>
                <a:spcPct val="100000"/>
              </a:lnSpc>
              <a:buNone/>
            </a:pPr>
            <a:r>
              <a:rPr lang="he-IL" sz="4000" dirty="0"/>
              <a:t>זה יכול להיות כל דבר, אפילו דמיוני לחלוטין.</a:t>
            </a:r>
          </a:p>
          <a:p>
            <a:pPr marL="0" indent="0">
              <a:lnSpc>
                <a:spcPct val="100000"/>
              </a:lnSpc>
              <a:buNone/>
            </a:pPr>
            <a:r>
              <a:rPr lang="he-IL" sz="4000" dirty="0"/>
              <a:t>למשל... פחית משקה שמתמלאת מעצמה בכל דבר שאפשר לחשוב עליו</a:t>
            </a:r>
          </a:p>
          <a:p>
            <a:pPr marL="0" indent="0">
              <a:lnSpc>
                <a:spcPct val="100000"/>
              </a:lnSpc>
              <a:buNone/>
            </a:pPr>
            <a:r>
              <a:rPr lang="he-IL" sz="4000" dirty="0"/>
              <a:t>או מכונה שאפשר לנסוע בה קדימה ואחורה בזמן.</a:t>
            </a:r>
          </a:p>
          <a:p>
            <a:pPr marL="0" indent="0">
              <a:lnSpc>
                <a:spcPct val="100000"/>
              </a:lnSpc>
              <a:buNone/>
            </a:pPr>
            <a:endParaRPr lang="he-IL" sz="4000" dirty="0"/>
          </a:p>
          <a:p>
            <a:pPr marL="0" indent="0">
              <a:lnSpc>
                <a:spcPct val="100000"/>
              </a:lnSpc>
              <a:buNone/>
            </a:pPr>
            <a:r>
              <a:rPr lang="he-IL" sz="4000" dirty="0"/>
              <a:t>עכשיו חשבו מה אתם צריכים כדי לייצר את המוצר הזה וציירו אותו על גבי הדף שלכם.</a:t>
            </a:r>
          </a:p>
          <a:p>
            <a:pPr marL="0" indent="0">
              <a:lnSpc>
                <a:spcPct val="100000"/>
              </a:lnSpc>
              <a:buNone/>
            </a:pPr>
            <a:r>
              <a:rPr lang="he-IL" sz="4000" dirty="0"/>
              <a:t>המשימה שלכם תהיה לתכנן את המפעל שבו ייוצר הפטנט שלכם.</a:t>
            </a:r>
          </a:p>
          <a:p>
            <a:pPr marL="0" indent="0">
              <a:lnSpc>
                <a:spcPct val="100000"/>
              </a:lnSpc>
              <a:buNone/>
            </a:pPr>
            <a:r>
              <a:rPr lang="he-IL" sz="4000" dirty="0"/>
              <a:t>הנה כמה דברים שיהיה עליכם להתייחס בתכנון המפעל.</a:t>
            </a:r>
          </a:p>
          <a:p>
            <a:endParaRPr lang="he-IL" dirty="0"/>
          </a:p>
        </p:txBody>
      </p:sp>
    </p:spTree>
    <p:extLst>
      <p:ext uri="{BB962C8B-B14F-4D97-AF65-F5344CB8AC3E}">
        <p14:creationId xmlns:p14="http://schemas.microsoft.com/office/powerpoint/2010/main" val="1468754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מבנה התא </a:t>
            </a:r>
          </a:p>
        </p:txBody>
      </p:sp>
      <p:sp>
        <p:nvSpPr>
          <p:cNvPr id="7" name="כותרת משנה 6"/>
          <p:cNvSpPr>
            <a:spLocks noGrp="1"/>
          </p:cNvSpPr>
          <p:nvPr>
            <p:ph type="subTitle" idx="1"/>
          </p:nvPr>
        </p:nvSpPr>
        <p:spPr/>
        <p:txBody>
          <a:bodyPr/>
          <a:lstStyle/>
          <a:p>
            <a:r>
              <a:rPr lang="he-IL" dirty="0">
                <a:sym typeface="Varela Round"/>
              </a:rPr>
              <a:t>השוואה בין מרכיבי המפעל לאברוני התא</a:t>
            </a:r>
          </a:p>
        </p:txBody>
      </p:sp>
      <p:pic>
        <p:nvPicPr>
          <p:cNvPr id="6146" name="Picture 2" descr="View, Cell, Information, Close">
            <a:extLst>
              <a:ext uri="{FF2B5EF4-FFF2-40B4-BE49-F238E27FC236}">
                <a16:creationId xmlns:a16="http://schemas.microsoft.com/office/drawing/2014/main" id="{AE423FE6-84B1-4A4F-B75E-78617E453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91" y="4637750"/>
            <a:ext cx="2607660" cy="1927401"/>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a:extLst>
              <a:ext uri="{FF2B5EF4-FFF2-40B4-BE49-F238E27FC236}">
                <a16:creationId xmlns:a16="http://schemas.microsoft.com/office/drawing/2014/main" id="{CA514211-7017-466E-89F3-63BD69A26180}"/>
              </a:ext>
            </a:extLst>
          </p:cNvPr>
          <p:cNvPicPr>
            <a:picLocks noChangeAspect="1"/>
          </p:cNvPicPr>
          <p:nvPr/>
        </p:nvPicPr>
        <p:blipFill>
          <a:blip r:embed="rId4"/>
          <a:stretch>
            <a:fillRect/>
          </a:stretch>
        </p:blipFill>
        <p:spPr>
          <a:xfrm>
            <a:off x="9424671" y="4426109"/>
            <a:ext cx="1927401" cy="1927401"/>
          </a:xfrm>
          <a:prstGeom prst="rect">
            <a:avLst/>
          </a:prstGeom>
        </p:spPr>
      </p:pic>
      <p:sp>
        <p:nvSpPr>
          <p:cNvPr id="4" name="TextBox 3">
            <a:extLst>
              <a:ext uri="{FF2B5EF4-FFF2-40B4-BE49-F238E27FC236}">
                <a16:creationId xmlns:a16="http://schemas.microsoft.com/office/drawing/2014/main" id="{ED032535-DE50-4222-B5BB-AEC1112B0B0C}"/>
              </a:ext>
            </a:extLst>
          </p:cNvPr>
          <p:cNvSpPr txBox="1"/>
          <p:nvPr/>
        </p:nvSpPr>
        <p:spPr>
          <a:xfrm>
            <a:off x="2933151" y="4241342"/>
            <a:ext cx="5956380" cy="2031325"/>
          </a:xfrm>
          <a:prstGeom prst="rect">
            <a:avLst/>
          </a:prstGeom>
          <a:noFill/>
        </p:spPr>
        <p:txBody>
          <a:bodyPr wrap="square" rtlCol="1">
            <a:spAutoFit/>
          </a:bodyPr>
          <a:lstStyle/>
          <a:p>
            <a:pPr algn="ctr">
              <a:lnSpc>
                <a:spcPct val="150000"/>
              </a:lnSpc>
            </a:pPr>
            <a:r>
              <a:rPr lang="he-IL" sz="2800" b="1" dirty="0">
                <a:cs typeface="Varela Round" panose="00000500000000000000"/>
              </a:rPr>
              <a:t>אברון</a:t>
            </a:r>
            <a:r>
              <a:rPr lang="he-IL" sz="2800" dirty="0">
                <a:cs typeface="Varela Round" panose="00000500000000000000"/>
              </a:rPr>
              <a:t> – מבנה הנמצא בתא וממלא תפקיד כלשהו המאפשר את תהליכי החיים בתא</a:t>
            </a:r>
          </a:p>
        </p:txBody>
      </p:sp>
    </p:spTree>
    <p:extLst>
      <p:ext uri="{BB962C8B-B14F-4D97-AF65-F5344CB8AC3E}">
        <p14:creationId xmlns:p14="http://schemas.microsoft.com/office/powerpoint/2010/main" val="2415163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iew, Cell, Information, Close">
            <a:extLst>
              <a:ext uri="{FF2B5EF4-FFF2-40B4-BE49-F238E27FC236}">
                <a16:creationId xmlns:a16="http://schemas.microsoft.com/office/drawing/2014/main" id="{C4036892-55D5-465A-B6F4-1643B328A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1" y="253157"/>
            <a:ext cx="2190750" cy="161925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8167258E-47E8-41D7-956A-2FA078FAE192}"/>
              </a:ext>
            </a:extLst>
          </p:cNvPr>
          <p:cNvSpPr>
            <a:spLocks noGrp="1"/>
          </p:cNvSpPr>
          <p:nvPr>
            <p:ph type="title"/>
          </p:nvPr>
        </p:nvSpPr>
        <p:spPr>
          <a:xfrm>
            <a:off x="535739" y="287660"/>
            <a:ext cx="11675207" cy="720000"/>
          </a:xfrm>
        </p:spPr>
        <p:txBody>
          <a:bodyPr/>
          <a:lstStyle/>
          <a:p>
            <a:r>
              <a:rPr lang="he-IL" sz="4600" u="sng" dirty="0"/>
              <a:t>מפעל תעשייתי – מבנה התא ותפקודו</a:t>
            </a:r>
          </a:p>
        </p:txBody>
      </p:sp>
      <p:sp>
        <p:nvSpPr>
          <p:cNvPr id="5" name="TextBox 4">
            <a:extLst>
              <a:ext uri="{FF2B5EF4-FFF2-40B4-BE49-F238E27FC236}">
                <a16:creationId xmlns:a16="http://schemas.microsoft.com/office/drawing/2014/main" id="{86FADC19-87B3-4402-81D8-4316843EBAA6}"/>
              </a:ext>
            </a:extLst>
          </p:cNvPr>
          <p:cNvSpPr txBox="1"/>
          <p:nvPr/>
        </p:nvSpPr>
        <p:spPr>
          <a:xfrm>
            <a:off x="5974605" y="1191782"/>
            <a:ext cx="4861982" cy="2308324"/>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גבולות המפעל</a:t>
            </a:r>
          </a:p>
          <a:p>
            <a:pPr>
              <a:lnSpc>
                <a:spcPct val="150000"/>
              </a:lnSpc>
            </a:pPr>
            <a:r>
              <a:rPr lang="he-IL" sz="3200" dirty="0">
                <a:cs typeface="Varela Round" panose="00000500000000000000"/>
              </a:rPr>
              <a:t> הפרדה בין המפעל לסביבתו החיצונית</a:t>
            </a:r>
          </a:p>
        </p:txBody>
      </p:sp>
      <p:sp>
        <p:nvSpPr>
          <p:cNvPr id="8" name="TextBox 7">
            <a:extLst>
              <a:ext uri="{FF2B5EF4-FFF2-40B4-BE49-F238E27FC236}">
                <a16:creationId xmlns:a16="http://schemas.microsoft.com/office/drawing/2014/main" id="{1ECB6324-5F28-47DE-B86D-4145FF9FE506}"/>
              </a:ext>
            </a:extLst>
          </p:cNvPr>
          <p:cNvSpPr txBox="1"/>
          <p:nvPr/>
        </p:nvSpPr>
        <p:spPr>
          <a:xfrm>
            <a:off x="59832" y="1240561"/>
            <a:ext cx="5755746" cy="4708981"/>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קרום התא</a:t>
            </a:r>
          </a:p>
          <a:p>
            <a:pPr>
              <a:lnSpc>
                <a:spcPct val="150000"/>
              </a:lnSpc>
            </a:pPr>
            <a:r>
              <a:rPr lang="he-IL" sz="2800" dirty="0">
                <a:cs typeface="Varela Round" panose="00000500000000000000"/>
              </a:rPr>
              <a:t>עוטף ומפריד את התא מהסביבה החיצונית.</a:t>
            </a:r>
          </a:p>
          <a:p>
            <a:pPr>
              <a:lnSpc>
                <a:spcPct val="150000"/>
              </a:lnSpc>
            </a:pPr>
            <a:r>
              <a:rPr lang="he-IL" sz="2800" b="1" dirty="0">
                <a:cs typeface="Varela Round" panose="00000500000000000000"/>
              </a:rPr>
              <a:t>קרום בררני </a:t>
            </a:r>
            <a:r>
              <a:rPr lang="he-IL" sz="2800" dirty="0">
                <a:cs typeface="Varela Round" panose="00000500000000000000"/>
              </a:rPr>
              <a:t>– לא כל חומר יכול לעבור דרכו. הוא מאפשר מעבר של חומרים מסוימים ומונע מעבר של חומרים אחרים</a:t>
            </a:r>
          </a:p>
        </p:txBody>
      </p:sp>
      <p:grpSp>
        <p:nvGrpSpPr>
          <p:cNvPr id="7" name="קבוצה 6"/>
          <p:cNvGrpSpPr/>
          <p:nvPr/>
        </p:nvGrpSpPr>
        <p:grpSpPr>
          <a:xfrm>
            <a:off x="5778288" y="3500107"/>
            <a:ext cx="6027784" cy="3090798"/>
            <a:chOff x="0" y="2000251"/>
            <a:chExt cx="8018463" cy="2998911"/>
          </a:xfrm>
        </p:grpSpPr>
        <p:grpSp>
          <p:nvGrpSpPr>
            <p:cNvPr id="9" name="קבוצה 5"/>
            <p:cNvGrpSpPr>
              <a:grpSpLocks/>
            </p:cNvGrpSpPr>
            <p:nvPr/>
          </p:nvGrpSpPr>
          <p:grpSpPr bwMode="auto">
            <a:xfrm>
              <a:off x="0" y="2000251"/>
              <a:ext cx="8018463" cy="2963688"/>
              <a:chOff x="198373" y="3694072"/>
              <a:chExt cx="8018196" cy="2963792"/>
            </a:xfrm>
          </p:grpSpPr>
          <p:grpSp>
            <p:nvGrpSpPr>
              <p:cNvPr id="11" name="קבוצה 4"/>
              <p:cNvGrpSpPr>
                <a:grpSpLocks/>
              </p:cNvGrpSpPr>
              <p:nvPr/>
            </p:nvGrpSpPr>
            <p:grpSpPr bwMode="auto">
              <a:xfrm>
                <a:off x="577774" y="3694072"/>
                <a:ext cx="7638795" cy="2963792"/>
                <a:chOff x="202236" y="4005143"/>
                <a:chExt cx="7638795" cy="2963792"/>
              </a:xfrm>
            </p:grpSpPr>
            <p:pic>
              <p:nvPicPr>
                <p:cNvPr id="1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35" y="4582836"/>
                  <a:ext cx="6257708" cy="16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3053291" y="6168982"/>
                  <a:ext cx="842934" cy="56741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חלבון</a:t>
                  </a:r>
                </a:p>
              </p:txBody>
            </p:sp>
            <p:sp>
              <p:nvSpPr>
                <p:cNvPr id="17" name="מלבן 16"/>
                <p:cNvSpPr/>
                <p:nvPr/>
              </p:nvSpPr>
              <p:spPr>
                <a:xfrm>
                  <a:off x="1043583" y="4417908"/>
                  <a:ext cx="360350" cy="24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sp>
              <p:nvSpPr>
                <p:cNvPr id="18" name="מלבן 17"/>
                <p:cNvSpPr/>
                <p:nvPr/>
              </p:nvSpPr>
              <p:spPr>
                <a:xfrm>
                  <a:off x="605447" y="4322654"/>
                  <a:ext cx="358763" cy="24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sp>
              <p:nvSpPr>
                <p:cNvPr id="19" name="מלבן 18"/>
                <p:cNvSpPr/>
                <p:nvPr/>
              </p:nvSpPr>
              <p:spPr>
                <a:xfrm>
                  <a:off x="7482268" y="5791144"/>
                  <a:ext cx="358763" cy="41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sp>
              <p:nvSpPr>
                <p:cNvPr id="20" name="סוגר מסולסל ימני 21"/>
                <p:cNvSpPr/>
                <p:nvPr/>
              </p:nvSpPr>
              <p:spPr>
                <a:xfrm>
                  <a:off x="6476385" y="5050000"/>
                  <a:ext cx="460657" cy="963647"/>
                </a:xfrm>
                <a:custGeom>
                  <a:avLst/>
                  <a:gdLst>
                    <a:gd name="connsiteX0" fmla="*/ 0 w 194799"/>
                    <a:gd name="connsiteY0" fmla="*/ 0 h 1183485"/>
                    <a:gd name="connsiteX1" fmla="*/ 97400 w 194799"/>
                    <a:gd name="connsiteY1" fmla="*/ 16233 h 1183485"/>
                    <a:gd name="connsiteX2" fmla="*/ 97400 w 194799"/>
                    <a:gd name="connsiteY2" fmla="*/ 575510 h 1183485"/>
                    <a:gd name="connsiteX3" fmla="*/ 194800 w 194799"/>
                    <a:gd name="connsiteY3" fmla="*/ 591743 h 1183485"/>
                    <a:gd name="connsiteX4" fmla="*/ 97400 w 194799"/>
                    <a:gd name="connsiteY4" fmla="*/ 607976 h 1183485"/>
                    <a:gd name="connsiteX5" fmla="*/ 97400 w 194799"/>
                    <a:gd name="connsiteY5" fmla="*/ 1167252 h 1183485"/>
                    <a:gd name="connsiteX6" fmla="*/ 0 w 194799"/>
                    <a:gd name="connsiteY6" fmla="*/ 1183485 h 1183485"/>
                    <a:gd name="connsiteX7" fmla="*/ 0 w 194799"/>
                    <a:gd name="connsiteY7" fmla="*/ 0 h 1183485"/>
                    <a:gd name="connsiteX0" fmla="*/ 0 w 194799"/>
                    <a:gd name="connsiteY0" fmla="*/ 0 h 1183485"/>
                    <a:gd name="connsiteX1" fmla="*/ 97400 w 194799"/>
                    <a:gd name="connsiteY1" fmla="*/ 16233 h 1183485"/>
                    <a:gd name="connsiteX2" fmla="*/ 97400 w 194799"/>
                    <a:gd name="connsiteY2" fmla="*/ 575510 h 1183485"/>
                    <a:gd name="connsiteX3" fmla="*/ 194800 w 194799"/>
                    <a:gd name="connsiteY3" fmla="*/ 591743 h 1183485"/>
                    <a:gd name="connsiteX4" fmla="*/ 97400 w 194799"/>
                    <a:gd name="connsiteY4" fmla="*/ 607976 h 1183485"/>
                    <a:gd name="connsiteX5" fmla="*/ 97400 w 194799"/>
                    <a:gd name="connsiteY5" fmla="*/ 1167252 h 1183485"/>
                    <a:gd name="connsiteX6" fmla="*/ 0 w 194799"/>
                    <a:gd name="connsiteY6" fmla="*/ 1183485 h 1183485"/>
                    <a:gd name="connsiteX0" fmla="*/ 0 w 414256"/>
                    <a:gd name="connsiteY0" fmla="*/ 0 h 1579295"/>
                    <a:gd name="connsiteX1" fmla="*/ 97400 w 414256"/>
                    <a:gd name="connsiteY1" fmla="*/ 16233 h 1579295"/>
                    <a:gd name="connsiteX2" fmla="*/ 97400 w 414256"/>
                    <a:gd name="connsiteY2" fmla="*/ 575510 h 1579295"/>
                    <a:gd name="connsiteX3" fmla="*/ 194800 w 414256"/>
                    <a:gd name="connsiteY3" fmla="*/ 591743 h 1579295"/>
                    <a:gd name="connsiteX4" fmla="*/ 97400 w 414256"/>
                    <a:gd name="connsiteY4" fmla="*/ 607976 h 1579295"/>
                    <a:gd name="connsiteX5" fmla="*/ 97400 w 414256"/>
                    <a:gd name="connsiteY5" fmla="*/ 1167252 h 1579295"/>
                    <a:gd name="connsiteX6" fmla="*/ 0 w 414256"/>
                    <a:gd name="connsiteY6" fmla="*/ 1183485 h 1579295"/>
                    <a:gd name="connsiteX7" fmla="*/ 0 w 414256"/>
                    <a:gd name="connsiteY7" fmla="*/ 0 h 1579295"/>
                    <a:gd name="connsiteX0" fmla="*/ 0 w 414256"/>
                    <a:gd name="connsiteY0" fmla="*/ 0 h 1579295"/>
                    <a:gd name="connsiteX1" fmla="*/ 97400 w 414256"/>
                    <a:gd name="connsiteY1" fmla="*/ 16233 h 1579295"/>
                    <a:gd name="connsiteX2" fmla="*/ 97400 w 414256"/>
                    <a:gd name="connsiteY2" fmla="*/ 575510 h 1579295"/>
                    <a:gd name="connsiteX3" fmla="*/ 414256 w 414256"/>
                    <a:gd name="connsiteY3" fmla="*/ 1579295 h 1579295"/>
                    <a:gd name="connsiteX4" fmla="*/ 97400 w 414256"/>
                    <a:gd name="connsiteY4" fmla="*/ 607976 h 1579295"/>
                    <a:gd name="connsiteX5" fmla="*/ 97400 w 414256"/>
                    <a:gd name="connsiteY5" fmla="*/ 1167252 h 1579295"/>
                    <a:gd name="connsiteX6" fmla="*/ 0 w 414256"/>
                    <a:gd name="connsiteY6" fmla="*/ 1183485 h 157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56" h="1579295" stroke="0" extrusionOk="0">
                      <a:moveTo>
                        <a:pt x="0" y="0"/>
                      </a:moveTo>
                      <a:cubicBezTo>
                        <a:pt x="53793" y="0"/>
                        <a:pt x="97400" y="7268"/>
                        <a:pt x="97400" y="16233"/>
                      </a:cubicBezTo>
                      <a:lnTo>
                        <a:pt x="97400" y="575510"/>
                      </a:lnTo>
                      <a:cubicBezTo>
                        <a:pt x="97400" y="584475"/>
                        <a:pt x="141007" y="591743"/>
                        <a:pt x="194800" y="591743"/>
                      </a:cubicBezTo>
                      <a:cubicBezTo>
                        <a:pt x="141007" y="591743"/>
                        <a:pt x="97400" y="599011"/>
                        <a:pt x="97400" y="607976"/>
                      </a:cubicBezTo>
                      <a:lnTo>
                        <a:pt x="97400" y="1167252"/>
                      </a:lnTo>
                      <a:cubicBezTo>
                        <a:pt x="97400" y="1176217"/>
                        <a:pt x="53793" y="1183485"/>
                        <a:pt x="0" y="1183485"/>
                      </a:cubicBezTo>
                      <a:lnTo>
                        <a:pt x="0" y="0"/>
                      </a:lnTo>
                      <a:close/>
                    </a:path>
                    <a:path w="414256" h="1579295" fill="none">
                      <a:moveTo>
                        <a:pt x="0" y="0"/>
                      </a:moveTo>
                      <a:cubicBezTo>
                        <a:pt x="53793" y="0"/>
                        <a:pt x="97400" y="7268"/>
                        <a:pt x="97400" y="16233"/>
                      </a:cubicBezTo>
                      <a:lnTo>
                        <a:pt x="97400" y="575510"/>
                      </a:lnTo>
                      <a:cubicBezTo>
                        <a:pt x="97400" y="584475"/>
                        <a:pt x="360463" y="1579295"/>
                        <a:pt x="414256" y="1579295"/>
                      </a:cubicBezTo>
                      <a:cubicBezTo>
                        <a:pt x="360463" y="1579295"/>
                        <a:pt x="97400" y="599011"/>
                        <a:pt x="97400" y="607976"/>
                      </a:cubicBezTo>
                      <a:lnTo>
                        <a:pt x="97400" y="1167252"/>
                      </a:lnTo>
                      <a:cubicBezTo>
                        <a:pt x="97400" y="1176217"/>
                        <a:pt x="53793" y="1183485"/>
                        <a:pt x="0" y="1183485"/>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cs typeface="Varela Round" panose="00000500000000000000" pitchFamily="2" charset="-79"/>
                  </a:endParaRPr>
                </a:p>
              </p:txBody>
            </p:sp>
            <p:sp>
              <p:nvSpPr>
                <p:cNvPr id="21" name="TextBox 8"/>
                <p:cNvSpPr txBox="1">
                  <a:spLocks noChangeArrowheads="1"/>
                </p:cNvSpPr>
                <p:nvPr/>
              </p:nvSpPr>
              <p:spPr bwMode="auto">
                <a:xfrm>
                  <a:off x="1772220" y="6218196"/>
                  <a:ext cx="842934" cy="56741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חלבון</a:t>
                  </a:r>
                </a:p>
              </p:txBody>
            </p:sp>
            <p:sp>
              <p:nvSpPr>
                <p:cNvPr id="22" name="TextBox 8"/>
                <p:cNvSpPr txBox="1">
                  <a:spLocks noChangeArrowheads="1"/>
                </p:cNvSpPr>
                <p:nvPr/>
              </p:nvSpPr>
              <p:spPr bwMode="auto">
                <a:xfrm>
                  <a:off x="202236" y="4028957"/>
                  <a:ext cx="1786158" cy="584221"/>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תעלה</a:t>
                  </a:r>
                </a:p>
                <a:p>
                  <a:pPr eaLnBrk="1" hangingPunct="1"/>
                  <a:r>
                    <a:rPr lang="he-IL" sz="1600" noProof="1">
                      <a:solidFill>
                        <a:srgbClr val="000000"/>
                      </a:solidFill>
                      <a:latin typeface="Varela Round" panose="00000500000000000000" pitchFamily="2" charset="-79"/>
                      <a:cs typeface="Varela Round" panose="00000500000000000000" pitchFamily="2" charset="-79"/>
                    </a:rPr>
                    <a:t>(חלבון)</a:t>
                  </a:r>
                </a:p>
              </p:txBody>
            </p:sp>
            <p:sp>
              <p:nvSpPr>
                <p:cNvPr id="23" name="TextBox 8"/>
                <p:cNvSpPr txBox="1">
                  <a:spLocks noChangeArrowheads="1"/>
                </p:cNvSpPr>
                <p:nvPr/>
              </p:nvSpPr>
              <p:spPr bwMode="auto">
                <a:xfrm>
                  <a:off x="4648674" y="6189620"/>
                  <a:ext cx="842934" cy="56741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חלבון</a:t>
                  </a:r>
                </a:p>
              </p:txBody>
            </p:sp>
            <p:sp>
              <p:nvSpPr>
                <p:cNvPr id="24" name="מלבן 23"/>
                <p:cNvSpPr/>
                <p:nvPr/>
              </p:nvSpPr>
              <p:spPr>
                <a:xfrm>
                  <a:off x="7117155" y="4424258"/>
                  <a:ext cx="360350" cy="41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sp>
              <p:nvSpPr>
                <p:cNvPr id="25" name="מלבן 24"/>
                <p:cNvSpPr/>
                <p:nvPr/>
              </p:nvSpPr>
              <p:spPr>
                <a:xfrm>
                  <a:off x="6690378" y="4342599"/>
                  <a:ext cx="360352" cy="41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sp>
              <p:nvSpPr>
                <p:cNvPr id="26" name="מלבן 25"/>
                <p:cNvSpPr/>
                <p:nvPr/>
              </p:nvSpPr>
              <p:spPr>
                <a:xfrm>
                  <a:off x="5566219" y="4254390"/>
                  <a:ext cx="360351" cy="412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pic>
              <p:nvPicPr>
                <p:cNvPr id="27"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6121" y="4134523"/>
                  <a:ext cx="935691" cy="56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8230" y="4365545"/>
                  <a:ext cx="508812" cy="33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מלבן 28"/>
                <p:cNvSpPr/>
                <p:nvPr/>
              </p:nvSpPr>
              <p:spPr>
                <a:xfrm>
                  <a:off x="6428203" y="4005143"/>
                  <a:ext cx="360350" cy="41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pic>
              <p:nvPicPr>
                <p:cNvPr id="30"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11274" y="4069515"/>
                  <a:ext cx="737954" cy="47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מלבן 30"/>
                <p:cNvSpPr/>
                <p:nvPr/>
              </p:nvSpPr>
              <p:spPr>
                <a:xfrm>
                  <a:off x="4177203" y="4460772"/>
                  <a:ext cx="211130" cy="206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pic>
              <p:nvPicPr>
                <p:cNvPr id="32"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75649" y="4423643"/>
                  <a:ext cx="264606" cy="14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18534" y="4456450"/>
                  <a:ext cx="2000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728" y="4270182"/>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8"/>
                <p:cNvSpPr txBox="1">
                  <a:spLocks noChangeArrowheads="1"/>
                </p:cNvSpPr>
                <p:nvPr/>
              </p:nvSpPr>
              <p:spPr bwMode="auto">
                <a:xfrm>
                  <a:off x="6036835" y="5923705"/>
                  <a:ext cx="1728199" cy="104523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שכבה</a:t>
                  </a:r>
                </a:p>
                <a:p>
                  <a:pPr eaLnBrk="1" hangingPunct="1"/>
                  <a:r>
                    <a:rPr lang="he-IL" sz="1600" noProof="1">
                      <a:solidFill>
                        <a:srgbClr val="000000"/>
                      </a:solidFill>
                      <a:latin typeface="Varela Round" panose="00000500000000000000" pitchFamily="2" charset="-79"/>
                      <a:cs typeface="Varela Round" panose="00000500000000000000" pitchFamily="2" charset="-79"/>
                    </a:rPr>
                    <a:t>כפולה של פוספוליפידים</a:t>
                  </a:r>
                </a:p>
              </p:txBody>
            </p:sp>
          </p:grpSp>
          <p:sp>
            <p:nvSpPr>
              <p:cNvPr id="12" name="TextBox 17"/>
              <p:cNvSpPr txBox="1">
                <a:spLocks noChangeArrowheads="1"/>
              </p:cNvSpPr>
              <p:nvPr/>
            </p:nvSpPr>
            <p:spPr bwMode="auto">
              <a:xfrm>
                <a:off x="4996234" y="3813139"/>
                <a:ext cx="1109031" cy="58580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קולטן (חלבון)</a:t>
                </a:r>
              </a:p>
            </p:txBody>
          </p:sp>
          <p:sp>
            <p:nvSpPr>
              <p:cNvPr id="13" name="TextBox 8"/>
              <p:cNvSpPr txBox="1">
                <a:spLocks noChangeArrowheads="1"/>
              </p:cNvSpPr>
              <p:nvPr/>
            </p:nvSpPr>
            <p:spPr bwMode="auto">
              <a:xfrm>
                <a:off x="1160366" y="5845211"/>
                <a:ext cx="842935" cy="338149"/>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סוכר</a:t>
                </a:r>
              </a:p>
            </p:txBody>
          </p:sp>
          <p:sp>
            <p:nvSpPr>
              <p:cNvPr id="14" name="TextBox 8"/>
              <p:cNvSpPr txBox="1">
                <a:spLocks noChangeArrowheads="1"/>
              </p:cNvSpPr>
              <p:nvPr/>
            </p:nvSpPr>
            <p:spPr bwMode="auto">
              <a:xfrm>
                <a:off x="198373" y="5769008"/>
                <a:ext cx="1222335" cy="56741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כולסטרול</a:t>
                </a:r>
              </a:p>
            </p:txBody>
          </p:sp>
        </p:grpSp>
        <p:sp>
          <p:nvSpPr>
            <p:cNvPr id="10" name="מלבן 1"/>
            <p:cNvSpPr>
              <a:spLocks noChangeArrowheads="1"/>
            </p:cNvSpPr>
            <p:nvPr/>
          </p:nvSpPr>
          <p:spPr bwMode="auto">
            <a:xfrm>
              <a:off x="2307929" y="4721350"/>
              <a:ext cx="4273549"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0000"/>
                  </a:solidFill>
                </a:rPr>
                <a:t>Mariana Ruiz Villarreal (</a:t>
              </a:r>
              <a:r>
                <a:rPr lang="en-US" sz="1200" dirty="0" err="1">
                  <a:solidFill>
                    <a:srgbClr val="000000"/>
                  </a:solidFill>
                </a:rPr>
                <a:t>LadyofHats</a:t>
              </a:r>
              <a:r>
                <a:rPr lang="en-US" sz="1200" dirty="0">
                  <a:solidFill>
                    <a:srgbClr val="000000"/>
                  </a:solidFill>
                </a:rPr>
                <a:t>). Wikimedia commons©</a:t>
              </a:r>
            </a:p>
          </p:txBody>
        </p:sp>
      </p:grpSp>
      <p:pic>
        <p:nvPicPr>
          <p:cNvPr id="3" name="תמונה 2">
            <a:extLst>
              <a:ext uri="{FF2B5EF4-FFF2-40B4-BE49-F238E27FC236}">
                <a16:creationId xmlns:a16="http://schemas.microsoft.com/office/drawing/2014/main" id="{6D8C67CF-4C3E-439B-93FE-064EE25D36D3}"/>
              </a:ext>
            </a:extLst>
          </p:cNvPr>
          <p:cNvPicPr>
            <a:picLocks noChangeAspect="1"/>
          </p:cNvPicPr>
          <p:nvPr/>
        </p:nvPicPr>
        <p:blipFill>
          <a:blip r:embed="rId11"/>
          <a:stretch>
            <a:fillRect/>
          </a:stretch>
        </p:blipFill>
        <p:spPr>
          <a:xfrm>
            <a:off x="10738338" y="1260380"/>
            <a:ext cx="1233325" cy="1233325"/>
          </a:xfrm>
          <a:prstGeom prst="rect">
            <a:avLst/>
          </a:prstGeom>
        </p:spPr>
      </p:pic>
    </p:spTree>
    <p:extLst>
      <p:ext uri="{BB962C8B-B14F-4D97-AF65-F5344CB8AC3E}">
        <p14:creationId xmlns:p14="http://schemas.microsoft.com/office/powerpoint/2010/main" val="4216105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15206" y="438150"/>
            <a:ext cx="11160000" cy="5876925"/>
          </a:xfrm>
        </p:spPr>
        <p:txBody>
          <a:bodyPr>
            <a:normAutofit fontScale="92500" lnSpcReduction="20000"/>
          </a:bodyPr>
          <a:lstStyle/>
          <a:p>
            <a:pPr marL="0" indent="0">
              <a:lnSpc>
                <a:spcPct val="100000"/>
              </a:lnSpc>
              <a:buNone/>
            </a:pPr>
            <a:r>
              <a:rPr lang="he-IL" sz="3300" dirty="0"/>
              <a:t>גבולות המפעל והשומרים – ברוב המפעלים שאנחנו מכירים יש גדר מסביב להם. מטרת הגדר היא למנוע מחומרים לצאת החוצה ולשמור שרק הדברים הרצויים ייכנסו פנימה.</a:t>
            </a:r>
          </a:p>
          <a:p>
            <a:pPr marL="0" indent="0">
              <a:lnSpc>
                <a:spcPct val="100000"/>
              </a:lnSpc>
              <a:buNone/>
            </a:pPr>
            <a:r>
              <a:rPr lang="he-IL" sz="3300" dirty="0"/>
              <a:t>מהם הדברים הרצויים? במפעל שלנו היינו רוצים שרק מי ששכרנו לעבוד במפעל שלנו יהיה לו אישור להיכנס פנימה.</a:t>
            </a:r>
          </a:p>
          <a:p>
            <a:pPr marL="0" indent="0">
              <a:lnSpc>
                <a:spcPct val="100000"/>
              </a:lnSpc>
              <a:buNone/>
            </a:pPr>
            <a:r>
              <a:rPr lang="he-IL" sz="3300" dirty="0"/>
              <a:t>בגבולות המפעל בד"כ מציבים שומרים שהתפקיד שלהם הוא לוודא שמי שנכנס יש לו אישור, ומה שיוצא אמור לצאת, וגם לו יש אישור.</a:t>
            </a:r>
          </a:p>
          <a:p>
            <a:pPr marL="0" indent="0">
              <a:lnSpc>
                <a:spcPct val="100000"/>
              </a:lnSpc>
              <a:buNone/>
            </a:pPr>
            <a:r>
              <a:rPr lang="he-IL" sz="3300" dirty="0"/>
              <a:t>כך גם בתא של היצור החי.</a:t>
            </a:r>
          </a:p>
          <a:p>
            <a:pPr marL="0" indent="0">
              <a:lnSpc>
                <a:spcPct val="100000"/>
              </a:lnSpc>
              <a:buNone/>
            </a:pPr>
            <a:r>
              <a:rPr lang="he-IL" sz="3300" dirty="0"/>
              <a:t>גבולות התא הם למעשה הקרום שמקיף את התא ועוטף אותו ומפריד אותו מהסביבה החיצונית. נהוג לומר שהקרום הוא בררני, כלומר בורר מי ייכנס פנימה ומה יצא החוצה. הקרום הזה מונע מעבר של חומרים מסוימים מתוך התא כלפי חוץ ומחוץ לתא כלפי פנים.</a:t>
            </a:r>
          </a:p>
          <a:p>
            <a:endParaRPr lang="he-IL" dirty="0"/>
          </a:p>
        </p:txBody>
      </p:sp>
    </p:spTree>
    <p:extLst>
      <p:ext uri="{BB962C8B-B14F-4D97-AF65-F5344CB8AC3E}">
        <p14:creationId xmlns:p14="http://schemas.microsoft.com/office/powerpoint/2010/main" val="744612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קרום התא</a:t>
            </a:r>
          </a:p>
        </p:txBody>
      </p:sp>
      <p:sp>
        <p:nvSpPr>
          <p:cNvPr id="3" name="מציין מיקום תוכן 2"/>
          <p:cNvSpPr>
            <a:spLocks noGrp="1"/>
          </p:cNvSpPr>
          <p:nvPr>
            <p:ph idx="1"/>
          </p:nvPr>
        </p:nvSpPr>
        <p:spPr>
          <a:xfrm>
            <a:off x="3715" y="677963"/>
            <a:ext cx="11675206" cy="4680000"/>
          </a:xfrm>
        </p:spPr>
        <p:txBody>
          <a:bodyPr/>
          <a:lstStyle/>
          <a:p>
            <a:pPr>
              <a:spcAft>
                <a:spcPts val="0"/>
              </a:spcAft>
              <a:defRPr/>
            </a:pPr>
            <a:r>
              <a:rPr lang="he-IL" sz="2800" b="1" kern="0" dirty="0">
                <a:solidFill>
                  <a:srgbClr val="FF6600"/>
                </a:solidFill>
              </a:rPr>
              <a:t> </a:t>
            </a:r>
            <a:r>
              <a:rPr lang="he-IL" sz="3200" b="1" kern="0" dirty="0">
                <a:solidFill>
                  <a:srgbClr val="FF6600"/>
                </a:solidFill>
              </a:rPr>
              <a:t>שמירה על סביבה פנימית יציבה, השונה מן הסביבה החיצונית=</a:t>
            </a:r>
            <a:r>
              <a:rPr lang="he-IL" sz="3200" b="1" kern="0" noProof="1">
                <a:solidFill>
                  <a:srgbClr val="FF6600"/>
                </a:solidFill>
              </a:rPr>
              <a:t>הומאוסטזיס</a:t>
            </a:r>
          </a:p>
          <a:p>
            <a:pPr>
              <a:spcAft>
                <a:spcPts val="0"/>
              </a:spcAft>
              <a:defRPr/>
            </a:pPr>
            <a:r>
              <a:rPr lang="he-IL" sz="3200" b="1" dirty="0">
                <a:solidFill>
                  <a:srgbClr val="FF6600"/>
                </a:solidFill>
              </a:rPr>
              <a:t>עוד תפקיד של הקרום התא (ממברנה): קליטת אותות מהסביבה בעזרת קולטנים</a:t>
            </a:r>
            <a:r>
              <a:rPr lang="he-IL" sz="3200" b="1" kern="0" dirty="0">
                <a:solidFill>
                  <a:srgbClr val="FF6600"/>
                </a:solidFill>
              </a:rPr>
              <a:t> </a:t>
            </a:r>
          </a:p>
        </p:txBody>
      </p:sp>
      <p:grpSp>
        <p:nvGrpSpPr>
          <p:cNvPr id="4" name="קבוצה 3"/>
          <p:cNvGrpSpPr/>
          <p:nvPr/>
        </p:nvGrpSpPr>
        <p:grpSpPr>
          <a:xfrm>
            <a:off x="33741" y="3057764"/>
            <a:ext cx="8833546" cy="3510283"/>
            <a:chOff x="0" y="2000251"/>
            <a:chExt cx="9010259" cy="2751136"/>
          </a:xfrm>
        </p:grpSpPr>
        <p:grpSp>
          <p:nvGrpSpPr>
            <p:cNvPr id="5" name="קבוצה 5"/>
            <p:cNvGrpSpPr>
              <a:grpSpLocks/>
            </p:cNvGrpSpPr>
            <p:nvPr/>
          </p:nvGrpSpPr>
          <p:grpSpPr bwMode="auto">
            <a:xfrm>
              <a:off x="0" y="2000251"/>
              <a:ext cx="9010259" cy="2577957"/>
              <a:chOff x="198373" y="3694072"/>
              <a:chExt cx="9009958" cy="2578048"/>
            </a:xfrm>
          </p:grpSpPr>
          <p:grpSp>
            <p:nvGrpSpPr>
              <p:cNvPr id="7" name="קבוצה 4"/>
              <p:cNvGrpSpPr>
                <a:grpSpLocks/>
              </p:cNvGrpSpPr>
              <p:nvPr/>
            </p:nvGrpSpPr>
            <p:grpSpPr bwMode="auto">
              <a:xfrm>
                <a:off x="483042" y="3694072"/>
                <a:ext cx="8725289" cy="2578048"/>
                <a:chOff x="107504" y="4005143"/>
                <a:chExt cx="8725289" cy="2578048"/>
              </a:xfrm>
            </p:grpSpPr>
            <p:pic>
              <p:nvPicPr>
                <p:cNvPr id="1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548188"/>
                  <a:ext cx="7607541" cy="16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p:cNvSpPr txBox="1">
                  <a:spLocks noChangeArrowheads="1"/>
                </p:cNvSpPr>
                <p:nvPr/>
              </p:nvSpPr>
              <p:spPr bwMode="auto">
                <a:xfrm>
                  <a:off x="7227885" y="5931886"/>
                  <a:ext cx="1604908" cy="65130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שכבה</a:t>
                  </a:r>
                </a:p>
                <a:p>
                  <a:pPr eaLnBrk="1" hangingPunct="1"/>
                  <a:r>
                    <a:rPr lang="he-IL" sz="1600" noProof="1">
                      <a:solidFill>
                        <a:srgbClr val="000000"/>
                      </a:solidFill>
                      <a:latin typeface="Varela Round" panose="00000500000000000000" pitchFamily="2" charset="-79"/>
                      <a:cs typeface="Varela Round" panose="00000500000000000000" pitchFamily="2" charset="-79"/>
                    </a:rPr>
                    <a:t>כפולה של פוספוליפידים</a:t>
                  </a:r>
                </a:p>
              </p:txBody>
            </p:sp>
            <p:sp>
              <p:nvSpPr>
                <p:cNvPr id="13" name="TextBox 8"/>
                <p:cNvSpPr txBox="1">
                  <a:spLocks noChangeArrowheads="1"/>
                </p:cNvSpPr>
                <p:nvPr/>
              </p:nvSpPr>
              <p:spPr bwMode="auto">
                <a:xfrm>
                  <a:off x="3053291" y="6168982"/>
                  <a:ext cx="842934" cy="265346"/>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חלבון</a:t>
                  </a:r>
                </a:p>
              </p:txBody>
            </p:sp>
            <p:sp>
              <p:nvSpPr>
                <p:cNvPr id="14" name="מלבן 13"/>
                <p:cNvSpPr/>
                <p:nvPr/>
              </p:nvSpPr>
              <p:spPr>
                <a:xfrm>
                  <a:off x="1043583" y="4417908"/>
                  <a:ext cx="360350" cy="24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sp>
              <p:nvSpPr>
                <p:cNvPr id="15" name="מלבן 14"/>
                <p:cNvSpPr/>
                <p:nvPr/>
              </p:nvSpPr>
              <p:spPr>
                <a:xfrm>
                  <a:off x="605447" y="4322654"/>
                  <a:ext cx="358763" cy="24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sp>
              <p:nvSpPr>
                <p:cNvPr id="16" name="מלבן 15"/>
                <p:cNvSpPr/>
                <p:nvPr/>
              </p:nvSpPr>
              <p:spPr>
                <a:xfrm>
                  <a:off x="7482268" y="5791144"/>
                  <a:ext cx="358763" cy="41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sp>
              <p:nvSpPr>
                <p:cNvPr id="17" name="סוגר מסולסל ימני 21"/>
                <p:cNvSpPr/>
                <p:nvPr/>
              </p:nvSpPr>
              <p:spPr>
                <a:xfrm>
                  <a:off x="7574341" y="5116432"/>
                  <a:ext cx="371343" cy="1107979"/>
                </a:xfrm>
                <a:custGeom>
                  <a:avLst/>
                  <a:gdLst>
                    <a:gd name="connsiteX0" fmla="*/ 0 w 194799"/>
                    <a:gd name="connsiteY0" fmla="*/ 0 h 1183485"/>
                    <a:gd name="connsiteX1" fmla="*/ 97400 w 194799"/>
                    <a:gd name="connsiteY1" fmla="*/ 16233 h 1183485"/>
                    <a:gd name="connsiteX2" fmla="*/ 97400 w 194799"/>
                    <a:gd name="connsiteY2" fmla="*/ 575510 h 1183485"/>
                    <a:gd name="connsiteX3" fmla="*/ 194800 w 194799"/>
                    <a:gd name="connsiteY3" fmla="*/ 591743 h 1183485"/>
                    <a:gd name="connsiteX4" fmla="*/ 97400 w 194799"/>
                    <a:gd name="connsiteY4" fmla="*/ 607976 h 1183485"/>
                    <a:gd name="connsiteX5" fmla="*/ 97400 w 194799"/>
                    <a:gd name="connsiteY5" fmla="*/ 1167252 h 1183485"/>
                    <a:gd name="connsiteX6" fmla="*/ 0 w 194799"/>
                    <a:gd name="connsiteY6" fmla="*/ 1183485 h 1183485"/>
                    <a:gd name="connsiteX7" fmla="*/ 0 w 194799"/>
                    <a:gd name="connsiteY7" fmla="*/ 0 h 1183485"/>
                    <a:gd name="connsiteX0" fmla="*/ 0 w 194799"/>
                    <a:gd name="connsiteY0" fmla="*/ 0 h 1183485"/>
                    <a:gd name="connsiteX1" fmla="*/ 97400 w 194799"/>
                    <a:gd name="connsiteY1" fmla="*/ 16233 h 1183485"/>
                    <a:gd name="connsiteX2" fmla="*/ 97400 w 194799"/>
                    <a:gd name="connsiteY2" fmla="*/ 575510 h 1183485"/>
                    <a:gd name="connsiteX3" fmla="*/ 194800 w 194799"/>
                    <a:gd name="connsiteY3" fmla="*/ 591743 h 1183485"/>
                    <a:gd name="connsiteX4" fmla="*/ 97400 w 194799"/>
                    <a:gd name="connsiteY4" fmla="*/ 607976 h 1183485"/>
                    <a:gd name="connsiteX5" fmla="*/ 97400 w 194799"/>
                    <a:gd name="connsiteY5" fmla="*/ 1167252 h 1183485"/>
                    <a:gd name="connsiteX6" fmla="*/ 0 w 194799"/>
                    <a:gd name="connsiteY6" fmla="*/ 1183485 h 1183485"/>
                    <a:gd name="connsiteX0" fmla="*/ 0 w 414256"/>
                    <a:gd name="connsiteY0" fmla="*/ 0 h 1579295"/>
                    <a:gd name="connsiteX1" fmla="*/ 97400 w 414256"/>
                    <a:gd name="connsiteY1" fmla="*/ 16233 h 1579295"/>
                    <a:gd name="connsiteX2" fmla="*/ 97400 w 414256"/>
                    <a:gd name="connsiteY2" fmla="*/ 575510 h 1579295"/>
                    <a:gd name="connsiteX3" fmla="*/ 194800 w 414256"/>
                    <a:gd name="connsiteY3" fmla="*/ 591743 h 1579295"/>
                    <a:gd name="connsiteX4" fmla="*/ 97400 w 414256"/>
                    <a:gd name="connsiteY4" fmla="*/ 607976 h 1579295"/>
                    <a:gd name="connsiteX5" fmla="*/ 97400 w 414256"/>
                    <a:gd name="connsiteY5" fmla="*/ 1167252 h 1579295"/>
                    <a:gd name="connsiteX6" fmla="*/ 0 w 414256"/>
                    <a:gd name="connsiteY6" fmla="*/ 1183485 h 1579295"/>
                    <a:gd name="connsiteX7" fmla="*/ 0 w 414256"/>
                    <a:gd name="connsiteY7" fmla="*/ 0 h 1579295"/>
                    <a:gd name="connsiteX0" fmla="*/ 0 w 414256"/>
                    <a:gd name="connsiteY0" fmla="*/ 0 h 1579295"/>
                    <a:gd name="connsiteX1" fmla="*/ 97400 w 414256"/>
                    <a:gd name="connsiteY1" fmla="*/ 16233 h 1579295"/>
                    <a:gd name="connsiteX2" fmla="*/ 97400 w 414256"/>
                    <a:gd name="connsiteY2" fmla="*/ 575510 h 1579295"/>
                    <a:gd name="connsiteX3" fmla="*/ 414256 w 414256"/>
                    <a:gd name="connsiteY3" fmla="*/ 1579295 h 1579295"/>
                    <a:gd name="connsiteX4" fmla="*/ 97400 w 414256"/>
                    <a:gd name="connsiteY4" fmla="*/ 607976 h 1579295"/>
                    <a:gd name="connsiteX5" fmla="*/ 97400 w 414256"/>
                    <a:gd name="connsiteY5" fmla="*/ 1167252 h 1579295"/>
                    <a:gd name="connsiteX6" fmla="*/ 0 w 414256"/>
                    <a:gd name="connsiteY6" fmla="*/ 1183485 h 157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56" h="1579295" stroke="0" extrusionOk="0">
                      <a:moveTo>
                        <a:pt x="0" y="0"/>
                      </a:moveTo>
                      <a:cubicBezTo>
                        <a:pt x="53793" y="0"/>
                        <a:pt x="97400" y="7268"/>
                        <a:pt x="97400" y="16233"/>
                      </a:cubicBezTo>
                      <a:lnTo>
                        <a:pt x="97400" y="575510"/>
                      </a:lnTo>
                      <a:cubicBezTo>
                        <a:pt x="97400" y="584475"/>
                        <a:pt x="141007" y="591743"/>
                        <a:pt x="194800" y="591743"/>
                      </a:cubicBezTo>
                      <a:cubicBezTo>
                        <a:pt x="141007" y="591743"/>
                        <a:pt x="97400" y="599011"/>
                        <a:pt x="97400" y="607976"/>
                      </a:cubicBezTo>
                      <a:lnTo>
                        <a:pt x="97400" y="1167252"/>
                      </a:lnTo>
                      <a:cubicBezTo>
                        <a:pt x="97400" y="1176217"/>
                        <a:pt x="53793" y="1183485"/>
                        <a:pt x="0" y="1183485"/>
                      </a:cubicBezTo>
                      <a:lnTo>
                        <a:pt x="0" y="0"/>
                      </a:lnTo>
                      <a:close/>
                    </a:path>
                    <a:path w="414256" h="1579295" fill="none">
                      <a:moveTo>
                        <a:pt x="0" y="0"/>
                      </a:moveTo>
                      <a:cubicBezTo>
                        <a:pt x="53793" y="0"/>
                        <a:pt x="97400" y="7268"/>
                        <a:pt x="97400" y="16233"/>
                      </a:cubicBezTo>
                      <a:lnTo>
                        <a:pt x="97400" y="575510"/>
                      </a:lnTo>
                      <a:cubicBezTo>
                        <a:pt x="97400" y="584475"/>
                        <a:pt x="360463" y="1579295"/>
                        <a:pt x="414256" y="1579295"/>
                      </a:cubicBezTo>
                      <a:cubicBezTo>
                        <a:pt x="360463" y="1579295"/>
                        <a:pt x="97400" y="599011"/>
                        <a:pt x="97400" y="607976"/>
                      </a:cubicBezTo>
                      <a:lnTo>
                        <a:pt x="97400" y="1167252"/>
                      </a:lnTo>
                      <a:cubicBezTo>
                        <a:pt x="97400" y="1176217"/>
                        <a:pt x="53793" y="1183485"/>
                        <a:pt x="0" y="1183485"/>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cs typeface="Varela Round" panose="00000500000000000000" pitchFamily="2" charset="-79"/>
                  </a:endParaRPr>
                </a:p>
              </p:txBody>
            </p:sp>
            <p:sp>
              <p:nvSpPr>
                <p:cNvPr id="18" name="TextBox 8"/>
                <p:cNvSpPr txBox="1">
                  <a:spLocks noChangeArrowheads="1"/>
                </p:cNvSpPr>
                <p:nvPr/>
              </p:nvSpPr>
              <p:spPr bwMode="auto">
                <a:xfrm>
                  <a:off x="1772220" y="6218196"/>
                  <a:ext cx="842935" cy="265346"/>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חלבון</a:t>
                  </a:r>
                </a:p>
              </p:txBody>
            </p:sp>
            <p:sp>
              <p:nvSpPr>
                <p:cNvPr id="19" name="TextBox 8"/>
                <p:cNvSpPr txBox="1">
                  <a:spLocks noChangeArrowheads="1"/>
                </p:cNvSpPr>
                <p:nvPr/>
              </p:nvSpPr>
              <p:spPr bwMode="auto">
                <a:xfrm>
                  <a:off x="202236" y="4028957"/>
                  <a:ext cx="842934" cy="458326"/>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תעלה</a:t>
                  </a:r>
                </a:p>
                <a:p>
                  <a:pPr eaLnBrk="1" hangingPunct="1"/>
                  <a:r>
                    <a:rPr lang="he-IL" sz="1600" noProof="1">
                      <a:solidFill>
                        <a:srgbClr val="000000"/>
                      </a:solidFill>
                      <a:latin typeface="Varela Round" panose="00000500000000000000" pitchFamily="2" charset="-79"/>
                      <a:cs typeface="Varela Round" panose="00000500000000000000" pitchFamily="2" charset="-79"/>
                    </a:rPr>
                    <a:t>(חלבון)</a:t>
                  </a:r>
                </a:p>
              </p:txBody>
            </p:sp>
            <p:sp>
              <p:nvSpPr>
                <p:cNvPr id="20" name="TextBox 8"/>
                <p:cNvSpPr txBox="1">
                  <a:spLocks noChangeArrowheads="1"/>
                </p:cNvSpPr>
                <p:nvPr/>
              </p:nvSpPr>
              <p:spPr bwMode="auto">
                <a:xfrm>
                  <a:off x="4648674" y="6189620"/>
                  <a:ext cx="842935" cy="265346"/>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חלבון</a:t>
                  </a:r>
                </a:p>
              </p:txBody>
            </p:sp>
            <p:sp>
              <p:nvSpPr>
                <p:cNvPr id="21" name="מלבן 20"/>
                <p:cNvSpPr/>
                <p:nvPr/>
              </p:nvSpPr>
              <p:spPr>
                <a:xfrm>
                  <a:off x="7117155" y="4424258"/>
                  <a:ext cx="360350" cy="41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sp>
              <p:nvSpPr>
                <p:cNvPr id="22" name="מלבן 21"/>
                <p:cNvSpPr/>
                <p:nvPr/>
              </p:nvSpPr>
              <p:spPr>
                <a:xfrm>
                  <a:off x="6756804" y="4365519"/>
                  <a:ext cx="360351" cy="41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sp>
              <p:nvSpPr>
                <p:cNvPr id="23" name="מלבן 22"/>
                <p:cNvSpPr/>
                <p:nvPr/>
              </p:nvSpPr>
              <p:spPr>
                <a:xfrm>
                  <a:off x="5566219" y="4254390"/>
                  <a:ext cx="360351" cy="412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pic>
              <p:nvPicPr>
                <p:cNvPr id="2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6121" y="4134523"/>
                  <a:ext cx="935691" cy="56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8230" y="4365545"/>
                  <a:ext cx="508812" cy="33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מלבן 25"/>
                <p:cNvSpPr/>
                <p:nvPr/>
              </p:nvSpPr>
              <p:spPr>
                <a:xfrm>
                  <a:off x="6428203" y="4005143"/>
                  <a:ext cx="360350" cy="41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pic>
              <p:nvPicPr>
                <p:cNvPr id="2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1274" y="4069515"/>
                  <a:ext cx="737954" cy="47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מלבן 27"/>
                <p:cNvSpPr/>
                <p:nvPr/>
              </p:nvSpPr>
              <p:spPr>
                <a:xfrm>
                  <a:off x="4177203" y="4460772"/>
                  <a:ext cx="211130" cy="206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cs typeface="Varela Round" panose="00000500000000000000" pitchFamily="2" charset="-79"/>
                  </a:endParaRPr>
                </a:p>
              </p:txBody>
            </p:sp>
            <p:pic>
              <p:nvPicPr>
                <p:cNvPr id="29"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5649" y="4423643"/>
                  <a:ext cx="264606" cy="14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8534" y="4456450"/>
                  <a:ext cx="2000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5728" y="4270182"/>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17"/>
              <p:cNvSpPr txBox="1">
                <a:spLocks noChangeArrowheads="1"/>
              </p:cNvSpPr>
              <p:nvPr/>
            </p:nvSpPr>
            <p:spPr bwMode="auto">
              <a:xfrm>
                <a:off x="5262329" y="3813139"/>
                <a:ext cx="842935" cy="458326"/>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קולטן (חלבון)</a:t>
                </a:r>
              </a:p>
            </p:txBody>
          </p:sp>
          <p:sp>
            <p:nvSpPr>
              <p:cNvPr id="9" name="TextBox 8"/>
              <p:cNvSpPr txBox="1">
                <a:spLocks noChangeArrowheads="1"/>
              </p:cNvSpPr>
              <p:nvPr/>
            </p:nvSpPr>
            <p:spPr bwMode="auto">
              <a:xfrm>
                <a:off x="1160365" y="5845211"/>
                <a:ext cx="842935" cy="265346"/>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סוכר</a:t>
                </a:r>
              </a:p>
            </p:txBody>
          </p:sp>
          <p:sp>
            <p:nvSpPr>
              <p:cNvPr id="10" name="TextBox 8"/>
              <p:cNvSpPr txBox="1">
                <a:spLocks noChangeArrowheads="1"/>
              </p:cNvSpPr>
              <p:nvPr/>
            </p:nvSpPr>
            <p:spPr bwMode="auto">
              <a:xfrm>
                <a:off x="198373" y="5769008"/>
                <a:ext cx="1222334" cy="265346"/>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כולסטרול</a:t>
                </a:r>
              </a:p>
            </p:txBody>
          </p:sp>
        </p:grpSp>
        <p:sp>
          <p:nvSpPr>
            <p:cNvPr id="6" name="מלבן 1"/>
            <p:cNvSpPr>
              <a:spLocks noChangeArrowheads="1"/>
            </p:cNvSpPr>
            <p:nvPr/>
          </p:nvSpPr>
          <p:spPr bwMode="auto">
            <a:xfrm>
              <a:off x="75774" y="4473575"/>
              <a:ext cx="4273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0000"/>
                  </a:solidFill>
                </a:rPr>
                <a:t>Mariana Ruiz Villarreal (</a:t>
              </a:r>
              <a:r>
                <a:rPr lang="en-US" sz="1200" dirty="0" err="1">
                  <a:solidFill>
                    <a:srgbClr val="000000"/>
                  </a:solidFill>
                </a:rPr>
                <a:t>LadyofHats</a:t>
              </a:r>
              <a:r>
                <a:rPr lang="en-US" sz="1200" dirty="0">
                  <a:solidFill>
                    <a:srgbClr val="000000"/>
                  </a:solidFill>
                </a:rPr>
                <a:t>). Wikimedia commons©</a:t>
              </a:r>
            </a:p>
          </p:txBody>
        </p:sp>
      </p:grpSp>
    </p:spTree>
    <p:extLst>
      <p:ext uri="{BB962C8B-B14F-4D97-AF65-F5344CB8AC3E}">
        <p14:creationId xmlns:p14="http://schemas.microsoft.com/office/powerpoint/2010/main" val="77752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67258E-47E8-41D7-956A-2FA078FAE192}"/>
              </a:ext>
            </a:extLst>
          </p:cNvPr>
          <p:cNvSpPr>
            <a:spLocks noGrp="1"/>
          </p:cNvSpPr>
          <p:nvPr>
            <p:ph type="title"/>
          </p:nvPr>
        </p:nvSpPr>
        <p:spPr>
          <a:xfrm>
            <a:off x="515206" y="421363"/>
            <a:ext cx="11160000" cy="720000"/>
          </a:xfrm>
        </p:spPr>
        <p:txBody>
          <a:bodyPr/>
          <a:lstStyle/>
          <a:p>
            <a:r>
              <a:rPr lang="he-IL" sz="4400" u="sng" dirty="0"/>
              <a:t>מפעל תעשייתי – מבנה התא ותפקודו</a:t>
            </a:r>
          </a:p>
        </p:txBody>
      </p:sp>
      <p:pic>
        <p:nvPicPr>
          <p:cNvPr id="5122" name="Picture 2" descr="View, Cell, Information, Close">
            <a:extLst>
              <a:ext uri="{FF2B5EF4-FFF2-40B4-BE49-F238E27FC236}">
                <a16:creationId xmlns:a16="http://schemas.microsoft.com/office/drawing/2014/main" id="{C4036892-55D5-465A-B6F4-1643B328A5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10" y="207695"/>
            <a:ext cx="1220135" cy="9018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3D712F-5975-499A-9AA3-77FAF9C338BC}"/>
              </a:ext>
            </a:extLst>
          </p:cNvPr>
          <p:cNvSpPr txBox="1"/>
          <p:nvPr/>
        </p:nvSpPr>
        <p:spPr>
          <a:xfrm>
            <a:off x="312700" y="1251984"/>
            <a:ext cx="5640267" cy="5262979"/>
          </a:xfrm>
          <a:prstGeom prst="rect">
            <a:avLst/>
          </a:prstGeom>
          <a:noFill/>
          <a:ln>
            <a:solidFill>
              <a:schemeClr val="tx1"/>
            </a:solidFill>
          </a:ln>
        </p:spPr>
        <p:txBody>
          <a:bodyPr wrap="square" rtlCol="1">
            <a:spAutoFit/>
          </a:bodyPr>
          <a:lstStyle/>
          <a:p>
            <a:pPr algn="ctr">
              <a:lnSpc>
                <a:spcPct val="150000"/>
              </a:lnSpc>
            </a:pPr>
            <a:r>
              <a:rPr lang="he-IL" sz="2800" b="1" u="sng" dirty="0">
                <a:cs typeface="Varela Round" panose="00000500000000000000"/>
              </a:rPr>
              <a:t>ציטופלזמה</a:t>
            </a:r>
          </a:p>
          <a:p>
            <a:pPr marL="457200" indent="-457200">
              <a:lnSpc>
                <a:spcPct val="150000"/>
              </a:lnSpc>
              <a:buFont typeface="Arial" panose="020B0604020202020204" pitchFamily="34" charset="0"/>
              <a:buChar char="•"/>
            </a:pPr>
            <a:r>
              <a:rPr lang="he-IL" sz="2800" dirty="0">
                <a:cs typeface="Varela Round" panose="00000500000000000000"/>
              </a:rPr>
              <a:t>נוזל צמיגי הממלא את רוב נפח התא. </a:t>
            </a:r>
          </a:p>
          <a:p>
            <a:pPr marL="457200" indent="-457200">
              <a:lnSpc>
                <a:spcPct val="150000"/>
              </a:lnSpc>
              <a:buFont typeface="Arial" panose="020B0604020202020204" pitchFamily="34" charset="0"/>
              <a:buChar char="•"/>
            </a:pPr>
            <a:r>
              <a:rPr lang="he-IL" sz="2800" dirty="0">
                <a:cs typeface="Varela Round" panose="00000500000000000000"/>
              </a:rPr>
              <a:t>בציטופלזמה מומסים חומרים שונים</a:t>
            </a:r>
          </a:p>
          <a:p>
            <a:pPr marL="457200" indent="-457200">
              <a:lnSpc>
                <a:spcPct val="150000"/>
              </a:lnSpc>
              <a:buFont typeface="Arial" panose="020B0604020202020204" pitchFamily="34" charset="0"/>
              <a:buChar char="•"/>
            </a:pPr>
            <a:r>
              <a:rPr lang="he-IL" sz="2800" dirty="0">
                <a:cs typeface="Varela Round" panose="00000500000000000000"/>
              </a:rPr>
              <a:t>סביבה פנימית חיונית לתהליכים המתרחשים בתוך התא</a:t>
            </a:r>
          </a:p>
        </p:txBody>
      </p:sp>
      <p:sp>
        <p:nvSpPr>
          <p:cNvPr id="9" name="TextBox 8">
            <a:extLst>
              <a:ext uri="{FF2B5EF4-FFF2-40B4-BE49-F238E27FC236}">
                <a16:creationId xmlns:a16="http://schemas.microsoft.com/office/drawing/2014/main" id="{CCA7831C-440D-4C0B-B931-C0EE82EC367C}"/>
              </a:ext>
            </a:extLst>
          </p:cNvPr>
          <p:cNvSpPr txBox="1"/>
          <p:nvPr/>
        </p:nvSpPr>
        <p:spPr>
          <a:xfrm>
            <a:off x="6095206" y="1272304"/>
            <a:ext cx="5326168" cy="5262979"/>
          </a:xfrm>
          <a:prstGeom prst="rect">
            <a:avLst/>
          </a:prstGeom>
          <a:noFill/>
          <a:ln>
            <a:solidFill>
              <a:schemeClr val="tx1"/>
            </a:solidFill>
          </a:ln>
        </p:spPr>
        <p:txBody>
          <a:bodyPr wrap="square" rtlCol="1">
            <a:spAutoFit/>
          </a:bodyPr>
          <a:lstStyle/>
          <a:p>
            <a:pPr algn="ctr">
              <a:lnSpc>
                <a:spcPct val="150000"/>
              </a:lnSpc>
            </a:pPr>
            <a:r>
              <a:rPr lang="he-IL" sz="2800" b="1" u="sng" dirty="0">
                <a:cs typeface="Varela Round" panose="00000500000000000000"/>
              </a:rPr>
              <a:t>סביבת המפעל והתקשורת</a:t>
            </a:r>
          </a:p>
          <a:p>
            <a:pPr marL="457200" indent="-457200">
              <a:lnSpc>
                <a:spcPct val="150000"/>
              </a:lnSpc>
              <a:buFont typeface="Arial" panose="020B0604020202020204" pitchFamily="34" charset="0"/>
              <a:buChar char="•"/>
            </a:pPr>
            <a:r>
              <a:rPr lang="he-IL" sz="2800" dirty="0">
                <a:cs typeface="Varela Round" panose="00000500000000000000"/>
              </a:rPr>
              <a:t>המרחב הפנימי של המפעל</a:t>
            </a:r>
          </a:p>
          <a:p>
            <a:pPr marL="457200" indent="-457200">
              <a:lnSpc>
                <a:spcPct val="150000"/>
              </a:lnSpc>
              <a:buFont typeface="Arial" panose="020B0604020202020204" pitchFamily="34" charset="0"/>
              <a:buChar char="•"/>
            </a:pPr>
            <a:r>
              <a:rPr lang="he-IL" sz="2800" dirty="0">
                <a:cs typeface="Varela Round" panose="00000500000000000000"/>
              </a:rPr>
              <a:t>היכן שנמצאות מכונות הייצור ומסתובבים הפועלים השונים. </a:t>
            </a:r>
          </a:p>
          <a:p>
            <a:pPr marL="457200" indent="-457200">
              <a:lnSpc>
                <a:spcPct val="150000"/>
              </a:lnSpc>
              <a:buFont typeface="Arial" panose="020B0604020202020204" pitchFamily="34" charset="0"/>
              <a:buChar char="•"/>
            </a:pPr>
            <a:r>
              <a:rPr lang="he-IL" sz="2800" dirty="0">
                <a:cs typeface="Varela Round" panose="00000500000000000000"/>
              </a:rPr>
              <a:t>בסביבה זו מתקיימת תקשורת בין חלקי המפעל השונים</a:t>
            </a:r>
          </a:p>
        </p:txBody>
      </p:sp>
      <p:pic>
        <p:nvPicPr>
          <p:cNvPr id="3" name="תמונה 2">
            <a:extLst>
              <a:ext uri="{FF2B5EF4-FFF2-40B4-BE49-F238E27FC236}">
                <a16:creationId xmlns:a16="http://schemas.microsoft.com/office/drawing/2014/main" id="{6D8C67CF-4C3E-439B-93FE-064EE25D36D3}"/>
              </a:ext>
            </a:extLst>
          </p:cNvPr>
          <p:cNvPicPr>
            <a:picLocks noChangeAspect="1"/>
          </p:cNvPicPr>
          <p:nvPr/>
        </p:nvPicPr>
        <p:blipFill>
          <a:blip r:embed="rId4"/>
          <a:stretch>
            <a:fillRect/>
          </a:stretch>
        </p:blipFill>
        <p:spPr>
          <a:xfrm>
            <a:off x="11182109" y="1109534"/>
            <a:ext cx="986193" cy="986193"/>
          </a:xfrm>
          <a:prstGeom prst="rect">
            <a:avLst/>
          </a:prstGeom>
        </p:spPr>
      </p:pic>
    </p:spTree>
    <p:extLst>
      <p:ext uri="{BB962C8B-B14F-4D97-AF65-F5344CB8AC3E}">
        <p14:creationId xmlns:p14="http://schemas.microsoft.com/office/powerpoint/2010/main" val="1151533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67258E-47E8-41D7-956A-2FA078FAE192}"/>
              </a:ext>
            </a:extLst>
          </p:cNvPr>
          <p:cNvSpPr>
            <a:spLocks noGrp="1"/>
          </p:cNvSpPr>
          <p:nvPr>
            <p:ph type="title"/>
          </p:nvPr>
        </p:nvSpPr>
        <p:spPr>
          <a:xfrm>
            <a:off x="515206" y="421363"/>
            <a:ext cx="11160000" cy="720000"/>
          </a:xfrm>
        </p:spPr>
        <p:txBody>
          <a:bodyPr/>
          <a:lstStyle/>
          <a:p>
            <a:r>
              <a:rPr lang="he-IL" sz="4400" u="sng" dirty="0"/>
              <a:t>מפעל תעשייתי – מבנה התא ותפקודו</a:t>
            </a:r>
          </a:p>
        </p:txBody>
      </p:sp>
      <p:pic>
        <p:nvPicPr>
          <p:cNvPr id="5122" name="Picture 2" descr="View, Cell, Information, Close">
            <a:extLst>
              <a:ext uri="{FF2B5EF4-FFF2-40B4-BE49-F238E27FC236}">
                <a16:creationId xmlns:a16="http://schemas.microsoft.com/office/drawing/2014/main" id="{C4036892-55D5-465A-B6F4-1643B328A5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00" y="1196835"/>
            <a:ext cx="1730512" cy="12790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BE490A9-95D3-4886-9DAA-20CC24227C64}"/>
              </a:ext>
            </a:extLst>
          </p:cNvPr>
          <p:cNvSpPr txBox="1"/>
          <p:nvPr/>
        </p:nvSpPr>
        <p:spPr>
          <a:xfrm>
            <a:off x="5934091" y="1667247"/>
            <a:ext cx="5222651" cy="4708981"/>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הנהלה ופיקוח</a:t>
            </a:r>
          </a:p>
          <a:p>
            <a:pPr marL="457200" indent="-457200">
              <a:lnSpc>
                <a:spcPct val="150000"/>
              </a:lnSpc>
              <a:buFont typeface="Arial" panose="020B0604020202020204" pitchFamily="34" charset="0"/>
              <a:buChar char="•"/>
            </a:pPr>
            <a:r>
              <a:rPr lang="he-IL" sz="2800" dirty="0">
                <a:cs typeface="Varela Round" panose="00000500000000000000"/>
              </a:rPr>
              <a:t>תפקיד המנהל הוא לוודא </a:t>
            </a:r>
            <a:r>
              <a:rPr lang="he-IL" sz="2800" dirty="0" err="1">
                <a:cs typeface="Varela Round" panose="00000500000000000000"/>
              </a:rPr>
              <a:t>שהכל</a:t>
            </a:r>
            <a:r>
              <a:rPr lang="he-IL" sz="2800" dirty="0">
                <a:cs typeface="Varela Round" panose="00000500000000000000"/>
              </a:rPr>
              <a:t> מתנהל כשורה.</a:t>
            </a:r>
          </a:p>
          <a:p>
            <a:pPr marL="457200" indent="-457200">
              <a:lnSpc>
                <a:spcPct val="150000"/>
              </a:lnSpc>
              <a:buFont typeface="Arial" panose="020B0604020202020204" pitchFamily="34" charset="0"/>
              <a:buChar char="•"/>
            </a:pPr>
            <a:r>
              <a:rPr lang="he-IL" sz="2800" dirty="0">
                <a:cs typeface="Varela Round" panose="00000500000000000000"/>
              </a:rPr>
              <a:t>במשרד המנהל נמצאת הכספת ובתוכה סגור המידע – כיצד לייצר את הפטנט שלכם!</a:t>
            </a:r>
          </a:p>
        </p:txBody>
      </p:sp>
      <p:sp>
        <p:nvSpPr>
          <p:cNvPr id="9" name="TextBox 8">
            <a:extLst>
              <a:ext uri="{FF2B5EF4-FFF2-40B4-BE49-F238E27FC236}">
                <a16:creationId xmlns:a16="http://schemas.microsoft.com/office/drawing/2014/main" id="{A1E3F815-D327-4B81-BBF1-F2085EE3C0DC}"/>
              </a:ext>
            </a:extLst>
          </p:cNvPr>
          <p:cNvSpPr txBox="1"/>
          <p:nvPr/>
        </p:nvSpPr>
        <p:spPr>
          <a:xfrm>
            <a:off x="317062" y="1667248"/>
            <a:ext cx="5238349" cy="4708981"/>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גרעין התא</a:t>
            </a:r>
          </a:p>
          <a:p>
            <a:pPr marL="457200" indent="-457200">
              <a:lnSpc>
                <a:spcPct val="150000"/>
              </a:lnSpc>
              <a:buFont typeface="Arial" panose="020B0604020202020204" pitchFamily="34" charset="0"/>
              <a:buChar char="•"/>
            </a:pPr>
            <a:r>
              <a:rPr lang="he-IL" sz="2800" dirty="0">
                <a:cs typeface="Varela Round" panose="00000500000000000000"/>
              </a:rPr>
              <a:t>אברון גדול המוקף בקרום</a:t>
            </a:r>
          </a:p>
          <a:p>
            <a:pPr marL="457200" indent="-457200">
              <a:lnSpc>
                <a:spcPct val="150000"/>
              </a:lnSpc>
              <a:buFont typeface="Arial" panose="020B0604020202020204" pitchFamily="34" charset="0"/>
              <a:buChar char="•"/>
            </a:pPr>
            <a:r>
              <a:rPr lang="he-IL" sz="2800" dirty="0">
                <a:cs typeface="Varela Round" panose="00000500000000000000"/>
              </a:rPr>
              <a:t>בתוכו נמצא החומר התורשתי (הדנ"א) המכיל את המידע על תכונות היצור החי</a:t>
            </a:r>
          </a:p>
        </p:txBody>
      </p:sp>
      <p:pic>
        <p:nvPicPr>
          <p:cNvPr id="3" name="תמונה 2">
            <a:extLst>
              <a:ext uri="{FF2B5EF4-FFF2-40B4-BE49-F238E27FC236}">
                <a16:creationId xmlns:a16="http://schemas.microsoft.com/office/drawing/2014/main" id="{6D8C67CF-4C3E-439B-93FE-064EE25D36D3}"/>
              </a:ext>
            </a:extLst>
          </p:cNvPr>
          <p:cNvPicPr>
            <a:picLocks noChangeAspect="1"/>
          </p:cNvPicPr>
          <p:nvPr/>
        </p:nvPicPr>
        <p:blipFill>
          <a:blip r:embed="rId4"/>
          <a:stretch>
            <a:fillRect/>
          </a:stretch>
        </p:blipFill>
        <p:spPr>
          <a:xfrm>
            <a:off x="10767113" y="1141362"/>
            <a:ext cx="1148753" cy="1148753"/>
          </a:xfrm>
          <a:prstGeom prst="rect">
            <a:avLst/>
          </a:prstGeom>
        </p:spPr>
      </p:pic>
    </p:spTree>
    <p:extLst>
      <p:ext uri="{BB962C8B-B14F-4D97-AF65-F5344CB8AC3E}">
        <p14:creationId xmlns:p14="http://schemas.microsoft.com/office/powerpoint/2010/main" val="318935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idx="4294967295"/>
          </p:nvPr>
        </p:nvSpPr>
        <p:spPr>
          <a:xfrm>
            <a:off x="-1109709" y="914400"/>
            <a:ext cx="12447865" cy="3602793"/>
          </a:xfrm>
        </p:spPr>
        <p:txBody>
          <a:bodyPr>
            <a:normAutofit/>
          </a:bodyPr>
          <a:lstStyle/>
          <a:p>
            <a:pPr marL="0" lvl="0" indent="0" algn="r">
              <a:lnSpc>
                <a:spcPct val="150000"/>
              </a:lnSpc>
              <a:spcAft>
                <a:spcPts val="0"/>
              </a:spcAft>
            </a:pPr>
            <a:r>
              <a:rPr lang="he-IL" sz="2800" dirty="0"/>
              <a:t>בוודאי למדתם בעבר על מאפייני החיים. מה מאפיין יצור חי?</a:t>
            </a:r>
          </a:p>
          <a:p>
            <a:pPr marL="0" lvl="0" indent="0" algn="r">
              <a:lnSpc>
                <a:spcPct val="150000"/>
              </a:lnSpc>
              <a:spcAft>
                <a:spcPts val="0"/>
              </a:spcAft>
            </a:pPr>
            <a:r>
              <a:rPr lang="he-IL" sz="2800" dirty="0"/>
              <a:t>הוא נושם, ניזון, מתרבה ומקיים את כל מאפייני החיים.</a:t>
            </a:r>
          </a:p>
          <a:p>
            <a:pPr marL="0" lvl="0" indent="0" algn="r">
              <a:lnSpc>
                <a:spcPct val="150000"/>
              </a:lnSpc>
              <a:spcAft>
                <a:spcPts val="0"/>
              </a:spcAft>
            </a:pPr>
            <a:r>
              <a:rPr lang="he-IL" sz="2800" dirty="0"/>
              <a:t>אחד הדברים שמאפיין כל יצור חי הוא העובדה שהוא בנוי מתאים.</a:t>
            </a:r>
          </a:p>
          <a:p>
            <a:pPr marL="0" lvl="0" indent="0" algn="r">
              <a:lnSpc>
                <a:spcPct val="150000"/>
              </a:lnSpc>
              <a:spcAft>
                <a:spcPts val="0"/>
              </a:spcAft>
            </a:pPr>
            <a:r>
              <a:rPr lang="he-IL" sz="2800" dirty="0"/>
              <a:t>אבל...מה זה בעצם תא? ממה הוא בנוי ואיך הוא עובד?</a:t>
            </a:r>
          </a:p>
          <a:p>
            <a:pPr marL="0" lvl="0" indent="0" algn="r">
              <a:lnSpc>
                <a:spcPct val="150000"/>
              </a:lnSpc>
              <a:spcAft>
                <a:spcPts val="0"/>
              </a:spcAft>
            </a:pPr>
            <a:r>
              <a:rPr lang="he-IL" sz="2800" dirty="0"/>
              <a:t>את זה נלמד היום ביחד באמצעות כל מיני דרכים...</a:t>
            </a:r>
          </a:p>
        </p:txBody>
      </p:sp>
    </p:spTree>
    <p:extLst>
      <p:ext uri="{BB962C8B-B14F-4D97-AF65-F5344CB8AC3E}">
        <p14:creationId xmlns:p14="http://schemas.microsoft.com/office/powerpoint/2010/main" val="2163209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67258E-47E8-41D7-956A-2FA078FAE192}"/>
              </a:ext>
            </a:extLst>
          </p:cNvPr>
          <p:cNvSpPr>
            <a:spLocks noGrp="1"/>
          </p:cNvSpPr>
          <p:nvPr>
            <p:ph type="title"/>
          </p:nvPr>
        </p:nvSpPr>
        <p:spPr>
          <a:xfrm>
            <a:off x="515206" y="421363"/>
            <a:ext cx="11160000" cy="720000"/>
          </a:xfrm>
        </p:spPr>
        <p:txBody>
          <a:bodyPr/>
          <a:lstStyle/>
          <a:p>
            <a:r>
              <a:rPr lang="he-IL" sz="4400" u="sng" dirty="0"/>
              <a:t>מפעל תעשייתי – מבנה התא ותפקודו</a:t>
            </a:r>
          </a:p>
        </p:txBody>
      </p:sp>
      <p:pic>
        <p:nvPicPr>
          <p:cNvPr id="3" name="תמונה 2">
            <a:extLst>
              <a:ext uri="{FF2B5EF4-FFF2-40B4-BE49-F238E27FC236}">
                <a16:creationId xmlns:a16="http://schemas.microsoft.com/office/drawing/2014/main" id="{6D8C67CF-4C3E-439B-93FE-064EE25D36D3}"/>
              </a:ext>
            </a:extLst>
          </p:cNvPr>
          <p:cNvPicPr>
            <a:picLocks noChangeAspect="1"/>
          </p:cNvPicPr>
          <p:nvPr/>
        </p:nvPicPr>
        <p:blipFill>
          <a:blip r:embed="rId3"/>
          <a:stretch>
            <a:fillRect/>
          </a:stretch>
        </p:blipFill>
        <p:spPr>
          <a:xfrm>
            <a:off x="10891519" y="1141363"/>
            <a:ext cx="986193" cy="986193"/>
          </a:xfrm>
          <a:prstGeom prst="rect">
            <a:avLst/>
          </a:prstGeom>
        </p:spPr>
      </p:pic>
      <p:pic>
        <p:nvPicPr>
          <p:cNvPr id="5122" name="Picture 2" descr="View, Cell, Information, Close">
            <a:extLst>
              <a:ext uri="{FF2B5EF4-FFF2-40B4-BE49-F238E27FC236}">
                <a16:creationId xmlns:a16="http://schemas.microsoft.com/office/drawing/2014/main" id="{C4036892-55D5-465A-B6F4-1643B328A5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424" y="1339617"/>
            <a:ext cx="1220135" cy="9018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3D712F-5975-499A-9AA3-77FAF9C338BC}"/>
              </a:ext>
            </a:extLst>
          </p:cNvPr>
          <p:cNvSpPr txBox="1"/>
          <p:nvPr/>
        </p:nvSpPr>
        <p:spPr>
          <a:xfrm>
            <a:off x="1180408" y="1339617"/>
            <a:ext cx="5224322" cy="4524315"/>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מיטוכונדריון</a:t>
            </a:r>
          </a:p>
          <a:p>
            <a:pPr marL="457200" indent="-457200">
              <a:lnSpc>
                <a:spcPct val="150000"/>
              </a:lnSpc>
              <a:buFont typeface="Arial" panose="020B0604020202020204" pitchFamily="34" charset="0"/>
              <a:buChar char="•"/>
            </a:pPr>
            <a:r>
              <a:rPr lang="he-IL" sz="3200" dirty="0">
                <a:cs typeface="Varela Round" panose="00000500000000000000"/>
              </a:rPr>
              <a:t>אברון שבו מתבצע תהליך הנשימה התאית המספק אנרגיה לפעולות התא והגוף החי</a:t>
            </a:r>
          </a:p>
        </p:txBody>
      </p:sp>
      <p:sp>
        <p:nvSpPr>
          <p:cNvPr id="9" name="TextBox 8">
            <a:extLst>
              <a:ext uri="{FF2B5EF4-FFF2-40B4-BE49-F238E27FC236}">
                <a16:creationId xmlns:a16="http://schemas.microsoft.com/office/drawing/2014/main" id="{CCA7831C-440D-4C0B-B931-C0EE82EC367C}"/>
              </a:ext>
            </a:extLst>
          </p:cNvPr>
          <p:cNvSpPr txBox="1"/>
          <p:nvPr/>
        </p:nvSpPr>
        <p:spPr>
          <a:xfrm>
            <a:off x="6644639" y="1350862"/>
            <a:ext cx="4246879" cy="4524315"/>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אספקת אנרגיה </a:t>
            </a:r>
          </a:p>
          <a:p>
            <a:pPr marL="457200" indent="-457200">
              <a:lnSpc>
                <a:spcPct val="150000"/>
              </a:lnSpc>
              <a:buFont typeface="Arial" panose="020B0604020202020204" pitchFamily="34" charset="0"/>
              <a:buChar char="•"/>
            </a:pPr>
            <a:r>
              <a:rPr lang="he-IL" sz="3200" dirty="0">
                <a:cs typeface="Varela Round" panose="00000500000000000000"/>
              </a:rPr>
              <a:t>אספקת חשמל להפעלת המכונות</a:t>
            </a:r>
          </a:p>
          <a:p>
            <a:pPr marL="457200" indent="-457200">
              <a:lnSpc>
                <a:spcPct val="150000"/>
              </a:lnSpc>
              <a:buFont typeface="Arial" panose="020B0604020202020204" pitchFamily="34" charset="0"/>
              <a:buChar char="•"/>
            </a:pPr>
            <a:r>
              <a:rPr lang="he-IL" sz="3200" dirty="0">
                <a:cs typeface="Varela Round" panose="00000500000000000000"/>
              </a:rPr>
              <a:t>מזון לפועלים כדי שיוכלו לתפקד ולעבוד</a:t>
            </a:r>
          </a:p>
        </p:txBody>
      </p:sp>
    </p:spTree>
    <p:extLst>
      <p:ext uri="{BB962C8B-B14F-4D97-AF65-F5344CB8AC3E}">
        <p14:creationId xmlns:p14="http://schemas.microsoft.com/office/powerpoint/2010/main" val="396537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67258E-47E8-41D7-956A-2FA078FAE192}"/>
              </a:ext>
            </a:extLst>
          </p:cNvPr>
          <p:cNvSpPr>
            <a:spLocks noGrp="1"/>
          </p:cNvSpPr>
          <p:nvPr>
            <p:ph type="title"/>
          </p:nvPr>
        </p:nvSpPr>
        <p:spPr>
          <a:xfrm>
            <a:off x="515206" y="421363"/>
            <a:ext cx="11160000" cy="720000"/>
          </a:xfrm>
        </p:spPr>
        <p:txBody>
          <a:bodyPr/>
          <a:lstStyle/>
          <a:p>
            <a:r>
              <a:rPr lang="he-IL" sz="4400" u="sng" dirty="0"/>
              <a:t>מפעל תעשייתי – מבנה התא ותפקודו</a:t>
            </a:r>
          </a:p>
        </p:txBody>
      </p:sp>
      <p:sp>
        <p:nvSpPr>
          <p:cNvPr id="8" name="TextBox 7">
            <a:extLst>
              <a:ext uri="{FF2B5EF4-FFF2-40B4-BE49-F238E27FC236}">
                <a16:creationId xmlns:a16="http://schemas.microsoft.com/office/drawing/2014/main" id="{DE3D712F-5975-499A-9AA3-77FAF9C338BC}"/>
              </a:ext>
            </a:extLst>
          </p:cNvPr>
          <p:cNvSpPr txBox="1"/>
          <p:nvPr/>
        </p:nvSpPr>
        <p:spPr>
          <a:xfrm>
            <a:off x="748146" y="1339617"/>
            <a:ext cx="6073800" cy="4524315"/>
          </a:xfrm>
          <a:prstGeom prst="rect">
            <a:avLst/>
          </a:prstGeom>
          <a:noFill/>
          <a:ln>
            <a:solidFill>
              <a:schemeClr val="tx1"/>
            </a:solidFill>
          </a:ln>
        </p:spPr>
        <p:txBody>
          <a:bodyPr wrap="square" rtlCol="1">
            <a:spAutoFit/>
          </a:bodyPr>
          <a:lstStyle/>
          <a:p>
            <a:pPr algn="ctr">
              <a:lnSpc>
                <a:spcPct val="150000"/>
              </a:lnSpc>
            </a:pPr>
            <a:r>
              <a:rPr lang="he-IL" sz="3200" b="1" u="sng" dirty="0" err="1">
                <a:cs typeface="Varela Round" panose="00000500000000000000"/>
              </a:rPr>
              <a:t>ריבוזומים</a:t>
            </a:r>
            <a:endParaRPr lang="he-IL" sz="3200" b="1" u="sng" dirty="0">
              <a:cs typeface="Varela Round" panose="00000500000000000000"/>
            </a:endParaRPr>
          </a:p>
          <a:p>
            <a:pPr marL="457200" indent="-457200">
              <a:lnSpc>
                <a:spcPct val="150000"/>
              </a:lnSpc>
              <a:buFont typeface="Arial" panose="020B0604020202020204" pitchFamily="34" charset="0"/>
              <a:buChar char="•"/>
            </a:pPr>
            <a:r>
              <a:rPr lang="he-IL" sz="3200" dirty="0">
                <a:cs typeface="Varela Round" panose="00000500000000000000"/>
              </a:rPr>
              <a:t>גופיפים האחראים לייצור החלבונים בתא. המידע ליצירת החלבונים מגיע אליהם מהחומר התורשתי – הדנ"א</a:t>
            </a:r>
          </a:p>
        </p:txBody>
      </p:sp>
      <p:sp>
        <p:nvSpPr>
          <p:cNvPr id="9" name="TextBox 8">
            <a:extLst>
              <a:ext uri="{FF2B5EF4-FFF2-40B4-BE49-F238E27FC236}">
                <a16:creationId xmlns:a16="http://schemas.microsoft.com/office/drawing/2014/main" id="{CCA7831C-440D-4C0B-B931-C0EE82EC367C}"/>
              </a:ext>
            </a:extLst>
          </p:cNvPr>
          <p:cNvSpPr txBox="1"/>
          <p:nvPr/>
        </p:nvSpPr>
        <p:spPr>
          <a:xfrm>
            <a:off x="7024452" y="1350862"/>
            <a:ext cx="4650754" cy="4524315"/>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כוח אדם</a:t>
            </a:r>
          </a:p>
          <a:p>
            <a:pPr marL="457200" indent="-457200">
              <a:lnSpc>
                <a:spcPct val="150000"/>
              </a:lnSpc>
              <a:buFont typeface="Arial" panose="020B0604020202020204" pitchFamily="34" charset="0"/>
              <a:buChar char="•"/>
            </a:pPr>
            <a:r>
              <a:rPr lang="he-IL" sz="3200" dirty="0">
                <a:cs typeface="Varela Round" panose="00000500000000000000"/>
              </a:rPr>
              <a:t>פועלים שיבואו לעבוד במפעל שלנו</a:t>
            </a:r>
          </a:p>
          <a:p>
            <a:pPr>
              <a:lnSpc>
                <a:spcPct val="150000"/>
              </a:lnSpc>
            </a:pPr>
            <a:r>
              <a:rPr lang="he-IL" sz="3200" dirty="0">
                <a:cs typeface="Varela Round" panose="00000500000000000000"/>
              </a:rPr>
              <a:t>פועלים בפס הייצור, סדרנים, טכנאים, אחראים ועוד....</a:t>
            </a:r>
          </a:p>
        </p:txBody>
      </p:sp>
      <p:pic>
        <p:nvPicPr>
          <p:cNvPr id="3" name="תמונה 2">
            <a:extLst>
              <a:ext uri="{FF2B5EF4-FFF2-40B4-BE49-F238E27FC236}">
                <a16:creationId xmlns:a16="http://schemas.microsoft.com/office/drawing/2014/main" id="{6D8C67CF-4C3E-439B-93FE-064EE25D36D3}"/>
              </a:ext>
            </a:extLst>
          </p:cNvPr>
          <p:cNvPicPr>
            <a:picLocks noChangeAspect="1"/>
          </p:cNvPicPr>
          <p:nvPr/>
        </p:nvPicPr>
        <p:blipFill>
          <a:blip r:embed="rId3"/>
          <a:stretch>
            <a:fillRect/>
          </a:stretch>
        </p:blipFill>
        <p:spPr>
          <a:xfrm>
            <a:off x="10891519" y="1141363"/>
            <a:ext cx="986193" cy="986193"/>
          </a:xfrm>
          <a:prstGeom prst="rect">
            <a:avLst/>
          </a:prstGeom>
        </p:spPr>
      </p:pic>
      <p:pic>
        <p:nvPicPr>
          <p:cNvPr id="5122" name="Picture 2" descr="View, Cell, Information, Close">
            <a:extLst>
              <a:ext uri="{FF2B5EF4-FFF2-40B4-BE49-F238E27FC236}">
                <a16:creationId xmlns:a16="http://schemas.microsoft.com/office/drawing/2014/main" id="{C4036892-55D5-465A-B6F4-1643B328A5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26" y="1225717"/>
            <a:ext cx="1220135" cy="90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261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67258E-47E8-41D7-956A-2FA078FAE192}"/>
              </a:ext>
            </a:extLst>
          </p:cNvPr>
          <p:cNvSpPr>
            <a:spLocks noGrp="1"/>
          </p:cNvSpPr>
          <p:nvPr>
            <p:ph type="title"/>
          </p:nvPr>
        </p:nvSpPr>
        <p:spPr>
          <a:xfrm>
            <a:off x="515206" y="421363"/>
            <a:ext cx="11160000" cy="720000"/>
          </a:xfrm>
        </p:spPr>
        <p:txBody>
          <a:bodyPr/>
          <a:lstStyle/>
          <a:p>
            <a:r>
              <a:rPr lang="he-IL" sz="4400" u="sng" dirty="0"/>
              <a:t>מפעל תעשייתי – מבנה התא ותפקודו</a:t>
            </a:r>
          </a:p>
        </p:txBody>
      </p:sp>
      <p:pic>
        <p:nvPicPr>
          <p:cNvPr id="5122" name="Picture 2" descr="View, Cell, Information, Close">
            <a:extLst>
              <a:ext uri="{FF2B5EF4-FFF2-40B4-BE49-F238E27FC236}">
                <a16:creationId xmlns:a16="http://schemas.microsoft.com/office/drawing/2014/main" id="{C4036892-55D5-465A-B6F4-1643B328A5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24" y="1339617"/>
            <a:ext cx="1220135" cy="9018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3D712F-5975-499A-9AA3-77FAF9C338BC}"/>
              </a:ext>
            </a:extLst>
          </p:cNvPr>
          <p:cNvSpPr txBox="1"/>
          <p:nvPr/>
        </p:nvSpPr>
        <p:spPr>
          <a:xfrm>
            <a:off x="681645" y="1350862"/>
            <a:ext cx="4644000" cy="4524315"/>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אברוני גולג'י</a:t>
            </a:r>
          </a:p>
          <a:p>
            <a:pPr marL="457200" indent="-457200">
              <a:lnSpc>
                <a:spcPct val="150000"/>
              </a:lnSpc>
              <a:buFont typeface="Arial" panose="020B0604020202020204" pitchFamily="34" charset="0"/>
              <a:buChar char="•"/>
            </a:pPr>
            <a:r>
              <a:rPr lang="he-IL" sz="3200" dirty="0">
                <a:cs typeface="Varela Round" panose="00000500000000000000"/>
              </a:rPr>
              <a:t>אברונים המסייעים בעיבוד החלבונים והשומנים ובהפרשתם מחוץ לתא</a:t>
            </a:r>
          </a:p>
        </p:txBody>
      </p:sp>
      <p:sp>
        <p:nvSpPr>
          <p:cNvPr id="9" name="TextBox 8">
            <a:extLst>
              <a:ext uri="{FF2B5EF4-FFF2-40B4-BE49-F238E27FC236}">
                <a16:creationId xmlns:a16="http://schemas.microsoft.com/office/drawing/2014/main" id="{CCA7831C-440D-4C0B-B931-C0EE82EC367C}"/>
              </a:ext>
            </a:extLst>
          </p:cNvPr>
          <p:cNvSpPr txBox="1"/>
          <p:nvPr/>
        </p:nvSpPr>
        <p:spPr>
          <a:xfrm>
            <a:off x="5844720" y="1350862"/>
            <a:ext cx="5244458" cy="5262979"/>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מכונות עיבוד ופינוי פסולת</a:t>
            </a:r>
          </a:p>
          <a:p>
            <a:pPr marL="457200" indent="-457200">
              <a:lnSpc>
                <a:spcPct val="150000"/>
              </a:lnSpc>
              <a:buFont typeface="Arial" panose="020B0604020202020204" pitchFamily="34" charset="0"/>
              <a:buChar char="•"/>
            </a:pPr>
            <a:r>
              <a:rPr lang="he-IL" sz="3200" dirty="0">
                <a:cs typeface="Varela Round" panose="00000500000000000000"/>
              </a:rPr>
              <a:t>מכונות בפס הייצור</a:t>
            </a:r>
          </a:p>
          <a:p>
            <a:pPr marL="457200" indent="-457200">
              <a:lnSpc>
                <a:spcPct val="150000"/>
              </a:lnSpc>
              <a:buFont typeface="Arial" panose="020B0604020202020204" pitchFamily="34" charset="0"/>
              <a:buChar char="•"/>
            </a:pPr>
            <a:r>
              <a:rPr lang="he-IL" sz="3200" dirty="0">
                <a:cs typeface="Varela Round" panose="00000500000000000000"/>
              </a:rPr>
              <a:t>אנשים/ מכשירים שתפקידם הוא לדאוג לפינוי הפסולת אל מחוץ למפעל</a:t>
            </a:r>
          </a:p>
        </p:txBody>
      </p:sp>
      <p:pic>
        <p:nvPicPr>
          <p:cNvPr id="3" name="תמונה 2">
            <a:extLst>
              <a:ext uri="{FF2B5EF4-FFF2-40B4-BE49-F238E27FC236}">
                <a16:creationId xmlns:a16="http://schemas.microsoft.com/office/drawing/2014/main" id="{6D8C67CF-4C3E-439B-93FE-064EE25D36D3}"/>
              </a:ext>
            </a:extLst>
          </p:cNvPr>
          <p:cNvPicPr>
            <a:picLocks noChangeAspect="1"/>
          </p:cNvPicPr>
          <p:nvPr/>
        </p:nvPicPr>
        <p:blipFill>
          <a:blip r:embed="rId4"/>
          <a:stretch>
            <a:fillRect/>
          </a:stretch>
        </p:blipFill>
        <p:spPr>
          <a:xfrm>
            <a:off x="10891519" y="1141363"/>
            <a:ext cx="986193" cy="986193"/>
          </a:xfrm>
          <a:prstGeom prst="rect">
            <a:avLst/>
          </a:prstGeom>
        </p:spPr>
      </p:pic>
    </p:spTree>
    <p:extLst>
      <p:ext uri="{BB962C8B-B14F-4D97-AF65-F5344CB8AC3E}">
        <p14:creationId xmlns:p14="http://schemas.microsoft.com/office/powerpoint/2010/main" val="1155643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67258E-47E8-41D7-956A-2FA078FAE192}"/>
              </a:ext>
            </a:extLst>
          </p:cNvPr>
          <p:cNvSpPr>
            <a:spLocks noGrp="1"/>
          </p:cNvSpPr>
          <p:nvPr>
            <p:ph type="title"/>
          </p:nvPr>
        </p:nvSpPr>
        <p:spPr>
          <a:xfrm>
            <a:off x="515206" y="421363"/>
            <a:ext cx="11160000" cy="720000"/>
          </a:xfrm>
        </p:spPr>
        <p:txBody>
          <a:bodyPr/>
          <a:lstStyle/>
          <a:p>
            <a:r>
              <a:rPr lang="he-IL" sz="4400" u="sng" dirty="0"/>
              <a:t>מפעל תעשייתי – מבנה התא ותפקודו</a:t>
            </a:r>
          </a:p>
        </p:txBody>
      </p:sp>
      <p:pic>
        <p:nvPicPr>
          <p:cNvPr id="3" name="תמונה 2">
            <a:extLst>
              <a:ext uri="{FF2B5EF4-FFF2-40B4-BE49-F238E27FC236}">
                <a16:creationId xmlns:a16="http://schemas.microsoft.com/office/drawing/2014/main" id="{6D8C67CF-4C3E-439B-93FE-064EE25D36D3}"/>
              </a:ext>
            </a:extLst>
          </p:cNvPr>
          <p:cNvPicPr>
            <a:picLocks noChangeAspect="1"/>
          </p:cNvPicPr>
          <p:nvPr/>
        </p:nvPicPr>
        <p:blipFill>
          <a:blip r:embed="rId3"/>
          <a:stretch>
            <a:fillRect/>
          </a:stretch>
        </p:blipFill>
        <p:spPr>
          <a:xfrm>
            <a:off x="10891519" y="1141363"/>
            <a:ext cx="986193" cy="986193"/>
          </a:xfrm>
          <a:prstGeom prst="rect">
            <a:avLst/>
          </a:prstGeom>
        </p:spPr>
      </p:pic>
      <p:pic>
        <p:nvPicPr>
          <p:cNvPr id="5122" name="Picture 2" descr="View, Cell, Information, Close">
            <a:extLst>
              <a:ext uri="{FF2B5EF4-FFF2-40B4-BE49-F238E27FC236}">
                <a16:creationId xmlns:a16="http://schemas.microsoft.com/office/drawing/2014/main" id="{C4036892-55D5-465A-B6F4-1643B328A5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424" y="1339617"/>
            <a:ext cx="1220135" cy="9018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3D712F-5975-499A-9AA3-77FAF9C338BC}"/>
              </a:ext>
            </a:extLst>
          </p:cNvPr>
          <p:cNvSpPr txBox="1"/>
          <p:nvPr/>
        </p:nvSpPr>
        <p:spPr>
          <a:xfrm>
            <a:off x="681645" y="1350862"/>
            <a:ext cx="3807228" cy="3785652"/>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רשת תוך תאית</a:t>
            </a:r>
          </a:p>
          <a:p>
            <a:pPr marL="457200" indent="-457200">
              <a:lnSpc>
                <a:spcPct val="150000"/>
              </a:lnSpc>
              <a:buFont typeface="Arial" panose="020B0604020202020204" pitchFamily="34" charset="0"/>
              <a:buChar char="•"/>
            </a:pPr>
            <a:r>
              <a:rPr lang="he-IL" sz="3200" dirty="0">
                <a:cs typeface="Varela Round" panose="00000500000000000000"/>
              </a:rPr>
              <a:t>רשת מסועפת מאד שעל גביה נעים החומרים השונים בתא </a:t>
            </a:r>
          </a:p>
        </p:txBody>
      </p:sp>
      <p:sp>
        <p:nvSpPr>
          <p:cNvPr id="9" name="TextBox 8">
            <a:extLst>
              <a:ext uri="{FF2B5EF4-FFF2-40B4-BE49-F238E27FC236}">
                <a16:creationId xmlns:a16="http://schemas.microsoft.com/office/drawing/2014/main" id="{CCA7831C-440D-4C0B-B931-C0EE82EC367C}"/>
              </a:ext>
            </a:extLst>
          </p:cNvPr>
          <p:cNvSpPr txBox="1"/>
          <p:nvPr/>
        </p:nvSpPr>
        <p:spPr>
          <a:xfrm>
            <a:off x="4904510" y="1350862"/>
            <a:ext cx="5987010" cy="5262979"/>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הובלה ושינוע</a:t>
            </a:r>
          </a:p>
          <a:p>
            <a:pPr marL="457200" indent="-457200">
              <a:lnSpc>
                <a:spcPct val="150000"/>
              </a:lnSpc>
              <a:buFont typeface="Arial" panose="020B0604020202020204" pitchFamily="34" charset="0"/>
              <a:buChar char="•"/>
            </a:pPr>
            <a:r>
              <a:rPr lang="he-IL" sz="3200" dirty="0">
                <a:cs typeface="Varela Round" panose="00000500000000000000"/>
              </a:rPr>
              <a:t>כל החומרים הנכנסים אל המפעל מיועדים לפס הייצור</a:t>
            </a:r>
          </a:p>
          <a:p>
            <a:pPr marL="457200" indent="-457200">
              <a:lnSpc>
                <a:spcPct val="150000"/>
              </a:lnSpc>
              <a:buFont typeface="Arial" panose="020B0604020202020204" pitchFamily="34" charset="0"/>
              <a:buChar char="•"/>
            </a:pPr>
            <a:r>
              <a:rPr lang="he-IL" sz="3200" dirty="0">
                <a:cs typeface="Varela Round" panose="00000500000000000000"/>
              </a:rPr>
              <a:t>כל החומרים המיוצרים במפעל מיועדים לאריזה וייצוא</a:t>
            </a:r>
          </a:p>
        </p:txBody>
      </p:sp>
    </p:spTree>
    <p:extLst>
      <p:ext uri="{BB962C8B-B14F-4D97-AF65-F5344CB8AC3E}">
        <p14:creationId xmlns:p14="http://schemas.microsoft.com/office/powerpoint/2010/main" val="2876135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67258E-47E8-41D7-956A-2FA078FAE192}"/>
              </a:ext>
            </a:extLst>
          </p:cNvPr>
          <p:cNvSpPr>
            <a:spLocks noGrp="1"/>
          </p:cNvSpPr>
          <p:nvPr>
            <p:ph type="title"/>
          </p:nvPr>
        </p:nvSpPr>
        <p:spPr>
          <a:xfrm>
            <a:off x="515206" y="421363"/>
            <a:ext cx="11160000" cy="720000"/>
          </a:xfrm>
        </p:spPr>
        <p:txBody>
          <a:bodyPr/>
          <a:lstStyle/>
          <a:p>
            <a:r>
              <a:rPr lang="he-IL" sz="4400" u="sng" dirty="0"/>
              <a:t>מפעל תעשייתי – מבנה התא ותפקודו</a:t>
            </a:r>
          </a:p>
        </p:txBody>
      </p:sp>
      <p:pic>
        <p:nvPicPr>
          <p:cNvPr id="3" name="תמונה 2">
            <a:extLst>
              <a:ext uri="{FF2B5EF4-FFF2-40B4-BE49-F238E27FC236}">
                <a16:creationId xmlns:a16="http://schemas.microsoft.com/office/drawing/2014/main" id="{6D8C67CF-4C3E-439B-93FE-064EE25D36D3}"/>
              </a:ext>
            </a:extLst>
          </p:cNvPr>
          <p:cNvPicPr>
            <a:picLocks noChangeAspect="1"/>
          </p:cNvPicPr>
          <p:nvPr/>
        </p:nvPicPr>
        <p:blipFill>
          <a:blip r:embed="rId3"/>
          <a:stretch>
            <a:fillRect/>
          </a:stretch>
        </p:blipFill>
        <p:spPr>
          <a:xfrm>
            <a:off x="10891519" y="1141363"/>
            <a:ext cx="986193" cy="986193"/>
          </a:xfrm>
          <a:prstGeom prst="rect">
            <a:avLst/>
          </a:prstGeom>
        </p:spPr>
      </p:pic>
      <p:pic>
        <p:nvPicPr>
          <p:cNvPr id="5122" name="Picture 2" descr="View, Cell, Information, Close">
            <a:extLst>
              <a:ext uri="{FF2B5EF4-FFF2-40B4-BE49-F238E27FC236}">
                <a16:creationId xmlns:a16="http://schemas.microsoft.com/office/drawing/2014/main" id="{C4036892-55D5-465A-B6F4-1643B328A5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424" y="1339617"/>
            <a:ext cx="1220135" cy="9018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3D712F-5975-499A-9AA3-77FAF9C338BC}"/>
              </a:ext>
            </a:extLst>
          </p:cNvPr>
          <p:cNvSpPr txBox="1"/>
          <p:nvPr/>
        </p:nvSpPr>
        <p:spPr>
          <a:xfrm>
            <a:off x="947651" y="1313491"/>
            <a:ext cx="5147555" cy="4524315"/>
          </a:xfrm>
          <a:prstGeom prst="rect">
            <a:avLst/>
          </a:prstGeom>
          <a:noFill/>
          <a:ln>
            <a:solidFill>
              <a:schemeClr val="tx1"/>
            </a:solidFill>
          </a:ln>
        </p:spPr>
        <p:txBody>
          <a:bodyPr wrap="square" rtlCol="1">
            <a:spAutoFit/>
          </a:bodyPr>
          <a:lstStyle/>
          <a:p>
            <a:pPr algn="ctr">
              <a:lnSpc>
                <a:spcPct val="150000"/>
              </a:lnSpc>
            </a:pPr>
            <a:r>
              <a:rPr lang="he-IL" sz="3200" b="1" u="sng" dirty="0" err="1">
                <a:cs typeface="Varela Round" panose="00000500000000000000"/>
              </a:rPr>
              <a:t>חלולית</a:t>
            </a:r>
            <a:r>
              <a:rPr lang="he-IL" sz="3200" b="1" u="sng" dirty="0">
                <a:cs typeface="Varela Round" panose="00000500000000000000"/>
              </a:rPr>
              <a:t> גדולה</a:t>
            </a:r>
          </a:p>
          <a:p>
            <a:pPr marL="457200" indent="-457200">
              <a:lnSpc>
                <a:spcPct val="150000"/>
              </a:lnSpc>
              <a:buFont typeface="Arial" panose="020B0604020202020204" pitchFamily="34" charset="0"/>
              <a:buChar char="•"/>
            </a:pPr>
            <a:r>
              <a:rPr lang="he-IL" sz="3200" dirty="0">
                <a:cs typeface="Varela Round" panose="00000500000000000000"/>
              </a:rPr>
              <a:t>אברון מיוחד המכיל בתוכו חומרי תשמורת המומסים במים מצוי בתאים של צמחים בלבד</a:t>
            </a:r>
          </a:p>
        </p:txBody>
      </p:sp>
      <p:sp>
        <p:nvSpPr>
          <p:cNvPr id="9" name="TextBox 8">
            <a:extLst>
              <a:ext uri="{FF2B5EF4-FFF2-40B4-BE49-F238E27FC236}">
                <a16:creationId xmlns:a16="http://schemas.microsoft.com/office/drawing/2014/main" id="{CCA7831C-440D-4C0B-B931-C0EE82EC367C}"/>
              </a:ext>
            </a:extLst>
          </p:cNvPr>
          <p:cNvSpPr txBox="1"/>
          <p:nvPr/>
        </p:nvSpPr>
        <p:spPr>
          <a:xfrm>
            <a:off x="6257108" y="1339617"/>
            <a:ext cx="4634411" cy="3785652"/>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מבנים </a:t>
            </a:r>
            <a:r>
              <a:rPr lang="he-IL" sz="3200" dirty="0">
                <a:cs typeface="Varela Round" panose="00000500000000000000"/>
              </a:rPr>
              <a:t>אזורים או חדרים במפעל בהם מאוחסנים חומרי הגלם לשימוש מאוחר יותר</a:t>
            </a:r>
          </a:p>
        </p:txBody>
      </p:sp>
    </p:spTree>
    <p:extLst>
      <p:ext uri="{BB962C8B-B14F-4D97-AF65-F5344CB8AC3E}">
        <p14:creationId xmlns:p14="http://schemas.microsoft.com/office/powerpoint/2010/main" val="395283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67258E-47E8-41D7-956A-2FA078FAE192}"/>
              </a:ext>
            </a:extLst>
          </p:cNvPr>
          <p:cNvSpPr>
            <a:spLocks noGrp="1"/>
          </p:cNvSpPr>
          <p:nvPr>
            <p:ph type="title"/>
          </p:nvPr>
        </p:nvSpPr>
        <p:spPr>
          <a:xfrm>
            <a:off x="515206" y="421363"/>
            <a:ext cx="11160000" cy="720000"/>
          </a:xfrm>
        </p:spPr>
        <p:txBody>
          <a:bodyPr/>
          <a:lstStyle/>
          <a:p>
            <a:r>
              <a:rPr lang="he-IL" sz="4400" u="sng" dirty="0"/>
              <a:t>מפעל תעשייתי – מבנה התא ותפקודו</a:t>
            </a:r>
          </a:p>
        </p:txBody>
      </p:sp>
      <p:pic>
        <p:nvPicPr>
          <p:cNvPr id="3" name="תמונה 2">
            <a:extLst>
              <a:ext uri="{FF2B5EF4-FFF2-40B4-BE49-F238E27FC236}">
                <a16:creationId xmlns:a16="http://schemas.microsoft.com/office/drawing/2014/main" id="{6D8C67CF-4C3E-439B-93FE-064EE25D36D3}"/>
              </a:ext>
            </a:extLst>
          </p:cNvPr>
          <p:cNvPicPr>
            <a:picLocks noChangeAspect="1"/>
          </p:cNvPicPr>
          <p:nvPr/>
        </p:nvPicPr>
        <p:blipFill>
          <a:blip r:embed="rId3"/>
          <a:stretch>
            <a:fillRect/>
          </a:stretch>
        </p:blipFill>
        <p:spPr>
          <a:xfrm>
            <a:off x="10891519" y="1141363"/>
            <a:ext cx="986193" cy="986193"/>
          </a:xfrm>
          <a:prstGeom prst="rect">
            <a:avLst/>
          </a:prstGeom>
        </p:spPr>
      </p:pic>
      <p:pic>
        <p:nvPicPr>
          <p:cNvPr id="5122" name="Picture 2" descr="View, Cell, Information, Close">
            <a:extLst>
              <a:ext uri="{FF2B5EF4-FFF2-40B4-BE49-F238E27FC236}">
                <a16:creationId xmlns:a16="http://schemas.microsoft.com/office/drawing/2014/main" id="{C4036892-55D5-465A-B6F4-1643B328A5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424" y="1339617"/>
            <a:ext cx="1220135" cy="9018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E3D712F-5975-499A-9AA3-77FAF9C338BC}"/>
              </a:ext>
            </a:extLst>
          </p:cNvPr>
          <p:cNvSpPr txBox="1"/>
          <p:nvPr/>
        </p:nvSpPr>
        <p:spPr>
          <a:xfrm>
            <a:off x="1014154" y="4010437"/>
            <a:ext cx="6383690" cy="2492990"/>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דופן התא</a:t>
            </a:r>
          </a:p>
          <a:p>
            <a:pPr>
              <a:lnSpc>
                <a:spcPct val="150000"/>
              </a:lnSpc>
            </a:pPr>
            <a:r>
              <a:rPr lang="he-IL" sz="2400" dirty="0">
                <a:cs typeface="Varela Round" panose="00000500000000000000"/>
              </a:rPr>
              <a:t>מבנה קשיח העוטף את תא הצמח מחוץ לקרום ומקנה לו יציבות וצורה ומגן עליו מפגיעות מכניות ולחץ</a:t>
            </a:r>
          </a:p>
        </p:txBody>
      </p:sp>
      <p:sp>
        <p:nvSpPr>
          <p:cNvPr id="9" name="TextBox 8">
            <a:extLst>
              <a:ext uri="{FF2B5EF4-FFF2-40B4-BE49-F238E27FC236}">
                <a16:creationId xmlns:a16="http://schemas.microsoft.com/office/drawing/2014/main" id="{CCA7831C-440D-4C0B-B931-C0EE82EC367C}"/>
              </a:ext>
            </a:extLst>
          </p:cNvPr>
          <p:cNvSpPr txBox="1"/>
          <p:nvPr/>
        </p:nvSpPr>
        <p:spPr>
          <a:xfrm>
            <a:off x="7941029" y="1339617"/>
            <a:ext cx="2814148" cy="4433073"/>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a:t>
            </a:r>
          </a:p>
          <a:p>
            <a:pPr algn="ctr">
              <a:lnSpc>
                <a:spcPct val="150000"/>
              </a:lnSpc>
            </a:pPr>
            <a:endParaRPr lang="he-IL" sz="3200" b="1" u="sng" dirty="0">
              <a:cs typeface="Varela Round" panose="00000500000000000000"/>
            </a:endParaRPr>
          </a:p>
          <a:p>
            <a:pPr algn="ctr">
              <a:lnSpc>
                <a:spcPct val="150000"/>
              </a:lnSpc>
            </a:pPr>
            <a:endParaRPr lang="he-IL" sz="3200" b="1" u="sng" dirty="0">
              <a:cs typeface="Varela Round" panose="00000500000000000000"/>
            </a:endParaRPr>
          </a:p>
          <a:p>
            <a:pPr algn="ctr">
              <a:lnSpc>
                <a:spcPct val="150000"/>
              </a:lnSpc>
            </a:pPr>
            <a:endParaRPr lang="he-IL" sz="3200" b="1" u="sng" dirty="0">
              <a:cs typeface="Varela Round" panose="00000500000000000000"/>
            </a:endParaRPr>
          </a:p>
          <a:p>
            <a:pPr algn="ctr">
              <a:lnSpc>
                <a:spcPct val="150000"/>
              </a:lnSpc>
            </a:pPr>
            <a:endParaRPr lang="he-IL" sz="3200" b="1" u="sng" dirty="0">
              <a:cs typeface="Varela Round" panose="00000500000000000000"/>
            </a:endParaRPr>
          </a:p>
          <a:p>
            <a:pPr algn="ctr">
              <a:lnSpc>
                <a:spcPct val="150000"/>
              </a:lnSpc>
            </a:pPr>
            <a:endParaRPr lang="he-IL" sz="3200" b="1" u="sng" dirty="0">
              <a:cs typeface="Varela Round" panose="00000500000000000000"/>
            </a:endParaRPr>
          </a:p>
        </p:txBody>
      </p:sp>
      <p:sp>
        <p:nvSpPr>
          <p:cNvPr id="7" name="TextBox 6">
            <a:extLst>
              <a:ext uri="{FF2B5EF4-FFF2-40B4-BE49-F238E27FC236}">
                <a16:creationId xmlns:a16="http://schemas.microsoft.com/office/drawing/2014/main" id="{6469E6AA-9CBA-48D3-B98D-0547C3596BA8}"/>
              </a:ext>
            </a:extLst>
          </p:cNvPr>
          <p:cNvSpPr txBox="1"/>
          <p:nvPr/>
        </p:nvSpPr>
        <p:spPr>
          <a:xfrm>
            <a:off x="1014152" y="1322360"/>
            <a:ext cx="6383692" cy="2492990"/>
          </a:xfrm>
          <a:prstGeom prst="rect">
            <a:avLst/>
          </a:prstGeom>
          <a:noFill/>
          <a:ln>
            <a:solidFill>
              <a:schemeClr val="tx1"/>
            </a:solidFill>
          </a:ln>
        </p:spPr>
        <p:txBody>
          <a:bodyPr wrap="square" rtlCol="1">
            <a:spAutoFit/>
          </a:bodyPr>
          <a:lstStyle/>
          <a:p>
            <a:pPr algn="ctr">
              <a:lnSpc>
                <a:spcPct val="150000"/>
              </a:lnSpc>
            </a:pPr>
            <a:r>
              <a:rPr lang="he-IL" sz="3200" b="1" u="sng" dirty="0">
                <a:cs typeface="Varela Round" panose="00000500000000000000"/>
              </a:rPr>
              <a:t>כלורופלסט</a:t>
            </a:r>
          </a:p>
          <a:p>
            <a:pPr>
              <a:lnSpc>
                <a:spcPct val="150000"/>
              </a:lnSpc>
            </a:pPr>
            <a:r>
              <a:rPr lang="he-IL" sz="2400" dirty="0">
                <a:cs typeface="Varela Round" panose="00000500000000000000"/>
              </a:rPr>
              <a:t>אברון מיוחד בתא הצמח המכיל צבען ירוק שנקרא כלורופיל. באברון זה מתרחש תהליך הפוטוסינתזה.</a:t>
            </a:r>
          </a:p>
        </p:txBody>
      </p:sp>
    </p:spTree>
    <p:extLst>
      <p:ext uri="{BB962C8B-B14F-4D97-AF65-F5344CB8AC3E}">
        <p14:creationId xmlns:p14="http://schemas.microsoft.com/office/powerpoint/2010/main" val="2610740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buNone/>
            </a:pPr>
            <a:r>
              <a:rPr lang="he-IL" sz="2800" b="1" dirty="0"/>
              <a:t>הנה עוד שני אברונים מיוחדים המצויים רק בתאים של צמחים.</a:t>
            </a:r>
          </a:p>
          <a:p>
            <a:pPr marL="0" indent="0">
              <a:buNone/>
            </a:pPr>
            <a:r>
              <a:rPr lang="he-IL" sz="2800" b="1" dirty="0"/>
              <a:t>נסו לחשוב למה הם יכולים להקביל במפעל שלכם?</a:t>
            </a:r>
          </a:p>
          <a:p>
            <a:endParaRPr lang="he-IL" dirty="0"/>
          </a:p>
        </p:txBody>
      </p:sp>
    </p:spTree>
    <p:extLst>
      <p:ext uri="{BB962C8B-B14F-4D97-AF65-F5344CB8AC3E}">
        <p14:creationId xmlns:p14="http://schemas.microsoft.com/office/powerpoint/2010/main" val="1670575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67258E-47E8-41D7-956A-2FA078FAE192}"/>
              </a:ext>
            </a:extLst>
          </p:cNvPr>
          <p:cNvSpPr>
            <a:spLocks noGrp="1"/>
          </p:cNvSpPr>
          <p:nvPr>
            <p:ph type="title"/>
          </p:nvPr>
        </p:nvSpPr>
        <p:spPr>
          <a:xfrm>
            <a:off x="515206" y="421363"/>
            <a:ext cx="11160000" cy="720000"/>
          </a:xfrm>
        </p:spPr>
        <p:txBody>
          <a:bodyPr/>
          <a:lstStyle/>
          <a:p>
            <a:r>
              <a:rPr lang="he-IL" sz="3800" u="sng" dirty="0"/>
              <a:t>מפעל תעשייתי – מבנה התא ותפקודו: סיכום</a:t>
            </a:r>
          </a:p>
        </p:txBody>
      </p:sp>
      <p:pic>
        <p:nvPicPr>
          <p:cNvPr id="3" name="תמונה 2">
            <a:extLst>
              <a:ext uri="{FF2B5EF4-FFF2-40B4-BE49-F238E27FC236}">
                <a16:creationId xmlns:a16="http://schemas.microsoft.com/office/drawing/2014/main" id="{6D8C67CF-4C3E-439B-93FE-064EE25D36D3}"/>
              </a:ext>
            </a:extLst>
          </p:cNvPr>
          <p:cNvPicPr>
            <a:picLocks noChangeAspect="1"/>
          </p:cNvPicPr>
          <p:nvPr/>
        </p:nvPicPr>
        <p:blipFill>
          <a:blip r:embed="rId3"/>
          <a:stretch>
            <a:fillRect/>
          </a:stretch>
        </p:blipFill>
        <p:spPr>
          <a:xfrm>
            <a:off x="11140439" y="1016506"/>
            <a:ext cx="902146" cy="902146"/>
          </a:xfrm>
          <a:prstGeom prst="rect">
            <a:avLst/>
          </a:prstGeom>
        </p:spPr>
      </p:pic>
      <p:pic>
        <p:nvPicPr>
          <p:cNvPr id="8196" name="Picture 4" descr="View, Cell, Information, Close">
            <a:extLst>
              <a:ext uri="{FF2B5EF4-FFF2-40B4-BE49-F238E27FC236}">
                <a16:creationId xmlns:a16="http://schemas.microsoft.com/office/drawing/2014/main" id="{5D0DAF7A-2B83-4B41-B87B-1393D9744B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846" y="1261109"/>
            <a:ext cx="6600234" cy="487843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מחבר חץ ישר 9">
            <a:extLst>
              <a:ext uri="{FF2B5EF4-FFF2-40B4-BE49-F238E27FC236}">
                <a16:creationId xmlns:a16="http://schemas.microsoft.com/office/drawing/2014/main" id="{6B79668F-94DC-4D45-8C99-2FC11EEE1ADC}"/>
              </a:ext>
            </a:extLst>
          </p:cNvPr>
          <p:cNvCxnSpPr/>
          <p:nvPr/>
        </p:nvCxnSpPr>
        <p:spPr>
          <a:xfrm flipH="1" flipV="1">
            <a:off x="4023360" y="5439592"/>
            <a:ext cx="4976949" cy="1436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מחבר חץ ישר 13">
            <a:extLst>
              <a:ext uri="{FF2B5EF4-FFF2-40B4-BE49-F238E27FC236}">
                <a16:creationId xmlns:a16="http://schemas.microsoft.com/office/drawing/2014/main" id="{6F1442A4-A128-4A33-ADDF-1301AF9C1791}"/>
              </a:ext>
            </a:extLst>
          </p:cNvPr>
          <p:cNvCxnSpPr>
            <a:cxnSpLocks/>
          </p:cNvCxnSpPr>
          <p:nvPr/>
        </p:nvCxnSpPr>
        <p:spPr>
          <a:xfrm flipH="1" flipV="1">
            <a:off x="6305007" y="4024042"/>
            <a:ext cx="2847702" cy="1284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מחבר חץ ישר 14">
            <a:extLst>
              <a:ext uri="{FF2B5EF4-FFF2-40B4-BE49-F238E27FC236}">
                <a16:creationId xmlns:a16="http://schemas.microsoft.com/office/drawing/2014/main" id="{89A34FD5-85A3-4BE9-BBF9-9B82D6F91523}"/>
              </a:ext>
            </a:extLst>
          </p:cNvPr>
          <p:cNvCxnSpPr>
            <a:cxnSpLocks/>
          </p:cNvCxnSpPr>
          <p:nvPr/>
        </p:nvCxnSpPr>
        <p:spPr>
          <a:xfrm flipH="1">
            <a:off x="7213465" y="2180272"/>
            <a:ext cx="2178729" cy="598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15">
            <a:extLst>
              <a:ext uri="{FF2B5EF4-FFF2-40B4-BE49-F238E27FC236}">
                <a16:creationId xmlns:a16="http://schemas.microsoft.com/office/drawing/2014/main" id="{77CB74A6-1148-44A1-A261-0022AFC75840}"/>
              </a:ext>
            </a:extLst>
          </p:cNvPr>
          <p:cNvCxnSpPr/>
          <p:nvPr/>
        </p:nvCxnSpPr>
        <p:spPr>
          <a:xfrm flipH="1" flipV="1">
            <a:off x="4175760" y="3243126"/>
            <a:ext cx="4976949" cy="1436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5377CB15-C105-4B2B-9947-6D035260F292}"/>
              </a:ext>
            </a:extLst>
          </p:cNvPr>
          <p:cNvCxnSpPr/>
          <p:nvPr/>
        </p:nvCxnSpPr>
        <p:spPr>
          <a:xfrm flipH="1" flipV="1">
            <a:off x="6136936" y="4863195"/>
            <a:ext cx="4976949" cy="1436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160B970-BC86-494F-87BF-E7CB2938A8D8}"/>
              </a:ext>
            </a:extLst>
          </p:cNvPr>
          <p:cNvSpPr txBox="1"/>
          <p:nvPr/>
        </p:nvSpPr>
        <p:spPr>
          <a:xfrm>
            <a:off x="7393578" y="5201091"/>
            <a:ext cx="1759131" cy="369332"/>
          </a:xfrm>
          <a:prstGeom prst="rect">
            <a:avLst/>
          </a:prstGeom>
          <a:noFill/>
        </p:spPr>
        <p:txBody>
          <a:bodyPr wrap="square" rtlCol="1">
            <a:spAutoFit/>
          </a:bodyPr>
          <a:lstStyle/>
          <a:p>
            <a:r>
              <a:rPr lang="he-IL" dirty="0">
                <a:cs typeface="Varela Round"/>
              </a:rPr>
              <a:t>מיטוכונדריה</a:t>
            </a:r>
          </a:p>
        </p:txBody>
      </p:sp>
      <p:sp>
        <p:nvSpPr>
          <p:cNvPr id="22" name="TextBox 21">
            <a:extLst>
              <a:ext uri="{FF2B5EF4-FFF2-40B4-BE49-F238E27FC236}">
                <a16:creationId xmlns:a16="http://schemas.microsoft.com/office/drawing/2014/main" id="{2B8625B7-D555-4929-81F3-60CD9DFD0C7A}"/>
              </a:ext>
            </a:extLst>
          </p:cNvPr>
          <p:cNvSpPr txBox="1"/>
          <p:nvPr/>
        </p:nvSpPr>
        <p:spPr>
          <a:xfrm>
            <a:off x="9533708" y="4609730"/>
            <a:ext cx="1606731" cy="369332"/>
          </a:xfrm>
          <a:prstGeom prst="rect">
            <a:avLst/>
          </a:prstGeom>
          <a:noFill/>
        </p:spPr>
        <p:txBody>
          <a:bodyPr wrap="square" rtlCol="1">
            <a:spAutoFit/>
          </a:bodyPr>
          <a:lstStyle/>
          <a:p>
            <a:r>
              <a:rPr lang="he-IL" dirty="0">
                <a:cs typeface="Varela Round"/>
              </a:rPr>
              <a:t>ציטופלסמה</a:t>
            </a:r>
          </a:p>
        </p:txBody>
      </p:sp>
      <p:sp>
        <p:nvSpPr>
          <p:cNvPr id="23" name="TextBox 22">
            <a:extLst>
              <a:ext uri="{FF2B5EF4-FFF2-40B4-BE49-F238E27FC236}">
                <a16:creationId xmlns:a16="http://schemas.microsoft.com/office/drawing/2014/main" id="{B4F820D2-BC1B-4E54-9D89-8560FF742C52}"/>
              </a:ext>
            </a:extLst>
          </p:cNvPr>
          <p:cNvSpPr txBox="1"/>
          <p:nvPr/>
        </p:nvSpPr>
        <p:spPr>
          <a:xfrm>
            <a:off x="7926977" y="1793794"/>
            <a:ext cx="1606731" cy="369332"/>
          </a:xfrm>
          <a:prstGeom prst="rect">
            <a:avLst/>
          </a:prstGeom>
          <a:noFill/>
        </p:spPr>
        <p:txBody>
          <a:bodyPr wrap="square" rtlCol="1">
            <a:spAutoFit/>
          </a:bodyPr>
          <a:lstStyle/>
          <a:p>
            <a:r>
              <a:rPr lang="he-IL" dirty="0">
                <a:cs typeface="Varela Round"/>
              </a:rPr>
              <a:t>גולג'י</a:t>
            </a:r>
          </a:p>
        </p:txBody>
      </p:sp>
      <p:sp>
        <p:nvSpPr>
          <p:cNvPr id="24" name="TextBox 23">
            <a:extLst>
              <a:ext uri="{FF2B5EF4-FFF2-40B4-BE49-F238E27FC236}">
                <a16:creationId xmlns:a16="http://schemas.microsoft.com/office/drawing/2014/main" id="{022B4F13-A4E0-4CB0-AB25-7B9340394B46}"/>
              </a:ext>
            </a:extLst>
          </p:cNvPr>
          <p:cNvSpPr txBox="1"/>
          <p:nvPr/>
        </p:nvSpPr>
        <p:spPr>
          <a:xfrm>
            <a:off x="7815080" y="2966763"/>
            <a:ext cx="1606731" cy="369332"/>
          </a:xfrm>
          <a:prstGeom prst="rect">
            <a:avLst/>
          </a:prstGeom>
          <a:noFill/>
        </p:spPr>
        <p:txBody>
          <a:bodyPr wrap="square" rtlCol="1">
            <a:spAutoFit/>
          </a:bodyPr>
          <a:lstStyle/>
          <a:p>
            <a:r>
              <a:rPr lang="he-IL" dirty="0">
                <a:cs typeface="Varela Round"/>
              </a:rPr>
              <a:t>גרעין התא</a:t>
            </a:r>
          </a:p>
        </p:txBody>
      </p:sp>
      <p:sp>
        <p:nvSpPr>
          <p:cNvPr id="25" name="TextBox 24">
            <a:extLst>
              <a:ext uri="{FF2B5EF4-FFF2-40B4-BE49-F238E27FC236}">
                <a16:creationId xmlns:a16="http://schemas.microsoft.com/office/drawing/2014/main" id="{0B67BE2A-8F12-45F9-8822-D573FDAFFA2C}"/>
              </a:ext>
            </a:extLst>
          </p:cNvPr>
          <p:cNvSpPr txBox="1"/>
          <p:nvPr/>
        </p:nvSpPr>
        <p:spPr>
          <a:xfrm>
            <a:off x="7850346" y="3728188"/>
            <a:ext cx="1606731" cy="369332"/>
          </a:xfrm>
          <a:prstGeom prst="rect">
            <a:avLst/>
          </a:prstGeom>
          <a:noFill/>
        </p:spPr>
        <p:txBody>
          <a:bodyPr wrap="square" rtlCol="1">
            <a:spAutoFit/>
          </a:bodyPr>
          <a:lstStyle/>
          <a:p>
            <a:r>
              <a:rPr lang="he-IL" dirty="0" err="1">
                <a:cs typeface="Varela Round"/>
              </a:rPr>
              <a:t>ריבוזומים</a:t>
            </a:r>
            <a:endParaRPr lang="he-IL" dirty="0">
              <a:cs typeface="Varela Round"/>
            </a:endParaRPr>
          </a:p>
        </p:txBody>
      </p:sp>
      <p:sp>
        <p:nvSpPr>
          <p:cNvPr id="26" name="TextBox 25">
            <a:extLst>
              <a:ext uri="{FF2B5EF4-FFF2-40B4-BE49-F238E27FC236}">
                <a16:creationId xmlns:a16="http://schemas.microsoft.com/office/drawing/2014/main" id="{A4C399FA-2CC9-4EDD-B95E-BF4A3BF12530}"/>
              </a:ext>
            </a:extLst>
          </p:cNvPr>
          <p:cNvSpPr txBox="1"/>
          <p:nvPr/>
        </p:nvSpPr>
        <p:spPr>
          <a:xfrm>
            <a:off x="9533708" y="3041157"/>
            <a:ext cx="1606731" cy="369332"/>
          </a:xfrm>
          <a:prstGeom prst="rect">
            <a:avLst/>
          </a:prstGeom>
          <a:noFill/>
        </p:spPr>
        <p:txBody>
          <a:bodyPr wrap="square" rtlCol="1">
            <a:spAutoFit/>
          </a:bodyPr>
          <a:lstStyle/>
          <a:p>
            <a:r>
              <a:rPr lang="he-IL" dirty="0">
                <a:cs typeface="Varela Round"/>
              </a:rPr>
              <a:t>רשת תוך תאית</a:t>
            </a:r>
          </a:p>
        </p:txBody>
      </p:sp>
      <p:cxnSp>
        <p:nvCxnSpPr>
          <p:cNvPr id="27" name="מחבר חץ ישר 26">
            <a:extLst>
              <a:ext uri="{FF2B5EF4-FFF2-40B4-BE49-F238E27FC236}">
                <a16:creationId xmlns:a16="http://schemas.microsoft.com/office/drawing/2014/main" id="{EA0D4FAD-37E6-426F-8A6B-46389E1D18C3}"/>
              </a:ext>
            </a:extLst>
          </p:cNvPr>
          <p:cNvCxnSpPr>
            <a:cxnSpLocks/>
          </p:cNvCxnSpPr>
          <p:nvPr/>
        </p:nvCxnSpPr>
        <p:spPr>
          <a:xfrm flipH="1">
            <a:off x="5215643" y="3675492"/>
            <a:ext cx="5775158" cy="1406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מחבר חץ ישר 28">
            <a:extLst>
              <a:ext uri="{FF2B5EF4-FFF2-40B4-BE49-F238E27FC236}">
                <a16:creationId xmlns:a16="http://schemas.microsoft.com/office/drawing/2014/main" id="{70BA6479-0FB2-4495-B36B-540BD33FEF0B}"/>
              </a:ext>
            </a:extLst>
          </p:cNvPr>
          <p:cNvCxnSpPr>
            <a:cxnSpLocks/>
          </p:cNvCxnSpPr>
          <p:nvPr/>
        </p:nvCxnSpPr>
        <p:spPr>
          <a:xfrm>
            <a:off x="876955" y="3336095"/>
            <a:ext cx="1692074"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B6EFA12-27DD-4E55-A7CE-CD5CFDF47549}"/>
              </a:ext>
            </a:extLst>
          </p:cNvPr>
          <p:cNvSpPr txBox="1"/>
          <p:nvPr/>
        </p:nvSpPr>
        <p:spPr>
          <a:xfrm>
            <a:off x="77503" y="2668640"/>
            <a:ext cx="1606731" cy="646331"/>
          </a:xfrm>
          <a:prstGeom prst="rect">
            <a:avLst/>
          </a:prstGeom>
          <a:noFill/>
        </p:spPr>
        <p:txBody>
          <a:bodyPr wrap="square" rtlCol="1">
            <a:spAutoFit/>
          </a:bodyPr>
          <a:lstStyle/>
          <a:p>
            <a:r>
              <a:rPr lang="he-IL" dirty="0" err="1">
                <a:cs typeface="Varela Round"/>
              </a:rPr>
              <a:t>חלולית</a:t>
            </a:r>
            <a:r>
              <a:rPr lang="he-IL" dirty="0">
                <a:cs typeface="Varela Round"/>
              </a:rPr>
              <a:t> גדולה</a:t>
            </a:r>
          </a:p>
        </p:txBody>
      </p:sp>
    </p:spTree>
    <p:extLst>
      <p:ext uri="{BB962C8B-B14F-4D97-AF65-F5344CB8AC3E}">
        <p14:creationId xmlns:p14="http://schemas.microsoft.com/office/powerpoint/2010/main" val="875007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348460" y="548680"/>
            <a:ext cx="11778460" cy="5624294"/>
            <a:chOff x="-348460" y="1125538"/>
            <a:chExt cx="9287621" cy="5624294"/>
          </a:xfrm>
        </p:grpSpPr>
        <p:pic>
          <p:nvPicPr>
            <p:cNvPr id="5"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0225" y="1938338"/>
              <a:ext cx="3449638"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קבוצה 7180"/>
            <p:cNvGrpSpPr>
              <a:grpSpLocks/>
            </p:cNvGrpSpPr>
            <p:nvPr/>
          </p:nvGrpSpPr>
          <p:grpSpPr bwMode="auto">
            <a:xfrm>
              <a:off x="117475" y="1125538"/>
              <a:ext cx="8593138" cy="3959225"/>
              <a:chOff x="502464" y="1684211"/>
              <a:chExt cx="8593147" cy="3957549"/>
            </a:xfrm>
          </p:grpSpPr>
          <p:grpSp>
            <p:nvGrpSpPr>
              <p:cNvPr id="11" name="קבוצה 1"/>
              <p:cNvGrpSpPr>
                <a:grpSpLocks/>
              </p:cNvGrpSpPr>
              <p:nvPr/>
            </p:nvGrpSpPr>
            <p:grpSpPr bwMode="auto">
              <a:xfrm>
                <a:off x="502464" y="1684211"/>
                <a:ext cx="8593147" cy="3957549"/>
                <a:chOff x="540352" y="1684211"/>
                <a:chExt cx="8593147" cy="3957549"/>
              </a:xfrm>
            </p:grpSpPr>
            <p:grpSp>
              <p:nvGrpSpPr>
                <p:cNvPr id="23" name="קבוצה 7179"/>
                <p:cNvGrpSpPr/>
                <p:nvPr/>
              </p:nvGrpSpPr>
              <p:grpSpPr>
                <a:xfrm>
                  <a:off x="540352" y="1684211"/>
                  <a:ext cx="8593147" cy="3957549"/>
                  <a:chOff x="-1047022" y="2264842"/>
                  <a:chExt cx="7620000" cy="3472321"/>
                </a:xfrm>
                <a:noFill/>
              </p:grpSpPr>
              <p:grpSp>
                <p:nvGrpSpPr>
                  <p:cNvPr id="25" name="קבוצה 7170"/>
                  <p:cNvGrpSpPr/>
                  <p:nvPr/>
                </p:nvGrpSpPr>
                <p:grpSpPr>
                  <a:xfrm>
                    <a:off x="-1047022" y="2264842"/>
                    <a:ext cx="7620000" cy="3472321"/>
                    <a:chOff x="-1047022" y="2264842"/>
                    <a:chExt cx="7620000" cy="3472321"/>
                  </a:xfrm>
                  <a:grpFill/>
                </p:grpSpPr>
                <p:sp>
                  <p:nvSpPr>
                    <p:cNvPr id="27" name="TextBox 26"/>
                    <p:cNvSpPr txBox="1">
                      <a:spLocks noChangeArrowheads="1"/>
                    </p:cNvSpPr>
                    <p:nvPr/>
                  </p:nvSpPr>
                  <p:spPr bwMode="auto">
                    <a:xfrm>
                      <a:off x="4355714" y="2808408"/>
                      <a:ext cx="1247279" cy="296919"/>
                    </a:xfrm>
                    <a:prstGeom prst="rect">
                      <a:avLst/>
                    </a:prstGeom>
                    <a:grpFill/>
                    <a:ln>
                      <a:noFill/>
                    </a:ln>
                    <a:effectLst>
                      <a:outerShdw sx="102000" sy="102000" algn="tl" rotWithShape="0">
                        <a:srgbClr val="A6A6A6">
                          <a:alpha val="0"/>
                        </a:srgb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a:solidFill>
                            <a:srgbClr val="00B0F0"/>
                          </a:solidFill>
                          <a:latin typeface="Varela Round" panose="00000500000000000000" pitchFamily="2" charset="-79"/>
                          <a:cs typeface="Varela Round" panose="00000500000000000000" pitchFamily="2" charset="-79"/>
                        </a:rPr>
                        <a:t>ציטופלסמה*</a:t>
                      </a:r>
                    </a:p>
                  </p:txBody>
                </p:sp>
                <p:sp>
                  <p:nvSpPr>
                    <p:cNvPr id="28" name="TextBox 27"/>
                    <p:cNvSpPr txBox="1">
                      <a:spLocks noChangeArrowheads="1"/>
                    </p:cNvSpPr>
                    <p:nvPr/>
                  </p:nvSpPr>
                  <p:spPr bwMode="auto">
                    <a:xfrm>
                      <a:off x="28600" y="3470800"/>
                      <a:ext cx="953075" cy="296919"/>
                    </a:xfrm>
                    <a:prstGeom prst="rect">
                      <a:avLst/>
                    </a:prstGeom>
                    <a:grpFill/>
                    <a:ln>
                      <a:noFill/>
                    </a:ln>
                    <a:effectLst>
                      <a:outerShdw sx="102000" sy="102000" algn="tl" rotWithShape="0">
                        <a:srgbClr val="A6A6A6">
                          <a:alpha val="0"/>
                        </a:srgb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a:solidFill>
                            <a:srgbClr val="00B0F0"/>
                          </a:solidFill>
                          <a:latin typeface="Varela Round" panose="00000500000000000000" pitchFamily="2" charset="-79"/>
                          <a:cs typeface="Varela Round" panose="00000500000000000000" pitchFamily="2" charset="-79"/>
                        </a:rPr>
                        <a:t>ריבוזומים*</a:t>
                      </a:r>
                    </a:p>
                  </p:txBody>
                </p:sp>
                <p:sp>
                  <p:nvSpPr>
                    <p:cNvPr id="29" name="TextBox 28"/>
                    <p:cNvSpPr txBox="1">
                      <a:spLocks noChangeArrowheads="1"/>
                    </p:cNvSpPr>
                    <p:nvPr/>
                  </p:nvSpPr>
                  <p:spPr bwMode="auto">
                    <a:xfrm>
                      <a:off x="1194618" y="2284014"/>
                      <a:ext cx="1921196" cy="296954"/>
                    </a:xfrm>
                    <a:prstGeom prst="rect">
                      <a:avLst/>
                    </a:prstGeom>
                    <a:grpFill/>
                    <a:ln>
                      <a:noFill/>
                    </a:ln>
                    <a:effectLst>
                      <a:outerShdw sx="102000" sy="102000" algn="tl" rotWithShape="0">
                        <a:srgbClr val="A6A6A6">
                          <a:alpha val="0"/>
                        </a:srgb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a:latin typeface="Varela Round" panose="00000500000000000000" pitchFamily="2" charset="-79"/>
                          <a:cs typeface="Varela Round" panose="00000500000000000000" pitchFamily="2" charset="-79"/>
                        </a:rPr>
                        <a:t>רשת תוך-תאית</a:t>
                      </a:r>
                    </a:p>
                  </p:txBody>
                </p:sp>
                <p:sp>
                  <p:nvSpPr>
                    <p:cNvPr id="30" name="TextBox 29"/>
                    <p:cNvSpPr txBox="1">
                      <a:spLocks noChangeArrowheads="1"/>
                    </p:cNvSpPr>
                    <p:nvPr/>
                  </p:nvSpPr>
                  <p:spPr bwMode="auto">
                    <a:xfrm>
                      <a:off x="3095326" y="5440209"/>
                      <a:ext cx="1089410" cy="296954"/>
                    </a:xfrm>
                    <a:prstGeom prst="rect">
                      <a:avLst/>
                    </a:prstGeom>
                    <a:grpFill/>
                    <a:ln>
                      <a:noFill/>
                    </a:ln>
                    <a:effectLst>
                      <a:outerShdw sx="102000" sy="102000" algn="tl" rotWithShape="0">
                        <a:srgbClr val="A6A6A6">
                          <a:alpha val="0"/>
                        </a:srgb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a:solidFill>
                            <a:prstClr val="black"/>
                          </a:solidFill>
                          <a:latin typeface="Varela Round" panose="00000500000000000000" pitchFamily="2" charset="-79"/>
                          <a:cs typeface="Varela Round" panose="00000500000000000000" pitchFamily="2" charset="-79"/>
                        </a:rPr>
                        <a:t>אברון גולג'י</a:t>
                      </a:r>
                    </a:p>
                  </p:txBody>
                </p:sp>
                <p:sp>
                  <p:nvSpPr>
                    <p:cNvPr id="31" name="TextBox 30"/>
                    <p:cNvSpPr txBox="1">
                      <a:spLocks noChangeArrowheads="1"/>
                    </p:cNvSpPr>
                    <p:nvPr/>
                  </p:nvSpPr>
                  <p:spPr bwMode="auto">
                    <a:xfrm>
                      <a:off x="-1047022" y="3978202"/>
                      <a:ext cx="2232989" cy="728736"/>
                    </a:xfrm>
                    <a:prstGeom prst="rect">
                      <a:avLst/>
                    </a:prstGeom>
                    <a:grpFill/>
                    <a:ln>
                      <a:noFill/>
                    </a:ln>
                    <a:effectLst>
                      <a:outerShdw sx="102000" sy="102000" algn="tl" rotWithShape="0">
                        <a:srgbClr val="A6A6A6">
                          <a:alpha val="0"/>
                        </a:srgb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a:solidFill>
                            <a:prstClr val="black"/>
                          </a:solidFill>
                          <a:latin typeface="Varela Round" panose="00000500000000000000" pitchFamily="2" charset="-79"/>
                          <a:cs typeface="Varela Round" panose="00000500000000000000" pitchFamily="2" charset="-79"/>
                        </a:rPr>
                        <a:t> </a:t>
                      </a:r>
                      <a:r>
                        <a:rPr lang="he-IL" sz="1600" u="sng" noProof="1">
                          <a:solidFill>
                            <a:srgbClr val="00B050"/>
                          </a:solidFill>
                          <a:latin typeface="Varela Round" panose="00000500000000000000" pitchFamily="2" charset="-79"/>
                          <a:cs typeface="Varela Round" panose="00000500000000000000" pitchFamily="2" charset="-79"/>
                        </a:rPr>
                        <a:t>חלולית</a:t>
                      </a:r>
                      <a:r>
                        <a:rPr lang="he-IL" sz="1600" noProof="1">
                          <a:solidFill>
                            <a:srgbClr val="00B050"/>
                          </a:solidFill>
                          <a:latin typeface="Varela Round" panose="00000500000000000000" pitchFamily="2" charset="-79"/>
                          <a:cs typeface="Varela Round" panose="00000500000000000000" pitchFamily="2" charset="-79"/>
                        </a:rPr>
                        <a:t>* תופסת חלק נכבד מנפח התא. תפקידה הוא אגירת מים ומומסים שונים </a:t>
                      </a:r>
                    </a:p>
                  </p:txBody>
                </p:sp>
                <p:sp>
                  <p:nvSpPr>
                    <p:cNvPr id="32" name="TextBox 31"/>
                    <p:cNvSpPr txBox="1">
                      <a:spLocks noChangeArrowheads="1"/>
                    </p:cNvSpPr>
                    <p:nvPr/>
                  </p:nvSpPr>
                  <p:spPr bwMode="auto">
                    <a:xfrm>
                      <a:off x="4556853" y="4342570"/>
                      <a:ext cx="2016125" cy="1160683"/>
                    </a:xfrm>
                    <a:prstGeom prst="rect">
                      <a:avLst/>
                    </a:prstGeom>
                    <a:grpFill/>
                    <a:ln>
                      <a:noFill/>
                    </a:ln>
                    <a:effectLst>
                      <a:outerShdw sx="102000" sy="102000" algn="tl" rotWithShape="0">
                        <a:srgbClr val="A6A6A6">
                          <a:alpha val="0"/>
                        </a:srgb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a:solidFill>
                            <a:prstClr val="black"/>
                          </a:solidFill>
                          <a:latin typeface="Varela Round" panose="00000500000000000000" pitchFamily="2" charset="-79"/>
                          <a:cs typeface="Varela Round" panose="00000500000000000000" pitchFamily="2" charset="-79"/>
                        </a:rPr>
                        <a:t> </a:t>
                      </a:r>
                      <a:r>
                        <a:rPr lang="he-IL" sz="1600" u="sng" noProof="1">
                          <a:solidFill>
                            <a:srgbClr val="00B050"/>
                          </a:solidFill>
                          <a:latin typeface="Varela Round" panose="00000500000000000000" pitchFamily="2" charset="-79"/>
                          <a:cs typeface="Varela Round" panose="00000500000000000000" pitchFamily="2" charset="-79"/>
                        </a:rPr>
                        <a:t>כלורופלסט*</a:t>
                      </a:r>
                    </a:p>
                    <a:p>
                      <a:pPr eaLnBrk="1" hangingPunct="1">
                        <a:defRPr/>
                      </a:pPr>
                      <a:r>
                        <a:rPr lang="he-IL" sz="1600" noProof="1">
                          <a:solidFill>
                            <a:srgbClr val="00B050"/>
                          </a:solidFill>
                          <a:latin typeface="Varela Round" panose="00000500000000000000" pitchFamily="2" charset="-79"/>
                          <a:cs typeface="Varela Round" panose="00000500000000000000" pitchFamily="2" charset="-79"/>
                        </a:rPr>
                        <a:t>בו מתרחש תהליך הפוטוסינתזה. מכיל פיגמנט ירוק הנקרא כלורופיל. מעניק לתא הצמח את צבעו הירוק</a:t>
                      </a:r>
                    </a:p>
                  </p:txBody>
                </p:sp>
                <p:sp>
                  <p:nvSpPr>
                    <p:cNvPr id="33" name="TextBox 32"/>
                    <p:cNvSpPr txBox="1">
                      <a:spLocks noChangeArrowheads="1"/>
                    </p:cNvSpPr>
                    <p:nvPr/>
                  </p:nvSpPr>
                  <p:spPr bwMode="auto">
                    <a:xfrm>
                      <a:off x="4603462" y="3619246"/>
                      <a:ext cx="1247279" cy="296947"/>
                    </a:xfrm>
                    <a:prstGeom prst="rect">
                      <a:avLst/>
                    </a:prstGeom>
                    <a:grpFill/>
                    <a:ln>
                      <a:noFill/>
                    </a:ln>
                    <a:effectLst>
                      <a:outerShdw sx="102000" sy="102000" algn="tl" rotWithShape="0">
                        <a:srgbClr val="A6A6A6">
                          <a:alpha val="0"/>
                        </a:srgb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a:solidFill>
                            <a:srgbClr val="00B0F0"/>
                          </a:solidFill>
                          <a:latin typeface="Varela Round" panose="00000500000000000000" pitchFamily="2" charset="-79"/>
                          <a:cs typeface="Varela Round" panose="00000500000000000000" pitchFamily="2" charset="-79"/>
                        </a:rPr>
                        <a:t>קרום התא*</a:t>
                      </a:r>
                    </a:p>
                  </p:txBody>
                </p:sp>
                <p:sp>
                  <p:nvSpPr>
                    <p:cNvPr id="34" name="TextBox 33"/>
                    <p:cNvSpPr txBox="1">
                      <a:spLocks noChangeArrowheads="1"/>
                    </p:cNvSpPr>
                    <p:nvPr/>
                  </p:nvSpPr>
                  <p:spPr bwMode="auto">
                    <a:xfrm>
                      <a:off x="2926286" y="2264842"/>
                      <a:ext cx="1247279" cy="296947"/>
                    </a:xfrm>
                    <a:prstGeom prst="rect">
                      <a:avLst/>
                    </a:prstGeom>
                    <a:grpFill/>
                    <a:ln>
                      <a:noFill/>
                    </a:ln>
                    <a:effectLst>
                      <a:outerShdw sx="102000" sy="102000" algn="tl" rotWithShape="0">
                        <a:srgbClr val="A6A6A6">
                          <a:alpha val="0"/>
                        </a:srgb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a:solidFill>
                            <a:srgbClr val="00B0F0"/>
                          </a:solidFill>
                          <a:latin typeface="Varela Round" panose="00000500000000000000" pitchFamily="2" charset="-79"/>
                          <a:cs typeface="Varela Round" panose="00000500000000000000" pitchFamily="2" charset="-79"/>
                        </a:rPr>
                        <a:t>גרעין*</a:t>
                      </a:r>
                    </a:p>
                  </p:txBody>
                </p:sp>
              </p:grpSp>
              <p:sp>
                <p:nvSpPr>
                  <p:cNvPr id="26" name="TextBox 25"/>
                  <p:cNvSpPr txBox="1">
                    <a:spLocks noChangeArrowheads="1"/>
                  </p:cNvSpPr>
                  <p:nvPr/>
                </p:nvSpPr>
                <p:spPr bwMode="auto">
                  <a:xfrm>
                    <a:off x="4602895" y="3322299"/>
                    <a:ext cx="1247279" cy="296947"/>
                  </a:xfrm>
                  <a:prstGeom prst="rect">
                    <a:avLst/>
                  </a:prstGeom>
                  <a:grpFill/>
                  <a:ln>
                    <a:noFill/>
                  </a:ln>
                  <a:effectLst>
                    <a:outerShdw sx="102000" sy="102000" algn="tl" rotWithShape="0">
                      <a:srgbClr val="A6A6A6">
                        <a:alpha val="0"/>
                      </a:srgb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a:solidFill>
                          <a:srgbClr val="00B0F0"/>
                        </a:solidFill>
                        <a:latin typeface="Varela Round" panose="00000500000000000000" pitchFamily="2" charset="-79"/>
                        <a:cs typeface="Varela Round" panose="00000500000000000000" pitchFamily="2" charset="-79"/>
                      </a:rPr>
                      <a:t>מיטוכונדריה*</a:t>
                    </a:r>
                  </a:p>
                </p:txBody>
              </p:sp>
            </p:grpSp>
            <p:sp>
              <p:nvSpPr>
                <p:cNvPr id="24" name="TextBox 39"/>
                <p:cNvSpPr txBox="1">
                  <a:spLocks noChangeArrowheads="1"/>
                </p:cNvSpPr>
                <p:nvPr/>
              </p:nvSpPr>
              <p:spPr bwMode="auto">
                <a:xfrm>
                  <a:off x="4463637" y="2015361"/>
                  <a:ext cx="1406471" cy="33797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latin typeface="Varela Round" panose="00000500000000000000" pitchFamily="2" charset="-79"/>
                      <a:cs typeface="Varela Round" panose="00000500000000000000" pitchFamily="2" charset="-79"/>
                    </a:rPr>
                    <a:t>גרעינון</a:t>
                  </a:r>
                </a:p>
              </p:txBody>
            </p:sp>
          </p:grpSp>
          <p:cxnSp>
            <p:nvCxnSpPr>
              <p:cNvPr id="12" name="מחבר חץ ישר 11"/>
              <p:cNvCxnSpPr/>
              <p:nvPr/>
            </p:nvCxnSpPr>
            <p:spPr>
              <a:xfrm flipH="1">
                <a:off x="6595295" y="3385291"/>
                <a:ext cx="639764" cy="507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H="1">
                <a:off x="6277795" y="2512535"/>
                <a:ext cx="720726" cy="6014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flipH="1">
                <a:off x="6307958" y="3113943"/>
                <a:ext cx="801688" cy="2047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a:off x="2710679" y="3277386"/>
                <a:ext cx="990601" cy="215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flipV="1">
                <a:off x="6187308" y="3962896"/>
                <a:ext cx="1249363" cy="3014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flipV="1">
                <a:off x="4114031" y="4648406"/>
                <a:ext cx="207962" cy="9219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flipH="1">
                <a:off x="5803133" y="2015858"/>
                <a:ext cx="209550" cy="8743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a:off x="5480869" y="2303074"/>
                <a:ext cx="30163" cy="6363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p:nvPr/>
            </p:nvCxnSpPr>
            <p:spPr>
              <a:xfrm>
                <a:off x="4733156" y="2022205"/>
                <a:ext cx="220662" cy="10917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V="1">
                <a:off x="2912292" y="3709004"/>
                <a:ext cx="1084264" cy="920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flipV="1">
                <a:off x="5360219" y="3975591"/>
                <a:ext cx="0" cy="14091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19"/>
            <p:cNvSpPr txBox="1">
              <a:spLocks noChangeArrowheads="1"/>
            </p:cNvSpPr>
            <p:nvPr/>
          </p:nvSpPr>
          <p:spPr bwMode="auto">
            <a:xfrm>
              <a:off x="1866900" y="1704975"/>
              <a:ext cx="1498600" cy="58578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noProof="1">
                  <a:solidFill>
                    <a:srgbClr val="00B0F0"/>
                  </a:solidFill>
                  <a:latin typeface="Varela Round" panose="00000500000000000000" pitchFamily="2" charset="-79"/>
                  <a:cs typeface="Varela Round" panose="00000500000000000000" pitchFamily="2" charset="-79"/>
                </a:rPr>
                <a:t>סיבי </a:t>
              </a:r>
            </a:p>
            <a:p>
              <a:pPr algn="ctr" eaLnBrk="1" hangingPunct="1"/>
              <a:r>
                <a:rPr lang="he-IL" sz="1600" noProof="1">
                  <a:solidFill>
                    <a:srgbClr val="00B0F0"/>
                  </a:solidFill>
                  <a:latin typeface="Varela Round" panose="00000500000000000000" pitchFamily="2" charset="-79"/>
                  <a:cs typeface="Varela Round" panose="00000500000000000000" pitchFamily="2" charset="-79"/>
                </a:rPr>
                <a:t>שלד התא*</a:t>
              </a:r>
            </a:p>
          </p:txBody>
        </p:sp>
        <p:cxnSp>
          <p:nvCxnSpPr>
            <p:cNvPr id="8" name="מחבר חץ ישר 7"/>
            <p:cNvCxnSpPr/>
            <p:nvPr/>
          </p:nvCxnSpPr>
          <p:spPr bwMode="auto">
            <a:xfrm>
              <a:off x="2913063" y="1997075"/>
              <a:ext cx="1525587" cy="409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מלבן 9"/>
            <p:cNvSpPr>
              <a:spLocks noChangeArrowheads="1"/>
            </p:cNvSpPr>
            <p:nvPr/>
          </p:nvSpPr>
          <p:spPr bwMode="auto">
            <a:xfrm>
              <a:off x="-348460" y="4933950"/>
              <a:ext cx="535250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sz="1600" u="sng" dirty="0">
                  <a:solidFill>
                    <a:srgbClr val="00B050"/>
                  </a:solidFill>
                  <a:cs typeface="Varela Round" panose="00000500000000000000" pitchFamily="2" charset="-79"/>
                </a:rPr>
                <a:t>דופן*</a:t>
              </a:r>
              <a:r>
                <a:rPr lang="he-IL" sz="1600" dirty="0">
                  <a:solidFill>
                    <a:srgbClr val="00B050"/>
                  </a:solidFill>
                  <a:cs typeface="Varela Round" panose="00000500000000000000" pitchFamily="2" charset="-79"/>
                </a:rPr>
                <a:t> מבנה קשיח הבנוי מסיבי תאית העוטף את תא הצמח </a:t>
              </a:r>
            </a:p>
            <a:p>
              <a:r>
                <a:rPr lang="he-IL" sz="1600" dirty="0">
                  <a:solidFill>
                    <a:srgbClr val="00B050"/>
                  </a:solidFill>
                  <a:cs typeface="Varela Round" panose="00000500000000000000" pitchFamily="2" charset="-79"/>
                </a:rPr>
                <a:t>מסביב לקרום. הדופן מייצבת את התא, </a:t>
              </a:r>
            </a:p>
            <a:p>
              <a:pPr lvl="0"/>
              <a:r>
                <a:rPr lang="he-IL" sz="1600" dirty="0">
                  <a:solidFill>
                    <a:srgbClr val="00B050"/>
                  </a:solidFill>
                  <a:cs typeface="Varela Round" panose="00000500000000000000" pitchFamily="2" charset="-79"/>
                </a:rPr>
                <a:t>שומרת על צורתו, ומגנה עליו מפגיעות מכאניות ומלחץ, </a:t>
              </a:r>
            </a:p>
            <a:p>
              <a:pPr lvl="0"/>
              <a:r>
                <a:rPr lang="he-IL" sz="1600" dirty="0">
                  <a:solidFill>
                    <a:srgbClr val="00B050"/>
                  </a:solidFill>
                  <a:cs typeface="Varela Round" panose="00000500000000000000" pitchFamily="2" charset="-79"/>
                </a:rPr>
                <a:t>ומפני התפוצצות. התאית אינה מסיסה במים ולכן הדופן נשארת יציבה למרות שהיא במגע עם הסביבה החיצונית המימית.</a:t>
              </a:r>
            </a:p>
            <a:p>
              <a:r>
                <a:rPr lang="he-IL" sz="1600" dirty="0">
                  <a:solidFill>
                    <a:srgbClr val="00B050"/>
                  </a:solidFill>
                  <a:cs typeface="Varela Round" panose="00000500000000000000" pitchFamily="2" charset="-79"/>
                </a:rPr>
                <a:t>דופן התא אינה בררנית והיא חדירה לחלוטין לחומרים </a:t>
              </a:r>
            </a:p>
            <a:p>
              <a:r>
                <a:rPr lang="he-IL" sz="1600" dirty="0">
                  <a:solidFill>
                    <a:srgbClr val="00B050"/>
                  </a:solidFill>
                  <a:cs typeface="Varela Round" panose="00000500000000000000" pitchFamily="2" charset="-79"/>
                </a:rPr>
                <a:t>(בניגוד לקרום התא). </a:t>
              </a:r>
            </a:p>
          </p:txBody>
        </p:sp>
        <p:sp>
          <p:nvSpPr>
            <p:cNvPr id="10" name="TextBox 45"/>
            <p:cNvSpPr txBox="1">
              <a:spLocks noChangeArrowheads="1"/>
            </p:cNvSpPr>
            <p:nvPr/>
          </p:nvSpPr>
          <p:spPr bwMode="auto">
            <a:xfrm>
              <a:off x="5086299" y="5229994"/>
              <a:ext cx="3852862" cy="132397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sz="1600" noProof="1">
                <a:solidFill>
                  <a:srgbClr val="00B050"/>
                </a:solidFill>
                <a:latin typeface="Varela Round" panose="00000500000000000000" pitchFamily="2" charset="-79"/>
                <a:cs typeface="Varela Round" panose="00000500000000000000" pitchFamily="2" charset="-79"/>
              </a:endParaRPr>
            </a:p>
            <a:p>
              <a:pPr eaLnBrk="1" hangingPunct="1"/>
              <a:r>
                <a:rPr lang="he-IL" sz="1600" b="1" u="sng" noProof="1">
                  <a:latin typeface="Varela Round" panose="00000500000000000000" pitchFamily="2" charset="-79"/>
                  <a:cs typeface="Varela Round" panose="00000500000000000000" pitchFamily="2" charset="-79"/>
                </a:rPr>
                <a:t>מקרא</a:t>
              </a:r>
            </a:p>
            <a:p>
              <a:pPr eaLnBrk="1" hangingPunct="1"/>
              <a:r>
                <a:rPr lang="he-IL" sz="1600" noProof="1">
                  <a:solidFill>
                    <a:srgbClr val="00B050"/>
                  </a:solidFill>
                  <a:latin typeface="Varela Round" panose="00000500000000000000" pitchFamily="2" charset="-79"/>
                  <a:cs typeface="Varela Round" panose="00000500000000000000" pitchFamily="2" charset="-79"/>
                </a:rPr>
                <a:t>חלקים הנמצאים רק בתא צמח</a:t>
              </a:r>
            </a:p>
            <a:p>
              <a:pPr eaLnBrk="1" hangingPunct="1"/>
              <a:r>
                <a:rPr lang="he-IL" sz="1600" noProof="1">
                  <a:latin typeface="Varela Round" panose="00000500000000000000" pitchFamily="2" charset="-79"/>
                  <a:cs typeface="Varela Round" panose="00000500000000000000" pitchFamily="2" charset="-79"/>
                </a:rPr>
                <a:t>חלקים המסומנים ב-* כלולים </a:t>
              </a:r>
            </a:p>
            <a:p>
              <a:pPr eaLnBrk="1" hangingPunct="1"/>
              <a:r>
                <a:rPr lang="he-IL" sz="1600" noProof="1">
                  <a:latin typeface="Varela Round" panose="00000500000000000000" pitchFamily="2" charset="-79"/>
                  <a:cs typeface="Varela Round" panose="00000500000000000000" pitchFamily="2" charset="-79"/>
                </a:rPr>
                <a:t>בתוכנית הלימודים.</a:t>
              </a:r>
            </a:p>
          </p:txBody>
        </p:sp>
      </p:grpSp>
    </p:spTree>
    <p:extLst>
      <p:ext uri="{BB962C8B-B14F-4D97-AF65-F5344CB8AC3E}">
        <p14:creationId xmlns:p14="http://schemas.microsoft.com/office/powerpoint/2010/main" val="3236852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67258E-47E8-41D7-956A-2FA078FAE192}"/>
              </a:ext>
            </a:extLst>
          </p:cNvPr>
          <p:cNvSpPr>
            <a:spLocks noGrp="1"/>
          </p:cNvSpPr>
          <p:nvPr>
            <p:ph type="title"/>
          </p:nvPr>
        </p:nvSpPr>
        <p:spPr>
          <a:xfrm>
            <a:off x="515206" y="421363"/>
            <a:ext cx="11160000" cy="720000"/>
          </a:xfrm>
        </p:spPr>
        <p:txBody>
          <a:bodyPr/>
          <a:lstStyle/>
          <a:p>
            <a:r>
              <a:rPr lang="he-IL" u="sng" dirty="0"/>
              <a:t>מפעל תעשייתי – מבנה התא ותפקודו</a:t>
            </a:r>
          </a:p>
        </p:txBody>
      </p:sp>
      <p:pic>
        <p:nvPicPr>
          <p:cNvPr id="3" name="תמונה 2">
            <a:extLst>
              <a:ext uri="{FF2B5EF4-FFF2-40B4-BE49-F238E27FC236}">
                <a16:creationId xmlns:a16="http://schemas.microsoft.com/office/drawing/2014/main" id="{6D8C67CF-4C3E-439B-93FE-064EE25D36D3}"/>
              </a:ext>
            </a:extLst>
          </p:cNvPr>
          <p:cNvPicPr>
            <a:picLocks noChangeAspect="1"/>
          </p:cNvPicPr>
          <p:nvPr/>
        </p:nvPicPr>
        <p:blipFill>
          <a:blip r:embed="rId3"/>
          <a:stretch>
            <a:fillRect/>
          </a:stretch>
        </p:blipFill>
        <p:spPr>
          <a:xfrm>
            <a:off x="10401300" y="1141362"/>
            <a:ext cx="1476413" cy="1476413"/>
          </a:xfrm>
          <a:prstGeom prst="rect">
            <a:avLst/>
          </a:prstGeom>
        </p:spPr>
      </p:pic>
      <p:pic>
        <p:nvPicPr>
          <p:cNvPr id="8194" name="Picture 2" descr="Cell, Information, Animal, Biology">
            <a:extLst>
              <a:ext uri="{FF2B5EF4-FFF2-40B4-BE49-F238E27FC236}">
                <a16:creationId xmlns:a16="http://schemas.microsoft.com/office/drawing/2014/main" id="{51FEEC85-BFF0-4A73-AD0E-2B70C3C33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223" y="1325499"/>
            <a:ext cx="8958540" cy="482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17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8" name="מציין מיקום תוכן 7"/>
          <p:cNvSpPr>
            <a:spLocks noGrp="1"/>
          </p:cNvSpPr>
          <p:nvPr>
            <p:ph sz="quarter" idx="4"/>
          </p:nvPr>
        </p:nvSpPr>
        <p:spPr>
          <a:xfrm>
            <a:off x="2308194" y="1219393"/>
            <a:ext cx="9596509" cy="4152517"/>
          </a:xfrm>
        </p:spPr>
        <p:txBody>
          <a:bodyPr>
            <a:normAutofit/>
          </a:bodyPr>
          <a:lstStyle/>
          <a:p>
            <a:pPr>
              <a:lnSpc>
                <a:spcPct val="200000"/>
              </a:lnSpc>
            </a:pPr>
            <a:r>
              <a:rPr lang="he-IL" sz="3200" dirty="0"/>
              <a:t>קצת היסטוריה</a:t>
            </a:r>
          </a:p>
          <a:p>
            <a:pPr>
              <a:lnSpc>
                <a:spcPct val="200000"/>
              </a:lnSpc>
            </a:pPr>
            <a:r>
              <a:rPr lang="he-IL" sz="3200" dirty="0"/>
              <a:t>נשתמש בדמיון ונתכנן מפעל</a:t>
            </a:r>
          </a:p>
          <a:p>
            <a:pPr>
              <a:lnSpc>
                <a:spcPct val="200000"/>
              </a:lnSpc>
            </a:pPr>
            <a:r>
              <a:rPr lang="he-IL" sz="3200" dirty="0"/>
              <a:t>נכיר את מבנה התא, החלקים שבו והתפקיד שלהם</a:t>
            </a:r>
          </a:p>
          <a:p>
            <a:pPr>
              <a:lnSpc>
                <a:spcPct val="200000"/>
              </a:lnSpc>
            </a:pPr>
            <a:endParaRPr lang="he-IL" sz="3200" dirty="0"/>
          </a:p>
        </p:txBody>
      </p:sp>
      <p:pic>
        <p:nvPicPr>
          <p:cNvPr id="5" name="תמונה 4">
            <a:extLst>
              <a:ext uri="{FF2B5EF4-FFF2-40B4-BE49-F238E27FC236}">
                <a16:creationId xmlns:a16="http://schemas.microsoft.com/office/drawing/2014/main" id="{6945BA07-EA56-4F5A-A032-1BCF243F7557}"/>
              </a:ext>
            </a:extLst>
          </p:cNvPr>
          <p:cNvPicPr>
            <a:picLocks noChangeAspect="1"/>
          </p:cNvPicPr>
          <p:nvPr/>
        </p:nvPicPr>
        <p:blipFill rotWithShape="1">
          <a:blip r:embed="rId3"/>
          <a:srcRect t="42941"/>
          <a:stretch/>
        </p:blipFill>
        <p:spPr>
          <a:xfrm>
            <a:off x="2556622" y="4476557"/>
            <a:ext cx="3054874" cy="1162050"/>
          </a:xfrm>
          <a:prstGeom prst="rect">
            <a:avLst/>
          </a:prstGeom>
        </p:spPr>
      </p:pic>
      <p:pic>
        <p:nvPicPr>
          <p:cNvPr id="4098" name="Picture 2" descr="Notepad, Table, Decoration, Notes">
            <a:extLst>
              <a:ext uri="{FF2B5EF4-FFF2-40B4-BE49-F238E27FC236}">
                <a16:creationId xmlns:a16="http://schemas.microsoft.com/office/drawing/2014/main" id="{DEB68630-E746-4B8F-B240-2626D36F47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333" t="24117" r="9491"/>
          <a:stretch/>
        </p:blipFill>
        <p:spPr bwMode="auto">
          <a:xfrm>
            <a:off x="285710" y="2922779"/>
            <a:ext cx="1828801" cy="245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4400" dirty="0"/>
              <a:t>סיכום</a:t>
            </a:r>
          </a:p>
        </p:txBody>
      </p:sp>
      <p:sp>
        <p:nvSpPr>
          <p:cNvPr id="4" name="מציין מיקום תוכן 3"/>
          <p:cNvSpPr>
            <a:spLocks noGrp="1"/>
          </p:cNvSpPr>
          <p:nvPr>
            <p:ph idx="1"/>
          </p:nvPr>
        </p:nvSpPr>
        <p:spPr>
          <a:xfrm>
            <a:off x="734281" y="1824407"/>
            <a:ext cx="11160000" cy="4680000"/>
          </a:xfrm>
        </p:spPr>
        <p:txBody>
          <a:bodyPr/>
          <a:lstStyle/>
          <a:p>
            <a:pPr algn="r">
              <a:lnSpc>
                <a:spcPct val="150000"/>
              </a:lnSpc>
              <a:buFontTx/>
              <a:buBlip>
                <a:blip r:embed="rId2"/>
              </a:buBlip>
              <a:defRPr/>
            </a:pPr>
            <a:r>
              <a:rPr lang="he-IL" dirty="0">
                <a:solidFill>
                  <a:srgbClr val="000000"/>
                </a:solidFill>
              </a:rPr>
              <a:t>התא הוא </a:t>
            </a:r>
            <a:r>
              <a:rPr lang="he-IL" dirty="0">
                <a:solidFill>
                  <a:schemeClr val="tx1"/>
                </a:solidFill>
              </a:rPr>
              <a:t>יחידת המבנה והתפקוד ביצורים החיים.</a:t>
            </a:r>
          </a:p>
          <a:p>
            <a:pPr algn="r">
              <a:lnSpc>
                <a:spcPct val="150000"/>
              </a:lnSpc>
              <a:buFontTx/>
              <a:buBlip>
                <a:blip r:embed="rId2"/>
              </a:buBlip>
              <a:defRPr/>
            </a:pPr>
            <a:r>
              <a:rPr lang="he-IL" dirty="0">
                <a:solidFill>
                  <a:schemeClr val="tx1"/>
                </a:solidFill>
              </a:rPr>
              <a:t> יש יצורים </a:t>
            </a:r>
            <a:r>
              <a:rPr lang="he-IL" dirty="0" err="1">
                <a:solidFill>
                  <a:schemeClr val="tx1"/>
                </a:solidFill>
              </a:rPr>
              <a:t>רב־תאיים</a:t>
            </a:r>
            <a:r>
              <a:rPr lang="he-IL" dirty="0">
                <a:solidFill>
                  <a:schemeClr val="tx1"/>
                </a:solidFill>
              </a:rPr>
              <a:t> שגופם מורכב ממיליונים רבים של </a:t>
            </a:r>
            <a:r>
              <a:rPr lang="he-IL" dirty="0" err="1">
                <a:solidFill>
                  <a:schemeClr val="tx1"/>
                </a:solidFill>
              </a:rPr>
              <a:t>תאים,ויש</a:t>
            </a:r>
            <a:r>
              <a:rPr lang="he-IL" dirty="0">
                <a:solidFill>
                  <a:schemeClr val="tx1"/>
                </a:solidFill>
              </a:rPr>
              <a:t> יצורים </a:t>
            </a:r>
            <a:r>
              <a:rPr lang="he-IL" dirty="0" err="1">
                <a:solidFill>
                  <a:schemeClr val="tx1"/>
                </a:solidFill>
              </a:rPr>
              <a:t>חד־תאיים</a:t>
            </a:r>
            <a:r>
              <a:rPr lang="he-IL" dirty="0">
                <a:solidFill>
                  <a:schemeClr val="tx1"/>
                </a:solidFill>
              </a:rPr>
              <a:t> כגון סנדלית, שמורכבים מתא אחד. המבנה והתִּפקוד הבסיסיים של כל התאים דומה, ואולם ניכר ביניהם שוני הקשור לתפקוד הייחודי של כל תא, כלומר, יש התאמה בין מבנה התא לתִּפקודו.</a:t>
            </a:r>
            <a:endParaRPr lang="he-IL" dirty="0"/>
          </a:p>
        </p:txBody>
      </p:sp>
      <p:sp>
        <p:nvSpPr>
          <p:cNvPr id="3" name="כותרת משנה 2"/>
          <p:cNvSpPr>
            <a:spLocks noGrp="1"/>
          </p:cNvSpPr>
          <p:nvPr>
            <p:ph type="subTitle" idx="4294967295"/>
          </p:nvPr>
        </p:nvSpPr>
        <p:spPr>
          <a:xfrm>
            <a:off x="1166813" y="933094"/>
            <a:ext cx="10871200" cy="719137"/>
          </a:xfrm>
        </p:spPr>
        <p:txBody>
          <a:bodyPr/>
          <a:lstStyle/>
          <a:p>
            <a:pPr marL="0" indent="0">
              <a:buNone/>
            </a:pPr>
            <a:r>
              <a:rPr lang="he-IL" dirty="0"/>
              <a:t>רעיונות מרכזיים</a:t>
            </a:r>
          </a:p>
        </p:txBody>
      </p:sp>
    </p:spTree>
    <p:extLst>
      <p:ext uri="{BB962C8B-B14F-4D97-AF65-F5344CB8AC3E}">
        <p14:creationId xmlns:p14="http://schemas.microsoft.com/office/powerpoint/2010/main" val="2033991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4400" dirty="0"/>
              <a:t>סיכום (המשך)</a:t>
            </a:r>
          </a:p>
        </p:txBody>
      </p:sp>
      <p:sp>
        <p:nvSpPr>
          <p:cNvPr id="4" name="מציין מיקום תוכן 3"/>
          <p:cNvSpPr>
            <a:spLocks noGrp="1"/>
          </p:cNvSpPr>
          <p:nvPr>
            <p:ph idx="1"/>
          </p:nvPr>
        </p:nvSpPr>
        <p:spPr/>
        <p:txBody>
          <a:bodyPr/>
          <a:lstStyle/>
          <a:p>
            <a:pPr algn="r">
              <a:lnSpc>
                <a:spcPct val="150000"/>
              </a:lnSpc>
              <a:buFontTx/>
              <a:buBlip>
                <a:blip r:embed="rId2"/>
              </a:buBlip>
              <a:defRPr/>
            </a:pPr>
            <a:r>
              <a:rPr lang="he-IL" dirty="0">
                <a:solidFill>
                  <a:schemeClr val="tx1"/>
                </a:solidFill>
              </a:rPr>
              <a:t>מאפייני החיים – הפרדה מן הסביבה החיצונית ויציבות הסביבה הפנימית, חילוף חומרים (מטבוליזם),התרבות, תגובה לגירוי, גדילה והתפתחות – המאפיינים את האורגניזם השלם, </a:t>
            </a:r>
            <a:r>
              <a:rPr lang="he-IL" dirty="0" err="1">
                <a:solidFill>
                  <a:schemeClr val="tx1"/>
                </a:solidFill>
              </a:rPr>
              <a:t>חד־תאי</a:t>
            </a:r>
            <a:r>
              <a:rPr lang="he-IL" dirty="0">
                <a:solidFill>
                  <a:schemeClr val="tx1"/>
                </a:solidFill>
              </a:rPr>
              <a:t> או </a:t>
            </a:r>
            <a:r>
              <a:rPr lang="he-IL" dirty="0" err="1">
                <a:solidFill>
                  <a:schemeClr val="tx1"/>
                </a:solidFill>
              </a:rPr>
              <a:t>רב־תאי</a:t>
            </a:r>
            <a:r>
              <a:rPr lang="he-IL" dirty="0">
                <a:solidFill>
                  <a:schemeClr val="tx1"/>
                </a:solidFill>
              </a:rPr>
              <a:t>, מאפיינים גם כל אחד מן התאים המרכיבים את היצורים האלה.</a:t>
            </a:r>
          </a:p>
          <a:p>
            <a:endParaRPr lang="he-IL" dirty="0"/>
          </a:p>
        </p:txBody>
      </p:sp>
    </p:spTree>
    <p:extLst>
      <p:ext uri="{BB962C8B-B14F-4D97-AF65-F5344CB8AC3E}">
        <p14:creationId xmlns:p14="http://schemas.microsoft.com/office/powerpoint/2010/main" val="3295757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274" y="3016166"/>
            <a:ext cx="10434938" cy="1815646"/>
          </a:xfrm>
          <a:prstGeom prst="rect">
            <a:avLst/>
          </a:prstGeom>
          <a:noFill/>
        </p:spPr>
        <p:txBody>
          <a:bodyPr wrap="square" rtlCol="1">
            <a:spAutoFit/>
          </a:bodyPr>
          <a:lstStyle/>
          <a:p>
            <a:pPr marL="895260" algn="just"/>
            <a:r>
              <a:rPr lang="he-IL" sz="2800" dirty="0">
                <a:solidFill>
                  <a:srgbClr val="192A72"/>
                </a:solidFill>
                <a:latin typeface="Arial" panose="020B0604020202020204" pitchFamily="34" charset="0"/>
                <a:cs typeface="Arial" panose="020B0604020202020204" pitchFamily="34" charset="0"/>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Arial" panose="020B0604020202020204" pitchFamily="34" charset="0"/>
                <a:cs typeface="Arial" panose="020B0604020202020204" pitchFamily="34" charset="0"/>
              </a:rPr>
              <a:t>rights@education.gov.il</a:t>
            </a:r>
            <a:endParaRPr lang="he-IL" sz="2800" dirty="0">
              <a:solidFill>
                <a:srgbClr val="192A72"/>
              </a:solidFill>
              <a:latin typeface="Arial" panose="020B0604020202020204" pitchFamily="34" charset="0"/>
              <a:cs typeface="Arial" panose="020B0604020202020204" pitchFamily="34" charset="0"/>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Arial" panose="020B0604020202020204" pitchFamily="34" charset="0"/>
                <a:cs typeface="Arial" panose="020B0604020202020204" pitchFamily="34" charset="0"/>
              </a:rPr>
              <a:t>שימוש ביצירות מוגנות בזכויות יוצרים ואיתור בעלי זכויות </a:t>
            </a:r>
          </a:p>
        </p:txBody>
      </p:sp>
      <p:sp>
        <p:nvSpPr>
          <p:cNvPr id="6" name="Rectangle 2">
            <a:extLst>
              <a:ext uri="{FF2B5EF4-FFF2-40B4-BE49-F238E27FC236}">
                <a16:creationId xmlns:a16="http://schemas.microsoft.com/office/drawing/2014/main" id="{E5ECEB5F-1AF1-455B-9707-912205C838FF}"/>
              </a:ext>
            </a:extLst>
          </p:cNvPr>
          <p:cNvSpPr/>
          <p:nvPr/>
        </p:nvSpPr>
        <p:spPr>
          <a:xfrm>
            <a:off x="12277800" y="302894"/>
            <a:ext cx="2277448" cy="663781"/>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latin typeface="Arial" panose="020B0604020202020204" pitchFamily="34" charset="0"/>
                <a:cs typeface="Arial" panose="020B0604020202020204" pitchFamily="34" charset="0"/>
              </a:rPr>
              <a:t>שקופית זו היא חובה</a:t>
            </a:r>
            <a:endParaRPr lang="en-US" b="1"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612861" y="439802"/>
            <a:ext cx="11159999" cy="540000"/>
          </a:xfrm>
        </p:spPr>
        <p:txBody>
          <a:bodyPr/>
          <a:lstStyle/>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r>
              <a:rPr lang="he-IL" dirty="0"/>
              <a:t>מדוע חשוב ללמוד על התאים?</a:t>
            </a:r>
          </a:p>
        </p:txBody>
      </p:sp>
      <p:sp>
        <p:nvSpPr>
          <p:cNvPr id="4" name="מציין מיקום תוכן 3"/>
          <p:cNvSpPr>
            <a:spLocks noGrp="1"/>
          </p:cNvSpPr>
          <p:nvPr>
            <p:ph sz="quarter" idx="4"/>
          </p:nvPr>
        </p:nvSpPr>
        <p:spPr>
          <a:xfrm>
            <a:off x="515206" y="1242875"/>
            <a:ext cx="11160000" cy="4980372"/>
          </a:xfrm>
        </p:spPr>
        <p:txBody>
          <a:bodyPr>
            <a:normAutofit lnSpcReduction="10000"/>
          </a:bodyPr>
          <a:lstStyle/>
          <a:p>
            <a:pPr marL="0" lvl="0" indent="0">
              <a:spcAft>
                <a:spcPts val="0"/>
              </a:spcAft>
              <a:buNone/>
            </a:pPr>
            <a:r>
              <a:rPr lang="he-IL" sz="2800" dirty="0"/>
              <a:t>בואו נחבר את זה למה שקורה היום בסביבה שלנו. כשאדם בריא חולה במחלה כלשהי , זה משום שחדר לגופו חיידק כלשהו או נגיף ומשפיע עליו. כדי להבין את ההשפעה של אותם גורמים עלינו, כדאי שנבין קודם כל כיצד בנויים התאים, מה מאפיין אותם וכיצד הם פועלים. זה יעזור לנו להבין בהמשך תהליכים ומנגנונים ולבסס את הדרך שלנו להיות חוקרים ומגלים!</a:t>
            </a:r>
          </a:p>
          <a:p>
            <a:pPr marL="0" lvl="0" indent="0">
              <a:spcAft>
                <a:spcPts val="0"/>
              </a:spcAft>
              <a:buNone/>
            </a:pPr>
            <a:r>
              <a:rPr lang="he-IL" sz="2800" dirty="0"/>
              <a:t>מה נעשה היום?</a:t>
            </a:r>
          </a:p>
          <a:p>
            <a:pPr marL="0" lvl="0" indent="0">
              <a:spcAft>
                <a:spcPts val="0"/>
              </a:spcAft>
              <a:buNone/>
            </a:pPr>
            <a:r>
              <a:rPr lang="he-IL" sz="2800" dirty="0"/>
              <a:t>נספר קצת את ההיסטוריה אודות גילוי התא (זה מאד מעניין!)</a:t>
            </a:r>
          </a:p>
          <a:p>
            <a:pPr marL="0" lvl="0" indent="0">
              <a:spcAft>
                <a:spcPts val="0"/>
              </a:spcAft>
              <a:buNone/>
            </a:pPr>
            <a:r>
              <a:rPr lang="he-IL" sz="2800" dirty="0" err="1"/>
              <a:t>נחבוש</a:t>
            </a:r>
            <a:r>
              <a:rPr lang="he-IL" sz="2800" dirty="0"/>
              <a:t> לראשינו כובע של מהנדסים ונשתמש בדמיון שלנו כדי לתכנן מפעל!</a:t>
            </a:r>
          </a:p>
          <a:p>
            <a:pPr marL="0" lvl="0" indent="0">
              <a:spcAft>
                <a:spcPts val="0"/>
              </a:spcAft>
              <a:buNone/>
            </a:pPr>
            <a:r>
              <a:rPr lang="he-IL" sz="2800" dirty="0"/>
              <a:t>ונכיר את מבנה התא ואת תפקיד המרכיבים העיקריים שבו</a:t>
            </a:r>
          </a:p>
          <a:p>
            <a:pPr marL="0" lvl="0" indent="0">
              <a:spcAft>
                <a:spcPts val="0"/>
              </a:spcAft>
              <a:buNone/>
            </a:pPr>
            <a:endParaRPr lang="he-IL" sz="2800" dirty="0"/>
          </a:p>
          <a:p>
            <a:pPr marL="0" lvl="0" indent="0">
              <a:spcAft>
                <a:spcPts val="0"/>
              </a:spcAft>
              <a:buNone/>
            </a:pPr>
            <a:r>
              <a:rPr lang="he-IL" sz="2800" dirty="0"/>
              <a:t>שימו לב- לצורך המשימה תצטרכו נייר ועפרונות או עטים. הם יכולים להיות צבעוניים.</a:t>
            </a:r>
          </a:p>
          <a:p>
            <a:endParaRPr lang="he-IL" dirty="0"/>
          </a:p>
        </p:txBody>
      </p:sp>
    </p:spTree>
    <p:extLst>
      <p:ext uri="{BB962C8B-B14F-4D97-AF65-F5344CB8AC3E}">
        <p14:creationId xmlns:p14="http://schemas.microsoft.com/office/powerpoint/2010/main" val="1712381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797332" y="2270910"/>
            <a:ext cx="10871177" cy="1260000"/>
          </a:xfrm>
        </p:spPr>
        <p:txBody>
          <a:bodyPr/>
          <a:lstStyle/>
          <a:p>
            <a:r>
              <a:rPr lang="he-IL" dirty="0"/>
              <a:t>גילוי התא</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err="1"/>
              <a:t>לבנהוק</a:t>
            </a:r>
            <a:r>
              <a:rPr lang="he-IL" dirty="0"/>
              <a:t>- אחד הראשונים שצפו בתאים</a:t>
            </a:r>
          </a:p>
        </p:txBody>
      </p:sp>
      <p:sp>
        <p:nvSpPr>
          <p:cNvPr id="3" name="כותרת משנה 2"/>
          <p:cNvSpPr>
            <a:spLocks noGrp="1"/>
          </p:cNvSpPr>
          <p:nvPr>
            <p:ph idx="1"/>
          </p:nvPr>
        </p:nvSpPr>
        <p:spPr>
          <a:xfrm>
            <a:off x="790414" y="942394"/>
            <a:ext cx="11160000" cy="4680000"/>
          </a:xfrm>
        </p:spPr>
        <p:txBody>
          <a:bodyPr/>
          <a:lstStyle/>
          <a:p>
            <a:pPr marL="0" indent="0" algn="r">
              <a:buNone/>
              <a:defRPr/>
            </a:pPr>
            <a:r>
              <a:rPr lang="he-IL" noProof="1">
                <a:solidFill>
                  <a:srgbClr val="000000"/>
                </a:solidFill>
              </a:rPr>
              <a:t>   במאה-17 עם המצאת המיקרוסקופ, החלו להאסף עדויות אורגניזמים חיים בנויים מתאים.</a:t>
            </a:r>
          </a:p>
          <a:p>
            <a:pPr algn="r"/>
            <a:endParaRPr lang="he-IL" dirty="0"/>
          </a:p>
        </p:txBody>
      </p:sp>
      <p:grpSp>
        <p:nvGrpSpPr>
          <p:cNvPr id="4" name="קבוצה 3"/>
          <p:cNvGrpSpPr/>
          <p:nvPr/>
        </p:nvGrpSpPr>
        <p:grpSpPr>
          <a:xfrm>
            <a:off x="399059" y="1828174"/>
            <a:ext cx="7534919" cy="3969983"/>
            <a:chOff x="-416297" y="1412776"/>
            <a:chExt cx="8501063" cy="5345153"/>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56792"/>
              <a:ext cx="2105173" cy="386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6"/>
            <p:cNvSpPr txBox="1">
              <a:spLocks noChangeArrowheads="1"/>
            </p:cNvSpPr>
            <p:nvPr/>
          </p:nvSpPr>
          <p:spPr bwMode="auto">
            <a:xfrm>
              <a:off x="-416297" y="6021287"/>
              <a:ext cx="8501063" cy="736642"/>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noProof="1">
                  <a:solidFill>
                    <a:srgbClr val="000000"/>
                  </a:solidFill>
                  <a:cs typeface="Varela Round" panose="00000500000000000000" pitchFamily="2" charset="-79"/>
                </a:rPr>
                <a:t>עם הזמן התברר שכל האורגניזמים בנויים מתאים, שהמבנה הבסיסי של תאי כל היצורים דומה.</a:t>
              </a:r>
            </a:p>
          </p:txBody>
        </p:sp>
        <p:grpSp>
          <p:nvGrpSpPr>
            <p:cNvPr id="7" name="קבוצה 6"/>
            <p:cNvGrpSpPr/>
            <p:nvPr/>
          </p:nvGrpSpPr>
          <p:grpSpPr>
            <a:xfrm>
              <a:off x="951592" y="1518537"/>
              <a:ext cx="3964822" cy="4418942"/>
              <a:chOff x="951592" y="1626259"/>
              <a:chExt cx="3964822" cy="4418942"/>
            </a:xfrm>
          </p:grpSpPr>
          <p:pic>
            <p:nvPicPr>
              <p:cNvPr id="10" name="Picture 2" descr="File:PSM V58 D585 Antonius A Leeuwenhoe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169" y="1626259"/>
                <a:ext cx="3355533" cy="3647319"/>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0"/>
              <p:cNvSpPr/>
              <p:nvPr/>
            </p:nvSpPr>
            <p:spPr>
              <a:xfrm>
                <a:off x="951592" y="5164942"/>
                <a:ext cx="3964822" cy="385860"/>
              </a:xfrm>
              <a:prstGeom prst="rect">
                <a:avLst/>
              </a:prstGeom>
            </p:spPr>
            <p:txBody>
              <a:bodyPr wrap="none">
                <a:spAutoFit/>
              </a:bodyPr>
              <a:lstStyle/>
              <a:p>
                <a:r>
                  <a:rPr lang="he-IL" sz="1600" b="1" noProof="1">
                    <a:solidFill>
                      <a:srgbClr val="000000"/>
                    </a:solidFill>
                    <a:cs typeface="Varela Round" panose="00000500000000000000" pitchFamily="2" charset="-79"/>
                  </a:rPr>
                  <a:t>לבנהוק – אחד מהראשונים שצפו בתאים</a:t>
                </a:r>
                <a:endParaRPr lang="he-IL" sz="1600" b="1" dirty="0">
                  <a:solidFill>
                    <a:prstClr val="black"/>
                  </a:solidFill>
                  <a:cs typeface="Varela Round" panose="00000500000000000000" pitchFamily="2" charset="-79"/>
                </a:endParaRPr>
              </a:p>
            </p:txBody>
          </p:sp>
          <p:sp>
            <p:nvSpPr>
              <p:cNvPr id="12" name="מלבן 11"/>
              <p:cNvSpPr/>
              <p:nvPr/>
            </p:nvSpPr>
            <p:spPr>
              <a:xfrm>
                <a:off x="1324920" y="5554107"/>
                <a:ext cx="3031056" cy="491094"/>
              </a:xfrm>
              <a:prstGeom prst="rect">
                <a:avLst/>
              </a:prstGeom>
            </p:spPr>
            <p:txBody>
              <a:bodyPr wrap="square">
                <a:spAutoFit/>
              </a:bodyPr>
              <a:lstStyle/>
              <a:p>
                <a:pPr algn="l">
                  <a:spcAft>
                    <a:spcPts val="0"/>
                  </a:spcAft>
                </a:pPr>
                <a:r>
                  <a:rPr lang="en-US" sz="1100" dirty="0">
                    <a:solidFill>
                      <a:prstClr val="black"/>
                    </a:solidFill>
                    <a:latin typeface="Calibri"/>
                    <a:ea typeface="Calibri"/>
                    <a:cs typeface="Varela Round" panose="00000500000000000000" pitchFamily="2" charset="-79"/>
                  </a:rPr>
                  <a:t>Pictures: New York, Popular Science Pub. Co. Popular Science Monthly Volume 58, 1901,</a:t>
                </a:r>
              </a:p>
            </p:txBody>
          </p:sp>
        </p:grpSp>
        <p:sp>
          <p:nvSpPr>
            <p:cNvPr id="8" name="מלבן 7"/>
            <p:cNvSpPr/>
            <p:nvPr/>
          </p:nvSpPr>
          <p:spPr>
            <a:xfrm>
              <a:off x="4572000" y="5412077"/>
              <a:ext cx="2728533" cy="385860"/>
            </a:xfrm>
            <a:prstGeom prst="rect">
              <a:avLst/>
            </a:prstGeom>
          </p:spPr>
          <p:txBody>
            <a:bodyPr wrap="square">
              <a:spAutoFit/>
            </a:bodyPr>
            <a:lstStyle/>
            <a:p>
              <a:r>
                <a:rPr lang="he-IL" sz="1600" b="1" noProof="1">
                  <a:solidFill>
                    <a:srgbClr val="000000"/>
                  </a:solidFill>
                  <a:cs typeface="Varela Round" panose="00000500000000000000" pitchFamily="2" charset="-79"/>
                </a:rPr>
                <a:t>המיקרוסקופ של לבנהוק</a:t>
              </a:r>
              <a:endParaRPr lang="he-IL" sz="1600" b="1" dirty="0">
                <a:solidFill>
                  <a:prstClr val="black"/>
                </a:solidFill>
                <a:cs typeface="Varela Round" panose="00000500000000000000" pitchFamily="2" charset="-79"/>
              </a:endParaRPr>
            </a:p>
          </p:txBody>
        </p:sp>
        <p:sp>
          <p:nvSpPr>
            <p:cNvPr id="9" name="מלבן 8"/>
            <p:cNvSpPr/>
            <p:nvPr/>
          </p:nvSpPr>
          <p:spPr>
            <a:xfrm>
              <a:off x="683568" y="1412776"/>
              <a:ext cx="7200800" cy="45602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cs typeface="Varela Round" panose="00000500000000000000" pitchFamily="2" charset="-79"/>
              </a:endParaRPr>
            </a:p>
          </p:txBody>
        </p:sp>
      </p:grpSp>
    </p:spTree>
    <p:extLst>
      <p:ext uri="{BB962C8B-B14F-4D97-AF65-F5344CB8AC3E}">
        <p14:creationId xmlns:p14="http://schemas.microsoft.com/office/powerpoint/2010/main" val="107688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79EAEE-0F11-4DDC-BFC3-210764C68518}"/>
              </a:ext>
            </a:extLst>
          </p:cNvPr>
          <p:cNvSpPr>
            <a:spLocks noGrp="1"/>
          </p:cNvSpPr>
          <p:nvPr>
            <p:ph type="title"/>
          </p:nvPr>
        </p:nvSpPr>
        <p:spPr/>
        <p:txBody>
          <a:bodyPr/>
          <a:lstStyle/>
          <a:p>
            <a:pPr algn="r"/>
            <a:r>
              <a:rPr lang="he-IL" dirty="0" err="1"/>
              <a:t>לבנהוק</a:t>
            </a:r>
            <a:endParaRPr lang="he-IL" dirty="0"/>
          </a:p>
        </p:txBody>
      </p:sp>
      <p:pic>
        <p:nvPicPr>
          <p:cNvPr id="3" name="תמונה 2">
            <a:extLst>
              <a:ext uri="{FF2B5EF4-FFF2-40B4-BE49-F238E27FC236}">
                <a16:creationId xmlns:a16="http://schemas.microsoft.com/office/drawing/2014/main" id="{730C3094-8C21-4975-AAE6-CB2C62B70679}"/>
              </a:ext>
            </a:extLst>
          </p:cNvPr>
          <p:cNvPicPr>
            <a:picLocks noChangeAspect="1"/>
          </p:cNvPicPr>
          <p:nvPr/>
        </p:nvPicPr>
        <p:blipFill>
          <a:blip r:embed="rId3"/>
          <a:stretch>
            <a:fillRect/>
          </a:stretch>
        </p:blipFill>
        <p:spPr>
          <a:xfrm rot="5400000">
            <a:off x="-673908" y="1356094"/>
            <a:ext cx="5037080" cy="2980272"/>
          </a:xfrm>
          <a:prstGeom prst="rect">
            <a:avLst/>
          </a:prstGeom>
        </p:spPr>
      </p:pic>
      <p:pic>
        <p:nvPicPr>
          <p:cNvPr id="4" name="תמונה 3">
            <a:extLst>
              <a:ext uri="{FF2B5EF4-FFF2-40B4-BE49-F238E27FC236}">
                <a16:creationId xmlns:a16="http://schemas.microsoft.com/office/drawing/2014/main" id="{77AC9245-DA3B-4F14-9399-08EDEDB2CA9E}"/>
              </a:ext>
            </a:extLst>
          </p:cNvPr>
          <p:cNvPicPr>
            <a:picLocks noChangeAspect="1"/>
          </p:cNvPicPr>
          <p:nvPr/>
        </p:nvPicPr>
        <p:blipFill>
          <a:blip r:embed="rId4"/>
          <a:stretch>
            <a:fillRect/>
          </a:stretch>
        </p:blipFill>
        <p:spPr>
          <a:xfrm>
            <a:off x="3495477" y="327688"/>
            <a:ext cx="4250701" cy="5037081"/>
          </a:xfrm>
          <a:prstGeom prst="rect">
            <a:avLst/>
          </a:prstGeom>
        </p:spPr>
      </p:pic>
      <p:pic>
        <p:nvPicPr>
          <p:cNvPr id="5" name="תמונה 4">
            <a:extLst>
              <a:ext uri="{FF2B5EF4-FFF2-40B4-BE49-F238E27FC236}">
                <a16:creationId xmlns:a16="http://schemas.microsoft.com/office/drawing/2014/main" id="{ADCE889B-9579-4E95-AFC4-CAC8761D6F63}"/>
              </a:ext>
            </a:extLst>
          </p:cNvPr>
          <p:cNvPicPr>
            <a:picLocks noChangeAspect="1"/>
          </p:cNvPicPr>
          <p:nvPr/>
        </p:nvPicPr>
        <p:blipFill>
          <a:blip r:embed="rId5"/>
          <a:stretch>
            <a:fillRect/>
          </a:stretch>
        </p:blipFill>
        <p:spPr>
          <a:xfrm>
            <a:off x="7906886" y="1323153"/>
            <a:ext cx="2220119" cy="2220119"/>
          </a:xfrm>
          <a:prstGeom prst="rect">
            <a:avLst/>
          </a:prstGeom>
        </p:spPr>
      </p:pic>
      <p:sp>
        <p:nvSpPr>
          <p:cNvPr id="6" name="TextBox 5">
            <a:extLst>
              <a:ext uri="{FF2B5EF4-FFF2-40B4-BE49-F238E27FC236}">
                <a16:creationId xmlns:a16="http://schemas.microsoft.com/office/drawing/2014/main" id="{008CE781-247E-4998-8E12-32D9396853AF}"/>
              </a:ext>
            </a:extLst>
          </p:cNvPr>
          <p:cNvSpPr txBox="1"/>
          <p:nvPr/>
        </p:nvSpPr>
        <p:spPr>
          <a:xfrm>
            <a:off x="10175293" y="1334957"/>
            <a:ext cx="1499913" cy="2492990"/>
          </a:xfrm>
          <a:prstGeom prst="rect">
            <a:avLst/>
          </a:prstGeom>
          <a:noFill/>
        </p:spPr>
        <p:txBody>
          <a:bodyPr wrap="square" rtlCol="1">
            <a:spAutoFit/>
          </a:bodyPr>
          <a:lstStyle/>
          <a:p>
            <a:pPr algn="ctr"/>
            <a:r>
              <a:rPr lang="he-IL" sz="3600" b="1" dirty="0">
                <a:cs typeface="Varela Round" panose="00000500000000000000"/>
              </a:rPr>
              <a:t>קראו עליי עוד!</a:t>
            </a:r>
          </a:p>
          <a:p>
            <a:pPr algn="ctr"/>
            <a:endParaRPr lang="he-IL" sz="2400" dirty="0">
              <a:cs typeface="Varela Round" panose="00000500000000000000"/>
            </a:endParaRPr>
          </a:p>
          <a:p>
            <a:pPr algn="ctr"/>
            <a:endParaRPr lang="he-IL" sz="2400" dirty="0">
              <a:cs typeface="Varela Round" panose="00000500000000000000"/>
            </a:endParaRPr>
          </a:p>
        </p:txBody>
      </p:sp>
      <p:cxnSp>
        <p:nvCxnSpPr>
          <p:cNvPr id="8" name="מחבר חץ ישר 7">
            <a:extLst>
              <a:ext uri="{FF2B5EF4-FFF2-40B4-BE49-F238E27FC236}">
                <a16:creationId xmlns:a16="http://schemas.microsoft.com/office/drawing/2014/main" id="{F6CAADCC-87C3-4E51-98F9-A8CF82217BE3}"/>
              </a:ext>
            </a:extLst>
          </p:cNvPr>
          <p:cNvCxnSpPr/>
          <p:nvPr/>
        </p:nvCxnSpPr>
        <p:spPr>
          <a:xfrm flipH="1">
            <a:off x="10350172" y="3116350"/>
            <a:ext cx="8737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21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812340" y="-225199"/>
            <a:ext cx="9848850" cy="6038961"/>
          </a:xfrm>
          <a:prstGeom prst="rect">
            <a:avLst/>
          </a:prstGeom>
        </p:spPr>
        <p:txBody>
          <a:bodyPr wrap="square">
            <a:spAutoFit/>
          </a:bodyPr>
          <a:lstStyle/>
          <a:p>
            <a:pPr>
              <a:lnSpc>
                <a:spcPct val="150000"/>
              </a:lnSpc>
            </a:pPr>
            <a:endParaRPr lang="he-IL" sz="2600" dirty="0">
              <a:solidFill>
                <a:srgbClr val="002060"/>
              </a:solidFill>
              <a:latin typeface="Varela Round" pitchFamily="2" charset="-79"/>
              <a:cs typeface="Varela Round" pitchFamily="2" charset="-79"/>
            </a:endParaRPr>
          </a:p>
          <a:p>
            <a:pPr>
              <a:lnSpc>
                <a:spcPct val="150000"/>
              </a:lnSpc>
            </a:pPr>
            <a:r>
              <a:rPr lang="he-IL" sz="2600" dirty="0">
                <a:solidFill>
                  <a:srgbClr val="002060"/>
                </a:solidFill>
                <a:latin typeface="Varela Round" pitchFamily="2" charset="-79"/>
                <a:cs typeface="Varela Round" pitchFamily="2" charset="-79"/>
              </a:rPr>
              <a:t>אני רוצה שתסתכלו רגע על החולצה שאתם לובשים עכשיו.</a:t>
            </a:r>
          </a:p>
          <a:p>
            <a:pPr>
              <a:lnSpc>
                <a:spcPct val="150000"/>
              </a:lnSpc>
            </a:pPr>
            <a:r>
              <a:rPr lang="he-IL" sz="2600" dirty="0">
                <a:solidFill>
                  <a:srgbClr val="002060"/>
                </a:solidFill>
                <a:latin typeface="Varela Round" pitchFamily="2" charset="-79"/>
                <a:cs typeface="Varela Round" pitchFamily="2" charset="-79"/>
              </a:rPr>
              <a:t>נסו להסתכל ממש מקרוב על הבד שממנו עשויה החולצה שלכם. האם אתם מסוגלים להבחין בחוטים? באיכות האריגה של הבד? ומה עם התפרים? האם את כובע הסוחרים </a:t>
            </a:r>
            <a:r>
              <a:rPr lang="he-IL" sz="2600" dirty="0" err="1">
                <a:solidFill>
                  <a:srgbClr val="002060"/>
                </a:solidFill>
                <a:latin typeface="Varela Round" pitchFamily="2" charset="-79"/>
                <a:cs typeface="Varela Round" pitchFamily="2" charset="-79"/>
              </a:rPr>
              <a:t>האתם</a:t>
            </a:r>
            <a:r>
              <a:rPr lang="he-IL" sz="2600" dirty="0">
                <a:solidFill>
                  <a:srgbClr val="002060"/>
                </a:solidFill>
                <a:latin typeface="Varela Round" pitchFamily="2" charset="-79"/>
                <a:cs typeface="Varela Round" pitchFamily="2" charset="-79"/>
              </a:rPr>
              <a:t> מסוגלים לראות את איכות התפירה?</a:t>
            </a:r>
          </a:p>
          <a:p>
            <a:pPr>
              <a:lnSpc>
                <a:spcPct val="150000"/>
              </a:lnSpc>
            </a:pPr>
            <a:r>
              <a:rPr lang="he-IL" sz="2600" dirty="0">
                <a:solidFill>
                  <a:srgbClr val="002060"/>
                </a:solidFill>
                <a:latin typeface="Varela Round" pitchFamily="2" charset="-79"/>
                <a:cs typeface="Varela Round" pitchFamily="2" charset="-79"/>
              </a:rPr>
              <a:t>בואו </a:t>
            </a:r>
            <a:r>
              <a:rPr lang="he-IL" sz="2600" dirty="0" err="1">
                <a:solidFill>
                  <a:srgbClr val="002060"/>
                </a:solidFill>
                <a:latin typeface="Varela Round" pitchFamily="2" charset="-79"/>
                <a:cs typeface="Varela Round" pitchFamily="2" charset="-79"/>
              </a:rPr>
              <a:t>נחבוש</a:t>
            </a:r>
            <a:r>
              <a:rPr lang="he-IL" sz="2600" dirty="0">
                <a:solidFill>
                  <a:srgbClr val="002060"/>
                </a:solidFill>
                <a:latin typeface="Varela Round" pitchFamily="2" charset="-79"/>
                <a:cs typeface="Varela Round" pitchFamily="2" charset="-79"/>
              </a:rPr>
              <a:t> לרגע על הראש ממולחים.</a:t>
            </a:r>
          </a:p>
          <a:p>
            <a:pPr>
              <a:lnSpc>
                <a:spcPct val="150000"/>
              </a:lnSpc>
            </a:pPr>
            <a:r>
              <a:rPr lang="he-IL" sz="2600" dirty="0">
                <a:solidFill>
                  <a:srgbClr val="002060"/>
                </a:solidFill>
                <a:latin typeface="Varela Round" pitchFamily="2" charset="-79"/>
                <a:cs typeface="Varela Round" pitchFamily="2" charset="-79"/>
              </a:rPr>
              <a:t>נניח שאנחנו סוחרי בדים ואנחנו רוצים לבדוק את איכות הבדים. כדי להסתכל על הבד ממש מקרוב, נצטרך איזשהו אמצעי הגדלה. </a:t>
            </a:r>
          </a:p>
          <a:p>
            <a:pPr>
              <a:lnSpc>
                <a:spcPct val="150000"/>
              </a:lnSpc>
            </a:pPr>
            <a:r>
              <a:rPr lang="he-IL" sz="2600" dirty="0">
                <a:solidFill>
                  <a:srgbClr val="002060"/>
                </a:solidFill>
                <a:latin typeface="Varela Round" pitchFamily="2" charset="-79"/>
                <a:cs typeface="Varela Round" pitchFamily="2" charset="-79"/>
              </a:rPr>
              <a:t>אולי זכוכית מגדלת תעזור לנו?</a:t>
            </a:r>
          </a:p>
        </p:txBody>
      </p:sp>
    </p:spTree>
    <p:extLst>
      <p:ext uri="{BB962C8B-B14F-4D97-AF65-F5344CB8AC3E}">
        <p14:creationId xmlns:p14="http://schemas.microsoft.com/office/powerpoint/2010/main" val="352255822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2050</TotalTime>
  <Words>3036</Words>
  <Application>Microsoft Office PowerPoint</Application>
  <PresentationFormat>מותאם אישית</PresentationFormat>
  <Paragraphs>324</Paragraphs>
  <Slides>42</Slides>
  <Notes>24</Notes>
  <HiddenSlides>1</HiddenSlides>
  <MMClips>1</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42</vt:i4>
      </vt:variant>
    </vt:vector>
  </HeadingPairs>
  <TitlesOfParts>
    <vt:vector size="46" baseType="lpstr">
      <vt:lpstr>Arial</vt:lpstr>
      <vt:lpstr>Calibri</vt:lpstr>
      <vt:lpstr>Varela Round</vt:lpstr>
      <vt:lpstr>ערכת נושא Office</vt:lpstr>
      <vt:lpstr>מערכת שידורים לאומית</vt:lpstr>
      <vt:lpstr>מבנה התא</vt:lpstr>
      <vt:lpstr>מצגת של PowerPoint‏</vt:lpstr>
      <vt:lpstr>מה נלמד היום </vt:lpstr>
      <vt:lpstr>מצגת של PowerPoint‏</vt:lpstr>
      <vt:lpstr>גילוי התא</vt:lpstr>
      <vt:lpstr>לבנהוק- אחד הראשונים שצפו בתאים</vt:lpstr>
      <vt:lpstr>לבנהוק</vt:lpstr>
      <vt:lpstr>מצגת של PowerPoint‏</vt:lpstr>
      <vt:lpstr>מצגת של PowerPoint‏</vt:lpstr>
      <vt:lpstr>מצגת של PowerPoint‏</vt:lpstr>
      <vt:lpstr>מצגת של PowerPoint‏</vt:lpstr>
      <vt:lpstr>גם צמחים וגם בעלי חיים בנויים מתאים</vt:lpstr>
      <vt:lpstr>מצגת של PowerPoint‏</vt:lpstr>
      <vt:lpstr>מבנה התא</vt:lpstr>
      <vt:lpstr>מצגת של PowerPoint‏</vt:lpstr>
      <vt:lpstr>כל היצורים החיים: צמחים בעלי חיים ואחרים בנויים מתאים. </vt:lpstr>
      <vt:lpstr>מצגת של PowerPoint‏</vt:lpstr>
      <vt:lpstr>תכנון מפעל תעשייתי</vt:lpstr>
      <vt:lpstr>מצגת של PowerPoint‏</vt:lpstr>
      <vt:lpstr>מצגת של PowerPoint‏</vt:lpstr>
      <vt:lpstr>תכנון מפעל תעשייתי</vt:lpstr>
      <vt:lpstr>מצגת של PowerPoint‏</vt:lpstr>
      <vt:lpstr>מבנה התא </vt:lpstr>
      <vt:lpstr>מפעל תעשייתי – מבנה התא ותפקודו</vt:lpstr>
      <vt:lpstr>מצגת של PowerPoint‏</vt:lpstr>
      <vt:lpstr>קרום התא</vt:lpstr>
      <vt:lpstr>מפעל תעשייתי – מבנה התא ותפקודו</vt:lpstr>
      <vt:lpstr>מפעל תעשייתי – מבנה התא ותפקודו</vt:lpstr>
      <vt:lpstr>מפעל תעשייתי – מבנה התא ותפקודו</vt:lpstr>
      <vt:lpstr>מפעל תעשייתי – מבנה התא ותפקודו</vt:lpstr>
      <vt:lpstr>מפעל תעשייתי – מבנה התא ותפקודו</vt:lpstr>
      <vt:lpstr>מפעל תעשייתי – מבנה התא ותפקודו</vt:lpstr>
      <vt:lpstr>מפעל תעשייתי – מבנה התא ותפקודו</vt:lpstr>
      <vt:lpstr>מפעל תעשייתי – מבנה התא ותפקודו</vt:lpstr>
      <vt:lpstr>מצגת של PowerPoint‏</vt:lpstr>
      <vt:lpstr>מפעל תעשייתי – מבנה התא ותפקודו: סיכום</vt:lpstr>
      <vt:lpstr>מצגת של PowerPoint‏</vt:lpstr>
      <vt:lpstr>מפעל תעשייתי – מבנה התא ותפקודו</vt:lpstr>
      <vt:lpstr>סיכום</vt:lpstr>
      <vt:lpstr>סיכום (המשך)</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Anat Kaldaron</cp:lastModifiedBy>
  <cp:revision>130</cp:revision>
  <dcterms:created xsi:type="dcterms:W3CDTF">2020-03-15T19:13:03Z</dcterms:created>
  <dcterms:modified xsi:type="dcterms:W3CDTF">2020-05-12T10:10:09Z</dcterms:modified>
</cp:coreProperties>
</file>