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6" r:id="rId2"/>
  </p:sldMasterIdLst>
  <p:notesMasterIdLst>
    <p:notesMasterId r:id="rId41"/>
  </p:notesMasterIdLst>
  <p:sldIdLst>
    <p:sldId id="257" r:id="rId3"/>
    <p:sldId id="262" r:id="rId4"/>
    <p:sldId id="302" r:id="rId5"/>
    <p:sldId id="292" r:id="rId6"/>
    <p:sldId id="288" r:id="rId7"/>
    <p:sldId id="301" r:id="rId8"/>
    <p:sldId id="326" r:id="rId9"/>
    <p:sldId id="325" r:id="rId10"/>
    <p:sldId id="375" r:id="rId11"/>
    <p:sldId id="293" r:id="rId12"/>
    <p:sldId id="304" r:id="rId13"/>
    <p:sldId id="305" r:id="rId14"/>
    <p:sldId id="295" r:id="rId15"/>
    <p:sldId id="390" r:id="rId16"/>
    <p:sldId id="330" r:id="rId17"/>
    <p:sldId id="388" r:id="rId18"/>
    <p:sldId id="307" r:id="rId19"/>
    <p:sldId id="348" r:id="rId20"/>
    <p:sldId id="350" r:id="rId21"/>
    <p:sldId id="349" r:id="rId22"/>
    <p:sldId id="352" r:id="rId23"/>
    <p:sldId id="328" r:id="rId24"/>
    <p:sldId id="346" r:id="rId25"/>
    <p:sldId id="391" r:id="rId26"/>
    <p:sldId id="389" r:id="rId27"/>
    <p:sldId id="373" r:id="rId28"/>
    <p:sldId id="341" r:id="rId29"/>
    <p:sldId id="382" r:id="rId30"/>
    <p:sldId id="344" r:id="rId31"/>
    <p:sldId id="345" r:id="rId32"/>
    <p:sldId id="384" r:id="rId33"/>
    <p:sldId id="383" r:id="rId34"/>
    <p:sldId id="351" r:id="rId35"/>
    <p:sldId id="339" r:id="rId36"/>
    <p:sldId id="353" r:id="rId37"/>
    <p:sldId id="362" r:id="rId38"/>
    <p:sldId id="374" r:id="rId39"/>
    <p:sldId id="337" r:id="rId40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DCE"/>
    <a:srgbClr val="F1A5EC"/>
    <a:srgbClr val="FF4343"/>
    <a:srgbClr val="FF5353"/>
    <a:srgbClr val="FA00FA"/>
    <a:srgbClr val="FF5BFF"/>
    <a:srgbClr val="EE92E7"/>
    <a:srgbClr val="E2AC00"/>
    <a:srgbClr val="FFCC00"/>
    <a:srgbClr val="51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383D65-593B-4BA0-8DD0-C20AFF39CD8B}" v="1652" dt="2020-07-20T08:39:08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64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72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ב'/אב/תש"ף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45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81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1350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7834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77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84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4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68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44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20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407368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565645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853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93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1529551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691597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50760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69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189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5089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258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08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85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4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32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09734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287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39085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64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89" r:id="rId3"/>
    <p:sldLayoutId id="2147483650" r:id="rId4"/>
    <p:sldLayoutId id="2147483669" r:id="rId5"/>
    <p:sldLayoutId id="2147483670" r:id="rId6"/>
    <p:sldLayoutId id="2147483671" r:id="rId7"/>
    <p:sldLayoutId id="2147483663" r:id="rId8"/>
    <p:sldLayoutId id="2147483675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76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490896" y="2578485"/>
            <a:ext cx="11208619" cy="1470025"/>
          </a:xfrm>
        </p:spPr>
        <p:txBody>
          <a:bodyPr>
            <a:normAutofit/>
          </a:bodyPr>
          <a:lstStyle/>
          <a:p>
            <a:r>
              <a:rPr lang="he-IL" dirty="0">
                <a:cs typeface="Varela Round" panose="00000500000000000000" pitchFamily="2" charset="-79"/>
              </a:rPr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 23">
            <a:extLst>
              <a:ext uri="{FF2B5EF4-FFF2-40B4-BE49-F238E27FC236}">
                <a16:creationId xmlns:a16="http://schemas.microsoft.com/office/drawing/2014/main" id="{2302A319-B888-43D3-BB42-AE96CAE5F9FB}"/>
              </a:ext>
            </a:extLst>
          </p:cNvPr>
          <p:cNvSpPr/>
          <p:nvPr/>
        </p:nvSpPr>
        <p:spPr>
          <a:xfrm>
            <a:off x="7318686" y="2466903"/>
            <a:ext cx="399753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בְּכֹל אֲשֶׁר </a:t>
            </a:r>
            <a:r>
              <a:rPr lang="he-IL" sz="2800" dirty="0" err="1">
                <a:solidFill>
                  <a:prstClr val="black"/>
                </a:solidFill>
              </a:rPr>
              <a:t>תִּרְמֹש</a:t>
            </a:r>
            <a:r>
              <a:rPr lang="he-IL" sz="2800" dirty="0">
                <a:solidFill>
                  <a:prstClr val="black"/>
                </a:solidFill>
              </a:rPr>
              <a:t>ׂ הָאֲדָמָה  </a:t>
            </a:r>
          </a:p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וּבְכָל דְּגֵי הַיָּם,</a:t>
            </a:r>
          </a:p>
          <a:p>
            <a:pPr lvl="0">
              <a:spcBef>
                <a:spcPts val="600"/>
              </a:spcBef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בְּיֶדְכֶם נִתָּנוּ</a:t>
            </a:r>
            <a:r>
              <a:rPr lang="he-IL" sz="2800" dirty="0">
                <a:solidFill>
                  <a:prstClr val="black"/>
                </a:solidFill>
              </a:rPr>
              <a:t>. </a:t>
            </a:r>
            <a:endParaRPr lang="he-IL" dirty="0"/>
          </a:p>
        </p:txBody>
      </p: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51C9DFA1-1B53-4380-9E09-A4898EC860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554" y="1172883"/>
            <a:ext cx="1148143" cy="1516034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DC37B851-D6E9-44D8-91D9-13D3132C7959}"/>
              </a:ext>
            </a:extLst>
          </p:cNvPr>
          <p:cNvSpPr/>
          <p:nvPr/>
        </p:nvSpPr>
        <p:spPr>
          <a:xfrm>
            <a:off x="6935002" y="420189"/>
            <a:ext cx="459288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וּמוֹרַאֲכֶם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וְחִתְּכֶם</a:t>
            </a:r>
            <a:r>
              <a:rPr lang="he-IL" sz="2800" dirty="0">
                <a:solidFill>
                  <a:prstClr val="black"/>
                </a:solidFill>
              </a:rPr>
              <a:t>, יִהְיֶה,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 עַל כָּל חַיַּת הָאָרֶץ,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 וְעַל כָּל-עוֹף הַשָּׁמָיִם; 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837BA055-030D-43A4-8030-D2CAF86298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267777"/>
            <a:ext cx="6386593" cy="3590223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D47EB01-F40E-4AC9-809A-8430A2B55B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659" y="1651221"/>
            <a:ext cx="1412558" cy="1085797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C4CE1A9-C532-4CF4-A135-A7A2EA542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002" y="741016"/>
            <a:ext cx="1539442" cy="767531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2BFDD54E-C39F-4AB2-A45B-BAE66AE84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396" y="-103685"/>
            <a:ext cx="934002" cy="1228467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DF1CD3CF-1CBA-42C6-B42B-ABAB447541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131" y="2890324"/>
            <a:ext cx="776252" cy="377453"/>
          </a:xfrm>
          <a:prstGeom prst="rect">
            <a:avLst/>
          </a:prstGeom>
        </p:spPr>
      </p:pic>
      <p:pic>
        <p:nvPicPr>
          <p:cNvPr id="27" name="Picture 4" descr="Tuna Fish PNG Image for Free Download">
            <a:extLst>
              <a:ext uri="{FF2B5EF4-FFF2-40B4-BE49-F238E27FC236}">
                <a16:creationId xmlns:a16="http://schemas.microsoft.com/office/drawing/2014/main" id="{129C9900-D3C6-45F8-B694-19AC3F881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51" b="18386"/>
          <a:stretch/>
        </p:blipFill>
        <p:spPr bwMode="auto">
          <a:xfrm>
            <a:off x="6476212" y="3135336"/>
            <a:ext cx="1261608" cy="4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eer hunting Clip art - Vector gun man png download - 1000*1000 ...">
            <a:extLst>
              <a:ext uri="{FF2B5EF4-FFF2-40B4-BE49-F238E27FC236}">
                <a16:creationId xmlns:a16="http://schemas.microsoft.com/office/drawing/2014/main" id="{2E5CB259-DF30-4D27-B4AF-6E9B92D5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131" y="164404"/>
            <a:ext cx="2964144" cy="29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BD2C18FA-EB7B-4607-AC98-C9C718AFAA3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7" y="171193"/>
            <a:ext cx="2477117" cy="29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2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F28B13E9-86C8-4EC4-AC44-A671B781CFC0}"/>
              </a:ext>
            </a:extLst>
          </p:cNvPr>
          <p:cNvSpPr/>
          <p:nvPr/>
        </p:nvSpPr>
        <p:spPr>
          <a:xfrm>
            <a:off x="6168412" y="435293"/>
            <a:ext cx="4700904" cy="272257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AF7FE9C-CA1E-4E0D-943E-6DFFF4E272A0}"/>
              </a:ext>
            </a:extLst>
          </p:cNvPr>
          <p:cNvSpPr/>
          <p:nvPr/>
        </p:nvSpPr>
        <p:spPr>
          <a:xfrm>
            <a:off x="5852713" y="603326"/>
            <a:ext cx="49730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כָּל-רֶמֶשׂ </a:t>
            </a:r>
            <a:r>
              <a:rPr lang="he-IL" sz="2800" dirty="0">
                <a:solidFill>
                  <a:prstClr val="black"/>
                </a:solidFill>
              </a:rPr>
              <a:t>אֲשֶׁר הוּא חַי,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לָכֶם יִהְיֶה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לְאָכְלָה</a:t>
            </a:r>
            <a:r>
              <a:rPr lang="he-IL" sz="2800" dirty="0">
                <a:solidFill>
                  <a:prstClr val="black"/>
                </a:solidFill>
              </a:rPr>
              <a:t>: 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</a:t>
            </a: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כְּיֶרֶק עֵשֶׂב</a:t>
            </a:r>
            <a:r>
              <a:rPr lang="he-IL" sz="2800" dirty="0">
                <a:solidFill>
                  <a:prstClr val="black"/>
                </a:solidFill>
              </a:rPr>
              <a:t>, נָתַתִּי לָכֶם אֶת-כֹּל.  </a:t>
            </a:r>
          </a:p>
          <a:p>
            <a:pPr>
              <a:spcBef>
                <a:spcPts val="600"/>
              </a:spcBef>
            </a:pPr>
            <a:r>
              <a:rPr lang="he-IL" sz="2000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</a:t>
            </a:r>
            <a:r>
              <a:rPr lang="he-IL" sz="2800" dirty="0">
                <a:solidFill>
                  <a:prstClr val="black"/>
                </a:solidFill>
              </a:rPr>
              <a:t> אַךְ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בָּשָׂר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בְּנַפְשׁוֹ דָמוֹ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לֹא תֹאכֵלוּ</a:t>
            </a:r>
            <a:r>
              <a:rPr lang="he-IL" sz="2800" dirty="0">
                <a:solidFill>
                  <a:prstClr val="black"/>
                </a:solidFill>
              </a:rPr>
              <a:t>. </a:t>
            </a:r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DD774DD-28C1-48BB-8694-00C5EF5082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3325904"/>
            <a:ext cx="6440623" cy="372912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0D042C4C-4026-4F11-9BBB-A8A6922EE99B}"/>
              </a:ext>
            </a:extLst>
          </p:cNvPr>
          <p:cNvSpPr/>
          <p:nvPr/>
        </p:nvSpPr>
        <p:spPr>
          <a:xfrm>
            <a:off x="9182406" y="6541159"/>
            <a:ext cx="34928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800" dirty="0">
                <a:solidFill>
                  <a:schemeClr val="bg1"/>
                </a:solidFill>
              </a:rPr>
              <a:t>Scene from the tomb of </a:t>
            </a:r>
            <a:r>
              <a:rPr lang="en-US" sz="800" dirty="0" err="1">
                <a:solidFill>
                  <a:schemeClr val="bg1"/>
                </a:solidFill>
              </a:rPr>
              <a:t>Neferhotep</a:t>
            </a:r>
            <a:r>
              <a:rPr lang="en-US" sz="800" dirty="0">
                <a:solidFill>
                  <a:schemeClr val="bg1"/>
                </a:solidFill>
              </a:rPr>
              <a:t>, Theban tomb A5 Wikipedia</a:t>
            </a:r>
            <a:endParaRPr lang="he-IL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15931177-4D7A-4DF1-AF5F-7B4D74771ED0}"/>
              </a:ext>
            </a:extLst>
          </p:cNvPr>
          <p:cNvSpPr txBox="1"/>
          <p:nvPr/>
        </p:nvSpPr>
        <p:spPr>
          <a:xfrm>
            <a:off x="987335" y="1376435"/>
            <a:ext cx="41873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e-IL" sz="3600" kern="0" dirty="0">
                <a:solidFill>
                  <a:srgbClr val="FFFFFF"/>
                </a:solidFill>
                <a:sym typeface="Arial"/>
              </a:rPr>
              <a:t>עבדיהו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84EE1D75-D375-46A4-AD7D-1C878A34BBB6}"/>
              </a:ext>
            </a:extLst>
          </p:cNvPr>
          <p:cNvSpPr/>
          <p:nvPr/>
        </p:nvSpPr>
        <p:spPr>
          <a:xfrm>
            <a:off x="5858461" y="378776"/>
            <a:ext cx="53642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dirty="0"/>
              <a:t>וְאַךְ אֶת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דִּמְכֶם</a:t>
            </a:r>
            <a:r>
              <a:rPr lang="he-IL" sz="2800" dirty="0"/>
              <a:t> </a:t>
            </a:r>
            <a:r>
              <a:rPr lang="he-IL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לְנַפְשֹׁתֵיכֶם</a:t>
            </a:r>
            <a:r>
              <a:rPr lang="he-IL" sz="2800" dirty="0"/>
              <a:t> </a:t>
            </a:r>
            <a:r>
              <a:rPr lang="he-IL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אֶדְרֹש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ׁ</a:t>
            </a:r>
            <a:r>
              <a:rPr lang="he-IL" sz="2800" dirty="0"/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מִיַּד כָּל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חַיָּה</a:t>
            </a:r>
            <a:r>
              <a:rPr lang="he-IL" sz="2800" dirty="0"/>
              <a:t> </a:t>
            </a:r>
            <a:r>
              <a:rPr lang="he-IL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אֶדְרְשֶׁנּו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ּ</a:t>
            </a:r>
            <a:r>
              <a:rPr lang="he-IL" sz="2800" dirty="0"/>
              <a:t>;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וּמִיַּד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הָאָדָם</a:t>
            </a:r>
            <a:r>
              <a:rPr lang="he-IL" sz="2800" dirty="0"/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מִיַּד אִישׁ אָחִיו </a:t>
            </a:r>
            <a:r>
              <a:rPr lang="he-IL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אֶדְרֹש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ׁ</a:t>
            </a:r>
            <a:r>
              <a:rPr lang="he-IL" sz="2800" dirty="0"/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אֶת </a:t>
            </a:r>
            <a:r>
              <a:rPr lang="he-IL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נֶפֶשׁ</a:t>
            </a:r>
            <a:r>
              <a:rPr lang="he-IL" sz="2800" dirty="0"/>
              <a:t> הָאָדָם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41148F7-C1D7-4051-9459-6FDA65347F43}"/>
              </a:ext>
            </a:extLst>
          </p:cNvPr>
          <p:cNvSpPr/>
          <p:nvPr/>
        </p:nvSpPr>
        <p:spPr>
          <a:xfrm>
            <a:off x="11226619" y="455800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3D9A15B-028A-474E-AAE2-83271D41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564" y="2057318"/>
            <a:ext cx="4076563" cy="373472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C1FC930-EA10-4C29-A410-A9DE361C2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060" y="3924680"/>
            <a:ext cx="6818088" cy="30107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07704F5-CC30-463E-97B4-707AA773F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6204" y="55418"/>
            <a:ext cx="5507222" cy="69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853C833-EAC9-43AB-B713-72CF017960FA}"/>
              </a:ext>
            </a:extLst>
          </p:cNvPr>
          <p:cNvSpPr/>
          <p:nvPr/>
        </p:nvSpPr>
        <p:spPr>
          <a:xfrm>
            <a:off x="8298873" y="1155040"/>
            <a:ext cx="285911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שֹׁפֵךְ</a:t>
            </a:r>
            <a:r>
              <a:rPr lang="he-I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דַּם</a:t>
            </a:r>
            <a:r>
              <a:rPr lang="he-I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הָאָדָם</a:t>
            </a:r>
            <a:r>
              <a:rPr lang="he-I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בָּאָדָם</a:t>
            </a:r>
            <a:r>
              <a:rPr lang="he-I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דָּמוֹ</a:t>
            </a:r>
            <a:r>
              <a:rPr lang="he-IL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יִשָּׁפֵךְ</a:t>
            </a:r>
            <a:r>
              <a:rPr lang="he-IL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193C9E85-A46B-404C-8DD2-A57E7BB9D838}"/>
              </a:ext>
            </a:extLst>
          </p:cNvPr>
          <p:cNvSpPr txBox="1">
            <a:spLocks/>
          </p:cNvSpPr>
          <p:nvPr/>
        </p:nvSpPr>
        <p:spPr>
          <a:xfrm>
            <a:off x="8075596" y="204625"/>
            <a:ext cx="3696775" cy="60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800" b="0" dirty="0">
                <a:latin typeface="Comic Sans MS"/>
              </a:rPr>
              <a:t>החוק האלוהי הראשון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B89DBB3-EF47-46F3-911A-F050226A4D85}"/>
              </a:ext>
            </a:extLst>
          </p:cNvPr>
          <p:cNvSpPr/>
          <p:nvPr/>
        </p:nvSpPr>
        <p:spPr>
          <a:xfrm>
            <a:off x="1276865" y="5070392"/>
            <a:ext cx="3461204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וְאַתֶּם,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פְּרוּ וּרְבוּ</a:t>
            </a:r>
            <a:r>
              <a:rPr lang="he-IL" sz="2800" dirty="0">
                <a:solidFill>
                  <a:prstClr val="black"/>
                </a:solidFill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שִׁרְצוּ</a:t>
            </a:r>
            <a:r>
              <a:rPr lang="he-IL" sz="2800" dirty="0">
                <a:solidFill>
                  <a:prstClr val="black"/>
                </a:solidFill>
              </a:rPr>
              <a:t> בָאָרֶץ,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וּרְבוּ</a:t>
            </a:r>
            <a:r>
              <a:rPr lang="he-IL" sz="2800" dirty="0">
                <a:solidFill>
                  <a:prstClr val="black"/>
                </a:solidFill>
              </a:rPr>
              <a:t> בָהּ. </a:t>
            </a:r>
            <a:endParaRPr lang="he-IL" sz="2800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496CC9E-AC77-45E1-80F0-8C8BF9CCCA23}"/>
              </a:ext>
            </a:extLst>
          </p:cNvPr>
          <p:cNvSpPr/>
          <p:nvPr/>
        </p:nvSpPr>
        <p:spPr>
          <a:xfrm>
            <a:off x="11157986" y="1155040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</a:t>
            </a:r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CE74112E-5540-4241-9249-0D5A97D6C031}"/>
              </a:ext>
            </a:extLst>
          </p:cNvPr>
          <p:cNvSpPr/>
          <p:nvPr/>
        </p:nvSpPr>
        <p:spPr>
          <a:xfrm>
            <a:off x="4851874" y="2913474"/>
            <a:ext cx="275084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כִּי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בְּצֶלֶם </a:t>
            </a:r>
            <a:r>
              <a:rPr lang="he-IL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אֱלֹהִים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עָשָׂה אֶת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הָאָדָם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9A59D806-DA24-473F-8DAA-4966F3B3CCBB}"/>
              </a:ext>
            </a:extLst>
          </p:cNvPr>
          <p:cNvSpPr/>
          <p:nvPr/>
        </p:nvSpPr>
        <p:spPr>
          <a:xfrm>
            <a:off x="4667368" y="5070392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ז</a:t>
            </a:r>
            <a:r>
              <a:rPr lang="he-IL" sz="2400" dirty="0">
                <a:solidFill>
                  <a:prstClr val="black"/>
                </a:solidFill>
              </a:rPr>
              <a:t> </a:t>
            </a:r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D370353-6C37-45AB-91E0-C0820A28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11" y="287791"/>
            <a:ext cx="3247858" cy="417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>
            <a:extLst>
              <a:ext uri="{FF2B5EF4-FFF2-40B4-BE49-F238E27FC236}">
                <a16:creationId xmlns:a16="http://schemas.microsoft.com/office/drawing/2014/main" id="{F249425A-9AAF-458F-AF9F-916D60A1E47D}"/>
              </a:ext>
            </a:extLst>
          </p:cNvPr>
          <p:cNvSpPr/>
          <p:nvPr/>
        </p:nvSpPr>
        <p:spPr>
          <a:xfrm>
            <a:off x="0" y="0"/>
            <a:ext cx="5741211" cy="6858000"/>
          </a:xfrm>
          <a:prstGeom prst="rect">
            <a:avLst/>
          </a:prstGeom>
          <a:solidFill>
            <a:schemeClr val="bg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E31F8FD8-7E16-47C5-B7B2-E4B24C54BE90}"/>
              </a:ext>
            </a:extLst>
          </p:cNvPr>
          <p:cNvSpPr txBox="1">
            <a:spLocks/>
          </p:cNvSpPr>
          <p:nvPr/>
        </p:nvSpPr>
        <p:spPr>
          <a:xfrm>
            <a:off x="4878672" y="39722"/>
            <a:ext cx="1651188" cy="460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000" b="0" dirty="0">
                <a:latin typeface="Comic Sans MS"/>
                <a:cs typeface="+mn-cs"/>
              </a:rPr>
              <a:t>נשווה ביניהם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60E6407-F5DB-44EC-9DBE-EE962C6D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24" y="500514"/>
            <a:ext cx="2725148" cy="257273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537366D-B835-4794-A4AC-5D510FFFE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689" y="134754"/>
            <a:ext cx="3645724" cy="224352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19A6A1-27C8-467D-A81B-AC95F8F33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9" y="816175"/>
            <a:ext cx="2900297" cy="165320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D746419-8ED6-4395-8BC9-977F9AF39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266" y="450415"/>
            <a:ext cx="2982316" cy="2744695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E0238390-9C3E-4F70-AFB4-BC3FCB81219E}"/>
              </a:ext>
            </a:extLst>
          </p:cNvPr>
          <p:cNvSpPr txBox="1">
            <a:spLocks/>
          </p:cNvSpPr>
          <p:nvPr/>
        </p:nvSpPr>
        <p:spPr>
          <a:xfrm>
            <a:off x="6218195" y="3293891"/>
            <a:ext cx="5741212" cy="1879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לאדם ניתן השלטון על בעלי החיים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הוא אחראי עליהם, ותפקידו לשמור ולדאוג להם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בעולם יש היררכיה, האדם הוא בצלם אלוהים ולכן הוא השליט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האדם ובעלי החיים הם נתינים שווי זכויות, ולכן הם אינם אוכלים זה את זה. 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D8A28E9B-6320-425F-8364-FD6F7C3BAB1F}"/>
              </a:ext>
            </a:extLst>
          </p:cNvPr>
          <p:cNvSpPr txBox="1">
            <a:spLocks/>
          </p:cNvSpPr>
          <p:nvPr/>
        </p:nvSpPr>
        <p:spPr>
          <a:xfrm>
            <a:off x="134632" y="3627623"/>
            <a:ext cx="5471946" cy="193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ההרמוניה הופרה והשלטון נלקח מן האדם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בעולם שלאחר המבול האדם הוא חלק משרשרת המזון, הוא אינו מעליה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הוא בראש שרשרת המזון, ולכן החיות מפחדות ממנו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000" b="0" dirty="0">
                <a:latin typeface="Comic Sans MS"/>
                <a:cs typeface="+mn-cs"/>
              </a:rPr>
              <a:t>גם הוא בעל חיים הטורף את החלשים ממנו . </a:t>
            </a:r>
          </a:p>
        </p:txBody>
      </p:sp>
    </p:spTree>
    <p:extLst>
      <p:ext uri="{BB962C8B-B14F-4D97-AF65-F5344CB8AC3E}">
        <p14:creationId xmlns:p14="http://schemas.microsoft.com/office/powerpoint/2010/main" val="228837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1821CA20-12A4-4EEE-9C45-8B8691DC36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412" y="90828"/>
            <a:ext cx="3720852" cy="3465707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2A76B364-D462-4326-A451-E33E1409E3A2}"/>
              </a:ext>
            </a:extLst>
          </p:cNvPr>
          <p:cNvSpPr txBox="1">
            <a:spLocks/>
          </p:cNvSpPr>
          <p:nvPr/>
        </p:nvSpPr>
        <p:spPr>
          <a:xfrm>
            <a:off x="196437" y="1073554"/>
            <a:ext cx="8181474" cy="2603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האדם שלט בעולם הקודם, אך השחית אותו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האדם ירד משלטונו, לכן גם אם יחטא לא יגרור אתו את העולם וכל יצוריו להשמדה טוטאלית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האדם אומנם ירד ממעמדו, אך בכל זאת הוא נברא בצלם אלוהים, לכן יש </a:t>
            </a:r>
            <a:r>
              <a:rPr lang="he-IL" sz="2400" dirty="0">
                <a:latin typeface="Comic Sans MS"/>
                <a:cs typeface="+mn-cs"/>
              </a:rPr>
              <a:t>שתי הסתייגויות: 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האדם אינו אוכל כמו חיה, יש בו רחמים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חייו בעלי ערך רב יותר מערך חיי החיה, ואסור להורגו.</a:t>
            </a: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50D8BD50-5252-4C27-AB4E-9057A89D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49" y="3496404"/>
            <a:ext cx="5795289" cy="35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2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ainbow PNG Images – 7 Colors of the Sky |">
            <a:extLst>
              <a:ext uri="{FF2B5EF4-FFF2-40B4-BE49-F238E27FC236}">
                <a16:creationId xmlns:a16="http://schemas.microsoft.com/office/drawing/2014/main" id="{4830A137-3E5F-463D-9C4B-D1A52B1A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28"/>
            <a:ext cx="7910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4">
            <a:extLst>
              <a:ext uri="{FF2B5EF4-FFF2-40B4-BE49-F238E27FC236}">
                <a16:creationId xmlns:a16="http://schemas.microsoft.com/office/drawing/2014/main" id="{49CD5E51-1A60-4BE0-9F06-D65BE13091C6}"/>
              </a:ext>
            </a:extLst>
          </p:cNvPr>
          <p:cNvSpPr txBox="1">
            <a:spLocks/>
          </p:cNvSpPr>
          <p:nvPr/>
        </p:nvSpPr>
        <p:spPr>
          <a:xfrm>
            <a:off x="562625" y="2471051"/>
            <a:ext cx="11065162" cy="957949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he-IL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הברית של האלוהים עם ברואיו</a:t>
            </a:r>
            <a:endParaRPr lang="he-IL" sz="540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9479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friendsandheroes.tv/images/bible_characters/noah.png">
            <a:extLst>
              <a:ext uri="{FF2B5EF4-FFF2-40B4-BE49-F238E27FC236}">
                <a16:creationId xmlns:a16="http://schemas.microsoft.com/office/drawing/2014/main" id="{0B4A7E21-2440-4158-A5C2-1ACAD8D6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6" y="256445"/>
            <a:ext cx="3450059" cy="634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54140235-FC19-4B01-BA2D-D2918BD15B6D}"/>
              </a:ext>
            </a:extLst>
          </p:cNvPr>
          <p:cNvSpPr/>
          <p:nvPr/>
        </p:nvSpPr>
        <p:spPr>
          <a:xfrm>
            <a:off x="5477927" y="931897"/>
            <a:ext cx="587537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ח</a:t>
            </a:r>
            <a:r>
              <a:rPr lang="he-IL" sz="2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dirty="0"/>
              <a:t>וַיֹּאמֶר </a:t>
            </a:r>
            <a:r>
              <a:rPr lang="he-IL" sz="2800" dirty="0" err="1"/>
              <a:t>אֱלֹהִים</a:t>
            </a:r>
            <a:r>
              <a:rPr lang="he-IL" sz="2800" dirty="0"/>
              <a:t> אֶל נֹחַ,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וְאֶל בָּנָיו אִתּוֹ </a:t>
            </a:r>
            <a:r>
              <a:rPr lang="he-IL" sz="2800" dirty="0" err="1"/>
              <a:t>לֵאמֹר</a:t>
            </a:r>
            <a:r>
              <a:rPr lang="he-IL" sz="2800" dirty="0"/>
              <a:t>.</a:t>
            </a:r>
          </a:p>
          <a:p>
            <a:pPr>
              <a:spcBef>
                <a:spcPts val="600"/>
              </a:spcBef>
            </a:pPr>
            <a:r>
              <a:rPr lang="he-IL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</a:t>
            </a:r>
            <a:r>
              <a:rPr lang="he-IL" sz="2800" dirty="0"/>
              <a:t> וַאֲנִי, הִנְנִי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מֵקִים</a:t>
            </a:r>
            <a:r>
              <a:rPr lang="he-IL" sz="2800" dirty="0"/>
              <a:t> אֶת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בְּרִיתִי</a:t>
            </a:r>
            <a:r>
              <a:rPr lang="he-IL" sz="2800" dirty="0"/>
              <a:t>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אִתְּכֶם</a:t>
            </a:r>
            <a:r>
              <a:rPr lang="he-IL" sz="2800" dirty="0"/>
              <a:t>,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וְאֶת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זַרְעֲכֶם</a:t>
            </a:r>
            <a:r>
              <a:rPr lang="he-IL" sz="2800" dirty="0"/>
              <a:t>,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אַחֲרֵיכֶם</a:t>
            </a:r>
            <a:r>
              <a:rPr lang="he-IL" sz="2800" dirty="0"/>
              <a:t>.</a:t>
            </a:r>
          </a:p>
        </p:txBody>
      </p:sp>
      <p:pic>
        <p:nvPicPr>
          <p:cNvPr id="8" name="Picture 10" descr="Superbook Episode Guide">
            <a:extLst>
              <a:ext uri="{FF2B5EF4-FFF2-40B4-BE49-F238E27FC236}">
                <a16:creationId xmlns:a16="http://schemas.microsoft.com/office/drawing/2014/main" id="{BB8D1C81-9663-4142-A23C-B5959ED6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65" y="1448918"/>
            <a:ext cx="3705222" cy="54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901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4" descr="camel PNG23405 - Photo #770 - Free Transparent png Images On ...">
            <a:extLst>
              <a:ext uri="{FF2B5EF4-FFF2-40B4-BE49-F238E27FC236}">
                <a16:creationId xmlns:a16="http://schemas.microsoft.com/office/drawing/2014/main" id="{2585CF1C-6944-45DB-920E-31E5C8A9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210" y="4107334"/>
            <a:ext cx="3821486" cy="28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AA48BA9D-27D3-4C6C-A33C-BDB58808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36" y="5298532"/>
            <a:ext cx="2101982" cy="16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id="{CD4D92CA-8757-464E-889C-9C8166408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17" y="2801538"/>
            <a:ext cx="4176122" cy="3920068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5E1A391-8883-4708-8EE6-39E72BEBA1A6}"/>
              </a:ext>
            </a:extLst>
          </p:cNvPr>
          <p:cNvSpPr/>
          <p:nvPr/>
        </p:nvSpPr>
        <p:spPr>
          <a:xfrm>
            <a:off x="4578736" y="1211784"/>
            <a:ext cx="6092825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600"/>
              </a:spcBef>
            </a:pPr>
            <a:r>
              <a:rPr lang="he-IL" sz="2000" b="1" dirty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</a:t>
            </a:r>
            <a:r>
              <a:rPr lang="he-IL" sz="2800" dirty="0">
                <a:solidFill>
                  <a:prstClr val="black"/>
                </a:solidFill>
              </a:rPr>
              <a:t> וְאֵת </a:t>
            </a:r>
            <a:r>
              <a:rPr lang="he-IL" sz="2800" b="1" dirty="0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</a:t>
            </a:r>
            <a:r>
              <a:rPr lang="he-IL" sz="2800" dirty="0">
                <a:solidFill>
                  <a:prstClr val="black"/>
                </a:solidFill>
              </a:rPr>
              <a:t> נֶפֶשׁ הַחַיָּה אֲשֶׁר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אִתְּכֶם</a:t>
            </a:r>
            <a:r>
              <a:rPr lang="he-IL" sz="2800" dirty="0">
                <a:solidFill>
                  <a:prstClr val="black"/>
                </a:solidFill>
              </a:rPr>
              <a:t>,</a:t>
            </a:r>
          </a:p>
          <a:p>
            <a:pPr lvl="0"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בָּעוֹף בַּבְּהֵמָה </a:t>
            </a:r>
            <a:r>
              <a:rPr lang="he-IL" sz="2800" b="1" dirty="0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וּבְכָל</a:t>
            </a:r>
            <a:r>
              <a:rPr lang="he-IL" sz="2800" dirty="0">
                <a:solidFill>
                  <a:prstClr val="black"/>
                </a:solidFill>
              </a:rPr>
              <a:t> חַיַּת הָאָרֶץ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אִתְּכֶם</a:t>
            </a:r>
            <a:r>
              <a:rPr lang="he-IL" sz="2800" dirty="0">
                <a:solidFill>
                  <a:prstClr val="black"/>
                </a:solidFill>
              </a:rPr>
              <a:t>; </a:t>
            </a:r>
          </a:p>
          <a:p>
            <a:pPr lvl="0">
              <a:spcBef>
                <a:spcPts val="600"/>
              </a:spcBef>
            </a:pPr>
            <a:r>
              <a:rPr lang="he-IL" sz="2800" b="1" dirty="0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מִכֹּל</a:t>
            </a:r>
            <a:r>
              <a:rPr lang="he-IL" sz="2800" dirty="0">
                <a:solidFill>
                  <a:prstClr val="black"/>
                </a:solidFill>
              </a:rPr>
              <a:t> יֹצְאֵי </a:t>
            </a:r>
            <a:r>
              <a:rPr lang="he-IL" sz="2800" dirty="0" err="1">
                <a:solidFill>
                  <a:prstClr val="black"/>
                </a:solidFill>
              </a:rPr>
              <a:t>הַתֵּבָה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  <a:r>
              <a:rPr lang="he-IL" sz="2800" b="1" dirty="0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לְכֹל</a:t>
            </a:r>
            <a:r>
              <a:rPr lang="he-IL" sz="2800" dirty="0">
                <a:solidFill>
                  <a:prstClr val="black"/>
                </a:solidFill>
              </a:rPr>
              <a:t> חַיַּת הָאָרֶץ.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E371F28-F829-4D81-A22B-C7B930E6BE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9" y="273984"/>
            <a:ext cx="2877561" cy="162777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886C05C-533B-453D-ABEE-8880B5751E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341" y="1711447"/>
            <a:ext cx="1658691" cy="1426866"/>
          </a:xfrm>
          <a:prstGeom prst="rect">
            <a:avLst/>
          </a:prstGeom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C8976E0C-98F0-4833-8883-D2C2DB6AD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030" y="4424601"/>
            <a:ext cx="1502134" cy="244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B41B045-1D3D-4465-B65A-31EEC7F035E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8327" y="4338710"/>
            <a:ext cx="3486682" cy="2615012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8FF16363-71D6-46E1-812A-B909342693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69491" y="2752581"/>
            <a:ext cx="605063" cy="1342485"/>
          </a:xfrm>
          <a:prstGeom prst="rect">
            <a:avLst/>
          </a:prstGeom>
        </p:spPr>
      </p:pic>
      <p:pic>
        <p:nvPicPr>
          <p:cNvPr id="26" name="Picture 16" descr="Monkey (PNG) | Official PSDs">
            <a:extLst>
              <a:ext uri="{FF2B5EF4-FFF2-40B4-BE49-F238E27FC236}">
                <a16:creationId xmlns:a16="http://schemas.microsoft.com/office/drawing/2014/main" id="{B9914244-155E-48D5-871F-7CAF1946C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807" y="5394073"/>
            <a:ext cx="1150069" cy="163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clker.com/cliparts/c/0/f/b/13179297812043329730Side%20View%20of%20a%20Cow.svg.hi.png">
            <a:extLst>
              <a:ext uri="{FF2B5EF4-FFF2-40B4-BE49-F238E27FC236}">
                <a16:creationId xmlns:a16="http://schemas.microsoft.com/office/drawing/2014/main" id="{A13E426C-70B0-481E-9155-AB3F1AF0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6899" y="5439269"/>
            <a:ext cx="2112256" cy="14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Pig Clip art - thick clipart png download - 600*518 - Free ...">
            <a:extLst>
              <a:ext uri="{FF2B5EF4-FFF2-40B4-BE49-F238E27FC236}">
                <a16:creationId xmlns:a16="http://schemas.microsoft.com/office/drawing/2014/main" id="{351EC76D-2B41-460A-A180-5DF27997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746" y="5905710"/>
            <a:ext cx="1162789" cy="100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תמונה 37">
            <a:extLst>
              <a:ext uri="{FF2B5EF4-FFF2-40B4-BE49-F238E27FC236}">
                <a16:creationId xmlns:a16="http://schemas.microsoft.com/office/drawing/2014/main" id="{B1B52430-DB87-474D-891F-FBAF30DE94F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40745" y="6542672"/>
            <a:ext cx="499777" cy="349438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8745309E-BBC3-48F6-B688-2DBB7AEACD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94016" y="5395439"/>
            <a:ext cx="351353" cy="385631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585D84DD-9950-4D57-AC2B-3612B1163B3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766" y="6675603"/>
            <a:ext cx="374566" cy="173521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5ECF8598-32EE-4921-BFE2-81247ADD40E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04637" y="6542672"/>
            <a:ext cx="416688" cy="302313"/>
          </a:xfrm>
          <a:prstGeom prst="rect">
            <a:avLst/>
          </a:prstGeom>
        </p:spPr>
      </p:pic>
      <p:pic>
        <p:nvPicPr>
          <p:cNvPr id="50" name="תמונה 49">
            <a:extLst>
              <a:ext uri="{FF2B5EF4-FFF2-40B4-BE49-F238E27FC236}">
                <a16:creationId xmlns:a16="http://schemas.microsoft.com/office/drawing/2014/main" id="{20F64B53-DBE2-4AD2-8234-5F9E73CC12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30" y="2037234"/>
            <a:ext cx="1658691" cy="1426866"/>
          </a:xfrm>
          <a:prstGeom prst="rect">
            <a:avLst/>
          </a:prstGeom>
        </p:spPr>
      </p:pic>
      <p:pic>
        <p:nvPicPr>
          <p:cNvPr id="34" name="Picture 2" descr="http://www.clker.com/cliparts/a/3/7/e/1331067729921861374Wooly%20Sheep.svg.med.png">
            <a:extLst>
              <a:ext uri="{FF2B5EF4-FFF2-40B4-BE49-F238E27FC236}">
                <a16:creationId xmlns:a16="http://schemas.microsoft.com/office/drawing/2014/main" id="{572916A7-2FF7-4E0D-A9F4-5C79FD17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09" y="5905710"/>
            <a:ext cx="1056862" cy="105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97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B36F2742-E894-4AD7-966E-682397CC4D2E}"/>
              </a:ext>
            </a:extLst>
          </p:cNvPr>
          <p:cNvSpPr/>
          <p:nvPr/>
        </p:nvSpPr>
        <p:spPr>
          <a:xfrm>
            <a:off x="5880452" y="742635"/>
            <a:ext cx="5650668" cy="171260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0B648C5-CA00-40B9-B53C-024A2C9D6E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552024"/>
            <a:ext cx="7825445" cy="194479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A848C7A6-F9CF-4A59-ADAE-BFD51EDC97A0}"/>
              </a:ext>
            </a:extLst>
          </p:cNvPr>
          <p:cNvSpPr/>
          <p:nvPr/>
        </p:nvSpPr>
        <p:spPr>
          <a:xfrm>
            <a:off x="5880452" y="795985"/>
            <a:ext cx="550343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he-IL" sz="2000" b="1" dirty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יא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וַהֲקִמֹתִי</a:t>
            </a:r>
            <a:r>
              <a:rPr lang="he-IL" sz="2800" dirty="0">
                <a:solidFill>
                  <a:prstClr val="black"/>
                </a:solidFill>
              </a:rPr>
              <a:t> אֶת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בְּרִיתִי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אִתְּכֶם</a:t>
            </a:r>
            <a:r>
              <a:rPr lang="he-IL" sz="2800" dirty="0">
                <a:solidFill>
                  <a:prstClr val="black"/>
                </a:solidFill>
              </a:rPr>
              <a:t>,</a:t>
            </a:r>
          </a:p>
          <a:p>
            <a:pPr lvl="0">
              <a:spcBef>
                <a:spcPts val="600"/>
              </a:spcBef>
            </a:pPr>
            <a:r>
              <a:rPr lang="he-I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וְלֹא </a:t>
            </a:r>
            <a:r>
              <a:rPr lang="he-IL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יִכָּרֵת</a:t>
            </a:r>
            <a:r>
              <a:rPr lang="he-I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he-IL" sz="2800" b="1" dirty="0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בָּשָׂר</a:t>
            </a:r>
            <a:r>
              <a:rPr lang="he-IL" sz="2800" dirty="0">
                <a:solidFill>
                  <a:prstClr val="black"/>
                </a:solidFill>
              </a:rPr>
              <a:t> עוֹד </a:t>
            </a:r>
            <a:r>
              <a:rPr lang="he-IL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3A7DC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מִמֵּי הַמַּבּוּל</a:t>
            </a:r>
            <a:r>
              <a:rPr lang="he-IL" sz="2800" dirty="0">
                <a:solidFill>
                  <a:prstClr val="black"/>
                </a:solidFill>
              </a:rPr>
              <a:t>;</a:t>
            </a:r>
          </a:p>
          <a:p>
            <a:pPr lvl="0">
              <a:spcBef>
                <a:spcPts val="600"/>
              </a:spcBef>
            </a:pPr>
            <a:r>
              <a:rPr lang="he-I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וְלֹא יִהְיֶה </a:t>
            </a:r>
            <a:r>
              <a:rPr lang="he-IL" sz="2800" dirty="0"/>
              <a:t>עוֹד</a:t>
            </a:r>
            <a:r>
              <a:rPr lang="he-I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he-IL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3A7DC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מַבּוּל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לְשַׁחֵת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הָאָרֶץ</a:t>
            </a:r>
            <a:r>
              <a:rPr lang="he-IL" sz="2800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40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4">
            <a:extLst>
              <a:ext uri="{FF2B5EF4-FFF2-40B4-BE49-F238E27FC236}">
                <a16:creationId xmlns:a16="http://schemas.microsoft.com/office/drawing/2014/main" id="{A5FBBDBD-1A97-4942-A089-F951BB3BA537}"/>
              </a:ext>
            </a:extLst>
          </p:cNvPr>
          <p:cNvSpPr txBox="1">
            <a:spLocks/>
          </p:cNvSpPr>
          <p:nvPr/>
        </p:nvSpPr>
        <p:spPr>
          <a:xfrm>
            <a:off x="2110110" y="1401719"/>
            <a:ext cx="7970187" cy="1704639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העולם שלאחר המבול</a:t>
            </a:r>
            <a:br>
              <a:rPr lang="he-IL" sz="44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2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בראשית ט'</a:t>
            </a:r>
            <a:endParaRPr lang="he-IL" sz="5400" dirty="0">
              <a:ln w="0"/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כותרת משנה 6">
            <a:extLst>
              <a:ext uri="{FF2B5EF4-FFF2-40B4-BE49-F238E27FC236}">
                <a16:creationId xmlns:a16="http://schemas.microsoft.com/office/drawing/2014/main" id="{8B6A1E4F-F56B-4CEF-AAFB-ACA90351635D}"/>
              </a:ext>
            </a:extLst>
          </p:cNvPr>
          <p:cNvSpPr txBox="1">
            <a:spLocks/>
          </p:cNvSpPr>
          <p:nvPr/>
        </p:nvSpPr>
        <p:spPr>
          <a:xfrm>
            <a:off x="6295390" y="3233030"/>
            <a:ext cx="3723768" cy="642090"/>
          </a:xfrm>
          <a:prstGeom prst="rect">
            <a:avLst/>
          </a:prstGeom>
        </p:spPr>
        <p:txBody>
          <a:bodyPr spcFirstLastPara="1" vert="horz" wrap="square" lIns="36000" tIns="36000" rIns="36000" bIns="36000" rtlCol="1" anchor="ctr" anchorCtr="0">
            <a:spAutoFit/>
          </a:bodyPr>
          <a:lstStyle>
            <a:lvl1pPr marL="342900" lvl="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sz="4000" b="1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lvl="1" indent="-28575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lvl="2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lvl="3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lvl="4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lvl="5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תנ"ך לבגרות: כיתות י'</a:t>
            </a:r>
          </a:p>
        </p:txBody>
      </p:sp>
      <p:sp>
        <p:nvSpPr>
          <p:cNvPr id="10" name="מציין מיקום תוכן 3">
            <a:extLst>
              <a:ext uri="{FF2B5EF4-FFF2-40B4-BE49-F238E27FC236}">
                <a16:creationId xmlns:a16="http://schemas.microsoft.com/office/drawing/2014/main" id="{02A0FF08-4AF3-4E1A-BB84-AB473B73DE3C}"/>
              </a:ext>
            </a:extLst>
          </p:cNvPr>
          <p:cNvSpPr txBox="1">
            <a:spLocks/>
          </p:cNvSpPr>
          <p:nvPr/>
        </p:nvSpPr>
        <p:spPr>
          <a:xfrm>
            <a:off x="6355823" y="3742186"/>
            <a:ext cx="3602901" cy="72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המורה: רויטל מימון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1A54A46-7154-4814-BEB6-003AE97D57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40243"/>
            <a:ext cx="6825673" cy="40177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98ECBA9B-9A92-4EE0-B94A-40069AAEA68D}"/>
              </a:ext>
            </a:extLst>
          </p:cNvPr>
          <p:cNvSpPr/>
          <p:nvPr/>
        </p:nvSpPr>
        <p:spPr>
          <a:xfrm>
            <a:off x="7598109" y="553545"/>
            <a:ext cx="4183000" cy="231090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A383FFBA-D4EE-4999-9341-77BE611927B9}"/>
              </a:ext>
            </a:extLst>
          </p:cNvPr>
          <p:cNvSpPr/>
          <p:nvPr/>
        </p:nvSpPr>
        <p:spPr>
          <a:xfrm>
            <a:off x="308168" y="1266831"/>
            <a:ext cx="5465624" cy="1950047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35ECEA0-DD42-4DE5-9A8F-77103A47FCD9}"/>
              </a:ext>
            </a:extLst>
          </p:cNvPr>
          <p:cNvSpPr/>
          <p:nvPr/>
        </p:nvSpPr>
        <p:spPr>
          <a:xfrm>
            <a:off x="7734510" y="553544"/>
            <a:ext cx="39051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b="1" dirty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יב</a:t>
            </a:r>
            <a:r>
              <a:rPr lang="he-IL" sz="2800" dirty="0">
                <a:solidFill>
                  <a:prstClr val="black"/>
                </a:solidFill>
              </a:rPr>
              <a:t> וַיֹּאמֶר </a:t>
            </a:r>
            <a:r>
              <a:rPr lang="he-IL" sz="2800" dirty="0" err="1">
                <a:solidFill>
                  <a:prstClr val="black"/>
                </a:solidFill>
              </a:rPr>
              <a:t>אֱלֹהִים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r>
              <a:rPr lang="he-IL" sz="2800" dirty="0">
                <a:solidFill>
                  <a:prstClr val="black"/>
                </a:solidFill>
              </a:rPr>
              <a:t>זֹאת אוֹת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הַבְּרִית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</a:p>
          <a:p>
            <a:r>
              <a:rPr lang="he-IL" sz="2800" dirty="0">
                <a:solidFill>
                  <a:prstClr val="black"/>
                </a:solidFill>
              </a:rPr>
              <a:t>אֲשֶׁר אֲנִי נֹתֵן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בֵּינִי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וּבֵינֵיכֶם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r>
              <a:rPr lang="he-IL" sz="2800" dirty="0">
                <a:solidFill>
                  <a:prstClr val="black"/>
                </a:solidFill>
              </a:rPr>
              <a:t>וּבֵין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 נֶפֶשׁ חַיָּה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r>
              <a:rPr lang="he-IL" sz="2800" dirty="0">
                <a:solidFill>
                  <a:prstClr val="black"/>
                </a:solidFill>
              </a:rPr>
              <a:t>אֲשֶׁר אִתְּכֶם </a:t>
            </a:r>
            <a:r>
              <a:rPr lang="he-IL" sz="2800" b="1" dirty="0" err="1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לְדֹרֹת</a:t>
            </a:r>
            <a:r>
              <a:rPr lang="he-IL" sz="2800" b="1" dirty="0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עוֹלָם</a:t>
            </a:r>
            <a:endParaRPr lang="he-IL" b="1" dirty="0">
              <a:solidFill>
                <a:srgbClr val="FF5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5B8B5DD3-BD29-46D8-A4AA-A0342759344C}"/>
              </a:ext>
            </a:extLst>
          </p:cNvPr>
          <p:cNvSpPr/>
          <p:nvPr/>
        </p:nvSpPr>
        <p:spPr>
          <a:xfrm>
            <a:off x="409304" y="1333913"/>
            <a:ext cx="51801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b="1" dirty="0" err="1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יג</a:t>
            </a:r>
            <a:r>
              <a:rPr lang="he-IL" sz="2800" dirty="0">
                <a:solidFill>
                  <a:prstClr val="black"/>
                </a:solidFill>
              </a:rPr>
              <a:t> אֶת </a:t>
            </a:r>
            <a:r>
              <a:rPr lang="he-IL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קַשְׁתִּי</a:t>
            </a:r>
            <a:r>
              <a:rPr lang="he-IL" sz="2800" dirty="0">
                <a:solidFill>
                  <a:prstClr val="black"/>
                </a:solidFill>
              </a:rPr>
              <a:t>, נָתַתִּי </a:t>
            </a:r>
            <a:r>
              <a:rPr lang="he-IL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בֶּעָנָן</a:t>
            </a:r>
            <a:r>
              <a:rPr lang="he-IL" sz="2800" dirty="0">
                <a:solidFill>
                  <a:prstClr val="black"/>
                </a:solidFill>
              </a:rPr>
              <a:t>; </a:t>
            </a:r>
          </a:p>
          <a:p>
            <a:r>
              <a:rPr lang="he-IL" sz="2800" dirty="0" err="1">
                <a:solidFill>
                  <a:prstClr val="black"/>
                </a:solidFill>
              </a:rPr>
              <a:t>וְהָיְתָה</a:t>
            </a:r>
            <a:r>
              <a:rPr lang="he-IL" sz="2800" dirty="0">
                <a:solidFill>
                  <a:prstClr val="black"/>
                </a:solidFill>
              </a:rPr>
              <a:t> לְאוֹת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בְּרִית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בֵּינִי</a:t>
            </a:r>
            <a:r>
              <a:rPr lang="he-IL" sz="2800" dirty="0">
                <a:solidFill>
                  <a:prstClr val="black"/>
                </a:solidFill>
              </a:rPr>
              <a:t> וּבֵין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הָאָרֶץ</a:t>
            </a:r>
            <a:r>
              <a:rPr lang="he-IL" sz="2800" dirty="0">
                <a:solidFill>
                  <a:prstClr val="black"/>
                </a:solidFill>
              </a:rPr>
              <a:t>.  </a:t>
            </a:r>
          </a:p>
          <a:p>
            <a:r>
              <a:rPr lang="he-IL" sz="2000" b="1" dirty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יד</a:t>
            </a:r>
            <a:r>
              <a:rPr lang="he-IL" sz="2800" dirty="0">
                <a:solidFill>
                  <a:prstClr val="black"/>
                </a:solidFill>
              </a:rPr>
              <a:t> וְהָיָה, </a:t>
            </a:r>
            <a:r>
              <a:rPr lang="he-IL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בְּעַנְנִי עָנָן</a:t>
            </a:r>
            <a:r>
              <a:rPr lang="he-IL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he-IL" sz="2800" dirty="0">
                <a:solidFill>
                  <a:prstClr val="black"/>
                </a:solidFill>
              </a:rPr>
              <a:t>עַל הָאָרֶץ, </a:t>
            </a:r>
          </a:p>
          <a:p>
            <a:r>
              <a:rPr lang="he-IL" sz="2800" dirty="0">
                <a:solidFill>
                  <a:prstClr val="black"/>
                </a:solidFill>
              </a:rPr>
              <a:t>וְנִרְאֲתָה </a:t>
            </a:r>
            <a:r>
              <a:rPr lang="he-IL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הַקֶּשֶׁת</a:t>
            </a:r>
            <a:r>
              <a:rPr lang="he-IL" sz="2800" dirty="0"/>
              <a:t>,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בֶּעָנָן</a:t>
            </a:r>
            <a:r>
              <a:rPr lang="he-IL" sz="2800" dirty="0">
                <a:solidFill>
                  <a:prstClr val="black"/>
                </a:solidFill>
              </a:rPr>
              <a:t>.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493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580813FD-C5FD-405C-8AAE-2BC5D9633E0F}"/>
              </a:ext>
            </a:extLst>
          </p:cNvPr>
          <p:cNvSpPr/>
          <p:nvPr/>
        </p:nvSpPr>
        <p:spPr>
          <a:xfrm>
            <a:off x="5158024" y="438506"/>
            <a:ext cx="65441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טו</a:t>
            </a:r>
            <a:r>
              <a:rPr lang="he-IL" sz="2800" b="1" dirty="0">
                <a:solidFill>
                  <a:schemeClr val="bg1"/>
                </a:solidFill>
              </a:rPr>
              <a:t> </a:t>
            </a:r>
            <a:r>
              <a:rPr lang="he-I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וְזָכַרְתִּי</a:t>
            </a:r>
            <a:r>
              <a:rPr lang="he-IL" sz="2800" b="1" dirty="0">
                <a:solidFill>
                  <a:schemeClr val="bg1"/>
                </a:solidFill>
              </a:rPr>
              <a:t> אֶת </a:t>
            </a:r>
            <a:r>
              <a:rPr lang="he-I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בְּרִיתִי</a:t>
            </a:r>
            <a:r>
              <a:rPr lang="he-IL" sz="2800" b="1" dirty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אֲשֶׁר בֵּינִי</a:t>
            </a:r>
            <a:r>
              <a:rPr lang="he-IL" sz="2800" b="1" dirty="0">
                <a:solidFill>
                  <a:srgbClr val="F1A5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וּבֵינֵיכֶם</a:t>
            </a:r>
            <a:r>
              <a:rPr lang="he-IL" sz="2800" b="1" dirty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וּבֵין </a:t>
            </a:r>
            <a:r>
              <a:rPr lang="he-IL" sz="2800" b="1" dirty="0">
                <a:solidFill>
                  <a:srgbClr val="F1A5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כָּל-נֶפֶשׁ חַיָּה</a:t>
            </a:r>
            <a:r>
              <a:rPr lang="he-IL" sz="2800" b="1" dirty="0">
                <a:solidFill>
                  <a:schemeClr val="bg1"/>
                </a:solidFill>
              </a:rPr>
              <a:t>, </a:t>
            </a:r>
            <a:r>
              <a:rPr lang="he-IL" sz="2800" b="1" dirty="0">
                <a:solidFill>
                  <a:srgbClr val="F1A5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בְּכָל בָּשָׂר</a:t>
            </a:r>
            <a:r>
              <a:rPr lang="he-IL" sz="2800" b="1" dirty="0">
                <a:solidFill>
                  <a:schemeClr val="bg1"/>
                </a:solidFill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וְלֹא יִהְיֶה עוֹד </a:t>
            </a:r>
            <a:r>
              <a:rPr lang="he-IL" sz="28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3A7DC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הַמַּיִם לְמַבּוּל</a:t>
            </a:r>
            <a:r>
              <a:rPr lang="he-IL" sz="2800" b="1" dirty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לְשַׁחֵת </a:t>
            </a:r>
            <a:r>
              <a:rPr lang="he-IL" sz="2800" b="1" dirty="0">
                <a:solidFill>
                  <a:srgbClr val="F1A5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כָּל-בָּשָׂר</a:t>
            </a:r>
            <a:r>
              <a:rPr lang="he-IL" sz="2800" b="1" dirty="0">
                <a:solidFill>
                  <a:schemeClr val="bg1"/>
                </a:solidFill>
              </a:rPr>
              <a:t>.  </a:t>
            </a:r>
            <a:endParaRPr lang="he-IL" b="1" dirty="0">
              <a:solidFill>
                <a:schemeClr val="bg1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D70B63DF-3E00-4A75-AD17-E88AD65166E7}"/>
              </a:ext>
            </a:extLst>
          </p:cNvPr>
          <p:cNvSpPr/>
          <p:nvPr/>
        </p:nvSpPr>
        <p:spPr>
          <a:xfrm>
            <a:off x="242494" y="2645951"/>
            <a:ext cx="4505377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טז</a:t>
            </a:r>
            <a:r>
              <a:rPr lang="he-IL" sz="2800" b="1" dirty="0">
                <a:solidFill>
                  <a:schemeClr val="bg1"/>
                </a:solidFill>
              </a:rPr>
              <a:t> </a:t>
            </a:r>
            <a:r>
              <a:rPr lang="he-IL" sz="2800" b="1" dirty="0" err="1">
                <a:solidFill>
                  <a:schemeClr val="bg1"/>
                </a:solidFill>
              </a:rPr>
              <a:t>וְהָיְתָה</a:t>
            </a:r>
            <a:r>
              <a:rPr lang="he-IL" sz="2800" b="1" dirty="0">
                <a:solidFill>
                  <a:schemeClr val="bg1"/>
                </a:solidFill>
              </a:rPr>
              <a:t> </a:t>
            </a:r>
            <a:r>
              <a:rPr lang="he-IL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הַקֶּשֶׁת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e-IL" sz="28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בֶּעָנָן</a:t>
            </a:r>
            <a:r>
              <a:rPr lang="he-IL" sz="2800" b="1" dirty="0">
                <a:solidFill>
                  <a:schemeClr val="bg1"/>
                </a:solidFill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וּרְאִיתִיהָ,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לִזְכֹּר בְּרִית עוֹלָם</a:t>
            </a:r>
            <a:r>
              <a:rPr lang="he-IL" sz="2800" b="1" dirty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בֵּין </a:t>
            </a:r>
            <a:r>
              <a:rPr lang="he-IL" sz="2800" b="1" dirty="0" err="1">
                <a:solidFill>
                  <a:schemeClr val="bg1"/>
                </a:solidFill>
              </a:rPr>
              <a:t>אֱלֹהִים</a:t>
            </a:r>
            <a:r>
              <a:rPr lang="he-IL" sz="2800" b="1" dirty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וּבֵין </a:t>
            </a:r>
            <a:r>
              <a:rPr lang="he-IL" sz="2800" b="1" dirty="0">
                <a:solidFill>
                  <a:srgbClr val="F1A5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כָּל-נֶפֶשׁ חַיָּה בְּכָל בָּשָׂר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</a:rPr>
              <a:t>אֲשֶׁר עַל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הָאָרֶץ</a:t>
            </a:r>
            <a:r>
              <a:rPr lang="he-IL" sz="2800" b="1" dirty="0">
                <a:solidFill>
                  <a:schemeClr val="bg1"/>
                </a:solidFill>
              </a:rPr>
              <a:t>. 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078546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01749506-4BD8-46AD-9036-CC2DC2176DE3}"/>
              </a:ext>
            </a:extLst>
          </p:cNvPr>
          <p:cNvSpPr/>
          <p:nvPr/>
        </p:nvSpPr>
        <p:spPr>
          <a:xfrm>
            <a:off x="7052499" y="874455"/>
            <a:ext cx="39243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rgbClr val="9BB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יז</a:t>
            </a:r>
            <a:r>
              <a:rPr lang="he-IL" sz="2800" dirty="0">
                <a:solidFill>
                  <a:prstClr val="black"/>
                </a:solidFill>
              </a:rPr>
              <a:t> וַיֹּאמֶר </a:t>
            </a:r>
            <a:r>
              <a:rPr lang="he-IL" sz="2800" dirty="0" err="1">
                <a:solidFill>
                  <a:prstClr val="black"/>
                </a:solidFill>
              </a:rPr>
              <a:t>אֱלֹהִים</a:t>
            </a:r>
            <a:r>
              <a:rPr lang="he-IL" sz="2800" dirty="0">
                <a:solidFill>
                  <a:prstClr val="black"/>
                </a:solidFill>
              </a:rPr>
              <a:t>, אֶל נֹחַ: 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זֹאת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אוֹת הַבְּרִית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אֲשֶׁר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הֲקִמֹתִי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בֵּינִי, וּבֵין </a:t>
            </a:r>
            <a:r>
              <a:rPr lang="he-IL" sz="2800" b="1" dirty="0">
                <a:solidFill>
                  <a:srgbClr val="FF5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 בָּשָׂר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אֲשֶׁר עַל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הָאָרֶץ</a:t>
            </a:r>
            <a:r>
              <a:rPr lang="he-IL" sz="2800" dirty="0">
                <a:solidFill>
                  <a:prstClr val="black"/>
                </a:solidFill>
              </a:rPr>
              <a:t>. </a:t>
            </a:r>
            <a:endParaRPr lang="he-IL" dirty="0"/>
          </a:p>
        </p:txBody>
      </p:sp>
      <p:pic>
        <p:nvPicPr>
          <p:cNvPr id="18434" name="Picture 2" descr="Devanshu Shrivastava - Noah">
            <a:extLst>
              <a:ext uri="{FF2B5EF4-FFF2-40B4-BE49-F238E27FC236}">
                <a16:creationId xmlns:a16="http://schemas.microsoft.com/office/drawing/2014/main" id="{AC8BB135-91D7-437C-8C23-E602A870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6436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E46ABEC-C791-428A-9C0B-24D46DFF03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" y="164097"/>
            <a:ext cx="476974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9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E6AEA2DC-821E-40E6-8929-F7B16B4D6E7E}"/>
              </a:ext>
            </a:extLst>
          </p:cNvPr>
          <p:cNvSpPr txBox="1">
            <a:spLocks/>
          </p:cNvSpPr>
          <p:nvPr/>
        </p:nvSpPr>
        <p:spPr>
          <a:xfrm>
            <a:off x="1120479" y="1810476"/>
            <a:ext cx="10315447" cy="2210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he-IL" sz="2800" b="0" dirty="0">
                <a:latin typeface="Comic Sans MS"/>
                <a:cs typeface="+mn-cs"/>
                <a:sym typeface="Arial"/>
              </a:rPr>
              <a:t>אלוהים מדבר שלוש פעמים וניתן לחלק את דבריו לברית, סימן הברית וחתימה. 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he-IL" sz="2800" dirty="0">
                <a:latin typeface="Comic Sans MS"/>
                <a:cs typeface="+mn-cs"/>
                <a:sym typeface="Arial"/>
              </a:rPr>
              <a:t>התאם/י את הפסוקים לפי חלוקה זו.</a:t>
            </a:r>
          </a:p>
          <a:p>
            <a:pPr marL="514350" indent="-514350" algn="just">
              <a:lnSpc>
                <a:spcPct val="100000"/>
              </a:lnSpc>
              <a:buFont typeface="+mj-lt"/>
              <a:buAutoNum type="arabicPeriod"/>
            </a:pPr>
            <a:r>
              <a:rPr lang="he-IL" sz="2800" dirty="0">
                <a:latin typeface="Comic Sans MS"/>
                <a:cs typeface="+mn-cs"/>
                <a:sym typeface="Arial"/>
              </a:rPr>
              <a:t>ערוך/י רשימה של המילים החוזרות, כיצד חזרה זו משרתת את הרעיון המרכזי של הברית?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2AFA013-E0B0-4C29-A6AE-15BA71BABD9E}"/>
              </a:ext>
            </a:extLst>
          </p:cNvPr>
          <p:cNvSpPr txBox="1">
            <a:spLocks/>
          </p:cNvSpPr>
          <p:nvPr/>
        </p:nvSpPr>
        <p:spPr>
          <a:xfrm>
            <a:off x="321577" y="4370839"/>
            <a:ext cx="8531782" cy="1620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he-IL" sz="2800" b="0" dirty="0">
                <a:latin typeface="Comic Sans MS"/>
                <a:cs typeface="+mn-cs"/>
                <a:sym typeface="Arial"/>
              </a:rPr>
              <a:t>קרא/י גם בראשית פרק ו' פסוק </a:t>
            </a:r>
            <a:r>
              <a:rPr lang="he-IL" sz="2800" b="0" dirty="0" err="1">
                <a:latin typeface="Comic Sans MS"/>
                <a:cs typeface="+mn-cs"/>
                <a:sym typeface="Arial"/>
              </a:rPr>
              <a:t>יח</a:t>
            </a:r>
            <a:endParaRPr lang="he-IL" sz="2800" b="0" dirty="0">
              <a:latin typeface="Comic Sans MS"/>
              <a:cs typeface="+mn-cs"/>
              <a:sym typeface="Arial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he-IL" sz="2800" dirty="0">
                <a:latin typeface="Comic Sans MS"/>
                <a:cs typeface="+mn-cs"/>
                <a:sym typeface="Arial"/>
              </a:rPr>
              <a:t>מה ההבדל המרכזי בין הברית שכורת האל בפרק ו' לבין הברית בפרקנו?</a:t>
            </a:r>
          </a:p>
        </p:txBody>
      </p:sp>
      <p:sp>
        <p:nvSpPr>
          <p:cNvPr id="3" name="כותרת 4">
            <a:extLst>
              <a:ext uri="{FF2B5EF4-FFF2-40B4-BE49-F238E27FC236}">
                <a16:creationId xmlns:a16="http://schemas.microsoft.com/office/drawing/2014/main" id="{B9735F1B-253A-4907-973F-14B7B88E39C8}"/>
              </a:ext>
            </a:extLst>
          </p:cNvPr>
          <p:cNvSpPr txBox="1">
            <a:spLocks/>
          </p:cNvSpPr>
          <p:nvPr/>
        </p:nvSpPr>
        <p:spPr>
          <a:xfrm>
            <a:off x="7055318" y="503227"/>
            <a:ext cx="4693363" cy="957949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he-IL" sz="40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משימת אמצע הדרך:</a:t>
            </a:r>
          </a:p>
        </p:txBody>
      </p:sp>
    </p:spTree>
    <p:extLst>
      <p:ext uri="{BB962C8B-B14F-4D97-AF65-F5344CB8AC3E}">
        <p14:creationId xmlns:p14="http://schemas.microsoft.com/office/powerpoint/2010/main" val="1171206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4">
            <a:extLst>
              <a:ext uri="{FF2B5EF4-FFF2-40B4-BE49-F238E27FC236}">
                <a16:creationId xmlns:a16="http://schemas.microsoft.com/office/drawing/2014/main" id="{A5FBBDBD-1A97-4942-A089-F951BB3BA537}"/>
              </a:ext>
            </a:extLst>
          </p:cNvPr>
          <p:cNvSpPr txBox="1">
            <a:spLocks/>
          </p:cNvSpPr>
          <p:nvPr/>
        </p:nvSpPr>
        <p:spPr>
          <a:xfrm>
            <a:off x="2110110" y="1401719"/>
            <a:ext cx="7970187" cy="1704639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העולם שלאחר המבול</a:t>
            </a:r>
            <a:br>
              <a:rPr lang="he-IL" sz="44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32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בראשית ט'</a:t>
            </a:r>
            <a:endParaRPr lang="he-IL" sz="5400" dirty="0">
              <a:ln w="0"/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כותרת משנה 6">
            <a:extLst>
              <a:ext uri="{FF2B5EF4-FFF2-40B4-BE49-F238E27FC236}">
                <a16:creationId xmlns:a16="http://schemas.microsoft.com/office/drawing/2014/main" id="{8B6A1E4F-F56B-4CEF-AAFB-ACA90351635D}"/>
              </a:ext>
            </a:extLst>
          </p:cNvPr>
          <p:cNvSpPr txBox="1">
            <a:spLocks/>
          </p:cNvSpPr>
          <p:nvPr/>
        </p:nvSpPr>
        <p:spPr>
          <a:xfrm>
            <a:off x="6295390" y="3233030"/>
            <a:ext cx="3723768" cy="642090"/>
          </a:xfrm>
          <a:prstGeom prst="rect">
            <a:avLst/>
          </a:prstGeom>
        </p:spPr>
        <p:txBody>
          <a:bodyPr spcFirstLastPara="1" vert="horz" wrap="square" lIns="36000" tIns="36000" rIns="36000" bIns="36000" rtlCol="1" anchor="ctr" anchorCtr="0">
            <a:spAutoFit/>
          </a:bodyPr>
          <a:lstStyle>
            <a:lvl1pPr marL="342900" lvl="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sz="4000" b="1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lvl="1" indent="-28575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lvl="2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lvl="3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lvl="4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lvl="5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תנ"ך לבגרות: כיתות י'</a:t>
            </a:r>
          </a:p>
        </p:txBody>
      </p:sp>
      <p:sp>
        <p:nvSpPr>
          <p:cNvPr id="10" name="מציין מיקום תוכן 3">
            <a:extLst>
              <a:ext uri="{FF2B5EF4-FFF2-40B4-BE49-F238E27FC236}">
                <a16:creationId xmlns:a16="http://schemas.microsoft.com/office/drawing/2014/main" id="{02A0FF08-4AF3-4E1A-BB84-AB473B73DE3C}"/>
              </a:ext>
            </a:extLst>
          </p:cNvPr>
          <p:cNvSpPr txBox="1">
            <a:spLocks/>
          </p:cNvSpPr>
          <p:nvPr/>
        </p:nvSpPr>
        <p:spPr>
          <a:xfrm>
            <a:off x="6355823" y="3742186"/>
            <a:ext cx="3602901" cy="72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המורה: רויטל מימון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1A54A46-7154-4814-BEB6-003AE97D5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40243"/>
            <a:ext cx="6825673" cy="401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59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תמונה 37">
            <a:extLst>
              <a:ext uri="{FF2B5EF4-FFF2-40B4-BE49-F238E27FC236}">
                <a16:creationId xmlns:a16="http://schemas.microsoft.com/office/drawing/2014/main" id="{C050F294-CF28-443E-BA5C-2717ABC1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177" y="1015465"/>
            <a:ext cx="5786897" cy="3931919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4B137149-4414-4DB4-BBD7-288DA87C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398" y="471306"/>
            <a:ext cx="3160739" cy="3065844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3423D7A3-AE90-494F-8EBF-F77F44EB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76" y="471306"/>
            <a:ext cx="4028457" cy="1542670"/>
          </a:xfrm>
          <a:prstGeom prst="rect">
            <a:avLst/>
          </a:prstGeom>
        </p:spPr>
      </p:pic>
      <p:sp>
        <p:nvSpPr>
          <p:cNvPr id="34" name="כותרת 1">
            <a:extLst>
              <a:ext uri="{FF2B5EF4-FFF2-40B4-BE49-F238E27FC236}">
                <a16:creationId xmlns:a16="http://schemas.microsoft.com/office/drawing/2014/main" id="{49C94F0A-4C28-4908-A72B-2D9AB8C814D6}"/>
              </a:ext>
            </a:extLst>
          </p:cNvPr>
          <p:cNvSpPr txBox="1">
            <a:spLocks/>
          </p:cNvSpPr>
          <p:nvPr/>
        </p:nvSpPr>
        <p:spPr>
          <a:xfrm>
            <a:off x="120317" y="4733002"/>
            <a:ext cx="7676147" cy="1821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הברית הראשונה היא בין האלוהים ונח ובני משפחתו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 אחרי המבול הברית מתרחבת לאנושות כולה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הברית הראשונה מיועדת אל מי שנכנס לתיבה</a:t>
            </a:r>
          </a:p>
          <a:p>
            <a:pPr marL="342900" indent="-342900" algn="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0" dirty="0">
                <a:latin typeface="Comic Sans MS"/>
                <a:cs typeface="+mn-cs"/>
              </a:rPr>
              <a:t>הברית השנייה לכל מי שיצא מן התיבה וזרעם אחריו</a:t>
            </a:r>
          </a:p>
        </p:txBody>
      </p:sp>
    </p:spTree>
    <p:extLst>
      <p:ext uri="{BB962C8B-B14F-4D97-AF65-F5344CB8AC3E}">
        <p14:creationId xmlns:p14="http://schemas.microsoft.com/office/powerpoint/2010/main" val="3898343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כותרת 1">
            <a:extLst>
              <a:ext uri="{FF2B5EF4-FFF2-40B4-BE49-F238E27FC236}">
                <a16:creationId xmlns:a16="http://schemas.microsoft.com/office/drawing/2014/main" id="{8DDC00F3-9994-401E-8E5C-DAFC4A56EC17}"/>
              </a:ext>
            </a:extLst>
          </p:cNvPr>
          <p:cNvSpPr txBox="1">
            <a:spLocks/>
          </p:cNvSpPr>
          <p:nvPr/>
        </p:nvSpPr>
        <p:spPr>
          <a:xfrm>
            <a:off x="300182" y="1773382"/>
            <a:ext cx="9389122" cy="3809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אלוהים מדבר שלוש פעמים</a:t>
            </a:r>
            <a:r>
              <a:rPr lang="he-IL" sz="3200" b="0" dirty="0">
                <a:latin typeface="Comic Sans MS"/>
                <a:cs typeface="+mn-cs"/>
              </a:rPr>
              <a:t>:</a:t>
            </a:r>
          </a:p>
          <a:p>
            <a:pPr algn="just">
              <a:spcBef>
                <a:spcPts val="600"/>
              </a:spcBef>
            </a:pPr>
            <a:endParaRPr lang="he-IL" sz="3200" b="0" dirty="0">
              <a:latin typeface="Comic Sans MS"/>
              <a:cs typeface="+mn-cs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</a:rPr>
              <a:t>בתחילה הוא כורת ברית עם נח ומשפחתו ומרחיב אותה לאנושות כולה בהבטחה שלא יהיה עוד מבול. 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</a:rPr>
              <a:t>בשלב השני הוא נותן אות – קשת בענן</a:t>
            </a:r>
            <a:r>
              <a:rPr lang="en-US" sz="3200" b="0" dirty="0">
                <a:latin typeface="Comic Sans MS"/>
                <a:cs typeface="+mn-cs"/>
              </a:rPr>
              <a:t>;</a:t>
            </a:r>
            <a:r>
              <a:rPr lang="he-IL" sz="3200" b="0" dirty="0">
                <a:latin typeface="Comic Sans MS"/>
                <a:cs typeface="+mn-cs"/>
              </a:rPr>
              <a:t> הקשת היא כלי נשקו של אלוהים, ואלוהים הופך אותה לסמל </a:t>
            </a:r>
            <a:r>
              <a:rPr lang="he-IL" sz="3200" b="0" dirty="0" err="1">
                <a:latin typeface="Comic Sans MS"/>
                <a:cs typeface="+mn-cs"/>
              </a:rPr>
              <a:t>לנצירת</a:t>
            </a:r>
            <a:r>
              <a:rPr lang="he-IL" sz="3200" b="0" dirty="0">
                <a:latin typeface="Comic Sans MS"/>
                <a:cs typeface="+mn-cs"/>
              </a:rPr>
              <a:t> נשק ואות לשלום. 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3200" b="0" dirty="0">
                <a:latin typeface="Comic Sans MS"/>
                <a:cs typeface="+mn-cs"/>
              </a:rPr>
              <a:t>לבסוף, אלוהים חותם את הברית עם נח.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8F027FB5-B3D2-4D25-A2C2-25889BD0C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691" y="230909"/>
            <a:ext cx="2651990" cy="1786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0A4D915-002B-4D57-8214-F15ADE83D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515" y="-116457"/>
            <a:ext cx="2664183" cy="17984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40E66C6-652C-4920-847C-C31F85A02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436" y="184203"/>
            <a:ext cx="2658086" cy="17923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8A235B95-B3E9-4E4B-BF2C-51D0CC31A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260" y="567034"/>
            <a:ext cx="2664183" cy="17984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454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4">
            <a:extLst>
              <a:ext uri="{FF2B5EF4-FFF2-40B4-BE49-F238E27FC236}">
                <a16:creationId xmlns:a16="http://schemas.microsoft.com/office/drawing/2014/main" id="{D759E17C-CAEA-4FF8-A32E-36D8EB34B4D8}"/>
              </a:ext>
            </a:extLst>
          </p:cNvPr>
          <p:cNvSpPr txBox="1">
            <a:spLocks/>
          </p:cNvSpPr>
          <p:nvPr/>
        </p:nvSpPr>
        <p:spPr>
          <a:xfrm>
            <a:off x="4445702" y="2127700"/>
            <a:ext cx="7474534" cy="1423008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האנושות המתחדשת</a:t>
            </a:r>
            <a:endParaRPr lang="he-IL" sz="5400" dirty="0">
              <a:ln w="0"/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" name="Picture 10" descr="Superbook Episode Guide">
            <a:extLst>
              <a:ext uri="{FF2B5EF4-FFF2-40B4-BE49-F238E27FC236}">
                <a16:creationId xmlns:a16="http://schemas.microsoft.com/office/drawing/2014/main" id="{13B22999-1272-4999-9D78-BC99C4E4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10" y="233312"/>
            <a:ext cx="4537912" cy="66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75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FF2B5EF4-FFF2-40B4-BE49-F238E27FC236}">
                <a16:creationId xmlns:a16="http://schemas.microsoft.com/office/drawing/2014/main" id="{79EAB511-B094-46A7-B6D9-93BA5DB3FDB8}"/>
              </a:ext>
            </a:extLst>
          </p:cNvPr>
          <p:cNvSpPr/>
          <p:nvPr/>
        </p:nvSpPr>
        <p:spPr>
          <a:xfrm>
            <a:off x="6687790" y="461786"/>
            <a:ext cx="5086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</a:t>
            </a:r>
            <a:r>
              <a:rPr lang="he-IL" sz="2800" dirty="0"/>
              <a:t> וַיִּהְיוּ 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בְנֵי-נֹחַ</a:t>
            </a:r>
            <a:r>
              <a:rPr lang="he-IL" sz="2800" dirty="0"/>
              <a:t>, </a:t>
            </a:r>
            <a:r>
              <a:rPr lang="he-IL" sz="2800" dirty="0" err="1"/>
              <a:t>הַיֹּצְאִים</a:t>
            </a:r>
            <a:r>
              <a:rPr lang="he-IL" sz="2800" dirty="0"/>
              <a:t> מִן </a:t>
            </a:r>
            <a:r>
              <a:rPr lang="he-IL" sz="2800" dirty="0" err="1"/>
              <a:t>הַתֵּבָה</a:t>
            </a:r>
            <a:r>
              <a:rPr lang="he-IL" sz="2800" dirty="0"/>
              <a:t> 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F15C2868-3574-4214-8564-8724AD304011}"/>
              </a:ext>
            </a:extLst>
          </p:cNvPr>
          <p:cNvSpPr/>
          <p:nvPr/>
        </p:nvSpPr>
        <p:spPr>
          <a:xfrm>
            <a:off x="7592488" y="2099342"/>
            <a:ext cx="38651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יט</a:t>
            </a:r>
            <a:r>
              <a:rPr lang="he-IL" sz="2800" dirty="0"/>
              <a:t> 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שְׁלֹשָׁה</a:t>
            </a:r>
            <a:r>
              <a:rPr lang="he-IL" sz="2800" dirty="0"/>
              <a:t> אֵלֶּה, 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בְּנֵי-נֹחַ</a:t>
            </a:r>
            <a:r>
              <a:rPr lang="he-IL" sz="2800" dirty="0"/>
              <a:t>; </a:t>
            </a:r>
          </a:p>
          <a:p>
            <a:r>
              <a:rPr lang="he-IL" sz="2800" dirty="0"/>
              <a:t>וּמֵאֵלֶּה, נָפְצָה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כָל-הָאָרֶץ</a:t>
            </a:r>
            <a:r>
              <a:rPr lang="he-IL" sz="2800" dirty="0"/>
              <a:t>. 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40208A51-6E2B-471B-B185-2178262226EA}"/>
              </a:ext>
            </a:extLst>
          </p:cNvPr>
          <p:cNvSpPr/>
          <p:nvPr/>
        </p:nvSpPr>
        <p:spPr>
          <a:xfrm>
            <a:off x="8272162" y="1508226"/>
            <a:ext cx="3185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וְחָם, הוּא אֲבִי כְנָעַן.  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293EC6F5-A70D-4EC5-808B-BC64C3E17468}"/>
              </a:ext>
            </a:extLst>
          </p:cNvPr>
          <p:cNvSpPr/>
          <p:nvPr/>
        </p:nvSpPr>
        <p:spPr>
          <a:xfrm>
            <a:off x="9030382" y="985006"/>
            <a:ext cx="2427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שֵׁם</a:t>
            </a:r>
            <a:r>
              <a:rPr lang="he-IL" sz="2800" dirty="0"/>
              <a:t>,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וְחָם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וָיָפֶת</a:t>
            </a:r>
            <a:r>
              <a:rPr lang="he-IL" sz="2800" dirty="0"/>
              <a:t>; </a:t>
            </a:r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6B99D81D-C389-4705-94BC-3CB04A35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76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4">
            <a:extLst>
              <a:ext uri="{FF2B5EF4-FFF2-40B4-BE49-F238E27FC236}">
                <a16:creationId xmlns:a16="http://schemas.microsoft.com/office/drawing/2014/main" id="{2BFDEA01-DB8E-4625-92BC-B5FF0FCBEC4A}"/>
              </a:ext>
            </a:extLst>
          </p:cNvPr>
          <p:cNvSpPr txBox="1">
            <a:spLocks/>
          </p:cNvSpPr>
          <p:nvPr/>
        </p:nvSpPr>
        <p:spPr>
          <a:xfrm>
            <a:off x="958225" y="1847197"/>
            <a:ext cx="10273962" cy="957949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נֹחַ, אִישׁ הָאֲדָמָה; </a:t>
            </a:r>
            <a:r>
              <a:rPr lang="he-IL" dirty="0" err="1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וַיִּטַּע</a:t>
            </a:r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, כָּרֶם</a:t>
            </a:r>
            <a:endParaRPr lang="he-IL" sz="5400" dirty="0">
              <a:ln w="0"/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1506" name="Picture 2" descr="Mirarchi's Williamstown Inn">
            <a:extLst>
              <a:ext uri="{FF2B5EF4-FFF2-40B4-BE49-F238E27FC236}">
                <a16:creationId xmlns:a16="http://schemas.microsoft.com/office/drawing/2014/main" id="{5E382A98-F1B9-4A52-A9A6-071EB13DA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62" y="2741352"/>
            <a:ext cx="3087486" cy="41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0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ainbow PNG Free Download 25 | PNG Images Download | Rainbow PNG ...">
            <a:extLst>
              <a:ext uri="{FF2B5EF4-FFF2-40B4-BE49-F238E27FC236}">
                <a16:creationId xmlns:a16="http://schemas.microsoft.com/office/drawing/2014/main" id="{40EB1BEA-1D65-4C73-8FFE-0D249ACE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45467" y="0"/>
            <a:ext cx="3019379" cy="16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תוצאת תמונה עבור thought png">
            <a:extLst>
              <a:ext uri="{FF2B5EF4-FFF2-40B4-BE49-F238E27FC236}">
                <a16:creationId xmlns:a16="http://schemas.microsoft.com/office/drawing/2014/main" id="{50854AFB-D920-4917-A314-C092F898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4" b="96946" l="4396" r="98242">
                        <a14:foregroundMark x1="4505" y1="52356" x2="4505" y2="52356"/>
                        <a14:foregroundMark x1="50220" y1="91885" x2="49780" y2="92757"/>
                        <a14:foregroundMark x1="48022" y1="97120" x2="48022" y2="97120"/>
                        <a14:foregroundMark x1="65275" y1="4101" x2="65275" y2="4101"/>
                        <a14:foregroundMark x1="93187" y1="25218" x2="93187" y2="25218"/>
                        <a14:foregroundMark x1="98242" y1="27487" x2="98242" y2="27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206" y="237412"/>
            <a:ext cx="1127607" cy="14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39;p4">
            <a:extLst>
              <a:ext uri="{FF2B5EF4-FFF2-40B4-BE49-F238E27FC236}">
                <a16:creationId xmlns:a16="http://schemas.microsoft.com/office/drawing/2014/main" id="{A53EF556-E17C-4598-9F46-E3BE7EC7555F}"/>
              </a:ext>
            </a:extLst>
          </p:cNvPr>
          <p:cNvSpPr txBox="1"/>
          <p:nvPr/>
        </p:nvSpPr>
        <p:spPr>
          <a:xfrm>
            <a:off x="4438072" y="1935613"/>
            <a:ext cx="7270309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1200"/>
              </a:spcBef>
              <a:buSzPct val="130000"/>
              <a:defRPr/>
            </a:pPr>
            <a:r>
              <a:rPr lang="he-IL" sz="3600" dirty="0">
                <a:solidFill>
                  <a:srgbClr val="242852">
                    <a:lumMod val="75000"/>
                  </a:srgbClr>
                </a:solidFill>
                <a:latin typeface="Comic Sans MS"/>
                <a:sym typeface="Arial"/>
              </a:rPr>
              <a:t>חשבו על אירוע קשה או מעצבן או כואב שהסתיים, ומרגישים הקלה,</a:t>
            </a:r>
          </a:p>
          <a:p>
            <a:pPr>
              <a:spcBef>
                <a:spcPts val="1200"/>
              </a:spcBef>
              <a:buSzPct val="130000"/>
              <a:defRPr/>
            </a:pPr>
            <a:r>
              <a:rPr lang="he-IL" sz="3600" dirty="0">
                <a:solidFill>
                  <a:srgbClr val="242852">
                    <a:lumMod val="75000"/>
                  </a:srgbClr>
                </a:solidFill>
                <a:latin typeface="Comic Sans MS"/>
                <a:sym typeface="Arial"/>
              </a:rPr>
              <a:t>האם באמת חשים שקט לאורך זמן?</a:t>
            </a:r>
          </a:p>
        </p:txBody>
      </p:sp>
      <p:sp>
        <p:nvSpPr>
          <p:cNvPr id="3" name="מציין מיקום תוכן 3">
            <a:extLst>
              <a:ext uri="{FF2B5EF4-FFF2-40B4-BE49-F238E27FC236}">
                <a16:creationId xmlns:a16="http://schemas.microsoft.com/office/drawing/2014/main" id="{5FAA492C-6929-4F3B-8835-4B1D56255B45}"/>
              </a:ext>
            </a:extLst>
          </p:cNvPr>
          <p:cNvSpPr txBox="1">
            <a:spLocks/>
          </p:cNvSpPr>
          <p:nvPr/>
        </p:nvSpPr>
        <p:spPr>
          <a:xfrm>
            <a:off x="6918036" y="689567"/>
            <a:ext cx="4790345" cy="72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4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שאלה למחשבה...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7D514509-E53C-4329-BC37-7492977A5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320" y="504402"/>
            <a:ext cx="3292765" cy="541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74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מלבן: פינות מעוגלות 36">
            <a:extLst>
              <a:ext uri="{FF2B5EF4-FFF2-40B4-BE49-F238E27FC236}">
                <a16:creationId xmlns:a16="http://schemas.microsoft.com/office/drawing/2014/main" id="{B8F53C2A-0EC0-4458-8226-46E67673E57C}"/>
              </a:ext>
            </a:extLst>
          </p:cNvPr>
          <p:cNvSpPr/>
          <p:nvPr/>
        </p:nvSpPr>
        <p:spPr>
          <a:xfrm>
            <a:off x="7886069" y="515297"/>
            <a:ext cx="3369639" cy="91268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D348C26D-E580-42C8-9155-675C28CE0D66}"/>
              </a:ext>
            </a:extLst>
          </p:cNvPr>
          <p:cNvSpPr/>
          <p:nvPr/>
        </p:nvSpPr>
        <p:spPr>
          <a:xfrm>
            <a:off x="7542537" y="466316"/>
            <a:ext cx="381220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</a:t>
            </a: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וַיָּחֶל נֹחַ, אִישׁ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הָאֲדָמָה</a:t>
            </a: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he-I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וַיִּטַּע</a:t>
            </a: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e-IL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כָּרֶם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3417127E-3D9A-4880-9073-C29FD57DC600}"/>
              </a:ext>
            </a:extLst>
          </p:cNvPr>
          <p:cNvSpPr txBox="1"/>
          <p:nvPr/>
        </p:nvSpPr>
        <p:spPr>
          <a:xfrm>
            <a:off x="11427475" y="6509761"/>
            <a:ext cx="86893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050" dirty="0">
                <a:solidFill>
                  <a:schemeClr val="bg1"/>
                </a:solidFill>
              </a:rPr>
              <a:t>Steven Holl</a:t>
            </a:r>
            <a:endParaRPr lang="he-IL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>
            <a:extLst>
              <a:ext uri="{FF2B5EF4-FFF2-40B4-BE49-F238E27FC236}">
                <a16:creationId xmlns:a16="http://schemas.microsoft.com/office/drawing/2014/main" id="{FC647506-85C8-4F74-99F8-2263580B3FE6}"/>
              </a:ext>
            </a:extLst>
          </p:cNvPr>
          <p:cNvSpPr/>
          <p:nvPr/>
        </p:nvSpPr>
        <p:spPr>
          <a:xfrm>
            <a:off x="6921149" y="358964"/>
            <a:ext cx="4301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כא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dirty="0" err="1">
                <a:solidFill>
                  <a:prstClr val="black"/>
                </a:solidFill>
              </a:rPr>
              <a:t>וַיֵּשְׁת</a:t>
            </a:r>
            <a:r>
              <a:rPr lang="he-IL" sz="2800" dirty="0">
                <a:solidFill>
                  <a:prstClr val="black"/>
                </a:solidFill>
              </a:rPr>
              <a:t>ְּ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מִן-הַיַּיִן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  <a:r>
              <a:rPr lang="he-IL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וַיִּשְׁכָּר</a:t>
            </a:r>
            <a:r>
              <a:rPr lang="he-IL" sz="2800" dirty="0">
                <a:solidFill>
                  <a:prstClr val="black"/>
                </a:solidFill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   </a:t>
            </a:r>
            <a:r>
              <a:rPr lang="he-IL" sz="2800" b="1" dirty="0" err="1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וַיִּתְגַּל</a:t>
            </a:r>
            <a:r>
              <a:rPr lang="he-IL" sz="2800" dirty="0">
                <a:solidFill>
                  <a:prstClr val="black"/>
                </a:solidFill>
              </a:rPr>
              <a:t>, בְּתוֹךְ </a:t>
            </a:r>
            <a:r>
              <a:rPr lang="he-IL" sz="2800" dirty="0" err="1">
                <a:solidFill>
                  <a:prstClr val="black"/>
                </a:solidFill>
              </a:rPr>
              <a:t>אָהֳלֹה</a:t>
            </a:r>
            <a:r>
              <a:rPr lang="he-IL" sz="2800" dirty="0">
                <a:solidFill>
                  <a:prstClr val="black"/>
                </a:solidFill>
              </a:rPr>
              <a:t>.  </a:t>
            </a:r>
          </a:p>
          <a:p>
            <a:pPr>
              <a:spcBef>
                <a:spcPts val="600"/>
              </a:spcBef>
            </a:pPr>
            <a:r>
              <a:rPr lang="he-IL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כב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וַיַּרְא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חָם אֲבִי כְנַעַן</a:t>
            </a:r>
            <a:r>
              <a:rPr lang="he-IL" sz="2800" dirty="0">
                <a:solidFill>
                  <a:prstClr val="black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>
                <a:solidFill>
                  <a:prstClr val="black"/>
                </a:solidFill>
              </a:rPr>
              <a:t>    אֵת, 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עֶרְוַת</a:t>
            </a:r>
            <a:r>
              <a:rPr lang="he-IL" sz="2800" dirty="0">
                <a:solidFill>
                  <a:prstClr val="black"/>
                </a:solidFill>
              </a:rPr>
              <a:t> אָבִיו;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he-IL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וַיַּגֵּד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לִשְׁנֵי אֶחָיו</a:t>
            </a:r>
            <a:r>
              <a:rPr lang="he-IL" sz="2800" dirty="0">
                <a:solidFill>
                  <a:prstClr val="black"/>
                </a:solidFill>
              </a:rPr>
              <a:t>, בַּחוּץ</a:t>
            </a:r>
            <a:endParaRPr lang="he-IL" dirty="0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1EF69E3B-D751-49CE-B74A-FBD712CBD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78" y="3488770"/>
            <a:ext cx="3695093" cy="2914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DC16C7A-70C0-4FFE-979E-642C2DEEC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24" y="179864"/>
            <a:ext cx="4905870" cy="2912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ADA3FB44-0AFE-411D-A4BD-E8C83143F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5048">
            <a:off x="5063677" y="3051643"/>
            <a:ext cx="4461748" cy="3332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5290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E3C41E99-F8B6-4A0E-80D9-E9CC3D3999E1}"/>
              </a:ext>
            </a:extLst>
          </p:cNvPr>
          <p:cNvSpPr/>
          <p:nvPr/>
        </p:nvSpPr>
        <p:spPr>
          <a:xfrm>
            <a:off x="7582952" y="202220"/>
            <a:ext cx="4607461" cy="3062377"/>
          </a:xfrm>
          <a:prstGeom prst="roundRect">
            <a:avLst/>
          </a:prstGeom>
          <a:solidFill>
            <a:schemeClr val="tx1">
              <a:alpha val="3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F9934FD6-5052-4ABF-96CA-A9EF3E5B909C}"/>
              </a:ext>
            </a:extLst>
          </p:cNvPr>
          <p:cNvSpPr/>
          <p:nvPr/>
        </p:nvSpPr>
        <p:spPr>
          <a:xfrm>
            <a:off x="7274785" y="202221"/>
            <a:ext cx="4700174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כג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וַיִּקַּח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spc="50" dirty="0">
                <a:ln w="9525" cmpd="sng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שֵׁם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e-IL" sz="2800" b="1" spc="50" dirty="0">
                <a:ln w="9525" cmpd="sng">
                  <a:solidFill>
                    <a:srgbClr val="F1A5EC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וָיֶפֶת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אֶת הַשִּׂמְלָה,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וַיָּשִׂימוּ עַל-שְׁכֶם שְׁנֵיהֶם,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וַיֵּלְכוּ </a:t>
            </a:r>
            <a:r>
              <a:rPr lang="he-IL" sz="2800" b="1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אֲחֹרַנִּית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וַיְכַסּוּ אֵת </a:t>
            </a:r>
            <a:r>
              <a:rPr lang="he-IL" sz="2800" b="1" spc="50" dirty="0">
                <a:ln w="952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3A7DC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עֶרְוַת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אֲבִיהֶם;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וּפְנֵיהֶם, </a:t>
            </a:r>
            <a:r>
              <a:rPr lang="he-IL" sz="2800" b="1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אֲחֹרַנִּית</a:t>
            </a:r>
            <a:endParaRPr lang="he-IL" sz="2800" b="1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he-IL" sz="2800" b="1" spc="50" dirty="0">
                <a:ln w="952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3A7DCE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וְעֶרְוַת</a:t>
            </a:r>
            <a:r>
              <a:rPr lang="he-IL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אֲבִיהֶם, </a:t>
            </a:r>
            <a:r>
              <a:rPr lang="he-IL" sz="2800" b="1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לֹא רָאוּ</a:t>
            </a:r>
            <a:endParaRPr lang="he-IL" b="1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80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B3F9CCD0-A534-44F7-ACDD-61D29E5FCE88}"/>
              </a:ext>
            </a:extLst>
          </p:cNvPr>
          <p:cNvSpPr/>
          <p:nvPr/>
        </p:nvSpPr>
        <p:spPr>
          <a:xfrm>
            <a:off x="7350564" y="660232"/>
            <a:ext cx="3768742" cy="1749540"/>
          </a:xfrm>
          <a:prstGeom prst="round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9FE091AF-EAC9-4718-A0CB-B4D1BD5937C9}"/>
              </a:ext>
            </a:extLst>
          </p:cNvPr>
          <p:cNvSpPr/>
          <p:nvPr/>
        </p:nvSpPr>
        <p:spPr>
          <a:xfrm>
            <a:off x="7350564" y="704153"/>
            <a:ext cx="359894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כד</a:t>
            </a:r>
            <a:r>
              <a:rPr lang="he-IL" sz="2800" dirty="0">
                <a:solidFill>
                  <a:prstClr val="black"/>
                </a:solidFill>
              </a:rPr>
              <a:t> </a:t>
            </a:r>
            <a:r>
              <a:rPr lang="he-I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וַיִּיקֶץ</a:t>
            </a:r>
            <a:r>
              <a:rPr lang="he-IL" sz="2800" dirty="0">
                <a:solidFill>
                  <a:prstClr val="black"/>
                </a:solidFill>
              </a:rPr>
              <a:t> נֹחַ,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מִיֵּינוֹ</a:t>
            </a:r>
            <a:r>
              <a:rPr lang="he-IL" sz="2800" dirty="0">
                <a:solidFill>
                  <a:prstClr val="black"/>
                </a:solidFill>
              </a:rPr>
              <a:t>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וַיֵּדַע</a:t>
            </a:r>
            <a:r>
              <a:rPr lang="he-IL" sz="2800" dirty="0">
                <a:solidFill>
                  <a:prstClr val="black"/>
                </a:solidFill>
              </a:rPr>
              <a:t>, אֵת אֲשֶׁר 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עָשָׂה לוֹ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בְּנוֹ הַקָּטָן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461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0641290E-A6D8-4775-86B6-E831BABE2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47" y="0"/>
            <a:ext cx="6801138" cy="6858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212F0355-551A-4686-A849-C3B40F440671}"/>
              </a:ext>
            </a:extLst>
          </p:cNvPr>
          <p:cNvSpPr/>
          <p:nvPr/>
        </p:nvSpPr>
        <p:spPr>
          <a:xfrm>
            <a:off x="7301346" y="233371"/>
            <a:ext cx="416242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dirty="0"/>
              <a:t>וַיֹּאמֶר,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אָרוּר</a:t>
            </a:r>
            <a:r>
              <a:rPr lang="he-IL" sz="2800" dirty="0"/>
              <a:t>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כְּנָעַן</a:t>
            </a:r>
            <a:r>
              <a:rPr lang="he-IL" sz="2800" dirty="0"/>
              <a:t>: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עֶבֶד עֲבָדִים</a:t>
            </a:r>
            <a:r>
              <a:rPr lang="he-IL" sz="2800" dirty="0"/>
              <a:t>, יִהְיֶה לְאֶחָיו. 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וַיֹּאמֶר,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בָּרוּךְ</a:t>
            </a:r>
            <a:r>
              <a:rPr lang="he-IL" sz="2800" dirty="0"/>
              <a:t> יְהוָה </a:t>
            </a:r>
            <a:r>
              <a:rPr lang="he-IL" sz="2800" dirty="0" err="1"/>
              <a:t>אֱלֹהֵי</a:t>
            </a:r>
            <a:r>
              <a:rPr lang="he-IL" sz="2800" dirty="0"/>
              <a:t> </a:t>
            </a:r>
            <a:r>
              <a:rPr lang="he-IL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שֵׁם</a:t>
            </a:r>
            <a:r>
              <a:rPr lang="he-IL" sz="2800" dirty="0"/>
              <a:t>;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וִיהִי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כְנַעַן</a:t>
            </a:r>
            <a:r>
              <a:rPr lang="he-IL" sz="2800" dirty="0"/>
              <a:t>, </a:t>
            </a: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עֶבֶד</a:t>
            </a:r>
            <a:r>
              <a:rPr lang="he-IL" sz="2800" dirty="0"/>
              <a:t> לָמוֹ. 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יַפְתְּ</a:t>
            </a:r>
            <a:r>
              <a:rPr lang="he-IL" sz="2800" dirty="0"/>
              <a:t> </a:t>
            </a:r>
            <a:r>
              <a:rPr lang="he-IL" sz="2800" dirty="0" err="1"/>
              <a:t>אֱלֹהִים</a:t>
            </a:r>
            <a:r>
              <a:rPr lang="he-IL" sz="2800" dirty="0"/>
              <a:t> </a:t>
            </a:r>
            <a:r>
              <a:rPr lang="he-IL" sz="2800" b="1" dirty="0">
                <a:solidFill>
                  <a:srgbClr val="FF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לְיֶפֶת</a:t>
            </a:r>
            <a:r>
              <a:rPr lang="he-IL" sz="2800" dirty="0"/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וְיִשְׁכֹּן </a:t>
            </a:r>
            <a:r>
              <a:rPr lang="he-IL" sz="2800" dirty="0" err="1"/>
              <a:t>בְּאָהֳלֵי-שֵׁם</a:t>
            </a:r>
            <a:r>
              <a:rPr lang="he-IL" sz="2800" dirty="0"/>
              <a:t>;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וִיהִי </a:t>
            </a:r>
            <a:r>
              <a:rPr lang="he-I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כְנַעַן</a:t>
            </a:r>
            <a:r>
              <a:rPr lang="he-IL" sz="2800" dirty="0"/>
              <a:t>, </a:t>
            </a:r>
            <a:r>
              <a:rPr lang="he-IL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עֶבֶד</a:t>
            </a:r>
            <a:r>
              <a:rPr lang="he-IL" sz="2800" dirty="0"/>
              <a:t> לָמוֹ.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EE85B0E-845F-4FA2-B6B6-7F2CD9645349}"/>
              </a:ext>
            </a:extLst>
          </p:cNvPr>
          <p:cNvSpPr/>
          <p:nvPr/>
        </p:nvSpPr>
        <p:spPr>
          <a:xfrm>
            <a:off x="11375606" y="317561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כה</a:t>
            </a:r>
            <a:endParaRPr lang="he-IL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B338E59-3298-4340-ABFC-C39BC8FD91BF}"/>
              </a:ext>
            </a:extLst>
          </p:cNvPr>
          <p:cNvSpPr/>
          <p:nvPr/>
        </p:nvSpPr>
        <p:spPr>
          <a:xfrm>
            <a:off x="11463771" y="1826346"/>
            <a:ext cx="375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כו</a:t>
            </a:r>
            <a:endParaRPr lang="he-IL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6887C4DA-2C67-4A61-B220-2B85A55CBCFE}"/>
              </a:ext>
            </a:extLst>
          </p:cNvPr>
          <p:cNvSpPr/>
          <p:nvPr/>
        </p:nvSpPr>
        <p:spPr>
          <a:xfrm>
            <a:off x="11432895" y="3322794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כז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2544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05D22314-FE46-450A-9895-AF1B5EA11A03}"/>
              </a:ext>
            </a:extLst>
          </p:cNvPr>
          <p:cNvSpPr/>
          <p:nvPr/>
        </p:nvSpPr>
        <p:spPr>
          <a:xfrm>
            <a:off x="5529714" y="723582"/>
            <a:ext cx="52137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e-IL" sz="2800" dirty="0"/>
              <a:t>וַיְחִי-נֹחַ, </a:t>
            </a:r>
            <a:r>
              <a:rPr lang="he-IL" sz="2800" b="1" dirty="0">
                <a:solidFill>
                  <a:srgbClr val="3A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אַחַר הַמַּבּוּל</a:t>
            </a:r>
            <a:r>
              <a:rPr lang="he-IL" sz="2800" dirty="0"/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שְׁלֹשׁ מֵאוֹת שָׁנָה, וַחֲמִשִּׁים שָׁנָה. 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וַיִּהְיוּ, </a:t>
            </a:r>
            <a:r>
              <a:rPr lang="he-IL" sz="2800" b="1" dirty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כָּל-יְמֵי-נֹחַ</a:t>
            </a:r>
            <a:r>
              <a:rPr lang="he-IL" sz="2800" dirty="0"/>
              <a:t>, </a:t>
            </a:r>
          </a:p>
          <a:p>
            <a:pPr>
              <a:spcBef>
                <a:spcPts val="600"/>
              </a:spcBef>
            </a:pPr>
            <a:r>
              <a:rPr lang="he-IL" sz="2800" dirty="0"/>
              <a:t>תְּשַׁע מֵאוֹת שָׁנָה, וַחֲמִשִּׁים שָׁנָה; </a:t>
            </a:r>
          </a:p>
          <a:p>
            <a:pPr>
              <a:spcBef>
                <a:spcPts val="600"/>
              </a:spcBef>
            </a:pPr>
            <a:r>
              <a:rPr lang="he-IL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וַיָּמֹת</a:t>
            </a:r>
            <a:r>
              <a:rPr lang="he-IL" sz="2800" dirty="0"/>
              <a:t>.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E53F15FD-BF90-449E-8D58-2043EAD9E9E8}"/>
              </a:ext>
            </a:extLst>
          </p:cNvPr>
          <p:cNvSpPr/>
          <p:nvPr/>
        </p:nvSpPr>
        <p:spPr>
          <a:xfrm>
            <a:off x="10636201" y="806720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כח</a:t>
            </a:r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360ADEC-BCE3-40FF-A4D9-AF807E0A3B3D}"/>
              </a:ext>
            </a:extLst>
          </p:cNvPr>
          <p:cNvSpPr/>
          <p:nvPr/>
        </p:nvSpPr>
        <p:spPr>
          <a:xfrm>
            <a:off x="10636201" y="1816188"/>
            <a:ext cx="47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כט</a:t>
            </a:r>
            <a:endParaRPr lang="he-IL" dirty="0"/>
          </a:p>
        </p:txBody>
      </p:sp>
      <p:pic>
        <p:nvPicPr>
          <p:cNvPr id="10" name="Picture 16" descr="The Bible's True Story of Noah's Ark | Ark Encounter">
            <a:extLst>
              <a:ext uri="{FF2B5EF4-FFF2-40B4-BE49-F238E27FC236}">
                <a16:creationId xmlns:a16="http://schemas.microsoft.com/office/drawing/2014/main" id="{687B27BF-1571-4458-824B-644261A2B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-34633"/>
            <a:ext cx="5674091" cy="710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4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EB1A7BC5-DDFC-4069-A631-ADDE5FD7E487}"/>
              </a:ext>
            </a:extLst>
          </p:cNvPr>
          <p:cNvSpPr/>
          <p:nvPr/>
        </p:nvSpPr>
        <p:spPr>
          <a:xfrm>
            <a:off x="185738" y="553544"/>
            <a:ext cx="11595371" cy="5999655"/>
          </a:xfrm>
          <a:prstGeom prst="roundRect">
            <a:avLst/>
          </a:prstGeom>
          <a:solidFill>
            <a:schemeClr val="tx1">
              <a:alpha val="5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87398183-575F-486D-9776-79F636E1A1D9}"/>
              </a:ext>
            </a:extLst>
          </p:cNvPr>
          <p:cNvSpPr txBox="1">
            <a:spLocks/>
          </p:cNvSpPr>
          <p:nvPr/>
        </p:nvSpPr>
        <p:spPr>
          <a:xfrm>
            <a:off x="1085483" y="877125"/>
            <a:ext cx="10571880" cy="1413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solidFill>
                  <a:schemeClr val="bg1"/>
                </a:solidFill>
                <a:latin typeface="Comic Sans MS"/>
                <a:cs typeface="+mn-cs"/>
              </a:rPr>
              <a:t>המבול נגמר, נח ובניו יוצאים מן התיבה ומתחילים את האנושות מהתחלה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solidFill>
                  <a:schemeClr val="bg1"/>
                </a:solidFill>
                <a:latin typeface="Comic Sans MS"/>
                <a:cs typeface="+mn-cs"/>
              </a:rPr>
              <a:t>נח, איש האדמה, שבור מעולמו שחרב עליו, נוטע כרם, שותה, משתכר ומתבזה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dirty="0">
                <a:solidFill>
                  <a:schemeClr val="bg1"/>
                </a:solidFill>
                <a:latin typeface="Comic Sans MS"/>
                <a:cs typeface="+mn-cs"/>
              </a:rPr>
              <a:t>בניו של נח נחשפים לקלונו של אביהם ומגיבים בדרכים שונות: 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2768813A-958C-4E33-AC7B-756E0570A12A}"/>
              </a:ext>
            </a:extLst>
          </p:cNvPr>
          <p:cNvSpPr txBox="1">
            <a:spLocks/>
          </p:cNvSpPr>
          <p:nvPr/>
        </p:nvSpPr>
        <p:spPr>
          <a:xfrm>
            <a:off x="10270155" y="159542"/>
            <a:ext cx="1577807" cy="547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0" dirty="0">
                <a:solidFill>
                  <a:schemeClr val="bg1"/>
                </a:solidFill>
                <a:latin typeface="Comic Sans MS"/>
                <a:cs typeface="+mn-cs"/>
              </a:rPr>
              <a:t>סיכום: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D8182D8-94E4-47EC-92A4-5C422AA75884}"/>
              </a:ext>
            </a:extLst>
          </p:cNvPr>
          <p:cNvSpPr/>
          <p:nvPr/>
        </p:nvSpPr>
        <p:spPr>
          <a:xfrm>
            <a:off x="510140" y="505688"/>
            <a:ext cx="19625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100" dirty="0">
                <a:solidFill>
                  <a:schemeClr val="bg1"/>
                </a:solidFill>
              </a:rPr>
              <a:t>ג'ובאני בליני, 1515, ויקיפדיה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FA60432B-99FE-4D87-A63C-CD1089E7438D}"/>
              </a:ext>
            </a:extLst>
          </p:cNvPr>
          <p:cNvSpPr/>
          <p:nvPr/>
        </p:nvSpPr>
        <p:spPr>
          <a:xfrm>
            <a:off x="1736041" y="2887484"/>
            <a:ext cx="909751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חם</a:t>
            </a:r>
            <a:r>
              <a:rPr lang="he-IL" sz="2400" b="1" dirty="0">
                <a:solidFill>
                  <a:prstClr val="white"/>
                </a:solidFill>
                <a:latin typeface="Comic Sans MS"/>
              </a:rPr>
              <a:t> מבזה ופוגע בנח ובכך אולי משמר את התרבות שלפני המבול</a:t>
            </a:r>
          </a:p>
          <a:p>
            <a:pPr marL="342900" lvl="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שם</a:t>
            </a:r>
            <a:r>
              <a:rPr lang="he-I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r>
              <a:rPr lang="he-IL" sz="2400" b="1" dirty="0">
                <a:solidFill>
                  <a:srgbClr val="F1A5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ויפת</a:t>
            </a:r>
            <a:r>
              <a:rPr lang="he-I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</a:t>
            </a:r>
            <a:r>
              <a:rPr lang="he-IL" sz="2400" b="1" dirty="0">
                <a:solidFill>
                  <a:prstClr val="white"/>
                </a:solidFill>
                <a:latin typeface="Comic Sans MS"/>
              </a:rPr>
              <a:t>מכסים את אביהם מתוך כבוד וצניעות ומגלים מוסריות ורגישות אנושית.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AF3755E-4977-4F11-8B6D-FB0E9A980F10}"/>
              </a:ext>
            </a:extLst>
          </p:cNvPr>
          <p:cNvSpPr/>
          <p:nvPr/>
        </p:nvSpPr>
        <p:spPr>
          <a:xfrm>
            <a:off x="288758" y="4761428"/>
            <a:ext cx="746920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1" dirty="0">
                <a:solidFill>
                  <a:prstClr val="white"/>
                </a:solidFill>
                <a:latin typeface="Comic Sans MS"/>
              </a:rPr>
              <a:t>אלוהים אינו מופיע כלל בסיפור, וגם לאחר החטא לא הוא שמעניש, אלא נח מקלל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400" b="1" dirty="0">
                <a:solidFill>
                  <a:prstClr val="white"/>
                </a:solidFill>
                <a:latin typeface="Comic Sans MS"/>
              </a:rPr>
              <a:t>ייתכן כי בעולם החדש שלאחר המבול אלוהים מתרחק, והאחריות על המוסר בעולם עוברת לבני האדם</a:t>
            </a:r>
          </a:p>
        </p:txBody>
      </p:sp>
    </p:spTree>
    <p:extLst>
      <p:ext uri="{BB962C8B-B14F-4D97-AF65-F5344CB8AC3E}">
        <p14:creationId xmlns:p14="http://schemas.microsoft.com/office/powerpoint/2010/main" val="19937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uiExpand="1" build="p"/>
      <p:bldP spid="3" grpId="0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DA50BF4B-DD1B-49BE-9182-57F2FEF580DF}"/>
              </a:ext>
            </a:extLst>
          </p:cNvPr>
          <p:cNvSpPr txBox="1">
            <a:spLocks/>
          </p:cNvSpPr>
          <p:nvPr/>
        </p:nvSpPr>
        <p:spPr>
          <a:xfrm>
            <a:off x="5717406" y="1405909"/>
            <a:ext cx="5424950" cy="64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e-IL" sz="2800" b="0" dirty="0">
                <a:latin typeface="Comic Sans MS"/>
                <a:cs typeface="+mn-cs"/>
                <a:sym typeface="Arial"/>
              </a:rPr>
              <a:t>נח נוטע כרם, שותה יין ומשתכר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4B93AF0A-7CD1-4283-9A6D-2C10374BB6B5}"/>
              </a:ext>
            </a:extLst>
          </p:cNvPr>
          <p:cNvSpPr txBox="1">
            <a:spLocks/>
          </p:cNvSpPr>
          <p:nvPr/>
        </p:nvSpPr>
        <p:spPr>
          <a:xfrm>
            <a:off x="5678906" y="2051993"/>
            <a:ext cx="4909998" cy="1406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lnSpc>
                <a:spcPct val="100000"/>
              </a:lnSpc>
              <a:spcBef>
                <a:spcPts val="600"/>
              </a:spcBef>
              <a:buFont typeface="+mj-cs"/>
              <a:buAutoNum type="hebrew2Minus"/>
            </a:pPr>
            <a:r>
              <a:rPr lang="he-IL" sz="2400" b="0" dirty="0">
                <a:latin typeface="Comic Sans MS"/>
                <a:cs typeface="+mn-cs"/>
                <a:sym typeface="Arial"/>
              </a:rPr>
              <a:t>מדוע לדעתכם הוא עושה זאת?</a:t>
            </a:r>
          </a:p>
          <a:p>
            <a:pPr marL="514350" indent="-514350" algn="just">
              <a:lnSpc>
                <a:spcPct val="100000"/>
              </a:lnSpc>
              <a:spcBef>
                <a:spcPts val="600"/>
              </a:spcBef>
              <a:buFont typeface="+mj-cs"/>
              <a:buAutoNum type="hebrew2Minus"/>
            </a:pPr>
            <a:r>
              <a:rPr lang="he-IL" sz="2400" b="0" dirty="0">
                <a:latin typeface="Comic Sans MS"/>
                <a:cs typeface="+mn-cs"/>
                <a:sym typeface="Arial"/>
              </a:rPr>
              <a:t>מה יכול לגרום לאדם לשתות?</a:t>
            </a:r>
          </a:p>
          <a:p>
            <a:pPr marL="514350" indent="-514350" algn="just">
              <a:lnSpc>
                <a:spcPct val="100000"/>
              </a:lnSpc>
              <a:spcBef>
                <a:spcPts val="600"/>
              </a:spcBef>
              <a:buFont typeface="+mj-cs"/>
              <a:buAutoNum type="hebrew2Minus"/>
            </a:pPr>
            <a:r>
              <a:rPr lang="he-IL" sz="2400" b="0" dirty="0">
                <a:latin typeface="Comic Sans MS"/>
                <a:cs typeface="+mn-cs"/>
                <a:sym typeface="Arial"/>
              </a:rPr>
              <a:t>מה היחס בתנ"ך להשתכרות?</a:t>
            </a: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A689E4D1-C9AF-4458-9162-861B4C872C93}"/>
              </a:ext>
            </a:extLst>
          </p:cNvPr>
          <p:cNvSpPr txBox="1">
            <a:spLocks/>
          </p:cNvSpPr>
          <p:nvPr/>
        </p:nvSpPr>
        <p:spPr>
          <a:xfrm>
            <a:off x="813335" y="4081112"/>
            <a:ext cx="8725301" cy="1568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2"/>
            </a:pPr>
            <a:r>
              <a:rPr lang="he-IL" sz="2800" b="0" dirty="0">
                <a:latin typeface="Comic Sans MS"/>
                <a:cs typeface="+mn-cs"/>
                <a:sym typeface="Arial"/>
              </a:rPr>
              <a:t>חפשו פרשנויות שונות לגבי מה עשה כנען לאביו, ומדוע נענש בחומרה רבה כל-כך? דונו ביניכם על הפרשנויות השונות.</a:t>
            </a:r>
          </a:p>
        </p:txBody>
      </p:sp>
      <p:sp>
        <p:nvSpPr>
          <p:cNvPr id="4" name="כותרת 4">
            <a:extLst>
              <a:ext uri="{FF2B5EF4-FFF2-40B4-BE49-F238E27FC236}">
                <a16:creationId xmlns:a16="http://schemas.microsoft.com/office/drawing/2014/main" id="{E34A0000-C476-4740-9A6D-E764BD5AE199}"/>
              </a:ext>
            </a:extLst>
          </p:cNvPr>
          <p:cNvSpPr txBox="1">
            <a:spLocks/>
          </p:cNvSpPr>
          <p:nvPr/>
        </p:nvSpPr>
        <p:spPr>
          <a:xfrm>
            <a:off x="8595360" y="187505"/>
            <a:ext cx="3033072" cy="699258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he-IL" sz="4000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משימת סיום:</a:t>
            </a:r>
          </a:p>
        </p:txBody>
      </p:sp>
    </p:spTree>
    <p:extLst>
      <p:ext uri="{BB962C8B-B14F-4D97-AF65-F5344CB8AC3E}">
        <p14:creationId xmlns:p14="http://schemas.microsoft.com/office/powerpoint/2010/main" val="319125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200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431636" y="3016112"/>
            <a:ext cx="1038932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rights@education.gov.il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192A72"/>
              </a:solidFill>
              <a:effectLst/>
              <a:uLnTx/>
              <a:uFillTx/>
              <a:latin typeface="Varela Round" panose="00000500000000000000" pitchFamily="2" charset="-79"/>
              <a:ea typeface="+mn-ea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632691" y="1838476"/>
            <a:ext cx="1102360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400049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B634CE40-0441-47E1-AC0F-4F8174E111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540" y="901347"/>
            <a:ext cx="5234117" cy="3723815"/>
          </a:xfrm>
          <a:prstGeom prst="rect">
            <a:avLst/>
          </a:prstGeom>
        </p:spPr>
      </p:pic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C839B716-8D3C-453F-91D5-671EE6D5A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43238" y="1945911"/>
            <a:ext cx="6498955" cy="2673307"/>
          </a:xfrm>
        </p:spPr>
        <p:txBody>
          <a:bodyPr/>
          <a:lstStyle/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b="0" dirty="0">
                <a:cs typeface="Varela Round" panose="00000500000000000000" pitchFamily="2" charset="-79"/>
              </a:rPr>
              <a:t>תקציר סיפור המבול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b="0" dirty="0">
                <a:cs typeface="Varela Round" panose="00000500000000000000" pitchFamily="2" charset="-79"/>
              </a:rPr>
              <a:t>ברכת ה' לנח ולאנושות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b="0" dirty="0">
                <a:cs typeface="Varela Round" panose="00000500000000000000" pitchFamily="2" charset="-79"/>
              </a:rPr>
              <a:t>ברית הקשת בענן</a:t>
            </a:r>
          </a:p>
          <a:p>
            <a:pPr marL="757238" indent="-5715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he-IL" b="0" dirty="0">
                <a:cs typeface="Varela Round" panose="00000500000000000000" pitchFamily="2" charset="-79"/>
              </a:rPr>
              <a:t>נח נוטע כרם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7AC72D0D-4A25-402A-AD08-D087F43C5EF3}"/>
              </a:ext>
            </a:extLst>
          </p:cNvPr>
          <p:cNvSpPr txBox="1">
            <a:spLocks/>
          </p:cNvSpPr>
          <p:nvPr/>
        </p:nvSpPr>
        <p:spPr>
          <a:xfrm>
            <a:off x="8994544" y="211160"/>
            <a:ext cx="2637599" cy="964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3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מה נלמד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3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Comic Sans MS"/>
                <a:ea typeface="+mj-ea"/>
                <a:cs typeface="Varela Round"/>
              </a:rPr>
              <a:t>?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3"/>
                <a:srcRect/>
                <a:tile tx="6350" ty="-127000" sx="65000" sy="64000" flip="none" algn="tl"/>
              </a:blipFill>
              <a:effectLst/>
              <a:uLnTx/>
              <a:uFillTx/>
              <a:latin typeface="Comic Sans MS"/>
              <a:ea typeface="+mj-ea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02118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4418023-2707-405C-A370-2B60937B22C8}"/>
              </a:ext>
            </a:extLst>
          </p:cNvPr>
          <p:cNvSpPr txBox="1">
            <a:spLocks/>
          </p:cNvSpPr>
          <p:nvPr/>
        </p:nvSpPr>
        <p:spPr>
          <a:xfrm>
            <a:off x="3719945" y="3256674"/>
            <a:ext cx="4750522" cy="720000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he-IL" sz="4800" b="1" dirty="0">
              <a:solidFill>
                <a:schemeClr val="accent1">
                  <a:lumMod val="5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  <a:sym typeface="Varela Round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0138841-BDFD-45B6-8630-429598DBC3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12" y="2694175"/>
            <a:ext cx="4641152" cy="4163826"/>
          </a:xfrm>
          <a:prstGeom prst="rect">
            <a:avLst/>
          </a:prstGeom>
        </p:spPr>
      </p:pic>
      <p:pic>
        <p:nvPicPr>
          <p:cNvPr id="9218" name="Picture 2" descr="Noah's Ark">
            <a:extLst>
              <a:ext uri="{FF2B5EF4-FFF2-40B4-BE49-F238E27FC236}">
                <a16:creationId xmlns:a16="http://schemas.microsoft.com/office/drawing/2014/main" id="{5296F89F-AD26-4975-8DCD-101DCCA2C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4708" y="-160915"/>
            <a:ext cx="3625705" cy="362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4">
            <a:extLst>
              <a:ext uri="{FF2B5EF4-FFF2-40B4-BE49-F238E27FC236}">
                <a16:creationId xmlns:a16="http://schemas.microsoft.com/office/drawing/2014/main" id="{2B4A28EF-60A4-4761-88B0-4BEA6DB5CCB1}"/>
              </a:ext>
            </a:extLst>
          </p:cNvPr>
          <p:cNvSpPr txBox="1">
            <a:spLocks/>
          </p:cNvSpPr>
          <p:nvPr/>
        </p:nvSpPr>
        <p:spPr>
          <a:xfrm>
            <a:off x="1063056" y="2215200"/>
            <a:ext cx="8669609" cy="957949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תקציר קורות המבול</a:t>
            </a:r>
            <a:endParaRPr lang="he-IL" sz="5400" dirty="0">
              <a:ln w="0"/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CE716617-9660-43D2-87C2-9DC26BF1B575}"/>
              </a:ext>
            </a:extLst>
          </p:cNvPr>
          <p:cNvSpPr/>
          <p:nvPr/>
        </p:nvSpPr>
        <p:spPr>
          <a:xfrm>
            <a:off x="-1" y="-44629"/>
            <a:ext cx="12190413" cy="6858000"/>
          </a:xfrm>
          <a:prstGeom prst="rect">
            <a:avLst/>
          </a:prstGeom>
          <a:solidFill>
            <a:schemeClr val="accent1">
              <a:lumMod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ECE5E6A8-4425-492B-A9F9-99343EE67D5B}"/>
              </a:ext>
            </a:extLst>
          </p:cNvPr>
          <p:cNvSpPr/>
          <p:nvPr/>
        </p:nvSpPr>
        <p:spPr>
          <a:xfrm>
            <a:off x="418699" y="3762448"/>
            <a:ext cx="7709836" cy="2722344"/>
          </a:xfrm>
          <a:prstGeom prst="round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21E2CC6-6E26-40CA-918A-3DDE570AB302}"/>
              </a:ext>
            </a:extLst>
          </p:cNvPr>
          <p:cNvSpPr/>
          <p:nvPr/>
        </p:nvSpPr>
        <p:spPr>
          <a:xfrm>
            <a:off x="138545" y="664532"/>
            <a:ext cx="1091163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</a:rPr>
              <a:t>האלוהים מודיע לנח כי הגיע הרגע להיכנס לתיבה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he-IL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נח בני משפחתו ובעלי החיים בזוגות (או שהבהמות הטהורות שבעה זוגות) נכנסים לתיבה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 </a:t>
            </a:r>
            <a:r>
              <a:rPr lang="he-IL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וַיִּסְגֹּר</a:t>
            </a:r>
            <a:r>
              <a:rPr lang="he-IL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יְהוָה, בַּעֲדוֹ </a:t>
            </a:r>
            <a:r>
              <a:rPr lang="he-IL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(ז' </a:t>
            </a:r>
            <a:r>
              <a:rPr lang="he-IL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טז</a:t>
            </a:r>
            <a:r>
              <a:rPr lang="he-IL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)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kumimoji="0" lang="he-IL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vid" panose="020E0502060401010101" pitchFamily="34" charset="-79"/>
              </a:rPr>
              <a:t>המבול נמשך 40 יום ו-40 לילה או </a:t>
            </a:r>
            <a:r>
              <a:rPr lang="he-IL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150 יום ולילה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וַיִּמַח אֶת-כָּל-הַיְקוּם אֲשֶׁר עַל-פְּנֵי הָאֲדָמָה </a:t>
            </a:r>
            <a:r>
              <a:rPr lang="he-IL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(ז' </a:t>
            </a:r>
            <a:r>
              <a:rPr lang="he-IL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כג</a:t>
            </a:r>
            <a:r>
              <a:rPr lang="he-IL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)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511C331-1E9B-4539-8FC4-D36FF83B74A7}"/>
              </a:ext>
            </a:extLst>
          </p:cNvPr>
          <p:cNvSpPr/>
          <p:nvPr/>
        </p:nvSpPr>
        <p:spPr>
          <a:xfrm>
            <a:off x="180109" y="3884820"/>
            <a:ext cx="8046315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אחרי פרק זמן האלוהים זוכר את נח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וַיִּסָּכְרוּ מַעְיְנֹת תְּהוֹם, וַאֲרֻבֹּת הַשָּׁמָיִם; וַיִּכָּלֵא הַגֶּשֶׁם, מִן-הַשָּׁמָיִם </a:t>
            </a:r>
            <a:r>
              <a:rPr lang="he-IL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(ח' ב) </a:t>
            </a:r>
            <a:endParaRPr lang="he-IL" sz="2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המים הולכים ומחסירים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וב-17 בחודש השביעי התיבה נחה על הרי אררט</a:t>
            </a:r>
          </a:p>
        </p:txBody>
      </p:sp>
    </p:spTree>
    <p:extLst>
      <p:ext uri="{BB962C8B-B14F-4D97-AF65-F5344CB8AC3E}">
        <p14:creationId xmlns:p14="http://schemas.microsoft.com/office/powerpoint/2010/main" val="21495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uiExpand="1" build="p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What Happened After Noah's Flood? | Ark Encounter">
            <a:extLst>
              <a:ext uri="{FF2B5EF4-FFF2-40B4-BE49-F238E27FC236}">
                <a16:creationId xmlns:a16="http://schemas.microsoft.com/office/drawing/2014/main" id="{499C2B50-9976-4F01-8EA4-C574DA18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42" y="3222039"/>
            <a:ext cx="3609999" cy="37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93691BF6-8131-4402-BECF-7B3B5E0B79C7}"/>
              </a:ext>
            </a:extLst>
          </p:cNvPr>
          <p:cNvSpPr/>
          <p:nvPr/>
        </p:nvSpPr>
        <p:spPr>
          <a:xfrm>
            <a:off x="-1" y="28559"/>
            <a:ext cx="12190413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6392465D-3302-4A60-92D8-397D5B7510B3}"/>
              </a:ext>
            </a:extLst>
          </p:cNvPr>
          <p:cNvSpPr/>
          <p:nvPr/>
        </p:nvSpPr>
        <p:spPr>
          <a:xfrm>
            <a:off x="6979138" y="6613997"/>
            <a:ext cx="7232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800" dirty="0" err="1">
                <a:solidFill>
                  <a:schemeClr val="bg1"/>
                </a:solidFill>
              </a:rPr>
              <a:t>elitereaders</a:t>
            </a:r>
            <a:endParaRPr lang="he-IL" sz="800" dirty="0">
              <a:solidFill>
                <a:schemeClr val="bg1"/>
              </a:solidFill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75E438A-B72E-4A1B-A444-17C54078CD7A}"/>
              </a:ext>
            </a:extLst>
          </p:cNvPr>
          <p:cNvSpPr/>
          <p:nvPr/>
        </p:nvSpPr>
        <p:spPr>
          <a:xfrm>
            <a:off x="219019" y="313550"/>
            <a:ext cx="1158854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בָּעֲשִׂירִי בְּאֶחָד לַחֹדֶשׁ, נִרְאוּ רָאשֵׁי הֶהָרִים... וַיִּפְתַּח נֹחַ, אֶת-חַלּוֹן </a:t>
            </a:r>
            <a:r>
              <a:rPr lang="he-IL" sz="28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הַתֵּבָה</a:t>
            </a:r>
            <a:r>
              <a:rPr lang="he-IL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אֲשֶׁר עָשָׂה. </a:t>
            </a:r>
            <a:r>
              <a:rPr lang="he-IL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(ח' ה-ו) </a:t>
            </a:r>
            <a:endParaRPr lang="he-IL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</a:endParaRP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נח בעזרת ציפורים (יונה או עורב) בודק הֲקַלּוּ הַמַּיִם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וכשהיונה איננה שבה, זהו סימן בעבורו שניתן לצאת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he-IL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האלוהים מצווה על נח: צֵא, </a:t>
            </a:r>
            <a:r>
              <a:rPr lang="he-IL" sz="28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מִן-הַתֵּבָה</a:t>
            </a:r>
            <a:r>
              <a:rPr lang="he-IL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 אַתָּה, וְאִשְׁתְּךָ וּבָנֶיךָ...כָּל-הַחַיָּה הוצא (הַיְצֵא) אִתָּךְ; וְשָׁרְצוּ בָאָרֶץ, וּפָרוּ וְרָבוּ עַל-הָאָרֶץ</a:t>
            </a:r>
            <a:r>
              <a:rPr lang="he-IL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(ח' </a:t>
            </a:r>
            <a:r>
              <a:rPr lang="he-IL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טז</a:t>
            </a:r>
            <a:r>
              <a:rPr lang="he-IL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) </a:t>
            </a:r>
            <a:endParaRPr lang="he-IL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39E30CB5-8046-441A-B3D8-68D0FC325D36}"/>
              </a:ext>
            </a:extLst>
          </p:cNvPr>
          <p:cNvSpPr/>
          <p:nvPr/>
        </p:nvSpPr>
        <p:spPr>
          <a:xfrm>
            <a:off x="2798618" y="3310554"/>
            <a:ext cx="660861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נח עושה מזבח לה'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האל מריח את ריח הניחוח ומגיע למסקנה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e-IL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</a:rPr>
              <a:t>לֹא-אֹסִף לְקַלֵּל עוֹד אֶת-הָאֲדָמָה בַּעֲבוּר הָאָדָם, כִּי יֵצֶר לֵב הָאָדָם רַע מִנְּעֻרָיו...כָּל-יְמֵי הָאָרֶץ:  זֶרַע וְקָצִיר וְקֹר וָחֹם וְקַיִץ וָחֹרֶף, וְיוֹם וָלַיְלָה לֹא יִשְׁבֹּתוּ.</a:t>
            </a:r>
          </a:p>
        </p:txBody>
      </p:sp>
    </p:spTree>
    <p:extLst>
      <p:ext uri="{BB962C8B-B14F-4D97-AF65-F5344CB8AC3E}">
        <p14:creationId xmlns:p14="http://schemas.microsoft.com/office/powerpoint/2010/main" val="34452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uiExpand="1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4">
            <a:extLst>
              <a:ext uri="{FF2B5EF4-FFF2-40B4-BE49-F238E27FC236}">
                <a16:creationId xmlns:a16="http://schemas.microsoft.com/office/drawing/2014/main" id="{49CD5E51-1A60-4BE0-9F06-D65BE13091C6}"/>
              </a:ext>
            </a:extLst>
          </p:cNvPr>
          <p:cNvSpPr txBox="1">
            <a:spLocks/>
          </p:cNvSpPr>
          <p:nvPr/>
        </p:nvSpPr>
        <p:spPr>
          <a:xfrm>
            <a:off x="5009933" y="2471051"/>
            <a:ext cx="6338220" cy="957949"/>
          </a:xfrm>
          <a:prstGeom prst="rect">
            <a:avLst/>
          </a:prstGeom>
        </p:spPr>
        <p:txBody>
          <a:bodyPr vert="horz" lIns="91440" tIns="45720" rIns="91440" bIns="45720" rtlCol="1" anchor="ctr" anchorCtr="0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6600" b="1" kern="1200">
                <a:solidFill>
                  <a:srgbClr val="192A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he-IL" dirty="0">
                <a:ln w="0"/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הברכה לנח ובניו</a:t>
            </a:r>
            <a:endParaRPr lang="he-IL" sz="5400" dirty="0">
              <a:ln w="0"/>
              <a:solidFill>
                <a:schemeClr val="accent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42" name="Picture 2" descr="Noah | Meet the Characters | Friends and Heroes">
            <a:extLst>
              <a:ext uri="{FF2B5EF4-FFF2-40B4-BE49-F238E27FC236}">
                <a16:creationId xmlns:a16="http://schemas.microsoft.com/office/drawing/2014/main" id="{D030ABFB-6DF1-47DC-9196-9C42AE91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2" y="668301"/>
            <a:ext cx="3592945" cy="66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9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8E881966-61E5-4474-A388-A7BB701212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71" y="2743200"/>
            <a:ext cx="6557860" cy="3323240"/>
          </a:xfrm>
          <a:prstGeom prst="rect">
            <a:avLst/>
          </a:prstGeom>
        </p:spPr>
      </p:pic>
      <p:pic>
        <p:nvPicPr>
          <p:cNvPr id="13" name="Picture 8" descr="Download Shem, Ham, Japheth - Noah's Three Sons Ham Japheth And ...">
            <a:extLst>
              <a:ext uri="{FF2B5EF4-FFF2-40B4-BE49-F238E27FC236}">
                <a16:creationId xmlns:a16="http://schemas.microsoft.com/office/drawing/2014/main" id="{DBC83DEB-68F0-4D53-A672-52E22405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55356" y="0"/>
            <a:ext cx="2920757" cy="350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cdn.superbook.cbn.com/sites/default/files/character_profile/action_shot/Isaac_Action.png">
            <a:extLst>
              <a:ext uri="{FF2B5EF4-FFF2-40B4-BE49-F238E27FC236}">
                <a16:creationId xmlns:a16="http://schemas.microsoft.com/office/drawing/2014/main" id="{53C4C00F-070B-48C6-A018-44BDEC897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40"/>
          <a:stretch/>
        </p:blipFill>
        <p:spPr bwMode="auto">
          <a:xfrm flipH="1">
            <a:off x="1266117" y="110102"/>
            <a:ext cx="2292579" cy="311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930986B8-8141-41CE-A72F-1124E4D04919}"/>
              </a:ext>
            </a:extLst>
          </p:cNvPr>
          <p:cNvSpPr/>
          <p:nvPr/>
        </p:nvSpPr>
        <p:spPr>
          <a:xfrm>
            <a:off x="6909737" y="605248"/>
            <a:ext cx="3769803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he-IL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</a:t>
            </a:r>
            <a:r>
              <a:rPr lang="he-IL" sz="2800" dirty="0"/>
              <a:t> </a:t>
            </a:r>
            <a:r>
              <a:rPr lang="he-I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וַיְבָרֶךְ</a:t>
            </a:r>
            <a:r>
              <a:rPr lang="he-IL" sz="2800" dirty="0"/>
              <a:t> </a:t>
            </a:r>
            <a:r>
              <a:rPr lang="he-IL" sz="2800" dirty="0" err="1"/>
              <a:t>אֱלֹהִים</a:t>
            </a:r>
            <a:r>
              <a:rPr lang="he-IL" sz="2800" dirty="0"/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/>
              <a:t>   אֶת נֹחַ וְאֶת בָּנָיו; </a:t>
            </a:r>
          </a:p>
          <a:p>
            <a:pPr algn="just">
              <a:spcBef>
                <a:spcPts val="600"/>
              </a:spcBef>
            </a:pPr>
            <a:r>
              <a:rPr lang="he-IL" sz="2800" dirty="0"/>
              <a:t>   וַיֹּאמֶר לָהֶם </a:t>
            </a:r>
            <a:r>
              <a:rPr lang="he-IL" sz="2800" b="1" dirty="0">
                <a:solidFill>
                  <a:srgbClr val="FA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פְּרוּ וּרְבוּ</a:t>
            </a:r>
            <a:r>
              <a:rPr lang="he-IL" sz="2800" dirty="0"/>
              <a:t>, </a:t>
            </a:r>
          </a:p>
          <a:p>
            <a:pPr algn="just">
              <a:spcBef>
                <a:spcPts val="600"/>
              </a:spcBef>
            </a:pPr>
            <a:r>
              <a:rPr lang="he-IL" sz="2800" dirty="0"/>
              <a:t>   וּמִלְאוּ אֶת-הָאָרֶץ. </a:t>
            </a:r>
          </a:p>
        </p:txBody>
      </p:sp>
      <p:pic>
        <p:nvPicPr>
          <p:cNvPr id="14" name="Picture 16" descr="The Bible's True Story of Noah's Ark | Ark Encounter">
            <a:extLst>
              <a:ext uri="{FF2B5EF4-FFF2-40B4-BE49-F238E27FC236}">
                <a16:creationId xmlns:a16="http://schemas.microsoft.com/office/drawing/2014/main" id="{1A6CB3F5-F171-4EA4-9322-FDA4DD8EA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1586" y="3199751"/>
            <a:ext cx="2920758" cy="36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מצגות מצולמות">
      <a:majorFont>
        <a:latin typeface="Arial"/>
        <a:ea typeface=""/>
        <a:cs typeface="Varela Round"/>
      </a:majorFont>
      <a:minorFont>
        <a:latin typeface="Arial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10170</TotalTime>
  <Words>1319</Words>
  <Application>Microsoft Office PowerPoint</Application>
  <PresentationFormat>מותאם אישית</PresentationFormat>
  <Paragraphs>194</Paragraphs>
  <Slides>38</Slides>
  <Notes>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38</vt:i4>
      </vt:variant>
    </vt:vector>
  </HeadingPairs>
  <TitlesOfParts>
    <vt:vector size="46" baseType="lpstr">
      <vt:lpstr>Arial</vt:lpstr>
      <vt:lpstr>Calibri</vt:lpstr>
      <vt:lpstr>Comic Sans MS</vt:lpstr>
      <vt:lpstr>David</vt:lpstr>
      <vt:lpstr>Varela Round</vt:lpstr>
      <vt:lpstr>Wingdings</vt:lpstr>
      <vt:lpstr>ערכת נושא Office</vt:lpstr>
      <vt:lpstr>1_ערכת נושא Office</vt:lpstr>
      <vt:lpstr>מערכת שידורים לאומית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64</cp:revision>
  <dcterms:created xsi:type="dcterms:W3CDTF">2020-03-15T19:13:03Z</dcterms:created>
  <dcterms:modified xsi:type="dcterms:W3CDTF">2020-07-23T12:26:27Z</dcterms:modified>
</cp:coreProperties>
</file>