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33"/>
  </p:notesMasterIdLst>
  <p:sldIdLst>
    <p:sldId id="256" r:id="rId2"/>
    <p:sldId id="411" r:id="rId3"/>
    <p:sldId id="393" r:id="rId4"/>
    <p:sldId id="394" r:id="rId5"/>
    <p:sldId id="395" r:id="rId6"/>
    <p:sldId id="396" r:id="rId7"/>
    <p:sldId id="401" r:id="rId8"/>
    <p:sldId id="381" r:id="rId9"/>
    <p:sldId id="379" r:id="rId10"/>
    <p:sldId id="378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7" r:id="rId19"/>
    <p:sldId id="403" r:id="rId20"/>
    <p:sldId id="402" r:id="rId21"/>
    <p:sldId id="398" r:id="rId22"/>
    <p:sldId id="399" r:id="rId23"/>
    <p:sldId id="400" r:id="rId24"/>
    <p:sldId id="382" r:id="rId25"/>
    <p:sldId id="409" r:id="rId26"/>
    <p:sldId id="405" r:id="rId27"/>
    <p:sldId id="404" r:id="rId28"/>
    <p:sldId id="406" r:id="rId29"/>
    <p:sldId id="407" r:id="rId30"/>
    <p:sldId id="408" r:id="rId31"/>
    <p:sldId id="410" r:id="rId3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1EC"/>
    <a:srgbClr val="ABD5DB"/>
    <a:srgbClr val="9DE9E7"/>
    <a:srgbClr val="FFFFFF"/>
    <a:srgbClr val="3333FF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8EDBF5-9C0A-4A16-9712-65B4B0F2A0C1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8531FA-2775-490F-9991-ABFBEE3E6B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163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573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807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  <a:prstGeom prst="rect">
            <a:avLst/>
          </a:prstGeom>
        </p:spPr>
        <p:txBody>
          <a:bodyPr/>
          <a:lstStyle/>
          <a:p>
            <a:fld id="{DD0EAA48-C67A-449A-9E4B-40DAC968D297}" type="datetime8">
              <a:rPr lang="he-IL" smtClean="0"/>
              <a:t>27 אפריל 20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A95E6C23-CF0D-4548-B776-89E1C1D2DBEB}" type="datetime8">
              <a:rPr lang="he-IL" smtClean="0"/>
              <a:t>27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78D4C968-9860-43A3-A41F-4D33A3450D46}" type="datetime8">
              <a:rPr lang="he-IL" smtClean="0"/>
              <a:t>27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11" name="מלבן מעוגל 6">
            <a:extLst>
              <a:ext uri="{FF2B5EF4-FFF2-40B4-BE49-F238E27FC236}">
                <a16:creationId xmlns:a16="http://schemas.microsoft.com/office/drawing/2014/main" id="{80C00306-01F2-4B9C-A808-6EAAA2BE3CB2}"/>
              </a:ext>
            </a:extLst>
          </p:cNvPr>
          <p:cNvSpPr/>
          <p:nvPr userDrawn="1"/>
        </p:nvSpPr>
        <p:spPr>
          <a:xfrm>
            <a:off x="-874953" y="6167677"/>
            <a:ext cx="1656024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7">
            <a:extLst>
              <a:ext uri="{FF2B5EF4-FFF2-40B4-BE49-F238E27FC236}">
                <a16:creationId xmlns:a16="http://schemas.microsoft.com/office/drawing/2014/main" id="{58BD401A-4D35-4D3E-B793-12B40F7B3F99}"/>
              </a:ext>
            </a:extLst>
          </p:cNvPr>
          <p:cNvSpPr/>
          <p:nvPr userDrawn="1"/>
        </p:nvSpPr>
        <p:spPr>
          <a:xfrm>
            <a:off x="9001428" y="-119263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ADCB54E9-56A6-4C0E-8EE4-D8903CCE489A}"/>
              </a:ext>
            </a:extLst>
          </p:cNvPr>
          <p:cNvSpPr/>
          <p:nvPr userDrawn="1"/>
        </p:nvSpPr>
        <p:spPr>
          <a:xfrm>
            <a:off x="-528736" y="6570883"/>
            <a:ext cx="268387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  <a:prstGeom prst="rect">
            <a:avLst/>
          </a:prstGeom>
        </p:spPr>
        <p:txBody>
          <a:bodyPr/>
          <a:lstStyle/>
          <a:p>
            <a:fld id="{2AF95AD0-8780-4114-A7CD-50A237802ACB}" type="datetime8">
              <a:rPr lang="he-IL" smtClean="0"/>
              <a:t>27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מלבן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מלבן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מלבן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מלבן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21F694A9-15FA-4FC4-ACD7-4E8E15CA6843}" type="datetime8">
              <a:rPr lang="he-IL" smtClean="0"/>
              <a:t>27 אפריל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924B025D-28C5-40ED-A1CA-FEFDEAC4E3F0}" type="datetime8">
              <a:rPr lang="he-IL" smtClean="0"/>
              <a:t>27 אפריל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74DA4B8A-34A8-4FE1-A6EF-94821BBA00AC}" type="datetime8">
              <a:rPr lang="he-IL" smtClean="0"/>
              <a:t>27 אפריל 20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4BBB04D7-18DF-4388-9958-E01B14EEDF74}" type="datetime8">
              <a:rPr lang="he-IL" smtClean="0"/>
              <a:t>27 אפריל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מלבן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אליפסה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78D12610-1ECF-4FF7-B5A7-7ADFD65FB47E}" type="datetime8">
              <a:rPr lang="he-IL" smtClean="0"/>
              <a:t>27 אפריל 20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אליפסה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מלבן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54282F16-0A4C-4581-8A1F-B8158E821A4E}" type="datetime8">
              <a:rPr lang="he-IL" smtClean="0"/>
              <a:t>27 אפריל 20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solidFill>
            <a:srgbClr val="BEE1EC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66FA39-2350-44E9-B63A-C63C412128B9}" type="slidenum">
              <a:rPr lang="he-IL" smtClean="0"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sit.org.il/MyBlog.aspx?BlogID=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Name@gmail.com" TargetMode="External"/><Relationship Id="rId2" Type="http://schemas.openxmlformats.org/officeDocument/2006/relationships/hyperlink" Target="http://www.sitename.co.i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3">
            <a:extLst>
              <a:ext uri="{FF2B5EF4-FFF2-40B4-BE49-F238E27FC236}">
                <a16:creationId xmlns:a16="http://schemas.microsoft.com/office/drawing/2014/main" id="{B1F72309-FD0B-4365-BBDD-DF0DE86E3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1" y="0"/>
            <a:ext cx="12156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מתחילים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הפעילו את </a:t>
            </a:r>
            <a:r>
              <a:rPr lang="en-US" dirty="0" err="1"/>
              <a:t>vs2017</a:t>
            </a:r>
            <a:endParaRPr lang="he-IL" dirty="0"/>
          </a:p>
          <a:p>
            <a:r>
              <a:rPr lang="he-IL" dirty="0"/>
              <a:t>בחרו ב- </a:t>
            </a:r>
            <a:r>
              <a:rPr lang="en-US" b="1" dirty="0"/>
              <a:t>Create New Project 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3" name="מציין מיקום תוכן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428726"/>
            <a:ext cx="657225" cy="62865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521" y="2492896"/>
            <a:ext cx="5430792" cy="42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2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מתחילים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/>
              <a:t>יצירת אתר - </a:t>
            </a:r>
            <a:r>
              <a:rPr lang="en-US" b="1" dirty="0"/>
              <a:t>Web</a:t>
            </a:r>
            <a:endParaRPr lang="he-IL" b="1" dirty="0"/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בחרו בפרויקט מסוג </a:t>
            </a:r>
            <a:r>
              <a:rPr lang="en-US" dirty="0"/>
              <a:t>Web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סוג האתר:  </a:t>
            </a:r>
            <a:r>
              <a:rPr lang="en-US" dirty="0"/>
              <a:t>ASP.NET Web Application (</a:t>
            </a:r>
            <a:r>
              <a:rPr lang="en-US" dirty="0" err="1"/>
              <a:t>.Net</a:t>
            </a:r>
            <a:r>
              <a:rPr lang="en-US" dirty="0"/>
              <a:t> Framework)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3108165"/>
            <a:ext cx="5400600" cy="37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1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מתחילים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e-IL" dirty="0"/>
              <a:t>לחצו על כפתור </a:t>
            </a:r>
            <a:r>
              <a:rPr lang="en-US" dirty="0"/>
              <a:t>Browse</a:t>
            </a:r>
            <a:r>
              <a:rPr lang="he-IL" dirty="0"/>
              <a:t> לקביעה באיזו תיקייה יש לבנות את האתר</a:t>
            </a:r>
            <a:br>
              <a:rPr lang="en-US" dirty="0"/>
            </a:br>
            <a:r>
              <a:rPr lang="he-IL" sz="1800" dirty="0"/>
              <a:t>אם עובדים בבית ובביה"ס על האתר, מומלץ לבחור בתיקייה בשם </a:t>
            </a:r>
            <a:r>
              <a:rPr lang="en-US" sz="1800" dirty="0" err="1"/>
              <a:t>taba</a:t>
            </a:r>
            <a:r>
              <a:rPr lang="he-IL" sz="1800" dirty="0"/>
              <a:t> בהתקן אחסון נייד.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e-IL" dirty="0"/>
              <a:t>בתיבה </a:t>
            </a:r>
            <a:r>
              <a:rPr lang="en-US" dirty="0"/>
              <a:t>Name</a:t>
            </a:r>
            <a:r>
              <a:rPr lang="he-IL" dirty="0"/>
              <a:t> תנו שם משמעותי לאתר.</a:t>
            </a:r>
            <a:br>
              <a:rPr lang="en-US" dirty="0"/>
            </a:br>
            <a:r>
              <a:rPr lang="he-IL" dirty="0"/>
              <a:t>שם האתר/פרויקט יהיה באנגלית</a:t>
            </a:r>
            <a:br>
              <a:rPr lang="en-US" dirty="0"/>
            </a:br>
            <a:r>
              <a:rPr lang="he-IL" dirty="0"/>
              <a:t>למשל:  </a:t>
            </a:r>
            <a:r>
              <a:rPr lang="en-US" dirty="0" err="1"/>
              <a:t>FirstWebSite</a:t>
            </a:r>
            <a:endParaRPr lang="he-IL" dirty="0"/>
          </a:p>
          <a:p>
            <a:pPr marL="457200" indent="-457200">
              <a:buFont typeface="+mj-lt"/>
              <a:buAutoNum type="arabicPeriod" startAt="3"/>
            </a:pPr>
            <a:r>
              <a:rPr lang="he-IL" dirty="0"/>
              <a:t>אשרו ב- </a:t>
            </a:r>
            <a:r>
              <a:rPr lang="en-US" dirty="0"/>
              <a:t>OK</a:t>
            </a:r>
            <a:endParaRPr lang="he-IL" dirty="0"/>
          </a:p>
          <a:p>
            <a:pPr marL="457200" indent="-457200">
              <a:buFont typeface="+mj-lt"/>
              <a:buAutoNum type="arabicPeriod" startAt="3"/>
            </a:pPr>
            <a:endParaRPr lang="he-IL" dirty="0"/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846070"/>
            <a:ext cx="5256584" cy="36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2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מתחילים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e-IL" dirty="0"/>
              <a:t>הדפים שנבנה באתר יהיו מסוג </a:t>
            </a:r>
            <a:r>
              <a:rPr lang="en-US" dirty="0"/>
              <a:t>Web Form</a:t>
            </a:r>
            <a:endParaRPr lang="he-IL" dirty="0"/>
          </a:p>
          <a:p>
            <a:pPr marL="457200" indent="-457200">
              <a:buFont typeface="+mj-lt"/>
              <a:buAutoNum type="arabicPeriod" startAt="6"/>
            </a:pPr>
            <a:r>
              <a:rPr lang="he-IL" dirty="0"/>
              <a:t>אשרו ב- </a:t>
            </a:r>
            <a:r>
              <a:rPr lang="en-US" dirty="0"/>
              <a:t>OK</a:t>
            </a:r>
            <a:endParaRPr lang="he-IL" dirty="0"/>
          </a:p>
          <a:p>
            <a:pPr marL="457200" indent="-457200">
              <a:buFont typeface="+mj-lt"/>
              <a:buAutoNum type="arabicPeriod" startAt="6"/>
            </a:pPr>
            <a:endParaRPr lang="he-IL" dirty="0"/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522286"/>
            <a:ext cx="5616624" cy="37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1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מתחילים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לאחר שניות מועטות יתקבל הדף הבא:</a:t>
            </a:r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23" name="קבוצה 22"/>
          <p:cNvGrpSpPr/>
          <p:nvPr/>
        </p:nvGrpSpPr>
        <p:grpSpPr>
          <a:xfrm>
            <a:off x="579443" y="2266211"/>
            <a:ext cx="8496944" cy="4207741"/>
            <a:chOff x="479376" y="2297136"/>
            <a:chExt cx="8904340" cy="4382162"/>
          </a:xfrm>
        </p:grpSpPr>
        <p:cxnSp>
          <p:nvCxnSpPr>
            <p:cNvPr id="17" name="מחבר ישר 16"/>
            <p:cNvCxnSpPr/>
            <p:nvPr/>
          </p:nvCxnSpPr>
          <p:spPr>
            <a:xfrm flipV="1">
              <a:off x="6834852" y="2319920"/>
              <a:ext cx="2548864" cy="118108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מחבר ישר 18"/>
            <p:cNvCxnSpPr/>
            <p:nvPr/>
          </p:nvCxnSpPr>
          <p:spPr>
            <a:xfrm>
              <a:off x="6834852" y="5229200"/>
              <a:ext cx="2548864" cy="14273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2" name="קבוצה 21"/>
            <p:cNvGrpSpPr/>
            <p:nvPr/>
          </p:nvGrpSpPr>
          <p:grpSpPr>
            <a:xfrm>
              <a:off x="479376" y="2297136"/>
              <a:ext cx="8904340" cy="4382162"/>
              <a:chOff x="479376" y="2297136"/>
              <a:chExt cx="8904340" cy="4382162"/>
            </a:xfrm>
          </p:grpSpPr>
          <p:grpSp>
            <p:nvGrpSpPr>
              <p:cNvPr id="21" name="קבוצה 20"/>
              <p:cNvGrpSpPr/>
              <p:nvPr/>
            </p:nvGrpSpPr>
            <p:grpSpPr>
              <a:xfrm>
                <a:off x="479376" y="2297136"/>
                <a:ext cx="8904340" cy="4382162"/>
                <a:chOff x="479376" y="2297136"/>
                <a:chExt cx="8904340" cy="4382162"/>
              </a:xfrm>
            </p:grpSpPr>
            <p:pic>
              <p:nvPicPr>
                <p:cNvPr id="9" name="תמונה 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79376" y="3212976"/>
                  <a:ext cx="6355476" cy="3466322"/>
                </a:xfrm>
                <a:prstGeom prst="rect">
                  <a:avLst/>
                </a:prstGeom>
              </p:spPr>
            </p:pic>
            <p:grpSp>
              <p:nvGrpSpPr>
                <p:cNvPr id="20" name="קבוצה 19"/>
                <p:cNvGrpSpPr/>
                <p:nvPr/>
              </p:nvGrpSpPr>
              <p:grpSpPr>
                <a:xfrm>
                  <a:off x="6011546" y="2297136"/>
                  <a:ext cx="3372170" cy="4359378"/>
                  <a:chOff x="6011546" y="2297136"/>
                  <a:chExt cx="3372170" cy="4359378"/>
                </a:xfrm>
              </p:grpSpPr>
              <p:sp>
                <p:nvSpPr>
                  <p:cNvPr id="11" name="מלבן 10"/>
                  <p:cNvSpPr/>
                  <p:nvPr/>
                </p:nvSpPr>
                <p:spPr>
                  <a:xfrm>
                    <a:off x="6011546" y="3501008"/>
                    <a:ext cx="823306" cy="1728192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0" name="תמונה 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093495" y="2297136"/>
                    <a:ext cx="2290221" cy="4359378"/>
                  </a:xfrm>
                  <a:prstGeom prst="rect">
                    <a:avLst/>
                  </a:prstGeom>
                  <a:ln w="12700">
                    <a:solidFill>
                      <a:srgbClr val="C00000"/>
                    </a:solidFill>
                  </a:ln>
                </p:spPr>
              </p:pic>
            </p:grpSp>
          </p:grpSp>
          <p:cxnSp>
            <p:nvCxnSpPr>
              <p:cNvPr id="13" name="מחבר ישר 12"/>
              <p:cNvCxnSpPr/>
              <p:nvPr/>
            </p:nvCxnSpPr>
            <p:spPr>
              <a:xfrm flipV="1">
                <a:off x="6023992" y="2319920"/>
                <a:ext cx="1069503" cy="118108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מחבר ישר 14"/>
              <p:cNvCxnSpPr/>
              <p:nvPr/>
            </p:nvCxnSpPr>
            <p:spPr>
              <a:xfrm>
                <a:off x="6011546" y="5229200"/>
                <a:ext cx="1081949" cy="145009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הסבר מלבני מעוגל 23"/>
          <p:cNvSpPr/>
          <p:nvPr/>
        </p:nvSpPr>
        <p:spPr>
          <a:xfrm>
            <a:off x="1157578" y="2519417"/>
            <a:ext cx="1440160" cy="504056"/>
          </a:xfrm>
          <a:prstGeom prst="wedgeRoundRectCallout">
            <a:avLst>
              <a:gd name="adj1" fmla="val -68577"/>
              <a:gd name="adj2" fmla="val 154853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schemeClr val="accent6">
                    <a:lumMod val="75000"/>
                  </a:schemeClr>
                </a:solidFill>
              </a:rPr>
              <a:t>לחצו על ה-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he-IL" sz="1600" dirty="0">
                <a:solidFill>
                  <a:schemeClr val="accent6">
                    <a:lumMod val="75000"/>
                  </a:schemeClr>
                </a:solidFill>
              </a:rPr>
              <a:t> לסגירת הדף</a:t>
            </a:r>
          </a:p>
        </p:txBody>
      </p:sp>
    </p:spTree>
    <p:extLst>
      <p:ext uri="{BB962C8B-B14F-4D97-AF65-F5344CB8AC3E}">
        <p14:creationId xmlns:p14="http://schemas.microsoft.com/office/powerpoint/2010/main" val="150337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מתחילים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יצירת דף באתר: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קליק ימני על שם הפרויקט 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בחירה ב- </a:t>
            </a:r>
            <a:r>
              <a:rPr lang="en-US" dirty="0"/>
              <a:t>Add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בחירה ב</a:t>
            </a:r>
            <a:r>
              <a:rPr lang="en-US" dirty="0"/>
              <a:t> (*) HTML Page -</a:t>
            </a:r>
            <a:endParaRPr lang="he-IL" dirty="0"/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מתן שם לדף</a:t>
            </a:r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26" name="קבוצה 25"/>
          <p:cNvGrpSpPr/>
          <p:nvPr/>
        </p:nvGrpSpPr>
        <p:grpSpPr>
          <a:xfrm>
            <a:off x="767408" y="1424008"/>
            <a:ext cx="5703570" cy="5417185"/>
            <a:chOff x="0" y="0"/>
            <a:chExt cx="5703570" cy="5417332"/>
          </a:xfrm>
        </p:grpSpPr>
        <p:grpSp>
          <p:nvGrpSpPr>
            <p:cNvPr id="27" name="קבוצה 26"/>
            <p:cNvGrpSpPr/>
            <p:nvPr/>
          </p:nvGrpSpPr>
          <p:grpSpPr>
            <a:xfrm>
              <a:off x="0" y="0"/>
              <a:ext cx="5703570" cy="5417332"/>
              <a:chOff x="0" y="0"/>
              <a:chExt cx="5703570" cy="5417332"/>
            </a:xfrm>
          </p:grpSpPr>
          <p:grpSp>
            <p:nvGrpSpPr>
              <p:cNvPr id="29" name="קבוצה 28"/>
              <p:cNvGrpSpPr/>
              <p:nvPr/>
            </p:nvGrpSpPr>
            <p:grpSpPr>
              <a:xfrm>
                <a:off x="0" y="0"/>
                <a:ext cx="2524125" cy="4181475"/>
                <a:chOff x="0" y="0"/>
                <a:chExt cx="2524125" cy="4181475"/>
              </a:xfrm>
            </p:grpSpPr>
            <p:pic>
              <p:nvPicPr>
                <p:cNvPr id="56" name="תמונה 5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2524125" cy="4181475"/>
                </a:xfrm>
                <a:prstGeom prst="rect">
                  <a:avLst/>
                </a:prstGeom>
              </p:spPr>
            </p:pic>
            <p:sp>
              <p:nvSpPr>
                <p:cNvPr id="57" name="מלבן מעוגל 56"/>
                <p:cNvSpPr/>
                <p:nvPr/>
              </p:nvSpPr>
              <p:spPr>
                <a:xfrm>
                  <a:off x="128954" y="234462"/>
                  <a:ext cx="1547446" cy="211016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e-IL"/>
                </a:p>
              </p:txBody>
            </p:sp>
            <p:grpSp>
              <p:nvGrpSpPr>
                <p:cNvPr id="58" name="קבוצה 57"/>
                <p:cNvGrpSpPr/>
                <p:nvPr/>
              </p:nvGrpSpPr>
              <p:grpSpPr>
                <a:xfrm>
                  <a:off x="1635369" y="234462"/>
                  <a:ext cx="831801" cy="304799"/>
                  <a:chOff x="0" y="0"/>
                  <a:chExt cx="831801" cy="304799"/>
                </a:xfrm>
              </p:grpSpPr>
              <p:grpSp>
                <p:nvGrpSpPr>
                  <p:cNvPr id="59" name="קבוצה 58"/>
                  <p:cNvGrpSpPr/>
                  <p:nvPr/>
                </p:nvGrpSpPr>
                <p:grpSpPr>
                  <a:xfrm>
                    <a:off x="404446" y="0"/>
                    <a:ext cx="427355" cy="304799"/>
                    <a:chOff x="0" y="0"/>
                    <a:chExt cx="427355" cy="304799"/>
                  </a:xfrm>
                </p:grpSpPr>
                <p:sp>
                  <p:nvSpPr>
                    <p:cNvPr id="61" name="אליפסה 60"/>
                    <p:cNvSpPr/>
                    <p:nvPr/>
                  </p:nvSpPr>
                  <p:spPr>
                    <a:xfrm>
                      <a:off x="99646" y="29307"/>
                      <a:ext cx="275492" cy="2754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1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rtl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</a:p>
                  </p:txBody>
                </p:sp>
                <p:sp>
                  <p:nvSpPr>
                    <p:cNvPr id="62" name="תיבת טקסט 2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0" y="0"/>
                      <a:ext cx="427355" cy="2806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r" rtl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(1)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p:txBody>
                </p:sp>
              </p:grpSp>
              <p:cxnSp>
                <p:nvCxnSpPr>
                  <p:cNvPr id="60" name="מחבר חץ ישר 59"/>
                  <p:cNvCxnSpPr/>
                  <p:nvPr/>
                </p:nvCxnSpPr>
                <p:spPr>
                  <a:xfrm flipH="1" flipV="1">
                    <a:off x="0" y="82062"/>
                    <a:ext cx="509954" cy="76200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קבוצה 29"/>
              <p:cNvGrpSpPr/>
              <p:nvPr/>
            </p:nvGrpSpPr>
            <p:grpSpPr>
              <a:xfrm>
                <a:off x="1793631" y="1875693"/>
                <a:ext cx="1393825" cy="2565400"/>
                <a:chOff x="0" y="0"/>
                <a:chExt cx="1393825" cy="2565400"/>
              </a:xfrm>
            </p:grpSpPr>
            <p:grpSp>
              <p:nvGrpSpPr>
                <p:cNvPr id="49" name="קבוצה 48"/>
                <p:cNvGrpSpPr/>
                <p:nvPr/>
              </p:nvGrpSpPr>
              <p:grpSpPr>
                <a:xfrm>
                  <a:off x="0" y="0"/>
                  <a:ext cx="1393825" cy="2565400"/>
                  <a:chOff x="0" y="0"/>
                  <a:chExt cx="1393825" cy="2565400"/>
                </a:xfrm>
              </p:grpSpPr>
              <p:pic>
                <p:nvPicPr>
                  <p:cNvPr id="54" name="תמונה 5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0" y="0"/>
                    <a:ext cx="1393825" cy="2565400"/>
                  </a:xfrm>
                  <a:prstGeom prst="rect">
                    <a:avLst/>
                  </a:prstGeom>
                </p:spPr>
              </p:pic>
              <p:sp>
                <p:nvSpPr>
                  <p:cNvPr id="55" name="מלבן מעוגל 54"/>
                  <p:cNvSpPr/>
                  <p:nvPr/>
                </p:nvSpPr>
                <p:spPr>
                  <a:xfrm>
                    <a:off x="93785" y="1090246"/>
                    <a:ext cx="463061" cy="134816"/>
                  </a:xfrm>
                  <a:prstGeom prst="roundRect">
                    <a:avLst/>
                  </a:prstGeom>
                  <a:noFill/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50" name="קבוצה 49"/>
                <p:cNvGrpSpPr/>
                <p:nvPr/>
              </p:nvGrpSpPr>
              <p:grpSpPr>
                <a:xfrm>
                  <a:off x="697523" y="674077"/>
                  <a:ext cx="427355" cy="304799"/>
                  <a:chOff x="0" y="0"/>
                  <a:chExt cx="427355" cy="304799"/>
                </a:xfrm>
              </p:grpSpPr>
              <p:sp>
                <p:nvSpPr>
                  <p:cNvPr id="52" name="אליפסה 51"/>
                  <p:cNvSpPr/>
                  <p:nvPr/>
                </p:nvSpPr>
                <p:spPr>
                  <a:xfrm>
                    <a:off x="99646" y="29307"/>
                    <a:ext cx="275492" cy="2754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rtl="1">
                      <a:lnSpc>
                        <a:spcPts val="15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rPr>
                      <a:t> </a:t>
                    </a:r>
                  </a:p>
                </p:txBody>
              </p:sp>
              <p:sp>
                <p:nvSpPr>
                  <p:cNvPr id="53" name="תיבת טקסט 2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0" y="0"/>
                    <a:ext cx="427355" cy="2806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r" rtl="1">
                      <a:lnSpc>
                        <a:spcPts val="15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rPr>
                      <a:t>(2)</a:t>
                    </a:r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David" panose="020E0502060401010101" pitchFamily="34" charset="-79"/>
                    </a:endParaRPr>
                  </a:p>
                </p:txBody>
              </p:sp>
            </p:grpSp>
            <p:cxnSp>
              <p:nvCxnSpPr>
                <p:cNvPr id="51" name="מחבר חץ ישר 50"/>
                <p:cNvCxnSpPr/>
                <p:nvPr/>
              </p:nvCxnSpPr>
              <p:spPr>
                <a:xfrm flipH="1">
                  <a:off x="521677" y="943707"/>
                  <a:ext cx="310613" cy="18170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קבוצה 30"/>
              <p:cNvGrpSpPr/>
              <p:nvPr/>
            </p:nvGrpSpPr>
            <p:grpSpPr>
              <a:xfrm>
                <a:off x="2942493" y="2989385"/>
                <a:ext cx="1447259" cy="2279650"/>
                <a:chOff x="0" y="0"/>
                <a:chExt cx="1447259" cy="2279650"/>
              </a:xfrm>
            </p:grpSpPr>
            <p:grpSp>
              <p:nvGrpSpPr>
                <p:cNvPr id="41" name="קבוצה 40"/>
                <p:cNvGrpSpPr/>
                <p:nvPr/>
              </p:nvGrpSpPr>
              <p:grpSpPr>
                <a:xfrm>
                  <a:off x="0" y="0"/>
                  <a:ext cx="1400810" cy="2279650"/>
                  <a:chOff x="0" y="0"/>
                  <a:chExt cx="1400810" cy="2279650"/>
                </a:xfrm>
              </p:grpSpPr>
              <p:pic>
                <p:nvPicPr>
                  <p:cNvPr id="47" name="תמונה 46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0"/>
                    <a:ext cx="1400810" cy="2279650"/>
                  </a:xfrm>
                  <a:prstGeom prst="rect">
                    <a:avLst/>
                  </a:prstGeom>
                </p:spPr>
              </p:pic>
              <p:sp>
                <p:nvSpPr>
                  <p:cNvPr id="48" name="מלבן מעוגל 47"/>
                  <p:cNvSpPr/>
                  <p:nvPr/>
                </p:nvSpPr>
                <p:spPr>
                  <a:xfrm>
                    <a:off x="123092" y="1436077"/>
                    <a:ext cx="463061" cy="134816"/>
                  </a:xfrm>
                  <a:prstGeom prst="roundRect">
                    <a:avLst/>
                  </a:prstGeom>
                  <a:noFill/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42" name="קבוצה 41"/>
                <p:cNvGrpSpPr/>
                <p:nvPr/>
              </p:nvGrpSpPr>
              <p:grpSpPr>
                <a:xfrm>
                  <a:off x="586153" y="1101969"/>
                  <a:ext cx="861106" cy="334108"/>
                  <a:chOff x="-29305" y="0"/>
                  <a:chExt cx="861106" cy="334108"/>
                </a:xfrm>
              </p:grpSpPr>
              <p:grpSp>
                <p:nvGrpSpPr>
                  <p:cNvPr id="43" name="קבוצה 42"/>
                  <p:cNvGrpSpPr/>
                  <p:nvPr/>
                </p:nvGrpSpPr>
                <p:grpSpPr>
                  <a:xfrm>
                    <a:off x="404446" y="0"/>
                    <a:ext cx="427355" cy="304799"/>
                    <a:chOff x="0" y="0"/>
                    <a:chExt cx="427355" cy="304799"/>
                  </a:xfrm>
                </p:grpSpPr>
                <p:sp>
                  <p:nvSpPr>
                    <p:cNvPr id="45" name="אליפסה 44"/>
                    <p:cNvSpPr/>
                    <p:nvPr/>
                  </p:nvSpPr>
                  <p:spPr>
                    <a:xfrm>
                      <a:off x="99646" y="29307"/>
                      <a:ext cx="275492" cy="2754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1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rtl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</a:p>
                  </p:txBody>
                </p:sp>
                <p:sp>
                  <p:nvSpPr>
                    <p:cNvPr id="46" name="תיבת טקסט 2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0" y="0"/>
                      <a:ext cx="427355" cy="2806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r" rtl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(3)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p:txBody>
                </p:sp>
              </p:grpSp>
              <p:cxnSp>
                <p:nvCxnSpPr>
                  <p:cNvPr id="44" name="מחבר חץ ישר 43"/>
                  <p:cNvCxnSpPr/>
                  <p:nvPr/>
                </p:nvCxnSpPr>
                <p:spPr>
                  <a:xfrm flipH="1">
                    <a:off x="-29305" y="210578"/>
                    <a:ext cx="533345" cy="123530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קבוצה 31"/>
              <p:cNvGrpSpPr/>
              <p:nvPr/>
            </p:nvGrpSpPr>
            <p:grpSpPr>
              <a:xfrm>
                <a:off x="3581400" y="4695093"/>
                <a:ext cx="2122170" cy="722239"/>
                <a:chOff x="0" y="0"/>
                <a:chExt cx="2122170" cy="722239"/>
              </a:xfrm>
            </p:grpSpPr>
            <p:pic>
              <p:nvPicPr>
                <p:cNvPr id="33" name="תמונה 3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111369"/>
                  <a:ext cx="2122170" cy="610870"/>
                </a:xfrm>
                <a:prstGeom prst="rect">
                  <a:avLst/>
                </a:prstGeom>
              </p:spPr>
            </p:pic>
            <p:grpSp>
              <p:nvGrpSpPr>
                <p:cNvPr id="34" name="קבוצה 33"/>
                <p:cNvGrpSpPr/>
                <p:nvPr/>
              </p:nvGrpSpPr>
              <p:grpSpPr>
                <a:xfrm>
                  <a:off x="480647" y="0"/>
                  <a:ext cx="1458986" cy="445477"/>
                  <a:chOff x="0" y="0"/>
                  <a:chExt cx="1458986" cy="445477"/>
                </a:xfrm>
              </p:grpSpPr>
              <p:sp>
                <p:nvSpPr>
                  <p:cNvPr id="35" name="מלבן מעוגל 34"/>
                  <p:cNvSpPr/>
                  <p:nvPr/>
                </p:nvSpPr>
                <p:spPr>
                  <a:xfrm>
                    <a:off x="0" y="310661"/>
                    <a:ext cx="463061" cy="134816"/>
                  </a:xfrm>
                  <a:prstGeom prst="roundRect">
                    <a:avLst/>
                  </a:prstGeom>
                  <a:noFill/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e-IL"/>
                  </a:p>
                </p:txBody>
              </p:sp>
              <p:grpSp>
                <p:nvGrpSpPr>
                  <p:cNvPr id="36" name="קבוצה 35"/>
                  <p:cNvGrpSpPr/>
                  <p:nvPr/>
                </p:nvGrpSpPr>
                <p:grpSpPr>
                  <a:xfrm>
                    <a:off x="463062" y="0"/>
                    <a:ext cx="995924" cy="357554"/>
                    <a:chOff x="-164123" y="0"/>
                    <a:chExt cx="995924" cy="357554"/>
                  </a:xfrm>
                </p:grpSpPr>
                <p:grpSp>
                  <p:nvGrpSpPr>
                    <p:cNvPr id="37" name="קבוצה 36"/>
                    <p:cNvGrpSpPr/>
                    <p:nvPr/>
                  </p:nvGrpSpPr>
                  <p:grpSpPr>
                    <a:xfrm>
                      <a:off x="404446" y="0"/>
                      <a:ext cx="427355" cy="304799"/>
                      <a:chOff x="0" y="0"/>
                      <a:chExt cx="427355" cy="304799"/>
                    </a:xfrm>
                  </p:grpSpPr>
                  <p:sp>
                    <p:nvSpPr>
                      <p:cNvPr id="39" name="אליפסה 38"/>
                      <p:cNvSpPr/>
                      <p:nvPr/>
                    </p:nvSpPr>
                    <p:spPr>
                      <a:xfrm>
                        <a:off x="99646" y="29307"/>
                        <a:ext cx="275492" cy="27549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1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rtl="1">
                          <a:lnSpc>
                            <a:spcPts val="1500"/>
                          </a:lnSpc>
                          <a:spcBef>
                            <a:spcPts val="60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40" name="תיבת טקסט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0" y="0"/>
                        <a:ext cx="427355" cy="2806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r" rtl="1">
                          <a:lnSpc>
                            <a:spcPts val="1500"/>
                          </a:lnSpc>
                          <a:spcBef>
                            <a:spcPts val="60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a:t>(4)</a:t>
                        </a:r>
                        <a:endPara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endParaRPr>
                      </a:p>
                    </p:txBody>
                  </p:sp>
                </p:grpSp>
                <p:cxnSp>
                  <p:nvCxnSpPr>
                    <p:cNvPr id="38" name="מחבר חץ ישר 37"/>
                    <p:cNvCxnSpPr/>
                    <p:nvPr/>
                  </p:nvCxnSpPr>
                  <p:spPr>
                    <a:xfrm flipH="1">
                      <a:off x="-164123" y="157933"/>
                      <a:ext cx="673719" cy="199621"/>
                    </a:xfrm>
                    <a:prstGeom prst="straightConnector1">
                      <a:avLst/>
                    </a:prstGeom>
                    <a:ln>
                      <a:solidFill>
                        <a:srgbClr val="C0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8" name="מלבן מעוגל 27"/>
            <p:cNvSpPr/>
            <p:nvPr/>
          </p:nvSpPr>
          <p:spPr>
            <a:xfrm>
              <a:off x="3042139" y="4771292"/>
              <a:ext cx="339969" cy="117231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0022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סיום העבודה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לאחר שסיימנו לעבוד באתר, נסגור את הפרויקט</a:t>
            </a:r>
          </a:p>
          <a:p>
            <a:r>
              <a:rPr lang="he-IL" dirty="0"/>
              <a:t>יקפוץ חלון המבקש לשמור את העבודה</a:t>
            </a:r>
          </a:p>
          <a:p>
            <a:r>
              <a:rPr lang="he-IL" dirty="0"/>
              <a:t>נאשר ב- </a:t>
            </a:r>
            <a:r>
              <a:rPr lang="en-US" dirty="0"/>
              <a:t>yes</a:t>
            </a:r>
            <a:endParaRPr lang="he-IL" dirty="0"/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63" name="קבוצה 62"/>
          <p:cNvGrpSpPr/>
          <p:nvPr/>
        </p:nvGrpSpPr>
        <p:grpSpPr>
          <a:xfrm>
            <a:off x="1919536" y="2564904"/>
            <a:ext cx="4536504" cy="3618346"/>
            <a:chOff x="0" y="0"/>
            <a:chExt cx="2667000" cy="2200910"/>
          </a:xfrm>
        </p:grpSpPr>
        <p:pic>
          <p:nvPicPr>
            <p:cNvPr id="64" name="תמונה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667000" cy="2200910"/>
            </a:xfrm>
            <a:prstGeom prst="rect">
              <a:avLst/>
            </a:prstGeom>
          </p:spPr>
        </p:pic>
        <p:sp>
          <p:nvSpPr>
            <p:cNvPr id="65" name="מלבן מעוגל 64"/>
            <p:cNvSpPr/>
            <p:nvPr/>
          </p:nvSpPr>
          <p:spPr>
            <a:xfrm>
              <a:off x="908538" y="1875692"/>
              <a:ext cx="586154" cy="269631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09393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פתיחה חוזרת להמשך העבודה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כדי לחזור ולעבוד בפרויקט: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נגש לתיקייה </a:t>
            </a:r>
            <a:r>
              <a:rPr lang="en-US" dirty="0" err="1"/>
              <a:t>taba</a:t>
            </a:r>
            <a:r>
              <a:rPr lang="he-IL" dirty="0"/>
              <a:t> בה יצרנו את הפרויקט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נמצא את תיקיית הפרויקט וניכנס אליה (קליק כפול בעכבר)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הקובץ שבתיקייה הוא הקובץ שיפתח את הפרויקט</a:t>
            </a:r>
          </a:p>
          <a:p>
            <a:pPr marL="457200" indent="-457200">
              <a:buFont typeface="+mj-lt"/>
              <a:buAutoNum type="arabicPeriod"/>
            </a:pPr>
            <a:endParaRPr lang="he-IL" dirty="0"/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68" name="קבוצה 67"/>
          <p:cNvGrpSpPr/>
          <p:nvPr/>
        </p:nvGrpSpPr>
        <p:grpSpPr>
          <a:xfrm>
            <a:off x="3071664" y="3923540"/>
            <a:ext cx="2232248" cy="1598237"/>
            <a:chOff x="3071664" y="3923540"/>
            <a:chExt cx="2232248" cy="1598237"/>
          </a:xfrm>
        </p:grpSpPr>
        <p:pic>
          <p:nvPicPr>
            <p:cNvPr id="66" name="תמונה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1664" y="3923540"/>
              <a:ext cx="2232248" cy="1598237"/>
            </a:xfrm>
            <a:prstGeom prst="rect">
              <a:avLst/>
            </a:prstGeom>
          </p:spPr>
        </p:pic>
        <p:sp>
          <p:nvSpPr>
            <p:cNvPr id="67" name="מלבן מעוגל 66"/>
            <p:cNvSpPr/>
            <p:nvPr/>
          </p:nvSpPr>
          <p:spPr>
            <a:xfrm>
              <a:off x="3431704" y="4725144"/>
              <a:ext cx="1872208" cy="360040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05013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פתרון תקלות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לעיתים, במעבר ממחשב למחשב, מתקבלת הודעה שלא ניתן לפתוח את הפרויקט.</a:t>
            </a:r>
          </a:p>
          <a:p>
            <a:r>
              <a:rPr lang="he-IL" dirty="0"/>
              <a:t>ניגש לתיקיית הפרויקט</a:t>
            </a:r>
          </a:p>
          <a:p>
            <a:r>
              <a:rPr lang="he-IL" dirty="0"/>
              <a:t>בחלון תצוגה נסמן    </a:t>
            </a:r>
            <a:r>
              <a:rPr lang="he-IL" dirty="0">
                <a:sym typeface="Wingdings" panose="05000000000000000000" pitchFamily="2" charset="2"/>
              </a:rPr>
              <a:t> </a:t>
            </a:r>
            <a:r>
              <a:rPr lang="he-IL" dirty="0"/>
              <a:t>פריטים מוסתרים</a:t>
            </a:r>
          </a:p>
          <a:p>
            <a:r>
              <a:rPr lang="he-IL" dirty="0"/>
              <a:t>נמחק את הקובץ  </a:t>
            </a:r>
            <a:r>
              <a:rPr lang="en-US" dirty="0"/>
              <a:t>.vs</a:t>
            </a:r>
            <a:endParaRPr lang="he-IL" dirty="0"/>
          </a:p>
          <a:p>
            <a:endParaRPr lang="he-IL" dirty="0"/>
          </a:p>
          <a:p>
            <a:pPr marL="457200" indent="-457200">
              <a:buFont typeface="+mj-lt"/>
              <a:buAutoNum type="arabicPeriod"/>
            </a:pPr>
            <a:endParaRPr lang="he-IL" dirty="0"/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74" name="קבוצה 73"/>
          <p:cNvGrpSpPr/>
          <p:nvPr/>
        </p:nvGrpSpPr>
        <p:grpSpPr>
          <a:xfrm>
            <a:off x="1271464" y="3573016"/>
            <a:ext cx="8067675" cy="3009900"/>
            <a:chOff x="1343472" y="3573016"/>
            <a:chExt cx="8067675" cy="3009900"/>
          </a:xfrm>
        </p:grpSpPr>
        <p:pic>
          <p:nvPicPr>
            <p:cNvPr id="69" name="תמונה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3472" y="3573016"/>
              <a:ext cx="8067675" cy="3009900"/>
            </a:xfrm>
            <a:prstGeom prst="rect">
              <a:avLst/>
            </a:prstGeom>
          </p:spPr>
        </p:pic>
        <p:grpSp>
          <p:nvGrpSpPr>
            <p:cNvPr id="73" name="קבוצה 72"/>
            <p:cNvGrpSpPr/>
            <p:nvPr/>
          </p:nvGrpSpPr>
          <p:grpSpPr>
            <a:xfrm>
              <a:off x="1631504" y="3717032"/>
              <a:ext cx="7779643" cy="2070444"/>
              <a:chOff x="1631504" y="3717032"/>
              <a:chExt cx="7779643" cy="2070444"/>
            </a:xfrm>
          </p:grpSpPr>
          <p:sp>
            <p:nvSpPr>
              <p:cNvPr id="70" name="מלבן מעוגל 69"/>
              <p:cNvSpPr/>
              <p:nvPr/>
            </p:nvSpPr>
            <p:spPr>
              <a:xfrm>
                <a:off x="8830336" y="3717032"/>
                <a:ext cx="580811" cy="318556"/>
              </a:xfrm>
              <a:prstGeom prst="roundRect">
                <a:avLst/>
              </a:prstGeom>
              <a:noFill/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" name="מלבן מעוגל 70"/>
              <p:cNvSpPr/>
              <p:nvPr/>
            </p:nvSpPr>
            <p:spPr>
              <a:xfrm>
                <a:off x="1631504" y="4509120"/>
                <a:ext cx="1296144" cy="360040"/>
              </a:xfrm>
              <a:prstGeom prst="roundRect">
                <a:avLst/>
              </a:prstGeom>
              <a:noFill/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2" name="מלבן מעוגל 71"/>
              <p:cNvSpPr/>
              <p:nvPr/>
            </p:nvSpPr>
            <p:spPr>
              <a:xfrm>
                <a:off x="7018250" y="5548028"/>
                <a:ext cx="576064" cy="239448"/>
              </a:xfrm>
              <a:prstGeom prst="roundRect">
                <a:avLst/>
              </a:prstGeom>
              <a:noFill/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464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279576" y="2708920"/>
            <a:ext cx="7814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בניית דף בסביבת העבודה</a:t>
            </a:r>
          </a:p>
        </p:txBody>
      </p:sp>
    </p:spTree>
    <p:extLst>
      <p:ext uri="{BB962C8B-B14F-4D97-AF65-F5344CB8AC3E}">
        <p14:creationId xmlns:p14="http://schemas.microsoft.com/office/powerpoint/2010/main" val="319308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ED93B1-8387-4F1A-BB54-D72367130B1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מעוגל 9">
            <a:extLst>
              <a:ext uri="{FF2B5EF4-FFF2-40B4-BE49-F238E27FC236}">
                <a16:creationId xmlns:a16="http://schemas.microsoft.com/office/drawing/2014/main" id="{0C2C6885-7A27-4195-A687-1BD43D7519A7}"/>
              </a:ext>
            </a:extLst>
          </p:cNvPr>
          <p:cNvSpPr/>
          <p:nvPr/>
        </p:nvSpPr>
        <p:spPr>
          <a:xfrm>
            <a:off x="212943" y="1386141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F76FD49F-B088-42AF-9751-8860E490C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943" y="139578"/>
            <a:ext cx="7896199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algn="r"/>
            <a:r>
              <a:rPr lang="he-IL" sz="4000" dirty="0">
                <a:solidFill>
                  <a:srgbClr val="002060"/>
                </a:solidFill>
              </a:rPr>
              <a:t>תב"א</a:t>
            </a:r>
            <a:r>
              <a:rPr lang="he-IL" sz="2800" dirty="0">
                <a:solidFill>
                  <a:srgbClr val="002060"/>
                </a:solidFill>
              </a:rPr>
              <a:t> - </a:t>
            </a:r>
            <a:r>
              <a:rPr lang="he-IL" sz="4000" dirty="0">
                <a:solidFill>
                  <a:srgbClr val="002060"/>
                </a:solidFill>
              </a:rPr>
              <a:t>ת</a:t>
            </a:r>
            <a:r>
              <a:rPr lang="he-IL" sz="2800" dirty="0">
                <a:solidFill>
                  <a:srgbClr val="002060"/>
                </a:solidFill>
              </a:rPr>
              <a:t>כנות </a:t>
            </a:r>
            <a:r>
              <a:rPr lang="he-IL" sz="4000" dirty="0">
                <a:solidFill>
                  <a:srgbClr val="002060"/>
                </a:solidFill>
              </a:rPr>
              <a:t>ב</a:t>
            </a:r>
            <a:r>
              <a:rPr lang="he-IL" sz="2800" dirty="0">
                <a:solidFill>
                  <a:srgbClr val="002060"/>
                </a:solidFill>
              </a:rPr>
              <a:t>סביבת ה</a:t>
            </a:r>
            <a:r>
              <a:rPr lang="he-IL" sz="4000" dirty="0">
                <a:solidFill>
                  <a:srgbClr val="002060"/>
                </a:solidFill>
              </a:rPr>
              <a:t>א</a:t>
            </a:r>
            <a:r>
              <a:rPr lang="he-IL" sz="2800" dirty="0">
                <a:solidFill>
                  <a:srgbClr val="002060"/>
                </a:solidFill>
              </a:rPr>
              <a:t>ינטרנט</a:t>
            </a:r>
          </a:p>
        </p:txBody>
      </p:sp>
      <p:sp>
        <p:nvSpPr>
          <p:cNvPr id="13" name="מלבן מעוגל 6">
            <a:extLst>
              <a:ext uri="{FF2B5EF4-FFF2-40B4-BE49-F238E27FC236}">
                <a16:creationId xmlns:a16="http://schemas.microsoft.com/office/drawing/2014/main" id="{1AF7CB31-5F54-462E-B6C9-27BB44CC62ED}"/>
              </a:ext>
            </a:extLst>
          </p:cNvPr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7">
            <a:extLst>
              <a:ext uri="{FF2B5EF4-FFF2-40B4-BE49-F238E27FC236}">
                <a16:creationId xmlns:a16="http://schemas.microsoft.com/office/drawing/2014/main" id="{7C39C287-7E6F-45E5-9D10-1EE25BEA09FF}"/>
              </a:ext>
            </a:extLst>
          </p:cNvPr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10">
            <a:extLst>
              <a:ext uri="{FF2B5EF4-FFF2-40B4-BE49-F238E27FC236}">
                <a16:creationId xmlns:a16="http://schemas.microsoft.com/office/drawing/2014/main" id="{26D12D86-B9FD-4E10-B1FB-9FC9261DE400}"/>
              </a:ext>
            </a:extLst>
          </p:cNvPr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Google Shape;11;p2">
            <a:extLst>
              <a:ext uri="{FF2B5EF4-FFF2-40B4-BE49-F238E27FC236}">
                <a16:creationId xmlns:a16="http://schemas.microsoft.com/office/drawing/2014/main" id="{944FFCCE-4117-427A-A973-9FCC550977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5907" y="2968384"/>
            <a:ext cx="12192000" cy="703645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he-IL" dirty="0"/>
              <a:t>מדעי המחשב - מבני נתונים</a:t>
            </a:r>
          </a:p>
        </p:txBody>
      </p: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7E45464B-860F-44B6-BFBC-F2C6D83907F7}"/>
              </a:ext>
            </a:extLst>
          </p:cNvPr>
          <p:cNvSpPr txBox="1">
            <a:spLocks/>
          </p:cNvSpPr>
          <p:nvPr/>
        </p:nvSpPr>
        <p:spPr bwMode="auto">
          <a:xfrm>
            <a:off x="0" y="3573096"/>
            <a:ext cx="12191999" cy="72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he-IL"/>
            </a:defPPr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kumimoji="0"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9144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3716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18288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שם המורה:</a:t>
            </a:r>
            <a:r>
              <a:rPr lang="en-US" dirty="0"/>
              <a:t> </a:t>
            </a:r>
            <a:r>
              <a:rPr lang="he-IL" dirty="0"/>
              <a:t>הילה קדמן </a:t>
            </a:r>
          </a:p>
        </p:txBody>
      </p:sp>
      <p:sp>
        <p:nvSpPr>
          <p:cNvPr id="18" name="מלבן מעוגל 8">
            <a:extLst>
              <a:ext uri="{FF2B5EF4-FFF2-40B4-BE49-F238E27FC236}">
                <a16:creationId xmlns:a16="http://schemas.microsoft.com/office/drawing/2014/main" id="{8286DB09-C9DA-4D79-B9BA-28F2788A0EF5}"/>
              </a:ext>
            </a:extLst>
          </p:cNvPr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F3006-5F56-4918-83EF-B03C102C6734}"/>
              </a:ext>
            </a:extLst>
          </p:cNvPr>
          <p:cNvSpPr txBox="1"/>
          <p:nvPr/>
        </p:nvSpPr>
        <p:spPr>
          <a:xfrm>
            <a:off x="452049" y="6316882"/>
            <a:ext cx="5184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blog.csit.org.il</a:t>
            </a:r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MyBlog.aspx?BlogID</a:t>
            </a:r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=33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71E4A-A266-4AA6-90E3-B5669D7A1391}"/>
              </a:ext>
            </a:extLst>
          </p:cNvPr>
          <p:cNvSpPr/>
          <p:nvPr/>
        </p:nvSpPr>
        <p:spPr>
          <a:xfrm>
            <a:off x="2063552" y="1522291"/>
            <a:ext cx="8312858" cy="1626975"/>
          </a:xfrm>
          <a:prstGeom prst="rect">
            <a:avLst/>
          </a:prstGeom>
        </p:spPr>
        <p:txBody>
          <a:bodyPr spcFirstLastPara="1" vert="horz" wrap="square" lIns="36000" tIns="36000" rIns="36000" bIns="36000" anchor="ctr" anchorCtr="0">
            <a:sp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he-IL" sz="48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התקנת </a:t>
            </a:r>
            <a:r>
              <a:rPr lang="en-US" sz="48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Visual Studio 2017</a:t>
            </a:r>
            <a:br>
              <a:rPr lang="he-IL" sz="48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en-US" sz="48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226344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3359697" y="2852936"/>
            <a:ext cx="4938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סיכום נושאים</a:t>
            </a:r>
          </a:p>
        </p:txBody>
      </p:sp>
    </p:spTree>
    <p:extLst>
      <p:ext uri="{BB962C8B-B14F-4D97-AF65-F5344CB8AC3E}">
        <p14:creationId xmlns:p14="http://schemas.microsoft.com/office/powerpoint/2010/main" val="381019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תמונה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700808"/>
            <a:ext cx="5195874" cy="482766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המבנה הבסיסי של דף </a:t>
            </a:r>
            <a:r>
              <a:rPr lang="en-US" dirty="0"/>
              <a:t>HTML</a:t>
            </a:r>
            <a:r>
              <a:rPr lang="he-IL" dirty="0"/>
              <a:t>:</a:t>
            </a:r>
          </a:p>
          <a:p>
            <a:endParaRPr lang="he-IL" dirty="0"/>
          </a:p>
          <a:p>
            <a:pPr marL="457200" indent="-457200">
              <a:buFont typeface="+mj-lt"/>
              <a:buAutoNum type="arabicPeriod"/>
            </a:pPr>
            <a:endParaRPr lang="he-IL" dirty="0"/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76" name="תמונה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492896"/>
            <a:ext cx="18383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7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שפת התגיות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כותרת: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פיסקה: 	 </a:t>
            </a:r>
            <a:r>
              <a:rPr lang="en-US" dirty="0"/>
              <a:t>&lt;p&gt; ... &lt;/p&gt;</a:t>
            </a:r>
            <a:r>
              <a:rPr lang="he-IL" dirty="0"/>
              <a:t> 	 	</a:t>
            </a:r>
            <a:r>
              <a:rPr lang="en-US" dirty="0"/>
              <a:t>&lt;div&gt; ... &lt;/div&gt;</a:t>
            </a:r>
            <a:endParaRPr lang="he-IL" dirty="0"/>
          </a:p>
          <a:p>
            <a:r>
              <a:rPr lang="he-IL" dirty="0"/>
              <a:t>ירידת שורה:	  </a:t>
            </a:r>
            <a:r>
              <a:rPr lang="en-US" dirty="0"/>
              <a:t>&lt;</a:t>
            </a:r>
            <a:r>
              <a:rPr lang="en-US" dirty="0" err="1"/>
              <a:t>br</a:t>
            </a:r>
            <a:r>
              <a:rPr lang="en-US" dirty="0"/>
              <a:t> /&gt;</a:t>
            </a:r>
          </a:p>
          <a:p>
            <a:r>
              <a:rPr lang="he-IL" dirty="0"/>
              <a:t>קו אופקי:   </a:t>
            </a:r>
            <a:r>
              <a:rPr lang="en-US" dirty="0"/>
              <a:t>&lt;</a:t>
            </a:r>
            <a:r>
              <a:rPr lang="en-US" dirty="0" err="1"/>
              <a:t>hr</a:t>
            </a:r>
            <a:r>
              <a:rPr lang="en-US" dirty="0"/>
              <a:t> /&gt;     	</a:t>
            </a:r>
            <a:endParaRPr lang="he-IL" dirty="0"/>
          </a:p>
          <a:p>
            <a:r>
              <a:rPr lang="he-IL" dirty="0"/>
              <a:t>הערה: 	</a:t>
            </a:r>
            <a:r>
              <a:rPr lang="en-US" dirty="0">
                <a:solidFill>
                  <a:srgbClr val="006600"/>
                </a:solidFill>
              </a:rPr>
              <a:t>--&gt;</a:t>
            </a:r>
            <a:r>
              <a:rPr lang="he-IL" dirty="0">
                <a:solidFill>
                  <a:srgbClr val="006600"/>
                </a:solidFill>
              </a:rPr>
              <a:t>   תוכן ההערה </a:t>
            </a:r>
            <a:r>
              <a:rPr lang="en-US" dirty="0">
                <a:solidFill>
                  <a:srgbClr val="006600"/>
                </a:solidFill>
              </a:rPr>
              <a:t>&lt;!-- 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77" name="תמונה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705728"/>
            <a:ext cx="2592288" cy="229441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880828"/>
            <a:ext cx="413145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עיצוב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css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המאפיין </a:t>
            </a:r>
            <a:r>
              <a:rPr lang="en-US" dirty="0"/>
              <a:t>style</a:t>
            </a:r>
            <a:r>
              <a:rPr lang="he-IL" dirty="0"/>
              <a:t>:</a:t>
            </a:r>
          </a:p>
          <a:p>
            <a:r>
              <a:rPr lang="he-IL" dirty="0"/>
              <a:t>כיוון התצוגה:		</a:t>
            </a:r>
            <a:r>
              <a:rPr lang="en-US" dirty="0"/>
              <a:t>&lt;body </a:t>
            </a:r>
            <a:r>
              <a:rPr lang="en-US" dirty="0">
                <a:solidFill>
                  <a:srgbClr val="FF0000"/>
                </a:solidFill>
              </a:rPr>
              <a:t>style</a:t>
            </a:r>
            <a:r>
              <a:rPr lang="en-US" dirty="0"/>
              <a:t> </a:t>
            </a:r>
            <a:r>
              <a:rPr lang="en-US" dirty="0">
                <a:solidFill>
                  <a:srgbClr val="3333FF"/>
                </a:solidFill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3333FF"/>
                </a:solidFill>
              </a:rPr>
              <a:t>"</a:t>
            </a:r>
            <a:r>
              <a:rPr lang="en-US" dirty="0" err="1">
                <a:solidFill>
                  <a:srgbClr val="FF0000"/>
                </a:solidFill>
              </a:rPr>
              <a:t>Derection</a:t>
            </a:r>
            <a:r>
              <a:rPr lang="en-US" dirty="0">
                <a:solidFill>
                  <a:srgbClr val="3333FF"/>
                </a:solidFill>
              </a:rPr>
              <a:t>: </a:t>
            </a:r>
            <a:r>
              <a:rPr lang="en-US" dirty="0" err="1">
                <a:solidFill>
                  <a:srgbClr val="3333FF"/>
                </a:solidFill>
              </a:rPr>
              <a:t>rtl</a:t>
            </a:r>
            <a:r>
              <a:rPr lang="en-US" dirty="0">
                <a:solidFill>
                  <a:srgbClr val="3333FF"/>
                </a:solidFill>
              </a:rPr>
              <a:t>;"</a:t>
            </a:r>
            <a:r>
              <a:rPr lang="en-US" dirty="0"/>
              <a:t>&gt; ... &lt;/body&gt;</a:t>
            </a:r>
            <a:endParaRPr lang="he-IL" dirty="0"/>
          </a:p>
          <a:p>
            <a:r>
              <a:rPr lang="he-IL" dirty="0"/>
              <a:t>התכונות שלהלן משפיעות על טקסט, כלומר על כותרות ופסקאות: </a:t>
            </a:r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78" name="תמונה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600200"/>
            <a:ext cx="6696075" cy="457200"/>
          </a:xfrm>
          <a:prstGeom prst="rect">
            <a:avLst/>
          </a:prstGeom>
        </p:spPr>
      </p:pic>
      <p:pic>
        <p:nvPicPr>
          <p:cNvPr id="79" name="תמונה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3068960"/>
            <a:ext cx="8054305" cy="329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2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צבע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35360" y="1600200"/>
            <a:ext cx="10231040" cy="4873752"/>
          </a:xfrm>
        </p:spPr>
        <p:txBody>
          <a:bodyPr>
            <a:normAutofit/>
          </a:bodyPr>
          <a:lstStyle/>
          <a:p>
            <a:r>
              <a:rPr lang="he-IL" dirty="0"/>
              <a:t>התכונה  </a:t>
            </a:r>
            <a:r>
              <a:rPr lang="en-US" dirty="0"/>
              <a:t>color</a:t>
            </a:r>
            <a:endParaRPr lang="he-IL" dirty="0"/>
          </a:p>
          <a:p>
            <a:r>
              <a:rPr lang="he-IL" dirty="0"/>
              <a:t>שם של צבע	</a:t>
            </a:r>
            <a:endParaRPr lang="en-US" dirty="0"/>
          </a:p>
          <a:p>
            <a:r>
              <a:rPr lang="en-US" dirty="0"/>
              <a:t>RGB</a:t>
            </a:r>
          </a:p>
          <a:p>
            <a:r>
              <a:rPr lang="he-IL" dirty="0"/>
              <a:t>מקור לצבעים</a:t>
            </a:r>
          </a:p>
          <a:p>
            <a:endParaRPr lang="he-IL" dirty="0"/>
          </a:p>
          <a:p>
            <a:r>
              <a:rPr lang="he-IL" dirty="0"/>
              <a:t>רקע</a:t>
            </a:r>
          </a:p>
          <a:p>
            <a:pPr lvl="1"/>
            <a:r>
              <a:rPr lang="he-IL" dirty="0"/>
              <a:t>צבע רקע						</a:t>
            </a:r>
            <a:r>
              <a:rPr lang="en-US" dirty="0">
                <a:solidFill>
                  <a:srgbClr val="FF0000"/>
                </a:solidFill>
              </a:rPr>
              <a:t>background-color </a:t>
            </a:r>
            <a:r>
              <a:rPr lang="en-US" dirty="0"/>
              <a:t>: silver ;</a:t>
            </a:r>
            <a:endParaRPr lang="he-IL" dirty="0"/>
          </a:p>
          <a:p>
            <a:pPr lvl="1"/>
            <a:r>
              <a:rPr lang="he-IL" dirty="0"/>
              <a:t>תמונה כרקע  </a:t>
            </a:r>
            <a:r>
              <a:rPr lang="en-US" dirty="0">
                <a:solidFill>
                  <a:srgbClr val="FF0000"/>
                </a:solidFill>
              </a:rPr>
              <a:t>background-image </a:t>
            </a:r>
            <a:r>
              <a:rPr lang="en-US" dirty="0"/>
              <a:t>: "</a:t>
            </a:r>
            <a:r>
              <a:rPr lang="en-US" dirty="0" err="1"/>
              <a:t>url</a:t>
            </a:r>
            <a:r>
              <a:rPr lang="en-US" dirty="0"/>
              <a:t>(http://</a:t>
            </a:r>
            <a:r>
              <a:rPr lang="en-US" dirty="0" err="1"/>
              <a:t>www.picturs.com</a:t>
            </a:r>
            <a:r>
              <a:rPr lang="en-US" dirty="0"/>
              <a:t>/</a:t>
            </a:r>
            <a:r>
              <a:rPr lang="en-US" dirty="0" err="1"/>
              <a:t>picTittle.jpg</a:t>
            </a:r>
            <a:r>
              <a:rPr lang="en-US" dirty="0"/>
              <a:t>:);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12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עיצוב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css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5231904" y="1600200"/>
            <a:ext cx="5334496" cy="4873752"/>
          </a:xfrm>
        </p:spPr>
        <p:txBody>
          <a:bodyPr>
            <a:normAutofit/>
          </a:bodyPr>
          <a:lstStyle/>
          <a:p>
            <a:r>
              <a:rPr lang="he-IL" dirty="0"/>
              <a:t>עיצוב </a:t>
            </a:r>
            <a:r>
              <a:rPr lang="en-US" dirty="0" err="1"/>
              <a:t>css</a:t>
            </a:r>
            <a:r>
              <a:rPr lang="he-IL" dirty="0"/>
              <a:t> יכול להיות בכמה רמות:</a:t>
            </a:r>
          </a:p>
          <a:p>
            <a:r>
              <a:rPr lang="he-IL" dirty="0"/>
              <a:t>ברמת התגית:	</a:t>
            </a:r>
            <a:br>
              <a:rPr lang="en-US" dirty="0"/>
            </a:br>
            <a:r>
              <a:rPr lang="he-IL" dirty="0"/>
              <a:t>	</a:t>
            </a:r>
            <a:endParaRPr lang="en-US" dirty="0"/>
          </a:p>
          <a:p>
            <a:r>
              <a:rPr lang="he-IL" dirty="0"/>
              <a:t>ברמת הדף - נרשם ב- </a:t>
            </a:r>
            <a:r>
              <a:rPr lang="en-US" dirty="0"/>
              <a:t>head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ברמת האתר - מסמך מקושר</a:t>
            </a: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80" name="תמונה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060848"/>
            <a:ext cx="7848872" cy="348839"/>
          </a:xfrm>
          <a:prstGeom prst="rect">
            <a:avLst/>
          </a:prstGeom>
        </p:spPr>
      </p:pic>
      <p:pic>
        <p:nvPicPr>
          <p:cNvPr id="81" name="תמונה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633738"/>
            <a:ext cx="4304665" cy="2806675"/>
          </a:xfrm>
          <a:prstGeom prst="rect">
            <a:avLst/>
          </a:prstGeom>
        </p:spPr>
      </p:pic>
      <p:pic>
        <p:nvPicPr>
          <p:cNvPr id="82" name="תמונה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29" y="5623179"/>
            <a:ext cx="6496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הוספת תמונה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911424" y="1600200"/>
            <a:ext cx="9654976" cy="4873752"/>
          </a:xfrm>
        </p:spPr>
        <p:txBody>
          <a:bodyPr>
            <a:normAutofit/>
          </a:bodyPr>
          <a:lstStyle/>
          <a:p>
            <a:r>
              <a:rPr lang="he-IL" dirty="0"/>
              <a:t>סוגי תמונות:</a:t>
            </a:r>
          </a:p>
          <a:p>
            <a:pPr lvl="1"/>
            <a:r>
              <a:rPr lang="he-IL" dirty="0"/>
              <a:t>לפי גודל / משקל</a:t>
            </a:r>
          </a:p>
          <a:p>
            <a:pPr lvl="1"/>
            <a:r>
              <a:rPr lang="he-IL" dirty="0"/>
              <a:t>לפי סוג  </a:t>
            </a:r>
          </a:p>
          <a:p>
            <a:pPr lvl="2"/>
            <a:r>
              <a:rPr lang="he-IL" dirty="0"/>
              <a:t>מוגן - זכויות יוצרים, סימני מים   - </a:t>
            </a:r>
            <a:r>
              <a:rPr lang="en-US" dirty="0"/>
              <a:t>gif, jpg</a:t>
            </a:r>
            <a:endParaRPr lang="he-IL" dirty="0"/>
          </a:p>
          <a:p>
            <a:pPr lvl="2"/>
            <a:r>
              <a:rPr lang="he-IL" dirty="0"/>
              <a:t>חופשי   -   </a:t>
            </a:r>
            <a:r>
              <a:rPr lang="en-US" dirty="0" err="1"/>
              <a:t>png</a:t>
            </a:r>
            <a:br>
              <a:rPr lang="en-US" dirty="0"/>
            </a:br>
            <a:endParaRPr lang="he-IL" dirty="0"/>
          </a:p>
          <a:p>
            <a:r>
              <a:rPr lang="he-IL" dirty="0"/>
              <a:t>שילוב תמונה באתר</a:t>
            </a:r>
          </a:p>
          <a:p>
            <a:pPr lvl="1"/>
            <a:r>
              <a:rPr lang="he-IL" dirty="0"/>
              <a:t>התגית </a:t>
            </a:r>
            <a:r>
              <a:rPr lang="en-US" dirty="0" err="1"/>
              <a:t>img</a:t>
            </a:r>
            <a:endParaRPr lang="he-IL" dirty="0"/>
          </a:p>
          <a:p>
            <a:pPr lvl="1"/>
            <a:r>
              <a:rPr lang="he-IL" dirty="0"/>
              <a:t>תכונות התגית:  </a:t>
            </a:r>
            <a:r>
              <a:rPr lang="en-US" dirty="0" err="1"/>
              <a:t>src</a:t>
            </a:r>
            <a:r>
              <a:rPr lang="he-IL" dirty="0"/>
              <a:t>,  גובה, רוחב, מסגרת, </a:t>
            </a:r>
            <a:r>
              <a:rPr lang="en-US" dirty="0"/>
              <a:t>alt</a:t>
            </a:r>
            <a:endParaRPr lang="he-IL" dirty="0"/>
          </a:p>
          <a:p>
            <a:pPr lvl="1"/>
            <a:r>
              <a:rPr lang="he-IL" dirty="0"/>
              <a:t>הסרת רקע התמונה</a:t>
            </a:r>
            <a:br>
              <a:rPr lang="en-US" dirty="0"/>
            </a:br>
            <a:endParaRPr lang="he-IL" dirty="0"/>
          </a:p>
          <a:p>
            <a:r>
              <a:rPr lang="he-IL" dirty="0"/>
              <a:t>תמונה כקישור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80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רשימות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911424" y="1600200"/>
            <a:ext cx="9654976" cy="4873752"/>
          </a:xfrm>
        </p:spPr>
        <p:txBody>
          <a:bodyPr>
            <a:normAutofit/>
          </a:bodyPr>
          <a:lstStyle/>
          <a:p>
            <a:r>
              <a:rPr lang="he-IL" dirty="0"/>
              <a:t>רשימות ממוספרות - </a:t>
            </a:r>
            <a:r>
              <a:rPr lang="en-US" dirty="0" err="1"/>
              <a:t>ol</a:t>
            </a:r>
            <a:endParaRPr lang="he-IL" dirty="0"/>
          </a:p>
          <a:p>
            <a:r>
              <a:rPr lang="he-IL" dirty="0"/>
              <a:t>רשימות לא מממוספרות - </a:t>
            </a:r>
            <a:r>
              <a:rPr lang="en-US" dirty="0" err="1"/>
              <a:t>ul</a:t>
            </a:r>
            <a:endParaRPr lang="he-IL" dirty="0"/>
          </a:p>
          <a:p>
            <a:r>
              <a:rPr lang="he-IL" dirty="0"/>
              <a:t>פריט ברשימה - </a:t>
            </a:r>
            <a:r>
              <a:rPr lang="en-US" dirty="0"/>
              <a:t>li</a:t>
            </a:r>
            <a:endParaRPr lang="he-IL" dirty="0"/>
          </a:p>
          <a:p>
            <a:pPr lvl="1"/>
            <a:r>
              <a:rPr lang="he-IL" dirty="0"/>
              <a:t>סוג מספור - </a:t>
            </a:r>
            <a:r>
              <a:rPr lang="en-US" dirty="0"/>
              <a:t>type</a:t>
            </a:r>
            <a:r>
              <a:rPr lang="he-IL" dirty="0"/>
              <a:t>:  </a:t>
            </a:r>
            <a:r>
              <a:rPr lang="en-US" dirty="0"/>
              <a:t>A , a , I , i</a:t>
            </a:r>
            <a:endParaRPr lang="he-IL" dirty="0"/>
          </a:p>
          <a:p>
            <a:pPr lvl="1"/>
            <a:r>
              <a:rPr lang="he-IL" dirty="0"/>
              <a:t>סוג צורה - </a:t>
            </a:r>
            <a:r>
              <a:rPr lang="en-US" dirty="0"/>
              <a:t>type</a:t>
            </a:r>
            <a:r>
              <a:rPr lang="he-IL" dirty="0"/>
              <a:t>: </a:t>
            </a:r>
            <a:r>
              <a:rPr lang="en-US" dirty="0"/>
              <a:t>disc, circle, square</a:t>
            </a:r>
            <a:endParaRPr lang="he-IL" dirty="0"/>
          </a:p>
          <a:p>
            <a:r>
              <a:rPr lang="he-IL" dirty="0"/>
              <a:t>רשימה ותת רשימה</a:t>
            </a:r>
          </a:p>
          <a:p>
            <a:endParaRPr lang="he-IL" dirty="0"/>
          </a:p>
          <a:p>
            <a:r>
              <a:rPr lang="he-IL" dirty="0"/>
              <a:t>כיוון לפי שפה</a:t>
            </a:r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90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קישורים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911424" y="1600200"/>
            <a:ext cx="10081120" cy="4873752"/>
          </a:xfrm>
        </p:spPr>
        <p:txBody>
          <a:bodyPr>
            <a:normAutofit/>
          </a:bodyPr>
          <a:lstStyle/>
          <a:p>
            <a:r>
              <a:rPr lang="he-IL" dirty="0"/>
              <a:t>קישור לדף/אתר אחר:		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 =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www.siteName.co.il</a:t>
            </a:r>
            <a:r>
              <a:rPr lang="en-US" dirty="0"/>
              <a:t>&gt;...&lt;/a&gt;</a:t>
            </a:r>
            <a:endParaRPr lang="he-IL" dirty="0"/>
          </a:p>
          <a:p>
            <a:r>
              <a:rPr lang="he-IL" dirty="0"/>
              <a:t>קישור לקובץ:			       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 = "</a:t>
            </a:r>
            <a:r>
              <a:rPr lang="en-US" dirty="0" err="1"/>
              <a:t>filename.ext</a:t>
            </a:r>
            <a:r>
              <a:rPr lang="en-US" dirty="0"/>
              <a:t>"&gt;text&lt;/a&gt;          </a:t>
            </a:r>
            <a:endParaRPr lang="he-IL" dirty="0"/>
          </a:p>
          <a:p>
            <a:r>
              <a:rPr lang="he-IL" dirty="0"/>
              <a:t>קישור לכתובת דוא"ל:</a:t>
            </a:r>
            <a:br>
              <a:rPr lang="en-US" dirty="0"/>
            </a:br>
            <a:r>
              <a:rPr lang="he-IL" dirty="0"/>
              <a:t>		</a:t>
            </a:r>
            <a:r>
              <a:rPr lang="en-US" dirty="0"/>
              <a:t>&lt;/a&gt;</a:t>
            </a:r>
            <a:r>
              <a:rPr lang="he-IL" dirty="0"/>
              <a:t>  שם הנמען</a:t>
            </a:r>
            <a:r>
              <a:rPr lang="en-US" dirty="0"/>
              <a:t>&lt;a ref = "mailto: </a:t>
            </a:r>
            <a:r>
              <a:rPr lang="en-US" dirty="0" err="1">
                <a:hlinkClick r:id="rId3"/>
              </a:rPr>
              <a:t>emailName@gmail.com</a:t>
            </a:r>
            <a:r>
              <a:rPr lang="en-US" dirty="0"/>
              <a:t>"&gt;  </a:t>
            </a:r>
            <a:br>
              <a:rPr lang="en-US" dirty="0"/>
            </a:br>
            <a:endParaRPr lang="he-IL" dirty="0"/>
          </a:p>
          <a:p>
            <a:r>
              <a:rPr lang="he-IL" dirty="0"/>
              <a:t>נתיב חיפוש </a:t>
            </a:r>
            <a:r>
              <a:rPr lang="en-US" dirty="0"/>
              <a:t>path</a:t>
            </a:r>
            <a:endParaRPr lang="he-IL" dirty="0"/>
          </a:p>
          <a:p>
            <a:endParaRPr lang="he-IL" dirty="0"/>
          </a:p>
          <a:p>
            <a:r>
              <a:rPr lang="he-IL" dirty="0"/>
              <a:t>קישור פנימי בתוך המסמך</a:t>
            </a:r>
          </a:p>
          <a:p>
            <a:pPr lvl="1"/>
            <a:r>
              <a:rPr lang="he-IL" dirty="0"/>
              <a:t>עוגן:	 </a:t>
            </a:r>
            <a:r>
              <a:rPr lang="en-US" dirty="0"/>
              <a:t>&lt;a name = "#</a:t>
            </a:r>
            <a:r>
              <a:rPr lang="en-US" dirty="0" err="1"/>
              <a:t>a1</a:t>
            </a:r>
            <a:r>
              <a:rPr lang="en-US" dirty="0"/>
              <a:t>"&gt; ... &lt;/a&gt;</a:t>
            </a:r>
            <a:r>
              <a:rPr lang="he-IL" dirty="0"/>
              <a:t> </a:t>
            </a:r>
          </a:p>
          <a:p>
            <a:pPr lvl="1"/>
            <a:r>
              <a:rPr lang="he-IL" dirty="0"/>
              <a:t>קישור לעוגן 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 = "#</a:t>
            </a:r>
            <a:r>
              <a:rPr lang="en-US" dirty="0" err="1"/>
              <a:t>a1</a:t>
            </a:r>
            <a:r>
              <a:rPr lang="en-US" dirty="0"/>
              <a:t>"&gt; ... &lt;/a&gt; </a:t>
            </a:r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24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טבלה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911424" y="1600200"/>
            <a:ext cx="10081120" cy="4873752"/>
          </a:xfrm>
        </p:spPr>
        <p:txBody>
          <a:bodyPr>
            <a:normAutofit/>
          </a:bodyPr>
          <a:lstStyle/>
          <a:p>
            <a:r>
              <a:rPr lang="he-IL" dirty="0"/>
              <a:t>טבלה, שורה, עמודה / עמודת כותרת</a:t>
            </a:r>
          </a:p>
          <a:p>
            <a:r>
              <a:rPr lang="he-IL" dirty="0"/>
              <a:t>גבולות טבלה ותא</a:t>
            </a:r>
          </a:p>
          <a:p>
            <a:r>
              <a:rPr lang="he-IL" dirty="0"/>
              <a:t>מרכוז טבלה</a:t>
            </a:r>
          </a:p>
          <a:p>
            <a:r>
              <a:rPr lang="he-IL" dirty="0"/>
              <a:t>כיוון הטבלה בהתאם ל- </a:t>
            </a:r>
            <a:r>
              <a:rPr lang="en-US" dirty="0"/>
              <a:t>direction </a:t>
            </a:r>
            <a:r>
              <a:rPr lang="he-IL" dirty="0"/>
              <a:t> של ה-</a:t>
            </a:r>
            <a:r>
              <a:rPr lang="en-US" dirty="0"/>
              <a:t> body</a:t>
            </a:r>
          </a:p>
          <a:p>
            <a:r>
              <a:rPr lang="he-IL" dirty="0"/>
              <a:t>צבע טקסט וצבע רקע לתא</a:t>
            </a:r>
          </a:p>
          <a:p>
            <a:r>
              <a:rPr lang="he-IL" dirty="0"/>
              <a:t>עובי קו - </a:t>
            </a:r>
            <a:r>
              <a:rPr lang="en-US" dirty="0"/>
              <a:t>spacing</a:t>
            </a:r>
            <a:endParaRPr lang="he-IL" dirty="0"/>
          </a:p>
          <a:p>
            <a:r>
              <a:rPr lang="he-IL" dirty="0"/>
              <a:t>שוליים פנימיים - </a:t>
            </a:r>
            <a:r>
              <a:rPr lang="en-US" dirty="0"/>
              <a:t>padding</a:t>
            </a:r>
            <a:endParaRPr lang="he-IL" dirty="0"/>
          </a:p>
          <a:p>
            <a:r>
              <a:rPr lang="he-IL" dirty="0"/>
              <a:t>מיזוג תאים</a:t>
            </a:r>
          </a:p>
          <a:p>
            <a:r>
              <a:rPr lang="he-IL" dirty="0"/>
              <a:t>מערכת שעות</a:t>
            </a:r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39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תכנות בסביבת האינטרנט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אינטרנט - מהו?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55000"/>
              </a:spcBef>
            </a:pP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בשנת 1969 פיתחה סוכנות </a:t>
            </a:r>
            <a:r>
              <a:rPr lang="en-US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ARPA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של משרד ההגנה האמריקאי רשת ניסיונית שנקראה </a:t>
            </a:r>
            <a:r>
              <a:rPr lang="en-US" altLang="he-IL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ARPAnet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לקישור 4 מרכזי מחשב למטרות מחקר צבאי. </a:t>
            </a:r>
          </a:p>
          <a:p>
            <a:pPr algn="just">
              <a:lnSpc>
                <a:spcPct val="90000"/>
              </a:lnSpc>
              <a:spcBef>
                <a:spcPct val="55000"/>
              </a:spcBef>
            </a:pP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מאותם 4 מחשבים מרכזיים, הרשת התפתחה לרשת מסועפת המקשרת הרבה מחשבים - </a:t>
            </a:r>
            <a:br>
              <a:rPr lang="en-US" altLang="he-I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he-IL" altLang="he-I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רשת האינטרנט</a:t>
            </a: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האינטרנט הוא רשת תקשורת עולמית אליה מחוברים כל המחשבים של משתמשי הקצה באמצעות רשתות תקשורת של </a:t>
            </a:r>
            <a:r>
              <a:rPr lang="he-IL" altLang="he-I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ספקי האינטרנט 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המפעילים שירותי אינטרנט </a:t>
            </a:r>
            <a:r>
              <a:rPr lang="en-US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ISP - Internet Service Provider</a:t>
            </a:r>
            <a:endParaRPr lang="he-IL" altLang="he-I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אין בעלים לאינטרנט. </a:t>
            </a:r>
            <a:br>
              <a:rPr lang="en-US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קיים גוף בשם  </a:t>
            </a:r>
            <a:r>
              <a:rPr lang="en-US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Society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המאגד בתוכו ארגונים שונים כמו </a:t>
            </a:r>
            <a:r>
              <a:rPr lang="en-US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W3C - WWW Consortium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הקובעים </a:t>
            </a:r>
            <a:r>
              <a:rPr lang="he-IL" altLang="he-I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תקנים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ופרוטוקולים לשימוש באינטרנט.</a:t>
            </a:r>
            <a:endParaRPr lang="he-I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999656" y="6255258"/>
            <a:ext cx="54726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מבוסס על חומרים שאסף וערך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אילן פרץ</a:t>
            </a:r>
          </a:p>
        </p:txBody>
      </p:sp>
    </p:spTree>
    <p:extLst>
      <p:ext uri="{BB962C8B-B14F-4D97-AF65-F5344CB8AC3E}">
        <p14:creationId xmlns:p14="http://schemas.microsoft.com/office/powerpoint/2010/main" val="35824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30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6909895" y="1052736"/>
            <a:ext cx="3751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השלב</a:t>
            </a:r>
            <a:r>
              <a:rPr lang="he-I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he-IL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הבא:</a:t>
            </a:r>
          </a:p>
        </p:txBody>
      </p:sp>
      <p:sp>
        <p:nvSpPr>
          <p:cNvPr id="7" name="מלבן 6"/>
          <p:cNvSpPr/>
          <p:nvPr/>
        </p:nvSpPr>
        <p:spPr>
          <a:xfrm>
            <a:off x="2783632" y="2767280"/>
            <a:ext cx="5370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Master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Page</a:t>
            </a:r>
            <a:endParaRPr lang="he-IL" sz="6600" b="1" dirty="0">
              <a:ln w="12700">
                <a:noFill/>
                <a:prstDash val="solid"/>
              </a:ln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7685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5">
            <a:extLst>
              <a:ext uri="{FF2B5EF4-FFF2-40B4-BE49-F238E27FC236}">
                <a16:creationId xmlns:a16="http://schemas.microsoft.com/office/drawing/2014/main" id="{985D24A1-1419-4253-B43F-F195DB244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תכנות בסביבת האינטרנט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אינטרנט - מהו?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המחשבים המחוברים לאינטרנט מתקשרים ביניהם באותה שפה הקרויה </a:t>
            </a:r>
            <a:r>
              <a:rPr lang="he-IL" altLang="he-I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פרוטוקול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המאפשרת העברת נתונים בין המחשבים.</a:t>
            </a: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פרוטוקול האינטרנט: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TCP/IP 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Transmossion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Control Protocol / Internet Protocol</a:t>
            </a:r>
            <a:endParaRPr lang="he-IL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לכל מחשב המחובר לאינטרנט יש כתובת אינטרנט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IP Address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ייחודית המורכבת מ-4 מספרים (בין 0 ו- 255) המופרדים בנקודה, אותה הוא קיבל מספק שירתי האינטרנט</a:t>
            </a: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למשל: כתובת השרת המקומי במחשב שלנו: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127.0.0.1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הקרוי גם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localhost</a:t>
            </a:r>
            <a:endParaRPr lang="he-IL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ספקי השירות מקבלים את אוסף כתובות ה-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IP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מארגון שנקרא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InterNIC</a:t>
            </a:r>
            <a:endParaRPr lang="he-IL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</a:pPr>
            <a:endParaRPr lang="he-IL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999656" y="6255258"/>
            <a:ext cx="54726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מבוסס על חומרים שאסף וערך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אילן פרץ</a:t>
            </a:r>
          </a:p>
        </p:txBody>
      </p:sp>
    </p:spTree>
    <p:extLst>
      <p:ext uri="{BB962C8B-B14F-4D97-AF65-F5344CB8AC3E}">
        <p14:creationId xmlns:p14="http://schemas.microsoft.com/office/powerpoint/2010/main" val="28702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תכנות בסביבת האינטרנט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אינטרנט - מהו?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601842"/>
            <a:ext cx="9510960" cy="48737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האינטרנט עובד על מודל  שרת/לקוח  </a:t>
            </a:r>
            <a:r>
              <a:rPr lang="en-US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Client/Server  -</a:t>
            </a:r>
            <a:endParaRPr lang="he-IL" altLang="he-IL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מחשב ברשת הנותן שירותי מידע נקרא 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שרת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או מארח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Host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סוגי שרתים: שרת קבצים,  שרת מסדי נתונים, שרת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DNS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שרת דואר אלקטרוני  ועוד.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שרת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DNS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הוא שרת הממיר כתובת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IP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לשם בעל משמעות</a:t>
            </a: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מחשב שמקבל שירותים מהשרת נקרא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לקוח</a:t>
            </a: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מחשב הלקוח מריץ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דפדפן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תכנת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דואר אלקטרוני 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וכד' באמצעותם הוא מקבל שירותים מהשרתים המתאימים</a:t>
            </a: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המידע שמור באינטרנט במחשבי שרת ומאורגן במבנה של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אתרי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web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הכתובים בשפת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HTML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ומכילים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קישורים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המאפשרים בלחיצת עכבר לעבוד מדף אחד לאחר</a:t>
            </a:r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לכל דף </a:t>
            </a:r>
            <a:r>
              <a:rPr lang="en-US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web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יש כתובת משלו שנקראת:  </a:t>
            </a:r>
            <a:r>
              <a:rPr lang="en-US" altLang="he-I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URL</a:t>
            </a:r>
            <a:r>
              <a:rPr lang="en-US" altLang="he-I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- Uniform Resource Locator</a:t>
            </a:r>
            <a:endParaRPr lang="he-IL" altLang="he-IL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</a:pPr>
            <a:endParaRPr lang="he-IL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</a:pPr>
            <a:endParaRPr lang="he-IL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999656" y="6255258"/>
            <a:ext cx="54726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מבוסס על חומרים שאסף וערך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אילן פרץ</a:t>
            </a:r>
          </a:p>
        </p:txBody>
      </p:sp>
    </p:spTree>
    <p:extLst>
      <p:ext uri="{BB962C8B-B14F-4D97-AF65-F5344CB8AC3E}">
        <p14:creationId xmlns:p14="http://schemas.microsoft.com/office/powerpoint/2010/main" val="19239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תכנות בסביבת האינטרנט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מה נלמד ביחידת הלימוד תכנות בסביבת האינטרנט ?</a:t>
            </a:r>
            <a:br>
              <a:rPr lang="en-US" dirty="0"/>
            </a:br>
            <a:endParaRPr lang="he-IL" dirty="0"/>
          </a:p>
          <a:p>
            <a:r>
              <a:rPr lang="he-IL" dirty="0"/>
              <a:t>נבנה דף אינטרנט כתוב בשפת  </a:t>
            </a:r>
            <a:r>
              <a:rPr lang="en-US" dirty="0"/>
              <a:t>HTML</a:t>
            </a:r>
            <a:r>
              <a:rPr lang="he-IL" dirty="0"/>
              <a:t> - שפת תגיות</a:t>
            </a:r>
          </a:p>
          <a:p>
            <a:r>
              <a:rPr lang="he-IL" dirty="0"/>
              <a:t>מעוצב בשפת </a:t>
            </a:r>
            <a:r>
              <a:rPr lang="en-US" dirty="0"/>
              <a:t>CSS</a:t>
            </a:r>
            <a:r>
              <a:rPr lang="he-IL" dirty="0"/>
              <a:t> - גיליונות סגנון מדורגים</a:t>
            </a:r>
          </a:p>
          <a:p>
            <a:endParaRPr lang="he-IL" dirty="0"/>
          </a:p>
          <a:p>
            <a:r>
              <a:rPr lang="en-US" dirty="0"/>
              <a:t>JS - JavaScript</a:t>
            </a:r>
            <a:r>
              <a:rPr lang="he-IL" dirty="0"/>
              <a:t> שתאפשר להפוך את הדף לדינאמי שיגיב למשתמש</a:t>
            </a:r>
            <a:br>
              <a:rPr lang="en-US" dirty="0"/>
            </a:br>
            <a:endParaRPr lang="he-IL" dirty="0"/>
          </a:p>
          <a:p>
            <a:r>
              <a:rPr lang="he-IL" dirty="0"/>
              <a:t>קוד בשפת  </a:t>
            </a:r>
            <a:r>
              <a:rPr lang="en-US" dirty="0"/>
              <a:t>C#</a:t>
            </a:r>
            <a:r>
              <a:rPr lang="he-IL" dirty="0"/>
              <a:t>  או  </a:t>
            </a:r>
            <a:r>
              <a:rPr lang="en-US" dirty="0"/>
              <a:t>Java</a:t>
            </a:r>
            <a:r>
              <a:rPr lang="he-IL" dirty="0"/>
              <a:t>  כדי להריץ את הדף שלנו בצד השרת</a:t>
            </a:r>
          </a:p>
          <a:p>
            <a:r>
              <a:rPr lang="he-IL" dirty="0"/>
              <a:t>שפת </a:t>
            </a:r>
            <a:r>
              <a:rPr lang="en-US" dirty="0"/>
              <a:t>SQL</a:t>
            </a:r>
            <a:r>
              <a:rPr lang="he-IL" dirty="0"/>
              <a:t> לניהול מסדי נתונים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91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479376" y="906341"/>
            <a:ext cx="9150920" cy="5320101"/>
            <a:chOff x="479376" y="973001"/>
            <a:chExt cx="10087024" cy="5626079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376" y="973001"/>
              <a:ext cx="10009112" cy="5626079"/>
            </a:xfrm>
            <a:prstGeom prst="rect">
              <a:avLst/>
            </a:prstGeom>
          </p:spPr>
        </p:pic>
        <p:sp>
          <p:nvSpPr>
            <p:cNvPr id="7" name="מלבן מעוגל 6"/>
            <p:cNvSpPr/>
            <p:nvPr/>
          </p:nvSpPr>
          <p:spPr>
            <a:xfrm>
              <a:off x="8328248" y="4365104"/>
              <a:ext cx="2238152" cy="136894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מיקום חומרי הלימוד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he-I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734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הורדה והתקנה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892696"/>
          </a:xfrm>
        </p:spPr>
        <p:txBody>
          <a:bodyPr>
            <a:normAutofit/>
          </a:bodyPr>
          <a:lstStyle/>
          <a:p>
            <a:r>
              <a:rPr lang="he-IL" dirty="0"/>
              <a:t>חפש באינטרנט קישור עבור:    </a:t>
            </a:r>
            <a:r>
              <a:rPr lang="en-US" dirty="0"/>
              <a:t>visual studio 2017 community download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2347640" y="2351308"/>
            <a:ext cx="6480720" cy="4053064"/>
            <a:chOff x="2711624" y="2200323"/>
            <a:chExt cx="7056784" cy="4273629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7688" y="2200323"/>
              <a:ext cx="6028523" cy="4273629"/>
            </a:xfrm>
            <a:prstGeom prst="rect">
              <a:avLst/>
            </a:prstGeom>
          </p:spPr>
        </p:pic>
        <p:cxnSp>
          <p:nvCxnSpPr>
            <p:cNvPr id="8" name="מחבר חץ ישר 7"/>
            <p:cNvCxnSpPr/>
            <p:nvPr/>
          </p:nvCxnSpPr>
          <p:spPr>
            <a:xfrm>
              <a:off x="2711624" y="5520320"/>
              <a:ext cx="1368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חץ ישר 9"/>
            <p:cNvCxnSpPr/>
            <p:nvPr/>
          </p:nvCxnSpPr>
          <p:spPr>
            <a:xfrm flipH="1">
              <a:off x="8904312" y="5229200"/>
              <a:ext cx="864096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984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 Studio 2017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הורדה והתקנה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בסיום ההורדה, לחיצה כפולה על הקובץ תתחיל בתהליך ההתקנה.</a:t>
            </a:r>
          </a:p>
          <a:p>
            <a:r>
              <a:rPr lang="he-IL" dirty="0"/>
              <a:t>שלב ההתקנה אורך זמן רב</a:t>
            </a:r>
          </a:p>
          <a:p>
            <a:r>
              <a:rPr lang="he-IL" dirty="0"/>
              <a:t>יתכן ובשלב ההתקנה תישאלו לרכיבים שברצונכם להתקין</a:t>
            </a:r>
            <a:br>
              <a:rPr lang="en-US" dirty="0"/>
            </a:br>
            <a:r>
              <a:rPr lang="he-IL" dirty="0"/>
              <a:t>הרכיבים הדרושים לנו הם אלו המסומנים בצהוב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3307167"/>
            <a:ext cx="6120680" cy="33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3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 w="12700">
          <a:solidFill>
            <a:srgbClr val="C00000"/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3200</TotalTime>
  <Words>1476</Words>
  <Application>Microsoft Office PowerPoint</Application>
  <PresentationFormat>Widescreen</PresentationFormat>
  <Paragraphs>240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Schoolbook</vt:lpstr>
      <vt:lpstr>Times New Roman</vt:lpstr>
      <vt:lpstr>Varela Round</vt:lpstr>
      <vt:lpstr>Wingdings</vt:lpstr>
      <vt:lpstr>Wingdings 2</vt:lpstr>
      <vt:lpstr>חלון</vt:lpstr>
      <vt:lpstr>PowerPoint Presentation</vt:lpstr>
      <vt:lpstr>תב"א - תכנות בסביבת האינטרנט</vt:lpstr>
      <vt:lpstr>תכנות בסביבת האינטרנט אינטרנט - מהו?</vt:lpstr>
      <vt:lpstr>תכנות בסביבת האינטרנט אינטרנט - מהו?</vt:lpstr>
      <vt:lpstr>תכנות בסביבת האינטרנט אינטרנט - מהו?</vt:lpstr>
      <vt:lpstr>תכנות בסביבת האינטרנט</vt:lpstr>
      <vt:lpstr>מיקום חומרי הלימוד </vt:lpstr>
      <vt:lpstr>Visual Studio 2017 הורדה והתקנה</vt:lpstr>
      <vt:lpstr>Visual Studio 2017 הורדה והתקנה</vt:lpstr>
      <vt:lpstr>Visual Studio 2017 מתחילים</vt:lpstr>
      <vt:lpstr>Visual Studio 2017 מתחילים</vt:lpstr>
      <vt:lpstr>Visual Studio 2017 מתחילים</vt:lpstr>
      <vt:lpstr>Visual Studio 2017 מתחילים</vt:lpstr>
      <vt:lpstr>Visual Studio 2017 מתחילים</vt:lpstr>
      <vt:lpstr>Visual Studio 2017 מתחילים</vt:lpstr>
      <vt:lpstr>Visual Studio 2017 סיום העבודה</vt:lpstr>
      <vt:lpstr>Visual Studio 2017 פתיחה חוזרת להמשך העבודה</vt:lpstr>
      <vt:lpstr>Visual Studio 2017 פתרון תקלות</vt:lpstr>
      <vt:lpstr>PowerPoint Presentation</vt:lpstr>
      <vt:lpstr>PowerPoint Presentation</vt:lpstr>
      <vt:lpstr>HTML</vt:lpstr>
      <vt:lpstr>HTML שפת התגיות</vt:lpstr>
      <vt:lpstr>HTML עיצוב css</vt:lpstr>
      <vt:lpstr>HTML צבע</vt:lpstr>
      <vt:lpstr>HTML עיצוב css</vt:lpstr>
      <vt:lpstr>HTML הוספת תמונה</vt:lpstr>
      <vt:lpstr>HTML רשימות</vt:lpstr>
      <vt:lpstr>HTML קישורים</vt:lpstr>
      <vt:lpstr>HTML טבלה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משתנים, קלט, תכנית</dc:title>
  <dc:creator>Hila Kadman</dc:creator>
  <cp:lastModifiedBy>Sivan Shimshila</cp:lastModifiedBy>
  <cp:revision>170</cp:revision>
  <dcterms:created xsi:type="dcterms:W3CDTF">2017-09-05T12:22:36Z</dcterms:created>
  <dcterms:modified xsi:type="dcterms:W3CDTF">2020-04-27T09:04:03Z</dcterms:modified>
</cp:coreProperties>
</file>