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312" r:id="rId2"/>
    <p:sldId id="324" r:id="rId3"/>
    <p:sldId id="325" r:id="rId4"/>
    <p:sldId id="326" r:id="rId5"/>
    <p:sldId id="327" r:id="rId6"/>
    <p:sldId id="316" r:id="rId7"/>
    <p:sldId id="431" r:id="rId8"/>
    <p:sldId id="319" r:id="rId9"/>
    <p:sldId id="432" r:id="rId10"/>
    <p:sldId id="551" r:id="rId11"/>
    <p:sldId id="554" r:id="rId12"/>
    <p:sldId id="555" r:id="rId13"/>
    <p:sldId id="556" r:id="rId14"/>
    <p:sldId id="328" r:id="rId15"/>
    <p:sldId id="329" r:id="rId16"/>
    <p:sldId id="622" r:id="rId17"/>
    <p:sldId id="623" r:id="rId18"/>
    <p:sldId id="624" r:id="rId19"/>
    <p:sldId id="625" r:id="rId20"/>
    <p:sldId id="330" r:id="rId21"/>
    <p:sldId id="331" r:id="rId22"/>
    <p:sldId id="333" r:id="rId23"/>
    <p:sldId id="291" r:id="rId24"/>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סגנון בהיר 3 - הדגשה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636" autoAdjust="0"/>
  </p:normalViewPr>
  <p:slideViewPr>
    <p:cSldViewPr snapToGrid="0" snapToObjects="1">
      <p:cViewPr varScale="1">
        <p:scale>
          <a:sx n="62" d="100"/>
          <a:sy n="62" d="100"/>
        </p:scale>
        <p:origin x="163" y="67"/>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ח'/ניסן/תש"ף</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1"/>
            <a:endParaRPr lang="en-US" sz="1200" kern="1200" dirty="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תמונת שקופית 1">
            <a:extLst>
              <a:ext uri="{FF2B5EF4-FFF2-40B4-BE49-F238E27FC236}">
                <a16:creationId xmlns:a16="http://schemas.microsoft.com/office/drawing/2014/main" id="{14770A62-00AE-4F38-928C-A4E753C282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מציין מיקום של הערות 2">
            <a:extLst>
              <a:ext uri="{FF2B5EF4-FFF2-40B4-BE49-F238E27FC236}">
                <a16:creationId xmlns:a16="http://schemas.microsoft.com/office/drawing/2014/main" id="{66D9CACC-6446-48A3-AEC6-CB5A5DB4F9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cs typeface="Arial" panose="020B0604020202020204" pitchFamily="34" charset="0"/>
            </a:endParaRPr>
          </a:p>
        </p:txBody>
      </p:sp>
      <p:sp>
        <p:nvSpPr>
          <p:cNvPr id="21508" name="מציין מיקום של מספר שקופית 3">
            <a:extLst>
              <a:ext uri="{FF2B5EF4-FFF2-40B4-BE49-F238E27FC236}">
                <a16:creationId xmlns:a16="http://schemas.microsoft.com/office/drawing/2014/main" id="{6F254547-6FFE-4D2C-9CF1-87108DCAE1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fld id="{906B483B-9C2B-4F24-98FD-F93685651B3B}" type="slidenum">
              <a:rPr lang="en-US" altLang="en-US" sz="1200" smtClean="0"/>
              <a:pPr/>
              <a:t>11</a:t>
            </a:fld>
            <a:endParaRPr lang="en-US" altLang="en-US" sz="1200"/>
          </a:p>
        </p:txBody>
      </p:sp>
    </p:spTree>
    <p:extLst>
      <p:ext uri="{BB962C8B-B14F-4D97-AF65-F5344CB8AC3E}">
        <p14:creationId xmlns:p14="http://schemas.microsoft.com/office/powerpoint/2010/main" val="281429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תמונת שקופית 1">
            <a:extLst>
              <a:ext uri="{FF2B5EF4-FFF2-40B4-BE49-F238E27FC236}">
                <a16:creationId xmlns:a16="http://schemas.microsoft.com/office/drawing/2014/main" id="{14770A62-00AE-4F38-928C-A4E753C282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מציין מיקום של הערות 2">
            <a:extLst>
              <a:ext uri="{FF2B5EF4-FFF2-40B4-BE49-F238E27FC236}">
                <a16:creationId xmlns:a16="http://schemas.microsoft.com/office/drawing/2014/main" id="{66D9CACC-6446-48A3-AEC6-CB5A5DB4F9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cs typeface="Arial" panose="020B0604020202020204" pitchFamily="34" charset="0"/>
            </a:endParaRPr>
          </a:p>
        </p:txBody>
      </p:sp>
      <p:sp>
        <p:nvSpPr>
          <p:cNvPr id="21508" name="מציין מיקום של מספר שקופית 3">
            <a:extLst>
              <a:ext uri="{FF2B5EF4-FFF2-40B4-BE49-F238E27FC236}">
                <a16:creationId xmlns:a16="http://schemas.microsoft.com/office/drawing/2014/main" id="{6F254547-6FFE-4D2C-9CF1-87108DCAE1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fld id="{906B483B-9C2B-4F24-98FD-F93685651B3B}" type="slidenum">
              <a:rPr lang="en-US" altLang="en-US" sz="1200" smtClean="0"/>
              <a:pPr/>
              <a:t>12</a:t>
            </a:fld>
            <a:endParaRPr lang="en-US" altLang="en-US" sz="1200"/>
          </a:p>
        </p:txBody>
      </p:sp>
    </p:spTree>
    <p:extLst>
      <p:ext uri="{BB962C8B-B14F-4D97-AF65-F5344CB8AC3E}">
        <p14:creationId xmlns:p14="http://schemas.microsoft.com/office/powerpoint/2010/main" val="53824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תמונת שקופית 1">
            <a:extLst>
              <a:ext uri="{FF2B5EF4-FFF2-40B4-BE49-F238E27FC236}">
                <a16:creationId xmlns:a16="http://schemas.microsoft.com/office/drawing/2014/main" id="{14770A62-00AE-4F38-928C-A4E753C282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מציין מיקום של הערות 2">
            <a:extLst>
              <a:ext uri="{FF2B5EF4-FFF2-40B4-BE49-F238E27FC236}">
                <a16:creationId xmlns:a16="http://schemas.microsoft.com/office/drawing/2014/main" id="{66D9CACC-6446-48A3-AEC6-CB5A5DB4F9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7950" indent="-215900" algn="r" rtl="1" eaLnBrk="1" hangingPunct="1"/>
            <a:r>
              <a:rPr lang="he-IL" altLang="en-US" sz="1400" dirty="0"/>
              <a:t>התנגדות מוגדרת כמתח הדרוש על-מנת ליצור ברכיב יחידת זרם אחת. התנגדות קיימת בכל מעגל חשמלי, בחלקם ההתנגדות גבוהה יותר ובחלקם נמוכה אך היא תמיד קיימת. </a:t>
            </a:r>
            <a:endParaRPr lang="en-US" altLang="en-US" sz="1400" dirty="0"/>
          </a:p>
          <a:p>
            <a:pPr marL="107950" indent="-215900" algn="r" rtl="1" eaLnBrk="1" hangingPunct="1"/>
            <a:endParaRPr lang="en-US" altLang="en-US" sz="1400" dirty="0"/>
          </a:p>
          <a:p>
            <a:pPr marL="107950" marR="0" lvl="0" indent="-215900" algn="r" defTabSz="914400" rtl="1" eaLnBrk="1" fontAlgn="auto" latinLnBrk="0" hangingPunct="1">
              <a:lnSpc>
                <a:spcPct val="100000"/>
              </a:lnSpc>
              <a:spcBef>
                <a:spcPts val="0"/>
              </a:spcBef>
              <a:spcAft>
                <a:spcPts val="0"/>
              </a:spcAft>
              <a:buClrTx/>
              <a:buSzTx/>
              <a:buFontTx/>
              <a:buNone/>
              <a:tabLst/>
              <a:defRPr/>
            </a:pPr>
            <a:r>
              <a:rPr lang="he-IL" altLang="en-US" sz="1400" dirty="0"/>
              <a:t>ההתנגדות יוצרת את המרת הזרם לצורות אנרגיה אחרות כמו אור, חום ותנועה. </a:t>
            </a:r>
            <a:endParaRPr lang="en-US" altLang="en-US" sz="1400" dirty="0">
              <a:cs typeface="Arial" panose="020B0604020202020204" pitchFamily="34" charset="0"/>
            </a:endParaRPr>
          </a:p>
          <a:p>
            <a:pPr marL="107950" indent="-215900" algn="r" rtl="1" eaLnBrk="1" hangingPunct="1"/>
            <a:endParaRPr lang="he-IL" altLang="en-US" sz="1400" dirty="0"/>
          </a:p>
          <a:p>
            <a:endParaRPr lang="en-US" altLang="en-US" sz="1400" dirty="0">
              <a:cs typeface="Arial" panose="020B0604020202020204" pitchFamily="34" charset="0"/>
            </a:endParaRPr>
          </a:p>
        </p:txBody>
      </p:sp>
      <p:sp>
        <p:nvSpPr>
          <p:cNvPr id="21508" name="מציין מיקום של מספר שקופית 3">
            <a:extLst>
              <a:ext uri="{FF2B5EF4-FFF2-40B4-BE49-F238E27FC236}">
                <a16:creationId xmlns:a16="http://schemas.microsoft.com/office/drawing/2014/main" id="{6F254547-6FFE-4D2C-9CF1-87108DCAE1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fld id="{906B483B-9C2B-4F24-98FD-F93685651B3B}" type="slidenum">
              <a:rPr lang="en-US" altLang="en-US" sz="1200" smtClean="0"/>
              <a:pPr/>
              <a:t>13</a:t>
            </a:fld>
            <a:endParaRPr lang="en-US" altLang="en-US" sz="1200"/>
          </a:p>
        </p:txBody>
      </p:sp>
    </p:spTree>
    <p:extLst>
      <p:ext uri="{BB962C8B-B14F-4D97-AF65-F5344CB8AC3E}">
        <p14:creationId xmlns:p14="http://schemas.microsoft.com/office/powerpoint/2010/main" val="370425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3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9729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52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8407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761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6735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30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510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05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1"/>
            <a:r>
              <a:rPr lang="he-IL" sz="1400" kern="1200" dirty="0">
                <a:solidFill>
                  <a:schemeClr val="tx1"/>
                </a:solidFill>
                <a:effectLst/>
                <a:latin typeface="+mn-lt"/>
                <a:ea typeface="+mn-ea"/>
                <a:cs typeface="+mn-cs"/>
              </a:rPr>
              <a:t>אבל בו נסתכל על החשמל בצורה פשוטה יותר. </a:t>
            </a:r>
            <a:endParaRPr lang="en-US" sz="1400" kern="1200" dirty="0">
              <a:solidFill>
                <a:schemeClr val="tx1"/>
              </a:solidFill>
              <a:effectLst/>
              <a:latin typeface="+mn-lt"/>
              <a:ea typeface="+mn-ea"/>
              <a:cs typeface="+mn-cs"/>
            </a:endParaRPr>
          </a:p>
          <a:p>
            <a:pPr rtl="1"/>
            <a:r>
              <a:rPr lang="he-IL" sz="1400" kern="1200" dirty="0">
                <a:solidFill>
                  <a:schemeClr val="tx1"/>
                </a:solidFill>
                <a:effectLst/>
                <a:latin typeface="+mn-lt"/>
                <a:ea typeface="+mn-ea"/>
                <a:cs typeface="+mn-cs"/>
              </a:rPr>
              <a:t>ביום יום כולנו משתמשים במוצרי חשמל כל הזמן, חלקם מחוברים לשקע החשמל בבית ולמעשה צורכים חשמל המסופק מחבר תחשמל. וחלקם עובדים ללא חיבור לשקע החשמל, מחוברים לסוללה. אתם יכולים לחשוב על מוצר חשמלי שעובד על סוללה, ללא חיבור לחשמל?</a:t>
            </a:r>
          </a:p>
          <a:p>
            <a:pPr rtl="1"/>
            <a:endParaRPr lang="he-IL" sz="1400" kern="1200" dirty="0">
              <a:solidFill>
                <a:schemeClr val="tx1"/>
              </a:solidFill>
              <a:effectLst/>
              <a:latin typeface="+mn-lt"/>
              <a:ea typeface="+mn-ea"/>
              <a:cs typeface="+mn-cs"/>
            </a:endParaRPr>
          </a:p>
          <a:p>
            <a:pPr rtl="1"/>
            <a:r>
              <a:rPr lang="he-IL" sz="1400" kern="1200" dirty="0" err="1">
                <a:solidFill>
                  <a:schemeClr val="tx1"/>
                </a:solidFill>
                <a:effectLst/>
                <a:latin typeface="+mn-lt"/>
                <a:ea typeface="+mn-ea"/>
                <a:cs typeface="+mn-cs"/>
              </a:rPr>
              <a:t>טאבלט</a:t>
            </a:r>
            <a:r>
              <a:rPr lang="he-IL" sz="1400" kern="1200" dirty="0">
                <a:solidFill>
                  <a:schemeClr val="tx1"/>
                </a:solidFill>
                <a:effectLst/>
                <a:latin typeface="+mn-lt"/>
                <a:ea typeface="+mn-ea"/>
                <a:cs typeface="+mn-cs"/>
              </a:rPr>
              <a:t>, סלולר? -&gt;סלולה-&gt; מצבר ברכב</a:t>
            </a:r>
          </a:p>
          <a:p>
            <a:pPr rtl="1"/>
            <a:r>
              <a:rPr lang="he-IL" sz="1400" kern="1200" dirty="0">
                <a:solidFill>
                  <a:schemeClr val="tx1"/>
                </a:solidFill>
                <a:effectLst/>
                <a:latin typeface="+mn-lt"/>
                <a:ea typeface="+mn-ea"/>
                <a:cs typeface="+mn-cs"/>
              </a:rPr>
              <a:t>עודף אלקטרונים</a:t>
            </a:r>
          </a:p>
          <a:p>
            <a:pPr rtl="1"/>
            <a:r>
              <a:rPr lang="he-IL" sz="1400" kern="1200" dirty="0">
                <a:solidFill>
                  <a:schemeClr val="tx1"/>
                </a:solidFill>
                <a:effectLst/>
                <a:latin typeface="+mn-lt"/>
                <a:ea typeface="+mn-ea"/>
                <a:cs typeface="+mn-cs"/>
              </a:rPr>
              <a:t>תנועת אלקטרונים -&gt;זרם </a:t>
            </a:r>
          </a:p>
          <a:p>
            <a:pPr rtl="1"/>
            <a:r>
              <a:rPr lang="he-IL" sz="1400" kern="1200" dirty="0">
                <a:solidFill>
                  <a:schemeClr val="tx1"/>
                </a:solidFill>
                <a:effectLst/>
                <a:latin typeface="+mn-lt"/>
                <a:ea typeface="+mn-ea"/>
                <a:cs typeface="+mn-cs"/>
              </a:rPr>
              <a:t>כוח-&gt;מתח</a:t>
            </a:r>
          </a:p>
          <a:p>
            <a:pPr rtl="1"/>
            <a:endParaRPr lang="en-US" sz="1400" kern="1200" dirty="0">
              <a:solidFill>
                <a:schemeClr val="tx1"/>
              </a:solidFill>
              <a:effectLst/>
              <a:latin typeface="+mn-lt"/>
              <a:ea typeface="+mn-ea"/>
              <a:cs typeface="+mn-cs"/>
            </a:endParaRPr>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91755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he-IL" sz="1400" dirty="0"/>
              <a:t>למעשה הגרין שהוא בעל מטען חיובי מושך אליו אלקטרונים בעלי מטען שלילי, האלקטרונים מתחלקים למסלולים מוגדרים (כמות האלקטרונים בכל מסלול מוגבלת) בכל מסלול יכולים </a:t>
            </a:r>
            <a:r>
              <a:rPr lang="he-IL" sz="1400" dirty="0" err="1"/>
              <a:t>להכלל</a:t>
            </a:r>
            <a:r>
              <a:rPr lang="he-IL" sz="1400" dirty="0"/>
              <a:t> מקסימום אלקטרונים ידעו. </a:t>
            </a:r>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135176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a:extLst>
              <a:ext uri="{FF2B5EF4-FFF2-40B4-BE49-F238E27FC236}">
                <a16:creationId xmlns:a16="http://schemas.microsoft.com/office/drawing/2014/main" id="{6EE4E539-F3FF-42FB-A6C5-F95C64BACB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a:extLst>
              <a:ext uri="{FF2B5EF4-FFF2-40B4-BE49-F238E27FC236}">
                <a16:creationId xmlns:a16="http://schemas.microsoft.com/office/drawing/2014/main" id="{177E0E3C-61E0-42FA-B7BD-871D9C72E5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Arial" panose="020B0604020202020204" pitchFamily="34" charset="0"/>
            </a:endParaRPr>
          </a:p>
        </p:txBody>
      </p:sp>
      <p:sp>
        <p:nvSpPr>
          <p:cNvPr id="19460" name="מציין מיקום של מספר שקופית 3">
            <a:extLst>
              <a:ext uri="{FF2B5EF4-FFF2-40B4-BE49-F238E27FC236}">
                <a16:creationId xmlns:a16="http://schemas.microsoft.com/office/drawing/2014/main" id="{00D2E012-5B85-49CD-8822-C054F0E6D5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fld id="{A4BAFDAB-B4C2-44E3-9AF8-AD4D37BAF5EE}" type="slidenum">
              <a:rPr lang="en-US" altLang="en-US" sz="1200" smtClean="0"/>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36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תמונת שקופית 1">
            <a:extLst>
              <a:ext uri="{FF2B5EF4-FFF2-40B4-BE49-F238E27FC236}">
                <a16:creationId xmlns:a16="http://schemas.microsoft.com/office/drawing/2014/main" id="{14770A62-00AE-4F38-928C-A4E753C282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מציין מיקום של הערות 2">
            <a:extLst>
              <a:ext uri="{FF2B5EF4-FFF2-40B4-BE49-F238E27FC236}">
                <a16:creationId xmlns:a16="http://schemas.microsoft.com/office/drawing/2014/main" id="{66D9CACC-6446-48A3-AEC6-CB5A5DB4F9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הזרם מסמל את זרימת החשמל במעגל – בדומה למים בצינור.</a:t>
            </a:r>
          </a:p>
          <a:p>
            <a:endParaRPr lang="en-US" altLang="en-US" dirty="0">
              <a:cs typeface="Arial" panose="020B0604020202020204" pitchFamily="34" charset="0"/>
            </a:endParaRPr>
          </a:p>
        </p:txBody>
      </p:sp>
      <p:sp>
        <p:nvSpPr>
          <p:cNvPr id="21508" name="מציין מיקום של מספר שקופית 3">
            <a:extLst>
              <a:ext uri="{FF2B5EF4-FFF2-40B4-BE49-F238E27FC236}">
                <a16:creationId xmlns:a16="http://schemas.microsoft.com/office/drawing/2014/main" id="{6F254547-6FFE-4D2C-9CF1-87108DCAE1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fld id="{906B483B-9C2B-4F24-98FD-F93685651B3B}" type="slidenum">
              <a:rPr lang="en-US" altLang="en-US" sz="1200" smtClean="0"/>
              <a:pPr/>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תמונת שקופית 1">
            <a:extLst>
              <a:ext uri="{FF2B5EF4-FFF2-40B4-BE49-F238E27FC236}">
                <a16:creationId xmlns:a16="http://schemas.microsoft.com/office/drawing/2014/main" id="{91681F2C-B66A-446E-A17D-3B9B8633F1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מציין מיקום של הערות 2">
            <a:extLst>
              <a:ext uri="{FF2B5EF4-FFF2-40B4-BE49-F238E27FC236}">
                <a16:creationId xmlns:a16="http://schemas.microsoft.com/office/drawing/2014/main" id="{440FA876-4DD9-42DA-B959-97E42A2A3B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Arial" panose="020B0604020202020204" pitchFamily="34" charset="0"/>
            </a:endParaRPr>
          </a:p>
        </p:txBody>
      </p:sp>
      <p:sp>
        <p:nvSpPr>
          <p:cNvPr id="23556" name="מציין מיקום של מספר שקופית 3">
            <a:extLst>
              <a:ext uri="{FF2B5EF4-FFF2-40B4-BE49-F238E27FC236}">
                <a16:creationId xmlns:a16="http://schemas.microsoft.com/office/drawing/2014/main" id="{16E22EE4-4768-422A-BC94-53CF47501E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fld id="{07FAF1F1-F174-4B75-93CB-E76C0FC4357F}" type="slidenum">
              <a:rPr lang="en-US" altLang="en-US" sz="1200" smtClean="0"/>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12B4BC"/>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ח'/ניסן/תש"ף</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25316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כותרת 2">
            <a:extLst>
              <a:ext uri="{FF2B5EF4-FFF2-40B4-BE49-F238E27FC236}">
                <a16:creationId xmlns:a16="http://schemas.microsoft.com/office/drawing/2014/main" id="{37D28C64-204D-4FE9-9DFC-2142F26CF5F3}"/>
              </a:ext>
            </a:extLst>
          </p:cNvPr>
          <p:cNvSpPr>
            <a:spLocks noGrp="1"/>
          </p:cNvSpPr>
          <p:nvPr>
            <p:ph type="title"/>
          </p:nvPr>
        </p:nvSpPr>
        <p:spPr bwMode="auto">
          <a:xfrm>
            <a:off x="515206" y="157596"/>
            <a:ext cx="11160000"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spAutoFit/>
          </a:bodyPr>
          <a:lstStyle/>
          <a:p>
            <a:pPr rtl="1" eaLnBrk="1" hangingPunct="1"/>
            <a:r>
              <a:rPr altLang="en-US" dirty="0">
                <a:cs typeface="+mn-cs"/>
              </a:rPr>
              <a:t>מושגי יסוד</a:t>
            </a:r>
            <a:endParaRPr lang="en-US" altLang="en-US" dirty="0">
              <a:cs typeface="+mn-cs"/>
            </a:endParaRPr>
          </a:p>
        </p:txBody>
      </p:sp>
      <p:pic>
        <p:nvPicPr>
          <p:cNvPr id="22532" name="תמונה 4">
            <a:extLst>
              <a:ext uri="{FF2B5EF4-FFF2-40B4-BE49-F238E27FC236}">
                <a16:creationId xmlns:a16="http://schemas.microsoft.com/office/drawing/2014/main" id="{E5D31D9B-F55C-43A6-AC1F-71368B3504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845" y="1473383"/>
            <a:ext cx="4922755" cy="319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ציין מיקום טקסט 1">
            <a:extLst>
              <a:ext uri="{FF2B5EF4-FFF2-40B4-BE49-F238E27FC236}">
                <a16:creationId xmlns:a16="http://schemas.microsoft.com/office/drawing/2014/main" id="{18660BA2-9707-4A9D-A13E-5C315CD5BF2F}"/>
              </a:ext>
            </a:extLst>
          </p:cNvPr>
          <p:cNvSpPr>
            <a:spLocks noGrp="1"/>
          </p:cNvSpPr>
          <p:nvPr>
            <p:ph type="body" sz="quarter" idx="3"/>
          </p:nvPr>
        </p:nvSpPr>
        <p:spPr>
          <a:xfrm>
            <a:off x="3925134" y="897980"/>
            <a:ext cx="4340143" cy="540000"/>
          </a:xfrm>
        </p:spPr>
        <p:txBody>
          <a:bodyPr/>
          <a:lstStyle/>
          <a:p>
            <a:pPr algn="ctr"/>
            <a:r>
              <a:rPr lang="he-IL" altLang="en-US" dirty="0">
                <a:solidFill>
                  <a:srgbClr val="0070C0"/>
                </a:solidFill>
              </a:rPr>
              <a:t>זרם</a:t>
            </a:r>
            <a:endParaRPr lang="en-US" dirty="0">
              <a:solidFill>
                <a:srgbClr val="0070C0"/>
              </a:solidFill>
            </a:endParaRPr>
          </a:p>
        </p:txBody>
      </p:sp>
      <p:pic>
        <p:nvPicPr>
          <p:cNvPr id="7" name="תמונה 1">
            <a:extLst>
              <a:ext uri="{FF2B5EF4-FFF2-40B4-BE49-F238E27FC236}">
                <a16:creationId xmlns:a16="http://schemas.microsoft.com/office/drawing/2014/main" id="{CBA387A2-9E0D-4BF1-B4F8-223610FBA2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9068" y="1437980"/>
            <a:ext cx="47625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EF541E2C-3399-4A25-8744-1617ED287143}"/>
              </a:ext>
            </a:extLst>
          </p:cNvPr>
          <p:cNvSpPr>
            <a:spLocks noChangeArrowheads="1"/>
          </p:cNvSpPr>
          <p:nvPr/>
        </p:nvSpPr>
        <p:spPr bwMode="auto">
          <a:xfrm>
            <a:off x="3394869" y="240982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algn="r" rtl="1" eaLnBrk="1" hangingPunct="1"/>
            <a:endParaRPr lang="en-US" altLang="en-US"/>
          </a:p>
        </p:txBody>
      </p:sp>
      <p:sp>
        <p:nvSpPr>
          <p:cNvPr id="20485" name="כותרת 3">
            <a:extLst>
              <a:ext uri="{FF2B5EF4-FFF2-40B4-BE49-F238E27FC236}">
                <a16:creationId xmlns:a16="http://schemas.microsoft.com/office/drawing/2014/main" id="{C33C4E6F-DAF2-483C-A4E6-6A79E98B9E7D}"/>
              </a:ext>
            </a:extLst>
          </p:cNvPr>
          <p:cNvSpPr>
            <a:spLocks noGrp="1"/>
          </p:cNvSpPr>
          <p:nvPr>
            <p:ph type="title"/>
          </p:nvPr>
        </p:nvSpPr>
        <p:spPr bwMode="auto">
          <a:xfrm>
            <a:off x="515206" y="157596"/>
            <a:ext cx="11160000"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spAutoFit/>
          </a:bodyPr>
          <a:lstStyle/>
          <a:p>
            <a:pPr eaLnBrk="1" hangingPunct="1"/>
            <a:r>
              <a:rPr altLang="en-US" dirty="0">
                <a:cs typeface="+mj-cs"/>
              </a:rPr>
              <a:t>מושגי יסוד</a:t>
            </a:r>
            <a:endParaRPr lang="en-US" altLang="en-US" dirty="0">
              <a:cs typeface="+mj-cs"/>
            </a:endParaRPr>
          </a:p>
        </p:txBody>
      </p:sp>
      <p:sp>
        <p:nvSpPr>
          <p:cNvPr id="2" name="מציין מיקום טקסט 1">
            <a:extLst>
              <a:ext uri="{FF2B5EF4-FFF2-40B4-BE49-F238E27FC236}">
                <a16:creationId xmlns:a16="http://schemas.microsoft.com/office/drawing/2014/main" id="{5B5103D0-876D-4710-A96B-99035A09AF5C}"/>
              </a:ext>
            </a:extLst>
          </p:cNvPr>
          <p:cNvSpPr>
            <a:spLocks noGrp="1"/>
          </p:cNvSpPr>
          <p:nvPr>
            <p:ph type="body" sz="quarter" idx="3"/>
          </p:nvPr>
        </p:nvSpPr>
        <p:spPr>
          <a:xfrm>
            <a:off x="3925134" y="889209"/>
            <a:ext cx="4340143" cy="540000"/>
          </a:xfrm>
        </p:spPr>
        <p:txBody>
          <a:bodyPr/>
          <a:lstStyle/>
          <a:p>
            <a:pPr algn="ctr"/>
            <a:r>
              <a:rPr lang="he-IL" altLang="en-US" dirty="0">
                <a:solidFill>
                  <a:srgbClr val="0070C0"/>
                </a:solidFill>
              </a:rPr>
              <a:t>מתח</a:t>
            </a:r>
            <a:endParaRPr lang="en-US" dirty="0">
              <a:solidFill>
                <a:srgbClr val="0070C0"/>
              </a:solidFill>
            </a:endParaRPr>
          </a:p>
        </p:txBody>
      </p:sp>
      <p:sp>
        <p:nvSpPr>
          <p:cNvPr id="3" name="מציין מיקום תוכן 2">
            <a:extLst>
              <a:ext uri="{FF2B5EF4-FFF2-40B4-BE49-F238E27FC236}">
                <a16:creationId xmlns:a16="http://schemas.microsoft.com/office/drawing/2014/main" id="{9830128F-EA3B-4D6D-9234-993234BA8F91}"/>
              </a:ext>
            </a:extLst>
          </p:cNvPr>
          <p:cNvSpPr>
            <a:spLocks noGrp="1"/>
          </p:cNvSpPr>
          <p:nvPr>
            <p:ph sz="quarter" idx="4"/>
          </p:nvPr>
        </p:nvSpPr>
        <p:spPr>
          <a:xfrm>
            <a:off x="515205" y="1263108"/>
            <a:ext cx="11159999" cy="3955429"/>
          </a:xfrm>
        </p:spPr>
        <p:txBody>
          <a:bodyPr>
            <a:normAutofit/>
          </a:bodyPr>
          <a:lstStyle/>
          <a:p>
            <a:pPr marL="0" indent="0">
              <a:buNone/>
            </a:pPr>
            <a:r>
              <a:rPr lang="he-IL" sz="2000" b="1" dirty="0">
                <a:solidFill>
                  <a:schemeClr val="tx1"/>
                </a:solidFill>
              </a:rPr>
              <a:t>הגדרה:</a:t>
            </a:r>
            <a:endParaRPr lang="he-IL" altLang="en-US" sz="2000" dirty="0">
              <a:solidFill>
                <a:schemeClr val="tx1"/>
              </a:solidFill>
              <a:cs typeface="David" panose="020E0502060401010101" pitchFamily="34" charset="-79"/>
            </a:endParaRPr>
          </a:p>
          <a:p>
            <a:r>
              <a:rPr lang="he-IL" altLang="en-US" sz="2000" dirty="0">
                <a:solidFill>
                  <a:schemeClr val="tx1"/>
                </a:solidFill>
              </a:rPr>
              <a:t>מתח חשמלי הינו הפרש הפוטנציאלים בין </a:t>
            </a:r>
            <a:br>
              <a:rPr lang="en-US" altLang="en-US" sz="2000" dirty="0">
                <a:solidFill>
                  <a:schemeClr val="tx1"/>
                </a:solidFill>
              </a:rPr>
            </a:br>
            <a:r>
              <a:rPr lang="he-IL" altLang="en-US" sz="2000" dirty="0">
                <a:solidFill>
                  <a:schemeClr val="tx1"/>
                </a:solidFill>
              </a:rPr>
              <a:t>שתי נקודות.</a:t>
            </a:r>
          </a:p>
          <a:p>
            <a:endParaRPr lang="he-IL" altLang="en-US" sz="2000" dirty="0">
              <a:solidFill>
                <a:schemeClr val="tx1"/>
              </a:solidFill>
            </a:endParaRPr>
          </a:p>
          <a:p>
            <a:r>
              <a:rPr lang="he-IL" altLang="en-US" sz="2000" dirty="0">
                <a:solidFill>
                  <a:schemeClr val="tx1"/>
                </a:solidFill>
              </a:rPr>
              <a:t>על מנת למדוד את המתח במעגל, עלינו להתחבר במקביל למעגל בדומה </a:t>
            </a:r>
            <a:br>
              <a:rPr lang="en-US" altLang="en-US" sz="2000" dirty="0">
                <a:solidFill>
                  <a:schemeClr val="tx1"/>
                </a:solidFill>
              </a:rPr>
            </a:br>
            <a:r>
              <a:rPr lang="he-IL" altLang="en-US" sz="2000" dirty="0">
                <a:solidFill>
                  <a:schemeClr val="tx1"/>
                </a:solidFill>
              </a:rPr>
              <a:t>למדידת גובה בין שתי נקודות (נתמקד באופן ביצוע המדידה בהמשך).</a:t>
            </a:r>
          </a:p>
          <a:p>
            <a:endParaRPr lang="he-IL" altLang="en-US" sz="2000" dirty="0">
              <a:solidFill>
                <a:schemeClr val="tx1"/>
              </a:solidFill>
            </a:endParaRPr>
          </a:p>
          <a:p>
            <a:r>
              <a:rPr lang="he-IL" altLang="en-US" sz="2000" dirty="0">
                <a:solidFill>
                  <a:schemeClr val="tx1"/>
                </a:solidFill>
              </a:rPr>
              <a:t>נסמן את המתח החשמלי באות </a:t>
            </a:r>
            <a:r>
              <a:rPr lang="en-US" altLang="en-US" sz="2000" dirty="0">
                <a:solidFill>
                  <a:schemeClr val="tx1"/>
                </a:solidFill>
              </a:rPr>
              <a:t>V</a:t>
            </a:r>
            <a:r>
              <a:rPr lang="he-IL" altLang="en-US" sz="2000" dirty="0">
                <a:solidFill>
                  <a:schemeClr val="tx1"/>
                </a:solidFill>
              </a:rPr>
              <a:t> או </a:t>
            </a:r>
            <a:r>
              <a:rPr lang="en-US" altLang="en-US" sz="2000" dirty="0">
                <a:solidFill>
                  <a:schemeClr val="tx1"/>
                </a:solidFill>
              </a:rPr>
              <a:t>U</a:t>
            </a:r>
            <a:r>
              <a:rPr lang="he-IL" altLang="en-US" sz="2000" dirty="0">
                <a:solidFill>
                  <a:schemeClr val="tx1"/>
                </a:solidFill>
              </a:rPr>
              <a:t>, ביחידות של וולט [</a:t>
            </a:r>
            <a:r>
              <a:rPr lang="en-US" altLang="en-US" sz="2000" dirty="0">
                <a:solidFill>
                  <a:schemeClr val="tx1"/>
                </a:solidFill>
              </a:rPr>
              <a:t>v</a:t>
            </a:r>
            <a:r>
              <a:rPr lang="he-IL" altLang="en-US" sz="2000" dirty="0">
                <a:solidFill>
                  <a:schemeClr val="tx1"/>
                </a:solidFill>
              </a:rPr>
              <a:t>].</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pic>
        <p:nvPicPr>
          <p:cNvPr id="7" name="Picture 6" descr="מצבר">
            <a:extLst>
              <a:ext uri="{FF2B5EF4-FFF2-40B4-BE49-F238E27FC236}">
                <a16:creationId xmlns:a16="http://schemas.microsoft.com/office/drawing/2014/main" id="{04302282-2FCE-42D1-871A-58C9F5BA1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52" y="1298963"/>
            <a:ext cx="2779705" cy="359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לבן 3">
            <a:extLst>
              <a:ext uri="{FF2B5EF4-FFF2-40B4-BE49-F238E27FC236}">
                <a16:creationId xmlns:a16="http://schemas.microsoft.com/office/drawing/2014/main" id="{8FF58B1F-BE49-42D9-868A-3761A7B9B9B9}"/>
              </a:ext>
            </a:extLst>
          </p:cNvPr>
          <p:cNvSpPr/>
          <p:nvPr/>
        </p:nvSpPr>
        <p:spPr>
          <a:xfrm>
            <a:off x="889043" y="929631"/>
            <a:ext cx="1601721" cy="369332"/>
          </a:xfrm>
          <a:prstGeom prst="rect">
            <a:avLst/>
          </a:prstGeom>
        </p:spPr>
        <p:txBody>
          <a:bodyPr wrap="none">
            <a:spAutoFit/>
          </a:bodyPr>
          <a:lstStyle/>
          <a:p>
            <a:pPr algn="ctr"/>
            <a:r>
              <a:rPr lang="he-IL" altLang="en-US" dirty="0">
                <a:solidFill>
                  <a:srgbClr val="FF0000"/>
                </a:solidFill>
                <a:cs typeface="David" panose="020E0502060401010101" pitchFamily="34" charset="-79"/>
              </a:rPr>
              <a:t>תא 1 = 2.4 וולט.</a:t>
            </a:r>
          </a:p>
        </p:txBody>
      </p:sp>
    </p:spTree>
    <p:custDataLst>
      <p:tags r:id="rId1"/>
    </p:custDataLst>
    <p:extLst>
      <p:ext uri="{BB962C8B-B14F-4D97-AF65-F5344CB8AC3E}">
        <p14:creationId xmlns:p14="http://schemas.microsoft.com/office/powerpoint/2010/main" val="380962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EF541E2C-3399-4A25-8744-1617ED287143}"/>
              </a:ext>
            </a:extLst>
          </p:cNvPr>
          <p:cNvSpPr>
            <a:spLocks noChangeArrowheads="1"/>
          </p:cNvSpPr>
          <p:nvPr/>
        </p:nvSpPr>
        <p:spPr bwMode="auto">
          <a:xfrm>
            <a:off x="3394869" y="240982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algn="r" rtl="1" eaLnBrk="1" hangingPunct="1"/>
            <a:endParaRPr lang="en-US" altLang="en-US"/>
          </a:p>
        </p:txBody>
      </p:sp>
      <p:sp>
        <p:nvSpPr>
          <p:cNvPr id="20485" name="כותרת 3">
            <a:extLst>
              <a:ext uri="{FF2B5EF4-FFF2-40B4-BE49-F238E27FC236}">
                <a16:creationId xmlns:a16="http://schemas.microsoft.com/office/drawing/2014/main" id="{C33C4E6F-DAF2-483C-A4E6-6A79E98B9E7D}"/>
              </a:ext>
            </a:extLst>
          </p:cNvPr>
          <p:cNvSpPr>
            <a:spLocks noGrp="1"/>
          </p:cNvSpPr>
          <p:nvPr>
            <p:ph type="title"/>
          </p:nvPr>
        </p:nvSpPr>
        <p:spPr bwMode="auto">
          <a:xfrm>
            <a:off x="515206" y="157596"/>
            <a:ext cx="11160000"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spAutoFit/>
          </a:bodyPr>
          <a:lstStyle/>
          <a:p>
            <a:pPr eaLnBrk="1" hangingPunct="1"/>
            <a:r>
              <a:rPr altLang="en-US" dirty="0">
                <a:cs typeface="+mn-cs"/>
              </a:rPr>
              <a:t>מושגי יסוד</a:t>
            </a:r>
            <a:endParaRPr lang="en-US" altLang="en-US" dirty="0">
              <a:cs typeface="+mn-cs"/>
            </a:endParaRPr>
          </a:p>
        </p:txBody>
      </p:sp>
      <p:sp>
        <p:nvSpPr>
          <p:cNvPr id="2" name="מציין מיקום טקסט 1">
            <a:extLst>
              <a:ext uri="{FF2B5EF4-FFF2-40B4-BE49-F238E27FC236}">
                <a16:creationId xmlns:a16="http://schemas.microsoft.com/office/drawing/2014/main" id="{5B5103D0-876D-4710-A96B-99035A09AF5C}"/>
              </a:ext>
            </a:extLst>
          </p:cNvPr>
          <p:cNvSpPr>
            <a:spLocks noGrp="1"/>
          </p:cNvSpPr>
          <p:nvPr>
            <p:ph type="body" sz="quarter" idx="3"/>
          </p:nvPr>
        </p:nvSpPr>
        <p:spPr>
          <a:xfrm>
            <a:off x="3925134" y="824948"/>
            <a:ext cx="4340143" cy="540000"/>
          </a:xfrm>
        </p:spPr>
        <p:txBody>
          <a:bodyPr/>
          <a:lstStyle/>
          <a:p>
            <a:pPr algn="ctr"/>
            <a:r>
              <a:rPr lang="he-IL" altLang="en-US" dirty="0">
                <a:solidFill>
                  <a:srgbClr val="0070C0"/>
                </a:solidFill>
              </a:rPr>
              <a:t>מתח</a:t>
            </a:r>
            <a:endParaRPr lang="en-US" dirty="0">
              <a:solidFill>
                <a:srgbClr val="0070C0"/>
              </a:solidFill>
            </a:endParaRPr>
          </a:p>
        </p:txBody>
      </p:sp>
      <p:sp>
        <p:nvSpPr>
          <p:cNvPr id="3" name="מציין מיקום תוכן 2">
            <a:extLst>
              <a:ext uri="{FF2B5EF4-FFF2-40B4-BE49-F238E27FC236}">
                <a16:creationId xmlns:a16="http://schemas.microsoft.com/office/drawing/2014/main" id="{9830128F-EA3B-4D6D-9234-993234BA8F91}"/>
              </a:ext>
            </a:extLst>
          </p:cNvPr>
          <p:cNvSpPr>
            <a:spLocks noGrp="1"/>
          </p:cNvSpPr>
          <p:nvPr>
            <p:ph sz="quarter" idx="4"/>
          </p:nvPr>
        </p:nvSpPr>
        <p:spPr>
          <a:xfrm>
            <a:off x="451318" y="1639463"/>
            <a:ext cx="11287773" cy="3955429"/>
          </a:xfrm>
        </p:spPr>
        <p:txBody>
          <a:bodyPr>
            <a:normAutofit/>
          </a:bodyPr>
          <a:lstStyle/>
          <a:p>
            <a:r>
              <a:rPr lang="he-IL" altLang="en-US" sz="2000" dirty="0">
                <a:solidFill>
                  <a:schemeClr val="tx1"/>
                </a:solidFill>
              </a:rPr>
              <a:t>מתח הוא "לחץ חשמלי" הנגרם על ידי כוח פוטנציאלי הנובע מהבדלי המטען בין שתי נקודות (הפרש פוטנציאלים). </a:t>
            </a:r>
          </a:p>
          <a:p>
            <a:r>
              <a:rPr lang="he-IL" altLang="en-US" sz="2000" dirty="0">
                <a:solidFill>
                  <a:schemeClr val="tx1"/>
                </a:solidFill>
              </a:rPr>
              <a:t>אנו צריכים לזכור כי יש להתייחס לערך המתח אותו אנו מקבלים כמתח בין שתי נקודות, ביחס לנקודה מוגדרת. </a:t>
            </a:r>
            <a:endParaRPr lang="en-US" altLang="en-US" sz="2000" dirty="0">
              <a:solidFill>
                <a:schemeClr val="tx1"/>
              </a:solidFill>
            </a:endParaRPr>
          </a:p>
        </p:txBody>
      </p:sp>
      <p:pic>
        <p:nvPicPr>
          <p:cNvPr id="6" name="מציין מיקום תוכן 4">
            <a:extLst>
              <a:ext uri="{FF2B5EF4-FFF2-40B4-BE49-F238E27FC236}">
                <a16:creationId xmlns:a16="http://schemas.microsoft.com/office/drawing/2014/main" id="{CC2C90E6-5A15-45FE-9DD1-E55544A4A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712016" y="2637147"/>
            <a:ext cx="6766376" cy="2748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4527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EF541E2C-3399-4A25-8744-1617ED287143}"/>
              </a:ext>
            </a:extLst>
          </p:cNvPr>
          <p:cNvSpPr>
            <a:spLocks noChangeArrowheads="1"/>
          </p:cNvSpPr>
          <p:nvPr/>
        </p:nvSpPr>
        <p:spPr bwMode="auto">
          <a:xfrm>
            <a:off x="3394869" y="240982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algn="r" rtl="1" eaLnBrk="1" hangingPunct="1"/>
            <a:endParaRPr lang="en-US" altLang="en-US"/>
          </a:p>
        </p:txBody>
      </p:sp>
      <p:sp>
        <p:nvSpPr>
          <p:cNvPr id="20485" name="כותרת 3">
            <a:extLst>
              <a:ext uri="{FF2B5EF4-FFF2-40B4-BE49-F238E27FC236}">
                <a16:creationId xmlns:a16="http://schemas.microsoft.com/office/drawing/2014/main" id="{C33C4E6F-DAF2-483C-A4E6-6A79E98B9E7D}"/>
              </a:ext>
            </a:extLst>
          </p:cNvPr>
          <p:cNvSpPr>
            <a:spLocks noGrp="1"/>
          </p:cNvSpPr>
          <p:nvPr>
            <p:ph type="title"/>
          </p:nvPr>
        </p:nvSpPr>
        <p:spPr bwMode="auto">
          <a:xfrm>
            <a:off x="515206" y="157596"/>
            <a:ext cx="11160000"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spAutoFit/>
          </a:bodyPr>
          <a:lstStyle/>
          <a:p>
            <a:pPr eaLnBrk="1" hangingPunct="1"/>
            <a:r>
              <a:rPr altLang="en-US" dirty="0">
                <a:cs typeface="+mn-cs"/>
              </a:rPr>
              <a:t>מושגי יסוד</a:t>
            </a:r>
            <a:endParaRPr lang="en-US" altLang="en-US" dirty="0">
              <a:cs typeface="+mn-cs"/>
            </a:endParaRPr>
          </a:p>
        </p:txBody>
      </p:sp>
      <p:sp>
        <p:nvSpPr>
          <p:cNvPr id="2" name="מציין מיקום טקסט 1">
            <a:extLst>
              <a:ext uri="{FF2B5EF4-FFF2-40B4-BE49-F238E27FC236}">
                <a16:creationId xmlns:a16="http://schemas.microsoft.com/office/drawing/2014/main" id="{5B5103D0-876D-4710-A96B-99035A09AF5C}"/>
              </a:ext>
            </a:extLst>
          </p:cNvPr>
          <p:cNvSpPr>
            <a:spLocks noGrp="1"/>
          </p:cNvSpPr>
          <p:nvPr>
            <p:ph type="body" sz="quarter" idx="3"/>
          </p:nvPr>
        </p:nvSpPr>
        <p:spPr>
          <a:xfrm>
            <a:off x="3925134" y="869241"/>
            <a:ext cx="4340143" cy="540000"/>
          </a:xfrm>
        </p:spPr>
        <p:txBody>
          <a:bodyPr/>
          <a:lstStyle/>
          <a:p>
            <a:pPr algn="ctr"/>
            <a:r>
              <a:rPr lang="he-IL" altLang="en-US" dirty="0">
                <a:solidFill>
                  <a:srgbClr val="0070C0"/>
                </a:solidFill>
              </a:rPr>
              <a:t>התנגדות</a:t>
            </a:r>
            <a:endParaRPr lang="en-US" dirty="0">
              <a:solidFill>
                <a:srgbClr val="0070C0"/>
              </a:solidFill>
            </a:endParaRPr>
          </a:p>
        </p:txBody>
      </p:sp>
      <p:sp>
        <p:nvSpPr>
          <p:cNvPr id="3" name="מציין מיקום תוכן 2">
            <a:extLst>
              <a:ext uri="{FF2B5EF4-FFF2-40B4-BE49-F238E27FC236}">
                <a16:creationId xmlns:a16="http://schemas.microsoft.com/office/drawing/2014/main" id="{9830128F-EA3B-4D6D-9234-993234BA8F91}"/>
              </a:ext>
            </a:extLst>
          </p:cNvPr>
          <p:cNvSpPr>
            <a:spLocks noGrp="1"/>
          </p:cNvSpPr>
          <p:nvPr>
            <p:ph sz="quarter" idx="4"/>
          </p:nvPr>
        </p:nvSpPr>
        <p:spPr>
          <a:xfrm>
            <a:off x="445302" y="1814485"/>
            <a:ext cx="11299805" cy="3955429"/>
          </a:xfrm>
        </p:spPr>
        <p:txBody>
          <a:bodyPr>
            <a:normAutofit/>
          </a:bodyPr>
          <a:lstStyle/>
          <a:p>
            <a:r>
              <a:rPr lang="he-IL" altLang="en-US" sz="2000" dirty="0">
                <a:solidFill>
                  <a:schemeClr val="tx1"/>
                </a:solidFill>
              </a:rPr>
              <a:t>התנגדות של מוליך הינה היחס בין המתח הקיים בין שני הדקי המוליך לזרם הזורם דרך המוליך.</a:t>
            </a:r>
          </a:p>
          <a:p>
            <a:endParaRPr lang="he-IL" altLang="en-US" sz="2000" dirty="0">
              <a:solidFill>
                <a:schemeClr val="tx1"/>
              </a:solidFill>
            </a:endParaRPr>
          </a:p>
          <a:p>
            <a:r>
              <a:rPr lang="he-IL" altLang="en-US" sz="2000" dirty="0">
                <a:solidFill>
                  <a:schemeClr val="tx1"/>
                </a:solidFill>
              </a:rPr>
              <a:t>במידה וההתנגדות החשמלית קבועה, אפשר להגדיר את המוליך כרכיב ליניארי ולכן ניתן לחשב את ערכו בעזרת חוק אום.</a:t>
            </a:r>
          </a:p>
          <a:p>
            <a:endParaRPr lang="he-IL" altLang="en-US" sz="2000" dirty="0">
              <a:solidFill>
                <a:schemeClr val="tx1"/>
              </a:solidFill>
            </a:endParaRPr>
          </a:p>
          <a:p>
            <a:r>
              <a:rPr lang="he-IL" altLang="en-US" sz="2000" dirty="0">
                <a:solidFill>
                  <a:schemeClr val="tx1"/>
                </a:solidFill>
              </a:rPr>
              <a:t>נסמן את ההתנגדות החשמלית באות </a:t>
            </a:r>
            <a:r>
              <a:rPr lang="en-US" altLang="en-US" sz="2000" dirty="0">
                <a:solidFill>
                  <a:schemeClr val="tx1"/>
                </a:solidFill>
              </a:rPr>
              <a:t>R</a:t>
            </a:r>
            <a:r>
              <a:rPr lang="he-IL" altLang="en-US" sz="2000" dirty="0">
                <a:solidFill>
                  <a:schemeClr val="tx1"/>
                </a:solidFill>
              </a:rPr>
              <a:t>, ביחידות של </a:t>
            </a:r>
            <a:r>
              <a:rPr lang="he-IL" altLang="en-US" sz="2000" dirty="0" err="1">
                <a:solidFill>
                  <a:schemeClr val="tx1"/>
                </a:solidFill>
              </a:rPr>
              <a:t>אוהם</a:t>
            </a:r>
            <a:r>
              <a:rPr lang="he-IL" altLang="en-US" sz="2000" dirty="0">
                <a:solidFill>
                  <a:schemeClr val="tx1"/>
                </a:solidFill>
              </a:rPr>
              <a:t> [</a:t>
            </a:r>
            <a:r>
              <a:rPr lang="en-US" altLang="en-US" sz="2000" dirty="0">
                <a:solidFill>
                  <a:schemeClr val="tx1"/>
                </a:solidFill>
                <a:latin typeface="Calibri" panose="020F0502020204030204" pitchFamily="34" charset="0"/>
                <a:cs typeface="Calibri" panose="020F0502020204030204" pitchFamily="34" charset="0"/>
              </a:rPr>
              <a:t>Ω</a:t>
            </a:r>
            <a:r>
              <a:rPr lang="he-IL" altLang="en-US" sz="2000" dirty="0">
                <a:solidFill>
                  <a:schemeClr val="tx1"/>
                </a:solidFill>
              </a:rPr>
              <a:t>]</a:t>
            </a:r>
            <a:r>
              <a:rPr lang="el-GR" altLang="en-US" sz="2000" dirty="0">
                <a:solidFill>
                  <a:schemeClr val="tx1"/>
                </a:solidFill>
              </a:rPr>
              <a:t>.</a:t>
            </a:r>
          </a:p>
          <a:p>
            <a:endParaRPr lang="he-IL" altLang="en-US" sz="2000" dirty="0">
              <a:solidFill>
                <a:schemeClr val="tx1"/>
              </a:solidFill>
              <a:cs typeface="David" panose="020E0502060401010101" pitchFamily="34" charset="-79"/>
            </a:endParaRPr>
          </a:p>
        </p:txBody>
      </p:sp>
    </p:spTree>
    <p:custDataLst>
      <p:tags r:id="rId1"/>
    </p:custDataLst>
    <p:extLst>
      <p:ext uri="{BB962C8B-B14F-4D97-AF65-F5344CB8AC3E}">
        <p14:creationId xmlns:p14="http://schemas.microsoft.com/office/powerpoint/2010/main" val="75974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871288" y="1821383"/>
            <a:ext cx="10871177" cy="1260000"/>
          </a:xfrm>
        </p:spPr>
        <p:txBody>
          <a:bodyPr/>
          <a:lstStyle/>
          <a:p>
            <a:r>
              <a:rPr lang="he-IL" dirty="0"/>
              <a:t>יסודות החשמל והאלקטרוניקה</a:t>
            </a:r>
          </a:p>
        </p:txBody>
      </p:sp>
      <p:sp>
        <p:nvSpPr>
          <p:cNvPr id="7" name="כותרת משנה 6"/>
          <p:cNvSpPr>
            <a:spLocks noGrp="1"/>
          </p:cNvSpPr>
          <p:nvPr>
            <p:ph type="subTitle" idx="1"/>
          </p:nvPr>
        </p:nvSpPr>
        <p:spPr>
          <a:xfrm>
            <a:off x="738117" y="3429000"/>
            <a:ext cx="10872000" cy="642090"/>
          </a:xfrm>
        </p:spPr>
        <p:txBody>
          <a:bodyPr/>
          <a:lstStyle/>
          <a:p>
            <a:r>
              <a:rPr lang="he-IL" dirty="0"/>
              <a:t>חיבור נגדים בטור ובמקביל</a:t>
            </a:r>
          </a:p>
        </p:txBody>
      </p:sp>
    </p:spTree>
    <p:extLst>
      <p:ext uri="{BB962C8B-B14F-4D97-AF65-F5344CB8AC3E}">
        <p14:creationId xmlns:p14="http://schemas.microsoft.com/office/powerpoint/2010/main" val="4058175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15206" y="233604"/>
            <a:ext cx="11160000" cy="720000"/>
          </a:xfrm>
        </p:spPr>
        <p:txBody>
          <a:bodyPr/>
          <a:lstStyle/>
          <a:p>
            <a:r>
              <a:rPr lang="he-IL" dirty="0"/>
              <a:t>חיבור נגדים</a:t>
            </a:r>
          </a:p>
        </p:txBody>
      </p:sp>
      <p:sp>
        <p:nvSpPr>
          <p:cNvPr id="14" name="מציין מיקום טקסט 13"/>
          <p:cNvSpPr>
            <a:spLocks noGrp="1"/>
          </p:cNvSpPr>
          <p:nvPr>
            <p:ph type="body" sz="quarter" idx="3"/>
          </p:nvPr>
        </p:nvSpPr>
        <p:spPr>
          <a:xfrm>
            <a:off x="1595206" y="892264"/>
            <a:ext cx="9000000" cy="540000"/>
          </a:xfrm>
        </p:spPr>
        <p:txBody>
          <a:bodyPr/>
          <a:lstStyle/>
          <a:p>
            <a:pPr algn="ctr"/>
            <a:r>
              <a:rPr lang="he-IL" dirty="0">
                <a:solidFill>
                  <a:srgbClr val="0070C0"/>
                </a:solidFill>
              </a:rPr>
              <a:t>חיבור נגדים בטור </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612264"/>
            <a:ext cx="11159999" cy="4152517"/>
          </a:xfrm>
        </p:spPr>
        <p:txBody>
          <a:bodyPr/>
          <a:lstStyle/>
          <a:p>
            <a:pPr marL="0" indent="0">
              <a:buNone/>
            </a:pPr>
            <a:r>
              <a:rPr lang="he-IL" dirty="0">
                <a:solidFill>
                  <a:schemeClr val="tx1"/>
                </a:solidFill>
              </a:rPr>
              <a:t>אנו יודעים שלכל נגד יש שני הדקים (רגליים). חיבור טורי בין שני רכיבים נוצר כאשר בין שני הרכיבים יש הדק אחד משותף בלבד.</a:t>
            </a:r>
          </a:p>
          <a:p>
            <a:pPr marL="0" indent="0">
              <a:buNone/>
            </a:pPr>
            <a:endParaRPr lang="he-IL" dirty="0">
              <a:solidFill>
                <a:schemeClr val="tx1"/>
              </a:solidFill>
            </a:endParaRPr>
          </a:p>
          <a:p>
            <a:pPr marL="0" indent="0">
              <a:buNone/>
            </a:pPr>
            <a:endParaRPr lang="en-US" dirty="0">
              <a:solidFill>
                <a:schemeClr val="tx1"/>
              </a:solidFill>
            </a:endParaRPr>
          </a:p>
        </p:txBody>
      </p:sp>
      <p:grpSp>
        <p:nvGrpSpPr>
          <p:cNvPr id="4" name="קבוצה 3">
            <a:extLst>
              <a:ext uri="{FF2B5EF4-FFF2-40B4-BE49-F238E27FC236}">
                <a16:creationId xmlns:a16="http://schemas.microsoft.com/office/drawing/2014/main" id="{DA01F064-BE58-44AE-9C5D-E21596D2E7EA}"/>
              </a:ext>
            </a:extLst>
          </p:cNvPr>
          <p:cNvGrpSpPr/>
          <p:nvPr/>
        </p:nvGrpSpPr>
        <p:grpSpPr>
          <a:xfrm>
            <a:off x="2305008" y="2637943"/>
            <a:ext cx="7580393" cy="3327793"/>
            <a:chOff x="1455576" y="2935035"/>
            <a:chExt cx="7580393" cy="3327793"/>
          </a:xfrm>
        </p:grpSpPr>
        <p:pic>
          <p:nvPicPr>
            <p:cNvPr id="7" name="Picture 4" descr="fig16">
              <a:extLst>
                <a:ext uri="{FF2B5EF4-FFF2-40B4-BE49-F238E27FC236}">
                  <a16:creationId xmlns:a16="http://schemas.microsoft.com/office/drawing/2014/main" id="{E22E214D-71DF-4AD4-98B4-646E49106CF2}"/>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0299"/>
            <a:stretch/>
          </p:blipFill>
          <p:spPr bwMode="auto">
            <a:xfrm>
              <a:off x="1698172" y="2935035"/>
              <a:ext cx="7337797" cy="332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a:extLst>
                <a:ext uri="{FF2B5EF4-FFF2-40B4-BE49-F238E27FC236}">
                  <a16:creationId xmlns:a16="http://schemas.microsoft.com/office/drawing/2014/main" id="{2E8778DF-4EC6-4FC9-85CB-BE662D806ADB}"/>
                </a:ext>
              </a:extLst>
            </p:cNvPr>
            <p:cNvSpPr/>
            <p:nvPr/>
          </p:nvSpPr>
          <p:spPr>
            <a:xfrm>
              <a:off x="1455576" y="3153747"/>
              <a:ext cx="2388636" cy="7651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08776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חיבור נגדים</a:t>
            </a:r>
          </a:p>
        </p:txBody>
      </p:sp>
      <p:sp>
        <p:nvSpPr>
          <p:cNvPr id="14" name="מציין מיקום טקסט 13"/>
          <p:cNvSpPr>
            <a:spLocks noGrp="1"/>
          </p:cNvSpPr>
          <p:nvPr>
            <p:ph type="body" sz="quarter" idx="3"/>
          </p:nvPr>
        </p:nvSpPr>
        <p:spPr>
          <a:xfrm>
            <a:off x="1595206" y="828555"/>
            <a:ext cx="9000000" cy="540000"/>
          </a:xfrm>
        </p:spPr>
        <p:txBody>
          <a:bodyPr/>
          <a:lstStyle/>
          <a:p>
            <a:pPr algn="ctr"/>
            <a:r>
              <a:rPr lang="he-IL" dirty="0">
                <a:solidFill>
                  <a:srgbClr val="0070C0"/>
                </a:solidFill>
              </a:rPr>
              <a:t>חיבור נגדים בטור </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158833" y="1876928"/>
            <a:ext cx="11516373" cy="4152517"/>
          </a:xfrm>
        </p:spPr>
        <p:txBody>
          <a:bodyPr>
            <a:normAutofit/>
          </a:bodyPr>
          <a:lstStyle/>
          <a:p>
            <a:pPr marL="0" indent="0">
              <a:buNone/>
            </a:pPr>
            <a:r>
              <a:rPr lang="he-IL" sz="2000" b="1" dirty="0">
                <a:solidFill>
                  <a:schemeClr val="tx1"/>
                </a:solidFill>
              </a:rPr>
              <a:t>בחיבור טורי עלינו לזכור ארבעה דגשים:</a:t>
            </a:r>
          </a:p>
          <a:p>
            <a:r>
              <a:rPr lang="he-IL" sz="2000" dirty="0">
                <a:solidFill>
                  <a:schemeClr val="tx1"/>
                </a:solidFill>
              </a:rPr>
              <a:t>הזרם בכל נקודה שווה, כלומר אותו הזרם זורם דרך כל רכיבי המעגל.</a:t>
            </a:r>
          </a:p>
          <a:p>
            <a:r>
              <a:rPr lang="he-IL" sz="2000" dirty="0">
                <a:solidFill>
                  <a:schemeClr val="tx1"/>
                </a:solidFill>
              </a:rPr>
              <a:t>סכום המתחים הנופל על רכיבי המעגל שווה למקור המתח של המעגל.</a:t>
            </a:r>
          </a:p>
          <a:p>
            <a:r>
              <a:rPr lang="he-IL" sz="2000" dirty="0">
                <a:solidFill>
                  <a:schemeClr val="tx1"/>
                </a:solidFill>
              </a:rPr>
              <a:t>היחס בין המתחים הנופלים על הנגדים שווה ליחס בין התנגדויות הנגדים. </a:t>
            </a:r>
          </a:p>
          <a:p>
            <a:r>
              <a:rPr lang="he-IL" sz="2000" dirty="0">
                <a:solidFill>
                  <a:schemeClr val="tx1"/>
                </a:solidFill>
              </a:rPr>
              <a:t>ההתנגדות הכללית גדולה מערך הנגד הגדול ביותר</a:t>
            </a:r>
          </a:p>
          <a:p>
            <a:endParaRPr lang="he-IL" sz="2000" dirty="0">
              <a:solidFill>
                <a:schemeClr val="tx1"/>
              </a:solidFill>
            </a:endParaRPr>
          </a:p>
          <a:p>
            <a:endParaRPr lang="en-US" sz="2000" dirty="0">
              <a:solidFill>
                <a:schemeClr val="tx1"/>
              </a:solidFill>
            </a:endParaRPr>
          </a:p>
        </p:txBody>
      </p:sp>
      <p:pic>
        <p:nvPicPr>
          <p:cNvPr id="5" name="Picture 4" descr="1-2-1-1">
            <a:extLst>
              <a:ext uri="{FF2B5EF4-FFF2-40B4-BE49-F238E27FC236}">
                <a16:creationId xmlns:a16="http://schemas.microsoft.com/office/drawing/2014/main" id="{D9B81834-57D5-4FB4-8357-000AED534D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33" y="3502382"/>
            <a:ext cx="4336319" cy="190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a:extLst>
              <a:ext uri="{FF2B5EF4-FFF2-40B4-BE49-F238E27FC236}">
                <a16:creationId xmlns:a16="http://schemas.microsoft.com/office/drawing/2014/main" id="{6E436B90-75B1-458E-A3F9-32C5A600FA4A}"/>
              </a:ext>
            </a:extLst>
          </p:cNvPr>
          <p:cNvSpPr/>
          <p:nvPr/>
        </p:nvSpPr>
        <p:spPr>
          <a:xfrm>
            <a:off x="133667" y="2794496"/>
            <a:ext cx="2923077" cy="707886"/>
          </a:xfrm>
          <a:prstGeom prst="rect">
            <a:avLst/>
          </a:prstGeom>
          <a:noFill/>
        </p:spPr>
        <p:txBody>
          <a:bodyPr wrap="squar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R</a:t>
            </a:r>
            <a:r>
              <a:rPr lang="en-US" sz="1600" b="0" cap="none" spc="0" dirty="0">
                <a:ln w="0"/>
                <a:solidFill>
                  <a:schemeClr val="accent1"/>
                </a:solidFill>
                <a:effectLst>
                  <a:outerShdw blurRad="38100" dist="25400" dir="5400000" algn="ctr" rotWithShape="0">
                    <a:srgbClr val="6E747A">
                      <a:alpha val="43000"/>
                    </a:srgbClr>
                  </a:outerShdw>
                </a:effectLst>
              </a:rPr>
              <a:t>T</a:t>
            </a:r>
            <a:r>
              <a:rPr lang="en-US" sz="4000" b="0" cap="none" spc="0" dirty="0">
                <a:ln w="0"/>
                <a:solidFill>
                  <a:schemeClr val="accent1"/>
                </a:solidFill>
                <a:effectLst>
                  <a:outerShdw blurRad="38100" dist="25400" dir="5400000" algn="ctr" rotWithShape="0">
                    <a:srgbClr val="6E747A">
                      <a:alpha val="43000"/>
                    </a:srgbClr>
                  </a:outerShdw>
                </a:effectLst>
              </a:rPr>
              <a:t>=R</a:t>
            </a:r>
            <a:r>
              <a:rPr lang="en-US" sz="1600" b="0" cap="none" spc="0" dirty="0">
                <a:ln w="0"/>
                <a:solidFill>
                  <a:schemeClr val="accent1"/>
                </a:solidFill>
                <a:effectLst>
                  <a:outerShdw blurRad="38100" dist="25400" dir="5400000" algn="ctr" rotWithShape="0">
                    <a:srgbClr val="6E747A">
                      <a:alpha val="43000"/>
                    </a:srgbClr>
                  </a:outerShdw>
                </a:effectLst>
              </a:rPr>
              <a:t>1</a:t>
            </a:r>
            <a:r>
              <a:rPr lang="en-US" sz="4000" b="0" cap="none" spc="0" dirty="0">
                <a:ln w="0"/>
                <a:solidFill>
                  <a:schemeClr val="accent1"/>
                </a:solidFill>
                <a:effectLst>
                  <a:outerShdw blurRad="38100" dist="25400" dir="5400000" algn="ctr" rotWithShape="0">
                    <a:srgbClr val="6E747A">
                      <a:alpha val="43000"/>
                    </a:srgbClr>
                  </a:outerShdw>
                </a:effectLst>
              </a:rPr>
              <a:t>+R</a:t>
            </a:r>
            <a:r>
              <a:rPr lang="en-US" sz="1600" dirty="0">
                <a:ln w="0"/>
                <a:solidFill>
                  <a:schemeClr val="accent1"/>
                </a:solidFill>
                <a:effectLst>
                  <a:outerShdw blurRad="38100" dist="25400" dir="5400000" algn="ctr" rotWithShape="0">
                    <a:srgbClr val="6E747A">
                      <a:alpha val="43000"/>
                    </a:srgbClr>
                  </a:outerShdw>
                </a:effectLst>
              </a:rPr>
              <a:t>2</a:t>
            </a:r>
            <a:r>
              <a:rPr lang="en-US" sz="4000" b="0" cap="none" spc="0" dirty="0">
                <a:ln w="0"/>
                <a:solidFill>
                  <a:schemeClr val="accent1"/>
                </a:solidFill>
                <a:effectLst>
                  <a:outerShdw blurRad="38100" dist="25400" dir="5400000" algn="ctr" rotWithShape="0">
                    <a:srgbClr val="6E747A">
                      <a:alpha val="43000"/>
                    </a:srgbClr>
                  </a:outerShdw>
                </a:effectLst>
              </a:rPr>
              <a:t>+R</a:t>
            </a:r>
            <a:r>
              <a:rPr lang="en-US" sz="1600" b="0" cap="none" spc="0" dirty="0">
                <a:ln w="0"/>
                <a:solidFill>
                  <a:schemeClr val="accent1"/>
                </a:solidFill>
                <a:effectLst>
                  <a:outerShdw blurRad="38100" dist="25400" dir="5400000" algn="ctr" rotWithShape="0">
                    <a:srgbClr val="6E747A">
                      <a:alpha val="43000"/>
                    </a:srgbClr>
                  </a:outerShdw>
                </a:effectLst>
              </a:rPr>
              <a:t>3</a:t>
            </a:r>
            <a:r>
              <a:rPr lang="en-US" sz="4000" b="0" cap="none" spc="0" dirty="0">
                <a:ln w="0"/>
                <a:solidFill>
                  <a:schemeClr val="accent1"/>
                </a:solidFill>
                <a:effectLst>
                  <a:outerShdw blurRad="38100" dist="25400" dir="5400000" algn="ctr" rotWithShape="0">
                    <a:srgbClr val="6E747A">
                      <a:alpha val="43000"/>
                    </a:srgbClr>
                  </a:outerShdw>
                </a:effectLst>
              </a:rPr>
              <a:t>…</a:t>
            </a:r>
            <a:endParaRPr lang="he-IL"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437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חיבור נגדים</a:t>
            </a:r>
          </a:p>
        </p:txBody>
      </p:sp>
      <p:sp>
        <p:nvSpPr>
          <p:cNvPr id="14" name="מציין מיקום טקסט 13"/>
          <p:cNvSpPr>
            <a:spLocks noGrp="1"/>
          </p:cNvSpPr>
          <p:nvPr>
            <p:ph type="body" sz="quarter" idx="3"/>
          </p:nvPr>
        </p:nvSpPr>
        <p:spPr>
          <a:xfrm>
            <a:off x="1595206" y="915681"/>
            <a:ext cx="9000000" cy="540000"/>
          </a:xfrm>
        </p:spPr>
        <p:txBody>
          <a:bodyPr/>
          <a:lstStyle/>
          <a:p>
            <a:pPr algn="ctr"/>
            <a:r>
              <a:rPr lang="he-IL" dirty="0">
                <a:solidFill>
                  <a:srgbClr val="0070C0"/>
                </a:solidFill>
              </a:rPr>
              <a:t>חיבור נגדים במקביל </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725681"/>
            <a:ext cx="11263710" cy="4152517"/>
          </a:xfrm>
        </p:spPr>
        <p:txBody>
          <a:bodyPr/>
          <a:lstStyle/>
          <a:p>
            <a:pPr marL="0" indent="0">
              <a:buNone/>
            </a:pPr>
            <a:r>
              <a:rPr lang="he-IL" dirty="0">
                <a:solidFill>
                  <a:schemeClr val="tx1"/>
                </a:solidFill>
              </a:rPr>
              <a:t>חיבור מקבילי בין שני רכיבים נוצר כאשר בין שני הרכיבים יש שני הדקים משותפים.</a:t>
            </a:r>
          </a:p>
          <a:p>
            <a:pPr marL="0" indent="0">
              <a:buNone/>
            </a:pPr>
            <a:endParaRPr lang="he-IL" dirty="0">
              <a:solidFill>
                <a:schemeClr val="tx1"/>
              </a:solidFill>
            </a:endParaRPr>
          </a:p>
          <a:p>
            <a:pPr marL="0" indent="0">
              <a:buNone/>
            </a:pPr>
            <a:endParaRPr lang="en-US" dirty="0">
              <a:solidFill>
                <a:schemeClr val="tx1"/>
              </a:solidFill>
            </a:endParaRPr>
          </a:p>
        </p:txBody>
      </p:sp>
      <p:grpSp>
        <p:nvGrpSpPr>
          <p:cNvPr id="4" name="קבוצה 3">
            <a:extLst>
              <a:ext uri="{FF2B5EF4-FFF2-40B4-BE49-F238E27FC236}">
                <a16:creationId xmlns:a16="http://schemas.microsoft.com/office/drawing/2014/main" id="{2BD2D6C2-8EFA-4908-BE1D-8ABF0DA89456}"/>
              </a:ext>
            </a:extLst>
          </p:cNvPr>
          <p:cNvGrpSpPr/>
          <p:nvPr/>
        </p:nvGrpSpPr>
        <p:grpSpPr>
          <a:xfrm>
            <a:off x="3775716" y="2322083"/>
            <a:ext cx="4742690" cy="2815401"/>
            <a:chOff x="1561858" y="2265681"/>
            <a:chExt cx="6116637" cy="3631016"/>
          </a:xfrm>
        </p:grpSpPr>
        <p:pic>
          <p:nvPicPr>
            <p:cNvPr id="6" name="Picture 4" descr="90019018_fig18">
              <a:extLst>
                <a:ext uri="{FF2B5EF4-FFF2-40B4-BE49-F238E27FC236}">
                  <a16:creationId xmlns:a16="http://schemas.microsoft.com/office/drawing/2014/main" id="{4F6FFA84-FF72-48D8-9B09-494D58CE856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26"/>
            <a:stretch/>
          </p:blipFill>
          <p:spPr bwMode="auto">
            <a:xfrm>
              <a:off x="1561858" y="2452202"/>
              <a:ext cx="6116637" cy="344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a:extLst>
                <a:ext uri="{FF2B5EF4-FFF2-40B4-BE49-F238E27FC236}">
                  <a16:creationId xmlns:a16="http://schemas.microsoft.com/office/drawing/2014/main" id="{6C8A0D1E-3033-4FFE-991C-8629714E8C17}"/>
                </a:ext>
              </a:extLst>
            </p:cNvPr>
            <p:cNvSpPr/>
            <p:nvPr/>
          </p:nvSpPr>
          <p:spPr>
            <a:xfrm>
              <a:off x="1561858" y="2265681"/>
              <a:ext cx="3215415" cy="13172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173318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חיבור נגדים</a:t>
            </a:r>
          </a:p>
        </p:txBody>
      </p:sp>
      <p:sp>
        <p:nvSpPr>
          <p:cNvPr id="14" name="מציין מיקום טקסט 13"/>
          <p:cNvSpPr>
            <a:spLocks noGrp="1"/>
          </p:cNvSpPr>
          <p:nvPr>
            <p:ph type="body" sz="quarter" idx="3"/>
          </p:nvPr>
        </p:nvSpPr>
        <p:spPr>
          <a:xfrm>
            <a:off x="1595206" y="789387"/>
            <a:ext cx="9000000" cy="540000"/>
          </a:xfrm>
        </p:spPr>
        <p:txBody>
          <a:bodyPr/>
          <a:lstStyle/>
          <a:p>
            <a:pPr algn="ctr"/>
            <a:r>
              <a:rPr lang="he-IL" dirty="0">
                <a:solidFill>
                  <a:srgbClr val="0070C0"/>
                </a:solidFill>
              </a:rPr>
              <a:t>חיבור נגדים במקביל </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6" y="1725681"/>
            <a:ext cx="11160000" cy="4152517"/>
          </a:xfrm>
        </p:spPr>
        <p:txBody>
          <a:bodyPr>
            <a:normAutofit/>
          </a:bodyPr>
          <a:lstStyle/>
          <a:p>
            <a:pPr marL="0" indent="0">
              <a:buNone/>
            </a:pPr>
            <a:r>
              <a:rPr lang="he-IL" sz="2000" b="1" dirty="0">
                <a:solidFill>
                  <a:schemeClr val="tx1"/>
                </a:solidFill>
              </a:rPr>
              <a:t>בחיבור מקבילי עלינו לזכור ארבעה דגשים:</a:t>
            </a:r>
          </a:p>
          <a:p>
            <a:r>
              <a:rPr lang="he-IL" sz="2000" dirty="0">
                <a:solidFill>
                  <a:schemeClr val="tx1"/>
                </a:solidFill>
              </a:rPr>
              <a:t>הפרש הפוטנציאלים על כל הרכיבים זהה ושווה למתח המקור.</a:t>
            </a:r>
          </a:p>
          <a:p>
            <a:r>
              <a:rPr lang="he-IL" sz="2000" dirty="0">
                <a:solidFill>
                  <a:schemeClr val="tx1"/>
                </a:solidFill>
              </a:rPr>
              <a:t>סכום הזרמים העובר בכל רכיב שווה לזרם הכולל הנצרך ממקור המתח של המעגל.</a:t>
            </a:r>
          </a:p>
          <a:p>
            <a:r>
              <a:rPr lang="he-IL" sz="2000" dirty="0">
                <a:solidFill>
                  <a:schemeClr val="tx1"/>
                </a:solidFill>
              </a:rPr>
              <a:t>הזרם העובר בכל נגד תלוי בערכו ובהפרש הפוטנציאלים עליו. </a:t>
            </a:r>
          </a:p>
          <a:p>
            <a:r>
              <a:rPr lang="he-IL" sz="2000" dirty="0">
                <a:solidFill>
                  <a:schemeClr val="tx1"/>
                </a:solidFill>
              </a:rPr>
              <a:t>ההתנגדות הכללית קטנה מערך הנגד הקטן ביותר</a:t>
            </a:r>
          </a:p>
          <a:p>
            <a:endParaRPr lang="en-US" sz="2000" dirty="0">
              <a:solidFill>
                <a:schemeClr val="tx1"/>
              </a:solidFill>
            </a:endParaRPr>
          </a:p>
        </p:txBody>
      </p:sp>
    </p:spTree>
    <p:extLst>
      <p:ext uri="{BB962C8B-B14F-4D97-AF65-F5344CB8AC3E}">
        <p14:creationId xmlns:p14="http://schemas.microsoft.com/office/powerpoint/2010/main" val="3676016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חיבור נגדים</a:t>
            </a:r>
          </a:p>
        </p:txBody>
      </p:sp>
      <p:sp>
        <p:nvSpPr>
          <p:cNvPr id="14" name="מציין מיקום טקסט 13"/>
          <p:cNvSpPr>
            <a:spLocks noGrp="1"/>
          </p:cNvSpPr>
          <p:nvPr>
            <p:ph type="body" sz="quarter" idx="3"/>
          </p:nvPr>
        </p:nvSpPr>
        <p:spPr>
          <a:xfrm>
            <a:off x="1595206" y="837242"/>
            <a:ext cx="9000000" cy="540000"/>
          </a:xfrm>
        </p:spPr>
        <p:txBody>
          <a:bodyPr/>
          <a:lstStyle/>
          <a:p>
            <a:pPr algn="ctr"/>
            <a:r>
              <a:rPr lang="he-IL" dirty="0">
                <a:solidFill>
                  <a:srgbClr val="0070C0"/>
                </a:solidFill>
              </a:rPr>
              <a:t>חיבור נגדים במקביל </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1237099" y="1377242"/>
            <a:ext cx="10782447" cy="4152517"/>
          </a:xfrm>
        </p:spPr>
        <p:txBody>
          <a:bodyPr/>
          <a:lstStyle/>
          <a:p>
            <a:pPr marL="0" indent="0">
              <a:buNone/>
            </a:pPr>
            <a:r>
              <a:rPr lang="he-IL" b="1" dirty="0">
                <a:solidFill>
                  <a:schemeClr val="tx1"/>
                </a:solidFill>
              </a:rPr>
              <a:t>בחיבור מקבילי עלינו לזכור ארבעה דגשים:</a:t>
            </a:r>
          </a:p>
          <a:p>
            <a:endParaRPr lang="en-US" b="1" dirty="0">
              <a:solidFill>
                <a:schemeClr val="tx1"/>
              </a:solidFill>
            </a:endParaRPr>
          </a:p>
        </p:txBody>
      </p:sp>
      <p:pic>
        <p:nvPicPr>
          <p:cNvPr id="5" name="Picture 4" descr="1-2-1-2">
            <a:extLst>
              <a:ext uri="{FF2B5EF4-FFF2-40B4-BE49-F238E27FC236}">
                <a16:creationId xmlns:a16="http://schemas.microsoft.com/office/drawing/2014/main" id="{4CBF6FAA-8B95-4E84-9FC3-CDD7E968F6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3742" y="2095491"/>
            <a:ext cx="5322928" cy="292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16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954174" y="2755925"/>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1029038" y="1620435"/>
            <a:ext cx="10871177" cy="1260000"/>
          </a:xfrm>
        </p:spPr>
        <p:txBody>
          <a:bodyPr/>
          <a:lstStyle/>
          <a:p>
            <a:r>
              <a:rPr lang="he-IL" sz="6000" dirty="0"/>
              <a:t>המגמה לתחבורה מתקדמת</a:t>
            </a:r>
          </a:p>
        </p:txBody>
      </p:sp>
      <p:sp>
        <p:nvSpPr>
          <p:cNvPr id="7" name="כותרת משנה 6"/>
          <p:cNvSpPr>
            <a:spLocks noGrp="1"/>
          </p:cNvSpPr>
          <p:nvPr>
            <p:ph type="subTitle" idx="1"/>
          </p:nvPr>
        </p:nvSpPr>
        <p:spPr>
          <a:xfrm>
            <a:off x="738117" y="2755925"/>
            <a:ext cx="10872000" cy="1011422"/>
          </a:xfrm>
        </p:spPr>
        <p:txBody>
          <a:bodyPr/>
          <a:lstStyle/>
          <a:p>
            <a:r>
              <a:rPr lang="he-IL" sz="2800" dirty="0"/>
              <a:t>יסודות החשמל והאלקטרוניקה – חלק א'</a:t>
            </a:r>
            <a:br>
              <a:rPr lang="en-US" sz="2800" dirty="0"/>
            </a:br>
            <a:r>
              <a:rPr lang="he-IL" sz="2800" dirty="0"/>
              <a:t> מקצוע מוביל/מקצוע התמחות</a:t>
            </a:r>
            <a:endParaRPr lang="he-IL" sz="2800" dirty="0">
              <a:sym typeface="Varela Round"/>
            </a:endParaRPr>
          </a:p>
        </p:txBody>
      </p:sp>
      <p:sp>
        <p:nvSpPr>
          <p:cNvPr id="4" name="מציין מיקום תוכן 3"/>
          <p:cNvSpPr>
            <a:spLocks noGrp="1"/>
          </p:cNvSpPr>
          <p:nvPr>
            <p:ph idx="10"/>
          </p:nvPr>
        </p:nvSpPr>
        <p:spPr>
          <a:xfrm>
            <a:off x="737294" y="3767347"/>
            <a:ext cx="10872000" cy="720000"/>
          </a:xfrm>
        </p:spPr>
        <p:txBody>
          <a:bodyPr/>
          <a:lstStyle/>
          <a:p>
            <a:r>
              <a:rPr lang="he-IL" sz="2000" dirty="0">
                <a:sym typeface="Varela Round"/>
              </a:rPr>
              <a:t>שם המורה: מהנדס יניב טוכמן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39763" y="1961954"/>
            <a:ext cx="10871177" cy="1260000"/>
          </a:xfrm>
        </p:spPr>
        <p:txBody>
          <a:bodyPr/>
          <a:lstStyle/>
          <a:p>
            <a:r>
              <a:rPr lang="he-IL" dirty="0"/>
              <a:t>יסודות החשמל והאלקטרוניקה</a:t>
            </a:r>
          </a:p>
        </p:txBody>
      </p:sp>
      <p:sp>
        <p:nvSpPr>
          <p:cNvPr id="7" name="כותרת משנה 6"/>
          <p:cNvSpPr>
            <a:spLocks noGrp="1"/>
          </p:cNvSpPr>
          <p:nvPr>
            <p:ph type="subTitle" idx="1"/>
          </p:nvPr>
        </p:nvSpPr>
        <p:spPr>
          <a:xfrm>
            <a:off x="738940" y="3636046"/>
            <a:ext cx="10872000" cy="642090"/>
          </a:xfrm>
        </p:spPr>
        <p:txBody>
          <a:bodyPr/>
          <a:lstStyle/>
          <a:p>
            <a:r>
              <a:rPr lang="he-IL" dirty="0">
                <a:sym typeface="Varela Round"/>
              </a:rPr>
              <a:t>סיכום ושאלות</a:t>
            </a:r>
          </a:p>
        </p:txBody>
      </p:sp>
    </p:spTree>
    <p:extLst>
      <p:ext uri="{BB962C8B-B14F-4D97-AF65-F5344CB8AC3E}">
        <p14:creationId xmlns:p14="http://schemas.microsoft.com/office/powerpoint/2010/main" val="880732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יסודות החשמל</a:t>
            </a:r>
          </a:p>
        </p:txBody>
      </p:sp>
      <p:sp>
        <p:nvSpPr>
          <p:cNvPr id="14" name="מציין מיקום טקסט 13"/>
          <p:cNvSpPr>
            <a:spLocks noGrp="1"/>
          </p:cNvSpPr>
          <p:nvPr>
            <p:ph type="body" sz="quarter" idx="3"/>
          </p:nvPr>
        </p:nvSpPr>
        <p:spPr>
          <a:xfrm>
            <a:off x="1595206" y="933094"/>
            <a:ext cx="9000000" cy="540000"/>
          </a:xfrm>
        </p:spPr>
        <p:txBody>
          <a:bodyPr/>
          <a:lstStyle/>
          <a:p>
            <a:pPr algn="ctr"/>
            <a:r>
              <a:rPr lang="he-IL" dirty="0">
                <a:solidFill>
                  <a:srgbClr val="0070C0"/>
                </a:solidFill>
                <a:sym typeface="Varela Round"/>
              </a:rPr>
              <a:t>סיכום</a:t>
            </a:r>
          </a:p>
        </p:txBody>
      </p:sp>
      <p:sp>
        <p:nvSpPr>
          <p:cNvPr id="3" name="מציין מיקום תוכן 2">
            <a:extLst>
              <a:ext uri="{FF2B5EF4-FFF2-40B4-BE49-F238E27FC236}">
                <a16:creationId xmlns:a16="http://schemas.microsoft.com/office/drawing/2014/main" id="{4AABBC19-3FD0-4F64-B718-046DE2EB2B20}"/>
              </a:ext>
            </a:extLst>
          </p:cNvPr>
          <p:cNvSpPr>
            <a:spLocks noGrp="1"/>
          </p:cNvSpPr>
          <p:nvPr>
            <p:ph sz="quarter" idx="4"/>
          </p:nvPr>
        </p:nvSpPr>
        <p:spPr>
          <a:xfrm>
            <a:off x="746093" y="1473094"/>
            <a:ext cx="10698226" cy="4152517"/>
          </a:xfrm>
        </p:spPr>
        <p:txBody>
          <a:bodyPr vert="horz" lIns="91440" tIns="45720" rIns="91440" bIns="45720" rtlCol="1">
            <a:normAutofit/>
          </a:bodyPr>
          <a:lstStyle/>
          <a:p>
            <a:pPr marL="342900" lvl="1" indent="-342900">
              <a:buFont typeface="Arial" pitchFamily="34" charset="0"/>
              <a:buChar char="•"/>
            </a:pPr>
            <a:r>
              <a:rPr lang="he-IL" sz="2000" b="1" dirty="0">
                <a:solidFill>
                  <a:schemeClr val="tx1"/>
                </a:solidFill>
              </a:rPr>
              <a:t>בשיעור זה למדנו:</a:t>
            </a:r>
          </a:p>
          <a:p>
            <a:pPr>
              <a:lnSpc>
                <a:spcPct val="200000"/>
              </a:lnSpc>
            </a:pPr>
            <a:r>
              <a:rPr lang="he-IL" sz="2000" dirty="0">
                <a:solidFill>
                  <a:schemeClr val="tx1"/>
                </a:solidFill>
              </a:rPr>
              <a:t>מושגי יסוד בחשמל</a:t>
            </a:r>
          </a:p>
          <a:p>
            <a:pPr>
              <a:lnSpc>
                <a:spcPct val="200000"/>
              </a:lnSpc>
            </a:pPr>
            <a:r>
              <a:rPr lang="he-IL" sz="2000" dirty="0">
                <a:solidFill>
                  <a:schemeClr val="tx1"/>
                </a:solidFill>
              </a:rPr>
              <a:t>צורות חיבור של נגדים במעגל</a:t>
            </a:r>
          </a:p>
          <a:p>
            <a:pPr>
              <a:lnSpc>
                <a:spcPct val="200000"/>
              </a:lnSpc>
            </a:pPr>
            <a:r>
              <a:rPr lang="he-IL" sz="2000" dirty="0">
                <a:solidFill>
                  <a:schemeClr val="tx1"/>
                </a:solidFill>
              </a:rPr>
              <a:t>מה במפגש הבא?</a:t>
            </a:r>
          </a:p>
          <a:p>
            <a:pPr marL="342900" lvl="1" indent="-342900">
              <a:buFont typeface="Arial" pitchFamily="34" charset="0"/>
              <a:buChar char="•"/>
            </a:pPr>
            <a:endParaRPr lang="he-IL"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6772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172077" y="2314679"/>
            <a:ext cx="10871177" cy="1260000"/>
          </a:xfrm>
        </p:spPr>
        <p:txBody>
          <a:bodyPr/>
          <a:lstStyle/>
          <a:p>
            <a:r>
              <a:rPr lang="he-IL" dirty="0"/>
              <a:t>תודה על ההקשבה והצפייה</a:t>
            </a:r>
          </a:p>
        </p:txBody>
      </p:sp>
    </p:spTree>
    <p:extLst>
      <p:ext uri="{BB962C8B-B14F-4D97-AF65-F5344CB8AC3E}">
        <p14:creationId xmlns:p14="http://schemas.microsoft.com/office/powerpoint/2010/main" val="390185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569660"/>
          </a:xfrm>
          <a:prstGeom prst="rect">
            <a:avLst/>
          </a:prstGeom>
          <a:noFill/>
        </p:spPr>
        <p:txBody>
          <a:bodyPr wrap="square" rtlCol="1">
            <a:spAutoFit/>
          </a:bodyPr>
          <a:lstStyle/>
          <a:p>
            <a:pPr marL="895260" algn="just"/>
            <a:r>
              <a:rPr lang="he-IL" sz="2400" dirty="0">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400" dirty="0">
                <a:latin typeface="Varela Round" panose="00000500000000000000" pitchFamily="2" charset="-79"/>
                <a:cs typeface="Varela Round" panose="00000500000000000000" pitchFamily="2" charset="-79"/>
              </a:rPr>
              <a:t>rights@education.gov.il</a:t>
            </a:r>
            <a:endParaRPr lang="he-IL" sz="2400" dirty="0">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679417"/>
          </a:xfrm>
          <a:prstGeom prst="rect">
            <a:avLst/>
          </a:prstGeom>
        </p:spPr>
        <p:txBody>
          <a:bodyPr wrap="square">
            <a:spAutoFit/>
          </a:bodyPr>
          <a:lstStyle/>
          <a:p>
            <a:pPr algn="ctr">
              <a:lnSpc>
                <a:spcPct val="150000"/>
              </a:lnSpc>
            </a:pPr>
            <a:r>
              <a:rPr lang="he-IL" sz="2800" b="1" dirty="0">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3" name="מציין מיקום טקסט 2"/>
          <p:cNvSpPr>
            <a:spLocks noGrp="1"/>
          </p:cNvSpPr>
          <p:nvPr>
            <p:ph type="body" sz="quarter" idx="3"/>
          </p:nvPr>
        </p:nvSpPr>
        <p:spPr>
          <a:xfrm>
            <a:off x="1595206" y="960904"/>
            <a:ext cx="9000000" cy="540000"/>
          </a:xfrm>
        </p:spPr>
        <p:txBody>
          <a:bodyPr/>
          <a:lstStyle/>
          <a:p>
            <a:pPr algn="ctr"/>
            <a:r>
              <a:rPr lang="he-IL" dirty="0">
                <a:solidFill>
                  <a:srgbClr val="0070C0"/>
                </a:solidFill>
                <a:sym typeface="Varela Round"/>
              </a:rPr>
              <a:t>יסודות החשמל והאלקטרוניקה – חלק א'</a:t>
            </a:r>
            <a:endParaRPr lang="he-IL" dirty="0">
              <a:solidFill>
                <a:srgbClr val="0070C0"/>
              </a:solidFill>
            </a:endParaRPr>
          </a:p>
        </p:txBody>
      </p:sp>
      <p:sp>
        <p:nvSpPr>
          <p:cNvPr id="8" name="מציין מיקום תוכן 7"/>
          <p:cNvSpPr>
            <a:spLocks noGrp="1"/>
          </p:cNvSpPr>
          <p:nvPr>
            <p:ph sz="quarter" idx="4"/>
          </p:nvPr>
        </p:nvSpPr>
        <p:spPr>
          <a:xfrm>
            <a:off x="-1591185" y="1528714"/>
            <a:ext cx="11023078" cy="4152517"/>
          </a:xfrm>
        </p:spPr>
        <p:txBody>
          <a:bodyPr>
            <a:normAutofit/>
          </a:bodyPr>
          <a:lstStyle/>
          <a:p>
            <a:pPr>
              <a:lnSpc>
                <a:spcPct val="200000"/>
              </a:lnSpc>
            </a:pPr>
            <a:r>
              <a:rPr lang="he-IL" dirty="0"/>
              <a:t>מהו חשמל?</a:t>
            </a:r>
          </a:p>
          <a:p>
            <a:pPr>
              <a:lnSpc>
                <a:spcPct val="200000"/>
              </a:lnSpc>
            </a:pPr>
            <a:r>
              <a:rPr lang="he-IL"/>
              <a:t>מוליכות </a:t>
            </a:r>
            <a:r>
              <a:rPr lang="he-IL" dirty="0"/>
              <a:t>וחומרים</a:t>
            </a:r>
          </a:p>
          <a:p>
            <a:pPr>
              <a:lnSpc>
                <a:spcPct val="200000"/>
              </a:lnSpc>
            </a:pPr>
            <a:r>
              <a:rPr lang="he-IL" dirty="0"/>
              <a:t>מושגי יסוד: מתח, זרם, התנגדות חשמלית</a:t>
            </a:r>
          </a:p>
          <a:p>
            <a:pPr>
              <a:lnSpc>
                <a:spcPct val="200000"/>
              </a:lnSpc>
            </a:pPr>
            <a:r>
              <a:rPr lang="he-IL" dirty="0"/>
              <a:t>חיבור נגדים בטור ובמקביל</a:t>
            </a:r>
          </a:p>
          <a:p>
            <a:pPr>
              <a:lnSpc>
                <a:spcPct val="200000"/>
              </a:lnSpc>
            </a:pPr>
            <a:endParaRPr lang="he-IL" dirty="0"/>
          </a:p>
          <a:p>
            <a:pPr>
              <a:lnSpc>
                <a:spcPct val="200000"/>
              </a:lnSpc>
            </a:pPr>
            <a:endParaRPr lang="he-IL" dirty="0"/>
          </a:p>
          <a:p>
            <a:pPr>
              <a:lnSpc>
                <a:spcPct val="200000"/>
              </a:lnSpc>
            </a:pP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39763" y="1961954"/>
            <a:ext cx="10871177" cy="1260000"/>
          </a:xfrm>
        </p:spPr>
        <p:txBody>
          <a:bodyPr/>
          <a:lstStyle/>
          <a:p>
            <a:r>
              <a:rPr lang="he-IL" dirty="0"/>
              <a:t>יסודות החשמל והאלקטרוניקה</a:t>
            </a:r>
          </a:p>
        </p:txBody>
      </p:sp>
      <p:sp>
        <p:nvSpPr>
          <p:cNvPr id="7" name="כותרת משנה 6"/>
          <p:cNvSpPr>
            <a:spLocks noGrp="1"/>
          </p:cNvSpPr>
          <p:nvPr>
            <p:ph type="subTitle" idx="1"/>
          </p:nvPr>
        </p:nvSpPr>
        <p:spPr>
          <a:xfrm>
            <a:off x="738940" y="3636046"/>
            <a:ext cx="10872000" cy="642090"/>
          </a:xfrm>
        </p:spPr>
        <p:txBody>
          <a:bodyPr/>
          <a:lstStyle/>
          <a:p>
            <a:r>
              <a:rPr lang="he-IL" dirty="0"/>
              <a:t>מושגי יסוד</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מושגי יסוד</a:t>
            </a:r>
            <a:endParaRPr lang="he-IL" dirty="0">
              <a:sym typeface="Varela Round"/>
            </a:endParaRPr>
          </a:p>
        </p:txBody>
      </p:sp>
      <p:sp>
        <p:nvSpPr>
          <p:cNvPr id="14" name="מציין מיקום טקסט 13"/>
          <p:cNvSpPr>
            <a:spLocks noGrp="1"/>
          </p:cNvSpPr>
          <p:nvPr>
            <p:ph type="body" sz="quarter" idx="3"/>
          </p:nvPr>
        </p:nvSpPr>
        <p:spPr>
          <a:xfrm>
            <a:off x="1595206" y="793848"/>
            <a:ext cx="9000000" cy="540000"/>
          </a:xfrm>
        </p:spPr>
        <p:txBody>
          <a:bodyPr/>
          <a:lstStyle/>
          <a:p>
            <a:pPr algn="ctr"/>
            <a:r>
              <a:rPr lang="he-IL" dirty="0"/>
              <a:t>מהו חשמל?</a:t>
            </a:r>
          </a:p>
        </p:txBody>
      </p:sp>
      <p:sp>
        <p:nvSpPr>
          <p:cNvPr id="3" name="מציין מיקום תוכן 2">
            <a:extLst>
              <a:ext uri="{FF2B5EF4-FFF2-40B4-BE49-F238E27FC236}">
                <a16:creationId xmlns:a16="http://schemas.microsoft.com/office/drawing/2014/main" id="{2E2D52BC-93F8-4DA9-B0BF-0F689F5C1B3E}"/>
              </a:ext>
            </a:extLst>
          </p:cNvPr>
          <p:cNvSpPr>
            <a:spLocks noGrp="1"/>
          </p:cNvSpPr>
          <p:nvPr>
            <p:ph sz="quarter" idx="4"/>
          </p:nvPr>
        </p:nvSpPr>
        <p:spPr>
          <a:xfrm>
            <a:off x="515206" y="1352741"/>
            <a:ext cx="11263710" cy="4152517"/>
          </a:xfrm>
        </p:spPr>
        <p:txBody>
          <a:bodyPr/>
          <a:lstStyle/>
          <a:p>
            <a:pPr marL="0" indent="0">
              <a:buNone/>
            </a:pPr>
            <a:r>
              <a:rPr lang="he-IL" dirty="0">
                <a:solidFill>
                  <a:schemeClr val="tx1"/>
                </a:solidFill>
              </a:rPr>
              <a:t>חשמל הוא תופעה פיזיקלית הנוצרת כתוצאה מתנועת מטען חשמלי במוליך וקשורה לתכונות המטען החשמלי של חלקיקים, היוצרת כוחות משיכה ודחייה ביניהם המשמשים אותנו להפקת חום, אור ועוד...</a:t>
            </a:r>
            <a:endParaRPr lang="en-US" dirty="0">
              <a:solidFill>
                <a:schemeClr val="tx1"/>
              </a:solidFill>
            </a:endParaRPr>
          </a:p>
          <a:p>
            <a:pPr marL="0" indent="0">
              <a:buNone/>
            </a:pPr>
            <a:endParaRPr lang="he-IL" dirty="0">
              <a:solidFill>
                <a:schemeClr val="tx1"/>
              </a:solidFill>
            </a:endParaRPr>
          </a:p>
          <a:p>
            <a:pPr marL="0" indent="0">
              <a:buNone/>
            </a:pPr>
            <a:endParaRPr lang="en-US" dirty="0">
              <a:solidFill>
                <a:schemeClr val="tx1"/>
              </a:solidFill>
            </a:endParaRPr>
          </a:p>
        </p:txBody>
      </p:sp>
      <p:pic>
        <p:nvPicPr>
          <p:cNvPr id="2" name="תמונה 1">
            <a:extLst>
              <a:ext uri="{FF2B5EF4-FFF2-40B4-BE49-F238E27FC236}">
                <a16:creationId xmlns:a16="http://schemas.microsoft.com/office/drawing/2014/main" id="{209E1F8B-0ABF-4CF2-8E30-1761D65F09FD}"/>
              </a:ext>
            </a:extLst>
          </p:cNvPr>
          <p:cNvPicPr>
            <a:picLocks noChangeAspect="1"/>
          </p:cNvPicPr>
          <p:nvPr/>
        </p:nvPicPr>
        <p:blipFill>
          <a:blip r:embed="rId3"/>
          <a:stretch>
            <a:fillRect/>
          </a:stretch>
        </p:blipFill>
        <p:spPr>
          <a:xfrm>
            <a:off x="223982" y="2364344"/>
            <a:ext cx="4547751" cy="3410813"/>
          </a:xfrm>
          <a:prstGeom prst="rect">
            <a:avLst/>
          </a:prstGeom>
        </p:spPr>
      </p:pic>
    </p:spTree>
    <p:extLst>
      <p:ext uri="{BB962C8B-B14F-4D97-AF65-F5344CB8AC3E}">
        <p14:creationId xmlns:p14="http://schemas.microsoft.com/office/powerpoint/2010/main" val="55744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מושגי יסוד</a:t>
            </a:r>
          </a:p>
        </p:txBody>
      </p:sp>
      <p:sp>
        <p:nvSpPr>
          <p:cNvPr id="14" name="מציין מיקום טקסט 13"/>
          <p:cNvSpPr>
            <a:spLocks noGrp="1"/>
          </p:cNvSpPr>
          <p:nvPr>
            <p:ph type="body" sz="quarter" idx="3"/>
          </p:nvPr>
        </p:nvSpPr>
        <p:spPr>
          <a:xfrm>
            <a:off x="1595206" y="933094"/>
            <a:ext cx="9000000" cy="540000"/>
          </a:xfrm>
        </p:spPr>
        <p:txBody>
          <a:bodyPr/>
          <a:lstStyle/>
          <a:p>
            <a:pPr algn="ctr"/>
            <a:r>
              <a:rPr lang="he-IL" dirty="0">
                <a:solidFill>
                  <a:srgbClr val="0070C0"/>
                </a:solidFill>
              </a:rPr>
              <a:t>מוליכות וחומרים</a:t>
            </a:r>
          </a:p>
        </p:txBody>
      </p:sp>
      <p:sp>
        <p:nvSpPr>
          <p:cNvPr id="3" name="מציין מיקום תוכן 2">
            <a:extLst>
              <a:ext uri="{FF2B5EF4-FFF2-40B4-BE49-F238E27FC236}">
                <a16:creationId xmlns:a16="http://schemas.microsoft.com/office/drawing/2014/main" id="{9B937879-CCF2-4583-A5CF-0E96A9C3CCDC}"/>
              </a:ext>
            </a:extLst>
          </p:cNvPr>
          <p:cNvSpPr>
            <a:spLocks noGrp="1"/>
          </p:cNvSpPr>
          <p:nvPr>
            <p:ph sz="quarter" idx="4"/>
          </p:nvPr>
        </p:nvSpPr>
        <p:spPr>
          <a:xfrm>
            <a:off x="515205" y="1480097"/>
            <a:ext cx="11159999" cy="4152517"/>
          </a:xfrm>
        </p:spPr>
        <p:txBody>
          <a:bodyPr>
            <a:normAutofit/>
          </a:bodyPr>
          <a:lstStyle/>
          <a:p>
            <a:r>
              <a:rPr lang="he-IL" sz="2100" dirty="0">
                <a:solidFill>
                  <a:schemeClr val="tx1"/>
                </a:solidFill>
              </a:rPr>
              <a:t>כל חומר מורכב מייסוד אחד או יותר כאשר נחלק כל חומר ליחידה הקטנה ביותר שלו שלא ניתנת לחלוקה נוספת, נקבל מולקולה שהיא למעשה הצטברות של אטומים. </a:t>
            </a:r>
          </a:p>
          <a:p>
            <a:endParaRPr lang="he-IL" sz="2100" dirty="0">
              <a:solidFill>
                <a:schemeClr val="tx1"/>
              </a:solidFill>
            </a:endParaRPr>
          </a:p>
          <a:p>
            <a:r>
              <a:rPr lang="he-IL" sz="2100" dirty="0">
                <a:solidFill>
                  <a:schemeClr val="tx1"/>
                </a:solidFill>
              </a:rPr>
              <a:t>התכונות הייחודיות של כל חומר נובעות ממבנה האטומי של אותו יסוד. המרכז של האטום נקרא גרעין אטומי והוא בעל מטענים חיוביים. הגרעין מוקף באלקטרונים שהם בעלי מטען שלילי.</a:t>
            </a:r>
          </a:p>
          <a:p>
            <a:endParaRPr lang="he-IL" sz="2100" dirty="0">
              <a:solidFill>
                <a:schemeClr val="tx1"/>
              </a:solidFill>
            </a:endParaRPr>
          </a:p>
          <a:p>
            <a:r>
              <a:rPr lang="he-IL" sz="2100" dirty="0">
                <a:solidFill>
                  <a:schemeClr val="tx1"/>
                </a:solidFill>
              </a:rPr>
              <a:t>דוגמא: במסלול הקרוב ביותר לגרעין יכולים להיות מקסימום 2 אלקטרונים ובמסלול השני מקסימום 8. אם לדוגמא באטום הפחמן יש רק 4 אלקטרונים במסלול השני, ניתן להגיד שיש לאטום זה 4 אלקטרונים חופשיים אשר נוטים להיפרד מגרעין האטום ולעבור בין האטומים ב"גירוי קל".</a:t>
            </a:r>
            <a:endParaRPr lang="en-US" sz="2100" dirty="0">
              <a:solidFill>
                <a:schemeClr val="tx1"/>
              </a:solidFill>
            </a:endParaRPr>
          </a:p>
          <a:p>
            <a:endParaRPr lang="en-US" sz="2100" dirty="0">
              <a:solidFill>
                <a:schemeClr val="tx1"/>
              </a:solidFill>
            </a:endParaRPr>
          </a:p>
          <a:p>
            <a:endParaRPr lang="en-US" sz="2100" dirty="0">
              <a:solidFill>
                <a:schemeClr val="tx1"/>
              </a:solidFill>
            </a:endParaRPr>
          </a:p>
        </p:txBody>
      </p:sp>
    </p:spTree>
    <p:extLst>
      <p:ext uri="{BB962C8B-B14F-4D97-AF65-F5344CB8AC3E}">
        <p14:creationId xmlns:p14="http://schemas.microsoft.com/office/powerpoint/2010/main" val="22046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39C80C4F-1567-44E1-8CE7-2BBE152056F4}"/>
              </a:ext>
            </a:extLst>
          </p:cNvPr>
          <p:cNvSpPr>
            <a:spLocks noChangeArrowheads="1"/>
          </p:cNvSpPr>
          <p:nvPr/>
        </p:nvSpPr>
        <p:spPr bwMode="auto">
          <a:xfrm>
            <a:off x="3394869" y="408463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algn="r" rtl="1" eaLnBrk="1" hangingPunct="1"/>
            <a:endParaRPr lang="en-US" altLang="en-US"/>
          </a:p>
        </p:txBody>
      </p:sp>
      <p:sp>
        <p:nvSpPr>
          <p:cNvPr id="18435" name="Text Box 9">
            <a:extLst>
              <a:ext uri="{FF2B5EF4-FFF2-40B4-BE49-F238E27FC236}">
                <a16:creationId xmlns:a16="http://schemas.microsoft.com/office/drawing/2014/main" id="{168E9FD9-7E2D-4B45-B3F4-52100DC44869}"/>
              </a:ext>
            </a:extLst>
          </p:cNvPr>
          <p:cNvSpPr txBox="1">
            <a:spLocks noChangeArrowheads="1"/>
          </p:cNvSpPr>
          <p:nvPr/>
        </p:nvSpPr>
        <p:spPr bwMode="auto">
          <a:xfrm>
            <a:off x="515206" y="2510561"/>
            <a:ext cx="807567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a:spcAft>
                <a:spcPts val="600"/>
              </a:spcAft>
              <a:defRPr sz="2400" b="1">
                <a:solidFill>
                  <a:srgbClr val="002060"/>
                </a:solidFill>
                <a:latin typeface="Times New Roman" panose="02020603050405020304" pitchFamily="18" charset="0"/>
                <a:cs typeface="Varela Round" pitchFamily="2" charset="-79"/>
              </a:defRPr>
            </a:lvl1pPr>
            <a:lvl2pPr marL="742950" indent="-285750">
              <a:defRPr sz="4800" b="1">
                <a:latin typeface="Times New Roman" panose="02020603050405020304" pitchFamily="18" charset="0"/>
                <a:cs typeface="Arial" panose="020B0604020202020204" pitchFamily="34" charset="0"/>
              </a:defRPr>
            </a:lvl2pPr>
            <a:lvl3pPr marL="1143000" indent="-228600">
              <a:defRPr sz="4800" b="1">
                <a:latin typeface="Times New Roman" panose="02020603050405020304" pitchFamily="18" charset="0"/>
                <a:cs typeface="Arial" panose="020B0604020202020204" pitchFamily="34" charset="0"/>
              </a:defRPr>
            </a:lvl3pPr>
            <a:lvl4pPr marL="1600200" indent="-228600">
              <a:defRPr sz="4800" b="1">
                <a:latin typeface="Times New Roman" panose="02020603050405020304" pitchFamily="18" charset="0"/>
                <a:cs typeface="Arial" panose="020B0604020202020204" pitchFamily="34" charset="0"/>
              </a:defRPr>
            </a:lvl4pPr>
            <a:lvl5pPr marL="2057400" indent="-228600">
              <a:defRPr sz="4800" b="1">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latin typeface="Times New Roman" panose="02020603050405020304" pitchFamily="18" charset="0"/>
                <a:cs typeface="Arial" panose="020B0604020202020204" pitchFamily="34" charset="0"/>
              </a:defRPr>
            </a:lvl9pPr>
          </a:lstStyle>
          <a:p>
            <a:r>
              <a:rPr lang="he-IL" altLang="en-US" dirty="0">
                <a:solidFill>
                  <a:srgbClr val="0070C0"/>
                </a:solidFill>
              </a:rPr>
              <a:t>מוליכים</a:t>
            </a:r>
            <a:r>
              <a:rPr lang="he-IL" altLang="en-US" dirty="0"/>
              <a:t> </a:t>
            </a:r>
            <a:r>
              <a:rPr lang="he-IL" altLang="en-US" dirty="0">
                <a:solidFill>
                  <a:schemeClr val="tx1"/>
                </a:solidFill>
              </a:rPr>
              <a:t>–  חומרים בעלי אלקטרונים חופשיים רבים.</a:t>
            </a:r>
          </a:p>
          <a:p>
            <a:r>
              <a:rPr lang="he-IL" altLang="en-US" dirty="0"/>
              <a:t>	</a:t>
            </a:r>
            <a:endParaRPr lang="en-US" altLang="en-US" dirty="0"/>
          </a:p>
        </p:txBody>
      </p:sp>
      <p:sp>
        <p:nvSpPr>
          <p:cNvPr id="18436" name="Text Box 10">
            <a:extLst>
              <a:ext uri="{FF2B5EF4-FFF2-40B4-BE49-F238E27FC236}">
                <a16:creationId xmlns:a16="http://schemas.microsoft.com/office/drawing/2014/main" id="{30AAE39F-2793-424B-B0DC-0C03B0297D25}"/>
              </a:ext>
            </a:extLst>
          </p:cNvPr>
          <p:cNvSpPr txBox="1">
            <a:spLocks noChangeArrowheads="1"/>
          </p:cNvSpPr>
          <p:nvPr/>
        </p:nvSpPr>
        <p:spPr bwMode="auto">
          <a:xfrm>
            <a:off x="394154" y="3177567"/>
            <a:ext cx="8196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algn="r" rtl="1" eaLnBrk="1" hangingPunct="1"/>
            <a:r>
              <a:rPr lang="he-IL" altLang="en-US" sz="2400" dirty="0">
                <a:solidFill>
                  <a:srgbClr val="0070C0"/>
                </a:solidFill>
                <a:cs typeface="Varela Round" pitchFamily="2" charset="-79"/>
              </a:rPr>
              <a:t>מבודדים</a:t>
            </a:r>
            <a:r>
              <a:rPr lang="he-IL" altLang="en-US" sz="2400" dirty="0">
                <a:cs typeface="Varela Round" pitchFamily="2" charset="-79"/>
              </a:rPr>
              <a:t> – חומרים בעלי אלקטרונים חופשיים מעטים</a:t>
            </a:r>
            <a:r>
              <a:rPr lang="he-IL" altLang="en-US" sz="2000" dirty="0">
                <a:cs typeface="David" panose="020E0502060401010101" pitchFamily="34" charset="-79"/>
              </a:rPr>
              <a:t>.</a:t>
            </a:r>
            <a:endParaRPr lang="en-US" altLang="en-US" sz="2000" dirty="0">
              <a:cs typeface="David" panose="020E0502060401010101" pitchFamily="34" charset="-79"/>
            </a:endParaRPr>
          </a:p>
        </p:txBody>
      </p:sp>
      <p:sp>
        <p:nvSpPr>
          <p:cNvPr id="18437" name="Text Box 11">
            <a:extLst>
              <a:ext uri="{FF2B5EF4-FFF2-40B4-BE49-F238E27FC236}">
                <a16:creationId xmlns:a16="http://schemas.microsoft.com/office/drawing/2014/main" id="{5E0E0013-D3B8-4CEC-B5EE-01F101EF0FF7}"/>
              </a:ext>
            </a:extLst>
          </p:cNvPr>
          <p:cNvSpPr txBox="1">
            <a:spLocks noChangeArrowheads="1"/>
          </p:cNvSpPr>
          <p:nvPr/>
        </p:nvSpPr>
        <p:spPr bwMode="auto">
          <a:xfrm>
            <a:off x="515206" y="3890739"/>
            <a:ext cx="80756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marL="2332038" indent="-2332038" algn="r" rtl="1" eaLnBrk="1" hangingPunct="1"/>
            <a:r>
              <a:rPr lang="he-IL" altLang="en-US" sz="2400" dirty="0">
                <a:solidFill>
                  <a:srgbClr val="0070C0"/>
                </a:solidFill>
                <a:cs typeface="Varela Round" pitchFamily="2" charset="-79"/>
              </a:rPr>
              <a:t>מוליכים למחצה </a:t>
            </a:r>
            <a:r>
              <a:rPr lang="he-IL" altLang="en-US" sz="2400" dirty="0">
                <a:cs typeface="Varela Round" pitchFamily="2" charset="-79"/>
              </a:rPr>
              <a:t>– חומרים אלו הינם מבודדים בתנאים מסוימים ומוליכים בתנאים אחרים.</a:t>
            </a:r>
            <a:endParaRPr lang="en-US" altLang="en-US" sz="2400" dirty="0">
              <a:cs typeface="Varela Round" pitchFamily="2" charset="-79"/>
            </a:endParaRPr>
          </a:p>
        </p:txBody>
      </p:sp>
      <p:pic>
        <p:nvPicPr>
          <p:cNvPr id="18438" name="Picture 12" descr="אלקטרון חופשי">
            <a:extLst>
              <a:ext uri="{FF2B5EF4-FFF2-40B4-BE49-F238E27FC236}">
                <a16:creationId xmlns:a16="http://schemas.microsoft.com/office/drawing/2014/main" id="{DF39F36D-8B2C-432A-825B-C0AD393C7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09" y="2363572"/>
            <a:ext cx="2667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מלבן 1">
            <a:extLst>
              <a:ext uri="{FF2B5EF4-FFF2-40B4-BE49-F238E27FC236}">
                <a16:creationId xmlns:a16="http://schemas.microsoft.com/office/drawing/2014/main" id="{B4CD95FD-F197-4C10-89F2-A5E9F82AE80A}"/>
              </a:ext>
            </a:extLst>
          </p:cNvPr>
          <p:cNvSpPr>
            <a:spLocks noChangeArrowheads="1"/>
          </p:cNvSpPr>
          <p:nvPr/>
        </p:nvSpPr>
        <p:spPr bwMode="auto">
          <a:xfrm>
            <a:off x="580800" y="1418357"/>
            <a:ext cx="11028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a:spcAft>
                <a:spcPts val="600"/>
              </a:spcAft>
            </a:pPr>
            <a:r>
              <a:rPr lang="he-IL" altLang="en-US" sz="2400" dirty="0">
                <a:cs typeface="Varela Round" pitchFamily="2" charset="-79"/>
              </a:rPr>
              <a:t>אלקטרונים חופשיים נוטים להיפרד מהאטום. מוליך מוגדר כחומר המורכב מאטומים עם אלקטרונים חופשיים.</a:t>
            </a:r>
            <a:endParaRPr lang="en-US" altLang="en-US" sz="2400" dirty="0">
              <a:cs typeface="Varela Round" pitchFamily="2" charset="-79"/>
            </a:endParaRPr>
          </a:p>
        </p:txBody>
      </p:sp>
      <p:sp>
        <p:nvSpPr>
          <p:cNvPr id="18440" name="כותרת 4">
            <a:extLst>
              <a:ext uri="{FF2B5EF4-FFF2-40B4-BE49-F238E27FC236}">
                <a16:creationId xmlns:a16="http://schemas.microsoft.com/office/drawing/2014/main" id="{B277F5DA-D634-4912-B236-974A705BA839}"/>
              </a:ext>
            </a:extLst>
          </p:cNvPr>
          <p:cNvSpPr>
            <a:spLocks noGrp="1"/>
          </p:cNvSpPr>
          <p:nvPr>
            <p:ph type="title"/>
          </p:nvPr>
        </p:nvSpPr>
        <p:spPr bwMode="auto">
          <a:xfrm>
            <a:off x="515206" y="157596"/>
            <a:ext cx="11160000"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spAutoFit/>
          </a:bodyPr>
          <a:lstStyle/>
          <a:p>
            <a:pPr eaLnBrk="1" hangingPunct="1"/>
            <a:r>
              <a:rPr lang="he-IL" altLang="en-US" dirty="0"/>
              <a:t>מושגי יסוד</a:t>
            </a:r>
            <a:endParaRPr lang="en-US" altLang="en-US" dirty="0"/>
          </a:p>
        </p:txBody>
      </p:sp>
      <p:sp>
        <p:nvSpPr>
          <p:cNvPr id="4" name="מציין מיקום טקסט 3">
            <a:extLst>
              <a:ext uri="{FF2B5EF4-FFF2-40B4-BE49-F238E27FC236}">
                <a16:creationId xmlns:a16="http://schemas.microsoft.com/office/drawing/2014/main" id="{62D95134-7E10-4C9E-9DA1-93E5BD3A1D79}"/>
              </a:ext>
            </a:extLst>
          </p:cNvPr>
          <p:cNvSpPr>
            <a:spLocks noGrp="1"/>
          </p:cNvSpPr>
          <p:nvPr>
            <p:ph type="body" sz="quarter" idx="3"/>
          </p:nvPr>
        </p:nvSpPr>
        <p:spPr>
          <a:xfrm>
            <a:off x="1655762" y="802282"/>
            <a:ext cx="8878887" cy="540000"/>
          </a:xfrm>
        </p:spPr>
        <p:txBody>
          <a:bodyPr/>
          <a:lstStyle/>
          <a:p>
            <a:pPr algn="ctr"/>
            <a:r>
              <a:rPr lang="he-IL" dirty="0">
                <a:solidFill>
                  <a:srgbClr val="0070C0"/>
                </a:solidFill>
              </a:rPr>
              <a:t>מוליכות וחומרים - האטום</a:t>
            </a:r>
            <a:endParaRPr lang="en-US" dirty="0">
              <a:solidFill>
                <a:srgbClr val="0070C0"/>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797332" y="1853935"/>
            <a:ext cx="10871177" cy="1260000"/>
          </a:xfrm>
        </p:spPr>
        <p:txBody>
          <a:bodyPr/>
          <a:lstStyle/>
          <a:p>
            <a:r>
              <a:rPr lang="he-IL" dirty="0"/>
              <a:t>יסודות החשמל והאלקטרוניקה</a:t>
            </a:r>
          </a:p>
        </p:txBody>
      </p:sp>
      <p:sp>
        <p:nvSpPr>
          <p:cNvPr id="7" name="כותרת משנה 6"/>
          <p:cNvSpPr>
            <a:spLocks noGrp="1"/>
          </p:cNvSpPr>
          <p:nvPr>
            <p:ph type="subTitle" idx="1"/>
          </p:nvPr>
        </p:nvSpPr>
        <p:spPr>
          <a:xfrm>
            <a:off x="738940" y="3532103"/>
            <a:ext cx="10872000" cy="642090"/>
          </a:xfrm>
        </p:spPr>
        <p:txBody>
          <a:bodyPr/>
          <a:lstStyle/>
          <a:p>
            <a:r>
              <a:rPr lang="he-IL" dirty="0"/>
              <a:t>מושגי יסוד: זרם, מתח והתנגדות חשמלית</a:t>
            </a:r>
          </a:p>
        </p:txBody>
      </p:sp>
    </p:spTree>
    <p:extLst>
      <p:ext uri="{BB962C8B-B14F-4D97-AF65-F5344CB8AC3E}">
        <p14:creationId xmlns:p14="http://schemas.microsoft.com/office/powerpoint/2010/main" val="406424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Figure 5 Electron Flow Through a Conductor">
            <a:extLst>
              <a:ext uri="{FF2B5EF4-FFF2-40B4-BE49-F238E27FC236}">
                <a16:creationId xmlns:a16="http://schemas.microsoft.com/office/drawing/2014/main" id="{BAFA6416-2C82-486D-808D-B8A5E9404B1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966"/>
          <a:stretch/>
        </p:blipFill>
        <p:spPr bwMode="auto">
          <a:xfrm>
            <a:off x="232966" y="4276086"/>
            <a:ext cx="4567634" cy="107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EF541E2C-3399-4A25-8744-1617ED287143}"/>
              </a:ext>
            </a:extLst>
          </p:cNvPr>
          <p:cNvSpPr>
            <a:spLocks noChangeArrowheads="1"/>
          </p:cNvSpPr>
          <p:nvPr/>
        </p:nvSpPr>
        <p:spPr bwMode="auto">
          <a:xfrm>
            <a:off x="3394869" y="240982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Times New Roman" panose="02020603050405020304" pitchFamily="18" charset="0"/>
                <a:cs typeface="Arial" panose="020B0604020202020204" pitchFamily="34" charset="0"/>
              </a:defRPr>
            </a:lvl1pPr>
            <a:lvl2pPr marL="742950" indent="-285750">
              <a:defRPr sz="4800" b="1">
                <a:solidFill>
                  <a:schemeClr val="tx1"/>
                </a:solidFill>
                <a:latin typeface="Times New Roman" panose="02020603050405020304" pitchFamily="18" charset="0"/>
                <a:cs typeface="Arial" panose="020B0604020202020204" pitchFamily="34" charset="0"/>
              </a:defRPr>
            </a:lvl2pPr>
            <a:lvl3pPr marL="1143000" indent="-228600">
              <a:defRPr sz="4800" b="1">
                <a:solidFill>
                  <a:schemeClr val="tx1"/>
                </a:solidFill>
                <a:latin typeface="Times New Roman" panose="02020603050405020304" pitchFamily="18" charset="0"/>
                <a:cs typeface="Arial" panose="020B0604020202020204" pitchFamily="34" charset="0"/>
              </a:defRPr>
            </a:lvl3pPr>
            <a:lvl4pPr marL="1600200" indent="-228600">
              <a:defRPr sz="4800" b="1">
                <a:solidFill>
                  <a:schemeClr val="tx1"/>
                </a:solidFill>
                <a:latin typeface="Times New Roman" panose="02020603050405020304" pitchFamily="18" charset="0"/>
                <a:cs typeface="Arial" panose="020B0604020202020204" pitchFamily="34" charset="0"/>
              </a:defRPr>
            </a:lvl4pPr>
            <a:lvl5pPr marL="2057400" indent="-228600">
              <a:defRPr sz="48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4800" b="1">
                <a:solidFill>
                  <a:schemeClr val="tx1"/>
                </a:solidFill>
                <a:latin typeface="Times New Roman" panose="02020603050405020304" pitchFamily="18" charset="0"/>
                <a:cs typeface="Arial" panose="020B0604020202020204" pitchFamily="34" charset="0"/>
              </a:defRPr>
            </a:lvl9pPr>
          </a:lstStyle>
          <a:p>
            <a:pPr algn="r" rtl="1" eaLnBrk="1" hangingPunct="1"/>
            <a:endParaRPr lang="en-US" altLang="en-US"/>
          </a:p>
        </p:txBody>
      </p:sp>
      <p:sp>
        <p:nvSpPr>
          <p:cNvPr id="20485" name="כותרת 3">
            <a:extLst>
              <a:ext uri="{FF2B5EF4-FFF2-40B4-BE49-F238E27FC236}">
                <a16:creationId xmlns:a16="http://schemas.microsoft.com/office/drawing/2014/main" id="{C33C4E6F-DAF2-483C-A4E6-6A79E98B9E7D}"/>
              </a:ext>
            </a:extLst>
          </p:cNvPr>
          <p:cNvSpPr>
            <a:spLocks noGrp="1"/>
          </p:cNvSpPr>
          <p:nvPr>
            <p:ph type="title"/>
          </p:nvPr>
        </p:nvSpPr>
        <p:spPr bwMode="auto">
          <a:xfrm>
            <a:off x="515206" y="157596"/>
            <a:ext cx="11160000"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spAutoFit/>
          </a:bodyPr>
          <a:lstStyle/>
          <a:p>
            <a:pPr eaLnBrk="1" hangingPunct="1"/>
            <a:r>
              <a:rPr altLang="en-US" dirty="0">
                <a:cs typeface="+mn-cs"/>
              </a:rPr>
              <a:t>מושגי יסוד</a:t>
            </a:r>
            <a:endParaRPr lang="en-US" altLang="en-US" dirty="0">
              <a:cs typeface="+mn-cs"/>
            </a:endParaRPr>
          </a:p>
        </p:txBody>
      </p:sp>
      <p:sp>
        <p:nvSpPr>
          <p:cNvPr id="2" name="מציין מיקום טקסט 1">
            <a:extLst>
              <a:ext uri="{FF2B5EF4-FFF2-40B4-BE49-F238E27FC236}">
                <a16:creationId xmlns:a16="http://schemas.microsoft.com/office/drawing/2014/main" id="{5B5103D0-876D-4710-A96B-99035A09AF5C}"/>
              </a:ext>
            </a:extLst>
          </p:cNvPr>
          <p:cNvSpPr>
            <a:spLocks noGrp="1"/>
          </p:cNvSpPr>
          <p:nvPr>
            <p:ph type="body" sz="quarter" idx="3"/>
          </p:nvPr>
        </p:nvSpPr>
        <p:spPr>
          <a:xfrm>
            <a:off x="3925134" y="942153"/>
            <a:ext cx="4340143" cy="540000"/>
          </a:xfrm>
        </p:spPr>
        <p:txBody>
          <a:bodyPr/>
          <a:lstStyle/>
          <a:p>
            <a:pPr algn="ctr"/>
            <a:r>
              <a:rPr lang="he-IL" altLang="en-US" dirty="0">
                <a:solidFill>
                  <a:srgbClr val="0070C0"/>
                </a:solidFill>
              </a:rPr>
              <a:t>זרם</a:t>
            </a:r>
            <a:endParaRPr lang="en-US" dirty="0">
              <a:solidFill>
                <a:srgbClr val="0070C0"/>
              </a:solidFill>
            </a:endParaRPr>
          </a:p>
        </p:txBody>
      </p:sp>
      <p:sp>
        <p:nvSpPr>
          <p:cNvPr id="3" name="מציין מיקום תוכן 2">
            <a:extLst>
              <a:ext uri="{FF2B5EF4-FFF2-40B4-BE49-F238E27FC236}">
                <a16:creationId xmlns:a16="http://schemas.microsoft.com/office/drawing/2014/main" id="{9830128F-EA3B-4D6D-9234-993234BA8F91}"/>
              </a:ext>
            </a:extLst>
          </p:cNvPr>
          <p:cNvSpPr>
            <a:spLocks noGrp="1"/>
          </p:cNvSpPr>
          <p:nvPr>
            <p:ph sz="quarter" idx="4"/>
          </p:nvPr>
        </p:nvSpPr>
        <p:spPr>
          <a:xfrm>
            <a:off x="583666" y="1482154"/>
            <a:ext cx="11023078" cy="2941270"/>
          </a:xfrm>
        </p:spPr>
        <p:txBody>
          <a:bodyPr>
            <a:normAutofit/>
          </a:bodyPr>
          <a:lstStyle/>
          <a:p>
            <a:pPr marL="0" indent="0">
              <a:lnSpc>
                <a:spcPct val="150000"/>
              </a:lnSpc>
              <a:buNone/>
            </a:pPr>
            <a:r>
              <a:rPr lang="he-IL" sz="2000" b="1" dirty="0">
                <a:solidFill>
                  <a:schemeClr val="tx1"/>
                </a:solidFill>
              </a:rPr>
              <a:t>הגדרה:</a:t>
            </a:r>
          </a:p>
          <a:p>
            <a:pPr>
              <a:lnSpc>
                <a:spcPct val="150000"/>
              </a:lnSpc>
            </a:pPr>
            <a:r>
              <a:rPr lang="he-IL" sz="2000" dirty="0">
                <a:solidFill>
                  <a:schemeClr val="tx1"/>
                </a:solidFill>
              </a:rPr>
              <a:t>זרם חשמלי הינו כמות המטען ליחידת זמן העובר בשטח החתך של המוליך.</a:t>
            </a:r>
          </a:p>
          <a:p>
            <a:pPr>
              <a:lnSpc>
                <a:spcPct val="150000"/>
              </a:lnSpc>
            </a:pPr>
            <a:r>
              <a:rPr lang="he-IL" altLang="en-US" sz="2000" dirty="0">
                <a:solidFill>
                  <a:schemeClr val="tx1"/>
                </a:solidFill>
              </a:rPr>
              <a:t>על מנת למדוד את הזרם במעגל, עלינו להתחבר בטור למעגל בדומה לחיבור שעון צריכת מים על צינור המים בכניסה לכל בית (נתמקד באופן ביצוע המדידה בהמשך).</a:t>
            </a:r>
            <a:endParaRPr lang="he-IL" sz="2000" dirty="0">
              <a:solidFill>
                <a:schemeClr val="tx1"/>
              </a:solidFill>
            </a:endParaRPr>
          </a:p>
          <a:p>
            <a:pPr>
              <a:lnSpc>
                <a:spcPct val="150000"/>
              </a:lnSpc>
            </a:pPr>
            <a:r>
              <a:rPr lang="he-IL" sz="2000" dirty="0">
                <a:solidFill>
                  <a:schemeClr val="tx1"/>
                </a:solidFill>
              </a:rPr>
              <a:t>נסמן את הזרם החשמלי באות </a:t>
            </a:r>
            <a:r>
              <a:rPr lang="en-US" sz="2000" dirty="0">
                <a:solidFill>
                  <a:schemeClr val="tx1"/>
                </a:solidFill>
              </a:rPr>
              <a:t>I</a:t>
            </a:r>
            <a:r>
              <a:rPr lang="he-IL" sz="2000" dirty="0">
                <a:solidFill>
                  <a:schemeClr val="tx1"/>
                </a:solidFill>
              </a:rPr>
              <a:t>, ביחידות של אמפר [</a:t>
            </a:r>
            <a:r>
              <a:rPr lang="en-US" sz="2000" dirty="0">
                <a:solidFill>
                  <a:schemeClr val="tx1"/>
                </a:solidFill>
              </a:rPr>
              <a:t>A</a:t>
            </a:r>
            <a:r>
              <a:rPr lang="he-IL" sz="2000" dirty="0">
                <a:solidFill>
                  <a:schemeClr val="tx1"/>
                </a:solidFill>
              </a:rPr>
              <a:t>]</a:t>
            </a:r>
            <a:endParaRPr lang="en-US" sz="2000" dirty="0">
              <a:solidFill>
                <a:schemeClr val="tx1"/>
              </a:solidFill>
            </a:endParaRPr>
          </a:p>
          <a:p>
            <a:pPr>
              <a:lnSpc>
                <a:spcPct val="150000"/>
              </a:lnSpc>
            </a:pPr>
            <a:endParaRPr lang="en-US" sz="2000" dirty="0">
              <a:solidFill>
                <a:schemeClr val="tx1"/>
              </a:solidFill>
            </a:endParaRPr>
          </a:p>
          <a:p>
            <a:pPr>
              <a:lnSpc>
                <a:spcPct val="150000"/>
              </a:lnSpc>
            </a:pPr>
            <a:endParaRPr lang="en-US" sz="2000" dirty="0">
              <a:solidFill>
                <a:schemeClr val="tx1"/>
              </a:solidFill>
            </a:endParaRPr>
          </a:p>
          <a:p>
            <a:pPr>
              <a:lnSpc>
                <a:spcPct val="150000"/>
              </a:lnSpc>
            </a:pPr>
            <a:endParaRPr lang="en-US" sz="2000" dirty="0">
              <a:solidFill>
                <a:schemeClr val="tx1"/>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SWBPAGESEND" val="T"/>
  <p:tag name="RSWBPAGEGUID" val="{4790DEBB-9EA6-4069-8036-7C045CCE49A2}"/>
</p:tagLst>
</file>

<file path=ppt/tags/tag2.xml><?xml version="1.0" encoding="utf-8"?>
<p:tagLst xmlns:a="http://schemas.openxmlformats.org/drawingml/2006/main" xmlns:r="http://schemas.openxmlformats.org/officeDocument/2006/relationships" xmlns:p="http://schemas.openxmlformats.org/presentationml/2006/main">
  <p:tag name="RSWBPAGESEND" val="T"/>
  <p:tag name="RSWBPAGEGUID" val="{564FB4A9-E377-41CE-9D58-3919C6BE10C5}"/>
</p:tagLst>
</file>

<file path=ppt/tags/tag3.xml><?xml version="1.0" encoding="utf-8"?>
<p:tagLst xmlns:a="http://schemas.openxmlformats.org/drawingml/2006/main" xmlns:r="http://schemas.openxmlformats.org/officeDocument/2006/relationships" xmlns:p="http://schemas.openxmlformats.org/presentationml/2006/main">
  <p:tag name="RSWBPAGESEND" val="T"/>
  <p:tag name="RSWBPAGEGUID" val="{9268BFC0-A14E-4E12-BE6D-B32E34B43590}"/>
</p:tagLst>
</file>

<file path=ppt/tags/tag4.xml><?xml version="1.0" encoding="utf-8"?>
<p:tagLst xmlns:a="http://schemas.openxmlformats.org/drawingml/2006/main" xmlns:r="http://schemas.openxmlformats.org/officeDocument/2006/relationships" xmlns:p="http://schemas.openxmlformats.org/presentationml/2006/main">
  <p:tag name="RSWBPAGESEND" val="T"/>
  <p:tag name="RSWBPAGEGUID" val="{564FB4A9-E377-41CE-9D58-3919C6BE10C5}"/>
</p:tagLst>
</file>

<file path=ppt/tags/tag5.xml><?xml version="1.0" encoding="utf-8"?>
<p:tagLst xmlns:a="http://schemas.openxmlformats.org/drawingml/2006/main" xmlns:r="http://schemas.openxmlformats.org/officeDocument/2006/relationships" xmlns:p="http://schemas.openxmlformats.org/presentationml/2006/main">
  <p:tag name="RSWBPAGESEND" val="T"/>
  <p:tag name="RSWBPAGEGUID" val="{564FB4A9-E377-41CE-9D58-3919C6BE10C5}"/>
</p:tagLst>
</file>

<file path=ppt/tags/tag6.xml><?xml version="1.0" encoding="utf-8"?>
<p:tagLst xmlns:a="http://schemas.openxmlformats.org/drawingml/2006/main" xmlns:r="http://schemas.openxmlformats.org/officeDocument/2006/relationships" xmlns:p="http://schemas.openxmlformats.org/presentationml/2006/main">
  <p:tag name="RSWBPAGESEND" val="T"/>
  <p:tag name="RSWBPAGEGUID" val="{564FB4A9-E377-41CE-9D58-3919C6BE10C5}"/>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התאמה אישית 6">
      <a:majorFont>
        <a:latin typeface="Calibri"/>
        <a:ea typeface=""/>
        <a:cs typeface="Varela Round"/>
      </a:majorFont>
      <a:minorFont>
        <a:latin typeface="Calibri"/>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2637</TotalTime>
  <Words>915</Words>
  <Application>Microsoft Office PowerPoint</Application>
  <PresentationFormat>Custom</PresentationFormat>
  <Paragraphs>117</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Varela Round</vt:lpstr>
      <vt:lpstr>ערכת נושא Office</vt:lpstr>
      <vt:lpstr>מערכת שידורים לאומית</vt:lpstr>
      <vt:lpstr>המגמה לתחבורה מתקדמת</vt:lpstr>
      <vt:lpstr>מה נלמד היום? </vt:lpstr>
      <vt:lpstr>יסודות החשמל והאלקטרוניקה</vt:lpstr>
      <vt:lpstr>מושגי יסוד</vt:lpstr>
      <vt:lpstr>מושגי יסוד</vt:lpstr>
      <vt:lpstr>מושגי יסוד</vt:lpstr>
      <vt:lpstr>יסודות החשמל והאלקטרוניקה</vt:lpstr>
      <vt:lpstr>מושגי יסוד</vt:lpstr>
      <vt:lpstr>מושגי יסוד</vt:lpstr>
      <vt:lpstr>מושגי יסוד</vt:lpstr>
      <vt:lpstr>מושגי יסוד</vt:lpstr>
      <vt:lpstr>מושגי יסוד</vt:lpstr>
      <vt:lpstr>יסודות החשמל והאלקטרוניקה</vt:lpstr>
      <vt:lpstr>חיבור נגדים</vt:lpstr>
      <vt:lpstr>חיבור נגדים</vt:lpstr>
      <vt:lpstr>חיבור נגדים</vt:lpstr>
      <vt:lpstr>חיבור נגדים</vt:lpstr>
      <vt:lpstr>חיבור נגדים</vt:lpstr>
      <vt:lpstr>יסודות החשמל והאלקטרוניקה</vt:lpstr>
      <vt:lpstr>יסודות החשמל</vt:lpstr>
      <vt:lpstr>תודה על ההקשבה והצפייה</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Sivan Shimshila</cp:lastModifiedBy>
  <cp:revision>97</cp:revision>
  <dcterms:created xsi:type="dcterms:W3CDTF">2020-03-15T19:13:03Z</dcterms:created>
  <dcterms:modified xsi:type="dcterms:W3CDTF">2020-04-01T22:07:27Z</dcterms:modified>
</cp:coreProperties>
</file>