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67" r:id="rId2"/>
    <p:sldMasterId id="2147483680" r:id="rId3"/>
    <p:sldMasterId id="2147483694" r:id="rId4"/>
  </p:sldMasterIdLst>
  <p:notesMasterIdLst>
    <p:notesMasterId r:id="rId62"/>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326" r:id="rId17"/>
    <p:sldId id="350" r:id="rId18"/>
    <p:sldId id="351" r:id="rId19"/>
    <p:sldId id="325" r:id="rId20"/>
    <p:sldId id="346" r:id="rId21"/>
    <p:sldId id="320" r:id="rId22"/>
    <p:sldId id="349" r:id="rId23"/>
    <p:sldId id="275" r:id="rId24"/>
    <p:sldId id="276" r:id="rId25"/>
    <p:sldId id="277" r:id="rId26"/>
    <p:sldId id="278" r:id="rId27"/>
    <p:sldId id="279" r:id="rId28"/>
    <p:sldId id="280" r:id="rId29"/>
    <p:sldId id="281" r:id="rId30"/>
    <p:sldId id="327" r:id="rId31"/>
    <p:sldId id="284" r:id="rId32"/>
    <p:sldId id="285" r:id="rId33"/>
    <p:sldId id="286" r:id="rId34"/>
    <p:sldId id="287" r:id="rId35"/>
    <p:sldId id="288" r:id="rId36"/>
    <p:sldId id="313" r:id="rId37"/>
    <p:sldId id="328" r:id="rId38"/>
    <p:sldId id="330" r:id="rId39"/>
    <p:sldId id="317" r:id="rId40"/>
    <p:sldId id="318" r:id="rId41"/>
    <p:sldId id="332" r:id="rId42"/>
    <p:sldId id="334" r:id="rId43"/>
    <p:sldId id="337" r:id="rId44"/>
    <p:sldId id="296" r:id="rId45"/>
    <p:sldId id="352" r:id="rId46"/>
    <p:sldId id="338" r:id="rId47"/>
    <p:sldId id="339" r:id="rId48"/>
    <p:sldId id="340" r:id="rId49"/>
    <p:sldId id="341" r:id="rId50"/>
    <p:sldId id="342" r:id="rId51"/>
    <p:sldId id="343" r:id="rId52"/>
    <p:sldId id="304" r:id="rId53"/>
    <p:sldId id="305" r:id="rId54"/>
    <p:sldId id="306" r:id="rId55"/>
    <p:sldId id="307" r:id="rId56"/>
    <p:sldId id="309" r:id="rId57"/>
    <p:sldId id="310" r:id="rId58"/>
    <p:sldId id="311" r:id="rId59"/>
    <p:sldId id="312" r:id="rId60"/>
    <p:sldId id="344" r:id="rId6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IR" initials="Y" lastIdx="1" clrIdx="0">
    <p:extLst>
      <p:ext uri="{19B8F6BF-5375-455C-9EA6-DF929625EA0E}">
        <p15:presenceInfo xmlns:p15="http://schemas.microsoft.com/office/powerpoint/2012/main" userId="8732eb017456ed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86298" autoAdjust="0"/>
  </p:normalViewPr>
  <p:slideViewPr>
    <p:cSldViewPr snapToGrid="0" showGuides="1">
      <p:cViewPr varScale="1">
        <p:scale>
          <a:sx n="67" d="100"/>
          <a:sy n="67" d="100"/>
        </p:scale>
        <p:origin x="1219" y="3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9D83A3E-A03F-497D-9881-DFC3CB7BA4C5}" type="datetimeFigureOut">
              <a:rPr lang="he-IL" smtClean="0"/>
              <a:t>י"ג/אייר/תש"ף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1CFD5E0-661F-475A-A127-C9462DC1C49D}" type="slidenum">
              <a:rPr lang="he-IL" smtClean="0"/>
              <a:t>‹#›</a:t>
            </a:fld>
            <a:endParaRPr lang="he-IL"/>
          </a:p>
        </p:txBody>
      </p:sp>
    </p:spTree>
    <p:extLst>
      <p:ext uri="{BB962C8B-B14F-4D97-AF65-F5344CB8AC3E}">
        <p14:creationId xmlns:p14="http://schemas.microsoft.com/office/powerpoint/2010/main" val="30939001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BG97Bk_Bl7Y&amp;feature=youtu.b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isLdvLA0lhE"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youtube.com/watch?v=Grziaq-caVE&amp;t=10s" TargetMode="External"/><Relationship Id="rId4" Type="http://schemas.openxmlformats.org/officeDocument/2006/relationships/hyperlink" Target="https://www.youtube.com/watch?v=TKMKKOV7xhM&amp;t=189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CRNiU-kizx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CRNiU-kizxw"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o.cet.ac.il/player/?document=db7629a8-9696-4262-b6e0-2daf15f82e78&amp;language=he&amp;sitekey=hig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o.cet.ac.il/player/?document=db7629a8-9696-4262-b6e0-2daf15f82e78&amp;language=he&amp;sitekey=hig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o.cet.ac.il/player/?document=12a0c4e2-33d3-4627-b1a2-d6fb99188a3b&amp;language=he&amp;sitekey=hig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o.cet.ac.il/player/?document=12a0c4e2-33d3-4627-b1a2-d6fb99188a3b&amp;language=he&amp;sitekey=high"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o.cet.ac.il/player/?document=ee7f4d74-eb23-4eda-8e6e-2f9e72ce0a34&amp;language=he&amp;sitekey=eba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lnSpc>
                <a:spcPct val="100000"/>
              </a:lnSpc>
              <a:spcBef>
                <a:spcPts val="0"/>
              </a:spcBef>
              <a:spcAft>
                <a:spcPts val="0"/>
              </a:spcAft>
              <a:buSzPts val="1400"/>
              <a:buNone/>
            </a:pPr>
            <a:endParaRPr dirty="0"/>
          </a:p>
        </p:txBody>
      </p:sp>
      <p:sp>
        <p:nvSpPr>
          <p:cNvPr id="69" name="Google Shape;69;p1: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6435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30e8a58a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730e8a58a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dirty="0"/>
          </a:p>
        </p:txBody>
      </p:sp>
      <p:sp>
        <p:nvSpPr>
          <p:cNvPr id="256" name="Google Shape;256;g730e8a58a7_0_13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Tx/>
              <a:buSzPts val="1400"/>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Pts val="1400"/>
                <a:buFontTx/>
                <a:buNone/>
                <a:tabLst/>
                <a:defRPr/>
              </a:pPr>
              <a:t>11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3944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30e8a58a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730e8a58a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dirty="0"/>
          </a:p>
        </p:txBody>
      </p:sp>
      <p:sp>
        <p:nvSpPr>
          <p:cNvPr id="256" name="Google Shape;256;g730e8a58a7_0_13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Tx/>
              <a:buSzPts val="1400"/>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Pts val="1400"/>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45181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1CFD5E0-661F-475A-A127-C9462DC1C49D}" type="slidenum">
              <a:rPr lang="he-IL" smtClean="0"/>
              <a:t>13</a:t>
            </a:fld>
            <a:endParaRPr lang="he-IL"/>
          </a:p>
        </p:txBody>
      </p:sp>
    </p:spTree>
    <p:extLst>
      <p:ext uri="{BB962C8B-B14F-4D97-AF65-F5344CB8AC3E}">
        <p14:creationId xmlns:p14="http://schemas.microsoft.com/office/powerpoint/2010/main" val="265202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1CFD5E0-661F-475A-A127-C9462DC1C49D}" type="slidenum">
              <a:rPr lang="he-IL" smtClean="0"/>
              <a:t>14</a:t>
            </a:fld>
            <a:endParaRPr lang="he-IL"/>
          </a:p>
        </p:txBody>
      </p:sp>
    </p:spTree>
    <p:extLst>
      <p:ext uri="{BB962C8B-B14F-4D97-AF65-F5344CB8AC3E}">
        <p14:creationId xmlns:p14="http://schemas.microsoft.com/office/powerpoint/2010/main" val="72309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1CFD5E0-661F-475A-A127-C9462DC1C49D}" type="slidenum">
              <a:rPr lang="he-IL" smtClean="0"/>
              <a:t>15</a:t>
            </a:fld>
            <a:endParaRPr lang="he-IL"/>
          </a:p>
        </p:txBody>
      </p:sp>
    </p:spTree>
    <p:extLst>
      <p:ext uri="{BB962C8B-B14F-4D97-AF65-F5344CB8AC3E}">
        <p14:creationId xmlns:p14="http://schemas.microsoft.com/office/powerpoint/2010/main" val="252207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a:hlinkClick r:id="rId3"/>
              </a:rPr>
              <a:t>https://www.youtube.com/watch?v=BG97Bk_Bl7Y&amp;feature=youtu.be</a:t>
            </a: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11CFD5E0-661F-475A-A127-C9462DC1C49D}" type="slidenum">
              <a:rPr lang="he-IL" smtClean="0"/>
              <a:t>16</a:t>
            </a:fld>
            <a:endParaRPr lang="he-IL"/>
          </a:p>
        </p:txBody>
      </p:sp>
    </p:spTree>
    <p:extLst>
      <p:ext uri="{BB962C8B-B14F-4D97-AF65-F5344CB8AC3E}">
        <p14:creationId xmlns:p14="http://schemas.microsoft.com/office/powerpoint/2010/main" val="3883795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2f4dab85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72f4dab857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endParaRPr dirty="0">
              <a:latin typeface="Varela Round"/>
              <a:ea typeface="Varela Round"/>
              <a:cs typeface="Varela Round"/>
              <a:sym typeface="Varela Round"/>
            </a:endParaRPr>
          </a:p>
        </p:txBody>
      </p:sp>
      <p:sp>
        <p:nvSpPr>
          <p:cNvPr id="156" name="Google Shape;156;g72f4dab857_0_59: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50967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30e8a58a7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730e8a58a7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x-none" b="1" dirty="0">
                <a:latin typeface="David"/>
                <a:ea typeface="David"/>
                <a:cs typeface="David"/>
                <a:sym typeface="David"/>
              </a:rPr>
              <a:t>במצב צבירה גז</a:t>
            </a:r>
            <a:r>
              <a:rPr lang="x-none" dirty="0">
                <a:latin typeface="David"/>
                <a:ea typeface="David"/>
                <a:cs typeface="David"/>
                <a:sym typeface="David"/>
              </a:rPr>
              <a:t>, מתנגשים החלקיקים כל הזמן זה בזה ובחלקיקי חומר אחר שבו הם נתקלים. כאשר גז נמצא בכלי סגור החלקיקים הנמצאים קרוב לדפנות הכלי מתנגשים בהן ומפעילים עליהן כוח. הכוח שמפעילים החלקיקים על הדופן תלוי במספר ההתנגשויות ובעוצמתן. ממוצע הכוח שמפעילים החלקיקים על </a:t>
            </a:r>
            <a:r>
              <a:rPr lang="x-none" b="1" dirty="0">
                <a:latin typeface="David"/>
                <a:ea typeface="David"/>
                <a:cs typeface="David"/>
                <a:sym typeface="David"/>
              </a:rPr>
              <a:t>יחידת שטח</a:t>
            </a:r>
            <a:r>
              <a:rPr lang="x-none" dirty="0">
                <a:latin typeface="David"/>
                <a:ea typeface="David"/>
                <a:cs typeface="David"/>
                <a:sym typeface="David"/>
              </a:rPr>
              <a:t> קובע את</a:t>
            </a:r>
            <a:endParaRPr dirty="0">
              <a:latin typeface="David"/>
              <a:ea typeface="David"/>
              <a:cs typeface="David"/>
              <a:sym typeface="David"/>
            </a:endParaRPr>
          </a:p>
          <a:p>
            <a:pPr marL="0" lvl="0" indent="0" algn="r" rtl="1">
              <a:lnSpc>
                <a:spcPct val="100000"/>
              </a:lnSpc>
              <a:spcBef>
                <a:spcPts val="0"/>
              </a:spcBef>
              <a:spcAft>
                <a:spcPts val="0"/>
              </a:spcAft>
              <a:buSzPts val="1400"/>
              <a:buNone/>
            </a:pPr>
            <a:r>
              <a:rPr lang="x-none" dirty="0">
                <a:latin typeface="David"/>
                <a:ea typeface="David"/>
                <a:cs typeface="David"/>
                <a:sym typeface="David"/>
              </a:rPr>
              <a:t> </a:t>
            </a:r>
            <a:r>
              <a:rPr lang="x-none" b="1" dirty="0">
                <a:latin typeface="David"/>
                <a:ea typeface="David"/>
                <a:cs typeface="David"/>
                <a:sym typeface="David"/>
              </a:rPr>
              <a:t>הלחץ</a:t>
            </a:r>
            <a:r>
              <a:rPr lang="x-none" dirty="0">
                <a:latin typeface="David"/>
                <a:ea typeface="David"/>
                <a:cs typeface="David"/>
                <a:sym typeface="David"/>
              </a:rPr>
              <a:t>. </a:t>
            </a:r>
            <a:endParaRPr dirty="0">
              <a:latin typeface="David"/>
              <a:ea typeface="David"/>
              <a:cs typeface="David"/>
              <a:sym typeface="David"/>
            </a:endParaRPr>
          </a:p>
          <a:p>
            <a:pPr marL="0" lvl="0" indent="0" algn="r" rtl="0">
              <a:lnSpc>
                <a:spcPct val="100000"/>
              </a:lnSpc>
              <a:spcBef>
                <a:spcPts val="0"/>
              </a:spcBef>
              <a:spcAft>
                <a:spcPts val="0"/>
              </a:spcAft>
              <a:buSzPts val="1400"/>
              <a:buNone/>
            </a:pPr>
            <a:r>
              <a:rPr lang="x-none" sz="1100" u="sng" dirty="0">
                <a:solidFill>
                  <a:schemeClr val="hlink"/>
                </a:solidFill>
                <a:latin typeface="Arial"/>
                <a:ea typeface="Arial"/>
                <a:cs typeface="Arial"/>
                <a:sym typeface="Arial"/>
                <a:hlinkClick r:id="rId3"/>
              </a:rPr>
              <a:t>https://www.youtube.com/watch?v=isLdvLA0lhE</a:t>
            </a:r>
            <a:r>
              <a:rPr lang="x-none" dirty="0">
                <a:latin typeface="David"/>
                <a:ea typeface="David"/>
                <a:cs typeface="David"/>
                <a:sym typeface="David"/>
              </a:rPr>
              <a:t>                                                             דוידסון,מראה את כיצד שינויי לחץ פנימי </a:t>
            </a:r>
            <a:r>
              <a:rPr lang="he-IL" dirty="0">
                <a:latin typeface="David"/>
                <a:ea typeface="David"/>
                <a:cs typeface="David"/>
                <a:sym typeface="David"/>
              </a:rPr>
              <a:t>ו</a:t>
            </a:r>
            <a:r>
              <a:rPr lang="x-none" dirty="0">
                <a:latin typeface="David"/>
                <a:ea typeface="David"/>
                <a:cs typeface="David"/>
                <a:sym typeface="David"/>
              </a:rPr>
              <a:t>חיצ</a:t>
            </a:r>
            <a:r>
              <a:rPr lang="he-IL" dirty="0">
                <a:latin typeface="David"/>
                <a:ea typeface="David"/>
                <a:cs typeface="David"/>
                <a:sym typeface="David"/>
              </a:rPr>
              <a:t>ו</a:t>
            </a:r>
            <a:r>
              <a:rPr lang="x-none" dirty="0">
                <a:latin typeface="David"/>
                <a:ea typeface="David"/>
                <a:cs typeface="David"/>
                <a:sym typeface="David"/>
              </a:rPr>
              <a:t>ני.</a:t>
            </a:r>
            <a:endParaRPr dirty="0">
              <a:latin typeface="David"/>
              <a:ea typeface="David"/>
              <a:cs typeface="David"/>
              <a:sym typeface="David"/>
            </a:endParaRPr>
          </a:p>
          <a:p>
            <a:pPr marL="0" lvl="0" indent="0" algn="l" rtl="0">
              <a:lnSpc>
                <a:spcPct val="100000"/>
              </a:lnSpc>
              <a:spcBef>
                <a:spcPts val="0"/>
              </a:spcBef>
              <a:spcAft>
                <a:spcPts val="0"/>
              </a:spcAft>
              <a:buSzPts val="1400"/>
              <a:buNone/>
            </a:pPr>
            <a:r>
              <a:rPr lang="x-none" sz="1100" u="sng" dirty="0">
                <a:solidFill>
                  <a:schemeClr val="hlink"/>
                </a:solidFill>
                <a:latin typeface="Arial"/>
                <a:ea typeface="Arial"/>
                <a:cs typeface="Arial"/>
                <a:sym typeface="Arial"/>
                <a:hlinkClick r:id="rId4"/>
              </a:rPr>
              <a:t>https://www.youtube.com/watch?v=TKMKKOV7xhM&amp;t=189s</a:t>
            </a:r>
            <a:endParaRPr dirty="0">
              <a:latin typeface="David"/>
              <a:ea typeface="David"/>
              <a:cs typeface="David"/>
              <a:sym typeface="David"/>
            </a:endParaRPr>
          </a:p>
          <a:p>
            <a:pPr marL="0" lvl="0" indent="0" algn="r" rtl="1">
              <a:lnSpc>
                <a:spcPct val="100000"/>
              </a:lnSpc>
              <a:spcBef>
                <a:spcPts val="0"/>
              </a:spcBef>
              <a:spcAft>
                <a:spcPts val="0"/>
              </a:spcAft>
              <a:buSzPts val="1400"/>
              <a:buNone/>
            </a:pPr>
            <a:r>
              <a:rPr lang="x-none" sz="1100" dirty="0">
                <a:latin typeface="Arial"/>
                <a:ea typeface="Arial"/>
                <a:cs typeface="Arial"/>
                <a:sym typeface="Arial"/>
              </a:rPr>
              <a:t>ניסוי הביצה והבקבוק</a:t>
            </a:r>
            <a:endParaRPr sz="1100" dirty="0">
              <a:latin typeface="Arial"/>
              <a:ea typeface="Arial"/>
              <a:cs typeface="Arial"/>
              <a:sym typeface="Arial"/>
            </a:endParaRPr>
          </a:p>
          <a:p>
            <a:pPr marL="0" lvl="0" indent="0" algn="r" rtl="1">
              <a:lnSpc>
                <a:spcPct val="100000"/>
              </a:lnSpc>
              <a:spcBef>
                <a:spcPts val="0"/>
              </a:spcBef>
              <a:spcAft>
                <a:spcPts val="0"/>
              </a:spcAft>
              <a:buSzPts val="1400"/>
              <a:buNone/>
            </a:pPr>
            <a:r>
              <a:rPr lang="x-none" sz="1100" dirty="0">
                <a:latin typeface="Arial"/>
                <a:ea typeface="Arial"/>
                <a:cs typeface="Arial"/>
                <a:sym typeface="Arial"/>
              </a:rPr>
              <a:t>  סרטון על נושא לחץ  </a:t>
            </a:r>
            <a:r>
              <a:rPr lang="x-none" sz="1100" u="sng" dirty="0">
                <a:solidFill>
                  <a:schemeClr val="hlink"/>
                </a:solidFill>
                <a:latin typeface="Arial"/>
                <a:ea typeface="Arial"/>
                <a:cs typeface="Arial"/>
                <a:sym typeface="Arial"/>
                <a:hlinkClick r:id="rId5"/>
              </a:rPr>
              <a:t>https://www.youtube.com/watch?v=Grziaq-caVE&amp;t=10s</a:t>
            </a:r>
            <a:endParaRPr sz="1100" dirty="0">
              <a:latin typeface="Arial"/>
              <a:ea typeface="Arial"/>
              <a:cs typeface="Arial"/>
              <a:sym typeface="Arial"/>
            </a:endParaRPr>
          </a:p>
          <a:p>
            <a:pPr marL="0" lvl="0" indent="0" algn="r" rtl="1">
              <a:lnSpc>
                <a:spcPct val="115000"/>
              </a:lnSpc>
              <a:spcBef>
                <a:spcPts val="0"/>
              </a:spcBef>
              <a:spcAft>
                <a:spcPts val="0"/>
              </a:spcAft>
              <a:buClr>
                <a:schemeClr val="dk1"/>
              </a:buClr>
              <a:buSzPts val="1100"/>
              <a:buFont typeface="Arial"/>
              <a:buNone/>
            </a:pPr>
            <a:r>
              <a:rPr lang="x-none" sz="1100" dirty="0">
                <a:solidFill>
                  <a:srgbClr val="282828"/>
                </a:solidFill>
                <a:highlight>
                  <a:srgbClr val="FFFFFF"/>
                </a:highlight>
                <a:latin typeface="Arial"/>
                <a:ea typeface="Arial"/>
                <a:cs typeface="Arial"/>
                <a:sym typeface="Arial"/>
              </a:rPr>
              <a:t>בנוזלים ובגזים הלחץ הוא הכוח שיוצרת התנגשות של מספר רב של מולקולות החומר הנמדד והלחץ מוגדר ככוח שפועל על חלקי שטח.</a:t>
            </a:r>
            <a:endParaRPr sz="1100" dirty="0">
              <a:solidFill>
                <a:srgbClr val="282828"/>
              </a:solidFill>
              <a:highlight>
                <a:srgbClr val="FFFFFF"/>
              </a:highlight>
              <a:latin typeface="Arial"/>
              <a:ea typeface="Arial"/>
              <a:cs typeface="Arial"/>
              <a:sym typeface="Arial"/>
            </a:endParaRPr>
          </a:p>
          <a:p>
            <a:pPr marL="0" lvl="0" indent="0" algn="r" rtl="1">
              <a:lnSpc>
                <a:spcPct val="115000"/>
              </a:lnSpc>
              <a:spcBef>
                <a:spcPts val="800"/>
              </a:spcBef>
              <a:spcAft>
                <a:spcPts val="0"/>
              </a:spcAft>
              <a:buClr>
                <a:schemeClr val="dk1"/>
              </a:buClr>
              <a:buSzPts val="1100"/>
              <a:buFont typeface="Arial"/>
              <a:buNone/>
            </a:pPr>
            <a:r>
              <a:rPr lang="x-none" sz="1100" dirty="0">
                <a:solidFill>
                  <a:srgbClr val="282828"/>
                </a:solidFill>
                <a:highlight>
                  <a:srgbClr val="FFFFFF"/>
                </a:highlight>
                <a:latin typeface="Arial"/>
                <a:ea typeface="Arial"/>
                <a:cs typeface="Arial"/>
                <a:sym typeface="Arial"/>
              </a:rPr>
              <a:t>מדידת לחץ ניתנת למדידה בעזרת כלים כגון כמנומטר או רוטמטר המודד לחץ בנוזלים ובגזים.</a:t>
            </a:r>
            <a:endParaRPr sz="1100" dirty="0">
              <a:solidFill>
                <a:srgbClr val="282828"/>
              </a:solidFill>
              <a:highlight>
                <a:srgbClr val="FFFFFF"/>
              </a:highlight>
              <a:latin typeface="Arial"/>
              <a:ea typeface="Arial"/>
              <a:cs typeface="Arial"/>
              <a:sym typeface="Arial"/>
            </a:endParaRPr>
          </a:p>
          <a:p>
            <a:pPr marL="0" lvl="0" indent="0" algn="r" rtl="0">
              <a:lnSpc>
                <a:spcPct val="100000"/>
              </a:lnSpc>
              <a:spcBef>
                <a:spcPts val="800"/>
              </a:spcBef>
              <a:spcAft>
                <a:spcPts val="0"/>
              </a:spcAft>
              <a:buSzPts val="1400"/>
              <a:buNone/>
            </a:pPr>
            <a:endParaRPr sz="1100" dirty="0">
              <a:latin typeface="Arial"/>
              <a:ea typeface="Arial"/>
              <a:cs typeface="Arial"/>
              <a:sym typeface="Arial"/>
            </a:endParaRPr>
          </a:p>
        </p:txBody>
      </p:sp>
      <p:sp>
        <p:nvSpPr>
          <p:cNvPr id="182" name="Google Shape;182;g730e8a58a7_1_10: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75435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hlinkClick r:id="rId3"/>
              </a:rPr>
              <a:t> זמן התחלה 0:30  זמן סיום 1:33  </a:t>
            </a:r>
            <a:r>
              <a:rPr lang="en-US" dirty="0">
                <a:hlinkClick r:id="rId3"/>
              </a:rPr>
              <a:t>https://www.youtube.com/watch?v=CRNiU-kizxw</a:t>
            </a:r>
            <a:endParaRPr lang="he-IL" dirty="0"/>
          </a:p>
        </p:txBody>
      </p:sp>
      <p:sp>
        <p:nvSpPr>
          <p:cNvPr id="4" name="מציין מיקום של מספר שקופית 3"/>
          <p:cNvSpPr>
            <a:spLocks noGrp="1"/>
          </p:cNvSpPr>
          <p:nvPr>
            <p:ph type="sldNum" idx="10"/>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22</a:t>
            </a:fld>
            <a:endParaRPr kumimoji="0" lang="x-non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72952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https://www.youtube.com/watch?v=CRNiU-kizxw</a:t>
            </a:r>
            <a:r>
              <a:rPr lang="he-IL" dirty="0"/>
              <a:t> זמן התחלה</a:t>
            </a:r>
            <a:r>
              <a:rPr lang="he-IL" baseline="0" dirty="0"/>
              <a:t> 1:29- 2:05</a:t>
            </a:r>
            <a:endParaRPr lang="he-IL" dirty="0"/>
          </a:p>
        </p:txBody>
      </p:sp>
      <p:sp>
        <p:nvSpPr>
          <p:cNvPr id="4" name="מציין מיקום של מספר שקופית 3"/>
          <p:cNvSpPr>
            <a:spLocks noGrp="1"/>
          </p:cNvSpPr>
          <p:nvPr>
            <p:ph type="sldNum" idx="10"/>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23</a:t>
            </a:fld>
            <a:endParaRPr kumimoji="0" lang="x-non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2455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32e70a98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732e70a987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26201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30e8a58a7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730e8a58a7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dirty="0">
              <a:solidFill>
                <a:schemeClr val="accent5">
                  <a:lumMod val="40000"/>
                  <a:lumOff val="60000"/>
                </a:schemeClr>
              </a:solidFill>
            </a:endParaRPr>
          </a:p>
        </p:txBody>
      </p:sp>
      <p:sp>
        <p:nvSpPr>
          <p:cNvPr id="204" name="Google Shape;204;g730e8a58a7_0_18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73340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2ec7487e2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72ec7487e2_2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https://youtu.be/bwGim-eceS8</a:t>
            </a:r>
            <a:endParaRPr dirty="0"/>
          </a:p>
        </p:txBody>
      </p:sp>
      <p:sp>
        <p:nvSpPr>
          <p:cNvPr id="225" name="Google Shape;225;g72ec7487e2_2_26: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52041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30e8a58a7_1_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x-none" sz="1100" u="sng" dirty="0">
                <a:solidFill>
                  <a:schemeClr val="hlink"/>
                </a:solidFill>
                <a:latin typeface="Arial"/>
                <a:ea typeface="Arial"/>
                <a:cs typeface="Arial"/>
                <a:sym typeface="Arial"/>
                <a:hlinkClick r:id="rId3"/>
              </a:rPr>
              <a:t>https://lo.cet.ac.il/player/?document=db7629a8-9696-4262-b6e0-2daf15f82e78&amp;language=he&amp;sitekey=high</a:t>
            </a:r>
            <a:endParaRPr dirty="0"/>
          </a:p>
          <a:p>
            <a:pPr marL="0" lvl="0" indent="0" algn="r" rtl="1">
              <a:lnSpc>
                <a:spcPct val="150000"/>
              </a:lnSpc>
              <a:spcBef>
                <a:spcPts val="0"/>
              </a:spcBef>
              <a:spcAft>
                <a:spcPts val="0"/>
              </a:spcAft>
              <a:buSzPts val="2400"/>
              <a:buNone/>
            </a:pPr>
            <a:r>
              <a:rPr lang="x-none" dirty="0">
                <a:solidFill>
                  <a:srgbClr val="FF0000"/>
                </a:solidFill>
                <a:latin typeface="Varela Round"/>
                <a:ea typeface="Varela Round"/>
                <a:cs typeface="Varela Round"/>
                <a:sym typeface="Varela Round"/>
              </a:rPr>
              <a:t>הסבר מקרוסקופי: בין מספר המולים של החומר בכלי ללחץ בכלי קיים יחס ישר כאשר T,V קבועים, הרי שאם ה-n  גדל אז P  גדל</a:t>
            </a:r>
            <a:endParaRPr dirty="0">
              <a:solidFill>
                <a:srgbClr val="FF0000"/>
              </a:solidFill>
              <a:latin typeface="Varela Round"/>
              <a:ea typeface="Varela Round"/>
              <a:cs typeface="Varela Round"/>
              <a:sym typeface="Varela Round"/>
            </a:endParaRPr>
          </a:p>
          <a:p>
            <a:pPr marL="0" lvl="0" indent="0" algn="r" rtl="1">
              <a:lnSpc>
                <a:spcPct val="150000"/>
              </a:lnSpc>
              <a:spcBef>
                <a:spcPts val="0"/>
              </a:spcBef>
              <a:spcAft>
                <a:spcPts val="0"/>
              </a:spcAft>
              <a:buNone/>
            </a:pPr>
            <a:r>
              <a:rPr lang="x-none" dirty="0">
                <a:solidFill>
                  <a:srgbClr val="0000CC"/>
                </a:solidFill>
                <a:latin typeface="Varela Round"/>
                <a:ea typeface="Varela Round"/>
                <a:cs typeface="Varela Round"/>
                <a:sym typeface="Varela Round"/>
              </a:rPr>
              <a:t>הסבר ברמה החלקיקית-ככל שמספר המולקולות בכלי גדול יותר,  יש יותר התנגשויות בינן לבין עצמן ובינן לדפנות ולכן יש יותר התנגשויות ליחידת שטח. הלחץ בכלי גדל. </a:t>
            </a:r>
            <a:r>
              <a:rPr lang="x-none" dirty="0">
                <a:solidFill>
                  <a:schemeClr val="hlink"/>
                </a:solidFill>
                <a:latin typeface="Varela Round"/>
                <a:ea typeface="Varela Round"/>
                <a:cs typeface="Varela Round"/>
                <a:sym typeface="Varela Round"/>
              </a:rPr>
              <a:t>כדי שנפח הכלי יישאר קבוע, הלחץ בכלי יגדל,</a:t>
            </a:r>
            <a:endParaRPr dirty="0">
              <a:solidFill>
                <a:srgbClr val="0000CC"/>
              </a:solidFill>
              <a:latin typeface="Varela Round"/>
              <a:ea typeface="Varela Round"/>
              <a:cs typeface="Varela Round"/>
              <a:sym typeface="Varela Round"/>
            </a:endParaRPr>
          </a:p>
          <a:p>
            <a:pPr marL="0" lvl="0" indent="0" algn="r" rtl="1">
              <a:lnSpc>
                <a:spcPct val="150000"/>
              </a:lnSpc>
              <a:spcBef>
                <a:spcPts val="0"/>
              </a:spcBef>
              <a:spcAft>
                <a:spcPts val="0"/>
              </a:spcAft>
              <a:buClr>
                <a:schemeClr val="dk1"/>
              </a:buClr>
              <a:buSzPts val="2400"/>
              <a:buFont typeface="Arial"/>
              <a:buNone/>
            </a:pPr>
            <a:endParaRPr dirty="0">
              <a:solidFill>
                <a:srgbClr val="FF0000"/>
              </a:solidFill>
              <a:latin typeface="Varela Round"/>
              <a:ea typeface="Varela Round"/>
              <a:cs typeface="Varela Round"/>
              <a:sym typeface="Varela Round"/>
            </a:endParaRPr>
          </a:p>
        </p:txBody>
      </p:sp>
      <p:sp>
        <p:nvSpPr>
          <p:cNvPr id="240" name="Google Shape;240;g730e8a58a7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740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30e8a58a7_1_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x-none" sz="1100" u="sng" dirty="0">
                <a:solidFill>
                  <a:schemeClr val="hlink"/>
                </a:solidFill>
                <a:latin typeface="Arial"/>
                <a:ea typeface="Arial"/>
                <a:cs typeface="Arial"/>
                <a:sym typeface="Arial"/>
                <a:hlinkClick r:id="rId3"/>
              </a:rPr>
              <a:t>https://lo.cet.ac.il/player/?document=db7629a8-9696-4262-b6e0-2daf15f82e78&amp;language=he&amp;sitekey=high</a:t>
            </a:r>
            <a:endParaRPr dirty="0"/>
          </a:p>
          <a:p>
            <a:pPr marL="0" lvl="0" indent="0" algn="r" rtl="1">
              <a:lnSpc>
                <a:spcPct val="150000"/>
              </a:lnSpc>
              <a:spcBef>
                <a:spcPts val="0"/>
              </a:spcBef>
              <a:spcAft>
                <a:spcPts val="0"/>
              </a:spcAft>
              <a:buSzPts val="2400"/>
              <a:buNone/>
            </a:pPr>
            <a:r>
              <a:rPr lang="x-none" dirty="0">
                <a:solidFill>
                  <a:srgbClr val="FF0000"/>
                </a:solidFill>
                <a:latin typeface="Varela Round"/>
                <a:ea typeface="Varela Round"/>
                <a:cs typeface="Varela Round"/>
                <a:sym typeface="Varela Round"/>
              </a:rPr>
              <a:t>הסבר מקרוסקופי: בין מספר המולים של החומר בכלי ללחץ בכלי קיים יחס ישר כאשר T,V קבועים, הרי שאם ה-n  גדל אז P  גדל</a:t>
            </a:r>
            <a:endParaRPr dirty="0">
              <a:solidFill>
                <a:srgbClr val="FF0000"/>
              </a:solidFill>
              <a:latin typeface="Varela Round"/>
              <a:ea typeface="Varela Round"/>
              <a:cs typeface="Varela Round"/>
              <a:sym typeface="Varela Round"/>
            </a:endParaRPr>
          </a:p>
          <a:p>
            <a:pPr marL="0" lvl="0" indent="0" algn="r" rtl="1">
              <a:lnSpc>
                <a:spcPct val="150000"/>
              </a:lnSpc>
              <a:spcBef>
                <a:spcPts val="0"/>
              </a:spcBef>
              <a:spcAft>
                <a:spcPts val="0"/>
              </a:spcAft>
              <a:buNone/>
            </a:pPr>
            <a:r>
              <a:rPr lang="x-none" dirty="0">
                <a:solidFill>
                  <a:srgbClr val="0000CC"/>
                </a:solidFill>
                <a:latin typeface="Varela Round"/>
                <a:ea typeface="Varela Round"/>
                <a:cs typeface="Varela Round"/>
                <a:sym typeface="Varela Round"/>
              </a:rPr>
              <a:t>הסבר ברמה החלקיקית-ככל שמספר המולקולות בכלי גדול יותר,  יש יותר התנגשויות בינן לבין עצמן ובינן לדפנות ולכן יש יותר התנגשויות ליחידת שטח. הלחץ בכלי גדל. </a:t>
            </a:r>
            <a:r>
              <a:rPr lang="x-none" dirty="0">
                <a:solidFill>
                  <a:schemeClr val="hlink"/>
                </a:solidFill>
                <a:latin typeface="Varela Round"/>
                <a:ea typeface="Varela Round"/>
                <a:cs typeface="Varela Round"/>
                <a:sym typeface="Varela Round"/>
              </a:rPr>
              <a:t>כדי שנפח הכלי יישאר קבוע, הלחץ בכלי יגדל,</a:t>
            </a:r>
            <a:endParaRPr dirty="0">
              <a:solidFill>
                <a:srgbClr val="0000CC"/>
              </a:solidFill>
              <a:latin typeface="Varela Round"/>
              <a:ea typeface="Varela Round"/>
              <a:cs typeface="Varela Round"/>
              <a:sym typeface="Varela Round"/>
            </a:endParaRPr>
          </a:p>
          <a:p>
            <a:pPr marL="0" lvl="0" indent="0" algn="r" rtl="1">
              <a:lnSpc>
                <a:spcPct val="150000"/>
              </a:lnSpc>
              <a:spcBef>
                <a:spcPts val="0"/>
              </a:spcBef>
              <a:spcAft>
                <a:spcPts val="0"/>
              </a:spcAft>
              <a:buClr>
                <a:schemeClr val="dk1"/>
              </a:buClr>
              <a:buSzPts val="2400"/>
              <a:buFont typeface="Arial"/>
              <a:buNone/>
            </a:pPr>
            <a:endParaRPr dirty="0">
              <a:solidFill>
                <a:srgbClr val="FF0000"/>
              </a:solidFill>
              <a:latin typeface="Varela Round"/>
              <a:ea typeface="Varela Round"/>
              <a:cs typeface="Varela Round"/>
              <a:sym typeface="Varela Round"/>
            </a:endParaRPr>
          </a:p>
        </p:txBody>
      </p:sp>
      <p:sp>
        <p:nvSpPr>
          <p:cNvPr id="240" name="Google Shape;240;g730e8a58a7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6971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30e8a58a7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730e8a58a7_1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x-none" sz="1100" u="sng" dirty="0">
                <a:solidFill>
                  <a:schemeClr val="hlink"/>
                </a:solidFill>
                <a:latin typeface="Arial"/>
                <a:ea typeface="Arial"/>
                <a:cs typeface="Arial"/>
                <a:sym typeface="Arial"/>
                <a:hlinkClick r:id="rId3"/>
              </a:rPr>
              <a:t>https://lo.cet.ac.il/player/?document=12a0c4e2-33d3-4627-b1a2-d6fb99188a3b&amp;language=he&amp;sitekey=hi</a:t>
            </a:r>
            <a:endParaRPr dirty="0"/>
          </a:p>
          <a:p>
            <a:pPr marL="0" lvl="0" indent="0" algn="r" rtl="1">
              <a:lnSpc>
                <a:spcPct val="100000"/>
              </a:lnSpc>
              <a:spcBef>
                <a:spcPts val="0"/>
              </a:spcBef>
              <a:spcAft>
                <a:spcPts val="0"/>
              </a:spcAft>
              <a:buSzPts val="1400"/>
              <a:buNone/>
            </a:pPr>
            <a:r>
              <a:rPr lang="x-none" dirty="0"/>
              <a:t> </a:t>
            </a:r>
            <a:r>
              <a:rPr lang="x-none" sz="1100" u="sng" dirty="0">
                <a:solidFill>
                  <a:schemeClr val="hlink"/>
                </a:solidFill>
                <a:latin typeface="Arial"/>
                <a:ea typeface="Arial"/>
                <a:cs typeface="Arial"/>
                <a:sym typeface="Arial"/>
                <a:hlinkClick r:id="rId3"/>
              </a:rPr>
              <a:t>gh</a:t>
            </a:r>
            <a:endParaRPr dirty="0"/>
          </a:p>
          <a:p>
            <a:pPr marL="457200" lvl="0" indent="0" algn="r" rtl="1">
              <a:spcBef>
                <a:spcPts val="0"/>
              </a:spcBef>
              <a:spcAft>
                <a:spcPts val="0"/>
              </a:spcAft>
              <a:buNone/>
            </a:pPr>
            <a:endParaRPr dirty="0">
              <a:solidFill>
                <a:srgbClr val="FF0000"/>
              </a:solidFill>
              <a:latin typeface="Varela Round"/>
              <a:ea typeface="Varela Round"/>
              <a:cs typeface="Varela Round"/>
              <a:sym typeface="Varela Round"/>
            </a:endParaRPr>
          </a:p>
          <a:p>
            <a:pPr marL="0" lvl="0" indent="0" algn="r" rtl="1">
              <a:spcBef>
                <a:spcPts val="0"/>
              </a:spcBef>
              <a:spcAft>
                <a:spcPts val="0"/>
              </a:spcAft>
              <a:buSzPts val="2400"/>
              <a:buNone/>
            </a:pPr>
            <a:endParaRPr dirty="0">
              <a:solidFill>
                <a:srgbClr val="FF0000"/>
              </a:solidFill>
              <a:latin typeface="Varela Round"/>
              <a:ea typeface="Varela Round"/>
              <a:cs typeface="Varela Round"/>
              <a:sym typeface="Varela Round"/>
            </a:endParaRPr>
          </a:p>
          <a:p>
            <a:pPr marL="0" lvl="0" indent="0" algn="r" rtl="1">
              <a:spcBef>
                <a:spcPts val="0"/>
              </a:spcBef>
              <a:spcAft>
                <a:spcPts val="0"/>
              </a:spcAft>
              <a:buClr>
                <a:schemeClr val="dk1"/>
              </a:buClr>
              <a:buSzPts val="2400"/>
              <a:buFont typeface="Arial"/>
              <a:buNone/>
            </a:pPr>
            <a:endParaRPr dirty="0">
              <a:solidFill>
                <a:srgbClr val="FF0000"/>
              </a:solidFill>
              <a:latin typeface="Varela Round"/>
              <a:ea typeface="Varela Round"/>
              <a:cs typeface="Varela Round"/>
              <a:sym typeface="Varela Round"/>
            </a:endParaRPr>
          </a:p>
          <a:p>
            <a:pPr marL="0" lvl="0" indent="0" algn="r" rtl="1">
              <a:lnSpc>
                <a:spcPct val="100000"/>
              </a:lnSpc>
              <a:spcBef>
                <a:spcPts val="0"/>
              </a:spcBef>
              <a:spcAft>
                <a:spcPts val="0"/>
              </a:spcAft>
              <a:buSzPts val="1400"/>
              <a:buNone/>
            </a:pPr>
            <a:endParaRPr dirty="0"/>
          </a:p>
        </p:txBody>
      </p:sp>
      <p:sp>
        <p:nvSpPr>
          <p:cNvPr id="250" name="Google Shape;250;g730e8a58a7_1_9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57888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30e8a58a7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730e8a58a7_1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x-none" sz="1100" u="sng" dirty="0">
                <a:solidFill>
                  <a:schemeClr val="hlink"/>
                </a:solidFill>
                <a:latin typeface="Arial"/>
                <a:ea typeface="Arial"/>
                <a:cs typeface="Arial"/>
                <a:sym typeface="Arial"/>
                <a:hlinkClick r:id="rId3"/>
              </a:rPr>
              <a:t>https://lo.cet.ac.il/player/?document=12a0c4e2-33d3-4627-b1a2-d6fb99188a3b&amp;language=he&amp;sitekey=hi</a:t>
            </a:r>
            <a:endParaRPr dirty="0"/>
          </a:p>
          <a:p>
            <a:pPr marL="0" lvl="0" indent="0" algn="r" rtl="1">
              <a:lnSpc>
                <a:spcPct val="100000"/>
              </a:lnSpc>
              <a:spcBef>
                <a:spcPts val="0"/>
              </a:spcBef>
              <a:spcAft>
                <a:spcPts val="0"/>
              </a:spcAft>
              <a:buSzPts val="1400"/>
              <a:buNone/>
            </a:pPr>
            <a:r>
              <a:rPr lang="x-none" dirty="0"/>
              <a:t> </a:t>
            </a:r>
            <a:r>
              <a:rPr lang="x-none" sz="1100" u="sng" dirty="0">
                <a:solidFill>
                  <a:schemeClr val="hlink"/>
                </a:solidFill>
                <a:latin typeface="Arial"/>
                <a:ea typeface="Arial"/>
                <a:cs typeface="Arial"/>
                <a:sym typeface="Arial"/>
                <a:hlinkClick r:id="rId3"/>
              </a:rPr>
              <a:t>gh</a:t>
            </a:r>
            <a:endParaRPr dirty="0"/>
          </a:p>
          <a:p>
            <a:pPr marL="457200" lvl="0" indent="0" algn="r" rtl="1">
              <a:spcBef>
                <a:spcPts val="0"/>
              </a:spcBef>
              <a:spcAft>
                <a:spcPts val="0"/>
              </a:spcAft>
              <a:buNone/>
            </a:pPr>
            <a:endParaRPr dirty="0">
              <a:solidFill>
                <a:srgbClr val="FF0000"/>
              </a:solidFill>
              <a:latin typeface="Varela Round"/>
              <a:ea typeface="Varela Round"/>
              <a:cs typeface="Varela Round"/>
              <a:sym typeface="Varela Round"/>
            </a:endParaRPr>
          </a:p>
          <a:p>
            <a:pPr marL="0" lvl="0" indent="0" algn="r" rtl="1">
              <a:spcBef>
                <a:spcPts val="0"/>
              </a:spcBef>
              <a:spcAft>
                <a:spcPts val="0"/>
              </a:spcAft>
              <a:buSzPts val="2400"/>
              <a:buNone/>
            </a:pPr>
            <a:endParaRPr dirty="0">
              <a:solidFill>
                <a:srgbClr val="FF0000"/>
              </a:solidFill>
              <a:latin typeface="Varela Round"/>
              <a:ea typeface="Varela Round"/>
              <a:cs typeface="Varela Round"/>
              <a:sym typeface="Varela Round"/>
            </a:endParaRPr>
          </a:p>
          <a:p>
            <a:pPr marL="0" lvl="0" indent="0" algn="r" rtl="1">
              <a:spcBef>
                <a:spcPts val="0"/>
              </a:spcBef>
              <a:spcAft>
                <a:spcPts val="0"/>
              </a:spcAft>
              <a:buClr>
                <a:schemeClr val="dk1"/>
              </a:buClr>
              <a:buSzPts val="2400"/>
              <a:buFont typeface="Arial"/>
              <a:buNone/>
            </a:pPr>
            <a:endParaRPr dirty="0">
              <a:solidFill>
                <a:srgbClr val="FF0000"/>
              </a:solidFill>
              <a:latin typeface="Varela Round"/>
              <a:ea typeface="Varela Round"/>
              <a:cs typeface="Varela Round"/>
              <a:sym typeface="Varela Round"/>
            </a:endParaRPr>
          </a:p>
          <a:p>
            <a:pPr marL="0" lvl="0" indent="0" algn="r" rtl="1">
              <a:lnSpc>
                <a:spcPct val="100000"/>
              </a:lnSpc>
              <a:spcBef>
                <a:spcPts val="0"/>
              </a:spcBef>
              <a:spcAft>
                <a:spcPts val="0"/>
              </a:spcAft>
              <a:buSzPts val="1400"/>
              <a:buNone/>
            </a:pPr>
            <a:endParaRPr dirty="0"/>
          </a:p>
        </p:txBody>
      </p:sp>
      <p:sp>
        <p:nvSpPr>
          <p:cNvPr id="250" name="Google Shape;250;g730e8a58a7_1_9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31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84361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30e8a58a7_1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30e8a58a7_1_2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0" name="Google Shape;290;g730e8a58a7_1_218: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33</a:t>
            </a:fld>
            <a:endParaRPr dirty="0"/>
          </a:p>
        </p:txBody>
      </p:sp>
    </p:spTree>
    <p:extLst>
      <p:ext uri="{BB962C8B-B14F-4D97-AF65-F5344CB8AC3E}">
        <p14:creationId xmlns:p14="http://schemas.microsoft.com/office/powerpoint/2010/main" val="3298524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1CFD5E0-661F-475A-A127-C9462DC1C49D}" type="slidenum">
              <a:rPr lang="he-IL" smtClean="0"/>
              <a:t>34</a:t>
            </a:fld>
            <a:endParaRPr lang="he-IL"/>
          </a:p>
        </p:txBody>
      </p:sp>
    </p:spTree>
    <p:extLst>
      <p:ext uri="{BB962C8B-B14F-4D97-AF65-F5344CB8AC3E}">
        <p14:creationId xmlns:p14="http://schemas.microsoft.com/office/powerpoint/2010/main" val="1856512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1CFD5E0-661F-475A-A127-C9462DC1C49D}" type="slidenum">
              <a:rPr lang="he-IL" smtClean="0"/>
              <a:t>36</a:t>
            </a:fld>
            <a:endParaRPr lang="he-IL"/>
          </a:p>
        </p:txBody>
      </p:sp>
    </p:spTree>
    <p:extLst>
      <p:ext uri="{BB962C8B-B14F-4D97-AF65-F5344CB8AC3E}">
        <p14:creationId xmlns:p14="http://schemas.microsoft.com/office/powerpoint/2010/main" val="1508877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32e70a9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32e70a975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en-US" dirty="0">
                <a:hlinkClick r:id="rId3"/>
              </a:rPr>
              <a:t>https://lo.cet.ac.il/player/?document=ee7f4d74-eb23-4eda-8e6e-2f9e72ce0a34&amp;language=he&amp;sitekey=ebag</a:t>
            </a:r>
            <a:endParaRPr dirty="0">
              <a:latin typeface="Varela Round"/>
              <a:ea typeface="Varela Round"/>
              <a:cs typeface="Varela Round"/>
              <a:sym typeface="Varela Round"/>
            </a:endParaRPr>
          </a:p>
          <a:p>
            <a:pPr marL="0" lvl="0" indent="0" algn="r" rtl="1">
              <a:lnSpc>
                <a:spcPct val="100000"/>
              </a:lnSpc>
              <a:spcBef>
                <a:spcPts val="0"/>
              </a:spcBef>
              <a:spcAft>
                <a:spcPts val="0"/>
              </a:spcAft>
              <a:buClr>
                <a:schemeClr val="dk1"/>
              </a:buClr>
              <a:buFont typeface="Arial"/>
              <a:buNone/>
            </a:pPr>
            <a:endParaRPr dirty="0">
              <a:solidFill>
                <a:srgbClr val="FF0000"/>
              </a:solidFill>
              <a:latin typeface="Varela Round"/>
              <a:ea typeface="Varela Round"/>
              <a:cs typeface="Varela Round"/>
              <a:sym typeface="Varela Round"/>
            </a:endParaRPr>
          </a:p>
          <a:p>
            <a:pPr marL="0" lvl="0" indent="0" algn="r" rtl="0">
              <a:spcBef>
                <a:spcPts val="0"/>
              </a:spcBef>
              <a:spcAft>
                <a:spcPts val="0"/>
              </a:spcAft>
              <a:buNone/>
            </a:pPr>
            <a:endParaRPr dirty="0"/>
          </a:p>
        </p:txBody>
      </p:sp>
      <p:sp>
        <p:nvSpPr>
          <p:cNvPr id="323" name="Google Shape;323;g732e70a975_0_2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39</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89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997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32e70a9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32e70a975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endParaRPr dirty="0">
              <a:latin typeface="Varela Round"/>
              <a:ea typeface="Varela Round"/>
              <a:cs typeface="Varela Round"/>
              <a:sym typeface="Varela Round"/>
            </a:endParaRPr>
          </a:p>
          <a:p>
            <a:pPr marL="0" lvl="0" indent="0" algn="r" rtl="1">
              <a:lnSpc>
                <a:spcPct val="100000"/>
              </a:lnSpc>
              <a:spcBef>
                <a:spcPts val="0"/>
              </a:spcBef>
              <a:spcAft>
                <a:spcPts val="0"/>
              </a:spcAft>
              <a:buClr>
                <a:schemeClr val="dk1"/>
              </a:buClr>
              <a:buFont typeface="Arial"/>
              <a:buNone/>
            </a:pPr>
            <a:endParaRPr dirty="0">
              <a:solidFill>
                <a:srgbClr val="FF0000"/>
              </a:solidFill>
              <a:latin typeface="Varela Round"/>
              <a:ea typeface="Varela Round"/>
              <a:cs typeface="Varela Round"/>
              <a:sym typeface="Varela Round"/>
            </a:endParaRPr>
          </a:p>
          <a:p>
            <a:pPr marL="0" lvl="0" indent="0" algn="r" rtl="0">
              <a:spcBef>
                <a:spcPts val="0"/>
              </a:spcBef>
              <a:spcAft>
                <a:spcPts val="0"/>
              </a:spcAft>
              <a:buNone/>
            </a:pPr>
            <a:endParaRPr dirty="0"/>
          </a:p>
        </p:txBody>
      </p:sp>
      <p:sp>
        <p:nvSpPr>
          <p:cNvPr id="323" name="Google Shape;323;g732e70a975_0_2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x-none"/>
              <a:t>40</a:t>
            </a:fld>
            <a:endParaRPr/>
          </a:p>
        </p:txBody>
      </p:sp>
    </p:spTree>
    <p:extLst>
      <p:ext uri="{BB962C8B-B14F-4D97-AF65-F5344CB8AC3E}">
        <p14:creationId xmlns:p14="http://schemas.microsoft.com/office/powerpoint/2010/main" val="3730791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0:06 – 1:06</a:t>
            </a:r>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41</a:t>
            </a:fld>
            <a:endParaRPr kumimoji="0" lang="x-non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80357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30e8a58a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730e8a58a7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dirty="0"/>
          </a:p>
        </p:txBody>
      </p:sp>
      <p:sp>
        <p:nvSpPr>
          <p:cNvPr id="385" name="Google Shape;385;g730e8a58a7_0_3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x-none"/>
              <a:t>42</a:t>
            </a:fld>
            <a:endParaRPr/>
          </a:p>
        </p:txBody>
      </p:sp>
    </p:spTree>
    <p:extLst>
      <p:ext uri="{BB962C8B-B14F-4D97-AF65-F5344CB8AC3E}">
        <p14:creationId xmlns:p14="http://schemas.microsoft.com/office/powerpoint/2010/main" val="1514793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30e8a58a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730e8a58a7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dirty="0"/>
          </a:p>
        </p:txBody>
      </p:sp>
      <p:sp>
        <p:nvSpPr>
          <p:cNvPr id="385" name="Google Shape;385;g730e8a58a7_0_3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x-none"/>
              <a:t>43</a:t>
            </a:fld>
            <a:endParaRPr/>
          </a:p>
        </p:txBody>
      </p:sp>
    </p:spTree>
    <p:extLst>
      <p:ext uri="{BB962C8B-B14F-4D97-AF65-F5344CB8AC3E}">
        <p14:creationId xmlns:p14="http://schemas.microsoft.com/office/powerpoint/2010/main" val="1322681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lnSpc>
                <a:spcPct val="100000"/>
              </a:lnSpc>
              <a:spcBef>
                <a:spcPts val="0"/>
              </a:spcBef>
              <a:spcAft>
                <a:spcPts val="0"/>
              </a:spcAft>
              <a:buSzPts val="1400"/>
              <a:buNone/>
            </a:pPr>
            <a:endParaRPr dirty="0">
              <a:latin typeface="Varela Round"/>
              <a:ea typeface="Varela Round"/>
              <a:cs typeface="Varela Round"/>
              <a:sym typeface="Varela Round"/>
            </a:endParaRPr>
          </a:p>
        </p:txBody>
      </p:sp>
      <p:sp>
        <p:nvSpPr>
          <p:cNvPr id="356" name="Google Shape;356;p10: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x-none"/>
              <a:t>44</a:t>
            </a:fld>
            <a:endParaRPr/>
          </a:p>
        </p:txBody>
      </p:sp>
    </p:spTree>
    <p:extLst>
      <p:ext uri="{BB962C8B-B14F-4D97-AF65-F5344CB8AC3E}">
        <p14:creationId xmlns:p14="http://schemas.microsoft.com/office/powerpoint/2010/main" val="106976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32e70a9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32e70a97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
        <p:nvSpPr>
          <p:cNvPr id="348" name="Google Shape;348;g732e70a975_0_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x-none"/>
              <a:t>48</a:t>
            </a:fld>
            <a:endParaRPr/>
          </a:p>
        </p:txBody>
      </p:sp>
    </p:spTree>
    <p:extLst>
      <p:ext uri="{BB962C8B-B14F-4D97-AF65-F5344CB8AC3E}">
        <p14:creationId xmlns:p14="http://schemas.microsoft.com/office/powerpoint/2010/main" val="3763333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50</a:t>
            </a:fld>
            <a:endParaRPr kumimoji="0" lang="x-non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45765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73157cf4ab_19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73157cf4ab_19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822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73157cf4ab_19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73157cf4ab_19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4091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3157cf4ab_19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3157cf4ab_19_1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73157cf4ab_19_177: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53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3897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49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3157cf4ab_19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3157cf4ab_19_1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73157cf4ab_19_177: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54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67875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3157cf4ab_19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73157cf4ab_19_1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dirty="0"/>
              <a:t>ממליצה פה לתת אולי תרגיל יותר </a:t>
            </a:r>
            <a:r>
              <a:rPr lang="he-IL"/>
              <a:t>משמעותי כשיעורי בית- אם יש</a:t>
            </a:r>
            <a:endParaRPr dirty="0"/>
          </a:p>
        </p:txBody>
      </p:sp>
      <p:sp>
        <p:nvSpPr>
          <p:cNvPr id="429" name="Google Shape;429;g73157cf4ab_19_19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55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0295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6</a:t>
            </a:fld>
            <a:endParaRPr kumimoji="0" lang="x-non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5494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7</a:t>
            </a:fld>
            <a:endParaRPr kumimoji="0" lang="x-non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95108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x-non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8</a:t>
            </a:fld>
            <a:endParaRPr kumimoji="0" lang="x-non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6469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30e8a58a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730e8a58a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dirty="0"/>
          </a:p>
        </p:txBody>
      </p:sp>
      <p:sp>
        <p:nvSpPr>
          <p:cNvPr id="256" name="Google Shape;256;g730e8a58a7_0_13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Tx/>
              <a:buSzPts val="1400"/>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Pts val="1400"/>
                <a:buFontTx/>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9583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30e8a58a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730e8a58a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dirty="0"/>
          </a:p>
        </p:txBody>
      </p:sp>
      <p:sp>
        <p:nvSpPr>
          <p:cNvPr id="256" name="Google Shape;256;g730e8a58a7_0_13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Tx/>
              <a:buSzPts val="1400"/>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Pts val="1400"/>
                <a:buFontTx/>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69810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914401" y="2693989"/>
            <a:ext cx="10363200" cy="1470025"/>
          </a:xfrm>
          <a:prstGeom prst="rect">
            <a:avLst/>
          </a:prstGeom>
          <a:noFill/>
          <a:ln>
            <a:noFill/>
          </a:ln>
        </p:spPr>
        <p:txBody>
          <a:bodyPr spcFirstLastPara="1" wrap="square" lIns="91425" tIns="45700" rIns="91425" bIns="45700" anchor="ctr" anchorCtr="0">
            <a:normAutofit/>
          </a:bodyPr>
          <a:lstStyle>
            <a:lvl1pPr lvl="0" algn="ctr" rtl="1">
              <a:lnSpc>
                <a:spcPct val="100000"/>
              </a:lnSpc>
              <a:spcBef>
                <a:spcPts val="0"/>
              </a:spcBef>
              <a:spcAft>
                <a:spcPts val="0"/>
              </a:spcAft>
              <a:buClr>
                <a:srgbClr val="192A72"/>
              </a:buClr>
              <a:buSzPts val="6600"/>
              <a:buFont typeface="Varela Round"/>
              <a:buNone/>
              <a:defRPr sz="6600" b="1" i="0" u="none" strike="noStrike" cap="none">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9"/>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39"/>
          <p:cNvSpPr/>
          <p:nvPr/>
        </p:nvSpPr>
        <p:spPr>
          <a:xfrm>
            <a:off x="-1488810" y="6410588"/>
            <a:ext cx="3246400" cy="86423"/>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39"/>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39"/>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39"/>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extLst>
      <p:ext uri="{BB962C8B-B14F-4D97-AF65-F5344CB8AC3E}">
        <p14:creationId xmlns:p14="http://schemas.microsoft.com/office/powerpoint/2010/main" val="172786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575" indent="0">
              <a:tabLst>
                <a:tab pos="11658600"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5" y="1195759"/>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 y="587820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6"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1"/>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96026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70" y="213094"/>
            <a:ext cx="9642231"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6" y="1185681"/>
            <a:ext cx="8306992" cy="540000"/>
          </a:xfrm>
        </p:spPr>
        <p:txBody>
          <a:bodyPr anchor="ctr">
            <a:noAutofit/>
          </a:bodyPr>
          <a:lstStyle>
            <a:lvl1pPr marL="185738" indent="0">
              <a:buNone/>
              <a:defRPr sz="2800" b="1">
                <a:solidFill>
                  <a:srgbClr val="12B4BC"/>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4"/>
            <a:ext cx="8031963" cy="4152517"/>
          </a:xfrm>
        </p:spPr>
        <p:txBody>
          <a:bodyPr>
            <a:normAutofit/>
          </a:bodyPr>
          <a:lstStyle>
            <a:lvl1pPr marL="439738" indent="-342900">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5" y="5699024"/>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6"/>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4"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2" y="6104089"/>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50179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5"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3" y="81724"/>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6"/>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1"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862317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2" y="587820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1"/>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7" y="639719"/>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286581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2" y="587820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6"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1"/>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19010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8" y="964353"/>
            <a:ext cx="8483175" cy="5721551"/>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8" name="כותרת 1"/>
          <p:cNvSpPr>
            <a:spLocks noGrp="1"/>
          </p:cNvSpPr>
          <p:nvPr>
            <p:ph type="ctrTitle"/>
          </p:nvPr>
        </p:nvSpPr>
        <p:spPr>
          <a:xfrm>
            <a:off x="1733910" y="186260"/>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4"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15372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7" y="978203"/>
            <a:ext cx="5395321" cy="3638921"/>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8" name="כותרת 1"/>
          <p:cNvSpPr>
            <a:spLocks noGrp="1"/>
          </p:cNvSpPr>
          <p:nvPr>
            <p:ph type="ctrTitle"/>
          </p:nvPr>
        </p:nvSpPr>
        <p:spPr>
          <a:xfrm>
            <a:off x="1733910" y="186260"/>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4"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5" y="978203"/>
            <a:ext cx="5395321" cy="3638921"/>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Tree>
    <p:extLst>
      <p:ext uri="{BB962C8B-B14F-4D97-AF65-F5344CB8AC3E}">
        <p14:creationId xmlns:p14="http://schemas.microsoft.com/office/powerpoint/2010/main" val="141845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1" y="1030564"/>
            <a:ext cx="5395321" cy="3638921"/>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8" name="כותרת 1"/>
          <p:cNvSpPr>
            <a:spLocks noGrp="1"/>
          </p:cNvSpPr>
          <p:nvPr>
            <p:ph type="ctrTitle"/>
          </p:nvPr>
        </p:nvSpPr>
        <p:spPr>
          <a:xfrm>
            <a:off x="1733910" y="186260"/>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4"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Tree>
    <p:extLst>
      <p:ext uri="{BB962C8B-B14F-4D97-AF65-F5344CB8AC3E}">
        <p14:creationId xmlns:p14="http://schemas.microsoft.com/office/powerpoint/2010/main" val="367749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10" y="186260"/>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4"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5" y="938560"/>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Tree>
    <p:extLst>
      <p:ext uri="{BB962C8B-B14F-4D97-AF65-F5344CB8AC3E}">
        <p14:creationId xmlns:p14="http://schemas.microsoft.com/office/powerpoint/2010/main" val="217471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כותרות ותוכן">
  <p:cSld name="1_2 כותרות ותוכן">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515273" y="213094"/>
            <a:ext cx="11161453"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body" idx="1"/>
          </p:nvPr>
        </p:nvSpPr>
        <p:spPr>
          <a:xfrm>
            <a:off x="515273" y="1185681"/>
            <a:ext cx="11161452" cy="540000"/>
          </a:xfrm>
          <a:prstGeom prst="rect">
            <a:avLst/>
          </a:prstGeom>
          <a:noFill/>
          <a:ln>
            <a:noFill/>
          </a:ln>
        </p:spPr>
        <p:txBody>
          <a:bodyPr spcFirstLastPara="1" wrap="square" lIns="91425" tIns="45700" rIns="91425" bIns="45700" anchor="b" anchorCtr="0">
            <a:noAutofit/>
          </a:bodyPr>
          <a:lstStyle>
            <a:lvl1pPr marL="457200" lvl="0" indent="-228600" algn="r" rtl="1">
              <a:lnSpc>
                <a:spcPct val="100000"/>
              </a:lnSpc>
              <a:spcBef>
                <a:spcPts val="640"/>
              </a:spcBef>
              <a:spcAft>
                <a:spcPts val="0"/>
              </a:spcAft>
              <a:buClr>
                <a:srgbClr val="0070C0"/>
              </a:buClr>
              <a:buSzPts val="3200"/>
              <a:buNone/>
              <a:defRPr sz="3200" b="1">
                <a:solidFill>
                  <a:srgbClr val="0070C0"/>
                </a:solidFill>
                <a:latin typeface="Varela Round"/>
                <a:ea typeface="Varela Round"/>
                <a:cs typeface="Varela Round"/>
                <a:sym typeface="Varela Round"/>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34" name="Google Shape;34;p41"/>
          <p:cNvSpPr txBox="1">
            <a:spLocks noGrp="1"/>
          </p:cNvSpPr>
          <p:nvPr>
            <p:ph type="body" idx="2"/>
          </p:nvPr>
        </p:nvSpPr>
        <p:spPr>
          <a:xfrm>
            <a:off x="515273" y="1725682"/>
            <a:ext cx="1116145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35" name="Google Shape;35;p4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41"/>
          <p:cNvSpPr/>
          <p:nvPr/>
        </p:nvSpPr>
        <p:spPr>
          <a:xfrm>
            <a:off x="8667715" y="-110812"/>
            <a:ext cx="530011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4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160400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ם השיעור">
  <p:cSld name="שם השיעור">
    <p:spTree>
      <p:nvGrpSpPr>
        <p:cNvPr id="1" name="Shape 22"/>
        <p:cNvGrpSpPr/>
        <p:nvPr/>
      </p:nvGrpSpPr>
      <p:grpSpPr>
        <a:xfrm>
          <a:off x="0" y="0"/>
          <a:ext cx="0" cy="0"/>
          <a:chOff x="0" y="0"/>
          <a:chExt cx="0" cy="0"/>
        </a:xfrm>
      </p:grpSpPr>
      <p:sp>
        <p:nvSpPr>
          <p:cNvPr id="23" name="Google Shape;23;p40"/>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x-none"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4" name="Google Shape;24;p40"/>
          <p:cNvSpPr txBox="1">
            <a:spLocks noGrp="1"/>
          </p:cNvSpPr>
          <p:nvPr>
            <p:ph type="ctrTitle"/>
          </p:nvPr>
        </p:nvSpPr>
        <p:spPr>
          <a:xfrm>
            <a:off x="739037" y="1640910"/>
            <a:ext cx="10872592"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chemeClr val="dk1"/>
              </a:buClr>
              <a:buSzPts val="6600"/>
              <a:buFont typeface="Varela Round"/>
              <a:buNone/>
              <a:defRPr sz="6600" b="1">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p:nvPr/>
        </p:nvSpPr>
        <p:spPr>
          <a:xfrm>
            <a:off x="7329949" y="6579191"/>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40"/>
          <p:cNvSpPr/>
          <p:nvPr/>
        </p:nvSpPr>
        <p:spPr>
          <a:xfrm>
            <a:off x="9501144" y="6294301"/>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40"/>
          <p:cNvSpPr/>
          <p:nvPr/>
        </p:nvSpPr>
        <p:spPr>
          <a:xfrm>
            <a:off x="9996883" y="-235260"/>
            <a:ext cx="276849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40"/>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0"/>
          <p:cNvSpPr txBox="1">
            <a:spLocks noGrp="1"/>
          </p:cNvSpPr>
          <p:nvPr>
            <p:ph type="subTitle" idx="1"/>
          </p:nvPr>
        </p:nvSpPr>
        <p:spPr>
          <a:xfrm>
            <a:off x="738213" y="2918492"/>
            <a:ext cx="10873415" cy="626701"/>
          </a:xfrm>
          <a:prstGeom prst="rect">
            <a:avLst/>
          </a:prstGeom>
          <a:noFill/>
          <a:ln>
            <a:noFill/>
          </a:ln>
        </p:spPr>
        <p:txBody>
          <a:bodyPr spcFirstLastPara="1" wrap="square" lIns="36000" tIns="36000" rIns="36000" bIns="36000" anchor="t" anchorCtr="0">
            <a:sp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30" name="Google Shape;30;p40"/>
          <p:cNvSpPr txBox="1">
            <a:spLocks noGrp="1"/>
          </p:cNvSpPr>
          <p:nvPr>
            <p:ph type="body" idx="2"/>
          </p:nvPr>
        </p:nvSpPr>
        <p:spPr>
          <a:xfrm>
            <a:off x="738213" y="3655832"/>
            <a:ext cx="10873415" cy="720000"/>
          </a:xfrm>
          <a:prstGeom prst="rect">
            <a:avLst/>
          </a:prstGeom>
          <a:noFill/>
          <a:ln>
            <a:noFill/>
          </a:ln>
        </p:spPr>
        <p:txBody>
          <a:bodyPr spcFirstLastPara="1" wrap="square" lIns="91425" tIns="45700" rIns="91425" bIns="45700" anchor="t"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9584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1" y="1122363"/>
            <a:ext cx="9144000" cy="2387600"/>
          </a:xfrm>
        </p:spPr>
        <p:txBody>
          <a:bodyPr anchor="b"/>
          <a:lstStyle>
            <a:lvl1pPr algn="ctr">
              <a:defRPr sz="5999"/>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4256905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672835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1" y="1709740"/>
            <a:ext cx="10515600" cy="2852737"/>
          </a:xfrm>
        </p:spPr>
        <p:txBody>
          <a:bodyPr anchor="b"/>
          <a:lstStyle>
            <a:lvl1pPr>
              <a:defRPr sz="5999"/>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1422261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2067189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9" y="365127"/>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9" y="1681163"/>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9"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1" y="1681163"/>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1"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2475789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1926127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3750189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9"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2176269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9"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7"/>
            <a:ext cx="6172200"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he-IL"/>
          </a:p>
        </p:txBody>
      </p:sp>
      <p:sp>
        <p:nvSpPr>
          <p:cNvPr id="4" name="מציין מיקום טקסט 3"/>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1944431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3798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515273" y="213094"/>
            <a:ext cx="11161453"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body" idx="1"/>
          </p:nvPr>
        </p:nvSpPr>
        <p:spPr>
          <a:xfrm>
            <a:off x="515273" y="1185681"/>
            <a:ext cx="11161452" cy="540000"/>
          </a:xfrm>
          <a:prstGeom prst="rect">
            <a:avLst/>
          </a:prstGeom>
          <a:noFill/>
          <a:ln>
            <a:noFill/>
          </a:ln>
        </p:spPr>
        <p:txBody>
          <a:bodyPr spcFirstLastPara="1" wrap="square" lIns="91425" tIns="45700" rIns="91425" bIns="45700" anchor="b" anchorCtr="0">
            <a:noAutofit/>
          </a:bodyPr>
          <a:lstStyle>
            <a:lvl1pPr marL="457200" lvl="0" indent="-228600" algn="r" rtl="1">
              <a:lnSpc>
                <a:spcPct val="100000"/>
              </a:lnSpc>
              <a:spcBef>
                <a:spcPts val="640"/>
              </a:spcBef>
              <a:spcAft>
                <a:spcPts val="0"/>
              </a:spcAft>
              <a:buClr>
                <a:srgbClr val="0070C0"/>
              </a:buClr>
              <a:buSzPts val="3200"/>
              <a:buNone/>
              <a:defRPr sz="3200" b="1">
                <a:solidFill>
                  <a:srgbClr val="0070C0"/>
                </a:solidFill>
                <a:latin typeface="Varela Round"/>
                <a:ea typeface="Varela Round"/>
                <a:cs typeface="Varela Round"/>
                <a:sym typeface="Varela Round"/>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34" name="Google Shape;34;p41"/>
          <p:cNvSpPr txBox="1">
            <a:spLocks noGrp="1"/>
          </p:cNvSpPr>
          <p:nvPr>
            <p:ph type="body" idx="2"/>
          </p:nvPr>
        </p:nvSpPr>
        <p:spPr>
          <a:xfrm>
            <a:off x="515273" y="1725682"/>
            <a:ext cx="1116145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35" name="Google Shape;35;p4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41"/>
          <p:cNvSpPr/>
          <p:nvPr/>
        </p:nvSpPr>
        <p:spPr>
          <a:xfrm>
            <a:off x="10535055" y="-120540"/>
            <a:ext cx="3432779" cy="2469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4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141662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F8A1F67-E089-477B-B0FE-E240BC35986A}"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B8CE77A-A162-4961-AD69-BD04D83425E0}" type="slidenum">
              <a:rPr lang="he-IL" smtClean="0"/>
              <a:t>‹#›</a:t>
            </a:fld>
            <a:endParaRPr lang="he-IL"/>
          </a:p>
        </p:txBody>
      </p:sp>
    </p:spTree>
    <p:extLst>
      <p:ext uri="{BB962C8B-B14F-4D97-AF65-F5344CB8AC3E}">
        <p14:creationId xmlns:p14="http://schemas.microsoft.com/office/powerpoint/2010/main" val="2624924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4" y="213094"/>
            <a:ext cx="11161453" cy="720000"/>
          </a:xfrm>
          <a:noFill/>
        </p:spPr>
        <p:txBody>
          <a:bodyPr vert="horz" lIns="91440" tIns="45720" rIns="91440" bIns="45720" rtlCol="1" anchor="ctr">
            <a:noAutofit/>
          </a:bodyPr>
          <a:lstStyle>
            <a:lvl1pPr marL="0" marR="0" indent="0" algn="ctr" defTabSz="914309"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309"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4" y="1725684"/>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866" lvl="0" indent="-342866" algn="r" defTabSz="914309"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876" lvl="1" indent="-285721" algn="r" defTabSz="914309"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2" y="587820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userDrawn="1"/>
        </p:nvSpPr>
        <p:spPr>
          <a:xfrm>
            <a:off x="8667716"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userDrawn="1"/>
        </p:nvSpPr>
        <p:spPr>
          <a:xfrm>
            <a:off x="0" y="6306751"/>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248569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כותרות ותוכן">
  <p:cSld name="1_2 כותרות ותוכן">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515274" y="213094"/>
            <a:ext cx="11161453"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body" idx="1"/>
          </p:nvPr>
        </p:nvSpPr>
        <p:spPr>
          <a:xfrm>
            <a:off x="515273" y="1185681"/>
            <a:ext cx="11161452" cy="540000"/>
          </a:xfrm>
          <a:prstGeom prst="rect">
            <a:avLst/>
          </a:prstGeom>
          <a:noFill/>
          <a:ln>
            <a:noFill/>
          </a:ln>
        </p:spPr>
        <p:txBody>
          <a:bodyPr spcFirstLastPara="1" wrap="square" lIns="91425" tIns="45700" rIns="91425" bIns="45700" anchor="b" anchorCtr="0">
            <a:noAutofit/>
          </a:bodyPr>
          <a:lstStyle>
            <a:lvl1pPr marL="457154" lvl="0" indent="-228577" algn="r" rtl="1">
              <a:lnSpc>
                <a:spcPct val="100000"/>
              </a:lnSpc>
              <a:spcBef>
                <a:spcPts val="640"/>
              </a:spcBef>
              <a:spcAft>
                <a:spcPts val="0"/>
              </a:spcAft>
              <a:buClr>
                <a:srgbClr val="0070C0"/>
              </a:buClr>
              <a:buSzPts val="3200"/>
              <a:buNone/>
              <a:defRPr sz="3200" b="1">
                <a:solidFill>
                  <a:srgbClr val="0070C0"/>
                </a:solidFill>
                <a:latin typeface="Varela Round"/>
                <a:ea typeface="Varela Round"/>
                <a:cs typeface="Varela Round"/>
                <a:sym typeface="Varela Round"/>
              </a:defRPr>
            </a:lvl1pPr>
            <a:lvl2pPr marL="914309" lvl="1" indent="-228577" algn="r" rtl="1">
              <a:lnSpc>
                <a:spcPct val="100000"/>
              </a:lnSpc>
              <a:spcBef>
                <a:spcPts val="400"/>
              </a:spcBef>
              <a:spcAft>
                <a:spcPts val="0"/>
              </a:spcAft>
              <a:buClr>
                <a:schemeClr val="dk1"/>
              </a:buClr>
              <a:buSzPts val="2000"/>
              <a:buNone/>
              <a:defRPr sz="2000" b="1"/>
            </a:lvl2pPr>
            <a:lvl3pPr marL="1371463" lvl="2" indent="-228577" algn="r" rtl="1">
              <a:lnSpc>
                <a:spcPct val="100000"/>
              </a:lnSpc>
              <a:spcBef>
                <a:spcPts val="360"/>
              </a:spcBef>
              <a:spcAft>
                <a:spcPts val="0"/>
              </a:spcAft>
              <a:buClr>
                <a:schemeClr val="dk1"/>
              </a:buClr>
              <a:buSzPts val="1800"/>
              <a:buNone/>
              <a:defRPr sz="1800" b="1"/>
            </a:lvl3pPr>
            <a:lvl4pPr marL="1828617" lvl="3" indent="-228577" algn="r" rtl="1">
              <a:lnSpc>
                <a:spcPct val="100000"/>
              </a:lnSpc>
              <a:spcBef>
                <a:spcPts val="320"/>
              </a:spcBef>
              <a:spcAft>
                <a:spcPts val="0"/>
              </a:spcAft>
              <a:buClr>
                <a:schemeClr val="dk1"/>
              </a:buClr>
              <a:buSzPts val="1600"/>
              <a:buNone/>
              <a:defRPr sz="1600" b="1"/>
            </a:lvl4pPr>
            <a:lvl5pPr marL="2285771" lvl="4" indent="-228577" algn="r" rtl="1">
              <a:lnSpc>
                <a:spcPct val="100000"/>
              </a:lnSpc>
              <a:spcBef>
                <a:spcPts val="320"/>
              </a:spcBef>
              <a:spcAft>
                <a:spcPts val="0"/>
              </a:spcAft>
              <a:buClr>
                <a:schemeClr val="dk1"/>
              </a:buClr>
              <a:buSzPts val="1600"/>
              <a:buNone/>
              <a:defRPr sz="1600" b="1"/>
            </a:lvl5pPr>
            <a:lvl6pPr marL="2742926" lvl="5" indent="-228577" algn="r" rtl="1">
              <a:lnSpc>
                <a:spcPct val="100000"/>
              </a:lnSpc>
              <a:spcBef>
                <a:spcPts val="320"/>
              </a:spcBef>
              <a:spcAft>
                <a:spcPts val="0"/>
              </a:spcAft>
              <a:buClr>
                <a:schemeClr val="dk1"/>
              </a:buClr>
              <a:buSzPts val="1600"/>
              <a:buNone/>
              <a:defRPr sz="1600" b="1"/>
            </a:lvl6pPr>
            <a:lvl7pPr marL="3200080" lvl="6" indent="-228577" algn="r" rtl="1">
              <a:lnSpc>
                <a:spcPct val="100000"/>
              </a:lnSpc>
              <a:spcBef>
                <a:spcPts val="320"/>
              </a:spcBef>
              <a:spcAft>
                <a:spcPts val="0"/>
              </a:spcAft>
              <a:buClr>
                <a:schemeClr val="dk1"/>
              </a:buClr>
              <a:buSzPts val="1600"/>
              <a:buNone/>
              <a:defRPr sz="1600" b="1"/>
            </a:lvl7pPr>
            <a:lvl8pPr marL="3657234" lvl="7" indent="-228577" algn="r" rtl="1">
              <a:lnSpc>
                <a:spcPct val="100000"/>
              </a:lnSpc>
              <a:spcBef>
                <a:spcPts val="320"/>
              </a:spcBef>
              <a:spcAft>
                <a:spcPts val="0"/>
              </a:spcAft>
              <a:buClr>
                <a:schemeClr val="dk1"/>
              </a:buClr>
              <a:buSzPts val="1600"/>
              <a:buNone/>
              <a:defRPr sz="1600" b="1"/>
            </a:lvl8pPr>
            <a:lvl9pPr marL="4114389" lvl="8" indent="-228577" algn="r" rtl="1">
              <a:lnSpc>
                <a:spcPct val="100000"/>
              </a:lnSpc>
              <a:spcBef>
                <a:spcPts val="320"/>
              </a:spcBef>
              <a:spcAft>
                <a:spcPts val="0"/>
              </a:spcAft>
              <a:buClr>
                <a:schemeClr val="dk1"/>
              </a:buClr>
              <a:buSzPts val="1600"/>
              <a:buNone/>
              <a:defRPr sz="1600" b="1"/>
            </a:lvl9pPr>
          </a:lstStyle>
          <a:p>
            <a:endParaRPr/>
          </a:p>
        </p:txBody>
      </p:sp>
      <p:sp>
        <p:nvSpPr>
          <p:cNvPr id="34" name="Google Shape;34;p41"/>
          <p:cNvSpPr txBox="1">
            <a:spLocks noGrp="1"/>
          </p:cNvSpPr>
          <p:nvPr>
            <p:ph type="body" idx="2"/>
          </p:nvPr>
        </p:nvSpPr>
        <p:spPr>
          <a:xfrm>
            <a:off x="515274" y="1725684"/>
            <a:ext cx="11161453" cy="4152517"/>
          </a:xfrm>
          <a:prstGeom prst="rect">
            <a:avLst/>
          </a:prstGeom>
          <a:noFill/>
          <a:ln>
            <a:noFill/>
          </a:ln>
        </p:spPr>
        <p:txBody>
          <a:bodyPr spcFirstLastPara="1" wrap="square" lIns="91425" tIns="45700" rIns="91425" bIns="45700" anchor="t" anchorCtr="0">
            <a:normAutofit/>
          </a:bodyPr>
          <a:lstStyle>
            <a:lvl1pPr marL="457154" lvl="0" indent="-380962"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309" lvl="1" indent="-380962"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463" lvl="2" indent="-342866" algn="r" rtl="1">
              <a:lnSpc>
                <a:spcPct val="100000"/>
              </a:lnSpc>
              <a:spcBef>
                <a:spcPts val="600"/>
              </a:spcBef>
              <a:spcAft>
                <a:spcPts val="0"/>
              </a:spcAft>
              <a:buClr>
                <a:schemeClr val="dk1"/>
              </a:buClr>
              <a:buSzPts val="1800"/>
              <a:buChar char="•"/>
              <a:defRPr sz="1800"/>
            </a:lvl3pPr>
            <a:lvl4pPr marL="1828617" lvl="3" indent="-330167" algn="r" rtl="1">
              <a:lnSpc>
                <a:spcPct val="100000"/>
              </a:lnSpc>
              <a:spcBef>
                <a:spcPts val="320"/>
              </a:spcBef>
              <a:spcAft>
                <a:spcPts val="0"/>
              </a:spcAft>
              <a:buClr>
                <a:schemeClr val="dk1"/>
              </a:buClr>
              <a:buSzPts val="1600"/>
              <a:buChar char="–"/>
              <a:defRPr sz="1600"/>
            </a:lvl4pPr>
            <a:lvl5pPr marL="2285771" lvl="4" indent="-330167" algn="r" rtl="1">
              <a:lnSpc>
                <a:spcPct val="100000"/>
              </a:lnSpc>
              <a:spcBef>
                <a:spcPts val="320"/>
              </a:spcBef>
              <a:spcAft>
                <a:spcPts val="0"/>
              </a:spcAft>
              <a:buClr>
                <a:schemeClr val="dk1"/>
              </a:buClr>
              <a:buSzPts val="1600"/>
              <a:buChar char="»"/>
              <a:defRPr sz="1600"/>
            </a:lvl5pPr>
            <a:lvl6pPr marL="2742926" lvl="5" indent="-330167" algn="r" rtl="1">
              <a:lnSpc>
                <a:spcPct val="100000"/>
              </a:lnSpc>
              <a:spcBef>
                <a:spcPts val="320"/>
              </a:spcBef>
              <a:spcAft>
                <a:spcPts val="0"/>
              </a:spcAft>
              <a:buClr>
                <a:schemeClr val="dk1"/>
              </a:buClr>
              <a:buSzPts val="1600"/>
              <a:buChar char="•"/>
              <a:defRPr sz="1600"/>
            </a:lvl6pPr>
            <a:lvl7pPr marL="3200080" lvl="6" indent="-330167" algn="r" rtl="1">
              <a:lnSpc>
                <a:spcPct val="100000"/>
              </a:lnSpc>
              <a:spcBef>
                <a:spcPts val="320"/>
              </a:spcBef>
              <a:spcAft>
                <a:spcPts val="0"/>
              </a:spcAft>
              <a:buClr>
                <a:schemeClr val="dk1"/>
              </a:buClr>
              <a:buSzPts val="1600"/>
              <a:buChar char="•"/>
              <a:defRPr sz="1600"/>
            </a:lvl7pPr>
            <a:lvl8pPr marL="3657234" lvl="7" indent="-330167" algn="r" rtl="1">
              <a:lnSpc>
                <a:spcPct val="100000"/>
              </a:lnSpc>
              <a:spcBef>
                <a:spcPts val="320"/>
              </a:spcBef>
              <a:spcAft>
                <a:spcPts val="0"/>
              </a:spcAft>
              <a:buClr>
                <a:schemeClr val="dk1"/>
              </a:buClr>
              <a:buSzPts val="1600"/>
              <a:buChar char="•"/>
              <a:defRPr sz="1600"/>
            </a:lvl8pPr>
            <a:lvl9pPr marL="4114389" lvl="8" indent="-330167" algn="r" rtl="1">
              <a:lnSpc>
                <a:spcPct val="100000"/>
              </a:lnSpc>
              <a:spcBef>
                <a:spcPts val="320"/>
              </a:spcBef>
              <a:spcAft>
                <a:spcPts val="0"/>
              </a:spcAft>
              <a:buClr>
                <a:schemeClr val="dk1"/>
              </a:buClr>
              <a:buSzPts val="1600"/>
              <a:buChar char="•"/>
              <a:defRPr sz="1600"/>
            </a:lvl9pPr>
          </a:lstStyle>
          <a:p>
            <a:endParaRPr/>
          </a:p>
        </p:txBody>
      </p:sp>
      <p:sp>
        <p:nvSpPr>
          <p:cNvPr id="35" name="Google Shape;35;p41"/>
          <p:cNvSpPr/>
          <p:nvPr/>
        </p:nvSpPr>
        <p:spPr>
          <a:xfrm>
            <a:off x="2" y="5878201"/>
            <a:ext cx="4766191" cy="357667"/>
          </a:xfrm>
          <a:prstGeom prst="roundRect">
            <a:avLst>
              <a:gd name="adj" fmla="val 50000"/>
            </a:avLst>
          </a:prstGeom>
          <a:solidFill>
            <a:srgbClr val="6CF0FF"/>
          </a:solidFill>
          <a:ln>
            <a:noFill/>
          </a:ln>
        </p:spPr>
        <p:txBody>
          <a:bodyPr spcFirstLastPara="1" wrap="square" lIns="91413" tIns="45694" rIns="91413" bIns="45694"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41"/>
          <p:cNvSpPr/>
          <p:nvPr/>
        </p:nvSpPr>
        <p:spPr>
          <a:xfrm>
            <a:off x="8667716" y="-110812"/>
            <a:ext cx="5300119" cy="221623"/>
          </a:xfrm>
          <a:prstGeom prst="roundRect">
            <a:avLst>
              <a:gd name="adj" fmla="val 50000"/>
            </a:avLst>
          </a:prstGeom>
          <a:solidFill>
            <a:srgbClr val="BDE686"/>
          </a:solidFill>
          <a:ln>
            <a:noFill/>
          </a:ln>
        </p:spPr>
        <p:txBody>
          <a:bodyPr spcFirstLastPara="1" wrap="square" lIns="91413" tIns="45694" rIns="91413" bIns="45694"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41"/>
          <p:cNvSpPr/>
          <p:nvPr/>
        </p:nvSpPr>
        <p:spPr>
          <a:xfrm>
            <a:off x="0" y="6306751"/>
            <a:ext cx="7724431" cy="674541"/>
          </a:xfrm>
          <a:prstGeom prst="roundRect">
            <a:avLst>
              <a:gd name="adj" fmla="val 50000"/>
            </a:avLst>
          </a:prstGeom>
          <a:solidFill>
            <a:srgbClr val="192A72"/>
          </a:solidFill>
          <a:ln>
            <a:noFill/>
          </a:ln>
        </p:spPr>
        <p:txBody>
          <a:bodyPr spcFirstLastPara="1" wrap="square" lIns="91413" tIns="45694" rIns="91413" bIns="45694"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423066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1308038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2845315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3443226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2162732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3725973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1287282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183122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57"/>
        <p:cNvGrpSpPr/>
        <p:nvPr/>
      </p:nvGrpSpPr>
      <p:grpSpPr>
        <a:xfrm>
          <a:off x="0" y="0"/>
          <a:ext cx="0" cy="0"/>
          <a:chOff x="0" y="0"/>
          <a:chExt cx="0" cy="0"/>
        </a:xfrm>
      </p:grpSpPr>
      <p:sp>
        <p:nvSpPr>
          <p:cNvPr id="58" name="Google Shape;58;g732e70a987_2_148"/>
          <p:cNvSpPr/>
          <p:nvPr/>
        </p:nvSpPr>
        <p:spPr>
          <a:xfrm>
            <a:off x="212943" y="1396870"/>
            <a:ext cx="13177415" cy="2979000"/>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sz="1800"/>
          </a:p>
        </p:txBody>
      </p:sp>
      <p:sp>
        <p:nvSpPr>
          <p:cNvPr id="59" name="Google Shape;59;g732e70a987_2_148"/>
          <p:cNvSpPr txBox="1">
            <a:spLocks noGrp="1"/>
          </p:cNvSpPr>
          <p:nvPr>
            <p:ph type="ctrTitle"/>
          </p:nvPr>
        </p:nvSpPr>
        <p:spPr>
          <a:xfrm>
            <a:off x="1" y="1640910"/>
            <a:ext cx="12192087"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g732e70a987_2_148"/>
          <p:cNvSpPr/>
          <p:nvPr/>
        </p:nvSpPr>
        <p:spPr>
          <a:xfrm>
            <a:off x="7329941" y="6155858"/>
            <a:ext cx="5334094" cy="557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1" name="Google Shape;61;g732e70a987_2_148"/>
          <p:cNvSpPr/>
          <p:nvPr/>
        </p:nvSpPr>
        <p:spPr>
          <a:xfrm>
            <a:off x="9501134" y="5870968"/>
            <a:ext cx="3049897" cy="205800"/>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g732e70a987_2_148"/>
          <p:cNvSpPr/>
          <p:nvPr/>
        </p:nvSpPr>
        <p:spPr>
          <a:xfrm>
            <a:off x="-501112" y="163632"/>
            <a:ext cx="1427886" cy="322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3" name="Google Shape;63;g732e70a987_2_148"/>
          <p:cNvSpPr txBox="1">
            <a:spLocks noGrp="1"/>
          </p:cNvSpPr>
          <p:nvPr>
            <p:ph type="subTitle" idx="1"/>
          </p:nvPr>
        </p:nvSpPr>
        <p:spPr>
          <a:xfrm>
            <a:off x="1" y="2895892"/>
            <a:ext cx="12192087" cy="765300"/>
          </a:xfrm>
          <a:prstGeom prst="rect">
            <a:avLst/>
          </a:prstGeom>
          <a:noFill/>
          <a:ln>
            <a:noFill/>
          </a:ln>
        </p:spPr>
        <p:txBody>
          <a:bodyPr spcFirstLastPara="1" wrap="square" lIns="36000" tIns="36000" rIns="36000" bIns="36000" anchor="ctr" anchorCtr="0">
            <a:no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64" name="Google Shape;64;g732e70a987_2_148"/>
          <p:cNvSpPr txBox="1">
            <a:spLocks noGrp="1"/>
          </p:cNvSpPr>
          <p:nvPr>
            <p:ph type="body" idx="2"/>
          </p:nvPr>
        </p:nvSpPr>
        <p:spPr>
          <a:xfrm>
            <a:off x="0" y="3734824"/>
            <a:ext cx="12192087"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65" name="Google Shape;65;g732e70a987_2_148"/>
          <p:cNvSpPr/>
          <p:nvPr/>
        </p:nvSpPr>
        <p:spPr>
          <a:xfrm>
            <a:off x="10059455" y="87232"/>
            <a:ext cx="2769060" cy="4512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915472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3903161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823214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2306288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FE36561-1D1C-4383-9A33-37B679E585D5}" type="datetimeFigureOut">
              <a:rPr lang="he-IL" smtClean="0"/>
              <a:t>י"ג/אייר/תש"ף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F64B0E1-6C88-49ED-81E9-9AFD0B601E23}" type="slidenum">
              <a:rPr lang="he-IL" smtClean="0"/>
              <a:t>‹#›</a:t>
            </a:fld>
            <a:endParaRPr lang="he-IL"/>
          </a:p>
        </p:txBody>
      </p:sp>
    </p:spTree>
    <p:extLst>
      <p:ext uri="{BB962C8B-B14F-4D97-AF65-F5344CB8AC3E}">
        <p14:creationId xmlns:p14="http://schemas.microsoft.com/office/powerpoint/2010/main" val="1751665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515273" y="213094"/>
            <a:ext cx="11161453"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body" idx="1"/>
          </p:nvPr>
        </p:nvSpPr>
        <p:spPr>
          <a:xfrm>
            <a:off x="515273" y="1185681"/>
            <a:ext cx="11161452" cy="540000"/>
          </a:xfrm>
          <a:prstGeom prst="rect">
            <a:avLst/>
          </a:prstGeom>
          <a:noFill/>
          <a:ln>
            <a:noFill/>
          </a:ln>
        </p:spPr>
        <p:txBody>
          <a:bodyPr spcFirstLastPara="1" wrap="square" lIns="91425" tIns="45700" rIns="91425" bIns="45700" anchor="b" anchorCtr="0">
            <a:noAutofit/>
          </a:bodyPr>
          <a:lstStyle>
            <a:lvl1pPr marL="457200" lvl="0" indent="-228600" algn="r" rtl="1">
              <a:lnSpc>
                <a:spcPct val="100000"/>
              </a:lnSpc>
              <a:spcBef>
                <a:spcPts val="640"/>
              </a:spcBef>
              <a:spcAft>
                <a:spcPts val="0"/>
              </a:spcAft>
              <a:buClr>
                <a:srgbClr val="0070C0"/>
              </a:buClr>
              <a:buSzPts val="3200"/>
              <a:buNone/>
              <a:defRPr sz="3200" b="1">
                <a:solidFill>
                  <a:srgbClr val="0070C0"/>
                </a:solidFill>
                <a:latin typeface="Varela Round"/>
                <a:ea typeface="Varela Round"/>
                <a:cs typeface="Varela Round"/>
                <a:sym typeface="Varela Round"/>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34" name="Google Shape;34;p41"/>
          <p:cNvSpPr txBox="1">
            <a:spLocks noGrp="1"/>
          </p:cNvSpPr>
          <p:nvPr>
            <p:ph type="body" idx="2"/>
          </p:nvPr>
        </p:nvSpPr>
        <p:spPr>
          <a:xfrm>
            <a:off x="515273" y="1725682"/>
            <a:ext cx="1116145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35" name="Google Shape;35;p4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41"/>
          <p:cNvSpPr/>
          <p:nvPr/>
        </p:nvSpPr>
        <p:spPr>
          <a:xfrm>
            <a:off x="8667715" y="-110812"/>
            <a:ext cx="530011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4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4104921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2" y="587820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6" y="66851"/>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1"/>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7" y="639719"/>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238043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2" y="587820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1"/>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7" y="639719"/>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46709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58332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2" y="2693991"/>
            <a:ext cx="121920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8"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8"/>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2"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7" y="369916"/>
            <a:ext cx="1301430" cy="1597430"/>
          </a:xfrm>
          <a:prstGeom prst="rect">
            <a:avLst/>
          </a:prstGeom>
        </p:spPr>
      </p:pic>
    </p:spTree>
    <p:extLst>
      <p:ext uri="{BB962C8B-B14F-4D97-AF65-F5344CB8AC3E}">
        <p14:creationId xmlns:p14="http://schemas.microsoft.com/office/powerpoint/2010/main" val="300209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4" y="139687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2" y="1640910"/>
            <a:ext cx="12192000" cy="1260000"/>
          </a:xfrm>
          <a:prstGeom prst="rect">
            <a:avLst/>
          </a:prstGeom>
        </p:spPr>
        <p:txBody>
          <a:bodyPr anchor="ctr" anchorCtr="0">
            <a:noAutofit/>
          </a:bodyPr>
          <a:lstStyle>
            <a:lvl1pPr algn="ctr">
              <a:defRPr sz="66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70"/>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2"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1" y="3734824"/>
            <a:ext cx="12191999" cy="720000"/>
          </a:xfrm>
        </p:spPr>
        <p:txBody>
          <a:bodyPr anchor="ctr">
            <a:noAutofit/>
          </a:bodyPr>
          <a:lstStyle>
            <a:lvl1pPr marL="0" indent="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6" y="87234"/>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79358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4" y="139687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2" y="1666940"/>
            <a:ext cx="12192000" cy="1260000"/>
          </a:xfrm>
          <a:prstGeom prst="rect">
            <a:avLst/>
          </a:prstGeom>
        </p:spPr>
        <p:txBody>
          <a:bodyPr anchor="ctr" anchorCtr="0">
            <a:noAutofit/>
          </a:bodyPr>
          <a:lstStyle>
            <a:lvl1pPr algn="ctr">
              <a:defRPr sz="66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2"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5" y="5699024"/>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6"/>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4"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2" y="6104089"/>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1512585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x-none" smtClean="0"/>
              <a:pPr/>
              <a:t>‹#›</a:t>
            </a:fld>
            <a:endParaRPr lang="x-none"/>
          </a:p>
        </p:txBody>
      </p:sp>
    </p:spTree>
    <p:extLst>
      <p:ext uri="{BB962C8B-B14F-4D97-AF65-F5344CB8AC3E}">
        <p14:creationId xmlns:p14="http://schemas.microsoft.com/office/powerpoint/2010/main" val="3207654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4"/>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4"/>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י"ג/אייר/תש"ף</a:t>
            </a:fld>
            <a:endParaRPr lang="he-IL"/>
          </a:p>
        </p:txBody>
      </p:sp>
      <p:sp>
        <p:nvSpPr>
          <p:cNvPr id="5" name="מציין מיקום של כותרת תחתונה 4"/>
          <p:cNvSpPr>
            <a:spLocks noGrp="1"/>
          </p:cNvSpPr>
          <p:nvPr>
            <p:ph type="ftr" sz="quarter" idx="3"/>
          </p:nvPr>
        </p:nvSpPr>
        <p:spPr>
          <a:xfrm>
            <a:off x="4165602" y="6356354"/>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4"/>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extLst>
      <p:ext uri="{BB962C8B-B14F-4D97-AF65-F5344CB8AC3E}">
        <p14:creationId xmlns:p14="http://schemas.microsoft.com/office/powerpoint/2010/main" val="223354634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708"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1" y="365127"/>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1"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2"/>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F8A1F67-E089-477B-B0FE-E240BC35986A}" type="datetimeFigureOut">
              <a:rPr lang="he-IL" smtClean="0"/>
              <a:t>י"ג/אייר/תש"ף</a:t>
            </a:fld>
            <a:endParaRPr lang="he-IL"/>
          </a:p>
        </p:txBody>
      </p:sp>
      <p:sp>
        <p:nvSpPr>
          <p:cNvPr id="5" name="מציין מיקום של כותרת תחתונה 4"/>
          <p:cNvSpPr>
            <a:spLocks noGrp="1"/>
          </p:cNvSpPr>
          <p:nvPr>
            <p:ph type="ftr" sz="quarter" idx="3"/>
          </p:nvPr>
        </p:nvSpPr>
        <p:spPr>
          <a:xfrm>
            <a:off x="4038601" y="6356352"/>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1" y="6356352"/>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B8CE77A-A162-4961-AD69-BD04D83425E0}" type="slidenum">
              <a:rPr lang="he-IL" smtClean="0"/>
              <a:t>‹#›</a:t>
            </a:fld>
            <a:endParaRPr lang="he-IL"/>
          </a:p>
        </p:txBody>
      </p:sp>
    </p:spTree>
    <p:extLst>
      <p:ext uri="{BB962C8B-B14F-4D97-AF65-F5344CB8AC3E}">
        <p14:creationId xmlns:p14="http://schemas.microsoft.com/office/powerpoint/2010/main" val="31647520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r" defTabSz="914309"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r" defTabSz="914309"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r" defTabSz="914309"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r" defTabSz="914309"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r" defTabSz="914309"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r" defTabSz="914309"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r" defTabSz="914309"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r" defTabSz="914309"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r" defTabSz="914309"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r" defTabSz="914309"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309" rtl="1" eaLnBrk="1" latinLnBrk="0" hangingPunct="1">
        <a:defRPr sz="1800" kern="1200">
          <a:solidFill>
            <a:schemeClr val="tx1"/>
          </a:solidFill>
          <a:latin typeface="+mn-lt"/>
          <a:ea typeface="+mn-ea"/>
          <a:cs typeface="+mn-cs"/>
        </a:defRPr>
      </a:lvl1pPr>
      <a:lvl2pPr marL="457154" algn="r" defTabSz="914309" rtl="1" eaLnBrk="1" latinLnBrk="0" hangingPunct="1">
        <a:defRPr sz="1800" kern="1200">
          <a:solidFill>
            <a:schemeClr val="tx1"/>
          </a:solidFill>
          <a:latin typeface="+mn-lt"/>
          <a:ea typeface="+mn-ea"/>
          <a:cs typeface="+mn-cs"/>
        </a:defRPr>
      </a:lvl2pPr>
      <a:lvl3pPr marL="914309" algn="r" defTabSz="914309" rtl="1" eaLnBrk="1" latinLnBrk="0" hangingPunct="1">
        <a:defRPr sz="1800" kern="1200">
          <a:solidFill>
            <a:schemeClr val="tx1"/>
          </a:solidFill>
          <a:latin typeface="+mn-lt"/>
          <a:ea typeface="+mn-ea"/>
          <a:cs typeface="+mn-cs"/>
        </a:defRPr>
      </a:lvl3pPr>
      <a:lvl4pPr marL="1371463" algn="r" defTabSz="914309" rtl="1" eaLnBrk="1" latinLnBrk="0" hangingPunct="1">
        <a:defRPr sz="1800" kern="1200">
          <a:solidFill>
            <a:schemeClr val="tx1"/>
          </a:solidFill>
          <a:latin typeface="+mn-lt"/>
          <a:ea typeface="+mn-ea"/>
          <a:cs typeface="+mn-cs"/>
        </a:defRPr>
      </a:lvl4pPr>
      <a:lvl5pPr marL="1828617" algn="r" defTabSz="914309" rtl="1" eaLnBrk="1" latinLnBrk="0" hangingPunct="1">
        <a:defRPr sz="1800" kern="1200">
          <a:solidFill>
            <a:schemeClr val="tx1"/>
          </a:solidFill>
          <a:latin typeface="+mn-lt"/>
          <a:ea typeface="+mn-ea"/>
          <a:cs typeface="+mn-cs"/>
        </a:defRPr>
      </a:lvl5pPr>
      <a:lvl6pPr marL="2285771" algn="r" defTabSz="914309" rtl="1" eaLnBrk="1" latinLnBrk="0" hangingPunct="1">
        <a:defRPr sz="1800" kern="1200">
          <a:solidFill>
            <a:schemeClr val="tx1"/>
          </a:solidFill>
          <a:latin typeface="+mn-lt"/>
          <a:ea typeface="+mn-ea"/>
          <a:cs typeface="+mn-cs"/>
        </a:defRPr>
      </a:lvl6pPr>
      <a:lvl7pPr marL="2742926" algn="r" defTabSz="914309" rtl="1" eaLnBrk="1" latinLnBrk="0" hangingPunct="1">
        <a:defRPr sz="1800" kern="1200">
          <a:solidFill>
            <a:schemeClr val="tx1"/>
          </a:solidFill>
          <a:latin typeface="+mn-lt"/>
          <a:ea typeface="+mn-ea"/>
          <a:cs typeface="+mn-cs"/>
        </a:defRPr>
      </a:lvl7pPr>
      <a:lvl8pPr marL="3200080" algn="r" defTabSz="914309" rtl="1" eaLnBrk="1" latinLnBrk="0" hangingPunct="1">
        <a:defRPr sz="1800" kern="1200">
          <a:solidFill>
            <a:schemeClr val="tx1"/>
          </a:solidFill>
          <a:latin typeface="+mn-lt"/>
          <a:ea typeface="+mn-ea"/>
          <a:cs typeface="+mn-cs"/>
        </a:defRPr>
      </a:lvl8pPr>
      <a:lvl9pPr marL="3657234" algn="r" defTabSz="914309"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FE36561-1D1C-4383-9A33-37B679E585D5}" type="datetimeFigureOut">
              <a:rPr lang="he-IL" smtClean="0"/>
              <a:t>י"ג/אייר/תש"ף</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F64B0E1-6C88-49ED-81E9-9AFD0B601E23}" type="slidenum">
              <a:rPr lang="he-IL" smtClean="0"/>
              <a:t>‹#›</a:t>
            </a:fld>
            <a:endParaRPr lang="he-IL"/>
          </a:p>
        </p:txBody>
      </p:sp>
    </p:spTree>
    <p:extLst>
      <p:ext uri="{BB962C8B-B14F-4D97-AF65-F5344CB8AC3E}">
        <p14:creationId xmlns:p14="http://schemas.microsoft.com/office/powerpoint/2010/main" val="223102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www.youtube.com/embed/BG97Bk_Bl7Y?feature=oembed" TargetMode="External"/><Relationship Id="rId5" Type="http://schemas.openxmlformats.org/officeDocument/2006/relationships/image" Target="../media/image10.jpeg"/><Relationship Id="rId4" Type="http://schemas.openxmlformats.org/officeDocument/2006/relationships/hyperlink" Target="https://youtu.be/BG97Bk_Bl7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ibmubP26R9M?t=98" TargetMode="External"/><Relationship Id="rId2" Type="http://schemas.openxmlformats.org/officeDocument/2006/relationships/slideLayout" Target="../slideLayouts/slideLayout5.xml"/><Relationship Id="rId1" Type="http://schemas.openxmlformats.org/officeDocument/2006/relationships/video" Target="https://www.youtube.com/embed/ibmubP26R9M?start=98&amp;feature=oembed" TargetMode="Externa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ibmubP26R9M?t=111" TargetMode="External"/><Relationship Id="rId2" Type="http://schemas.openxmlformats.org/officeDocument/2006/relationships/slideLayout" Target="../slideLayouts/slideLayout5.xml"/><Relationship Id="rId1" Type="http://schemas.openxmlformats.org/officeDocument/2006/relationships/video" Target="https://www.youtube.com/embed/ibmubP26R9M?start=111&amp;feature=oembed"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ideo" Target="https://www.youtube.com/embed/CRNiU-kizxw?start=30&amp;feature=oembed" TargetMode="External"/><Relationship Id="rId5" Type="http://schemas.openxmlformats.org/officeDocument/2006/relationships/hyperlink" Target="https://youtu.be/CRNiU-kizxw?t=30" TargetMode="Externa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ideo" Target="https://www.youtube.com/embed/CRNiU-kizxw?start=89&amp;feature=oembed" TargetMode="External"/><Relationship Id="rId5" Type="http://schemas.openxmlformats.org/officeDocument/2006/relationships/hyperlink" Target="https://youtu.be/CRNiU-kizxw?t=89" TargetMode="Externa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7.gif"/><Relationship Id="rId4" Type="http://schemas.openxmlformats.org/officeDocument/2006/relationships/image" Target="../media/image140.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gif"/><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hyperlink" Target="https://lo.cet.ac.il/player/?document=db7629a8-9696-4262-b6e0-2daf15f82e78&amp;language=he&amp;sitekey=high"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lo.cet.ac.il/player/?document=12a0c4e2-33d3-4627-b1a2-d6fb99188a3b&amp;language=he&amp;sitekey=high"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1.gif"/><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44.xm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hyperlink" Target="https://lo.cet.ac.il/player/?document=ee7f4d74-eb23-4eda-8e6e-2f9e72ce0a34&amp;language=he" TargetMode="External"/><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31.xml"/><Relationship Id="rId7" Type="http://schemas.openxmlformats.org/officeDocument/2006/relationships/hyperlink" Target="https://youtu.be/lz3ds0jAhqM?t=33" TargetMode="External"/><Relationship Id="rId2" Type="http://schemas.openxmlformats.org/officeDocument/2006/relationships/slideLayout" Target="../slideLayouts/slideLayout13.xml"/><Relationship Id="rId1" Type="http://schemas.openxmlformats.org/officeDocument/2006/relationships/video" Target="https://www.youtube.com/embed/lz3ds0jAhqM?start=33&amp;feature=oembed" TargetMode="External"/><Relationship Id="rId6" Type="http://schemas.openxmlformats.org/officeDocument/2006/relationships/hyperlink" Target="https://www.youtube.com/results?search_query=#science" TargetMode="External"/><Relationship Id="rId5" Type="http://schemas.openxmlformats.org/officeDocument/2006/relationships/hyperlink" Target="https://www.youtube.com/results?search_query=#kids" TargetMode="External"/><Relationship Id="rId4" Type="http://schemas.openxmlformats.org/officeDocument/2006/relationships/hyperlink" Target="https://www.youtube.com/results?search_query=#aumsu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18.jpg"/><Relationship Id="rId4" Type="http://schemas.openxmlformats.org/officeDocument/2006/relationships/hyperlink" Target="https://lo.cet.ac.il/player/?document=d974941a-ed7c-4e97-8a96-fa3501829828&amp;language=he&amp;sitekey=high"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hyperlink" Target="https://lo.cet.ac.il/player/?document=d974941a-ed7c-4e97-8a96-fa3501829828&amp;language=he&amp;sitekey=high"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gif"/><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8.jp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o.cet.ac.il/player/?document=b6d74e0d-2da7-4709-aa8f-4d3f54801a93&amp;language=he&amp;sitekey=high"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ideo" Target="https://www.youtube.com/embed/xg5NiOwf_Zw?start=55&amp;feature=oembed" TargetMode="External"/><Relationship Id="rId5" Type="http://schemas.openxmlformats.org/officeDocument/2006/relationships/hyperlink" Target="https://youtu.be/xg5NiOwf_Zw?t=55" TargetMode="Externa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1023980" y="2604733"/>
            <a:ext cx="10362000" cy="1470000"/>
          </a:xfrm>
          <a:prstGeom prst="rect">
            <a:avLst/>
          </a:prstGeom>
          <a:noFill/>
          <a:ln>
            <a:noFill/>
          </a:ln>
        </p:spPr>
        <p:txBody>
          <a:bodyPr spcFirstLastPara="1" wrap="square" lIns="91425" tIns="45700" rIns="91425" bIns="45700" anchor="ctr" anchorCtr="0">
            <a:normAutofit/>
          </a:bodyPr>
          <a:lstStyle/>
          <a:p>
            <a:r>
              <a:rPr lang="x-none" dirty="0"/>
              <a:t>מערכת שידורים לאומית</a:t>
            </a:r>
            <a:endParaRPr dirty="0"/>
          </a:p>
        </p:txBody>
      </p:sp>
    </p:spTree>
    <p:extLst>
      <p:ext uri="{BB962C8B-B14F-4D97-AF65-F5344CB8AC3E}">
        <p14:creationId xmlns:p14="http://schemas.microsoft.com/office/powerpoint/2010/main" val="301000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cxnSp>
        <p:nvCxnSpPr>
          <p:cNvPr id="3" name="מחבר ישר 2"/>
          <p:cNvCxnSpPr/>
          <p:nvPr/>
        </p:nvCxnSpPr>
        <p:spPr>
          <a:xfrm>
            <a:off x="375481" y="285037"/>
            <a:ext cx="11714875" cy="1905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258" name="Google Shape;258;g730e8a58a7_0_135"/>
          <p:cNvSpPr txBox="1">
            <a:spLocks noGrp="1"/>
          </p:cNvSpPr>
          <p:nvPr>
            <p:ph type="title"/>
          </p:nvPr>
        </p:nvSpPr>
        <p:spPr>
          <a:xfrm>
            <a:off x="5115719" y="349500"/>
            <a:ext cx="2819774" cy="719906"/>
          </a:xfrm>
          <a:prstGeom prst="rect">
            <a:avLst/>
          </a:prstGeom>
          <a:noFill/>
          <a:ln>
            <a:noFill/>
          </a:ln>
        </p:spPr>
        <p:txBody>
          <a:bodyPr spcFirstLastPara="1" vert="horz" wrap="square" lIns="91413" tIns="45694" rIns="91413" bIns="45694" rtlCol="1" anchor="ctr" anchorCtr="0">
            <a:noAutofit/>
          </a:bodyPr>
          <a:lstStyle/>
          <a:p>
            <a:pPr rtl="0">
              <a:buClr>
                <a:srgbClr val="000000"/>
              </a:buClr>
              <a:buFont typeface="Arial"/>
            </a:pPr>
            <a:r>
              <a:rPr lang="he-IL" sz="4400" b="0" dirty="0">
                <a:solidFill>
                  <a:srgbClr val="192A72"/>
                </a:solidFill>
                <a:latin typeface="Varela Round" panose="00000500000000000000" pitchFamily="2" charset="-79"/>
                <a:ea typeface="Arial"/>
                <a:cs typeface="Varela Round" panose="00000500000000000000" pitchFamily="2" charset="-79"/>
                <a:sym typeface="Arial"/>
              </a:rPr>
              <a:t>המצב ה</a:t>
            </a:r>
            <a:r>
              <a:rPr lang="x-none" sz="4400" b="0" dirty="0">
                <a:solidFill>
                  <a:srgbClr val="192A72"/>
                </a:solidFill>
                <a:latin typeface="Varela Round" panose="00000500000000000000" pitchFamily="2" charset="-79"/>
                <a:ea typeface="Arial"/>
                <a:cs typeface="Varela Round" panose="00000500000000000000" pitchFamily="2" charset="-79"/>
                <a:sym typeface="Arial"/>
              </a:rPr>
              <a:t>גז</a:t>
            </a:r>
            <a:r>
              <a:rPr lang="he-IL" sz="4400" b="0" dirty="0">
                <a:solidFill>
                  <a:srgbClr val="192A72"/>
                </a:solidFill>
                <a:latin typeface="Varela Round" panose="00000500000000000000" pitchFamily="2" charset="-79"/>
                <a:ea typeface="Arial"/>
                <a:cs typeface="Varela Round" panose="00000500000000000000" pitchFamily="2" charset="-79"/>
                <a:sym typeface="Arial"/>
              </a:rPr>
              <a:t>י</a:t>
            </a:r>
            <a:endParaRPr sz="4400" b="0" dirty="0">
              <a:solidFill>
                <a:srgbClr val="192A72"/>
              </a:solidFill>
              <a:latin typeface="Varela Round" panose="00000500000000000000" pitchFamily="2" charset="-79"/>
              <a:ea typeface="Arial"/>
              <a:cs typeface="Varela Round" panose="00000500000000000000" pitchFamily="2" charset="-79"/>
              <a:sym typeface="Arial"/>
            </a:endParaRPr>
          </a:p>
        </p:txBody>
      </p:sp>
      <p:cxnSp>
        <p:nvCxnSpPr>
          <p:cNvPr id="8" name="מחבר ישר 7"/>
          <p:cNvCxnSpPr/>
          <p:nvPr/>
        </p:nvCxnSpPr>
        <p:spPr>
          <a:xfrm>
            <a:off x="4673849" y="1175575"/>
            <a:ext cx="3599408" cy="3436"/>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1737" y="1925738"/>
            <a:ext cx="5839470" cy="646331"/>
          </a:xfrm>
          <a:prstGeom prst="rect">
            <a:avLst/>
          </a:prstGeom>
          <a:noFill/>
        </p:spPr>
        <p:txBody>
          <a:bodyPr wrap="square" rtlCol="1">
            <a:spAutoFit/>
          </a:bodyPr>
          <a:lstStyle/>
          <a:p>
            <a:pPr marL="457200" marR="0" lvl="0" indent="-381000" algn="r" defTabSz="914400" rtl="1" eaLnBrk="1" fontAlgn="auto" latinLnBrk="0" hangingPunct="1">
              <a:lnSpc>
                <a:spcPct val="150000"/>
              </a:lnSpc>
              <a:spcBef>
                <a:spcPts val="0"/>
              </a:spcBef>
              <a:spcAft>
                <a:spcPts val="0"/>
              </a:spcAft>
              <a:buClr>
                <a:srgbClr val="00FFFF"/>
              </a:buClr>
              <a:buSzPct val="133000"/>
              <a:buFont typeface="Noto Sans Symbols"/>
              <a:buChar char="❖"/>
              <a:tabLst/>
              <a:defRPr/>
            </a:pPr>
            <a:r>
              <a:rPr kumimoji="0" lang="he-IL" sz="2400" b="0" i="0" u="none" strike="noStrike" kern="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הגז מתפשט באופן אחיד בכל חלל הכלי.</a:t>
            </a:r>
          </a:p>
        </p:txBody>
      </p:sp>
      <p:sp>
        <p:nvSpPr>
          <p:cNvPr id="6" name="TextBox 5"/>
          <p:cNvSpPr txBox="1"/>
          <p:nvPr/>
        </p:nvSpPr>
        <p:spPr>
          <a:xfrm>
            <a:off x="1015544" y="1350818"/>
            <a:ext cx="4394236" cy="584775"/>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הסבר ברמה </a:t>
            </a:r>
            <a:r>
              <a:rPr kumimoji="0" lang="he-IL" sz="32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החלקיקית</a:t>
            </a:r>
            <a:endPar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cxnSp>
        <p:nvCxnSpPr>
          <p:cNvPr id="11" name="מחבר ישר 10"/>
          <p:cNvCxnSpPr/>
          <p:nvPr/>
        </p:nvCxnSpPr>
        <p:spPr>
          <a:xfrm flipV="1">
            <a:off x="1101269" y="1925737"/>
            <a:ext cx="4222786" cy="8402"/>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a:off x="14022387" y="2737398"/>
            <a:ext cx="0" cy="43902"/>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קבוצה 9"/>
          <p:cNvGrpSpPr/>
          <p:nvPr/>
        </p:nvGrpSpPr>
        <p:grpSpPr>
          <a:xfrm>
            <a:off x="7356427" y="1377197"/>
            <a:ext cx="4305300" cy="584775"/>
            <a:chOff x="7355633" y="1377196"/>
            <a:chExt cx="4305300" cy="584775"/>
          </a:xfrm>
        </p:grpSpPr>
        <p:sp>
          <p:nvSpPr>
            <p:cNvPr id="4" name="TextBox 3"/>
            <p:cNvSpPr txBox="1"/>
            <p:nvPr/>
          </p:nvSpPr>
          <p:spPr>
            <a:xfrm>
              <a:off x="7355633" y="1377196"/>
              <a:ext cx="4305300" cy="58477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 תיאור </a:t>
              </a:r>
              <a:r>
                <a:rPr kumimoji="0" lang="he-IL" sz="32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מאקרוסקופי</a:t>
              </a:r>
              <a:endPar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cxnSp>
          <p:nvCxnSpPr>
            <p:cNvPr id="25" name="מחבר ישר 24"/>
            <p:cNvCxnSpPr/>
            <p:nvPr/>
          </p:nvCxnSpPr>
          <p:spPr>
            <a:xfrm>
              <a:off x="7563437" y="1918700"/>
              <a:ext cx="3498011" cy="34068"/>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71338" y="2093561"/>
            <a:ext cx="6075203" cy="830997"/>
          </a:xfrm>
          <a:prstGeom prst="rect">
            <a:avLst/>
          </a:prstGeom>
          <a:noFill/>
        </p:spPr>
        <p:txBody>
          <a:bodyPr wrap="square" rtlCol="1">
            <a:spAutoFit/>
          </a:bodyPr>
          <a:lstStyle/>
          <a:p>
            <a:pPr marL="342900" marR="0" lvl="0" indent="-342900" algn="r" defTabSz="914400" rtl="1" eaLnBrk="1" fontAlgn="auto" latinLnBrk="0" hangingPunct="1">
              <a:lnSpc>
                <a:spcPct val="100000"/>
              </a:lnSpc>
              <a:spcBef>
                <a:spcPts val="0"/>
              </a:spcBef>
              <a:spcAft>
                <a:spcPts val="0"/>
              </a:spcAft>
              <a:buClr>
                <a:srgbClr val="00FFFF"/>
              </a:buClr>
              <a:buSzPct val="133000"/>
              <a:buFont typeface="Wingdings" panose="05000000000000000000" pitchFamily="2" charset="2"/>
              <a:buChar char="v"/>
              <a:tabLst/>
              <a:defRPr/>
            </a:pP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במצב גזי</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חלקיקי החומר נמצאים </a:t>
            </a:r>
            <a:endPar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endParaRPr>
          </a:p>
          <a:p>
            <a:pPr marL="0" marR="0" lvl="0" indent="0" algn="r" defTabSz="914400" rtl="1" eaLnBrk="1" fontAlgn="auto" latinLnBrk="0" hangingPunct="1">
              <a:lnSpc>
                <a:spcPct val="100000"/>
              </a:lnSpc>
              <a:spcBef>
                <a:spcPts val="0"/>
              </a:spcBef>
              <a:spcAft>
                <a:spcPts val="0"/>
              </a:spcAft>
              <a:buClr>
                <a:srgbClr val="00FFFF"/>
              </a:buClr>
              <a:buSzPct val="133000"/>
              <a:buFontTx/>
              <a:buNone/>
              <a:tabLst/>
              <a:defRPr/>
            </a:pP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בתנועה</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מתמדת ואקראית</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0" name="תמונה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038" y="2968484"/>
            <a:ext cx="2672132" cy="2778516"/>
          </a:xfrm>
          <a:prstGeom prst="rect">
            <a:avLst/>
          </a:prstGeom>
        </p:spPr>
      </p:pic>
      <p:pic>
        <p:nvPicPr>
          <p:cNvPr id="31" name="Google Shape;252;p5"/>
          <p:cNvPicPr preferRelativeResize="0"/>
          <p:nvPr/>
        </p:nvPicPr>
        <p:blipFill rotWithShape="1">
          <a:blip r:embed="rId4">
            <a:alphaModFix/>
          </a:blip>
          <a:srcRect l="8445" t="34813" r="72535" b="9981"/>
          <a:stretch/>
        </p:blipFill>
        <p:spPr>
          <a:xfrm>
            <a:off x="8428714" y="3268012"/>
            <a:ext cx="2160727" cy="2315993"/>
          </a:xfrm>
          <a:prstGeom prst="rect">
            <a:avLst/>
          </a:prstGeom>
          <a:noFill/>
          <a:ln>
            <a:noFill/>
          </a:ln>
        </p:spPr>
      </p:pic>
    </p:spTree>
    <p:extLst>
      <p:ext uri="{BB962C8B-B14F-4D97-AF65-F5344CB8AC3E}">
        <p14:creationId xmlns:p14="http://schemas.microsoft.com/office/powerpoint/2010/main" val="115955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cxnSp>
        <p:nvCxnSpPr>
          <p:cNvPr id="3" name="מחבר ישר 2"/>
          <p:cNvCxnSpPr/>
          <p:nvPr/>
        </p:nvCxnSpPr>
        <p:spPr>
          <a:xfrm>
            <a:off x="375481" y="285037"/>
            <a:ext cx="11714875" cy="1905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258" name="Google Shape;258;g730e8a58a7_0_135"/>
          <p:cNvSpPr txBox="1">
            <a:spLocks noGrp="1"/>
          </p:cNvSpPr>
          <p:nvPr>
            <p:ph type="title"/>
          </p:nvPr>
        </p:nvSpPr>
        <p:spPr>
          <a:xfrm>
            <a:off x="5115719" y="349500"/>
            <a:ext cx="2819774" cy="719906"/>
          </a:xfrm>
          <a:prstGeom prst="rect">
            <a:avLst/>
          </a:prstGeom>
          <a:noFill/>
          <a:ln>
            <a:noFill/>
          </a:ln>
        </p:spPr>
        <p:txBody>
          <a:bodyPr spcFirstLastPara="1" vert="horz" wrap="square" lIns="91413" tIns="45694" rIns="91413" bIns="45694" rtlCol="1" anchor="ctr" anchorCtr="0">
            <a:noAutofit/>
          </a:bodyPr>
          <a:lstStyle/>
          <a:p>
            <a:pPr rtl="0">
              <a:buClr>
                <a:srgbClr val="000000"/>
              </a:buClr>
              <a:buFont typeface="Arial"/>
            </a:pPr>
            <a:r>
              <a:rPr lang="he-IL" sz="4400" b="0" dirty="0">
                <a:solidFill>
                  <a:srgbClr val="192A72"/>
                </a:solidFill>
                <a:latin typeface="Varela Round" panose="00000500000000000000" pitchFamily="2" charset="-79"/>
                <a:ea typeface="Arial"/>
                <a:cs typeface="Varela Round" panose="00000500000000000000" pitchFamily="2" charset="-79"/>
                <a:sym typeface="Arial"/>
              </a:rPr>
              <a:t>המצב ה</a:t>
            </a:r>
            <a:r>
              <a:rPr lang="x-none" sz="4400" b="0" dirty="0">
                <a:solidFill>
                  <a:srgbClr val="192A72"/>
                </a:solidFill>
                <a:latin typeface="Varela Round" panose="00000500000000000000" pitchFamily="2" charset="-79"/>
                <a:ea typeface="Arial"/>
                <a:cs typeface="Varela Round" panose="00000500000000000000" pitchFamily="2" charset="-79"/>
                <a:sym typeface="Arial"/>
              </a:rPr>
              <a:t>גז</a:t>
            </a:r>
            <a:r>
              <a:rPr lang="he-IL" sz="4400" b="0" dirty="0">
                <a:solidFill>
                  <a:srgbClr val="192A72"/>
                </a:solidFill>
                <a:latin typeface="Varela Round" panose="00000500000000000000" pitchFamily="2" charset="-79"/>
                <a:ea typeface="Arial"/>
                <a:cs typeface="Varela Round" panose="00000500000000000000" pitchFamily="2" charset="-79"/>
                <a:sym typeface="Arial"/>
              </a:rPr>
              <a:t>י</a:t>
            </a:r>
            <a:endParaRPr sz="4400" b="0" dirty="0">
              <a:solidFill>
                <a:srgbClr val="192A72"/>
              </a:solidFill>
              <a:latin typeface="Varela Round" panose="00000500000000000000" pitchFamily="2" charset="-79"/>
              <a:ea typeface="Arial"/>
              <a:cs typeface="Varela Round" panose="00000500000000000000" pitchFamily="2" charset="-79"/>
              <a:sym typeface="Arial"/>
            </a:endParaRPr>
          </a:p>
        </p:txBody>
      </p:sp>
      <p:cxnSp>
        <p:nvCxnSpPr>
          <p:cNvPr id="8" name="מחבר ישר 7"/>
          <p:cNvCxnSpPr/>
          <p:nvPr/>
        </p:nvCxnSpPr>
        <p:spPr>
          <a:xfrm>
            <a:off x="4673849" y="1175575"/>
            <a:ext cx="3599408" cy="3436"/>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81555" y="2014165"/>
            <a:ext cx="6008801" cy="646331"/>
          </a:xfrm>
          <a:prstGeom prst="rect">
            <a:avLst/>
          </a:prstGeom>
          <a:noFill/>
        </p:spPr>
        <p:txBody>
          <a:bodyPr wrap="square" rtlCol="1">
            <a:spAutoFit/>
          </a:bodyPr>
          <a:lstStyle/>
          <a:p>
            <a:pPr marL="457200" marR="0" lvl="0" indent="-381000" algn="r" defTabSz="914400" rtl="1" eaLnBrk="1" fontAlgn="auto" latinLnBrk="0" hangingPunct="1">
              <a:lnSpc>
                <a:spcPct val="150000"/>
              </a:lnSpc>
              <a:spcBef>
                <a:spcPts val="0"/>
              </a:spcBef>
              <a:spcAft>
                <a:spcPts val="0"/>
              </a:spcAft>
              <a:buClr>
                <a:srgbClr val="00FFFF"/>
              </a:buClr>
              <a:buSzPct val="133000"/>
              <a:buFont typeface="Noto Sans Symbols"/>
              <a:buChar char="❖"/>
              <a:tabLst/>
              <a:defRPr/>
            </a:pPr>
            <a:r>
              <a:rPr kumimoji="0" lang="he-IL" sz="2400" b="0" i="0" u="none" strike="noStrike" kern="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 הגז מתפשט באופן אחיד בכל חלל הכלי.</a:t>
            </a:r>
          </a:p>
        </p:txBody>
      </p:sp>
      <p:sp>
        <p:nvSpPr>
          <p:cNvPr id="6" name="TextBox 5"/>
          <p:cNvSpPr txBox="1"/>
          <p:nvPr/>
        </p:nvSpPr>
        <p:spPr>
          <a:xfrm>
            <a:off x="1015544" y="1350818"/>
            <a:ext cx="4394236" cy="584775"/>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הסבר ברמה </a:t>
            </a:r>
            <a:r>
              <a:rPr kumimoji="0" lang="he-IL" sz="32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החלקיקית</a:t>
            </a:r>
            <a:endPar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cxnSp>
        <p:nvCxnSpPr>
          <p:cNvPr id="11" name="מחבר ישר 10"/>
          <p:cNvCxnSpPr/>
          <p:nvPr/>
        </p:nvCxnSpPr>
        <p:spPr>
          <a:xfrm flipV="1">
            <a:off x="1101269" y="1925737"/>
            <a:ext cx="4222786" cy="8402"/>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a:off x="14022387" y="2737398"/>
            <a:ext cx="0" cy="43902"/>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קבוצה 1"/>
          <p:cNvGrpSpPr/>
          <p:nvPr/>
        </p:nvGrpSpPr>
        <p:grpSpPr>
          <a:xfrm>
            <a:off x="7356427" y="1377197"/>
            <a:ext cx="4305300" cy="584775"/>
            <a:chOff x="7355633" y="1377196"/>
            <a:chExt cx="4305300" cy="584775"/>
          </a:xfrm>
        </p:grpSpPr>
        <p:sp>
          <p:nvSpPr>
            <p:cNvPr id="4" name="TextBox 3"/>
            <p:cNvSpPr txBox="1"/>
            <p:nvPr/>
          </p:nvSpPr>
          <p:spPr>
            <a:xfrm>
              <a:off x="7355633" y="1377196"/>
              <a:ext cx="4305300" cy="58477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 תיאור </a:t>
              </a:r>
              <a:r>
                <a:rPr kumimoji="0" lang="he-IL" sz="32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מאקרוסקופי</a:t>
              </a:r>
              <a:endPar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cxnSp>
          <p:nvCxnSpPr>
            <p:cNvPr id="25" name="מחבר ישר 24"/>
            <p:cNvCxnSpPr/>
            <p:nvPr/>
          </p:nvCxnSpPr>
          <p:spPr>
            <a:xfrm>
              <a:off x="7563437" y="1918700"/>
              <a:ext cx="3498011" cy="34068"/>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50748" y="2169050"/>
            <a:ext cx="6075203" cy="830997"/>
          </a:xfrm>
          <a:prstGeom prst="rect">
            <a:avLst/>
          </a:prstGeom>
          <a:noFill/>
        </p:spPr>
        <p:txBody>
          <a:bodyPr wrap="square" rtlCol="1">
            <a:spAutoFit/>
          </a:bodyPr>
          <a:lstStyle/>
          <a:p>
            <a:pPr marL="342900" marR="0" lvl="0" indent="-342900" algn="r" defTabSz="914400" rtl="1" eaLnBrk="1" fontAlgn="auto" latinLnBrk="0" hangingPunct="1">
              <a:lnSpc>
                <a:spcPct val="100000"/>
              </a:lnSpc>
              <a:spcBef>
                <a:spcPts val="0"/>
              </a:spcBef>
              <a:spcAft>
                <a:spcPts val="0"/>
              </a:spcAft>
              <a:buClr>
                <a:srgbClr val="00FFFF"/>
              </a:buClr>
              <a:buSzPct val="133000"/>
              <a:buFont typeface="Wingdings" panose="05000000000000000000" pitchFamily="2" charset="2"/>
              <a:buChar char="v"/>
              <a:tabLst/>
              <a:defRPr/>
            </a:pP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במצב גזי, חלקיקי החומר נמצאים </a:t>
            </a:r>
            <a:endPar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endParaRPr>
          </a:p>
          <a:p>
            <a:pPr marL="0" marR="0" lvl="0" indent="0" algn="r" defTabSz="914400" rtl="1" eaLnBrk="1" fontAlgn="auto" latinLnBrk="0" hangingPunct="1">
              <a:lnSpc>
                <a:spcPct val="100000"/>
              </a:lnSpc>
              <a:spcBef>
                <a:spcPts val="0"/>
              </a:spcBef>
              <a:spcAft>
                <a:spcPts val="0"/>
              </a:spcAft>
              <a:buClr>
                <a:srgbClr val="00FFFF"/>
              </a:buClr>
              <a:buSzPct val="133000"/>
              <a:buFontTx/>
              <a:buNone/>
              <a:tabLst/>
              <a:defRPr/>
            </a:pP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בתנועה</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מתמדת ואקראית</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9" name="תמונה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228" y="2817071"/>
            <a:ext cx="2866206" cy="2980316"/>
          </a:xfrm>
          <a:prstGeom prst="rect">
            <a:avLst/>
          </a:prstGeom>
        </p:spPr>
      </p:pic>
      <p:sp>
        <p:nvSpPr>
          <p:cNvPr id="26" name="TextBox 25"/>
          <p:cNvSpPr txBox="1"/>
          <p:nvPr/>
        </p:nvSpPr>
        <p:spPr>
          <a:xfrm>
            <a:off x="-471488" y="3167610"/>
            <a:ext cx="6328714" cy="1938992"/>
          </a:xfrm>
          <a:prstGeom prst="rect">
            <a:avLst/>
          </a:prstGeom>
          <a:noFill/>
        </p:spPr>
        <p:txBody>
          <a:bodyPr wrap="square" rtlCol="1">
            <a:spAutoFit/>
          </a:bodyPr>
          <a:lstStyle/>
          <a:p>
            <a:pPr marL="342900" marR="0" lvl="0" indent="-342900" algn="r" defTabSz="914400" rtl="1" eaLnBrk="1" fontAlgn="auto" latinLnBrk="0" hangingPunct="1">
              <a:lnSpc>
                <a:spcPct val="100000"/>
              </a:lnSpc>
              <a:spcBef>
                <a:spcPts val="0"/>
              </a:spcBef>
              <a:spcAft>
                <a:spcPts val="0"/>
              </a:spcAft>
              <a:buClr>
                <a:srgbClr val="00FFFF"/>
              </a:buClr>
              <a:buSzPct val="133000"/>
              <a:buFont typeface="Wingdings" panose="05000000000000000000" pitchFamily="2" charset="2"/>
              <a:buChar char="v"/>
              <a:tabLst/>
              <a:defRPr/>
            </a:pP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המרחק בין חלקיקי הגז גדול</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מאוד</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p>
          <a:p>
            <a:pPr marR="0" lvl="0" algn="r" defTabSz="914400" rtl="1" eaLnBrk="1" fontAlgn="auto" latinLnBrk="0" hangingPunct="1">
              <a:lnSpc>
                <a:spcPct val="100000"/>
              </a:lnSpc>
              <a:spcBef>
                <a:spcPts val="0"/>
              </a:spcBef>
              <a:spcAft>
                <a:spcPts val="0"/>
              </a:spcAft>
              <a:buClr>
                <a:srgbClr val="00FFFF"/>
              </a:buClr>
              <a:buSzPct val="133000"/>
              <a:tabLst/>
              <a:defRPr/>
            </a:pP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prstClr val="black"/>
                </a:solidFill>
                <a:effectLst/>
                <a:uLnTx/>
                <a:uFillTx/>
                <a:latin typeface="Varela Round"/>
                <a:ea typeface="Varela Round"/>
                <a:cs typeface="Varela Round"/>
                <a:sym typeface="Varela Round"/>
              </a:rPr>
              <a:t>יחסית</a:t>
            </a:r>
            <a:r>
              <a:rPr kumimoji="0" lang="he-IL" sz="2400" b="0" i="0" u="none" strike="noStrike" kern="0" cap="none" spc="0" normalizeH="0" baseline="0" noProof="0" dirty="0">
                <a:ln>
                  <a:noFill/>
                </a:ln>
                <a:solidFill>
                  <a:prstClr val="black"/>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prstClr val="black"/>
                </a:solidFill>
                <a:effectLst/>
                <a:uLnTx/>
                <a:uFillTx/>
                <a:latin typeface="Varela Round"/>
                <a:ea typeface="Varela Round"/>
                <a:cs typeface="Varela Round"/>
                <a:sym typeface="Varela Round"/>
              </a:rPr>
              <a:t>לגודלם.</a:t>
            </a:r>
            <a:r>
              <a:rPr lang="he-IL" sz="2400" kern="0" dirty="0">
                <a:solidFill>
                  <a:prstClr val="black"/>
                </a:solidFill>
                <a:latin typeface="Varela Round"/>
                <a:cs typeface="Varela Round"/>
                <a:sym typeface="Varela Round"/>
              </a:rPr>
              <a:t> לכן, </a:t>
            </a:r>
            <a:r>
              <a:rPr lang="he-IL" sz="2400" kern="0" dirty="0">
                <a:solidFill>
                  <a:srgbClr val="03070C"/>
                </a:solidFill>
                <a:latin typeface="Varela Round"/>
                <a:ea typeface="Varela Round"/>
                <a:cs typeface="Varela Round"/>
                <a:sym typeface="Varela Round"/>
              </a:rPr>
              <a:t>כאשר מפעילים</a:t>
            </a:r>
          </a:p>
          <a:p>
            <a:pPr marR="0" lvl="0" algn="r" defTabSz="914400" rtl="1" eaLnBrk="1" fontAlgn="auto" latinLnBrk="0" hangingPunct="1">
              <a:lnSpc>
                <a:spcPct val="100000"/>
              </a:lnSpc>
              <a:spcBef>
                <a:spcPts val="0"/>
              </a:spcBef>
              <a:spcAft>
                <a:spcPts val="0"/>
              </a:spcAft>
              <a:buClr>
                <a:srgbClr val="00FFFF"/>
              </a:buClr>
              <a:buSzPct val="133000"/>
              <a:tabLst/>
              <a:defRPr/>
            </a:pPr>
            <a:r>
              <a:rPr lang="he-IL" sz="2400" kern="0" dirty="0">
                <a:solidFill>
                  <a:srgbClr val="03070C"/>
                </a:solidFill>
                <a:latin typeface="Varela Round"/>
                <a:ea typeface="Varela Round"/>
                <a:cs typeface="Varela Round"/>
                <a:sym typeface="Varela Round"/>
              </a:rPr>
              <a:t>        לחץ על הגז אפשר לצופף את</a:t>
            </a:r>
            <a:r>
              <a:rPr lang="en-US" sz="2400" kern="0" dirty="0">
                <a:solidFill>
                  <a:srgbClr val="03070C"/>
                </a:solidFill>
                <a:latin typeface="Varela Round"/>
                <a:ea typeface="Varela Round"/>
                <a:cs typeface="Varela Round"/>
                <a:sym typeface="Varela Round"/>
              </a:rPr>
              <a:t> </a:t>
            </a:r>
            <a:endParaRPr lang="he-IL" sz="2400" kern="0" dirty="0">
              <a:solidFill>
                <a:srgbClr val="03070C"/>
              </a:solidFill>
              <a:latin typeface="Varela Round"/>
              <a:ea typeface="Varela Round"/>
              <a:cs typeface="Varela Round"/>
              <a:sym typeface="Varela Round"/>
            </a:endParaRPr>
          </a:p>
          <a:p>
            <a:pPr marR="0" lvl="0" algn="r" defTabSz="914400" rtl="1" eaLnBrk="1" fontAlgn="auto" latinLnBrk="0" hangingPunct="1">
              <a:lnSpc>
                <a:spcPct val="100000"/>
              </a:lnSpc>
              <a:spcBef>
                <a:spcPts val="0"/>
              </a:spcBef>
              <a:spcAft>
                <a:spcPts val="0"/>
              </a:spcAft>
              <a:buClr>
                <a:srgbClr val="00FFFF"/>
              </a:buClr>
              <a:buSzPct val="133000"/>
              <a:tabLst/>
              <a:defRPr/>
            </a:pPr>
            <a:r>
              <a:rPr lang="he-IL" sz="2400" kern="0" dirty="0">
                <a:solidFill>
                  <a:srgbClr val="03070C"/>
                </a:solidFill>
                <a:latin typeface="Varela Round"/>
                <a:ea typeface="Varela Round"/>
                <a:cs typeface="Varela Round"/>
                <a:sym typeface="Varela Round"/>
              </a:rPr>
              <a:t>        החלקיקים.</a:t>
            </a:r>
            <a:endParaRPr lang="he-IL" sz="1400" kern="0" dirty="0">
              <a:solidFill>
                <a:srgbClr val="000000"/>
              </a:solidFill>
              <a:latin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FFFF"/>
              </a:buClr>
              <a:buSzPct val="133000"/>
              <a:buFontTx/>
              <a:buNone/>
              <a:tabLst/>
              <a:defRPr/>
            </a:pP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מלבן 12"/>
          <p:cNvSpPr/>
          <p:nvPr/>
        </p:nvSpPr>
        <p:spPr>
          <a:xfrm>
            <a:off x="8805007" y="3124287"/>
            <a:ext cx="3285348" cy="646331"/>
          </a:xfrm>
          <a:prstGeom prst="rect">
            <a:avLst/>
          </a:prstGeom>
        </p:spPr>
        <p:txBody>
          <a:bodyPr wrap="square">
            <a:spAutoFit/>
          </a:bodyPr>
          <a:lstStyle/>
          <a:p>
            <a:pPr marL="457200" marR="0" lvl="0" indent="-381000" algn="r" defTabSz="914309" rtl="1" eaLnBrk="1" fontAlgn="auto" latinLnBrk="0" hangingPunct="1">
              <a:lnSpc>
                <a:spcPct val="150000"/>
              </a:lnSpc>
              <a:spcBef>
                <a:spcPts val="0"/>
              </a:spcBef>
              <a:spcAft>
                <a:spcPts val="0"/>
              </a:spcAft>
              <a:buClr>
                <a:srgbClr val="00FFFF"/>
              </a:buClr>
              <a:buSzPct val="133000"/>
              <a:buFont typeface="Noto Sans Symbols"/>
              <a:buChar char="❖"/>
              <a:tabLst/>
              <a:defRPr/>
            </a:pPr>
            <a:r>
              <a:rPr kumimoji="0" lang="he-IL" sz="2400" b="0" i="0" u="none" strike="noStrike" kern="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 הגז הוא דחיס</a:t>
            </a:r>
            <a:r>
              <a:rPr kumimoji="0" lang="he-IL" sz="1400" b="0" i="0" u="none" strike="noStrike" kern="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a:t>
            </a:r>
            <a:endParaRPr kumimoji="0" lang="he-IL" sz="1400" b="0" i="0" u="none" strike="noStrike" kern="0" cap="none" spc="0" normalizeH="0" baseline="0" noProof="0" dirty="0">
              <a:ln>
                <a:noFill/>
              </a:ln>
              <a:solidFill>
                <a:prstClr val="black"/>
              </a:solidFill>
              <a:effectLst/>
              <a:uLnTx/>
              <a:uFillTx/>
              <a:latin typeface="Varela Round" panose="00000500000000000000" pitchFamily="2" charset="-79"/>
              <a:ea typeface="Varela Round"/>
              <a:cs typeface="Varela Round" panose="00000500000000000000" pitchFamily="2" charset="-79"/>
              <a:sym typeface="Varela Round"/>
            </a:endParaRPr>
          </a:p>
        </p:txBody>
      </p:sp>
    </p:spTree>
    <p:extLst>
      <p:ext uri="{BB962C8B-B14F-4D97-AF65-F5344CB8AC3E}">
        <p14:creationId xmlns:p14="http://schemas.microsoft.com/office/powerpoint/2010/main" val="4862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000"/>
                                        <p:tgtEl>
                                          <p:spTgt spid="26"/>
                                        </p:tgtEl>
                                      </p:cBhvr>
                                    </p:animEffect>
                                    <p:anim calcmode="lin" valueType="num">
                                      <p:cBhvr>
                                        <p:cTn id="15" dur="2000" fill="hold"/>
                                        <p:tgtEl>
                                          <p:spTgt spid="26"/>
                                        </p:tgtEl>
                                        <p:attrNameLst>
                                          <p:attrName>ppt_x</p:attrName>
                                        </p:attrNameLst>
                                      </p:cBhvr>
                                      <p:tavLst>
                                        <p:tav tm="0">
                                          <p:val>
                                            <p:strVal val="#ppt_x"/>
                                          </p:val>
                                        </p:tav>
                                        <p:tav tm="100000">
                                          <p:val>
                                            <p:strVal val="#ppt_x"/>
                                          </p:val>
                                        </p:tav>
                                      </p:tavLst>
                                    </p:anim>
                                    <p:anim calcmode="lin" valueType="num">
                                      <p:cBhvr>
                                        <p:cTn id="16"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cxnSp>
        <p:nvCxnSpPr>
          <p:cNvPr id="3" name="מחבר ישר 2"/>
          <p:cNvCxnSpPr/>
          <p:nvPr/>
        </p:nvCxnSpPr>
        <p:spPr>
          <a:xfrm>
            <a:off x="375481" y="285037"/>
            <a:ext cx="11714875" cy="1905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258" name="Google Shape;258;g730e8a58a7_0_135"/>
          <p:cNvSpPr txBox="1">
            <a:spLocks noGrp="1"/>
          </p:cNvSpPr>
          <p:nvPr>
            <p:ph type="title"/>
          </p:nvPr>
        </p:nvSpPr>
        <p:spPr>
          <a:xfrm>
            <a:off x="5115719" y="349500"/>
            <a:ext cx="2819774" cy="719906"/>
          </a:xfrm>
          <a:prstGeom prst="rect">
            <a:avLst/>
          </a:prstGeom>
          <a:noFill/>
          <a:ln>
            <a:noFill/>
          </a:ln>
        </p:spPr>
        <p:txBody>
          <a:bodyPr spcFirstLastPara="1" vert="horz" wrap="square" lIns="91413" tIns="45694" rIns="91413" bIns="45694" rtlCol="1" anchor="ctr" anchorCtr="0">
            <a:noAutofit/>
          </a:bodyPr>
          <a:lstStyle/>
          <a:p>
            <a:pPr rtl="0">
              <a:buClr>
                <a:srgbClr val="000000"/>
              </a:buClr>
              <a:buFont typeface="Arial"/>
            </a:pPr>
            <a:r>
              <a:rPr lang="he-IL" sz="4400" b="0" dirty="0">
                <a:solidFill>
                  <a:srgbClr val="192A72"/>
                </a:solidFill>
                <a:latin typeface="Varela Round" panose="00000500000000000000" pitchFamily="2" charset="-79"/>
                <a:ea typeface="Arial"/>
                <a:cs typeface="Varela Round" panose="00000500000000000000" pitchFamily="2" charset="-79"/>
                <a:sym typeface="Arial"/>
              </a:rPr>
              <a:t>המצב ה</a:t>
            </a:r>
            <a:r>
              <a:rPr lang="x-none" sz="4400" b="0" dirty="0">
                <a:solidFill>
                  <a:srgbClr val="192A72"/>
                </a:solidFill>
                <a:latin typeface="Varela Round" panose="00000500000000000000" pitchFamily="2" charset="-79"/>
                <a:ea typeface="Arial"/>
                <a:cs typeface="Varela Round" panose="00000500000000000000" pitchFamily="2" charset="-79"/>
                <a:sym typeface="Arial"/>
              </a:rPr>
              <a:t>גז</a:t>
            </a:r>
            <a:r>
              <a:rPr lang="he-IL" sz="4400" b="0" dirty="0">
                <a:solidFill>
                  <a:srgbClr val="192A72"/>
                </a:solidFill>
                <a:latin typeface="Varela Round" panose="00000500000000000000" pitchFamily="2" charset="-79"/>
                <a:ea typeface="Arial"/>
                <a:cs typeface="Varela Round" panose="00000500000000000000" pitchFamily="2" charset="-79"/>
                <a:sym typeface="Arial"/>
              </a:rPr>
              <a:t>י</a:t>
            </a:r>
            <a:endParaRPr sz="4400" b="0" dirty="0">
              <a:solidFill>
                <a:srgbClr val="192A72"/>
              </a:solidFill>
              <a:latin typeface="Varela Round" panose="00000500000000000000" pitchFamily="2" charset="-79"/>
              <a:ea typeface="Arial"/>
              <a:cs typeface="Varela Round" panose="00000500000000000000" pitchFamily="2" charset="-79"/>
              <a:sym typeface="Arial"/>
            </a:endParaRPr>
          </a:p>
        </p:txBody>
      </p:sp>
      <p:cxnSp>
        <p:nvCxnSpPr>
          <p:cNvPr id="8" name="מחבר ישר 7"/>
          <p:cNvCxnSpPr/>
          <p:nvPr/>
        </p:nvCxnSpPr>
        <p:spPr>
          <a:xfrm>
            <a:off x="4673849" y="1175575"/>
            <a:ext cx="3599408" cy="3436"/>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89530" y="1889835"/>
            <a:ext cx="5839470" cy="646331"/>
          </a:xfrm>
          <a:prstGeom prst="rect">
            <a:avLst/>
          </a:prstGeom>
          <a:noFill/>
        </p:spPr>
        <p:txBody>
          <a:bodyPr wrap="square" rtlCol="1">
            <a:spAutoFit/>
          </a:bodyPr>
          <a:lstStyle/>
          <a:p>
            <a:pPr marL="457200" marR="0" lvl="0" indent="-381000" algn="r" defTabSz="914400" rtl="1" eaLnBrk="1" fontAlgn="auto" latinLnBrk="0" hangingPunct="1">
              <a:lnSpc>
                <a:spcPct val="150000"/>
              </a:lnSpc>
              <a:spcBef>
                <a:spcPts val="0"/>
              </a:spcBef>
              <a:spcAft>
                <a:spcPts val="0"/>
              </a:spcAft>
              <a:buClr>
                <a:srgbClr val="00FFFF"/>
              </a:buClr>
              <a:buSzPct val="133000"/>
              <a:buFont typeface="Noto Sans Symbols"/>
              <a:buChar char="❖"/>
              <a:tabLst/>
              <a:defRPr/>
            </a:pPr>
            <a:r>
              <a:rPr kumimoji="0" lang="he-IL" sz="2400" b="0" i="0" u="none" strike="noStrike" kern="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הגז מתפשט באופן אחיד בכל חלל הכלי.</a:t>
            </a:r>
          </a:p>
        </p:txBody>
      </p:sp>
      <p:sp>
        <p:nvSpPr>
          <p:cNvPr id="6" name="TextBox 5"/>
          <p:cNvSpPr txBox="1"/>
          <p:nvPr/>
        </p:nvSpPr>
        <p:spPr>
          <a:xfrm>
            <a:off x="1015544" y="1350818"/>
            <a:ext cx="4394236" cy="584775"/>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הסבר ברמה </a:t>
            </a:r>
            <a:r>
              <a:rPr kumimoji="0" lang="he-IL" sz="32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החלקיקית</a:t>
            </a:r>
            <a:endPar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cxnSp>
        <p:nvCxnSpPr>
          <p:cNvPr id="11" name="מחבר ישר 10"/>
          <p:cNvCxnSpPr/>
          <p:nvPr/>
        </p:nvCxnSpPr>
        <p:spPr>
          <a:xfrm flipV="1">
            <a:off x="1101269" y="1925737"/>
            <a:ext cx="4222786" cy="8402"/>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a:off x="14022387" y="2737398"/>
            <a:ext cx="0" cy="43902"/>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6427" y="1377197"/>
            <a:ext cx="4305300" cy="58477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 תיאור </a:t>
            </a:r>
            <a:r>
              <a:rPr kumimoji="0" lang="he-IL" sz="32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מאקרוסקופי</a:t>
            </a:r>
            <a:endPar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cxnSp>
        <p:nvCxnSpPr>
          <p:cNvPr id="25" name="מחבר ישר 24"/>
          <p:cNvCxnSpPr/>
          <p:nvPr/>
        </p:nvCxnSpPr>
        <p:spPr>
          <a:xfrm>
            <a:off x="7564232" y="1918700"/>
            <a:ext cx="3498011" cy="34068"/>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28537" y="2028547"/>
            <a:ext cx="6075203" cy="830997"/>
          </a:xfrm>
          <a:prstGeom prst="rect">
            <a:avLst/>
          </a:prstGeom>
          <a:noFill/>
        </p:spPr>
        <p:txBody>
          <a:bodyPr wrap="square" rtlCol="1">
            <a:spAutoFit/>
          </a:bodyPr>
          <a:lstStyle/>
          <a:p>
            <a:pPr marL="342900" marR="0" lvl="0" indent="-342900" algn="r" defTabSz="914400" rtl="1" eaLnBrk="1" fontAlgn="auto" latinLnBrk="0" hangingPunct="1">
              <a:lnSpc>
                <a:spcPct val="100000"/>
              </a:lnSpc>
              <a:spcBef>
                <a:spcPts val="0"/>
              </a:spcBef>
              <a:spcAft>
                <a:spcPts val="0"/>
              </a:spcAft>
              <a:buClr>
                <a:srgbClr val="00FFFF"/>
              </a:buClr>
              <a:buSzPct val="133000"/>
              <a:buFont typeface="Wingdings" panose="05000000000000000000" pitchFamily="2" charset="2"/>
              <a:buChar char="v"/>
              <a:tabLst/>
              <a:defRPr/>
            </a:pP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במצב גזי, חלקיקי החומר נמצאים </a:t>
            </a:r>
            <a:endPar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endParaRPr>
          </a:p>
          <a:p>
            <a:pPr marL="0" marR="0" lvl="0" indent="0" algn="r" defTabSz="914400" rtl="1" eaLnBrk="1" fontAlgn="auto" latinLnBrk="0" hangingPunct="1">
              <a:lnSpc>
                <a:spcPct val="100000"/>
              </a:lnSpc>
              <a:spcBef>
                <a:spcPts val="0"/>
              </a:spcBef>
              <a:spcAft>
                <a:spcPts val="0"/>
              </a:spcAft>
              <a:buClr>
                <a:srgbClr val="00FFFF"/>
              </a:buClr>
              <a:buSzPct val="133000"/>
              <a:buFontTx/>
              <a:buNone/>
              <a:tabLst/>
              <a:defRPr/>
            </a:pP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בתנועה</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מתמדת ואקראית</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a:t>
            </a:r>
            <a:r>
              <a:rPr kumimoji="0" lang="x-none"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a:t>
            </a: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9" name="תמונה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561" y="3361986"/>
            <a:ext cx="2682422" cy="2789215"/>
          </a:xfrm>
          <a:prstGeom prst="rect">
            <a:avLst/>
          </a:prstGeom>
        </p:spPr>
      </p:pic>
      <p:sp>
        <p:nvSpPr>
          <p:cNvPr id="28" name="TextBox 27"/>
          <p:cNvSpPr txBox="1"/>
          <p:nvPr/>
        </p:nvSpPr>
        <p:spPr>
          <a:xfrm>
            <a:off x="351144" y="4524460"/>
            <a:ext cx="5058636" cy="830997"/>
          </a:xfrm>
          <a:prstGeom prst="rect">
            <a:avLst/>
          </a:prstGeom>
          <a:noFill/>
        </p:spPr>
        <p:txBody>
          <a:bodyPr wrap="square" rtlCol="1">
            <a:spAutoFit/>
          </a:bodyPr>
          <a:lstStyle/>
          <a:p>
            <a:pPr marL="342900" marR="0" lvl="0" indent="-342900" algn="r" defTabSz="914400" rtl="1" eaLnBrk="1" fontAlgn="auto" latinLnBrk="0" hangingPunct="1">
              <a:lnSpc>
                <a:spcPct val="100000"/>
              </a:lnSpc>
              <a:spcBef>
                <a:spcPts val="0"/>
              </a:spcBef>
              <a:spcAft>
                <a:spcPts val="0"/>
              </a:spcAft>
              <a:buClr>
                <a:srgbClr val="00FFFF"/>
              </a:buClr>
              <a:buSzPct val="133000"/>
              <a:buFont typeface="Wingdings" panose="05000000000000000000" pitchFamily="2" charset="2"/>
              <a:buChar char="v"/>
              <a:tabLst/>
              <a:defRPr/>
            </a:pP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  הנפח העצמי של חלקיקי הגז זניח</a:t>
            </a:r>
          </a:p>
          <a:p>
            <a:pPr marR="0" lvl="0" algn="r" defTabSz="914400" rtl="1" eaLnBrk="1" fontAlgn="auto" latinLnBrk="0" hangingPunct="1">
              <a:lnSpc>
                <a:spcPct val="100000"/>
              </a:lnSpc>
              <a:spcBef>
                <a:spcPts val="0"/>
              </a:spcBef>
              <a:spcAft>
                <a:spcPts val="0"/>
              </a:spcAft>
              <a:buClr>
                <a:srgbClr val="00FFFF"/>
              </a:buClr>
              <a:buSzPct val="133000"/>
              <a:tabLst/>
              <a:defRPr/>
            </a:pPr>
            <a:r>
              <a:rPr lang="he-IL" sz="2400" kern="0" dirty="0">
                <a:solidFill>
                  <a:srgbClr val="03070C"/>
                </a:solidFill>
                <a:latin typeface="Varela Round"/>
                <a:ea typeface="Varela Round"/>
                <a:cs typeface="Varela Round"/>
                <a:sym typeface="Varela Round"/>
              </a:rPr>
              <a:t>       </a:t>
            </a:r>
            <a:r>
              <a:rPr kumimoji="0" lang="he-IL" sz="2400" b="0" i="0" u="none" strike="noStrike" kern="0" cap="none" spc="0" normalizeH="0" baseline="0" noProof="0" dirty="0">
                <a:ln>
                  <a:noFill/>
                </a:ln>
                <a:solidFill>
                  <a:srgbClr val="03070C"/>
                </a:solidFill>
                <a:effectLst/>
                <a:uLnTx/>
                <a:uFillTx/>
                <a:latin typeface="Varela Round"/>
                <a:ea typeface="Varela Round"/>
                <a:cs typeface="Varela Round"/>
                <a:sym typeface="Varela Round"/>
              </a:rPr>
              <a:t>לעומת הנפח הכולל שתופס הגז </a:t>
            </a: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 name="TextBox 8"/>
          <p:cNvSpPr txBox="1"/>
          <p:nvPr/>
        </p:nvSpPr>
        <p:spPr>
          <a:xfrm>
            <a:off x="7057448" y="3566208"/>
            <a:ext cx="4903258" cy="67710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FFFF"/>
              </a:buClr>
              <a:buSzTx/>
              <a:buFontTx/>
              <a:buNone/>
              <a:tabLst/>
              <a:defRPr/>
            </a:pPr>
            <a:endParaRPr kumimoji="0" lang="he-IL" sz="1400"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342900" algn="r" defTabSz="914400" rtl="1" eaLnBrk="1" fontAlgn="auto" latinLnBrk="0" hangingPunct="1">
              <a:lnSpc>
                <a:spcPct val="100000"/>
              </a:lnSpc>
              <a:spcBef>
                <a:spcPts val="0"/>
              </a:spcBef>
              <a:spcAft>
                <a:spcPts val="0"/>
              </a:spcAft>
              <a:buClr>
                <a:srgbClr val="00FFFF"/>
              </a:buClr>
              <a:buSzPct val="133000"/>
              <a:buFont typeface="Wingdings" panose="05000000000000000000" pitchFamily="2" charset="2"/>
              <a:buChar char="v"/>
              <a:tabLst/>
              <a:defRPr/>
            </a:pPr>
            <a:r>
              <a:rPr kumimoji="0" lang="he-IL" sz="2400" b="0" i="0" u="none" strike="noStrike" kern="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מרבית נפח הכלי הוא ריק.</a:t>
            </a:r>
          </a:p>
        </p:txBody>
      </p:sp>
      <p:sp>
        <p:nvSpPr>
          <p:cNvPr id="10" name="TextBox 9"/>
          <p:cNvSpPr txBox="1"/>
          <p:nvPr/>
        </p:nvSpPr>
        <p:spPr>
          <a:xfrm>
            <a:off x="7191500" y="2667028"/>
            <a:ext cx="4857855" cy="646331"/>
          </a:xfrm>
          <a:prstGeom prst="rect">
            <a:avLst/>
          </a:prstGeom>
          <a:noFill/>
        </p:spPr>
        <p:txBody>
          <a:bodyPr wrap="square" rtlCol="1">
            <a:spAutoFit/>
          </a:bodyPr>
          <a:lstStyle/>
          <a:p>
            <a:pPr marL="457200" marR="0" lvl="0" indent="-381000" algn="r" defTabSz="914309" rtl="1" eaLnBrk="1" fontAlgn="auto" latinLnBrk="0" hangingPunct="1">
              <a:lnSpc>
                <a:spcPct val="150000"/>
              </a:lnSpc>
              <a:spcBef>
                <a:spcPts val="0"/>
              </a:spcBef>
              <a:spcAft>
                <a:spcPts val="0"/>
              </a:spcAft>
              <a:buClr>
                <a:srgbClr val="00FFFF"/>
              </a:buClr>
              <a:buSzPct val="133000"/>
              <a:buFont typeface="Noto Sans Symbols"/>
              <a:buChar char="❖"/>
              <a:tabLst/>
              <a:defRPr/>
            </a:pPr>
            <a:r>
              <a:rPr kumimoji="0" lang="he-IL" sz="2400" b="0" i="0" u="none" strike="noStrike" kern="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הגז הוא דחיס</a:t>
            </a:r>
            <a:r>
              <a:rPr kumimoji="0" lang="he-IL" sz="1400" b="0" i="0" u="none" strike="noStrike" kern="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a:t>
            </a:r>
          </a:p>
        </p:txBody>
      </p:sp>
      <p:sp>
        <p:nvSpPr>
          <p:cNvPr id="2" name="מלבן 1"/>
          <p:cNvSpPr/>
          <p:nvPr/>
        </p:nvSpPr>
        <p:spPr>
          <a:xfrm>
            <a:off x="-756864" y="2971171"/>
            <a:ext cx="6203529" cy="1569660"/>
          </a:xfrm>
          <a:prstGeom prst="rect">
            <a:avLst/>
          </a:prstGeom>
        </p:spPr>
        <p:txBody>
          <a:bodyPr wrap="square">
            <a:spAutoFit/>
          </a:bodyPr>
          <a:lstStyle/>
          <a:p>
            <a:pPr marL="342900" lvl="0" indent="-342900">
              <a:buClr>
                <a:srgbClr val="00FFFF"/>
              </a:buClr>
              <a:buSzPct val="133000"/>
              <a:buFont typeface="Wingdings" panose="05000000000000000000" pitchFamily="2" charset="2"/>
              <a:buChar char="v"/>
              <a:defRPr/>
            </a:pPr>
            <a:r>
              <a:rPr lang="he-IL" sz="2400" kern="0" dirty="0">
                <a:solidFill>
                  <a:srgbClr val="03070C"/>
                </a:solidFill>
                <a:latin typeface="Varela Round" panose="00000500000000000000" pitchFamily="2" charset="-79"/>
                <a:ea typeface="Varela Round"/>
                <a:cs typeface="Varela Round" panose="00000500000000000000" pitchFamily="2" charset="-79"/>
                <a:sym typeface="Varela Round"/>
              </a:rPr>
              <a:t>  </a:t>
            </a:r>
            <a:r>
              <a:rPr lang="x-none" sz="2400" kern="0" dirty="0">
                <a:solidFill>
                  <a:srgbClr val="03070C"/>
                </a:solidFill>
                <a:latin typeface="Varela Round" panose="00000500000000000000" pitchFamily="2" charset="-79"/>
                <a:ea typeface="Varela Round"/>
                <a:cs typeface="Varela Round" panose="00000500000000000000" pitchFamily="2" charset="-79"/>
                <a:sym typeface="Varela Round"/>
              </a:rPr>
              <a:t>המרחק בין חלקיקי הגז גדול</a:t>
            </a:r>
            <a:r>
              <a:rPr lang="he-IL" sz="2400" kern="0" dirty="0">
                <a:solidFill>
                  <a:srgbClr val="03070C"/>
                </a:solidFill>
                <a:latin typeface="Varela Round" panose="00000500000000000000" pitchFamily="2" charset="-79"/>
                <a:ea typeface="Varela Round"/>
                <a:cs typeface="Varela Round" panose="00000500000000000000" pitchFamily="2" charset="-79"/>
                <a:sym typeface="Varela Round"/>
              </a:rPr>
              <a:t> </a:t>
            </a:r>
            <a:r>
              <a:rPr lang="x-none" sz="2400" kern="0" dirty="0">
                <a:solidFill>
                  <a:srgbClr val="03070C"/>
                </a:solidFill>
                <a:latin typeface="Varela Round" panose="00000500000000000000" pitchFamily="2" charset="-79"/>
                <a:ea typeface="Varela Round"/>
                <a:cs typeface="Varela Round" panose="00000500000000000000" pitchFamily="2" charset="-79"/>
                <a:sym typeface="Varela Round"/>
              </a:rPr>
              <a:t>מאוד</a:t>
            </a:r>
            <a:endParaRPr lang="he-IL" sz="2400" kern="0" dirty="0">
              <a:solidFill>
                <a:srgbClr val="03070C"/>
              </a:solidFill>
              <a:latin typeface="Varela Round" panose="00000500000000000000" pitchFamily="2" charset="-79"/>
              <a:ea typeface="Varela Round"/>
              <a:cs typeface="Varela Round" panose="00000500000000000000" pitchFamily="2" charset="-79"/>
              <a:sym typeface="Varela Round"/>
            </a:endParaRPr>
          </a:p>
          <a:p>
            <a:pPr lvl="0">
              <a:buClr>
                <a:srgbClr val="00FFFF"/>
              </a:buClr>
              <a:buSzPct val="133000"/>
              <a:defRPr/>
            </a:pPr>
            <a:r>
              <a:rPr lang="he-IL" sz="2400" kern="0" dirty="0">
                <a:solidFill>
                  <a:srgbClr val="03070C"/>
                </a:solidFill>
                <a:latin typeface="Varela Round" panose="00000500000000000000" pitchFamily="2" charset="-79"/>
                <a:ea typeface="Varela Round"/>
                <a:cs typeface="Varela Round" panose="00000500000000000000" pitchFamily="2" charset="-79"/>
                <a:sym typeface="Varela Round"/>
              </a:rPr>
              <a:t>       </a:t>
            </a:r>
            <a:r>
              <a:rPr lang="x-none" sz="2400" kern="0" dirty="0">
                <a:solidFill>
                  <a:prstClr val="black"/>
                </a:solidFill>
                <a:latin typeface="Varela Round" panose="00000500000000000000" pitchFamily="2" charset="-79"/>
                <a:ea typeface="Varela Round"/>
                <a:cs typeface="Varela Round" panose="00000500000000000000" pitchFamily="2" charset="-79"/>
                <a:sym typeface="Varela Round"/>
              </a:rPr>
              <a:t>יחסית</a:t>
            </a:r>
            <a:r>
              <a:rPr lang="he-IL" sz="2400" kern="0" dirty="0">
                <a:solidFill>
                  <a:prstClr val="black"/>
                </a:solidFill>
                <a:latin typeface="Varela Round" panose="00000500000000000000" pitchFamily="2" charset="-79"/>
                <a:ea typeface="Varela Round"/>
                <a:cs typeface="Varela Round" panose="00000500000000000000" pitchFamily="2" charset="-79"/>
                <a:sym typeface="Varela Round"/>
              </a:rPr>
              <a:t> </a:t>
            </a:r>
            <a:r>
              <a:rPr lang="x-none" sz="2400" kern="0" dirty="0">
                <a:solidFill>
                  <a:prstClr val="black"/>
                </a:solidFill>
                <a:latin typeface="Varela Round" panose="00000500000000000000" pitchFamily="2" charset="-79"/>
                <a:ea typeface="Varela Round"/>
                <a:cs typeface="Varela Round" panose="00000500000000000000" pitchFamily="2" charset="-79"/>
                <a:sym typeface="Varela Round"/>
              </a:rPr>
              <a:t>לגודלם.</a:t>
            </a:r>
            <a:r>
              <a:rPr lang="he-IL" sz="2400" kern="0" dirty="0">
                <a:solidFill>
                  <a:prstClr val="black"/>
                </a:solidFill>
                <a:latin typeface="Varela Round" panose="00000500000000000000" pitchFamily="2" charset="-79"/>
                <a:cs typeface="Varela Round" panose="00000500000000000000" pitchFamily="2" charset="-79"/>
                <a:sym typeface="Varela Round"/>
              </a:rPr>
              <a:t> לכן, </a:t>
            </a:r>
            <a:r>
              <a:rPr lang="he-IL" sz="2400" kern="0" dirty="0">
                <a:solidFill>
                  <a:srgbClr val="03070C"/>
                </a:solidFill>
                <a:latin typeface="Varela Round" panose="00000500000000000000" pitchFamily="2" charset="-79"/>
                <a:ea typeface="Varela Round"/>
                <a:cs typeface="Varela Round" panose="00000500000000000000" pitchFamily="2" charset="-79"/>
                <a:sym typeface="Varela Round"/>
              </a:rPr>
              <a:t>כאשר מפעילים</a:t>
            </a:r>
          </a:p>
          <a:p>
            <a:pPr lvl="0">
              <a:buClr>
                <a:srgbClr val="00FFFF"/>
              </a:buClr>
              <a:buSzPct val="133000"/>
              <a:defRPr/>
            </a:pPr>
            <a:r>
              <a:rPr lang="he-IL" sz="2400" kern="0" dirty="0">
                <a:solidFill>
                  <a:srgbClr val="03070C"/>
                </a:solidFill>
                <a:latin typeface="Varela Round" panose="00000500000000000000" pitchFamily="2" charset="-79"/>
                <a:ea typeface="Varela Round"/>
                <a:cs typeface="Varela Round" panose="00000500000000000000" pitchFamily="2" charset="-79"/>
                <a:sym typeface="Varela Round"/>
              </a:rPr>
              <a:t>       לחץ על הגז אפשר לצופף את</a:t>
            </a:r>
            <a:r>
              <a:rPr lang="en-US" sz="2400" kern="0" dirty="0">
                <a:solidFill>
                  <a:srgbClr val="03070C"/>
                </a:solidFill>
                <a:latin typeface="Varela Round" panose="00000500000000000000" pitchFamily="2" charset="-79"/>
                <a:ea typeface="Varela Round"/>
                <a:cs typeface="Varela Round" panose="00000500000000000000" pitchFamily="2" charset="-79"/>
                <a:sym typeface="Varela Round"/>
              </a:rPr>
              <a:t> </a:t>
            </a:r>
          </a:p>
          <a:p>
            <a:pPr lvl="0">
              <a:buClr>
                <a:srgbClr val="00FFFF"/>
              </a:buClr>
              <a:buSzPct val="133000"/>
              <a:defRPr/>
            </a:pPr>
            <a:r>
              <a:rPr lang="en-US" sz="2400" kern="0" dirty="0">
                <a:solidFill>
                  <a:srgbClr val="03070C"/>
                </a:solidFill>
                <a:latin typeface="Varela Round" panose="00000500000000000000" pitchFamily="2" charset="-79"/>
                <a:ea typeface="Varela Round"/>
                <a:cs typeface="Varela Round" panose="00000500000000000000" pitchFamily="2" charset="-79"/>
                <a:sym typeface="Varela Round"/>
              </a:rPr>
              <a:t>  </a:t>
            </a:r>
            <a:r>
              <a:rPr lang="he-IL" sz="2400" kern="0" dirty="0">
                <a:solidFill>
                  <a:srgbClr val="03070C"/>
                </a:solidFill>
                <a:latin typeface="Varela Round" panose="00000500000000000000" pitchFamily="2" charset="-79"/>
                <a:ea typeface="Varela Round"/>
                <a:cs typeface="Varela Round" panose="00000500000000000000" pitchFamily="2" charset="-79"/>
                <a:sym typeface="Varela Round"/>
              </a:rPr>
              <a:t>     החלקיקים.</a:t>
            </a:r>
            <a:endParaRPr lang="he-IL" kern="0" dirty="0">
              <a:solidFill>
                <a:srgbClr val="000000"/>
              </a:solidFill>
              <a:latin typeface="Arial"/>
              <a:cs typeface="Arial"/>
              <a:sym typeface="Arial"/>
            </a:endParaRPr>
          </a:p>
        </p:txBody>
      </p:sp>
    </p:spTree>
    <p:extLst>
      <p:ext uri="{BB962C8B-B14F-4D97-AF65-F5344CB8AC3E}">
        <p14:creationId xmlns:p14="http://schemas.microsoft.com/office/powerpoint/2010/main" val="77267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fade">
                                      <p:cBhvr>
                                        <p:cTn id="14" dur="1000"/>
                                        <p:tgtEl>
                                          <p:spTgt spid="28">
                                            <p:txEl>
                                              <p:pRg st="0" end="0"/>
                                            </p:txEl>
                                          </p:spTgt>
                                        </p:tgtEl>
                                      </p:cBhvr>
                                    </p:animEffect>
                                    <p:anim calcmode="lin" valueType="num">
                                      <p:cBhvr>
                                        <p:cTn id="1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fade">
                                      <p:cBhvr>
                                        <p:cTn id="19" dur="1000"/>
                                        <p:tgtEl>
                                          <p:spTgt spid="28">
                                            <p:txEl>
                                              <p:pRg st="1" end="1"/>
                                            </p:txEl>
                                          </p:spTgt>
                                        </p:tgtEl>
                                      </p:cBhvr>
                                    </p:animEffect>
                                    <p:anim calcmode="lin" valueType="num">
                                      <p:cBhvr>
                                        <p:cTn id="20"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1">
            <a:extLst>
              <a:ext uri="{FF2B5EF4-FFF2-40B4-BE49-F238E27FC236}">
                <a16:creationId xmlns:a16="http://schemas.microsoft.com/office/drawing/2014/main" id="{1132E413-F0B4-404F-BFA1-FE16C862E92D}"/>
              </a:ext>
            </a:extLst>
          </p:cNvPr>
          <p:cNvSpPr txBox="1">
            <a:spLocks noGrp="1"/>
          </p:cNvSpPr>
          <p:nvPr>
            <p:ph type="ctrTitle"/>
          </p:nvPr>
        </p:nvSpPr>
        <p:spPr>
          <a:xfrm>
            <a:off x="0" y="2168525"/>
            <a:ext cx="12192000" cy="1260475"/>
          </a:xfrm>
          <a:prstGeom prst="rect">
            <a:avLst/>
          </a:prstGeom>
          <a:noFill/>
          <a:ln>
            <a:noFill/>
          </a:ln>
        </p:spPr>
        <p:txBody>
          <a:bodyPr spcFirstLastPara="1" vert="horz" wrap="square" lIns="91425" tIns="45700" rIns="91425" bIns="45700" rtlCol="1" anchor="ctr" anchorCtr="0">
            <a:noAutofit/>
          </a:bodyPr>
          <a:lstStyle>
            <a:lvl1pPr marR="0" lvl="0" algn="ctr" defTabSz="914309" rtl="1" eaLnBrk="1" latinLnBrk="0" hangingPunct="1">
              <a:lnSpc>
                <a:spcPct val="100000"/>
              </a:lnSpc>
              <a:spcBef>
                <a:spcPts val="0"/>
              </a:spcBef>
              <a:spcAft>
                <a:spcPts val="0"/>
              </a:spcAft>
              <a:buClr>
                <a:srgbClr val="002060"/>
              </a:buClr>
              <a:buSzPts val="4800"/>
              <a:buFont typeface="Varela Round"/>
              <a:buNone/>
              <a:defRPr sz="4800" b="1" i="0" u="none" strike="noStrike" kern="1200"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he-IL" sz="7200" dirty="0">
                <a:solidFill>
                  <a:srgbClr val="00007E"/>
                </a:solidFill>
              </a:rPr>
              <a:t>טמפרטורה [</a:t>
            </a:r>
            <a:r>
              <a:rPr lang="en-US" sz="7200" dirty="0">
                <a:solidFill>
                  <a:srgbClr val="00007E"/>
                </a:solidFill>
              </a:rPr>
              <a:t>T</a:t>
            </a:r>
            <a:r>
              <a:rPr lang="he-IL" sz="7200" dirty="0">
                <a:solidFill>
                  <a:srgbClr val="00007E"/>
                </a:solidFill>
              </a:rPr>
              <a:t>]</a:t>
            </a:r>
          </a:p>
        </p:txBody>
      </p:sp>
    </p:spTree>
    <p:extLst>
      <p:ext uri="{BB962C8B-B14F-4D97-AF65-F5344CB8AC3E}">
        <p14:creationId xmlns:p14="http://schemas.microsoft.com/office/powerpoint/2010/main" val="18143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תמונה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38552" y="1703584"/>
            <a:ext cx="3161377" cy="3287238"/>
          </a:xfrm>
          <a:prstGeom prst="rect">
            <a:avLst/>
          </a:prstGeom>
        </p:spPr>
      </p:pic>
      <p:grpSp>
        <p:nvGrpSpPr>
          <p:cNvPr id="44" name="קבוצה 43"/>
          <p:cNvGrpSpPr/>
          <p:nvPr/>
        </p:nvGrpSpPr>
        <p:grpSpPr>
          <a:xfrm>
            <a:off x="7544822" y="1265746"/>
            <a:ext cx="4026569" cy="2193758"/>
            <a:chOff x="7834641" y="510339"/>
            <a:chExt cx="4026569" cy="2193758"/>
          </a:xfrm>
        </p:grpSpPr>
        <p:sp>
          <p:nvSpPr>
            <p:cNvPr id="8" name="מלבן 7"/>
            <p:cNvSpPr/>
            <p:nvPr/>
          </p:nvSpPr>
          <p:spPr>
            <a:xfrm>
              <a:off x="8019125" y="663794"/>
              <a:ext cx="3657600" cy="1809726"/>
            </a:xfrm>
            <a:prstGeom prst="rect">
              <a:avLst/>
            </a:prstGeom>
          </p:spPr>
          <p:txBody>
            <a:bodyPr wrap="square">
              <a:spAutoFit/>
            </a:bodyPr>
            <a:lstStyle/>
            <a:p>
              <a:pPr defTabSz="622300">
                <a:lnSpc>
                  <a:spcPct val="90000"/>
                </a:lnSpc>
                <a:spcBef>
                  <a:spcPct val="0"/>
                </a:spcBef>
                <a:spcAft>
                  <a:spcPct val="35000"/>
                </a:spcAft>
              </a:pPr>
              <a:r>
                <a:rPr lang="he-IL" sz="2400" dirty="0">
                  <a:solidFill>
                    <a:srgbClr val="002060"/>
                  </a:solidFill>
                  <a:latin typeface="Varela Round" panose="00000500000000000000" pitchFamily="2" charset="-79"/>
                  <a:cs typeface="Varela Round" panose="00000500000000000000" pitchFamily="2" charset="-79"/>
                </a:rPr>
                <a:t>לכל חלקיק:</a:t>
              </a:r>
            </a:p>
            <a:p>
              <a:pPr defTabSz="622300">
                <a:lnSpc>
                  <a:spcPct val="90000"/>
                </a:lnSpc>
                <a:spcBef>
                  <a:spcPct val="0"/>
                </a:spcBef>
                <a:spcAft>
                  <a:spcPct val="35000"/>
                </a:spcAft>
              </a:pPr>
              <a:r>
                <a:rPr lang="he-IL" sz="2400" dirty="0">
                  <a:solidFill>
                    <a:srgbClr val="002060"/>
                  </a:solidFill>
                  <a:latin typeface="Varela Round" panose="00000500000000000000" pitchFamily="2" charset="-79"/>
                  <a:cs typeface="Varela Round" panose="00000500000000000000" pitchFamily="2" charset="-79"/>
                </a:rPr>
                <a:t> </a:t>
              </a:r>
              <a:r>
                <a:rPr lang="en-US" sz="2400" dirty="0">
                  <a:solidFill>
                    <a:srgbClr val="002060"/>
                  </a:solidFill>
                  <a:latin typeface="Varela Round" panose="00000500000000000000" pitchFamily="2" charset="-79"/>
                  <a:cs typeface="Varela Round" panose="00000500000000000000" pitchFamily="2" charset="-79"/>
                </a:rPr>
                <a:t>m </a:t>
              </a:r>
              <a:r>
                <a:rPr lang="he-IL" sz="2400" dirty="0">
                  <a:solidFill>
                    <a:srgbClr val="002060"/>
                  </a:solidFill>
                  <a:latin typeface="Varela Round" panose="00000500000000000000" pitchFamily="2" charset="-79"/>
                  <a:cs typeface="Varela Round" panose="00000500000000000000" pitchFamily="2" charset="-79"/>
                </a:rPr>
                <a:t>– מסה. </a:t>
              </a:r>
            </a:p>
            <a:p>
              <a:pPr defTabSz="622300">
                <a:lnSpc>
                  <a:spcPct val="90000"/>
                </a:lnSpc>
                <a:spcBef>
                  <a:spcPct val="0"/>
                </a:spcBef>
                <a:spcAft>
                  <a:spcPct val="35000"/>
                </a:spcAft>
              </a:pPr>
              <a:r>
                <a:rPr lang="en-US" sz="2400" dirty="0">
                  <a:solidFill>
                    <a:srgbClr val="002060"/>
                  </a:solidFill>
                  <a:latin typeface="Varela Round" panose="00000500000000000000" pitchFamily="2" charset="-79"/>
                  <a:cs typeface="Varela Round" panose="00000500000000000000" pitchFamily="2" charset="-79"/>
                </a:rPr>
                <a:t>v  </a:t>
              </a:r>
              <a:r>
                <a:rPr lang="he-IL" sz="2400" dirty="0">
                  <a:solidFill>
                    <a:srgbClr val="002060"/>
                  </a:solidFill>
                  <a:latin typeface="Varela Round" panose="00000500000000000000" pitchFamily="2" charset="-79"/>
                  <a:cs typeface="Varela Round" panose="00000500000000000000" pitchFamily="2" charset="-79"/>
                </a:rPr>
                <a:t> - מהירות תנועה של</a:t>
              </a:r>
            </a:p>
            <a:p>
              <a:pPr defTabSz="622300">
                <a:lnSpc>
                  <a:spcPct val="90000"/>
                </a:lnSpc>
                <a:spcBef>
                  <a:spcPct val="0"/>
                </a:spcBef>
                <a:spcAft>
                  <a:spcPct val="35000"/>
                </a:spcAft>
              </a:pPr>
              <a:r>
                <a:rPr lang="he-IL" sz="2400" dirty="0">
                  <a:solidFill>
                    <a:srgbClr val="002060"/>
                  </a:solidFill>
                  <a:latin typeface="Varela Round" panose="00000500000000000000" pitchFamily="2" charset="-79"/>
                  <a:cs typeface="Varela Round" panose="00000500000000000000" pitchFamily="2" charset="-79"/>
                </a:rPr>
                <a:t>       החלקיק.</a:t>
              </a:r>
            </a:p>
          </p:txBody>
        </p:sp>
        <p:sp>
          <p:nvSpPr>
            <p:cNvPr id="17" name="מלבן מעוגל 16"/>
            <p:cNvSpPr/>
            <p:nvPr/>
          </p:nvSpPr>
          <p:spPr>
            <a:xfrm>
              <a:off x="7834641" y="510339"/>
              <a:ext cx="4026569" cy="21937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3" name="קבוצה 42"/>
          <p:cNvGrpSpPr/>
          <p:nvPr/>
        </p:nvGrpSpPr>
        <p:grpSpPr>
          <a:xfrm>
            <a:off x="7544821" y="3669292"/>
            <a:ext cx="4026569" cy="2193758"/>
            <a:chOff x="7834641" y="3436222"/>
            <a:chExt cx="4026569" cy="2193758"/>
          </a:xfrm>
        </p:grpSpPr>
        <p:sp>
          <p:nvSpPr>
            <p:cNvPr id="11" name="מלבן 10"/>
            <p:cNvSpPr/>
            <p:nvPr/>
          </p:nvSpPr>
          <p:spPr>
            <a:xfrm>
              <a:off x="8019125" y="3617274"/>
              <a:ext cx="3657600" cy="1831655"/>
            </a:xfrm>
            <a:prstGeom prst="rect">
              <a:avLst/>
            </a:prstGeom>
          </p:spPr>
          <p:txBody>
            <a:bodyPr wrap="square">
              <a:spAutoFit/>
            </a:bodyPr>
            <a:lstStyle/>
            <a:p>
              <a:pPr defTabSz="622300">
                <a:lnSpc>
                  <a:spcPct val="90000"/>
                </a:lnSpc>
                <a:spcBef>
                  <a:spcPct val="0"/>
                </a:spcBef>
                <a:spcAft>
                  <a:spcPct val="35000"/>
                </a:spcAft>
              </a:pPr>
              <a:r>
                <a:rPr lang="he-IL" sz="2400" dirty="0">
                  <a:solidFill>
                    <a:srgbClr val="002060"/>
                  </a:solidFill>
                  <a:latin typeface="Varela Round" panose="00000500000000000000" pitchFamily="2" charset="-79"/>
                  <a:cs typeface="Varela Round" panose="00000500000000000000" pitchFamily="2" charset="-79"/>
                </a:rPr>
                <a:t>האנרגיה הקינטית של החלקיקים</a:t>
              </a:r>
            </a:p>
            <a:p>
              <a:pPr algn="ctr" defTabSz="622300">
                <a:lnSpc>
                  <a:spcPct val="90000"/>
                </a:lnSpc>
                <a:spcBef>
                  <a:spcPct val="0"/>
                </a:spcBef>
                <a:spcAft>
                  <a:spcPct val="35000"/>
                </a:spcAft>
              </a:pPr>
              <a:r>
                <a:rPr lang="he-IL" sz="2400" dirty="0">
                  <a:solidFill>
                    <a:srgbClr val="00B050"/>
                  </a:solidFill>
                  <a:latin typeface="Varela Round" panose="00000500000000000000" pitchFamily="2" charset="-79"/>
                  <a:cs typeface="Varela Round" panose="00000500000000000000" pitchFamily="2" charset="-79"/>
                </a:rPr>
                <a:t>  </a:t>
              </a:r>
              <a:r>
                <a:rPr lang="en-US" sz="3600" dirty="0" err="1">
                  <a:solidFill>
                    <a:srgbClr val="00B050"/>
                  </a:solidFill>
                  <a:latin typeface="Varela Round" panose="00000500000000000000" pitchFamily="2" charset="-79"/>
                  <a:cs typeface="Varela Round" panose="00000500000000000000" pitchFamily="2" charset="-79"/>
                </a:rPr>
                <a:t>E</a:t>
              </a:r>
              <a:r>
                <a:rPr lang="en-US" sz="3600" baseline="-25000" dirty="0" err="1">
                  <a:solidFill>
                    <a:srgbClr val="00B050"/>
                  </a:solidFill>
                  <a:latin typeface="Varela Round" panose="00000500000000000000" pitchFamily="2" charset="-79"/>
                  <a:cs typeface="Varela Round" panose="00000500000000000000" pitchFamily="2" charset="-79"/>
                </a:rPr>
                <a:t>k</a:t>
              </a:r>
              <a:r>
                <a:rPr lang="en-US" sz="3600" dirty="0">
                  <a:solidFill>
                    <a:srgbClr val="00B050"/>
                  </a:solidFill>
                  <a:latin typeface="Varela Round" panose="00000500000000000000" pitchFamily="2" charset="-79"/>
                  <a:cs typeface="Varela Round" panose="00000500000000000000" pitchFamily="2" charset="-79"/>
                </a:rPr>
                <a:t> = ½ mv</a:t>
              </a:r>
              <a:r>
                <a:rPr lang="en-US" sz="3600" baseline="30000" dirty="0">
                  <a:solidFill>
                    <a:srgbClr val="00B050"/>
                  </a:solidFill>
                  <a:latin typeface="Varela Round" panose="00000500000000000000" pitchFamily="2" charset="-79"/>
                  <a:cs typeface="Varela Round" panose="00000500000000000000" pitchFamily="2" charset="-79"/>
                </a:rPr>
                <a:t>2</a:t>
              </a:r>
              <a:r>
                <a:rPr lang="he-IL" sz="3600" dirty="0">
                  <a:solidFill>
                    <a:srgbClr val="002060"/>
                  </a:solidFill>
                  <a:latin typeface="Varela Round" panose="00000500000000000000" pitchFamily="2" charset="-79"/>
                  <a:cs typeface="Varela Round" panose="00000500000000000000" pitchFamily="2" charset="-79"/>
                </a:rPr>
                <a:t>.</a:t>
              </a:r>
            </a:p>
            <a:p>
              <a:pPr algn="ctr" defTabSz="622300">
                <a:lnSpc>
                  <a:spcPct val="90000"/>
                </a:lnSpc>
                <a:spcBef>
                  <a:spcPct val="0"/>
                </a:spcBef>
                <a:spcAft>
                  <a:spcPct val="35000"/>
                </a:spcAft>
              </a:pPr>
              <a:r>
                <a:rPr lang="he-IL" dirty="0">
                  <a:solidFill>
                    <a:srgbClr val="002060"/>
                  </a:solidFill>
                  <a:latin typeface="Varela Round" panose="00000500000000000000" pitchFamily="2" charset="-79"/>
                  <a:cs typeface="Varela Round" panose="00000500000000000000" pitchFamily="2" charset="-79"/>
                </a:rPr>
                <a:t>(ג'אול)</a:t>
              </a:r>
            </a:p>
          </p:txBody>
        </p:sp>
        <p:sp>
          <p:nvSpPr>
            <p:cNvPr id="18" name="מלבן מעוגל 17"/>
            <p:cNvSpPr/>
            <p:nvPr/>
          </p:nvSpPr>
          <p:spPr>
            <a:xfrm>
              <a:off x="7834641" y="3436222"/>
              <a:ext cx="4026569" cy="21937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5" name="קבוצה 44"/>
          <p:cNvGrpSpPr/>
          <p:nvPr/>
        </p:nvGrpSpPr>
        <p:grpSpPr>
          <a:xfrm>
            <a:off x="679420" y="1277106"/>
            <a:ext cx="4182980" cy="2193758"/>
            <a:chOff x="1030707" y="553121"/>
            <a:chExt cx="4182980" cy="2193758"/>
          </a:xfrm>
        </p:grpSpPr>
        <p:sp>
          <p:nvSpPr>
            <p:cNvPr id="9" name="מלבן מעוגל 8"/>
            <p:cNvSpPr/>
            <p:nvPr/>
          </p:nvSpPr>
          <p:spPr>
            <a:xfrm>
              <a:off x="1030707" y="553121"/>
              <a:ext cx="4026569" cy="21937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p:cNvSpPr txBox="1"/>
            <p:nvPr/>
          </p:nvSpPr>
          <p:spPr>
            <a:xfrm>
              <a:off x="1187118" y="684226"/>
              <a:ext cx="4026569" cy="1938992"/>
            </a:xfrm>
            <a:prstGeom prst="rect">
              <a:avLst/>
            </a:prstGeom>
            <a:noFill/>
          </p:spPr>
          <p:txBody>
            <a:bodyPr wrap="square" rtlCol="1">
              <a:spAutoFit/>
            </a:bodyPr>
            <a:lstStyle/>
            <a:p>
              <a:pPr algn="ctr"/>
              <a:r>
                <a:rPr lang="he-IL" sz="2400" dirty="0">
                  <a:solidFill>
                    <a:srgbClr val="002060"/>
                  </a:solidFill>
                  <a:latin typeface="Varela Round" panose="00000500000000000000" pitchFamily="2" charset="-79"/>
                  <a:cs typeface="Varela Round" panose="00000500000000000000" pitchFamily="2" charset="-79"/>
                </a:rPr>
                <a:t> אנרגיה קינטית כוללת</a:t>
              </a:r>
            </a:p>
            <a:p>
              <a:pPr algn="ctr"/>
              <a:r>
                <a:rPr lang="he-IL" sz="2400" dirty="0">
                  <a:solidFill>
                    <a:srgbClr val="002060"/>
                  </a:solidFill>
                  <a:latin typeface="Varela Round" panose="00000500000000000000" pitchFamily="2" charset="-79"/>
                  <a:cs typeface="Varela Round" panose="00000500000000000000" pitchFamily="2" charset="-79"/>
                </a:rPr>
                <a:t>סכום </a:t>
              </a:r>
              <a:r>
                <a:rPr lang="he-IL" sz="2400" dirty="0">
                  <a:solidFill>
                    <a:srgbClr val="00B050"/>
                  </a:solidFill>
                  <a:latin typeface="Varela Round" panose="00000500000000000000" pitchFamily="2" charset="-79"/>
                  <a:cs typeface="Varela Round" panose="00000500000000000000" pitchFamily="2" charset="-79"/>
                </a:rPr>
                <a:t>כל</a:t>
              </a:r>
              <a:r>
                <a:rPr lang="he-IL" sz="2400" dirty="0">
                  <a:solidFill>
                    <a:srgbClr val="002060"/>
                  </a:solidFill>
                  <a:latin typeface="Varela Round" panose="00000500000000000000" pitchFamily="2" charset="-79"/>
                  <a:cs typeface="Varela Round" panose="00000500000000000000" pitchFamily="2" charset="-79"/>
                </a:rPr>
                <a:t> האנרגיות הקינטיות</a:t>
              </a:r>
            </a:p>
            <a:p>
              <a:pPr algn="ctr"/>
              <a:r>
                <a:rPr lang="he-IL" sz="2400" dirty="0">
                  <a:solidFill>
                    <a:srgbClr val="002060"/>
                  </a:solidFill>
                  <a:latin typeface="Varela Round" panose="00000500000000000000" pitchFamily="2" charset="-79"/>
                  <a:cs typeface="Varela Round" panose="00000500000000000000" pitchFamily="2" charset="-79"/>
                </a:rPr>
                <a:t>של </a:t>
              </a:r>
              <a:r>
                <a:rPr lang="he-IL" sz="2400" dirty="0">
                  <a:solidFill>
                    <a:srgbClr val="00B050"/>
                  </a:solidFill>
                  <a:latin typeface="Varela Round" panose="00000500000000000000" pitchFamily="2" charset="-79"/>
                  <a:cs typeface="Varela Round" panose="00000500000000000000" pitchFamily="2" charset="-79"/>
                </a:rPr>
                <a:t>כל החלקיקים במדגם. </a:t>
              </a:r>
              <a:r>
                <a:rPr lang="he-IL" sz="2400" dirty="0" err="1">
                  <a:solidFill>
                    <a:srgbClr val="002060"/>
                  </a:solidFill>
                  <a:latin typeface="Varela Round" panose="00000500000000000000" pitchFamily="2" charset="-79"/>
                  <a:cs typeface="Varela Round" panose="00000500000000000000" pitchFamily="2" charset="-79"/>
                </a:rPr>
                <a:t>תלוייה</a:t>
              </a:r>
              <a:r>
                <a:rPr lang="he-IL" sz="2400" dirty="0">
                  <a:solidFill>
                    <a:srgbClr val="002060"/>
                  </a:solidFill>
                  <a:latin typeface="Varela Round" panose="00000500000000000000" pitchFamily="2" charset="-79"/>
                  <a:cs typeface="Varela Round" panose="00000500000000000000" pitchFamily="2" charset="-79"/>
                </a:rPr>
                <a:t> </a:t>
              </a:r>
              <a:r>
                <a:rPr lang="he-IL" sz="2400" dirty="0">
                  <a:solidFill>
                    <a:srgbClr val="00B050"/>
                  </a:solidFill>
                  <a:latin typeface="Varela Round" panose="00000500000000000000" pitchFamily="2" charset="-79"/>
                  <a:cs typeface="Varela Round" panose="00000500000000000000" pitchFamily="2" charset="-79"/>
                </a:rPr>
                <a:t>בכמות</a:t>
              </a:r>
              <a:r>
                <a:rPr lang="he-IL" sz="2400" dirty="0">
                  <a:solidFill>
                    <a:srgbClr val="002060"/>
                  </a:solidFill>
                  <a:latin typeface="Varela Round" panose="00000500000000000000" pitchFamily="2" charset="-79"/>
                  <a:cs typeface="Varela Round" panose="00000500000000000000" pitchFamily="2" charset="-79"/>
                </a:rPr>
                <a:t> החלקיקים</a:t>
              </a:r>
            </a:p>
            <a:p>
              <a:pPr algn="ctr"/>
              <a:r>
                <a:rPr lang="he-IL" sz="2400" dirty="0">
                  <a:solidFill>
                    <a:srgbClr val="002060"/>
                  </a:solidFill>
                  <a:latin typeface="Varela Round" panose="00000500000000000000" pitchFamily="2" charset="-79"/>
                  <a:cs typeface="Varela Round" panose="00000500000000000000" pitchFamily="2" charset="-79"/>
                </a:rPr>
                <a:t>וב</a:t>
              </a:r>
              <a:r>
                <a:rPr lang="he-IL" sz="2400" dirty="0">
                  <a:solidFill>
                    <a:srgbClr val="00B050"/>
                  </a:solidFill>
                  <a:latin typeface="Varela Round" panose="00000500000000000000" pitchFamily="2" charset="-79"/>
                  <a:cs typeface="Varela Round" panose="00000500000000000000" pitchFamily="2" charset="-79"/>
                </a:rPr>
                <a:t>מהירות הממוצעת </a:t>
              </a:r>
              <a:r>
                <a:rPr lang="he-IL" sz="2400" dirty="0">
                  <a:solidFill>
                    <a:srgbClr val="002060"/>
                  </a:solidFill>
                  <a:latin typeface="Varela Round" panose="00000500000000000000" pitchFamily="2" charset="-79"/>
                  <a:cs typeface="Varela Round" panose="00000500000000000000" pitchFamily="2" charset="-79"/>
                </a:rPr>
                <a:t>שלהם. </a:t>
              </a:r>
            </a:p>
          </p:txBody>
        </p:sp>
      </p:grpSp>
      <p:grpSp>
        <p:nvGrpSpPr>
          <p:cNvPr id="46" name="קבוצה 45"/>
          <p:cNvGrpSpPr/>
          <p:nvPr/>
        </p:nvGrpSpPr>
        <p:grpSpPr>
          <a:xfrm>
            <a:off x="679420" y="3669292"/>
            <a:ext cx="4026569" cy="2193758"/>
            <a:chOff x="1187118" y="3411004"/>
            <a:chExt cx="4026569" cy="2193758"/>
          </a:xfrm>
        </p:grpSpPr>
        <p:grpSp>
          <p:nvGrpSpPr>
            <p:cNvPr id="42" name="קבוצה 41"/>
            <p:cNvGrpSpPr/>
            <p:nvPr/>
          </p:nvGrpSpPr>
          <p:grpSpPr>
            <a:xfrm>
              <a:off x="1187118" y="3411004"/>
              <a:ext cx="4026569" cy="2193758"/>
              <a:chOff x="1187118" y="3411004"/>
              <a:chExt cx="4026569" cy="2193758"/>
            </a:xfrm>
          </p:grpSpPr>
          <p:sp>
            <p:nvSpPr>
              <p:cNvPr id="21" name="מלבן מעוגל 20"/>
              <p:cNvSpPr/>
              <p:nvPr/>
            </p:nvSpPr>
            <p:spPr>
              <a:xfrm>
                <a:off x="1187118" y="3411004"/>
                <a:ext cx="4026569" cy="21937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1" name="קבוצה 40"/>
              <p:cNvGrpSpPr/>
              <p:nvPr/>
            </p:nvGrpSpPr>
            <p:grpSpPr>
              <a:xfrm>
                <a:off x="2439101" y="4119257"/>
                <a:ext cx="2398779" cy="1175173"/>
                <a:chOff x="2439101" y="4119257"/>
                <a:chExt cx="2398779" cy="1175173"/>
              </a:xfrm>
            </p:grpSpPr>
            <mc:AlternateContent xmlns:mc="http://schemas.openxmlformats.org/markup-compatibility/2006" xmlns:a14="http://schemas.microsoft.com/office/drawing/2010/main">
              <mc:Choice Requires="a14">
                <p:sp>
                  <p:nvSpPr>
                    <p:cNvPr id="25" name="TextBox 24"/>
                    <p:cNvSpPr txBox="1"/>
                    <p:nvPr/>
                  </p:nvSpPr>
                  <p:spPr>
                    <a:xfrm>
                      <a:off x="2819400" y="4119257"/>
                      <a:ext cx="1507958" cy="54021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2400" i="1" smtClean="0">
                                    <a:solidFill>
                                      <a:srgbClr val="00B050"/>
                                    </a:solidFill>
                                    <a:latin typeface="Cambria Math" panose="02040503050406030204" pitchFamily="18" charset="0"/>
                                  </a:rPr>
                                </m:ctrlPr>
                              </m:sSubPr>
                              <m:e>
                                <m:r>
                                  <m:rPr>
                                    <m:sty m:val="p"/>
                                  </m:rPr>
                                  <a:rPr lang="en-US" sz="2400" b="0" i="0" smtClean="0">
                                    <a:solidFill>
                                      <a:srgbClr val="00B050"/>
                                    </a:solidFill>
                                    <a:latin typeface="Cambria Math" panose="02040503050406030204" pitchFamily="18" charset="0"/>
                                  </a:rPr>
                                  <m:t>Ek</m:t>
                                </m:r>
                              </m:e>
                              <m:sub>
                                <m:r>
                                  <a:rPr lang="he-IL" sz="2400" b="0" i="0" smtClean="0">
                                    <a:solidFill>
                                      <a:srgbClr val="00B050"/>
                                    </a:solidFill>
                                    <a:latin typeface="Cambria Math" panose="02040503050406030204" pitchFamily="18" charset="0"/>
                                  </a:rPr>
                                  <m:t>כוללת</m:t>
                                </m:r>
                              </m:sub>
                            </m:sSub>
                          </m:oMath>
                        </m:oMathPara>
                      </a14:m>
                      <a:endParaRPr lang="he-IL"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819400" y="4119257"/>
                      <a:ext cx="1507958" cy="540212"/>
                    </a:xfrm>
                    <a:prstGeom prst="rect">
                      <a:avLst/>
                    </a:prstGeom>
                    <a:blipFill>
                      <a:blip r:embed="rId4"/>
                      <a:stretch>
                        <a:fillRect b="-16854"/>
                      </a:stretch>
                    </a:blipFill>
                  </p:spPr>
                  <p:txBody>
                    <a:bodyPr/>
                    <a:lstStyle/>
                    <a:p>
                      <a:r>
                        <a:rPr lang="he-IL">
                          <a:noFill/>
                        </a:rPr>
                        <a:t> </a:t>
                      </a:r>
                    </a:p>
                  </p:txBody>
                </p:sp>
              </mc:Fallback>
            </mc:AlternateContent>
            <p:grpSp>
              <p:nvGrpSpPr>
                <p:cNvPr id="30" name="קבוצה 29"/>
                <p:cNvGrpSpPr/>
                <p:nvPr/>
              </p:nvGrpSpPr>
              <p:grpSpPr>
                <a:xfrm>
                  <a:off x="2439101" y="4750456"/>
                  <a:ext cx="2398779" cy="543974"/>
                  <a:chOff x="2246596" y="4720182"/>
                  <a:chExt cx="2398779" cy="543974"/>
                </a:xfrm>
              </p:grpSpPr>
              <p:cxnSp>
                <p:nvCxnSpPr>
                  <p:cNvPr id="24" name="מחבר ישר 23"/>
                  <p:cNvCxnSpPr/>
                  <p:nvPr/>
                </p:nvCxnSpPr>
                <p:spPr>
                  <a:xfrm>
                    <a:off x="2446421" y="4720182"/>
                    <a:ext cx="19991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46596" y="4802491"/>
                    <a:ext cx="2398779" cy="461665"/>
                  </a:xfrm>
                  <a:prstGeom prst="rect">
                    <a:avLst/>
                  </a:prstGeom>
                  <a:noFill/>
                </p:spPr>
                <p:txBody>
                  <a:bodyPr wrap="square" rtlCol="1">
                    <a:spAutoFit/>
                  </a:bodyPr>
                  <a:lstStyle/>
                  <a:p>
                    <a:r>
                      <a:rPr lang="he-IL" sz="2400" dirty="0">
                        <a:solidFill>
                          <a:srgbClr val="00B050"/>
                        </a:solidFill>
                        <a:latin typeface="Varela Round" panose="00000500000000000000" pitchFamily="2" charset="-79"/>
                        <a:cs typeface="Varela Round" panose="00000500000000000000" pitchFamily="2" charset="-79"/>
                      </a:rPr>
                      <a:t>מספר חלקיקים       </a:t>
                    </a:r>
                  </a:p>
                </p:txBody>
              </p:sp>
            </p:grpSp>
          </p:grpSp>
        </p:grpSp>
        <p:grpSp>
          <p:nvGrpSpPr>
            <p:cNvPr id="40" name="קבוצה 39"/>
            <p:cNvGrpSpPr/>
            <p:nvPr/>
          </p:nvGrpSpPr>
          <p:grpSpPr>
            <a:xfrm>
              <a:off x="1395666" y="3697369"/>
              <a:ext cx="3609471" cy="1446550"/>
              <a:chOff x="1395666" y="3697369"/>
              <a:chExt cx="3609471" cy="1446550"/>
            </a:xfrm>
          </p:grpSpPr>
          <p:sp>
            <p:nvSpPr>
              <p:cNvPr id="22" name="TextBox 21"/>
              <p:cNvSpPr txBox="1"/>
              <p:nvPr/>
            </p:nvSpPr>
            <p:spPr>
              <a:xfrm>
                <a:off x="1395666" y="3697369"/>
                <a:ext cx="3609471" cy="1446550"/>
              </a:xfrm>
              <a:prstGeom prst="rect">
                <a:avLst/>
              </a:prstGeom>
              <a:noFill/>
            </p:spPr>
            <p:txBody>
              <a:bodyPr wrap="square" rtlCol="1">
                <a:spAutoFit/>
              </a:bodyPr>
              <a:lstStyle/>
              <a:p>
                <a:r>
                  <a:rPr lang="he-IL" sz="2400" dirty="0">
                    <a:solidFill>
                      <a:srgbClr val="002060"/>
                    </a:solidFill>
                    <a:latin typeface="Varela Round" panose="00000500000000000000" pitchFamily="2" charset="-79"/>
                    <a:cs typeface="Varela Round" panose="00000500000000000000" pitchFamily="2" charset="-79"/>
                  </a:rPr>
                  <a:t>אנרגיה קינטית ממוצעת</a:t>
                </a:r>
              </a:p>
              <a:p>
                <a:endParaRPr lang="he-IL" sz="2400" dirty="0">
                  <a:solidFill>
                    <a:srgbClr val="00B050"/>
                  </a:solidFill>
                  <a:latin typeface="Varela Round" panose="00000500000000000000" pitchFamily="2" charset="-79"/>
                  <a:cs typeface="Varela Round" panose="00000500000000000000" pitchFamily="2" charset="-79"/>
                </a:endParaRPr>
              </a:p>
              <a:p>
                <a:r>
                  <a:rPr lang="en-US" sz="4000" dirty="0" err="1">
                    <a:solidFill>
                      <a:srgbClr val="00B050"/>
                    </a:solidFill>
                    <a:latin typeface="Varela Round" panose="00000500000000000000" pitchFamily="2" charset="-79"/>
                    <a:cs typeface="Varela Round" panose="00000500000000000000" pitchFamily="2" charset="-79"/>
                  </a:rPr>
                  <a:t>Ek</a:t>
                </a:r>
                <a:r>
                  <a:rPr lang="en-US" sz="4000" dirty="0">
                    <a:solidFill>
                      <a:srgbClr val="00B050"/>
                    </a:solidFill>
                    <a:latin typeface="Varela Round" panose="00000500000000000000" pitchFamily="2" charset="-79"/>
                    <a:cs typeface="Varela Round" panose="00000500000000000000" pitchFamily="2" charset="-79"/>
                  </a:rPr>
                  <a:t>=</a:t>
                </a:r>
                <a:r>
                  <a:rPr lang="en-US" sz="2400" dirty="0">
                    <a:solidFill>
                      <a:srgbClr val="00B050"/>
                    </a:solidFill>
                    <a:latin typeface="Varela Round" panose="00000500000000000000" pitchFamily="2" charset="-79"/>
                    <a:cs typeface="Varela Round" panose="00000500000000000000" pitchFamily="2" charset="-79"/>
                  </a:rPr>
                  <a:t>                             </a:t>
                </a:r>
                <a:r>
                  <a:rPr lang="he-IL" sz="2400" dirty="0">
                    <a:solidFill>
                      <a:srgbClr val="00B050"/>
                    </a:solidFill>
                    <a:latin typeface="Varela Round" panose="00000500000000000000" pitchFamily="2" charset="-79"/>
                    <a:cs typeface="Varela Round" panose="00000500000000000000" pitchFamily="2" charset="-79"/>
                  </a:rPr>
                  <a:t> </a:t>
                </a:r>
              </a:p>
            </p:txBody>
          </p:sp>
          <p:cxnSp>
            <p:nvCxnSpPr>
              <p:cNvPr id="35" name="מחבר ישר 34"/>
              <p:cNvCxnSpPr/>
              <p:nvPr/>
            </p:nvCxnSpPr>
            <p:spPr>
              <a:xfrm>
                <a:off x="1798641" y="4468770"/>
                <a:ext cx="47324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47" name="כותרת 46"/>
          <p:cNvSpPr>
            <a:spLocks noGrp="1"/>
          </p:cNvSpPr>
          <p:nvPr>
            <p:ph type="title"/>
          </p:nvPr>
        </p:nvSpPr>
        <p:spPr>
          <a:xfrm>
            <a:off x="515273" y="125813"/>
            <a:ext cx="11161453" cy="720000"/>
          </a:xfrm>
        </p:spPr>
        <p:txBody>
          <a:bodyPr/>
          <a:lstStyle/>
          <a:p>
            <a:r>
              <a:rPr lang="he-IL" b="0" dirty="0"/>
              <a:t>אנרגיה קינטית ואנרגיה קינטית ממוצעת</a:t>
            </a:r>
          </a:p>
        </p:txBody>
      </p:sp>
      <p:cxnSp>
        <p:nvCxnSpPr>
          <p:cNvPr id="48" name="מחבר ישר 47"/>
          <p:cNvCxnSpPr/>
          <p:nvPr/>
        </p:nvCxnSpPr>
        <p:spPr>
          <a:xfrm flipV="1">
            <a:off x="1086705" y="215204"/>
            <a:ext cx="10126727" cy="1975"/>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flipV="1">
            <a:off x="1086705" y="794402"/>
            <a:ext cx="10126727" cy="2068"/>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84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1500"/>
                                        <p:tgtEl>
                                          <p:spTgt spid="44"/>
                                        </p:tgtEl>
                                      </p:cBhvr>
                                    </p:animEffect>
                                  </p:childTnLst>
                                </p:cTn>
                              </p:par>
                              <p:par>
                                <p:cTn id="8" presetID="42"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anim calcmode="lin" valueType="num">
                                      <p:cBhvr>
                                        <p:cTn id="11" dur="1000" fill="hold"/>
                                        <p:tgtEl>
                                          <p:spTgt spid="27"/>
                                        </p:tgtEl>
                                        <p:attrNameLst>
                                          <p:attrName>ppt_x</p:attrName>
                                        </p:attrNameLst>
                                      </p:cBhvr>
                                      <p:tavLst>
                                        <p:tav tm="0">
                                          <p:val>
                                            <p:strVal val="#ppt_x"/>
                                          </p:val>
                                        </p:tav>
                                        <p:tav tm="100000">
                                          <p:val>
                                            <p:strVal val="#ppt_x"/>
                                          </p:val>
                                        </p:tav>
                                      </p:tavLst>
                                    </p:anim>
                                    <p:anim calcmode="lin" valueType="num">
                                      <p:cBhvr>
                                        <p:cTn id="1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right)">
                                      <p:cBhvr>
                                        <p:cTn id="17" dur="1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right)">
                                      <p:cBhvr>
                                        <p:cTn id="22" dur="1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right)">
                                      <p:cBhvr>
                                        <p:cTn id="27" dur="1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oogle Shape;158;g72f4dab857_0_59"/>
          <p:cNvPicPr preferRelativeResize="0"/>
          <p:nvPr/>
        </p:nvPicPr>
        <p:blipFill rotWithShape="1">
          <a:blip r:embed="rId3">
            <a:alphaModFix/>
          </a:blip>
          <a:srcRect/>
          <a:stretch/>
        </p:blipFill>
        <p:spPr>
          <a:xfrm>
            <a:off x="4941502" y="1397835"/>
            <a:ext cx="2276475" cy="3776191"/>
          </a:xfrm>
          <a:prstGeom prst="rect">
            <a:avLst/>
          </a:prstGeom>
          <a:noFill/>
          <a:ln>
            <a:noFill/>
          </a:ln>
        </p:spPr>
      </p:pic>
      <p:sp>
        <p:nvSpPr>
          <p:cNvPr id="51" name="מלבן מעוגל 50"/>
          <p:cNvSpPr/>
          <p:nvPr/>
        </p:nvSpPr>
        <p:spPr>
          <a:xfrm>
            <a:off x="6079740" y="1419678"/>
            <a:ext cx="1149985" cy="38444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47" name="כותרת 46"/>
          <p:cNvSpPr>
            <a:spLocks noGrp="1"/>
          </p:cNvSpPr>
          <p:nvPr>
            <p:ph type="title"/>
          </p:nvPr>
        </p:nvSpPr>
        <p:spPr>
          <a:xfrm>
            <a:off x="515273" y="125813"/>
            <a:ext cx="11161453" cy="720000"/>
          </a:xfrm>
        </p:spPr>
        <p:txBody>
          <a:bodyPr/>
          <a:lstStyle/>
          <a:p>
            <a:r>
              <a:rPr lang="he-IL" b="0" dirty="0"/>
              <a:t>אנרגיה קינטית ממוצעת וטמפרטורה </a:t>
            </a:r>
          </a:p>
        </p:txBody>
      </p:sp>
      <p:cxnSp>
        <p:nvCxnSpPr>
          <p:cNvPr id="48" name="מחבר ישר 47"/>
          <p:cNvCxnSpPr/>
          <p:nvPr/>
        </p:nvCxnSpPr>
        <p:spPr>
          <a:xfrm flipV="1">
            <a:off x="1086705" y="215204"/>
            <a:ext cx="10126727" cy="1975"/>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flipV="1">
            <a:off x="1086705" y="794402"/>
            <a:ext cx="10126727" cy="2068"/>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grpSp>
        <p:nvGrpSpPr>
          <p:cNvPr id="32" name="קבוצה 31"/>
          <p:cNvGrpSpPr/>
          <p:nvPr/>
        </p:nvGrpSpPr>
        <p:grpSpPr>
          <a:xfrm>
            <a:off x="653889" y="1013173"/>
            <a:ext cx="4080715" cy="1018721"/>
            <a:chOff x="812126" y="1200973"/>
            <a:chExt cx="4080715" cy="1018721"/>
          </a:xfrm>
        </p:grpSpPr>
        <p:sp>
          <p:nvSpPr>
            <p:cNvPr id="21" name="מלבן מעוגל 20"/>
            <p:cNvSpPr/>
            <p:nvPr/>
          </p:nvSpPr>
          <p:spPr>
            <a:xfrm>
              <a:off x="812126" y="1200973"/>
              <a:ext cx="4026569" cy="936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866272" y="1388697"/>
              <a:ext cx="4026569" cy="830997"/>
            </a:xfrm>
            <a:prstGeom prst="rect">
              <a:avLst/>
            </a:prstGeom>
          </p:spPr>
          <p:txBody>
            <a:bodyPr wrap="square">
              <a:spAutoFit/>
            </a:bodyPr>
            <a:lstStyle/>
            <a:p>
              <a:pPr algn="ctr">
                <a:buClr>
                  <a:srgbClr val="00FFFF"/>
                </a:buClr>
              </a:pPr>
              <a:r>
                <a:rPr lang="he-IL" sz="2400" dirty="0">
                  <a:solidFill>
                    <a:srgbClr val="002060"/>
                  </a:solidFill>
                  <a:latin typeface="Varela Round" panose="00000500000000000000" pitchFamily="2" charset="-79"/>
                  <a:cs typeface="Varela Round" panose="00000500000000000000" pitchFamily="2" charset="-79"/>
                </a:rPr>
                <a:t>ככל </a:t>
              </a:r>
              <a:r>
                <a:rPr lang="he-IL" sz="2400" dirty="0">
                  <a:solidFill>
                    <a:srgbClr val="00B050"/>
                  </a:solidFill>
                  <a:latin typeface="Varela Round" panose="00000500000000000000" pitchFamily="2" charset="-79"/>
                  <a:cs typeface="Varela Round" panose="00000500000000000000" pitchFamily="2" charset="-79"/>
                </a:rPr>
                <a:t>שהטמפרטורה גבוהה </a:t>
              </a:r>
            </a:p>
            <a:p>
              <a:pPr algn="ctr">
                <a:buClr>
                  <a:srgbClr val="00FFFF"/>
                </a:buClr>
              </a:pPr>
              <a:r>
                <a:rPr lang="he-IL" sz="2400" dirty="0">
                  <a:solidFill>
                    <a:srgbClr val="002060"/>
                  </a:solidFill>
                  <a:latin typeface="Varela Round" panose="00000500000000000000" pitchFamily="2" charset="-79"/>
                  <a:cs typeface="Varela Round" panose="00000500000000000000" pitchFamily="2" charset="-79"/>
                </a:rPr>
                <a:t>יותר</a:t>
              </a:r>
            </a:p>
          </p:txBody>
        </p:sp>
      </p:grpSp>
      <p:grpSp>
        <p:nvGrpSpPr>
          <p:cNvPr id="33" name="קבוצה 32"/>
          <p:cNvGrpSpPr/>
          <p:nvPr/>
        </p:nvGrpSpPr>
        <p:grpSpPr>
          <a:xfrm>
            <a:off x="646454" y="2228498"/>
            <a:ext cx="4026569" cy="936433"/>
            <a:chOff x="812125" y="2456291"/>
            <a:chExt cx="4026569" cy="936433"/>
          </a:xfrm>
        </p:grpSpPr>
        <p:sp>
          <p:nvSpPr>
            <p:cNvPr id="23" name="מלבן מעוגל 22"/>
            <p:cNvSpPr/>
            <p:nvPr/>
          </p:nvSpPr>
          <p:spPr>
            <a:xfrm>
              <a:off x="812125" y="2456291"/>
              <a:ext cx="4026569" cy="936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1207091" y="2509008"/>
              <a:ext cx="3344927" cy="830997"/>
            </a:xfrm>
            <a:prstGeom prst="rect">
              <a:avLst/>
            </a:prstGeom>
            <a:noFill/>
          </p:spPr>
          <p:txBody>
            <a:bodyPr wrap="square" rtlCol="1">
              <a:spAutoFit/>
            </a:bodyPr>
            <a:lstStyle/>
            <a:p>
              <a:pPr algn="ctr"/>
              <a:r>
                <a:rPr lang="he-IL" sz="2400" dirty="0">
                  <a:solidFill>
                    <a:srgbClr val="00B050"/>
                  </a:solidFill>
                  <a:latin typeface="Varela Round" panose="00000500000000000000" pitchFamily="2" charset="-79"/>
                  <a:cs typeface="Varela Round" panose="00000500000000000000" pitchFamily="2" charset="-79"/>
                </a:rPr>
                <a:t>המהירות</a:t>
              </a:r>
              <a:r>
                <a:rPr lang="he-IL" sz="2400" dirty="0">
                  <a:solidFill>
                    <a:srgbClr val="002060"/>
                  </a:solidFill>
                  <a:latin typeface="Varela Round" panose="00000500000000000000" pitchFamily="2" charset="-79"/>
                  <a:cs typeface="Varela Round" panose="00000500000000000000" pitchFamily="2" charset="-79"/>
                </a:rPr>
                <a:t> של החלקיקים במדגם </a:t>
              </a:r>
              <a:r>
                <a:rPr lang="he-IL" sz="2400" dirty="0">
                  <a:solidFill>
                    <a:srgbClr val="00B050"/>
                  </a:solidFill>
                  <a:latin typeface="Varela Round" panose="00000500000000000000" pitchFamily="2" charset="-79"/>
                  <a:cs typeface="Varela Round" panose="00000500000000000000" pitchFamily="2" charset="-79"/>
                </a:rPr>
                <a:t>גבוהה יותר</a:t>
              </a:r>
            </a:p>
          </p:txBody>
        </p:sp>
      </p:grpSp>
      <p:grpSp>
        <p:nvGrpSpPr>
          <p:cNvPr id="34" name="קבוצה 33"/>
          <p:cNvGrpSpPr/>
          <p:nvPr/>
        </p:nvGrpSpPr>
        <p:grpSpPr>
          <a:xfrm>
            <a:off x="667886" y="3530732"/>
            <a:ext cx="4026569" cy="964626"/>
            <a:chOff x="812125" y="3727267"/>
            <a:chExt cx="4026569" cy="964626"/>
          </a:xfrm>
        </p:grpSpPr>
        <p:sp>
          <p:nvSpPr>
            <p:cNvPr id="24" name="מלבן מעוגל 23"/>
            <p:cNvSpPr/>
            <p:nvPr/>
          </p:nvSpPr>
          <p:spPr>
            <a:xfrm>
              <a:off x="812125" y="3727267"/>
              <a:ext cx="4026569" cy="936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1152945" y="3860896"/>
              <a:ext cx="3344927" cy="830997"/>
            </a:xfrm>
            <a:prstGeom prst="rect">
              <a:avLst/>
            </a:prstGeom>
            <a:noFill/>
          </p:spPr>
          <p:txBody>
            <a:bodyPr wrap="square" rtlCol="1">
              <a:spAutoFit/>
            </a:bodyPr>
            <a:lstStyle/>
            <a:p>
              <a:pPr algn="ctr"/>
              <a:r>
                <a:rPr lang="he-IL" sz="2400" dirty="0">
                  <a:solidFill>
                    <a:srgbClr val="002060"/>
                  </a:solidFill>
                  <a:latin typeface="Varela Round" panose="00000500000000000000" pitchFamily="2" charset="-79"/>
                  <a:cs typeface="Varela Round" panose="00000500000000000000" pitchFamily="2" charset="-79"/>
                </a:rPr>
                <a:t>האנרגיה הקינטית של החלקיקים </a:t>
              </a:r>
              <a:r>
                <a:rPr lang="he-IL" sz="2400" dirty="0">
                  <a:solidFill>
                    <a:srgbClr val="00B050"/>
                  </a:solidFill>
                  <a:latin typeface="Varela Round" panose="00000500000000000000" pitchFamily="2" charset="-79"/>
                  <a:cs typeface="Varela Round" panose="00000500000000000000" pitchFamily="2" charset="-79"/>
                </a:rPr>
                <a:t>גבוהה יותר</a:t>
              </a:r>
            </a:p>
          </p:txBody>
        </p:sp>
      </p:grpSp>
      <p:grpSp>
        <p:nvGrpSpPr>
          <p:cNvPr id="35" name="קבוצה 34"/>
          <p:cNvGrpSpPr/>
          <p:nvPr/>
        </p:nvGrpSpPr>
        <p:grpSpPr>
          <a:xfrm>
            <a:off x="646453" y="4867246"/>
            <a:ext cx="4026569" cy="936433"/>
            <a:chOff x="812125" y="4961684"/>
            <a:chExt cx="4026569" cy="936433"/>
          </a:xfrm>
        </p:grpSpPr>
        <p:sp>
          <p:nvSpPr>
            <p:cNvPr id="25" name="מלבן מעוגל 24"/>
            <p:cNvSpPr/>
            <p:nvPr/>
          </p:nvSpPr>
          <p:spPr>
            <a:xfrm>
              <a:off x="812125" y="4961684"/>
              <a:ext cx="4026569" cy="936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812125" y="5054038"/>
              <a:ext cx="3860281" cy="830997"/>
            </a:xfrm>
            <a:prstGeom prst="rect">
              <a:avLst/>
            </a:prstGeom>
            <a:noFill/>
          </p:spPr>
          <p:txBody>
            <a:bodyPr wrap="square" rtlCol="1">
              <a:spAutoFit/>
            </a:bodyPr>
            <a:lstStyle/>
            <a:p>
              <a:pPr algn="ctr"/>
              <a:r>
                <a:rPr lang="he-IL" sz="2400" dirty="0">
                  <a:solidFill>
                    <a:srgbClr val="00B050"/>
                  </a:solidFill>
                  <a:latin typeface="Varela Round" panose="00000500000000000000" pitchFamily="2" charset="-79"/>
                  <a:cs typeface="Varela Round" panose="00000500000000000000" pitchFamily="2" charset="-79"/>
                </a:rPr>
                <a:t>האנרגיה הקינטית הממוצעת </a:t>
              </a:r>
              <a:r>
                <a:rPr lang="he-IL" sz="2400" dirty="0">
                  <a:solidFill>
                    <a:srgbClr val="002060"/>
                  </a:solidFill>
                  <a:latin typeface="Varela Round" panose="00000500000000000000" pitchFamily="2" charset="-79"/>
                  <a:cs typeface="Varela Round" panose="00000500000000000000" pitchFamily="2" charset="-79"/>
                </a:rPr>
                <a:t>של החלקיקים גדלה</a:t>
              </a:r>
            </a:p>
          </p:txBody>
        </p:sp>
      </p:grpSp>
      <p:grpSp>
        <p:nvGrpSpPr>
          <p:cNvPr id="30" name="קבוצה 29"/>
          <p:cNvGrpSpPr/>
          <p:nvPr/>
        </p:nvGrpSpPr>
        <p:grpSpPr>
          <a:xfrm>
            <a:off x="6617366" y="1663680"/>
            <a:ext cx="4569920" cy="3457616"/>
            <a:chOff x="6346655" y="1804195"/>
            <a:chExt cx="4569920" cy="3457616"/>
          </a:xfrm>
        </p:grpSpPr>
        <p:grpSp>
          <p:nvGrpSpPr>
            <p:cNvPr id="44" name="קבוצה 43"/>
            <p:cNvGrpSpPr/>
            <p:nvPr/>
          </p:nvGrpSpPr>
          <p:grpSpPr>
            <a:xfrm>
              <a:off x="6400801" y="1804195"/>
              <a:ext cx="4515774" cy="3457616"/>
              <a:chOff x="7834641" y="510339"/>
              <a:chExt cx="4026569" cy="2193758"/>
            </a:xfrm>
          </p:grpSpPr>
          <p:sp>
            <p:nvSpPr>
              <p:cNvPr id="8" name="מלבן 7"/>
              <p:cNvSpPr/>
              <p:nvPr/>
            </p:nvSpPr>
            <p:spPr>
              <a:xfrm>
                <a:off x="8019125" y="663794"/>
                <a:ext cx="3657600" cy="429348"/>
              </a:xfrm>
              <a:prstGeom prst="rect">
                <a:avLst/>
              </a:prstGeom>
            </p:spPr>
            <p:txBody>
              <a:bodyPr wrap="square">
                <a:spAutoFit/>
              </a:bodyPr>
              <a:lstStyle/>
              <a:p>
                <a:pPr defTabSz="622300">
                  <a:lnSpc>
                    <a:spcPct val="90000"/>
                  </a:lnSpc>
                  <a:spcBef>
                    <a:spcPct val="0"/>
                  </a:spcBef>
                  <a:spcAft>
                    <a:spcPct val="35000"/>
                  </a:spcAft>
                </a:pPr>
                <a:endParaRPr lang="he-IL" sz="2400" dirty="0">
                  <a:solidFill>
                    <a:srgbClr val="002060"/>
                  </a:solidFill>
                  <a:latin typeface="Varela Round" panose="00000500000000000000" pitchFamily="2" charset="-79"/>
                  <a:cs typeface="Varela Round" panose="00000500000000000000" pitchFamily="2" charset="-79"/>
                </a:endParaRPr>
              </a:p>
            </p:txBody>
          </p:sp>
          <p:sp>
            <p:nvSpPr>
              <p:cNvPr id="17" name="מלבן מעוגל 16"/>
              <p:cNvSpPr/>
              <p:nvPr/>
            </p:nvSpPr>
            <p:spPr>
              <a:xfrm>
                <a:off x="7834641" y="510339"/>
                <a:ext cx="4026569" cy="21937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מלבן 1"/>
            <p:cNvSpPr/>
            <p:nvPr/>
          </p:nvSpPr>
          <p:spPr>
            <a:xfrm>
              <a:off x="6346655" y="2043873"/>
              <a:ext cx="4547506" cy="2963888"/>
            </a:xfrm>
            <a:prstGeom prst="rect">
              <a:avLst/>
            </a:prstGeom>
          </p:spPr>
          <p:txBody>
            <a:bodyPr wrap="square">
              <a:spAutoFit/>
            </a:bodyPr>
            <a:lstStyle/>
            <a:p>
              <a:pPr algn="ctr" defTabSz="622300">
                <a:lnSpc>
                  <a:spcPct val="90000"/>
                </a:lnSpc>
                <a:spcBef>
                  <a:spcPct val="0"/>
                </a:spcBef>
                <a:spcAft>
                  <a:spcPct val="35000"/>
                </a:spcAft>
              </a:pPr>
              <a:r>
                <a:rPr lang="he-IL" sz="2400" dirty="0">
                  <a:solidFill>
                    <a:srgbClr val="00B050"/>
                  </a:solidFill>
                  <a:latin typeface="Varela Round" panose="00000500000000000000" pitchFamily="2" charset="-79"/>
                  <a:cs typeface="Varela Round" panose="00000500000000000000" pitchFamily="2" charset="-79"/>
                </a:rPr>
                <a:t>    טמפרטורה</a:t>
              </a:r>
              <a:r>
                <a:rPr lang="he-IL" sz="2400" dirty="0">
                  <a:solidFill>
                    <a:srgbClr val="002060"/>
                  </a:solidFill>
                  <a:latin typeface="Varela Round" panose="00000500000000000000" pitchFamily="2" charset="-79"/>
                  <a:cs typeface="Varela Round" panose="00000500000000000000" pitchFamily="2" charset="-79"/>
                </a:rPr>
                <a:t> , </a:t>
              </a:r>
              <a:r>
                <a:rPr lang="en-US" sz="3600" dirty="0">
                  <a:solidFill>
                    <a:srgbClr val="00B050"/>
                  </a:solidFill>
                  <a:latin typeface="Varela Round" panose="00000500000000000000" pitchFamily="2" charset="-79"/>
                  <a:cs typeface="Varela Round" panose="00000500000000000000" pitchFamily="2" charset="-79"/>
                </a:rPr>
                <a:t>T</a:t>
              </a:r>
              <a:endParaRPr lang="he-IL" sz="3600" dirty="0">
                <a:solidFill>
                  <a:srgbClr val="00B050"/>
                </a:solidFill>
                <a:latin typeface="Varela Round" panose="00000500000000000000" pitchFamily="2" charset="-79"/>
                <a:cs typeface="Varela Round" panose="00000500000000000000" pitchFamily="2" charset="-79"/>
              </a:endParaRPr>
            </a:p>
            <a:p>
              <a:pPr algn="ctr" defTabSz="622300">
                <a:lnSpc>
                  <a:spcPct val="90000"/>
                </a:lnSpc>
                <a:spcBef>
                  <a:spcPct val="0"/>
                </a:spcBef>
                <a:spcAft>
                  <a:spcPct val="35000"/>
                </a:spcAft>
              </a:pPr>
              <a:r>
                <a:rPr lang="he-IL" sz="2400" dirty="0">
                  <a:solidFill>
                    <a:srgbClr val="002060"/>
                  </a:solidFill>
                  <a:latin typeface="Varela Round" panose="00000500000000000000" pitchFamily="2" charset="-79"/>
                  <a:cs typeface="Varela Round" panose="00000500000000000000" pitchFamily="2" charset="-79"/>
                </a:rPr>
                <a:t>היא התיאור </a:t>
              </a:r>
              <a:r>
                <a:rPr lang="he-IL" sz="2400" dirty="0" err="1">
                  <a:solidFill>
                    <a:srgbClr val="002060"/>
                  </a:solidFill>
                  <a:latin typeface="Varela Round" panose="00000500000000000000" pitchFamily="2" charset="-79"/>
                  <a:cs typeface="Varela Round" panose="00000500000000000000" pitchFamily="2" charset="-79"/>
                </a:rPr>
                <a:t>המאקרוסקופי</a:t>
              </a:r>
              <a:r>
                <a:rPr lang="he-IL" sz="2400" dirty="0">
                  <a:solidFill>
                    <a:srgbClr val="002060"/>
                  </a:solidFill>
                  <a:latin typeface="Varela Round" panose="00000500000000000000" pitchFamily="2" charset="-79"/>
                  <a:cs typeface="Varela Round" panose="00000500000000000000" pitchFamily="2" charset="-79"/>
                </a:rPr>
                <a:t> </a:t>
              </a:r>
            </a:p>
            <a:p>
              <a:pPr defTabSz="622300">
                <a:lnSpc>
                  <a:spcPct val="90000"/>
                </a:lnSpc>
                <a:spcBef>
                  <a:spcPct val="0"/>
                </a:spcBef>
                <a:spcAft>
                  <a:spcPct val="35000"/>
                </a:spcAft>
              </a:pPr>
              <a:r>
                <a:rPr lang="he-IL" sz="2400" dirty="0">
                  <a:solidFill>
                    <a:srgbClr val="002060"/>
                  </a:solidFill>
                  <a:latin typeface="Varela Round" panose="00000500000000000000" pitchFamily="2" charset="-79"/>
                  <a:cs typeface="Varela Round" panose="00000500000000000000" pitchFamily="2" charset="-79"/>
                </a:rPr>
                <a:t>של האנרגיה הקינטית הממוצעת, </a:t>
              </a:r>
            </a:p>
            <a:p>
              <a:pPr algn="ctr" defTabSz="622300">
                <a:lnSpc>
                  <a:spcPct val="90000"/>
                </a:lnSpc>
                <a:spcBef>
                  <a:spcPct val="0"/>
                </a:spcBef>
                <a:spcAft>
                  <a:spcPct val="35000"/>
                </a:spcAft>
              </a:pPr>
              <a:endParaRPr lang="he-IL" sz="2400" dirty="0">
                <a:solidFill>
                  <a:srgbClr val="002060"/>
                </a:solidFill>
                <a:latin typeface="Varela Round" panose="00000500000000000000" pitchFamily="2" charset="-79"/>
                <a:cs typeface="Varela Round" panose="00000500000000000000" pitchFamily="2" charset="-79"/>
              </a:endParaRPr>
            </a:p>
            <a:p>
              <a:pPr algn="ctr" defTabSz="622300">
                <a:lnSpc>
                  <a:spcPct val="90000"/>
                </a:lnSpc>
                <a:spcBef>
                  <a:spcPct val="0"/>
                </a:spcBef>
                <a:spcAft>
                  <a:spcPct val="35000"/>
                </a:spcAft>
              </a:pPr>
              <a:endParaRPr lang="he-IL" sz="2400" dirty="0">
                <a:solidFill>
                  <a:srgbClr val="002060"/>
                </a:solidFill>
                <a:latin typeface="Varela Round" panose="00000500000000000000" pitchFamily="2" charset="-79"/>
                <a:cs typeface="Varela Round" panose="00000500000000000000" pitchFamily="2" charset="-79"/>
              </a:endParaRPr>
            </a:p>
            <a:p>
              <a:pPr algn="ctr" defTabSz="622300">
                <a:lnSpc>
                  <a:spcPct val="90000"/>
                </a:lnSpc>
                <a:spcBef>
                  <a:spcPct val="0"/>
                </a:spcBef>
                <a:spcAft>
                  <a:spcPct val="35000"/>
                </a:spcAft>
              </a:pPr>
              <a:r>
                <a:rPr lang="he-IL" sz="2400" dirty="0">
                  <a:solidFill>
                    <a:srgbClr val="002060"/>
                  </a:solidFill>
                  <a:latin typeface="Varela Round" panose="00000500000000000000" pitchFamily="2" charset="-79"/>
                  <a:cs typeface="Varela Round" panose="00000500000000000000" pitchFamily="2" charset="-79"/>
                </a:rPr>
                <a:t>של חלקיקי הגז.</a:t>
              </a:r>
              <a:endParaRPr lang="he-IL" sz="2400" dirty="0"/>
            </a:p>
          </p:txBody>
        </p:sp>
        <p:grpSp>
          <p:nvGrpSpPr>
            <p:cNvPr id="29" name="קבוצה 28"/>
            <p:cNvGrpSpPr/>
            <p:nvPr/>
          </p:nvGrpSpPr>
          <p:grpSpPr>
            <a:xfrm>
              <a:off x="8400041" y="3689931"/>
              <a:ext cx="663748" cy="646477"/>
              <a:chOff x="8659723" y="5517678"/>
              <a:chExt cx="663748" cy="646477"/>
            </a:xfrm>
          </p:grpSpPr>
          <p:cxnSp>
            <p:nvCxnSpPr>
              <p:cNvPr id="6" name="מחבר ישר 5"/>
              <p:cNvCxnSpPr/>
              <p:nvPr/>
            </p:nvCxnSpPr>
            <p:spPr>
              <a:xfrm flipV="1">
                <a:off x="8659723" y="5517678"/>
                <a:ext cx="604590" cy="244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8659723" y="5579380"/>
                    <a:ext cx="663748"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sty m:val="p"/>
                            </m:rPr>
                            <a:rPr lang="en-US" sz="3200" i="0" smtClean="0">
                              <a:solidFill>
                                <a:srgbClr val="00B050"/>
                              </a:solidFill>
                              <a:latin typeface="Cambria Math" panose="02040503050406030204" pitchFamily="18" charset="0"/>
                            </a:rPr>
                            <m:t>E</m:t>
                          </m:r>
                          <m:r>
                            <m:rPr>
                              <m:sty m:val="p"/>
                            </m:rPr>
                            <a:rPr lang="en-US" sz="3200" b="0" i="0" smtClean="0">
                              <a:solidFill>
                                <a:srgbClr val="00B050"/>
                              </a:solidFill>
                              <a:latin typeface="Cambria Math" panose="02040503050406030204" pitchFamily="18" charset="0"/>
                            </a:rPr>
                            <m:t>k</m:t>
                          </m:r>
                        </m:oMath>
                      </m:oMathPara>
                    </a14:m>
                    <a:endParaRPr lang="he-IL" sz="3200" dirty="0">
                      <a:solidFill>
                        <a:srgbClr val="00B050"/>
                      </a:solidFill>
                      <a:latin typeface="Varela Round" panose="00000500000000000000" pitchFamily="2" charset="-79"/>
                      <a:cs typeface="Varela Round" panose="00000500000000000000" pitchFamily="2" charset="-79"/>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659723" y="5579380"/>
                    <a:ext cx="663748" cy="584775"/>
                  </a:xfrm>
                  <a:prstGeom prst="rect">
                    <a:avLst/>
                  </a:prstGeom>
                  <a:blipFill>
                    <a:blip r:embed="rId4"/>
                    <a:stretch>
                      <a:fillRect/>
                    </a:stretch>
                  </a:blipFill>
                </p:spPr>
                <p:txBody>
                  <a:bodyPr/>
                  <a:lstStyle/>
                  <a:p>
                    <a:r>
                      <a:rPr lang="he-IL">
                        <a:noFill/>
                      </a:rPr>
                      <a:t> </a:t>
                    </a:r>
                  </a:p>
                </p:txBody>
              </p:sp>
            </mc:Fallback>
          </mc:AlternateContent>
        </p:grpSp>
      </p:grpSp>
      <p:sp>
        <p:nvSpPr>
          <p:cNvPr id="31" name="חץ למטה 30"/>
          <p:cNvSpPr/>
          <p:nvPr/>
        </p:nvSpPr>
        <p:spPr>
          <a:xfrm>
            <a:off x="2485959" y="4517117"/>
            <a:ext cx="382010" cy="223739"/>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חץ למטה 37"/>
          <p:cNvSpPr/>
          <p:nvPr/>
        </p:nvSpPr>
        <p:spPr>
          <a:xfrm>
            <a:off x="2485959" y="1991677"/>
            <a:ext cx="382010" cy="223739"/>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חץ למטה 38"/>
          <p:cNvSpPr/>
          <p:nvPr/>
        </p:nvSpPr>
        <p:spPr>
          <a:xfrm>
            <a:off x="2491836" y="3168749"/>
            <a:ext cx="382010" cy="223739"/>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35"/>
          <p:cNvSpPr/>
          <p:nvPr/>
        </p:nvSpPr>
        <p:spPr>
          <a:xfrm>
            <a:off x="5649733" y="1975227"/>
            <a:ext cx="780983" cy="369332"/>
          </a:xfrm>
          <a:prstGeom prst="rect">
            <a:avLst/>
          </a:prstGeom>
          <a:solidFill>
            <a:srgbClr val="FFFF00"/>
          </a:solidFill>
        </p:spPr>
        <p:txBody>
          <a:bodyPr wrap="none">
            <a:spAutoFit/>
          </a:bodyPr>
          <a:lstStyle/>
          <a:p>
            <a:pPr lvl="0" algn="l" rtl="0">
              <a:buClr>
                <a:srgbClr val="000000"/>
              </a:buClr>
              <a:defRPr/>
            </a:pPr>
            <a:r>
              <a:rPr lang="en-US" b="1" kern="0" dirty="0">
                <a:solidFill>
                  <a:srgbClr val="00007E"/>
                </a:solidFill>
                <a:latin typeface="Varela Round" panose="00000500000000000000" pitchFamily="2" charset="-79"/>
                <a:cs typeface="Varela Round" panose="00000500000000000000" pitchFamily="2" charset="-79"/>
                <a:sym typeface="Varela Round"/>
              </a:rPr>
              <a:t>100</a:t>
            </a:r>
            <a:r>
              <a:rPr lang="en-US" sz="1200" b="1" kern="0" baseline="30000" dirty="0">
                <a:solidFill>
                  <a:srgbClr val="00007E"/>
                </a:solidFill>
                <a:latin typeface="Varela Round" panose="00000500000000000000" pitchFamily="2" charset="-79"/>
                <a:cs typeface="Varela Round" panose="00000500000000000000" pitchFamily="2" charset="-79"/>
                <a:sym typeface="Varela Round"/>
              </a:rPr>
              <a:t>0</a:t>
            </a:r>
            <a:r>
              <a:rPr lang="en-US" sz="1200" b="1" kern="0" dirty="0">
                <a:solidFill>
                  <a:srgbClr val="00007E"/>
                </a:solidFill>
                <a:latin typeface="Varela Round" panose="00000500000000000000" pitchFamily="2" charset="-79"/>
                <a:cs typeface="Varela Round" panose="00000500000000000000" pitchFamily="2" charset="-79"/>
                <a:sym typeface="Varela Round"/>
              </a:rPr>
              <a:t>C</a:t>
            </a:r>
            <a:endParaRPr lang="he-IL" sz="1200" b="1" kern="0" dirty="0">
              <a:solidFill>
                <a:srgbClr val="000000"/>
              </a:solidFill>
              <a:cs typeface="Arial"/>
              <a:sym typeface="Arial"/>
            </a:endParaRPr>
          </a:p>
        </p:txBody>
      </p:sp>
      <p:sp>
        <p:nvSpPr>
          <p:cNvPr id="54" name="מלבן 53"/>
          <p:cNvSpPr/>
          <p:nvPr/>
        </p:nvSpPr>
        <p:spPr>
          <a:xfrm>
            <a:off x="5657165" y="2533374"/>
            <a:ext cx="638316" cy="369332"/>
          </a:xfrm>
          <a:prstGeom prst="rect">
            <a:avLst/>
          </a:prstGeom>
          <a:solidFill>
            <a:srgbClr val="FFFF00"/>
          </a:solidFill>
        </p:spPr>
        <p:txBody>
          <a:bodyPr wrap="none">
            <a:spAutoFit/>
          </a:bodyPr>
          <a:lstStyle/>
          <a:p>
            <a:pPr lvl="0" algn="l" rtl="0">
              <a:buClr>
                <a:srgbClr val="000000"/>
              </a:buClr>
              <a:defRPr/>
            </a:pPr>
            <a:r>
              <a:rPr lang="en-US" b="1" kern="0" dirty="0">
                <a:solidFill>
                  <a:srgbClr val="00007E"/>
                </a:solidFill>
                <a:latin typeface="Varela Round" panose="00000500000000000000" pitchFamily="2" charset="-79"/>
                <a:cs typeface="Varela Round" panose="00000500000000000000" pitchFamily="2" charset="-79"/>
                <a:sym typeface="Varela Round"/>
              </a:rPr>
              <a:t>57</a:t>
            </a:r>
            <a:r>
              <a:rPr lang="en-US" sz="1200" b="1" kern="0" baseline="30000" dirty="0">
                <a:solidFill>
                  <a:srgbClr val="00007E"/>
                </a:solidFill>
                <a:latin typeface="Varela Round" panose="00000500000000000000" pitchFamily="2" charset="-79"/>
                <a:cs typeface="Varela Round" panose="00000500000000000000" pitchFamily="2" charset="-79"/>
                <a:sym typeface="Varela Round"/>
              </a:rPr>
              <a:t>0</a:t>
            </a:r>
            <a:r>
              <a:rPr lang="en-US" sz="1200" b="1" kern="0" dirty="0">
                <a:solidFill>
                  <a:srgbClr val="00007E"/>
                </a:solidFill>
                <a:latin typeface="Varela Round" panose="00000500000000000000" pitchFamily="2" charset="-79"/>
                <a:cs typeface="Varela Round" panose="00000500000000000000" pitchFamily="2" charset="-79"/>
                <a:sym typeface="Varela Round"/>
              </a:rPr>
              <a:t>C</a:t>
            </a:r>
            <a:endParaRPr lang="he-IL" sz="1200" b="1" kern="0" dirty="0">
              <a:solidFill>
                <a:srgbClr val="000000"/>
              </a:solidFill>
              <a:cs typeface="Arial"/>
              <a:sym typeface="Arial"/>
            </a:endParaRPr>
          </a:p>
        </p:txBody>
      </p:sp>
    </p:spTree>
    <p:extLst>
      <p:ext uri="{BB962C8B-B14F-4D97-AF65-F5344CB8AC3E}">
        <p14:creationId xmlns:p14="http://schemas.microsoft.com/office/powerpoint/2010/main" val="275244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80">
                                          <p:stCondLst>
                                            <p:cond delay="0"/>
                                          </p:stCondLst>
                                        </p:cTn>
                                        <p:tgtEl>
                                          <p:spTgt spid="54"/>
                                        </p:tgtEl>
                                      </p:cBhvr>
                                    </p:animEffect>
                                    <p:anim calcmode="lin" valueType="num">
                                      <p:cBhvr>
                                        <p:cTn id="15"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20" dur="26">
                                          <p:stCondLst>
                                            <p:cond delay="650"/>
                                          </p:stCondLst>
                                        </p:cTn>
                                        <p:tgtEl>
                                          <p:spTgt spid="54"/>
                                        </p:tgtEl>
                                      </p:cBhvr>
                                      <p:to x="100000" y="60000"/>
                                    </p:animScale>
                                    <p:animScale>
                                      <p:cBhvr>
                                        <p:cTn id="21" dur="166" decel="50000">
                                          <p:stCondLst>
                                            <p:cond delay="676"/>
                                          </p:stCondLst>
                                        </p:cTn>
                                        <p:tgtEl>
                                          <p:spTgt spid="54"/>
                                        </p:tgtEl>
                                      </p:cBhvr>
                                      <p:to x="100000" y="100000"/>
                                    </p:animScale>
                                    <p:animScale>
                                      <p:cBhvr>
                                        <p:cTn id="22" dur="26">
                                          <p:stCondLst>
                                            <p:cond delay="1312"/>
                                          </p:stCondLst>
                                        </p:cTn>
                                        <p:tgtEl>
                                          <p:spTgt spid="54"/>
                                        </p:tgtEl>
                                      </p:cBhvr>
                                      <p:to x="100000" y="80000"/>
                                    </p:animScale>
                                    <p:animScale>
                                      <p:cBhvr>
                                        <p:cTn id="23" dur="166" decel="50000">
                                          <p:stCondLst>
                                            <p:cond delay="1338"/>
                                          </p:stCondLst>
                                        </p:cTn>
                                        <p:tgtEl>
                                          <p:spTgt spid="54"/>
                                        </p:tgtEl>
                                      </p:cBhvr>
                                      <p:to x="100000" y="100000"/>
                                    </p:animScale>
                                    <p:animScale>
                                      <p:cBhvr>
                                        <p:cTn id="24" dur="26">
                                          <p:stCondLst>
                                            <p:cond delay="1642"/>
                                          </p:stCondLst>
                                        </p:cTn>
                                        <p:tgtEl>
                                          <p:spTgt spid="54"/>
                                        </p:tgtEl>
                                      </p:cBhvr>
                                      <p:to x="100000" y="90000"/>
                                    </p:animScale>
                                    <p:animScale>
                                      <p:cBhvr>
                                        <p:cTn id="25" dur="166" decel="50000">
                                          <p:stCondLst>
                                            <p:cond delay="1668"/>
                                          </p:stCondLst>
                                        </p:cTn>
                                        <p:tgtEl>
                                          <p:spTgt spid="54"/>
                                        </p:tgtEl>
                                      </p:cBhvr>
                                      <p:to x="100000" y="100000"/>
                                    </p:animScale>
                                    <p:animScale>
                                      <p:cBhvr>
                                        <p:cTn id="26" dur="26">
                                          <p:stCondLst>
                                            <p:cond delay="1808"/>
                                          </p:stCondLst>
                                        </p:cTn>
                                        <p:tgtEl>
                                          <p:spTgt spid="54"/>
                                        </p:tgtEl>
                                      </p:cBhvr>
                                      <p:to x="100000" y="95000"/>
                                    </p:animScale>
                                    <p:animScale>
                                      <p:cBhvr>
                                        <p:cTn id="27" dur="166" decel="50000">
                                          <p:stCondLst>
                                            <p:cond delay="1834"/>
                                          </p:stCondLst>
                                        </p:cTn>
                                        <p:tgtEl>
                                          <p:spTgt spid="5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80">
                                          <p:stCondLst>
                                            <p:cond delay="0"/>
                                          </p:stCondLst>
                                        </p:cTn>
                                        <p:tgtEl>
                                          <p:spTgt spid="36"/>
                                        </p:tgtEl>
                                      </p:cBhvr>
                                    </p:animEffect>
                                    <p:anim calcmode="lin" valueType="num">
                                      <p:cBhvr>
                                        <p:cTn id="31"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6" dur="26">
                                          <p:stCondLst>
                                            <p:cond delay="650"/>
                                          </p:stCondLst>
                                        </p:cTn>
                                        <p:tgtEl>
                                          <p:spTgt spid="36"/>
                                        </p:tgtEl>
                                      </p:cBhvr>
                                      <p:to x="100000" y="60000"/>
                                    </p:animScale>
                                    <p:animScale>
                                      <p:cBhvr>
                                        <p:cTn id="37" dur="166" decel="50000">
                                          <p:stCondLst>
                                            <p:cond delay="676"/>
                                          </p:stCondLst>
                                        </p:cTn>
                                        <p:tgtEl>
                                          <p:spTgt spid="36"/>
                                        </p:tgtEl>
                                      </p:cBhvr>
                                      <p:to x="100000" y="100000"/>
                                    </p:animScale>
                                    <p:animScale>
                                      <p:cBhvr>
                                        <p:cTn id="38" dur="26">
                                          <p:stCondLst>
                                            <p:cond delay="1312"/>
                                          </p:stCondLst>
                                        </p:cTn>
                                        <p:tgtEl>
                                          <p:spTgt spid="36"/>
                                        </p:tgtEl>
                                      </p:cBhvr>
                                      <p:to x="100000" y="80000"/>
                                    </p:animScale>
                                    <p:animScale>
                                      <p:cBhvr>
                                        <p:cTn id="39" dur="166" decel="50000">
                                          <p:stCondLst>
                                            <p:cond delay="1338"/>
                                          </p:stCondLst>
                                        </p:cTn>
                                        <p:tgtEl>
                                          <p:spTgt spid="36"/>
                                        </p:tgtEl>
                                      </p:cBhvr>
                                      <p:to x="100000" y="100000"/>
                                    </p:animScale>
                                    <p:animScale>
                                      <p:cBhvr>
                                        <p:cTn id="40" dur="26">
                                          <p:stCondLst>
                                            <p:cond delay="1642"/>
                                          </p:stCondLst>
                                        </p:cTn>
                                        <p:tgtEl>
                                          <p:spTgt spid="36"/>
                                        </p:tgtEl>
                                      </p:cBhvr>
                                      <p:to x="100000" y="90000"/>
                                    </p:animScale>
                                    <p:animScale>
                                      <p:cBhvr>
                                        <p:cTn id="41" dur="166" decel="50000">
                                          <p:stCondLst>
                                            <p:cond delay="1668"/>
                                          </p:stCondLst>
                                        </p:cTn>
                                        <p:tgtEl>
                                          <p:spTgt spid="36"/>
                                        </p:tgtEl>
                                      </p:cBhvr>
                                      <p:to x="100000" y="100000"/>
                                    </p:animScale>
                                    <p:animScale>
                                      <p:cBhvr>
                                        <p:cTn id="42" dur="26">
                                          <p:stCondLst>
                                            <p:cond delay="1808"/>
                                          </p:stCondLst>
                                        </p:cTn>
                                        <p:tgtEl>
                                          <p:spTgt spid="36"/>
                                        </p:tgtEl>
                                      </p:cBhvr>
                                      <p:to x="100000" y="95000"/>
                                    </p:animScale>
                                    <p:animScale>
                                      <p:cBhvr>
                                        <p:cTn id="43" dur="166" decel="50000">
                                          <p:stCondLst>
                                            <p:cond delay="1834"/>
                                          </p:stCondLst>
                                        </p:cTn>
                                        <p:tgtEl>
                                          <p:spTgt spid="3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right)">
                                      <p:cBhvr>
                                        <p:cTn id="48" dur="2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righ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right)">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right)">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right)">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right)">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right)">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P spid="39" grpId="0" animBg="1"/>
      <p:bldP spid="36"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1DC173-E762-46D3-BBFB-B37E6C0B72CE}"/>
              </a:ext>
            </a:extLst>
          </p:cNvPr>
          <p:cNvSpPr/>
          <p:nvPr/>
        </p:nvSpPr>
        <p:spPr>
          <a:xfrm>
            <a:off x="0" y="5444836"/>
            <a:ext cx="12192000" cy="1413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55A9B9-01A5-4780-A033-F0E4BF1FB4FC}"/>
              </a:ext>
            </a:extLst>
          </p:cNvPr>
          <p:cNvSpPr/>
          <p:nvPr/>
        </p:nvSpPr>
        <p:spPr>
          <a:xfrm>
            <a:off x="-88674" y="30939"/>
            <a:ext cx="2260619" cy="461665"/>
          </a:xfrm>
          <a:prstGeom prst="rect">
            <a:avLst/>
          </a:prstGeom>
        </p:spPr>
        <p:txBody>
          <a:bodyPr wrap="none">
            <a:spAutoFit/>
          </a:bodyPr>
          <a:lstStyle/>
          <a:p>
            <a:r>
              <a:rPr lang="en-US" sz="1200" dirty="0">
                <a:hlinkClick r:id="rId4"/>
              </a:rPr>
              <a:t>https://youtu.be/BG97Bk_Bl7Y</a:t>
            </a:r>
            <a:endParaRPr lang="he-IL" sz="1200" dirty="0"/>
          </a:p>
          <a:p>
            <a:endParaRPr lang="en-US" sz="1200" dirty="0"/>
          </a:p>
        </p:txBody>
      </p:sp>
      <p:sp>
        <p:nvSpPr>
          <p:cNvPr id="10" name="מלבן 5">
            <a:extLst>
              <a:ext uri="{FF2B5EF4-FFF2-40B4-BE49-F238E27FC236}">
                <a16:creationId xmlns:a16="http://schemas.microsoft.com/office/drawing/2014/main" id="{84770896-C851-4782-8AC8-F0C5E2EA5066}"/>
              </a:ext>
            </a:extLst>
          </p:cNvPr>
          <p:cNvSpPr/>
          <p:nvPr/>
        </p:nvSpPr>
        <p:spPr>
          <a:xfrm>
            <a:off x="1085972" y="0"/>
            <a:ext cx="9874040" cy="584775"/>
          </a:xfrm>
          <a:prstGeom prst="rect">
            <a:avLst/>
          </a:prstGeom>
        </p:spPr>
        <p:txBody>
          <a:bodyPr wrap="square">
            <a:spAutoFit/>
          </a:bodyPr>
          <a:lstStyle/>
          <a:p>
            <a:pPr algn="ctr" rtl="0"/>
            <a:r>
              <a:rPr lang="en-US" sz="1600" b="1" i="0" dirty="0">
                <a:solidFill>
                  <a:srgbClr val="002060"/>
                </a:solidFill>
                <a:effectLst/>
                <a:latin typeface="Roboto"/>
              </a:rPr>
              <a:t>Influence of Temperature on an Ideal Gas</a:t>
            </a:r>
            <a:r>
              <a:rPr lang="he-IL" sz="1600" b="1" i="0" dirty="0">
                <a:solidFill>
                  <a:srgbClr val="002060"/>
                </a:solidFill>
                <a:effectLst/>
                <a:latin typeface="Roboto"/>
              </a:rPr>
              <a:t> </a:t>
            </a:r>
            <a:r>
              <a:rPr lang="en-US" sz="1600" b="1" dirty="0">
                <a:solidFill>
                  <a:srgbClr val="002060"/>
                </a:solidFill>
                <a:latin typeface="Roboto"/>
              </a:rPr>
              <a:t>(Thermodynamics, Animation)</a:t>
            </a:r>
            <a:br>
              <a:rPr lang="en-US" sz="1600" b="1" i="0" dirty="0">
                <a:solidFill>
                  <a:srgbClr val="002060"/>
                </a:solidFill>
                <a:effectLst/>
                <a:latin typeface="Roboto"/>
              </a:rPr>
            </a:br>
            <a:r>
              <a:rPr lang="en-US" sz="1600" b="1" i="0" dirty="0">
                <a:solidFill>
                  <a:srgbClr val="002060"/>
                </a:solidFill>
                <a:effectLst/>
                <a:latin typeface="Roboto"/>
              </a:rPr>
              <a:t> </a:t>
            </a:r>
          </a:p>
        </p:txBody>
      </p:sp>
      <p:pic>
        <p:nvPicPr>
          <p:cNvPr id="11" name="Online Media 2" title="Influence of Temperature on an Ideal Gas (Thermodynamics, Animation)">
            <a:hlinkClick r:id="" action="ppaction://media"/>
            <a:extLst>
              <a:ext uri="{FF2B5EF4-FFF2-40B4-BE49-F238E27FC236}">
                <a16:creationId xmlns:a16="http://schemas.microsoft.com/office/drawing/2014/main" id="{C223B90B-9A23-4DD8-B855-C8444A0FD62E}"/>
              </a:ext>
            </a:extLst>
          </p:cNvPr>
          <p:cNvPicPr>
            <a:picLocks noRot="1" noChangeAspect="1"/>
          </p:cNvPicPr>
          <p:nvPr>
            <a:videoFile r:link="rId1"/>
          </p:nvPr>
        </p:nvPicPr>
        <p:blipFill>
          <a:blip r:embed="rId5"/>
          <a:stretch>
            <a:fillRect/>
          </a:stretch>
        </p:blipFill>
        <p:spPr>
          <a:xfrm>
            <a:off x="410628" y="397813"/>
            <a:ext cx="11224727" cy="6313909"/>
          </a:xfrm>
          <a:prstGeom prst="rect">
            <a:avLst/>
          </a:prstGeom>
        </p:spPr>
      </p:pic>
    </p:spTree>
    <p:extLst>
      <p:ext uri="{BB962C8B-B14F-4D97-AF65-F5344CB8AC3E}">
        <p14:creationId xmlns:p14="http://schemas.microsoft.com/office/powerpoint/2010/main" val="245820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1"/>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1">
            <a:extLst>
              <a:ext uri="{FF2B5EF4-FFF2-40B4-BE49-F238E27FC236}">
                <a16:creationId xmlns:a16="http://schemas.microsoft.com/office/drawing/2014/main" id="{1132E413-F0B4-404F-BFA1-FE16C862E92D}"/>
              </a:ext>
            </a:extLst>
          </p:cNvPr>
          <p:cNvSpPr txBox="1">
            <a:spLocks noGrp="1"/>
          </p:cNvSpPr>
          <p:nvPr>
            <p:ph type="ctrTitle"/>
          </p:nvPr>
        </p:nvSpPr>
        <p:spPr>
          <a:xfrm>
            <a:off x="0" y="2168525"/>
            <a:ext cx="12192000" cy="1260475"/>
          </a:xfrm>
          <a:prstGeom prst="rect">
            <a:avLst/>
          </a:prstGeom>
          <a:noFill/>
          <a:ln>
            <a:noFill/>
          </a:ln>
        </p:spPr>
        <p:txBody>
          <a:bodyPr spcFirstLastPara="1" vert="horz" wrap="square" lIns="91425" tIns="45700" rIns="91425" bIns="45700" rtlCol="1" anchor="ctr" anchorCtr="0">
            <a:noAutofit/>
          </a:bodyPr>
          <a:lstStyle>
            <a:lvl1pPr marR="0" lvl="0" algn="ctr" defTabSz="914309" rtl="1" eaLnBrk="1" latinLnBrk="0" hangingPunct="1">
              <a:lnSpc>
                <a:spcPct val="100000"/>
              </a:lnSpc>
              <a:spcBef>
                <a:spcPts val="0"/>
              </a:spcBef>
              <a:spcAft>
                <a:spcPts val="0"/>
              </a:spcAft>
              <a:buClr>
                <a:srgbClr val="002060"/>
              </a:buClr>
              <a:buSzPts val="4800"/>
              <a:buFont typeface="Varela Round"/>
              <a:buNone/>
              <a:defRPr sz="4800" b="1" i="0" u="none" strike="noStrike" kern="1200"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he-IL" sz="7200" dirty="0"/>
              <a:t>עיקרון הפעולה </a:t>
            </a:r>
            <a:br>
              <a:rPr lang="en-US" sz="7200" dirty="0"/>
            </a:br>
            <a:r>
              <a:rPr lang="he-IL" sz="7200" dirty="0"/>
              <a:t>של מד הטמפרטורה</a:t>
            </a:r>
            <a:endParaRPr lang="he-IL" sz="7200" dirty="0">
              <a:solidFill>
                <a:srgbClr val="00007E"/>
              </a:solidFill>
            </a:endParaRPr>
          </a:p>
        </p:txBody>
      </p:sp>
    </p:spTree>
    <p:extLst>
      <p:ext uri="{BB962C8B-B14F-4D97-AF65-F5344CB8AC3E}">
        <p14:creationId xmlns:p14="http://schemas.microsoft.com/office/powerpoint/2010/main" val="116411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a:extLst>
              <a:ext uri="{FF2B5EF4-FFF2-40B4-BE49-F238E27FC236}">
                <a16:creationId xmlns:a16="http://schemas.microsoft.com/office/drawing/2014/main" id="{59B78F9A-FE2C-4302-8A5B-C853065E465F}"/>
              </a:ext>
            </a:extLst>
          </p:cNvPr>
          <p:cNvSpPr txBox="1">
            <a:spLocks/>
          </p:cNvSpPr>
          <p:nvPr/>
        </p:nvSpPr>
        <p:spPr>
          <a:xfrm>
            <a:off x="31652" y="-9449"/>
            <a:ext cx="10106526" cy="3377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100000"/>
              </a:lnSpc>
              <a:spcBef>
                <a:spcPts val="640"/>
              </a:spcBef>
              <a:spcAft>
                <a:spcPts val="0"/>
              </a:spcAft>
              <a:buClr>
                <a:schemeClr val="dk1"/>
              </a:buClr>
              <a:buSzPts val="3200"/>
              <a:buFontTx/>
              <a:buNone/>
              <a:defRPr sz="2400" b="0" i="0" u="none" strike="noStrike" cap="none">
                <a:solidFill>
                  <a:srgbClr val="192A72"/>
                </a:solidFill>
                <a:latin typeface="Varela Round" panose="00000500000000000000" pitchFamily="2" charset="-79"/>
                <a:ea typeface="Calibri"/>
                <a:cs typeface="Varela Round" panose="00000500000000000000" pitchFamily="2" charset="-79"/>
                <a:sym typeface="Calibri"/>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algn="l"/>
            <a:r>
              <a:rPr lang="en-US" sz="1800" kern="0" dirty="0"/>
              <a:t>How Do We Tell Temperature?</a:t>
            </a:r>
            <a:r>
              <a:rPr lang="he-IL" sz="1800" kern="0" dirty="0"/>
              <a:t> </a:t>
            </a:r>
            <a:r>
              <a:rPr lang="en-US" sz="1800" kern="0" dirty="0"/>
              <a:t>(PB )S, digital Studio’s 28.3.2017)</a:t>
            </a:r>
          </a:p>
        </p:txBody>
      </p:sp>
      <p:sp>
        <p:nvSpPr>
          <p:cNvPr id="3" name="Rectangle 2">
            <a:extLst>
              <a:ext uri="{FF2B5EF4-FFF2-40B4-BE49-F238E27FC236}">
                <a16:creationId xmlns:a16="http://schemas.microsoft.com/office/drawing/2014/main" id="{9F587ACF-EB11-4188-9D8B-916056B8BF90}"/>
              </a:ext>
            </a:extLst>
          </p:cNvPr>
          <p:cNvSpPr/>
          <p:nvPr/>
        </p:nvSpPr>
        <p:spPr>
          <a:xfrm>
            <a:off x="8615323" y="61508"/>
            <a:ext cx="2788007" cy="430887"/>
          </a:xfrm>
          <a:prstGeom prst="rect">
            <a:avLst/>
          </a:prstGeom>
        </p:spPr>
        <p:txBody>
          <a:bodyPr wrap="none">
            <a:spAutoFit/>
          </a:bodyPr>
          <a:lstStyle/>
          <a:p>
            <a:r>
              <a:rPr lang="en-US" sz="1100" dirty="0">
                <a:solidFill>
                  <a:schemeClr val="bg1">
                    <a:lumMod val="50000"/>
                  </a:schemeClr>
                </a:solidFill>
                <a:latin typeface="Varela Round" panose="00000500000000000000" pitchFamily="2" charset="-79"/>
                <a:cs typeface="Varela Round" panose="00000500000000000000" pitchFamily="2" charset="-79"/>
                <a:hlinkClick r:id="rId3">
                  <a:extLst>
                    <a:ext uri="{A12FA001-AC4F-418D-AE19-62706E023703}">
                      <ahyp:hlinkClr xmlns:ahyp="http://schemas.microsoft.com/office/drawing/2018/hyperlinkcolor" val="tx"/>
                    </a:ext>
                  </a:extLst>
                </a:hlinkClick>
              </a:rPr>
              <a:t>https://youtu.be/ibmubP26R9M?t=98</a:t>
            </a:r>
            <a:endParaRPr lang="he-IL" sz="1100" dirty="0">
              <a:solidFill>
                <a:schemeClr val="bg1">
                  <a:lumMod val="50000"/>
                </a:schemeClr>
              </a:solidFill>
              <a:latin typeface="Varela Round" panose="00000500000000000000" pitchFamily="2" charset="-79"/>
              <a:cs typeface="Varela Round" panose="00000500000000000000" pitchFamily="2" charset="-79"/>
            </a:endParaRPr>
          </a:p>
          <a:p>
            <a:endParaRPr lang="en-US" sz="1100" dirty="0">
              <a:solidFill>
                <a:schemeClr val="bg1">
                  <a:lumMod val="50000"/>
                </a:schemeClr>
              </a:solidFill>
              <a:latin typeface="Varela Round" panose="00000500000000000000" pitchFamily="2" charset="-79"/>
              <a:cs typeface="Varela Round" panose="00000500000000000000" pitchFamily="2" charset="-79"/>
            </a:endParaRPr>
          </a:p>
        </p:txBody>
      </p:sp>
      <p:sp>
        <p:nvSpPr>
          <p:cNvPr id="10" name="מציין מיקום תוכן 2">
            <a:extLst>
              <a:ext uri="{FF2B5EF4-FFF2-40B4-BE49-F238E27FC236}">
                <a16:creationId xmlns:a16="http://schemas.microsoft.com/office/drawing/2014/main" id="{C1473C0F-552B-4C1D-8BE5-3D83B5F80834}"/>
              </a:ext>
            </a:extLst>
          </p:cNvPr>
          <p:cNvSpPr txBox="1">
            <a:spLocks/>
          </p:cNvSpPr>
          <p:nvPr/>
        </p:nvSpPr>
        <p:spPr>
          <a:xfrm>
            <a:off x="7223759" y="-7976"/>
            <a:ext cx="1685361" cy="3640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100000"/>
              </a:lnSpc>
              <a:spcBef>
                <a:spcPts val="640"/>
              </a:spcBef>
              <a:spcAft>
                <a:spcPts val="0"/>
              </a:spcAft>
              <a:buClr>
                <a:schemeClr val="dk1"/>
              </a:buClr>
              <a:buSzPts val="3200"/>
              <a:buFontTx/>
              <a:buNone/>
              <a:defRPr sz="2400" b="0" i="0" u="none" strike="noStrike" cap="none">
                <a:solidFill>
                  <a:srgbClr val="192A72"/>
                </a:solidFill>
                <a:latin typeface="Varela Round" panose="00000500000000000000" pitchFamily="2" charset="-79"/>
                <a:ea typeface="Calibri"/>
                <a:cs typeface="Varela Round" panose="00000500000000000000" pitchFamily="2" charset="-79"/>
                <a:sym typeface="Calibri"/>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algn="l"/>
            <a:r>
              <a:rPr lang="en-US" sz="1800" b="1" kern="0" dirty="0"/>
              <a:t>(1:38-1:50)</a:t>
            </a:r>
          </a:p>
        </p:txBody>
      </p:sp>
      <p:pic>
        <p:nvPicPr>
          <p:cNvPr id="5" name="Online Media 4" title="How Do We Tell Temperature?">
            <a:hlinkClick r:id="" action="ppaction://media"/>
            <a:extLst>
              <a:ext uri="{FF2B5EF4-FFF2-40B4-BE49-F238E27FC236}">
                <a16:creationId xmlns:a16="http://schemas.microsoft.com/office/drawing/2014/main" id="{471E0035-9B0A-41C7-9DB1-EEB50F157496}"/>
              </a:ext>
            </a:extLst>
          </p:cNvPr>
          <p:cNvPicPr>
            <a:picLocks noRot="1" noChangeAspect="1"/>
          </p:cNvPicPr>
          <p:nvPr>
            <a:videoFile r:link="rId1"/>
          </p:nvPr>
        </p:nvPicPr>
        <p:blipFill>
          <a:blip r:embed="rId4"/>
          <a:stretch>
            <a:fillRect/>
          </a:stretch>
        </p:blipFill>
        <p:spPr>
          <a:xfrm>
            <a:off x="242115" y="425568"/>
            <a:ext cx="11161215" cy="6278183"/>
          </a:xfrm>
          <a:prstGeom prst="rect">
            <a:avLst/>
          </a:prstGeom>
        </p:spPr>
      </p:pic>
    </p:spTree>
    <p:extLst>
      <p:ext uri="{BB962C8B-B14F-4D97-AF65-F5344CB8AC3E}">
        <p14:creationId xmlns:p14="http://schemas.microsoft.com/office/powerpoint/2010/main" val="8871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a:extLst>
              <a:ext uri="{FF2B5EF4-FFF2-40B4-BE49-F238E27FC236}">
                <a16:creationId xmlns:a16="http://schemas.microsoft.com/office/drawing/2014/main" id="{59B78F9A-FE2C-4302-8A5B-C853065E465F}"/>
              </a:ext>
            </a:extLst>
          </p:cNvPr>
          <p:cNvSpPr txBox="1">
            <a:spLocks/>
          </p:cNvSpPr>
          <p:nvPr/>
        </p:nvSpPr>
        <p:spPr>
          <a:xfrm>
            <a:off x="31652" y="-9449"/>
            <a:ext cx="10106526" cy="3377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100000"/>
              </a:lnSpc>
              <a:spcBef>
                <a:spcPts val="640"/>
              </a:spcBef>
              <a:spcAft>
                <a:spcPts val="0"/>
              </a:spcAft>
              <a:buClr>
                <a:schemeClr val="dk1"/>
              </a:buClr>
              <a:buSzPts val="3200"/>
              <a:buFontTx/>
              <a:buNone/>
              <a:defRPr sz="2400" b="0" i="0" u="none" strike="noStrike" cap="none">
                <a:solidFill>
                  <a:srgbClr val="192A72"/>
                </a:solidFill>
                <a:latin typeface="Varela Round" panose="00000500000000000000" pitchFamily="2" charset="-79"/>
                <a:ea typeface="Calibri"/>
                <a:cs typeface="Varela Round" panose="00000500000000000000" pitchFamily="2" charset="-79"/>
                <a:sym typeface="Calibri"/>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algn="l"/>
            <a:r>
              <a:rPr lang="en-US" sz="1800" kern="0" dirty="0"/>
              <a:t>How Do We Tell Temperature?</a:t>
            </a:r>
            <a:r>
              <a:rPr lang="he-IL" sz="1800" kern="0" dirty="0"/>
              <a:t> </a:t>
            </a:r>
            <a:r>
              <a:rPr lang="en-US" sz="1800" kern="0" dirty="0"/>
              <a:t>(PB )S, digital Studio’s 28.3.2017)</a:t>
            </a:r>
          </a:p>
        </p:txBody>
      </p:sp>
      <p:sp>
        <p:nvSpPr>
          <p:cNvPr id="3" name="Rectangle 2">
            <a:extLst>
              <a:ext uri="{FF2B5EF4-FFF2-40B4-BE49-F238E27FC236}">
                <a16:creationId xmlns:a16="http://schemas.microsoft.com/office/drawing/2014/main" id="{9F587ACF-EB11-4188-9D8B-916056B8BF90}"/>
              </a:ext>
            </a:extLst>
          </p:cNvPr>
          <p:cNvSpPr/>
          <p:nvPr/>
        </p:nvSpPr>
        <p:spPr>
          <a:xfrm>
            <a:off x="8527158" y="61508"/>
            <a:ext cx="2876172" cy="430887"/>
          </a:xfrm>
          <a:prstGeom prst="rect">
            <a:avLst/>
          </a:prstGeom>
        </p:spPr>
        <p:txBody>
          <a:bodyPr wrap="none">
            <a:spAutoFit/>
          </a:bodyPr>
          <a:lstStyle/>
          <a:p>
            <a:r>
              <a:rPr lang="en-US" sz="1100" dirty="0">
                <a:solidFill>
                  <a:schemeClr val="bg1">
                    <a:lumMod val="50000"/>
                  </a:schemeClr>
                </a:solidFill>
                <a:latin typeface="Varela Round" panose="00000500000000000000" pitchFamily="2" charset="-79"/>
                <a:cs typeface="Varela Round" panose="00000500000000000000" pitchFamily="2" charset="-79"/>
                <a:hlinkClick r:id="rId3">
                  <a:extLst>
                    <a:ext uri="{A12FA001-AC4F-418D-AE19-62706E023703}">
                      <ahyp:hlinkClr xmlns:ahyp="http://schemas.microsoft.com/office/drawing/2018/hyperlinkcolor" val="tx"/>
                    </a:ext>
                  </a:extLst>
                </a:hlinkClick>
              </a:rPr>
              <a:t>https://youtu.be/ibmubP26R9M?t=111</a:t>
            </a:r>
            <a:endParaRPr lang="en-US" sz="1100" dirty="0">
              <a:solidFill>
                <a:schemeClr val="bg1">
                  <a:lumMod val="50000"/>
                </a:schemeClr>
              </a:solidFill>
              <a:latin typeface="Varela Round" panose="00000500000000000000" pitchFamily="2" charset="-79"/>
              <a:cs typeface="Varela Round" panose="00000500000000000000" pitchFamily="2" charset="-79"/>
            </a:endParaRPr>
          </a:p>
          <a:p>
            <a:endParaRPr lang="en-US" sz="1100" dirty="0">
              <a:solidFill>
                <a:schemeClr val="bg1">
                  <a:lumMod val="50000"/>
                </a:schemeClr>
              </a:solidFill>
              <a:latin typeface="Varela Round" panose="00000500000000000000" pitchFamily="2" charset="-79"/>
              <a:cs typeface="Varela Round" panose="00000500000000000000" pitchFamily="2" charset="-79"/>
            </a:endParaRPr>
          </a:p>
        </p:txBody>
      </p:sp>
      <p:sp>
        <p:nvSpPr>
          <p:cNvPr id="10" name="מציין מיקום תוכן 2">
            <a:extLst>
              <a:ext uri="{FF2B5EF4-FFF2-40B4-BE49-F238E27FC236}">
                <a16:creationId xmlns:a16="http://schemas.microsoft.com/office/drawing/2014/main" id="{C1473C0F-552B-4C1D-8BE5-3D83B5F80834}"/>
              </a:ext>
            </a:extLst>
          </p:cNvPr>
          <p:cNvSpPr txBox="1">
            <a:spLocks/>
          </p:cNvSpPr>
          <p:nvPr/>
        </p:nvSpPr>
        <p:spPr>
          <a:xfrm>
            <a:off x="7223759" y="-7976"/>
            <a:ext cx="1685361" cy="3640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100000"/>
              </a:lnSpc>
              <a:spcBef>
                <a:spcPts val="640"/>
              </a:spcBef>
              <a:spcAft>
                <a:spcPts val="0"/>
              </a:spcAft>
              <a:buClr>
                <a:schemeClr val="dk1"/>
              </a:buClr>
              <a:buSzPts val="3200"/>
              <a:buFontTx/>
              <a:buNone/>
              <a:defRPr sz="2400" b="0" i="0" u="none" strike="noStrike" cap="none">
                <a:solidFill>
                  <a:srgbClr val="192A72"/>
                </a:solidFill>
                <a:latin typeface="Varela Round" panose="00000500000000000000" pitchFamily="2" charset="-79"/>
                <a:ea typeface="Calibri"/>
                <a:cs typeface="Varela Round" panose="00000500000000000000" pitchFamily="2" charset="-79"/>
                <a:sym typeface="Calibri"/>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algn="l"/>
            <a:r>
              <a:rPr lang="en-US" sz="1800" b="1" kern="0" dirty="0"/>
              <a:t>(1:51-2:01)</a:t>
            </a:r>
          </a:p>
        </p:txBody>
      </p:sp>
      <p:pic>
        <p:nvPicPr>
          <p:cNvPr id="2" name="Online Media 1" title="How Do We Tell Temperature?">
            <a:hlinkClick r:id="" action="ppaction://media"/>
            <a:extLst>
              <a:ext uri="{FF2B5EF4-FFF2-40B4-BE49-F238E27FC236}">
                <a16:creationId xmlns:a16="http://schemas.microsoft.com/office/drawing/2014/main" id="{930610A3-D303-419A-B66C-F26016357D27}"/>
              </a:ext>
            </a:extLst>
          </p:cNvPr>
          <p:cNvPicPr>
            <a:picLocks noRot="1" noChangeAspect="1"/>
          </p:cNvPicPr>
          <p:nvPr>
            <a:videoFile r:link="rId1"/>
          </p:nvPr>
        </p:nvPicPr>
        <p:blipFill>
          <a:blip r:embed="rId4"/>
          <a:stretch>
            <a:fillRect/>
          </a:stretch>
        </p:blipFill>
        <p:spPr>
          <a:xfrm>
            <a:off x="242115" y="425568"/>
            <a:ext cx="11161215" cy="6278183"/>
          </a:xfrm>
          <a:prstGeom prst="rect">
            <a:avLst/>
          </a:prstGeom>
        </p:spPr>
      </p:pic>
    </p:spTree>
    <p:extLst>
      <p:ext uri="{BB962C8B-B14F-4D97-AF65-F5344CB8AC3E}">
        <p14:creationId xmlns:p14="http://schemas.microsoft.com/office/powerpoint/2010/main" val="7392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732e70a987_2_0"/>
          <p:cNvSpPr txBox="1"/>
          <p:nvPr/>
        </p:nvSpPr>
        <p:spPr>
          <a:xfrm>
            <a:off x="1630114" y="2695671"/>
            <a:ext cx="9207300" cy="1924800"/>
          </a:xfrm>
          <a:prstGeom prst="rect">
            <a:avLst/>
          </a:prstGeom>
          <a:noFill/>
          <a:ln>
            <a:noFill/>
          </a:ln>
        </p:spPr>
        <p:txBody>
          <a:bodyPr spcFirstLastPara="1" wrap="square" lIns="121900" tIns="121900" rIns="121900" bIns="121900" anchor="t" anchorCtr="0">
            <a:noAutofit/>
          </a:bodyPr>
          <a:lstStyle/>
          <a:p>
            <a:pPr marL="609600" marR="0" lvl="0" indent="0" algn="r" defTabSz="914400" rtl="1" eaLnBrk="1" fontAlgn="auto" latinLnBrk="0" hangingPunct="1">
              <a:lnSpc>
                <a:spcPct val="15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Varela Round"/>
              <a:ea typeface="Varela Round"/>
              <a:cs typeface="Varela Round"/>
              <a:sym typeface="Varela Round"/>
            </a:endParaRPr>
          </a:p>
        </p:txBody>
      </p:sp>
      <p:sp>
        <p:nvSpPr>
          <p:cNvPr id="78" name="Google Shape;78;g732e70a987_2_0"/>
          <p:cNvSpPr txBox="1">
            <a:spLocks noGrp="1"/>
          </p:cNvSpPr>
          <p:nvPr>
            <p:ph type="ctrTitle"/>
          </p:nvPr>
        </p:nvSpPr>
        <p:spPr>
          <a:xfrm>
            <a:off x="795" y="1640677"/>
            <a:ext cx="12190500" cy="1260300"/>
          </a:xfrm>
          <a:prstGeom prst="rect">
            <a:avLst/>
          </a:prstGeom>
          <a:noFill/>
          <a:ln>
            <a:noFill/>
          </a:ln>
        </p:spPr>
        <p:txBody>
          <a:bodyPr spcFirstLastPara="1" wrap="square" lIns="91425" tIns="45700" rIns="91425" bIns="45700" anchor="ctr" anchorCtr="0">
            <a:noAutofit/>
          </a:bodyPr>
          <a:lstStyle/>
          <a:p>
            <a:pPr lvl="0">
              <a:buSzPts val="6600"/>
            </a:pPr>
            <a:r>
              <a:rPr lang="he-IL" dirty="0"/>
              <a:t>המצב הגזי ומאפייניו</a:t>
            </a:r>
            <a:endParaRPr dirty="0"/>
          </a:p>
        </p:txBody>
      </p:sp>
      <p:sp>
        <p:nvSpPr>
          <p:cNvPr id="79" name="Google Shape;79;g732e70a987_2_0"/>
          <p:cNvSpPr txBox="1">
            <a:spLocks noGrp="1"/>
          </p:cNvSpPr>
          <p:nvPr>
            <p:ph type="subTitle" idx="1"/>
          </p:nvPr>
        </p:nvSpPr>
        <p:spPr>
          <a:xfrm>
            <a:off x="795" y="2803497"/>
            <a:ext cx="12190500" cy="765300"/>
          </a:xfrm>
          <a:prstGeom prst="rect">
            <a:avLst/>
          </a:prstGeom>
          <a:noFill/>
          <a:ln>
            <a:noFill/>
          </a:ln>
        </p:spPr>
        <p:txBody>
          <a:bodyPr spcFirstLastPara="1" wrap="square" lIns="36000" tIns="36000" rIns="36000" bIns="36000" anchor="ctr" anchorCtr="0">
            <a:noAutofit/>
          </a:bodyPr>
          <a:lstStyle/>
          <a:p>
            <a:pPr marL="0" indent="0">
              <a:spcAft>
                <a:spcPts val="600"/>
              </a:spcAft>
            </a:pPr>
            <a:r>
              <a:rPr lang="he-IL" dirty="0"/>
              <a:t>כימיה שכבת יא' – </a:t>
            </a:r>
            <a:r>
              <a:rPr lang="he-IL" dirty="0" err="1"/>
              <a:t>יב</a:t>
            </a:r>
            <a:r>
              <a:rPr lang="he-IL" dirty="0"/>
              <a:t>'</a:t>
            </a:r>
            <a:endParaRPr dirty="0"/>
          </a:p>
        </p:txBody>
      </p:sp>
      <p:sp>
        <p:nvSpPr>
          <p:cNvPr id="80" name="Google Shape;80;g732e70a987_2_0"/>
          <p:cNvSpPr txBox="1">
            <a:spLocks noGrp="1"/>
          </p:cNvSpPr>
          <p:nvPr>
            <p:ph type="body" idx="2"/>
          </p:nvPr>
        </p:nvSpPr>
        <p:spPr>
          <a:xfrm>
            <a:off x="795" y="3655861"/>
            <a:ext cx="12190500" cy="720000"/>
          </a:xfrm>
          <a:prstGeom prst="rect">
            <a:avLst/>
          </a:prstGeom>
          <a:noFill/>
          <a:ln>
            <a:noFill/>
          </a:ln>
        </p:spPr>
        <p:txBody>
          <a:bodyPr spcFirstLastPara="1" wrap="square" lIns="91425" tIns="45700" rIns="91425" bIns="45700" anchor="ctr" anchorCtr="0">
            <a:noAutofit/>
          </a:bodyPr>
          <a:lstStyle/>
          <a:p>
            <a:pPr marL="0" indent="0"/>
            <a:r>
              <a:rPr lang="x-none" dirty="0"/>
              <a:t>שם המורה</a:t>
            </a:r>
            <a:r>
              <a:rPr lang="he-IL" dirty="0"/>
              <a:t> </a:t>
            </a:r>
            <a:r>
              <a:rPr lang="x-none" dirty="0"/>
              <a:t>:</a:t>
            </a:r>
            <a:r>
              <a:rPr lang="he-IL" dirty="0"/>
              <a:t> יעל ארנרייך</a:t>
            </a:r>
            <a:endParaRPr dirty="0"/>
          </a:p>
        </p:txBody>
      </p:sp>
    </p:spTree>
    <p:extLst>
      <p:ext uri="{BB962C8B-B14F-4D97-AF65-F5344CB8AC3E}">
        <p14:creationId xmlns:p14="http://schemas.microsoft.com/office/powerpoint/2010/main" val="197137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0" name="Google Shape;160;g72f4dab857_0_59"/>
          <p:cNvSpPr txBox="1"/>
          <p:nvPr/>
        </p:nvSpPr>
        <p:spPr>
          <a:xfrm>
            <a:off x="6936103" y="2465364"/>
            <a:ext cx="5001900" cy="2746011"/>
          </a:xfrm>
          <a:prstGeom prst="rect">
            <a:avLst/>
          </a:prstGeom>
          <a:noFill/>
          <a:ln>
            <a:noFill/>
          </a:ln>
        </p:spPr>
        <p:txBody>
          <a:bodyPr spcFirstLastPara="1" wrap="square" lIns="91425" tIns="91425" rIns="91425" bIns="91425" anchor="t" anchorCtr="0">
            <a:noAutofit/>
          </a:bodyPr>
          <a:lstStyle/>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0</a:t>
            </a:r>
            <a:r>
              <a:rPr kumimoji="0" lang="en-US"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K</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בסולם </a:t>
            </a:r>
            <a:r>
              <a:rPr kumimoji="0" lang="he-IL" sz="2200" b="0" i="0" u="none" strike="noStrike" kern="0" cap="none" spc="0" normalizeH="0" baseline="0" noProof="0" dirty="0" err="1">
                <a:ln>
                  <a:noFill/>
                </a:ln>
                <a:solidFill>
                  <a:srgbClr val="00007E"/>
                </a:solidFill>
                <a:effectLst/>
                <a:uLnTx/>
                <a:uFillTx/>
                <a:latin typeface="Varela Round" panose="00000500000000000000" pitchFamily="2" charset="-79"/>
                <a:cs typeface="Varela Round" panose="00000500000000000000" pitchFamily="2" charset="-79"/>
                <a:sym typeface="Varela Round"/>
              </a:rPr>
              <a:t>קלוין</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מבטא </a:t>
            </a:r>
            <a:endPar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endParaRP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אפס</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תנועה של החלקיקים.</a:t>
            </a:r>
            <a:endParaRPr kumimoji="0" lang="en-US"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endParaRP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en-US"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-273</a:t>
            </a:r>
            <a:r>
              <a:rPr kumimoji="0" lang="en-US" sz="2200" b="0" i="0" u="none" strike="noStrike" kern="0" cap="none" spc="0" normalizeH="0" baseline="3000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0</a:t>
            </a:r>
            <a:r>
              <a:rPr kumimoji="0" lang="en-US"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C = 0 K</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כל ערכי הטמפרטור</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ה</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בסולם</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he-IL" sz="2200" b="0" i="0" u="none" strike="noStrike" kern="0" cap="none" spc="0" normalizeH="0" baseline="0" noProof="0" dirty="0" err="1">
                <a:ln>
                  <a:noFill/>
                </a:ln>
                <a:solidFill>
                  <a:srgbClr val="00007E"/>
                </a:solidFill>
                <a:effectLst/>
                <a:uLnTx/>
                <a:uFillTx/>
                <a:latin typeface="Varela Round" panose="00000500000000000000" pitchFamily="2" charset="-79"/>
                <a:cs typeface="Varela Round" panose="00000500000000000000" pitchFamily="2" charset="-79"/>
                <a:sym typeface="Varela Round"/>
              </a:rPr>
              <a:t>קלוין</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הם מספרים חיוביים</a:t>
            </a:r>
            <a:r>
              <a:rPr kumimoji="0" lang="x-none" sz="2200" b="0" i="0" u="none" strike="noStrike" kern="0" cap="none" spc="0" normalizeH="0" baseline="0" noProof="0" dirty="0">
                <a:ln>
                  <a:noFill/>
                </a:ln>
                <a:solidFill>
                  <a:srgbClr val="000000"/>
                </a:solidFill>
                <a:effectLst/>
                <a:uLnTx/>
                <a:uFillTx/>
                <a:latin typeface="Varela Round"/>
                <a:ea typeface="Varela Round"/>
                <a:cs typeface="Varela Round"/>
                <a:sym typeface="Varela Round"/>
              </a:rPr>
              <a:t>.</a:t>
            </a:r>
            <a:endParaRPr kumimoji="0" sz="2200" b="0" i="0" u="none" strike="noStrike" kern="0" cap="none" spc="0" normalizeH="0" baseline="0" noProof="0" dirty="0">
              <a:ln>
                <a:noFill/>
              </a:ln>
              <a:solidFill>
                <a:srgbClr val="000000"/>
              </a:solidFill>
              <a:effectLst/>
              <a:uLnTx/>
              <a:uFillTx/>
              <a:latin typeface="Varela Round"/>
              <a:ea typeface="Varela Round"/>
              <a:cs typeface="Varela Round"/>
              <a:sym typeface="Varela Round"/>
            </a:endParaRPr>
          </a:p>
        </p:txBody>
      </p:sp>
      <p:sp>
        <p:nvSpPr>
          <p:cNvPr id="161" name="Google Shape;161;g72f4dab857_0_59"/>
          <p:cNvSpPr txBox="1"/>
          <p:nvPr/>
        </p:nvSpPr>
        <p:spPr>
          <a:xfrm>
            <a:off x="795" y="207120"/>
            <a:ext cx="12190413" cy="636600"/>
          </a:xfrm>
          <a:prstGeom prst="rect">
            <a:avLst/>
          </a:prstGeom>
          <a:noFill/>
          <a:ln>
            <a:noFill/>
          </a:ln>
        </p:spPr>
        <p:txBody>
          <a:bodyPr spcFirstLastPara="1" wrap="square" lIns="91425" tIns="91425" rIns="91425" bIns="91425"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100"/>
              <a:buFontTx/>
              <a:buNone/>
              <a:tabLst/>
              <a:defRPr/>
            </a:pPr>
            <a:r>
              <a:rPr kumimoji="0" lang="he-IL"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                    </a:t>
            </a:r>
            <a:r>
              <a:rPr kumimoji="0" lang="x-none"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סקלות של טמפרטורה</a:t>
            </a:r>
            <a:endParaRPr kumimoji="0"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Calibri"/>
            </a:endParaRPr>
          </a:p>
        </p:txBody>
      </p:sp>
      <p:sp>
        <p:nvSpPr>
          <p:cNvPr id="162" name="Google Shape;162;g72f4dab857_0_59"/>
          <p:cNvSpPr txBox="1"/>
          <p:nvPr/>
        </p:nvSpPr>
        <p:spPr>
          <a:xfrm>
            <a:off x="48717" y="2154722"/>
            <a:ext cx="4683924" cy="3509400"/>
          </a:xfrm>
          <a:prstGeom prst="rect">
            <a:avLst/>
          </a:prstGeom>
          <a:noFill/>
          <a:ln>
            <a:noFill/>
          </a:ln>
        </p:spPr>
        <p:txBody>
          <a:bodyPr spcFirstLastPara="1" wrap="square" lIns="91425" tIns="91425" rIns="91425" bIns="91425"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סולם שב</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ו</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מד הטמפרטורה</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מכוייל לתחום טמפרטורות שבין</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a:t>
            </a:r>
          </a:p>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en-US" sz="2200" b="0" i="0" u="none" strike="noStrike" kern="0" cap="none" spc="0" normalizeH="0" baseline="3000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0</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C </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0 </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ל</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100</a:t>
            </a:r>
            <a:r>
              <a:rPr kumimoji="0" lang="en-US"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a:t>
            </a:r>
            <a:r>
              <a:rPr kumimoji="0" lang="en-US" sz="2200" b="0" i="0" u="none" strike="noStrike" kern="0" cap="none" spc="0" normalizeH="0" baseline="3000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0</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C</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a:t>
            </a:r>
          </a:p>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endParaRPr kumimoji="0"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endParaRP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טמפרטורה זו נקבעה באופן שרירותי לפי טמפרטורת ההיתוך והרתיחה של המים. </a:t>
            </a:r>
            <a:endPar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endParaRP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endPar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endParaRP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בסולם זה </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ערכי </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ה</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טמפרטורה </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הם מספרים </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חיוביים</a:t>
            </a:r>
            <a:r>
              <a:rPr kumimoji="0" lang="he-IL"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 או שליליים</a:t>
            </a:r>
            <a:r>
              <a:rPr kumimoji="0" lang="x-none"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rPr>
              <a:t>.</a:t>
            </a:r>
            <a:endParaRPr kumimoji="0" sz="2200" b="0" i="0" u="none" strike="noStrike" kern="0" cap="none" spc="0" normalizeH="0" baseline="0" noProof="0" dirty="0">
              <a:ln>
                <a:noFill/>
              </a:ln>
              <a:solidFill>
                <a:srgbClr val="00007E"/>
              </a:solidFill>
              <a:effectLst/>
              <a:uLnTx/>
              <a:uFillTx/>
              <a:latin typeface="Varela Round" panose="00000500000000000000" pitchFamily="2" charset="-79"/>
              <a:cs typeface="Varela Round" panose="00000500000000000000" pitchFamily="2" charset="-79"/>
              <a:sym typeface="Varela Round"/>
            </a:endParaRPr>
          </a:p>
          <a:p>
            <a:pPr marL="0" marR="0" lvl="0" indent="0" algn="r" defTabSz="914400" rtl="1" eaLnBrk="1" fontAlgn="auto" latinLnBrk="0" hangingPunct="1">
              <a:lnSpc>
                <a:spcPct val="115000"/>
              </a:lnSpc>
              <a:spcBef>
                <a:spcPts val="0"/>
              </a:spcBef>
              <a:spcAft>
                <a:spcPts val="0"/>
              </a:spcAft>
              <a:buClr>
                <a:srgbClr val="000000"/>
              </a:buClr>
              <a:buSzTx/>
              <a:buFontTx/>
              <a:buNone/>
              <a:tabLst/>
              <a:defRPr/>
            </a:pPr>
            <a:r>
              <a:rPr kumimoji="0" lang="x-none" sz="2200" b="0" i="0" u="none" strike="noStrike" kern="0" cap="none" spc="0" normalizeH="0" baseline="0" noProof="0" dirty="0">
                <a:ln>
                  <a:noFill/>
                </a:ln>
                <a:solidFill>
                  <a:srgbClr val="000000"/>
                </a:solidFill>
                <a:effectLst/>
                <a:uLnTx/>
                <a:uFillTx/>
                <a:latin typeface="Varela Round"/>
                <a:ea typeface="Varela Round"/>
                <a:cs typeface="Varela Round"/>
                <a:sym typeface="Varela Round"/>
              </a:rPr>
              <a:t>  </a:t>
            </a:r>
            <a:endParaRPr kumimoji="0" sz="2200" b="0" i="0" u="none" strike="noStrike" kern="0" cap="none" spc="0" normalizeH="0" baseline="0" noProof="0" dirty="0">
              <a:ln>
                <a:noFill/>
              </a:ln>
              <a:solidFill>
                <a:srgbClr val="000000"/>
              </a:solidFill>
              <a:effectLst/>
              <a:uLnTx/>
              <a:uFillTx/>
              <a:latin typeface="Varela Round"/>
              <a:ea typeface="Varela Round"/>
              <a:cs typeface="Varela Round"/>
              <a:sym typeface="Varela Round"/>
            </a:endParaRPr>
          </a:p>
        </p:txBody>
      </p:sp>
      <p:sp>
        <p:nvSpPr>
          <p:cNvPr id="163" name="Google Shape;163;g72f4dab857_0_59"/>
          <p:cNvSpPr txBox="1"/>
          <p:nvPr/>
        </p:nvSpPr>
        <p:spPr>
          <a:xfrm>
            <a:off x="420321" y="304444"/>
            <a:ext cx="3304386" cy="612480"/>
          </a:xfrm>
          <a:prstGeom prst="rect">
            <a:avLst/>
          </a:prstGeom>
          <a:solidFill>
            <a:srgbClr val="EBFFEB"/>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x-none" sz="3600" b="1" i="0" u="none" strike="noStrike" kern="0" cap="none" spc="0" normalizeH="0" baseline="0" noProof="0" dirty="0">
                <a:ln>
                  <a:noFill/>
                </a:ln>
                <a:solidFill>
                  <a:srgbClr val="FF0000"/>
                </a:solidFill>
                <a:effectLst/>
                <a:uLnTx/>
                <a:uFillTx/>
                <a:latin typeface="Varela Round" panose="00000500000000000000" pitchFamily="2" charset="-79"/>
                <a:ea typeface="+mn-ea"/>
                <a:cs typeface="Varela Round" panose="00000500000000000000" pitchFamily="2" charset="-79"/>
                <a:sym typeface="Varela Round"/>
              </a:rPr>
              <a:t>T</a:t>
            </a:r>
            <a:r>
              <a:rPr kumimoji="0" lang="x-none" sz="2400" b="1" i="0" u="none" strike="noStrike" kern="0" cap="none" spc="0" normalizeH="0" baseline="0" noProof="0" dirty="0">
                <a:ln>
                  <a:noFill/>
                </a:ln>
                <a:solidFill>
                  <a:srgbClr val="FF0000"/>
                </a:solidFill>
                <a:effectLst/>
                <a:uLnTx/>
                <a:uFillTx/>
                <a:latin typeface="Varela Round" panose="00000500000000000000" pitchFamily="2" charset="-79"/>
                <a:ea typeface="+mn-ea"/>
                <a:cs typeface="Varela Round" panose="00000500000000000000" pitchFamily="2" charset="-79"/>
                <a:sym typeface="Varela Round"/>
              </a:rPr>
              <a:t>(K)</a:t>
            </a:r>
            <a:r>
              <a:rPr kumimoji="0" lang="x-none" sz="3600" b="1" i="0" u="none" strike="noStrike" kern="0" cap="none" spc="0" normalizeH="0" baseline="0" noProof="0" dirty="0">
                <a:ln>
                  <a:noFill/>
                </a:ln>
                <a:solidFill>
                  <a:srgbClr val="FF0000"/>
                </a:solidFill>
                <a:effectLst/>
                <a:uLnTx/>
                <a:uFillTx/>
                <a:latin typeface="Varela Round" panose="00000500000000000000" pitchFamily="2" charset="-79"/>
                <a:ea typeface="+mn-ea"/>
                <a:cs typeface="Varela Round" panose="00000500000000000000" pitchFamily="2" charset="-79"/>
                <a:sym typeface="Varela Round"/>
              </a:rPr>
              <a:t>= T</a:t>
            </a:r>
            <a:r>
              <a:rPr kumimoji="0" lang="x-none" sz="2400" b="1" i="0" u="none" strike="noStrike" kern="0" cap="none" spc="0" normalizeH="0" baseline="0" noProof="0" dirty="0">
                <a:ln>
                  <a:noFill/>
                </a:ln>
                <a:solidFill>
                  <a:srgbClr val="FF0000"/>
                </a:solidFill>
                <a:effectLst/>
                <a:uLnTx/>
                <a:uFillTx/>
                <a:latin typeface="Varela Round" panose="00000500000000000000" pitchFamily="2" charset="-79"/>
                <a:ea typeface="+mn-ea"/>
                <a:cs typeface="Varela Round" panose="00000500000000000000" pitchFamily="2" charset="-79"/>
                <a:sym typeface="Varela Round"/>
              </a:rPr>
              <a:t>(</a:t>
            </a:r>
            <a:r>
              <a:rPr kumimoji="0" lang="x-none" sz="2400" b="1" i="0" u="none" strike="noStrike" kern="0" cap="none" spc="0" normalizeH="0" baseline="30000" noProof="0" dirty="0">
                <a:ln>
                  <a:noFill/>
                </a:ln>
                <a:solidFill>
                  <a:srgbClr val="FF0000"/>
                </a:solidFill>
                <a:effectLst/>
                <a:uLnTx/>
                <a:uFillTx/>
                <a:latin typeface="Varela Round" panose="00000500000000000000" pitchFamily="2" charset="-79"/>
                <a:ea typeface="+mn-ea"/>
                <a:cs typeface="Varela Round" panose="00000500000000000000" pitchFamily="2" charset="-79"/>
                <a:sym typeface="Varela Round"/>
              </a:rPr>
              <a:t>0</a:t>
            </a:r>
            <a:r>
              <a:rPr kumimoji="0" lang="en-US" sz="2400" b="1" i="0" u="none" strike="noStrike" kern="0" cap="none" spc="0" normalizeH="0" baseline="0" noProof="0" dirty="0">
                <a:ln>
                  <a:noFill/>
                </a:ln>
                <a:solidFill>
                  <a:srgbClr val="FF0000"/>
                </a:solidFill>
                <a:effectLst/>
                <a:uLnTx/>
                <a:uFillTx/>
                <a:latin typeface="Varela Round" panose="00000500000000000000" pitchFamily="2" charset="-79"/>
                <a:ea typeface="+mn-ea"/>
                <a:cs typeface="Varela Round" panose="00000500000000000000" pitchFamily="2" charset="-79"/>
                <a:sym typeface="Varela Round"/>
              </a:rPr>
              <a:t>c</a:t>
            </a:r>
            <a:r>
              <a:rPr kumimoji="0" lang="x-none" sz="2400" b="1" i="0" u="none" strike="noStrike" kern="0" cap="none" spc="0" normalizeH="0" baseline="0" noProof="0" dirty="0">
                <a:ln>
                  <a:noFill/>
                </a:ln>
                <a:solidFill>
                  <a:srgbClr val="FF0000"/>
                </a:solidFill>
                <a:effectLst/>
                <a:uLnTx/>
                <a:uFillTx/>
                <a:latin typeface="Varela Round" panose="00000500000000000000" pitchFamily="2" charset="-79"/>
                <a:ea typeface="+mn-ea"/>
                <a:cs typeface="Varela Round" panose="00000500000000000000" pitchFamily="2" charset="-79"/>
                <a:sym typeface="Varela Round"/>
              </a:rPr>
              <a:t>)</a:t>
            </a:r>
            <a:r>
              <a:rPr kumimoji="0" lang="x-none" sz="3600" b="1" i="0" u="none" strike="noStrike" kern="0" cap="none" spc="0" normalizeH="0" baseline="0" noProof="0" dirty="0">
                <a:ln>
                  <a:noFill/>
                </a:ln>
                <a:solidFill>
                  <a:srgbClr val="FF0000"/>
                </a:solidFill>
                <a:effectLst/>
                <a:uLnTx/>
                <a:uFillTx/>
                <a:latin typeface="Varela Round" panose="00000500000000000000" pitchFamily="2" charset="-79"/>
                <a:ea typeface="+mn-ea"/>
                <a:cs typeface="Varela Round" panose="00000500000000000000" pitchFamily="2" charset="-79"/>
                <a:sym typeface="Varela Round"/>
              </a:rPr>
              <a:t>+273</a:t>
            </a:r>
            <a:endParaRPr kumimoji="0" sz="3600" b="1" i="0" u="none" strike="noStrike" kern="0" cap="none" spc="0" normalizeH="0" baseline="0" noProof="0" dirty="0">
              <a:ln>
                <a:noFill/>
              </a:ln>
              <a:solidFill>
                <a:srgbClr val="FF0000"/>
              </a:solidFill>
              <a:effectLst/>
              <a:uLnTx/>
              <a:uFillTx/>
              <a:latin typeface="Varela Round" panose="00000500000000000000" pitchFamily="2" charset="-79"/>
              <a:ea typeface="+mn-ea"/>
              <a:cs typeface="Varela Round" panose="00000500000000000000" pitchFamily="2" charset="-79"/>
              <a:sym typeface="Varela Round"/>
            </a:endParaRPr>
          </a:p>
        </p:txBody>
      </p:sp>
      <p:sp>
        <p:nvSpPr>
          <p:cNvPr id="2" name="TextBox 1"/>
          <p:cNvSpPr txBox="1"/>
          <p:nvPr/>
        </p:nvSpPr>
        <p:spPr>
          <a:xfrm>
            <a:off x="794" y="1074117"/>
            <a:ext cx="12190413" cy="517065"/>
          </a:xfrm>
          <a:prstGeom prst="rect">
            <a:avLst/>
          </a:prstGeom>
          <a:noFill/>
        </p:spPr>
        <p:txBody>
          <a:bodyPr wrap="square" rtlCol="0">
            <a:spAutoFit/>
          </a:bodyPr>
          <a:lstStyle/>
          <a:p>
            <a:pPr marL="0" marR="0" lvl="0" indent="0" algn="ctr" defTabSz="914400" rtl="1" eaLnBrk="1" fontAlgn="auto" latinLnBrk="0" hangingPunct="1">
              <a:lnSpc>
                <a:spcPct val="115000"/>
              </a:lnSpc>
              <a:spcBef>
                <a:spcPts val="1100"/>
              </a:spcBef>
              <a:spcAft>
                <a:spcPts val="0"/>
              </a:spcAft>
              <a:buClr>
                <a:srgbClr val="000000"/>
              </a:buClr>
              <a:buSzPts val="2400"/>
              <a:buFontTx/>
              <a:buNone/>
              <a:tabLst/>
              <a:defRPr/>
            </a:pP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סולם שמבטא את הקשר בין הטמפרטורה לבין האנרגיה הקינטית הממוצעת של החלקיקים</a:t>
            </a:r>
            <a:r>
              <a:rPr kumimoji="0" lang="he-IL" sz="2400" b="0" i="0" u="none" strike="noStrike" kern="0" cap="none" spc="0" normalizeH="0" baseline="0" noProof="0" dirty="0">
                <a:ln>
                  <a:noFill/>
                </a:ln>
                <a:solidFill>
                  <a:srgbClr val="000000"/>
                </a:solidFill>
                <a:effectLst/>
                <a:uLnTx/>
                <a:uFillTx/>
                <a:latin typeface="Varela Round"/>
                <a:ea typeface="Varela Round"/>
                <a:cs typeface="Varela Round"/>
                <a:sym typeface="Varela Round"/>
              </a:rPr>
              <a:t>.</a:t>
            </a:r>
          </a:p>
        </p:txBody>
      </p:sp>
      <p:cxnSp>
        <p:nvCxnSpPr>
          <p:cNvPr id="9" name="מחבר ישר 8"/>
          <p:cNvCxnSpPr/>
          <p:nvPr/>
        </p:nvCxnSpPr>
        <p:spPr>
          <a:xfrm flipV="1">
            <a:off x="420322" y="219269"/>
            <a:ext cx="11411317" cy="1171"/>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420322" y="974674"/>
            <a:ext cx="11391473" cy="15927"/>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47290" y="1726657"/>
            <a:ext cx="2590800"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x-none" sz="32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סולם קלוין</a:t>
            </a:r>
            <a:r>
              <a:rPr kumimoji="0" lang="en-US" sz="32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 </a:t>
            </a:r>
            <a:r>
              <a:rPr kumimoji="0" lang="he-IL" sz="20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a:t>
            </a:r>
            <a:r>
              <a:rPr kumimoji="0" lang="en-US" sz="20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K</a:t>
            </a:r>
            <a:r>
              <a:rPr kumimoji="0" lang="he-IL" sz="20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a:t>
            </a:r>
            <a:endParaRPr kumimoji="0" lang="he-IL"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 name="Google Shape;159;g72f4dab857_0_59"/>
          <p:cNvSpPr txBox="1"/>
          <p:nvPr/>
        </p:nvSpPr>
        <p:spPr>
          <a:xfrm>
            <a:off x="1065782" y="1674697"/>
            <a:ext cx="2971800" cy="832800"/>
          </a:xfrm>
          <a:prstGeom prst="rect">
            <a:avLst/>
          </a:prstGeom>
          <a:noFill/>
          <a:ln>
            <a:noFill/>
          </a:ln>
        </p:spPr>
        <p:txBody>
          <a:bodyPr spcFirstLastPara="1" wrap="square" lIns="91425" tIns="91425" rIns="91425" bIns="91425"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3000"/>
              <a:buFontTx/>
              <a:buNone/>
              <a:tabLst/>
              <a:defRPr/>
            </a:pPr>
            <a:r>
              <a:rPr kumimoji="0" lang="he-IL" sz="30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ס</a:t>
            </a:r>
            <a:r>
              <a:rPr kumimoji="0" lang="x-none" sz="30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ולם צלזיוס </a:t>
            </a:r>
            <a:r>
              <a:rPr kumimoji="0" lang="x-none" sz="20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a:t>
            </a:r>
            <a:r>
              <a:rPr kumimoji="0" lang="en-US" sz="2000" b="0" i="0" u="none" strike="noStrike" kern="0" cap="none" spc="0" normalizeH="0" baseline="30000" noProof="0" dirty="0">
                <a:ln>
                  <a:noFill/>
                </a:ln>
                <a:solidFill>
                  <a:srgbClr val="FF0000"/>
                </a:solidFill>
                <a:effectLst/>
                <a:uLnTx/>
                <a:uFillTx/>
                <a:latin typeface="Varela Round"/>
                <a:ea typeface="Varela Round"/>
                <a:cs typeface="Varela Round"/>
                <a:sym typeface="Varela Round"/>
              </a:rPr>
              <a:t>0</a:t>
            </a:r>
            <a:r>
              <a:rPr kumimoji="0" lang="x-none" sz="20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C) </a:t>
            </a:r>
            <a:endParaRPr kumimoji="0" sz="2000" b="0" i="0" u="none" strike="noStrike" kern="0" cap="none" spc="0" normalizeH="0" baseline="0" noProof="0" dirty="0">
              <a:ln>
                <a:noFill/>
              </a:ln>
              <a:solidFill>
                <a:srgbClr val="FF0000"/>
              </a:solidFill>
              <a:effectLst/>
              <a:uLnTx/>
              <a:uFillTx/>
              <a:latin typeface="Varela Round"/>
              <a:ea typeface="Varela Round"/>
              <a:cs typeface="Varela Round"/>
              <a:sym typeface="Varela Round"/>
            </a:endParaRPr>
          </a:p>
        </p:txBody>
      </p:sp>
      <p:grpSp>
        <p:nvGrpSpPr>
          <p:cNvPr id="13" name="קבוצה 12"/>
          <p:cNvGrpSpPr/>
          <p:nvPr/>
        </p:nvGrpSpPr>
        <p:grpSpPr>
          <a:xfrm>
            <a:off x="5396372" y="1774905"/>
            <a:ext cx="2131132" cy="3786326"/>
            <a:chOff x="5331941" y="2570389"/>
            <a:chExt cx="2131132" cy="3786326"/>
          </a:xfrm>
        </p:grpSpPr>
        <p:pic>
          <p:nvPicPr>
            <p:cNvPr id="158" name="Google Shape;158;g72f4dab857_0_59"/>
            <p:cNvPicPr preferRelativeResize="0"/>
            <p:nvPr/>
          </p:nvPicPr>
          <p:blipFill rotWithShape="1">
            <a:blip r:embed="rId3">
              <a:alphaModFix/>
            </a:blip>
            <a:srcRect/>
            <a:stretch/>
          </p:blipFill>
          <p:spPr>
            <a:xfrm>
              <a:off x="5356461" y="2570389"/>
              <a:ext cx="2106612" cy="3762375"/>
            </a:xfrm>
            <a:prstGeom prst="rect">
              <a:avLst/>
            </a:prstGeom>
            <a:noFill/>
            <a:ln>
              <a:noFill/>
            </a:ln>
          </p:spPr>
        </p:pic>
        <p:sp>
          <p:nvSpPr>
            <p:cNvPr id="12" name="מלבן מעוגל 11"/>
            <p:cNvSpPr/>
            <p:nvPr/>
          </p:nvSpPr>
          <p:spPr>
            <a:xfrm>
              <a:off x="5331941" y="2728100"/>
              <a:ext cx="1290890" cy="36286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pic>
        <p:nvPicPr>
          <p:cNvPr id="23" name="Google Shape;158;g72f4dab857_0_59"/>
          <p:cNvPicPr preferRelativeResize="0"/>
          <p:nvPr/>
        </p:nvPicPr>
        <p:blipFill rotWithShape="1">
          <a:blip r:embed="rId3">
            <a:alphaModFix/>
          </a:blip>
          <a:srcRect/>
          <a:stretch/>
        </p:blipFill>
        <p:spPr>
          <a:xfrm>
            <a:off x="4808924" y="1674697"/>
            <a:ext cx="3358787" cy="4431286"/>
          </a:xfrm>
          <a:prstGeom prst="rect">
            <a:avLst/>
          </a:prstGeom>
          <a:noFill/>
          <a:ln>
            <a:noFill/>
          </a:ln>
        </p:spPr>
      </p:pic>
      <p:sp>
        <p:nvSpPr>
          <p:cNvPr id="4" name="TextBox 3"/>
          <p:cNvSpPr txBox="1"/>
          <p:nvPr/>
        </p:nvSpPr>
        <p:spPr>
          <a:xfrm>
            <a:off x="5791456" y="5210703"/>
            <a:ext cx="865041" cy="374571"/>
          </a:xfrm>
          <a:prstGeom prst="roundRect">
            <a:avLst/>
          </a:prstGeom>
          <a:solidFill>
            <a:srgbClr val="FFFF00"/>
          </a:solid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-273</a:t>
            </a:r>
            <a:r>
              <a:rPr kumimoji="0" lang="en-US" sz="1100" b="1" i="0" u="none" strike="noStrike" kern="0" cap="none" spc="0" normalizeH="0" baseline="3000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0</a:t>
            </a:r>
            <a:r>
              <a:rPr kumimoji="0" lang="en-US" sz="11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C</a:t>
            </a:r>
            <a:endParaRPr kumimoji="0" lang="he-IL" sz="11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TextBox 20"/>
          <p:cNvSpPr txBox="1"/>
          <p:nvPr/>
        </p:nvSpPr>
        <p:spPr>
          <a:xfrm>
            <a:off x="7268467" y="5192402"/>
            <a:ext cx="567114" cy="338554"/>
          </a:xfrm>
          <a:prstGeom prst="rect">
            <a:avLst/>
          </a:prstGeom>
          <a:solidFill>
            <a:srgbClr val="FFFF00"/>
          </a:solid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0 </a:t>
            </a:r>
            <a:r>
              <a:rPr kumimoji="0" lang="en-US" sz="11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K</a:t>
            </a:r>
            <a:endParaRPr kumimoji="0" lang="he-IL" sz="11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TextBox 26"/>
          <p:cNvSpPr txBox="1"/>
          <p:nvPr/>
        </p:nvSpPr>
        <p:spPr>
          <a:xfrm>
            <a:off x="5787565" y="3909423"/>
            <a:ext cx="668005" cy="374571"/>
          </a:xfrm>
          <a:prstGeom prst="roundRect">
            <a:avLst/>
          </a:prstGeom>
          <a:solidFill>
            <a:srgbClr val="FFFF00"/>
          </a:solid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0</a:t>
            </a:r>
            <a:r>
              <a:rPr kumimoji="0" lang="en-US" sz="1100" b="1" i="0" u="none" strike="noStrike" kern="0" cap="none" spc="0" normalizeH="0" baseline="3000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0</a:t>
            </a:r>
            <a:r>
              <a:rPr kumimoji="0" lang="en-US" sz="11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C</a:t>
            </a:r>
            <a:endParaRPr kumimoji="0" lang="he-IL" sz="11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 name="TextBox 27"/>
          <p:cNvSpPr txBox="1"/>
          <p:nvPr/>
        </p:nvSpPr>
        <p:spPr>
          <a:xfrm>
            <a:off x="7268468" y="3909423"/>
            <a:ext cx="730207" cy="374571"/>
          </a:xfrm>
          <a:prstGeom prst="roundRect">
            <a:avLst/>
          </a:prstGeom>
          <a:solidFill>
            <a:srgbClr val="FFFF00"/>
          </a:solid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273</a:t>
            </a:r>
            <a:r>
              <a:rPr kumimoji="0" lang="en-US" sz="11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K</a:t>
            </a:r>
            <a:endParaRPr kumimoji="0" lang="he-IL" sz="11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TextBox 28"/>
          <p:cNvSpPr txBox="1"/>
          <p:nvPr/>
        </p:nvSpPr>
        <p:spPr>
          <a:xfrm>
            <a:off x="5830033" y="2384631"/>
            <a:ext cx="774183" cy="374571"/>
          </a:xfrm>
          <a:prstGeom prst="roundRect">
            <a:avLst/>
          </a:prstGeom>
          <a:solidFill>
            <a:srgbClr val="FFFF00"/>
          </a:solid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100</a:t>
            </a:r>
            <a:r>
              <a:rPr kumimoji="0" lang="en-US" sz="1100" b="1" i="0" u="none" strike="noStrike" kern="0" cap="none" spc="0" normalizeH="0" baseline="3000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0</a:t>
            </a:r>
            <a:r>
              <a:rPr kumimoji="0" lang="en-US" sz="11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C</a:t>
            </a:r>
            <a:endParaRPr kumimoji="0" lang="he-IL" sz="11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 name="TextBox 29"/>
          <p:cNvSpPr txBox="1"/>
          <p:nvPr/>
        </p:nvSpPr>
        <p:spPr>
          <a:xfrm>
            <a:off x="7314395" y="2384631"/>
            <a:ext cx="825079" cy="374571"/>
          </a:xfrm>
          <a:prstGeom prst="roundRect">
            <a:avLst/>
          </a:prstGeom>
          <a:solidFill>
            <a:srgbClr val="FFFF00"/>
          </a:solid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373</a:t>
            </a:r>
            <a:r>
              <a:rPr kumimoji="0" lang="en-US" sz="11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K</a:t>
            </a:r>
            <a:endParaRPr kumimoji="0" lang="he-IL" sz="11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7" name="TextBox 36"/>
          <p:cNvSpPr txBox="1"/>
          <p:nvPr/>
        </p:nvSpPr>
        <p:spPr>
          <a:xfrm>
            <a:off x="7281571" y="5183315"/>
            <a:ext cx="494775" cy="374571"/>
          </a:xfrm>
          <a:prstGeom prst="roundRect">
            <a:avLst/>
          </a:prstGeom>
          <a:solidFill>
            <a:srgbClr val="FFFF00"/>
          </a:solid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0 </a:t>
            </a:r>
            <a:r>
              <a:rPr kumimoji="0" lang="en-US" sz="1100" b="1"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K</a:t>
            </a:r>
            <a:endParaRPr kumimoji="0" lang="he-IL" sz="1100" b="1"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41" name="קבוצה 40"/>
          <p:cNvGrpSpPr/>
          <p:nvPr/>
        </p:nvGrpSpPr>
        <p:grpSpPr>
          <a:xfrm>
            <a:off x="12409966" y="2723184"/>
            <a:ext cx="2288223" cy="3852174"/>
            <a:chOff x="5316537" y="2548626"/>
            <a:chExt cx="2288223" cy="3852174"/>
          </a:xfrm>
        </p:grpSpPr>
        <p:pic>
          <p:nvPicPr>
            <p:cNvPr id="42" name="Google Shape;158;g72f4dab857_0_59"/>
            <p:cNvPicPr preferRelativeResize="0"/>
            <p:nvPr/>
          </p:nvPicPr>
          <p:blipFill rotWithShape="1">
            <a:blip r:embed="rId3">
              <a:alphaModFix/>
            </a:blip>
            <a:srcRect/>
            <a:stretch/>
          </p:blipFill>
          <p:spPr>
            <a:xfrm>
              <a:off x="5316537" y="2548626"/>
              <a:ext cx="2276475" cy="3762375"/>
            </a:xfrm>
            <a:prstGeom prst="rect">
              <a:avLst/>
            </a:prstGeom>
            <a:noFill/>
            <a:ln>
              <a:noFill/>
            </a:ln>
          </p:spPr>
        </p:pic>
        <p:sp>
          <p:nvSpPr>
            <p:cNvPr id="43" name="מלבן מעוגל 42"/>
            <p:cNvSpPr/>
            <p:nvPr/>
          </p:nvSpPr>
          <p:spPr>
            <a:xfrm>
              <a:off x="6454775" y="2570389"/>
              <a:ext cx="1149985" cy="38304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spTree>
    <p:extLst>
      <p:ext uri="{BB962C8B-B14F-4D97-AF65-F5344CB8AC3E}">
        <p14:creationId xmlns:p14="http://schemas.microsoft.com/office/powerpoint/2010/main" val="22926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0">
                                            <p:txEl>
                                              <p:pRg st="1" end="1"/>
                                            </p:txEl>
                                          </p:spTgt>
                                        </p:tgtEl>
                                        <p:attrNameLst>
                                          <p:attrName>style.visibility</p:attrName>
                                        </p:attrNameLst>
                                      </p:cBhvr>
                                      <p:to>
                                        <p:strVal val="visible"/>
                                      </p:to>
                                    </p:set>
                                  </p:childTnLst>
                                </p:cTn>
                              </p:par>
                              <p:par>
                                <p:cTn id="29" presetID="26"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80">
                                          <p:stCondLst>
                                            <p:cond delay="0"/>
                                          </p:stCondLst>
                                        </p:cTn>
                                        <p:tgtEl>
                                          <p:spTgt spid="37"/>
                                        </p:tgtEl>
                                      </p:cBhvr>
                                    </p:animEffect>
                                    <p:anim calcmode="lin" valueType="num">
                                      <p:cBhvr>
                                        <p:cTn id="3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37" dur="26">
                                          <p:stCondLst>
                                            <p:cond delay="650"/>
                                          </p:stCondLst>
                                        </p:cTn>
                                        <p:tgtEl>
                                          <p:spTgt spid="37"/>
                                        </p:tgtEl>
                                      </p:cBhvr>
                                      <p:to x="100000" y="60000"/>
                                    </p:animScale>
                                    <p:animScale>
                                      <p:cBhvr>
                                        <p:cTn id="38" dur="166" decel="50000">
                                          <p:stCondLst>
                                            <p:cond delay="676"/>
                                          </p:stCondLst>
                                        </p:cTn>
                                        <p:tgtEl>
                                          <p:spTgt spid="37"/>
                                        </p:tgtEl>
                                      </p:cBhvr>
                                      <p:to x="100000" y="100000"/>
                                    </p:animScale>
                                    <p:animScale>
                                      <p:cBhvr>
                                        <p:cTn id="39" dur="26">
                                          <p:stCondLst>
                                            <p:cond delay="1312"/>
                                          </p:stCondLst>
                                        </p:cTn>
                                        <p:tgtEl>
                                          <p:spTgt spid="37"/>
                                        </p:tgtEl>
                                      </p:cBhvr>
                                      <p:to x="100000" y="80000"/>
                                    </p:animScale>
                                    <p:animScale>
                                      <p:cBhvr>
                                        <p:cTn id="40" dur="166" decel="50000">
                                          <p:stCondLst>
                                            <p:cond delay="1338"/>
                                          </p:stCondLst>
                                        </p:cTn>
                                        <p:tgtEl>
                                          <p:spTgt spid="37"/>
                                        </p:tgtEl>
                                      </p:cBhvr>
                                      <p:to x="100000" y="100000"/>
                                    </p:animScale>
                                    <p:animScale>
                                      <p:cBhvr>
                                        <p:cTn id="41" dur="26">
                                          <p:stCondLst>
                                            <p:cond delay="1642"/>
                                          </p:stCondLst>
                                        </p:cTn>
                                        <p:tgtEl>
                                          <p:spTgt spid="37"/>
                                        </p:tgtEl>
                                      </p:cBhvr>
                                      <p:to x="100000" y="90000"/>
                                    </p:animScale>
                                    <p:animScale>
                                      <p:cBhvr>
                                        <p:cTn id="42" dur="166" decel="50000">
                                          <p:stCondLst>
                                            <p:cond delay="1668"/>
                                          </p:stCondLst>
                                        </p:cTn>
                                        <p:tgtEl>
                                          <p:spTgt spid="37"/>
                                        </p:tgtEl>
                                      </p:cBhvr>
                                      <p:to x="100000" y="100000"/>
                                    </p:animScale>
                                    <p:animScale>
                                      <p:cBhvr>
                                        <p:cTn id="43" dur="26">
                                          <p:stCondLst>
                                            <p:cond delay="1808"/>
                                          </p:stCondLst>
                                        </p:cTn>
                                        <p:tgtEl>
                                          <p:spTgt spid="37"/>
                                        </p:tgtEl>
                                      </p:cBhvr>
                                      <p:to x="100000" y="95000"/>
                                    </p:animScale>
                                    <p:animScale>
                                      <p:cBhvr>
                                        <p:cTn id="44" dur="166" decel="50000">
                                          <p:stCondLst>
                                            <p:cond delay="1834"/>
                                          </p:stCondLst>
                                        </p:cTn>
                                        <p:tgtEl>
                                          <p:spTgt spid="3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0">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26"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80">
                                          <p:stCondLst>
                                            <p:cond delay="0"/>
                                          </p:stCondLst>
                                        </p:cTn>
                                        <p:tgtEl>
                                          <p:spTgt spid="4"/>
                                        </p:tgtEl>
                                      </p:cBhvr>
                                    </p:animEffect>
                                    <p:anim calcmode="lin" valueType="num">
                                      <p:cBhvr>
                                        <p:cTn id="5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9" dur="26">
                                          <p:stCondLst>
                                            <p:cond delay="650"/>
                                          </p:stCondLst>
                                        </p:cTn>
                                        <p:tgtEl>
                                          <p:spTgt spid="4"/>
                                        </p:tgtEl>
                                      </p:cBhvr>
                                      <p:to x="100000" y="60000"/>
                                    </p:animScale>
                                    <p:animScale>
                                      <p:cBhvr>
                                        <p:cTn id="60" dur="166" decel="50000">
                                          <p:stCondLst>
                                            <p:cond delay="676"/>
                                          </p:stCondLst>
                                        </p:cTn>
                                        <p:tgtEl>
                                          <p:spTgt spid="4"/>
                                        </p:tgtEl>
                                      </p:cBhvr>
                                      <p:to x="100000" y="100000"/>
                                    </p:animScale>
                                    <p:animScale>
                                      <p:cBhvr>
                                        <p:cTn id="61" dur="26">
                                          <p:stCondLst>
                                            <p:cond delay="1312"/>
                                          </p:stCondLst>
                                        </p:cTn>
                                        <p:tgtEl>
                                          <p:spTgt spid="4"/>
                                        </p:tgtEl>
                                      </p:cBhvr>
                                      <p:to x="100000" y="80000"/>
                                    </p:animScale>
                                    <p:animScale>
                                      <p:cBhvr>
                                        <p:cTn id="62" dur="166" decel="50000">
                                          <p:stCondLst>
                                            <p:cond delay="1338"/>
                                          </p:stCondLst>
                                        </p:cTn>
                                        <p:tgtEl>
                                          <p:spTgt spid="4"/>
                                        </p:tgtEl>
                                      </p:cBhvr>
                                      <p:to x="100000" y="100000"/>
                                    </p:animScale>
                                    <p:animScale>
                                      <p:cBhvr>
                                        <p:cTn id="63" dur="26">
                                          <p:stCondLst>
                                            <p:cond delay="1642"/>
                                          </p:stCondLst>
                                        </p:cTn>
                                        <p:tgtEl>
                                          <p:spTgt spid="4"/>
                                        </p:tgtEl>
                                      </p:cBhvr>
                                      <p:to x="100000" y="90000"/>
                                    </p:animScale>
                                    <p:animScale>
                                      <p:cBhvr>
                                        <p:cTn id="64" dur="166" decel="50000">
                                          <p:stCondLst>
                                            <p:cond delay="1668"/>
                                          </p:stCondLst>
                                        </p:cTn>
                                        <p:tgtEl>
                                          <p:spTgt spid="4"/>
                                        </p:tgtEl>
                                      </p:cBhvr>
                                      <p:to x="100000" y="100000"/>
                                    </p:animScale>
                                    <p:animScale>
                                      <p:cBhvr>
                                        <p:cTn id="65" dur="26">
                                          <p:stCondLst>
                                            <p:cond delay="1808"/>
                                          </p:stCondLst>
                                        </p:cTn>
                                        <p:tgtEl>
                                          <p:spTgt spid="4"/>
                                        </p:tgtEl>
                                      </p:cBhvr>
                                      <p:to x="100000" y="95000"/>
                                    </p:animScale>
                                    <p:animScale>
                                      <p:cBhvr>
                                        <p:cTn id="66" dur="166" decel="50000">
                                          <p:stCondLst>
                                            <p:cond delay="1834"/>
                                          </p:stCondLst>
                                        </p:cTn>
                                        <p:tgtEl>
                                          <p:spTgt spid="4"/>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0">
                                            <p:txEl>
                                              <p:pRg st="3" end="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0">
                                            <p:txEl>
                                              <p:pRg st="4" end="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62">
                                            <p:txEl>
                                              <p:pRg st="0" end="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2">
                                            <p:txEl>
                                              <p:pRg st="1" end="1"/>
                                            </p:txEl>
                                          </p:spTgt>
                                        </p:tgtEl>
                                        <p:attrNameLst>
                                          <p:attrName>style.visibility</p:attrName>
                                        </p:attrNameLst>
                                      </p:cBhvr>
                                      <p:to>
                                        <p:strVal val="visible"/>
                                      </p:to>
                                    </p:set>
                                  </p:childTnLst>
                                </p:cTn>
                              </p:par>
                              <p:par>
                                <p:cTn id="79" presetID="26"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down)">
                                      <p:cBhvr>
                                        <p:cTn id="81" dur="580">
                                          <p:stCondLst>
                                            <p:cond delay="0"/>
                                          </p:stCondLst>
                                        </p:cTn>
                                        <p:tgtEl>
                                          <p:spTgt spid="27"/>
                                        </p:tgtEl>
                                      </p:cBhvr>
                                    </p:animEffect>
                                    <p:anim calcmode="lin" valueType="num">
                                      <p:cBhvr>
                                        <p:cTn id="8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87" dur="26">
                                          <p:stCondLst>
                                            <p:cond delay="650"/>
                                          </p:stCondLst>
                                        </p:cTn>
                                        <p:tgtEl>
                                          <p:spTgt spid="27"/>
                                        </p:tgtEl>
                                      </p:cBhvr>
                                      <p:to x="100000" y="60000"/>
                                    </p:animScale>
                                    <p:animScale>
                                      <p:cBhvr>
                                        <p:cTn id="88" dur="166" decel="50000">
                                          <p:stCondLst>
                                            <p:cond delay="676"/>
                                          </p:stCondLst>
                                        </p:cTn>
                                        <p:tgtEl>
                                          <p:spTgt spid="27"/>
                                        </p:tgtEl>
                                      </p:cBhvr>
                                      <p:to x="100000" y="100000"/>
                                    </p:animScale>
                                    <p:animScale>
                                      <p:cBhvr>
                                        <p:cTn id="89" dur="26">
                                          <p:stCondLst>
                                            <p:cond delay="1312"/>
                                          </p:stCondLst>
                                        </p:cTn>
                                        <p:tgtEl>
                                          <p:spTgt spid="27"/>
                                        </p:tgtEl>
                                      </p:cBhvr>
                                      <p:to x="100000" y="80000"/>
                                    </p:animScale>
                                    <p:animScale>
                                      <p:cBhvr>
                                        <p:cTn id="90" dur="166" decel="50000">
                                          <p:stCondLst>
                                            <p:cond delay="1338"/>
                                          </p:stCondLst>
                                        </p:cTn>
                                        <p:tgtEl>
                                          <p:spTgt spid="27"/>
                                        </p:tgtEl>
                                      </p:cBhvr>
                                      <p:to x="100000" y="100000"/>
                                    </p:animScale>
                                    <p:animScale>
                                      <p:cBhvr>
                                        <p:cTn id="91" dur="26">
                                          <p:stCondLst>
                                            <p:cond delay="1642"/>
                                          </p:stCondLst>
                                        </p:cTn>
                                        <p:tgtEl>
                                          <p:spTgt spid="27"/>
                                        </p:tgtEl>
                                      </p:cBhvr>
                                      <p:to x="100000" y="90000"/>
                                    </p:animScale>
                                    <p:animScale>
                                      <p:cBhvr>
                                        <p:cTn id="92" dur="166" decel="50000">
                                          <p:stCondLst>
                                            <p:cond delay="1668"/>
                                          </p:stCondLst>
                                        </p:cTn>
                                        <p:tgtEl>
                                          <p:spTgt spid="27"/>
                                        </p:tgtEl>
                                      </p:cBhvr>
                                      <p:to x="100000" y="100000"/>
                                    </p:animScale>
                                    <p:animScale>
                                      <p:cBhvr>
                                        <p:cTn id="93" dur="26">
                                          <p:stCondLst>
                                            <p:cond delay="1808"/>
                                          </p:stCondLst>
                                        </p:cTn>
                                        <p:tgtEl>
                                          <p:spTgt spid="27"/>
                                        </p:tgtEl>
                                      </p:cBhvr>
                                      <p:to x="100000" y="95000"/>
                                    </p:animScale>
                                    <p:animScale>
                                      <p:cBhvr>
                                        <p:cTn id="94" dur="166" decel="50000">
                                          <p:stCondLst>
                                            <p:cond delay="1834"/>
                                          </p:stCondLst>
                                        </p:cTn>
                                        <p:tgtEl>
                                          <p:spTgt spid="27"/>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51">
                                          <p:stCondLst>
                                            <p:cond delay="0"/>
                                          </p:stCondLst>
                                        </p:cTn>
                                        <p:tgtEl>
                                          <p:spTgt spid="28"/>
                                        </p:tgtEl>
                                      </p:cBhvr>
                                    </p:animEffect>
                                    <p:anim calcmode="lin" valueType="num">
                                      <p:cBhvr>
                                        <p:cTn id="98" dur="173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9" dur="631"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0" dur="631" tmFilter="0, 0; 0.125,0.2665; 0.25,0.4; 0.375,0.465; 0.5,0.5;  0.625,0.535; 0.75,0.6; 0.875,0.7335; 1,1">
                                          <p:stCondLst>
                                            <p:cond delay="631"/>
                                          </p:stCondLst>
                                        </p:cTn>
                                        <p:tgtEl>
                                          <p:spTgt spid="28"/>
                                        </p:tgtEl>
                                        <p:attrNameLst>
                                          <p:attrName>ppt_y</p:attrName>
                                        </p:attrNameLst>
                                      </p:cBhvr>
                                      <p:tavLst>
                                        <p:tav tm="0" fmla="#ppt_y-sin(pi*$)/9">
                                          <p:val>
                                            <p:fltVal val="0"/>
                                          </p:val>
                                        </p:tav>
                                        <p:tav tm="100000">
                                          <p:val>
                                            <p:fltVal val="1"/>
                                          </p:val>
                                        </p:tav>
                                      </p:tavLst>
                                    </p:anim>
                                    <p:anim calcmode="lin" valueType="num">
                                      <p:cBhvr>
                                        <p:cTn id="101" dur="315" tmFilter="0, 0; 0.125,0.2665; 0.25,0.4; 0.375,0.465; 0.5,0.5;  0.625,0.535; 0.75,0.6; 0.875,0.7335; 1,1">
                                          <p:stCondLst>
                                            <p:cond delay="1258"/>
                                          </p:stCondLst>
                                        </p:cTn>
                                        <p:tgtEl>
                                          <p:spTgt spid="28"/>
                                        </p:tgtEl>
                                        <p:attrNameLst>
                                          <p:attrName>ppt_y</p:attrName>
                                        </p:attrNameLst>
                                      </p:cBhvr>
                                      <p:tavLst>
                                        <p:tav tm="0" fmla="#ppt_y-sin(pi*$)/27">
                                          <p:val>
                                            <p:fltVal val="0"/>
                                          </p:val>
                                        </p:tav>
                                        <p:tav tm="100000">
                                          <p:val>
                                            <p:fltVal val="1"/>
                                          </p:val>
                                        </p:tav>
                                      </p:tavLst>
                                    </p:anim>
                                    <p:anim calcmode="lin" valueType="num">
                                      <p:cBhvr>
                                        <p:cTn id="102" dur="156" tmFilter="0, 0; 0.125,0.2665; 0.25,0.4; 0.375,0.465; 0.5,0.5;  0.625,0.535; 0.75,0.6; 0.875,0.7335; 1,1">
                                          <p:stCondLst>
                                            <p:cond delay="1573"/>
                                          </p:stCondLst>
                                        </p:cTn>
                                        <p:tgtEl>
                                          <p:spTgt spid="28"/>
                                        </p:tgtEl>
                                        <p:attrNameLst>
                                          <p:attrName>ppt_y</p:attrName>
                                        </p:attrNameLst>
                                      </p:cBhvr>
                                      <p:tavLst>
                                        <p:tav tm="0" fmla="#ppt_y-sin(pi*$)/81">
                                          <p:val>
                                            <p:fltVal val="0"/>
                                          </p:val>
                                        </p:tav>
                                        <p:tav tm="100000">
                                          <p:val>
                                            <p:fltVal val="1"/>
                                          </p:val>
                                        </p:tav>
                                      </p:tavLst>
                                    </p:anim>
                                    <p:animScale>
                                      <p:cBhvr>
                                        <p:cTn id="103" dur="25">
                                          <p:stCondLst>
                                            <p:cond delay="617"/>
                                          </p:stCondLst>
                                        </p:cTn>
                                        <p:tgtEl>
                                          <p:spTgt spid="28"/>
                                        </p:tgtEl>
                                      </p:cBhvr>
                                      <p:to x="100000" y="60000"/>
                                    </p:animScale>
                                    <p:animScale>
                                      <p:cBhvr>
                                        <p:cTn id="104" dur="158" decel="50000">
                                          <p:stCondLst>
                                            <p:cond delay="642"/>
                                          </p:stCondLst>
                                        </p:cTn>
                                        <p:tgtEl>
                                          <p:spTgt spid="28"/>
                                        </p:tgtEl>
                                      </p:cBhvr>
                                      <p:to x="100000" y="100000"/>
                                    </p:animScale>
                                    <p:animScale>
                                      <p:cBhvr>
                                        <p:cTn id="105" dur="25">
                                          <p:stCondLst>
                                            <p:cond delay="1246"/>
                                          </p:stCondLst>
                                        </p:cTn>
                                        <p:tgtEl>
                                          <p:spTgt spid="28"/>
                                        </p:tgtEl>
                                      </p:cBhvr>
                                      <p:to x="100000" y="80000"/>
                                    </p:animScale>
                                    <p:animScale>
                                      <p:cBhvr>
                                        <p:cTn id="106" dur="158" decel="50000">
                                          <p:stCondLst>
                                            <p:cond delay="1271"/>
                                          </p:stCondLst>
                                        </p:cTn>
                                        <p:tgtEl>
                                          <p:spTgt spid="28"/>
                                        </p:tgtEl>
                                      </p:cBhvr>
                                      <p:to x="100000" y="100000"/>
                                    </p:animScale>
                                    <p:animScale>
                                      <p:cBhvr>
                                        <p:cTn id="107" dur="25">
                                          <p:stCondLst>
                                            <p:cond delay="1560"/>
                                          </p:stCondLst>
                                        </p:cTn>
                                        <p:tgtEl>
                                          <p:spTgt spid="28"/>
                                        </p:tgtEl>
                                      </p:cBhvr>
                                      <p:to x="100000" y="90000"/>
                                    </p:animScale>
                                    <p:animScale>
                                      <p:cBhvr>
                                        <p:cTn id="108" dur="158" decel="50000">
                                          <p:stCondLst>
                                            <p:cond delay="1585"/>
                                          </p:stCondLst>
                                        </p:cTn>
                                        <p:tgtEl>
                                          <p:spTgt spid="28"/>
                                        </p:tgtEl>
                                      </p:cBhvr>
                                      <p:to x="100000" y="100000"/>
                                    </p:animScale>
                                    <p:animScale>
                                      <p:cBhvr>
                                        <p:cTn id="109" dur="25">
                                          <p:stCondLst>
                                            <p:cond delay="1718"/>
                                          </p:stCondLst>
                                        </p:cTn>
                                        <p:tgtEl>
                                          <p:spTgt spid="28"/>
                                        </p:tgtEl>
                                      </p:cBhvr>
                                      <p:to x="100000" y="95000"/>
                                    </p:animScale>
                                    <p:animScale>
                                      <p:cBhvr>
                                        <p:cTn id="110" dur="158" decel="50000">
                                          <p:stCondLst>
                                            <p:cond delay="1742"/>
                                          </p:stCondLst>
                                        </p:cTn>
                                        <p:tgtEl>
                                          <p:spTgt spid="28"/>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down)">
                                      <p:cBhvr>
                                        <p:cTn id="113" dur="580">
                                          <p:stCondLst>
                                            <p:cond delay="0"/>
                                          </p:stCondLst>
                                        </p:cTn>
                                        <p:tgtEl>
                                          <p:spTgt spid="29"/>
                                        </p:tgtEl>
                                      </p:cBhvr>
                                    </p:animEffect>
                                    <p:anim calcmode="lin" valueType="num">
                                      <p:cBhvr>
                                        <p:cTn id="11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19" dur="26">
                                          <p:stCondLst>
                                            <p:cond delay="650"/>
                                          </p:stCondLst>
                                        </p:cTn>
                                        <p:tgtEl>
                                          <p:spTgt spid="29"/>
                                        </p:tgtEl>
                                      </p:cBhvr>
                                      <p:to x="100000" y="60000"/>
                                    </p:animScale>
                                    <p:animScale>
                                      <p:cBhvr>
                                        <p:cTn id="120" dur="166" decel="50000">
                                          <p:stCondLst>
                                            <p:cond delay="676"/>
                                          </p:stCondLst>
                                        </p:cTn>
                                        <p:tgtEl>
                                          <p:spTgt spid="29"/>
                                        </p:tgtEl>
                                      </p:cBhvr>
                                      <p:to x="100000" y="100000"/>
                                    </p:animScale>
                                    <p:animScale>
                                      <p:cBhvr>
                                        <p:cTn id="121" dur="26">
                                          <p:stCondLst>
                                            <p:cond delay="1312"/>
                                          </p:stCondLst>
                                        </p:cTn>
                                        <p:tgtEl>
                                          <p:spTgt spid="29"/>
                                        </p:tgtEl>
                                      </p:cBhvr>
                                      <p:to x="100000" y="80000"/>
                                    </p:animScale>
                                    <p:animScale>
                                      <p:cBhvr>
                                        <p:cTn id="122" dur="166" decel="50000">
                                          <p:stCondLst>
                                            <p:cond delay="1338"/>
                                          </p:stCondLst>
                                        </p:cTn>
                                        <p:tgtEl>
                                          <p:spTgt spid="29"/>
                                        </p:tgtEl>
                                      </p:cBhvr>
                                      <p:to x="100000" y="100000"/>
                                    </p:animScale>
                                    <p:animScale>
                                      <p:cBhvr>
                                        <p:cTn id="123" dur="26">
                                          <p:stCondLst>
                                            <p:cond delay="1642"/>
                                          </p:stCondLst>
                                        </p:cTn>
                                        <p:tgtEl>
                                          <p:spTgt spid="29"/>
                                        </p:tgtEl>
                                      </p:cBhvr>
                                      <p:to x="100000" y="90000"/>
                                    </p:animScale>
                                    <p:animScale>
                                      <p:cBhvr>
                                        <p:cTn id="124" dur="166" decel="50000">
                                          <p:stCondLst>
                                            <p:cond delay="1668"/>
                                          </p:stCondLst>
                                        </p:cTn>
                                        <p:tgtEl>
                                          <p:spTgt spid="29"/>
                                        </p:tgtEl>
                                      </p:cBhvr>
                                      <p:to x="100000" y="100000"/>
                                    </p:animScale>
                                    <p:animScale>
                                      <p:cBhvr>
                                        <p:cTn id="125" dur="26">
                                          <p:stCondLst>
                                            <p:cond delay="1808"/>
                                          </p:stCondLst>
                                        </p:cTn>
                                        <p:tgtEl>
                                          <p:spTgt spid="29"/>
                                        </p:tgtEl>
                                      </p:cBhvr>
                                      <p:to x="100000" y="95000"/>
                                    </p:animScale>
                                    <p:animScale>
                                      <p:cBhvr>
                                        <p:cTn id="126" dur="166" decel="50000">
                                          <p:stCondLst>
                                            <p:cond delay="1834"/>
                                          </p:stCondLst>
                                        </p:cTn>
                                        <p:tgtEl>
                                          <p:spTgt spid="29"/>
                                        </p:tgtEl>
                                      </p:cBhvr>
                                      <p:to x="100000" y="100000"/>
                                    </p:animScale>
                                  </p:childTnLst>
                                </p:cTn>
                              </p:par>
                              <p:par>
                                <p:cTn id="127" presetID="26" presetClass="entr" presetSubtype="0" fill="hold" grpId="0"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down)">
                                      <p:cBhvr>
                                        <p:cTn id="129" dur="580">
                                          <p:stCondLst>
                                            <p:cond delay="0"/>
                                          </p:stCondLst>
                                        </p:cTn>
                                        <p:tgtEl>
                                          <p:spTgt spid="30"/>
                                        </p:tgtEl>
                                      </p:cBhvr>
                                    </p:animEffect>
                                    <p:anim calcmode="lin" valueType="num">
                                      <p:cBhvr>
                                        <p:cTn id="13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5" dur="26">
                                          <p:stCondLst>
                                            <p:cond delay="650"/>
                                          </p:stCondLst>
                                        </p:cTn>
                                        <p:tgtEl>
                                          <p:spTgt spid="30"/>
                                        </p:tgtEl>
                                      </p:cBhvr>
                                      <p:to x="100000" y="60000"/>
                                    </p:animScale>
                                    <p:animScale>
                                      <p:cBhvr>
                                        <p:cTn id="136" dur="166" decel="50000">
                                          <p:stCondLst>
                                            <p:cond delay="676"/>
                                          </p:stCondLst>
                                        </p:cTn>
                                        <p:tgtEl>
                                          <p:spTgt spid="30"/>
                                        </p:tgtEl>
                                      </p:cBhvr>
                                      <p:to x="100000" y="100000"/>
                                    </p:animScale>
                                    <p:animScale>
                                      <p:cBhvr>
                                        <p:cTn id="137" dur="26">
                                          <p:stCondLst>
                                            <p:cond delay="1312"/>
                                          </p:stCondLst>
                                        </p:cTn>
                                        <p:tgtEl>
                                          <p:spTgt spid="30"/>
                                        </p:tgtEl>
                                      </p:cBhvr>
                                      <p:to x="100000" y="80000"/>
                                    </p:animScale>
                                    <p:animScale>
                                      <p:cBhvr>
                                        <p:cTn id="138" dur="166" decel="50000">
                                          <p:stCondLst>
                                            <p:cond delay="1338"/>
                                          </p:stCondLst>
                                        </p:cTn>
                                        <p:tgtEl>
                                          <p:spTgt spid="30"/>
                                        </p:tgtEl>
                                      </p:cBhvr>
                                      <p:to x="100000" y="100000"/>
                                    </p:animScale>
                                    <p:animScale>
                                      <p:cBhvr>
                                        <p:cTn id="139" dur="26">
                                          <p:stCondLst>
                                            <p:cond delay="1642"/>
                                          </p:stCondLst>
                                        </p:cTn>
                                        <p:tgtEl>
                                          <p:spTgt spid="30"/>
                                        </p:tgtEl>
                                      </p:cBhvr>
                                      <p:to x="100000" y="90000"/>
                                    </p:animScale>
                                    <p:animScale>
                                      <p:cBhvr>
                                        <p:cTn id="140" dur="166" decel="50000">
                                          <p:stCondLst>
                                            <p:cond delay="1668"/>
                                          </p:stCondLst>
                                        </p:cTn>
                                        <p:tgtEl>
                                          <p:spTgt spid="30"/>
                                        </p:tgtEl>
                                      </p:cBhvr>
                                      <p:to x="100000" y="100000"/>
                                    </p:animScale>
                                    <p:animScale>
                                      <p:cBhvr>
                                        <p:cTn id="141" dur="26">
                                          <p:stCondLst>
                                            <p:cond delay="1808"/>
                                          </p:stCondLst>
                                        </p:cTn>
                                        <p:tgtEl>
                                          <p:spTgt spid="30"/>
                                        </p:tgtEl>
                                      </p:cBhvr>
                                      <p:to x="100000" y="95000"/>
                                    </p:animScale>
                                    <p:animScale>
                                      <p:cBhvr>
                                        <p:cTn id="142" dur="166" decel="50000">
                                          <p:stCondLst>
                                            <p:cond delay="1834"/>
                                          </p:stCondLst>
                                        </p:cTn>
                                        <p:tgtEl>
                                          <p:spTgt spid="30"/>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type="lt">
                                    <p:tmAbs val="700"/>
                                  </p:iterate>
                                  <p:childTnLst>
                                    <p:set>
                                      <p:cBhvr>
                                        <p:cTn id="154"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5" grpId="0"/>
      <p:bldP spid="16" grpId="0"/>
      <p:bldP spid="4" grpId="0" animBg="1"/>
      <p:bldP spid="21" grpId="0" animBg="1"/>
      <p:bldP spid="27" grpId="0" animBg="1"/>
      <p:bldP spid="28" grpId="0" animBg="1"/>
      <p:bldP spid="29" grpId="0" animBg="1"/>
      <p:bldP spid="30"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730e8a58a7_1_10"/>
          <p:cNvSpPr txBox="1">
            <a:spLocks noGrp="1"/>
          </p:cNvSpPr>
          <p:nvPr>
            <p:ph type="title"/>
          </p:nvPr>
        </p:nvSpPr>
        <p:spPr>
          <a:xfrm>
            <a:off x="639194" y="442750"/>
            <a:ext cx="11160000" cy="741900"/>
          </a:xfrm>
          <a:prstGeom prst="rect">
            <a:avLst/>
          </a:prstGeom>
          <a:noFill/>
          <a:ln>
            <a:noFill/>
          </a:ln>
        </p:spPr>
        <p:txBody>
          <a:bodyPr spcFirstLastPara="1" wrap="square" lIns="91425" tIns="45700" rIns="91425" bIns="45700" anchor="ctr" anchorCtr="0">
            <a:noAutofit/>
          </a:bodyPr>
          <a:lstStyle/>
          <a:p>
            <a:endParaRPr sz="3600" dirty="0">
              <a:solidFill>
                <a:srgbClr val="0000CC"/>
              </a:solidFill>
            </a:endParaRPr>
          </a:p>
          <a:p>
            <a:pPr>
              <a:buClr>
                <a:srgbClr val="000000"/>
              </a:buClr>
            </a:pPr>
            <a:r>
              <a:rPr lang="x-none" sz="4400" b="0" dirty="0">
                <a:solidFill>
                  <a:srgbClr val="192A72"/>
                </a:solidFill>
                <a:latin typeface="Varela Round" panose="00000500000000000000" pitchFamily="2" charset="-79"/>
                <a:ea typeface="Arial"/>
                <a:cs typeface="Varela Round" panose="00000500000000000000" pitchFamily="2" charset="-79"/>
                <a:sym typeface="Arial"/>
              </a:rPr>
              <a:t>לחץ  </a:t>
            </a:r>
            <a:r>
              <a:rPr lang="en-US" sz="4400" b="0" dirty="0">
                <a:solidFill>
                  <a:srgbClr val="192A72"/>
                </a:solidFill>
                <a:latin typeface="Varela Round" panose="00000500000000000000" pitchFamily="2" charset="-79"/>
                <a:ea typeface="Arial"/>
                <a:cs typeface="Varela Round" panose="00000500000000000000" pitchFamily="2" charset="-79"/>
                <a:sym typeface="Arial"/>
              </a:rPr>
              <a:t>[</a:t>
            </a:r>
            <a:r>
              <a:rPr lang="x-none" sz="3200" b="0" dirty="0">
                <a:solidFill>
                  <a:srgbClr val="192A72"/>
                </a:solidFill>
                <a:latin typeface="Varela Round" panose="00000500000000000000" pitchFamily="2" charset="-79"/>
                <a:ea typeface="Arial"/>
                <a:cs typeface="Varela Round" panose="00000500000000000000" pitchFamily="2" charset="-79"/>
                <a:sym typeface="Arial"/>
              </a:rPr>
              <a:t>P</a:t>
            </a:r>
            <a:r>
              <a:rPr lang="en-US" sz="4400" b="0" dirty="0">
                <a:solidFill>
                  <a:srgbClr val="192A72"/>
                </a:solidFill>
                <a:latin typeface="Varela Round" panose="00000500000000000000" pitchFamily="2" charset="-79"/>
                <a:ea typeface="Arial"/>
                <a:cs typeface="Varela Round" panose="00000500000000000000" pitchFamily="2" charset="-79"/>
                <a:sym typeface="Arial"/>
              </a:rPr>
              <a:t>]</a:t>
            </a:r>
            <a:endParaRPr sz="4400" b="0" dirty="0">
              <a:solidFill>
                <a:srgbClr val="192A72"/>
              </a:solidFill>
              <a:latin typeface="Varela Round" panose="00000500000000000000" pitchFamily="2" charset="-79"/>
              <a:ea typeface="Arial"/>
              <a:cs typeface="Varela Round" panose="00000500000000000000" pitchFamily="2" charset="-79"/>
              <a:sym typeface="Arial"/>
            </a:endParaRPr>
          </a:p>
          <a:p>
            <a:endParaRPr sz="3600" dirty="0">
              <a:solidFill>
                <a:srgbClr val="0000CC"/>
              </a:solidFill>
            </a:endParaRPr>
          </a:p>
        </p:txBody>
      </p:sp>
      <p:sp>
        <p:nvSpPr>
          <p:cNvPr id="185" name="Google Shape;185;g730e8a58a7_1_10"/>
          <p:cNvSpPr txBox="1"/>
          <p:nvPr/>
        </p:nvSpPr>
        <p:spPr>
          <a:xfrm>
            <a:off x="0" y="1574625"/>
            <a:ext cx="11987903" cy="2341546"/>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חלקיקי הגז נעים בתנועה מתמדת ואקראית</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ל</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כל הכיוונים</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תוך כדי תנועה</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חלקיקי הגז מתנגשים לעתים זה בזה</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וגם בדפנות הכלי </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ש</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בו הם</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נמצאים</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ההתנגשות של חלקיקי הגז  בדפנות הכלי </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גורמת להפעלת</a:t>
            </a:r>
            <a:r>
              <a:rPr lang="en-US" sz="2400" kern="0" dirty="0">
                <a:solidFill>
                  <a:srgbClr val="192A72"/>
                </a:solidFill>
                <a:latin typeface="Varela Round" panose="00000500000000000000" pitchFamily="2" charset="-79"/>
                <a:cs typeface="Varela Round" panose="00000500000000000000" pitchFamily="2" charset="-79"/>
                <a:sym typeface="Varela Round"/>
              </a:rPr>
              <a:t> </a:t>
            </a:r>
            <a:br>
              <a:rPr lang="en-US" sz="2400" kern="0" dirty="0">
                <a:solidFill>
                  <a:srgbClr val="192A72"/>
                </a:solidFill>
                <a:latin typeface="Varela Round" panose="00000500000000000000" pitchFamily="2" charset="-79"/>
                <a:cs typeface="Varela Round" panose="00000500000000000000" pitchFamily="2" charset="-79"/>
                <a:sym typeface="Varela Round"/>
              </a:rPr>
            </a:b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כ</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ו</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ח על דפנות הכלי</a:t>
            </a: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endParaRPr kumimoji="0"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Calibri"/>
            </a:endParaRPr>
          </a:p>
        </p:txBody>
      </p:sp>
      <p:cxnSp>
        <p:nvCxnSpPr>
          <p:cNvPr id="7" name="מחבר ישר 6"/>
          <p:cNvCxnSpPr/>
          <p:nvPr/>
        </p:nvCxnSpPr>
        <p:spPr>
          <a:xfrm>
            <a:off x="449692" y="195429"/>
            <a:ext cx="11349503" cy="20539"/>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a:off x="449691" y="1156075"/>
            <a:ext cx="11351356" cy="5715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pic>
        <p:nvPicPr>
          <p:cNvPr id="10" name="תמונה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05" y="703721"/>
            <a:ext cx="2647040" cy="2752425"/>
          </a:xfrm>
          <a:prstGeom prst="rect">
            <a:avLst/>
          </a:prstGeom>
        </p:spPr>
      </p:pic>
      <p:pic>
        <p:nvPicPr>
          <p:cNvPr id="186" name="Google Shape;186;g730e8a58a7_1_10"/>
          <p:cNvPicPr preferRelativeResize="0"/>
          <p:nvPr/>
        </p:nvPicPr>
        <p:blipFill>
          <a:blip r:embed="rId4">
            <a:alphaModFix/>
          </a:blip>
          <a:stretch>
            <a:fillRect/>
          </a:stretch>
        </p:blipFill>
        <p:spPr>
          <a:xfrm>
            <a:off x="9582701" y="703721"/>
            <a:ext cx="967189" cy="920216"/>
          </a:xfrm>
          <a:prstGeom prst="rect">
            <a:avLst/>
          </a:prstGeom>
          <a:noFill/>
          <a:ln>
            <a:noFill/>
          </a:ln>
        </p:spPr>
      </p:pic>
      <p:sp>
        <p:nvSpPr>
          <p:cNvPr id="3" name="TextBox 2"/>
          <p:cNvSpPr txBox="1"/>
          <p:nvPr/>
        </p:nvSpPr>
        <p:spPr>
          <a:xfrm>
            <a:off x="288758" y="4660223"/>
            <a:ext cx="9945775" cy="80021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Tx/>
              <a:buNone/>
              <a:tabLst/>
              <a:defRPr/>
            </a:pP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ממוצע הכוח שמפעילים החלקיקים על יחידת שטח נקרא: </a:t>
            </a:r>
            <a:r>
              <a:rPr kumimoji="0" lang="he-IL" sz="3200" b="1"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לחץ הגז.</a:t>
            </a:r>
            <a:endPar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TextBox 3"/>
          <p:cNvSpPr txBox="1"/>
          <p:nvPr/>
        </p:nvSpPr>
        <p:spPr>
          <a:xfrm>
            <a:off x="2253957" y="5323282"/>
            <a:ext cx="811530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יחידות לחץ הן:  </a:t>
            </a:r>
            <a:r>
              <a:rPr kumimoji="0" lang="he-IL" sz="2400" b="1"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אטמוספירה </a:t>
            </a:r>
            <a:r>
              <a:rPr kumimoji="0" lang="en-US" sz="2400" b="1"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atm</a:t>
            </a:r>
            <a:endParaRPr kumimoji="0" lang="en-US" sz="2400" b="1"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endParaRPr>
          </a:p>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endParaRPr kumimoji="0" lang="he-IL" sz="24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endParaRPr>
          </a:p>
        </p:txBody>
      </p:sp>
    </p:spTree>
    <p:extLst>
      <p:ext uri="{BB962C8B-B14F-4D97-AF65-F5344CB8AC3E}">
        <p14:creationId xmlns:p14="http://schemas.microsoft.com/office/powerpoint/2010/main" val="22413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down)">
                                      <p:cBhvr>
                                        <p:cTn id="7" dur="500"/>
                                        <p:tgtEl>
                                          <p:spTgt spid="18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86"/>
                                        </p:tgtEl>
                                      </p:cBhvr>
                                    </p:animEffect>
                                    <p:animScale>
                                      <p:cBhvr>
                                        <p:cTn id="10" dur="250" autoRev="1" fill="hold"/>
                                        <p:tgtEl>
                                          <p:spTgt spid="186"/>
                                        </p:tgtEl>
                                      </p:cBhvr>
                                      <p:by x="105000" y="105000"/>
                                    </p:animScale>
                                  </p:childTnLst>
                                </p:cTn>
                              </p:par>
                              <p:par>
                                <p:cTn id="11" presetID="6" presetClass="emph" presetSubtype="0" fill="hold" nodeType="withEffect">
                                  <p:stCondLst>
                                    <p:cond delay="0"/>
                                  </p:stCondLst>
                                  <p:childTnLst>
                                    <p:animScale>
                                      <p:cBhvr>
                                        <p:cTn id="12" dur="2000" fill="hold"/>
                                        <p:tgtEl>
                                          <p:spTgt spid="18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fill="hold" nodeType="withEffect">
                                  <p:stCondLst>
                                    <p:cond delay="0"/>
                                  </p:stCondLst>
                                  <p:childTnLst>
                                    <p:animScale>
                                      <p:cBhvr>
                                        <p:cTn id="19" dur="2000" fill="hold"/>
                                        <p:tgtEl>
                                          <p:spTgt spid="10"/>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5">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9B78F9A-FE2C-4302-8A5B-C853065E465F}"/>
              </a:ext>
            </a:extLst>
          </p:cNvPr>
          <p:cNvSpPr>
            <a:spLocks noGrp="1"/>
          </p:cNvSpPr>
          <p:nvPr>
            <p:ph sz="quarter" idx="14"/>
          </p:nvPr>
        </p:nvSpPr>
        <p:spPr>
          <a:xfrm>
            <a:off x="1712156" y="95249"/>
            <a:ext cx="8074879" cy="400050"/>
          </a:xfrm>
        </p:spPr>
        <p:txBody>
          <a:bodyPr/>
          <a:lstStyle/>
          <a:p>
            <a:r>
              <a:rPr lang="he-IL" dirty="0"/>
              <a:t>לחץ אוויר מסוכן (מכון דוידסון – סרטוני מדע)</a:t>
            </a:r>
            <a:r>
              <a:rPr lang="en-US" dirty="0"/>
              <a:t> </a:t>
            </a:r>
            <a:r>
              <a:rPr lang="he-IL" dirty="0"/>
              <a:t> </a:t>
            </a:r>
            <a:r>
              <a:rPr lang="he-IL" b="1" dirty="0"/>
              <a:t>(0:30-1:33)</a:t>
            </a:r>
          </a:p>
        </p:txBody>
      </p:sp>
      <p:pic>
        <p:nvPicPr>
          <p:cNvPr id="7" name="Online Media 6" title="ￗﾜￗﾗￗﾥ ￗﾐￗﾕￗﾕￗﾙￗﾨ ￗﾞￗﾡￗﾕￗﾛￗﾟ">
            <a:hlinkClick r:id="" action="ppaction://media"/>
            <a:extLst>
              <a:ext uri="{FF2B5EF4-FFF2-40B4-BE49-F238E27FC236}">
                <a16:creationId xmlns:a16="http://schemas.microsoft.com/office/drawing/2014/main" id="{6B8563B6-CD90-4F3D-83FE-57FB0C3A0522}"/>
              </a:ext>
            </a:extLst>
          </p:cNvPr>
          <p:cNvPicPr>
            <a:picLocks noGrp="1" noRot="1" noChangeAspect="1"/>
          </p:cNvPicPr>
          <p:nvPr>
            <p:ph type="media" sz="quarter" idx="10"/>
            <a:videoFile r:link="rId1"/>
          </p:nvPr>
        </p:nvPicPr>
        <p:blipFill>
          <a:blip r:embed="rId4"/>
          <a:stretch>
            <a:fillRect/>
          </a:stretch>
        </p:blipFill>
        <p:spPr>
          <a:xfrm>
            <a:off x="654050" y="639763"/>
            <a:ext cx="10885488" cy="6122987"/>
          </a:xfrm>
          <a:prstGeom prst="rect">
            <a:avLst/>
          </a:prstGeom>
        </p:spPr>
      </p:pic>
      <p:sp>
        <p:nvSpPr>
          <p:cNvPr id="6" name="Rectangle 5">
            <a:extLst>
              <a:ext uri="{FF2B5EF4-FFF2-40B4-BE49-F238E27FC236}">
                <a16:creationId xmlns:a16="http://schemas.microsoft.com/office/drawing/2014/main" id="{52593EA8-C621-4B58-9768-409CCBCE4D7C}"/>
              </a:ext>
            </a:extLst>
          </p:cNvPr>
          <p:cNvSpPr/>
          <p:nvPr/>
        </p:nvSpPr>
        <p:spPr>
          <a:xfrm>
            <a:off x="9817568" y="11430"/>
            <a:ext cx="2374432" cy="430887"/>
          </a:xfrm>
          <a:prstGeom prst="rect">
            <a:avLst/>
          </a:prstGeom>
        </p:spPr>
        <p:txBody>
          <a:bodyPr wrap="none">
            <a:spAutoFit/>
          </a:bodyPr>
          <a:lstStyle/>
          <a:p>
            <a:r>
              <a:rPr lang="en-US" sz="1100" dirty="0">
                <a:solidFill>
                  <a:schemeClr val="bg1">
                    <a:lumMod val="50000"/>
                  </a:schemeClr>
                </a:solidFill>
                <a:hlinkClick r:id="rId5">
                  <a:extLst>
                    <a:ext uri="{A12FA001-AC4F-418D-AE19-62706E023703}">
                      <ahyp:hlinkClr xmlns:ahyp="http://schemas.microsoft.com/office/drawing/2018/hyperlinkcolor" val="tx"/>
                    </a:ext>
                  </a:extLst>
                </a:hlinkClick>
              </a:rPr>
              <a:t>https://youtu.be/CRNiU-kizxw?t=30</a:t>
            </a:r>
            <a:endParaRPr lang="he-IL" sz="1100" dirty="0">
              <a:solidFill>
                <a:schemeClr val="bg1">
                  <a:lumMod val="50000"/>
                </a:schemeClr>
              </a:solidFill>
            </a:endParaRPr>
          </a:p>
          <a:p>
            <a:endParaRPr lang="en-US" sz="1100" dirty="0">
              <a:solidFill>
                <a:schemeClr val="bg1">
                  <a:lumMod val="50000"/>
                </a:schemeClr>
              </a:solidFill>
            </a:endParaRPr>
          </a:p>
        </p:txBody>
      </p:sp>
    </p:spTree>
    <p:extLst>
      <p:ext uri="{BB962C8B-B14F-4D97-AF65-F5344CB8AC3E}">
        <p14:creationId xmlns:p14="http://schemas.microsoft.com/office/powerpoint/2010/main" val="34441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9B78F9A-FE2C-4302-8A5B-C853065E465F}"/>
              </a:ext>
            </a:extLst>
          </p:cNvPr>
          <p:cNvSpPr>
            <a:spLocks noGrp="1"/>
          </p:cNvSpPr>
          <p:nvPr>
            <p:ph sz="quarter" idx="14"/>
          </p:nvPr>
        </p:nvSpPr>
        <p:spPr>
          <a:xfrm>
            <a:off x="1689296" y="95249"/>
            <a:ext cx="8074879" cy="400050"/>
          </a:xfrm>
        </p:spPr>
        <p:txBody>
          <a:bodyPr/>
          <a:lstStyle/>
          <a:p>
            <a:r>
              <a:rPr lang="he-IL" dirty="0"/>
              <a:t>לחץ אוויר מסוכן (מכון דוידסון – סרטוני מדע) </a:t>
            </a:r>
            <a:r>
              <a:rPr lang="he-IL" b="1" dirty="0"/>
              <a:t>(1:33-2:05)</a:t>
            </a:r>
          </a:p>
        </p:txBody>
      </p:sp>
      <p:pic>
        <p:nvPicPr>
          <p:cNvPr id="7" name="Online Media 6" title="ￗﾜￗﾗￗﾥ ￗﾐￗﾕￗﾕￗﾙￗﾨ ￗﾞￗﾡￗﾕￗﾛￗﾟ">
            <a:hlinkClick r:id="" action="ppaction://media"/>
            <a:extLst>
              <a:ext uri="{FF2B5EF4-FFF2-40B4-BE49-F238E27FC236}">
                <a16:creationId xmlns:a16="http://schemas.microsoft.com/office/drawing/2014/main" id="{EC4005FE-D695-47CA-B7E1-38727A91C8A0}"/>
              </a:ext>
            </a:extLst>
          </p:cNvPr>
          <p:cNvPicPr>
            <a:picLocks noGrp="1" noRot="1" noChangeAspect="1"/>
          </p:cNvPicPr>
          <p:nvPr>
            <p:ph type="media" sz="quarter" idx="10"/>
            <a:videoFile r:link="rId1"/>
          </p:nvPr>
        </p:nvPicPr>
        <p:blipFill>
          <a:blip r:embed="rId4"/>
          <a:stretch>
            <a:fillRect/>
          </a:stretch>
        </p:blipFill>
        <p:spPr>
          <a:xfrm>
            <a:off x="654050" y="639763"/>
            <a:ext cx="10885488" cy="6122987"/>
          </a:xfrm>
          <a:prstGeom prst="rect">
            <a:avLst/>
          </a:prstGeom>
        </p:spPr>
      </p:pic>
      <p:sp>
        <p:nvSpPr>
          <p:cNvPr id="6" name="Rectangle 5">
            <a:extLst>
              <a:ext uri="{FF2B5EF4-FFF2-40B4-BE49-F238E27FC236}">
                <a16:creationId xmlns:a16="http://schemas.microsoft.com/office/drawing/2014/main" id="{7D631AF0-F524-4175-8750-9B0CEABB2DF8}"/>
              </a:ext>
            </a:extLst>
          </p:cNvPr>
          <p:cNvSpPr/>
          <p:nvPr/>
        </p:nvSpPr>
        <p:spPr>
          <a:xfrm>
            <a:off x="9835158" y="-5032"/>
            <a:ext cx="2374432" cy="430887"/>
          </a:xfrm>
          <a:prstGeom prst="rect">
            <a:avLst/>
          </a:prstGeom>
        </p:spPr>
        <p:txBody>
          <a:bodyPr wrap="none">
            <a:spAutoFit/>
          </a:bodyPr>
          <a:lstStyle/>
          <a:p>
            <a:r>
              <a:rPr lang="en-US" sz="1100" dirty="0">
                <a:solidFill>
                  <a:schemeClr val="bg1">
                    <a:lumMod val="50000"/>
                  </a:schemeClr>
                </a:solidFill>
                <a:hlinkClick r:id="rId5">
                  <a:extLst>
                    <a:ext uri="{A12FA001-AC4F-418D-AE19-62706E023703}">
                      <ahyp:hlinkClr xmlns:ahyp="http://schemas.microsoft.com/office/drawing/2018/hyperlinkcolor" val="tx"/>
                    </a:ext>
                  </a:extLst>
                </a:hlinkClick>
              </a:rPr>
              <a:t>https://youtu.be/CRNiU-kizxw?t=89</a:t>
            </a:r>
            <a:endParaRPr lang="he-IL" sz="1100" dirty="0">
              <a:solidFill>
                <a:schemeClr val="bg1">
                  <a:lumMod val="50000"/>
                </a:schemeClr>
              </a:solidFill>
            </a:endParaRPr>
          </a:p>
          <a:p>
            <a:endParaRPr lang="en-US" sz="1100" dirty="0">
              <a:solidFill>
                <a:schemeClr val="bg1">
                  <a:lumMod val="50000"/>
                </a:schemeClr>
              </a:solidFill>
            </a:endParaRPr>
          </a:p>
        </p:txBody>
      </p:sp>
    </p:spTree>
    <p:extLst>
      <p:ext uri="{BB962C8B-B14F-4D97-AF65-F5344CB8AC3E}">
        <p14:creationId xmlns:p14="http://schemas.microsoft.com/office/powerpoint/2010/main" val="19200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730e8a58a7_0_188"/>
          <p:cNvSpPr txBox="1">
            <a:spLocks noGrp="1"/>
          </p:cNvSpPr>
          <p:nvPr>
            <p:ph type="title"/>
          </p:nvPr>
        </p:nvSpPr>
        <p:spPr>
          <a:xfrm>
            <a:off x="794" y="243350"/>
            <a:ext cx="12190500" cy="720000"/>
          </a:xfrm>
          <a:prstGeom prst="rect">
            <a:avLst/>
          </a:prstGeom>
          <a:noFill/>
          <a:ln>
            <a:noFill/>
          </a:ln>
        </p:spPr>
        <p:txBody>
          <a:bodyPr spcFirstLastPara="1" wrap="square" lIns="91425" tIns="45700" rIns="91425" bIns="45700" anchor="ctr" anchorCtr="0">
            <a:noAutofit/>
          </a:bodyPr>
          <a:lstStyle/>
          <a:p>
            <a:pPr>
              <a:buClr>
                <a:srgbClr val="000000"/>
              </a:buClr>
            </a:pPr>
            <a:r>
              <a:rPr lang="x-none" sz="4400" b="0" dirty="0">
                <a:solidFill>
                  <a:srgbClr val="192A72"/>
                </a:solidFill>
                <a:latin typeface="Varela Round" panose="00000500000000000000" pitchFamily="2" charset="-79"/>
                <a:ea typeface="Arial"/>
                <a:cs typeface="Varela Round" panose="00000500000000000000" pitchFamily="2" charset="-79"/>
                <a:sym typeface="Arial"/>
              </a:rPr>
              <a:t>ארבע</a:t>
            </a:r>
            <a:r>
              <a:rPr lang="he-IL" sz="4400" b="0" dirty="0">
                <a:solidFill>
                  <a:srgbClr val="192A72"/>
                </a:solidFill>
                <a:latin typeface="Varela Round" panose="00000500000000000000" pitchFamily="2" charset="-79"/>
                <a:ea typeface="Arial"/>
                <a:cs typeface="Varela Round" panose="00000500000000000000" pitchFamily="2" charset="-79"/>
                <a:sym typeface="Arial"/>
              </a:rPr>
              <a:t>ה</a:t>
            </a:r>
            <a:r>
              <a:rPr lang="x-none" sz="4400" b="0" dirty="0">
                <a:solidFill>
                  <a:srgbClr val="192A72"/>
                </a:solidFill>
                <a:latin typeface="Varela Round" panose="00000500000000000000" pitchFamily="2" charset="-79"/>
                <a:ea typeface="Arial"/>
                <a:cs typeface="Varela Round" panose="00000500000000000000" pitchFamily="2" charset="-79"/>
                <a:sym typeface="Arial"/>
              </a:rPr>
              <a:t> מאפייני</a:t>
            </a:r>
            <a:r>
              <a:rPr lang="he-IL" sz="4400" b="0" dirty="0">
                <a:solidFill>
                  <a:srgbClr val="192A72"/>
                </a:solidFill>
                <a:latin typeface="Varela Round" panose="00000500000000000000" pitchFamily="2" charset="-79"/>
                <a:ea typeface="Arial"/>
                <a:cs typeface="Varela Round" panose="00000500000000000000" pitchFamily="2" charset="-79"/>
                <a:sym typeface="Arial"/>
              </a:rPr>
              <a:t>ם של</a:t>
            </a:r>
            <a:r>
              <a:rPr lang="x-none" sz="4400" b="0" dirty="0">
                <a:solidFill>
                  <a:srgbClr val="192A72"/>
                </a:solidFill>
                <a:latin typeface="Varela Round" panose="00000500000000000000" pitchFamily="2" charset="-79"/>
                <a:ea typeface="Arial"/>
                <a:cs typeface="Varela Round" panose="00000500000000000000" pitchFamily="2" charset="-79"/>
                <a:sym typeface="Arial"/>
              </a:rPr>
              <a:t> </a:t>
            </a:r>
            <a:r>
              <a:rPr lang="he-IL" sz="4400" b="0" dirty="0">
                <a:solidFill>
                  <a:srgbClr val="192A72"/>
                </a:solidFill>
                <a:latin typeface="Varela Round" panose="00000500000000000000" pitchFamily="2" charset="-79"/>
                <a:ea typeface="Arial"/>
                <a:cs typeface="Varela Round" panose="00000500000000000000" pitchFamily="2" charset="-79"/>
                <a:sym typeface="Arial"/>
              </a:rPr>
              <a:t>ה</a:t>
            </a:r>
            <a:r>
              <a:rPr lang="x-none" sz="4400" b="0" dirty="0">
                <a:solidFill>
                  <a:srgbClr val="192A72"/>
                </a:solidFill>
                <a:latin typeface="Varela Round" panose="00000500000000000000" pitchFamily="2" charset="-79"/>
                <a:ea typeface="Arial"/>
                <a:cs typeface="Varela Round" panose="00000500000000000000" pitchFamily="2" charset="-79"/>
                <a:sym typeface="Arial"/>
              </a:rPr>
              <a:t>מצב הגזי</a:t>
            </a:r>
            <a:endParaRPr sz="4400" b="0" dirty="0">
              <a:solidFill>
                <a:srgbClr val="192A72"/>
              </a:solidFill>
              <a:latin typeface="Varela Round" panose="00000500000000000000" pitchFamily="2" charset="-79"/>
              <a:ea typeface="Arial"/>
              <a:cs typeface="Varela Round" panose="00000500000000000000" pitchFamily="2" charset="-79"/>
              <a:sym typeface="Arial"/>
            </a:endParaRPr>
          </a:p>
        </p:txBody>
      </p:sp>
      <p:sp>
        <p:nvSpPr>
          <p:cNvPr id="207" name="Google Shape;207;g730e8a58a7_0_188"/>
          <p:cNvSpPr txBox="1">
            <a:spLocks noGrp="1"/>
          </p:cNvSpPr>
          <p:nvPr>
            <p:ph type="body" idx="1"/>
          </p:nvPr>
        </p:nvSpPr>
        <p:spPr>
          <a:xfrm>
            <a:off x="7422818" y="2296401"/>
            <a:ext cx="3841176" cy="540000"/>
          </a:xfrm>
          <a:prstGeom prst="rect">
            <a:avLst/>
          </a:prstGeom>
          <a:noFill/>
          <a:ln>
            <a:noFill/>
          </a:ln>
        </p:spPr>
        <p:txBody>
          <a:bodyPr spcFirstLastPara="1" wrap="square" lIns="91425" tIns="45700" rIns="91425" bIns="45700" anchor="b" anchorCtr="0">
            <a:noAutofit/>
          </a:bodyPr>
          <a:lstStyle/>
          <a:p>
            <a:pPr marL="0" indent="0">
              <a:spcBef>
                <a:spcPts val="0"/>
              </a:spcBef>
              <a:buClr>
                <a:srgbClr val="000000"/>
              </a:buClr>
              <a:buSzPts val="2800"/>
            </a:pPr>
            <a:r>
              <a:rPr lang="x-none" b="0" dirty="0">
                <a:solidFill>
                  <a:srgbClr val="192A72"/>
                </a:solidFill>
                <a:latin typeface="Varela Round" panose="00000500000000000000" pitchFamily="2" charset="-79"/>
                <a:ea typeface="Arial"/>
                <a:cs typeface="Varela Round" panose="00000500000000000000" pitchFamily="2" charset="-79"/>
                <a:sym typeface="Arial"/>
              </a:rPr>
              <a:t>לחץ </a:t>
            </a:r>
            <a:r>
              <a:rPr lang="he-IL" b="0" dirty="0">
                <a:solidFill>
                  <a:srgbClr val="192A72"/>
                </a:solidFill>
                <a:latin typeface="Varela Round" panose="00000500000000000000" pitchFamily="2" charset="-79"/>
                <a:ea typeface="Arial"/>
                <a:cs typeface="Varela Round" panose="00000500000000000000" pitchFamily="2" charset="-79"/>
                <a:sym typeface="Arial"/>
              </a:rPr>
              <a:t>                     [</a:t>
            </a:r>
            <a:r>
              <a:rPr lang="en-US" b="0" dirty="0">
                <a:solidFill>
                  <a:srgbClr val="192A72"/>
                </a:solidFill>
                <a:latin typeface="Varela Round" panose="00000500000000000000" pitchFamily="2" charset="-79"/>
                <a:ea typeface="Arial"/>
                <a:cs typeface="Varela Round" panose="00000500000000000000" pitchFamily="2" charset="-79"/>
                <a:sym typeface="Arial"/>
              </a:rPr>
              <a:t>P</a:t>
            </a:r>
            <a:r>
              <a:rPr lang="he-IL" b="0" dirty="0">
                <a:solidFill>
                  <a:srgbClr val="192A72"/>
                </a:solidFill>
                <a:latin typeface="Varela Round" panose="00000500000000000000" pitchFamily="2" charset="-79"/>
                <a:ea typeface="Arial"/>
                <a:cs typeface="Varela Round" panose="00000500000000000000" pitchFamily="2" charset="-79"/>
                <a:sym typeface="Arial"/>
              </a:rPr>
              <a:t>]</a:t>
            </a:r>
            <a:endParaRPr b="0" dirty="0">
              <a:solidFill>
                <a:srgbClr val="192A72"/>
              </a:solidFill>
              <a:latin typeface="Varela Round" panose="00000500000000000000" pitchFamily="2" charset="-79"/>
              <a:ea typeface="Arial"/>
              <a:cs typeface="Varela Round" panose="00000500000000000000" pitchFamily="2" charset="-79"/>
              <a:sym typeface="Arial"/>
            </a:endParaRPr>
          </a:p>
        </p:txBody>
      </p:sp>
      <p:sp>
        <p:nvSpPr>
          <p:cNvPr id="208" name="Google Shape;208;g730e8a58a7_0_188"/>
          <p:cNvSpPr/>
          <p:nvPr/>
        </p:nvSpPr>
        <p:spPr>
          <a:xfrm>
            <a:off x="4075582" y="3226172"/>
            <a:ext cx="1151780" cy="1151780"/>
          </a:xfrm>
          <a:custGeom>
            <a:avLst/>
            <a:gdLst/>
            <a:ahLst/>
            <a:cxnLst/>
            <a:rect l="l" t="t" r="r" b="b"/>
            <a:pathLst>
              <a:path w="1151780" h="1151780" extrusionOk="0">
                <a:moveTo>
                  <a:pt x="0" y="575890"/>
                </a:moveTo>
                <a:cubicBezTo>
                  <a:pt x="0" y="257835"/>
                  <a:pt x="257835" y="0"/>
                  <a:pt x="575890" y="0"/>
                </a:cubicBezTo>
                <a:cubicBezTo>
                  <a:pt x="893945" y="0"/>
                  <a:pt x="1151780" y="257835"/>
                  <a:pt x="1151780" y="575890"/>
                </a:cubicBezTo>
                <a:cubicBezTo>
                  <a:pt x="1151780" y="893945"/>
                  <a:pt x="893945" y="1151780"/>
                  <a:pt x="575890" y="1151780"/>
                </a:cubicBezTo>
                <a:cubicBezTo>
                  <a:pt x="257835" y="1151780"/>
                  <a:pt x="0" y="893945"/>
                  <a:pt x="0" y="575890"/>
                </a:cubicBezTo>
                <a:close/>
              </a:path>
            </a:pathLst>
          </a:custGeom>
          <a:solidFill>
            <a:schemeClr val="lt1">
              <a:alpha val="49410"/>
            </a:schemeClr>
          </a:solidFill>
          <a:ln w="25400" cap="flat" cmpd="sng">
            <a:solidFill>
              <a:schemeClr val="lt1"/>
            </a:solidFill>
            <a:prstDash val="solid"/>
            <a:round/>
            <a:headEnd type="none" w="sm" len="sm"/>
            <a:tailEnd type="none" w="sm" len="sm"/>
          </a:ln>
        </p:spPr>
        <p:txBody>
          <a:bodyPr spcFirstLastPara="1" wrap="square" lIns="194050" tIns="194050" rIns="194050" bIns="194050" anchor="ctr" anchorCtr="0">
            <a:noAutofit/>
          </a:bodyPr>
          <a:lstStyle/>
          <a:p>
            <a:pPr marL="0" marR="0" lvl="0" indent="0" algn="ctr" defTabSz="914400" rtl="1" eaLnBrk="1" fontAlgn="auto" latinLnBrk="0" hangingPunct="1">
              <a:lnSpc>
                <a:spcPct val="90000"/>
              </a:lnSpc>
              <a:spcBef>
                <a:spcPts val="0"/>
              </a:spcBef>
              <a:spcAft>
                <a:spcPts val="0"/>
              </a:spcAft>
              <a:buClr>
                <a:srgbClr val="000000"/>
              </a:buClr>
              <a:buSzPts val="2000"/>
              <a:buFontTx/>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9" name="Google Shape;209;g730e8a58a7_0_188"/>
          <p:cNvSpPr txBox="1"/>
          <p:nvPr/>
        </p:nvSpPr>
        <p:spPr>
          <a:xfrm>
            <a:off x="7178040" y="3677063"/>
            <a:ext cx="4085954" cy="523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rtl="1">
              <a:buSzPts val="2800"/>
              <a:buNone/>
              <a:defRPr sz="3600">
                <a:latin typeface="Varela Round"/>
                <a:ea typeface="Varela Round"/>
                <a:cs typeface="Varela Round"/>
              </a:defRPr>
            </a:lvl1pPr>
          </a:lstStyle>
          <a:p>
            <a:pPr marL="0" marR="0" lvl="0" indent="0" algn="r" defTabSz="914400" rtl="1" eaLnBrk="1" fontAlgn="auto" latinLnBrk="0" hangingPunct="1">
              <a:lnSpc>
                <a:spcPct val="100000"/>
              </a:lnSpc>
              <a:spcBef>
                <a:spcPts val="0"/>
              </a:spcBef>
              <a:spcAft>
                <a:spcPts val="0"/>
              </a:spcAft>
              <a:buClr>
                <a:srgbClr val="000000"/>
              </a:buClr>
              <a:buSzPts val="2800"/>
              <a:buFontTx/>
              <a:buNone/>
              <a:tabLst/>
              <a:defRPr/>
            </a:pPr>
            <a:r>
              <a:rPr kumimoji="0" lang="x-none" sz="3200" b="0" i="0" u="none" strike="noStrike" kern="0" cap="none" spc="0" normalizeH="0" baseline="0" noProof="0" dirty="0">
                <a:ln>
                  <a:noFill/>
                </a:ln>
                <a:solidFill>
                  <a:srgbClr val="192A72"/>
                </a:solidFill>
                <a:effectLst/>
                <a:uLnTx/>
                <a:uFillTx/>
                <a:latin typeface="Varela Round" panose="00000500000000000000" pitchFamily="2" charset="-79"/>
                <a:ea typeface="Arial"/>
                <a:cs typeface="Varela Round" panose="00000500000000000000" pitchFamily="2" charset="-79"/>
                <a:sym typeface="Varela Round"/>
              </a:rPr>
              <a:t>נפח</a:t>
            </a: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Arial"/>
                <a:cs typeface="Varela Round" panose="00000500000000000000" pitchFamily="2" charset="-79"/>
                <a:sym typeface="Varela Round"/>
              </a:rPr>
              <a:t> הגז               </a:t>
            </a:r>
            <a:r>
              <a:rPr kumimoji="0" lang="x-none" sz="3200" b="0" i="0" u="none" strike="noStrike" kern="0" cap="none" spc="0" normalizeH="0" baseline="0" noProof="0" dirty="0">
                <a:ln>
                  <a:noFill/>
                </a:ln>
                <a:solidFill>
                  <a:srgbClr val="192A72"/>
                </a:solidFill>
                <a:effectLst/>
                <a:uLnTx/>
                <a:uFillTx/>
                <a:latin typeface="Varela Round" panose="00000500000000000000" pitchFamily="2" charset="-79"/>
                <a:ea typeface="Arial"/>
                <a:cs typeface="Varela Round" panose="00000500000000000000" pitchFamily="2" charset="-79"/>
                <a:sym typeface="Varela Round"/>
              </a:rPr>
              <a:t> </a:t>
            </a:r>
            <a:r>
              <a:rPr kumimoji="0" lang="en-US" sz="3200" b="0" i="0" u="none" strike="noStrike" kern="0" cap="none" spc="0" normalizeH="0" baseline="0" noProof="0" dirty="0">
                <a:ln>
                  <a:noFill/>
                </a:ln>
                <a:solidFill>
                  <a:srgbClr val="192A72"/>
                </a:solidFill>
                <a:effectLst/>
                <a:uLnTx/>
                <a:uFillTx/>
                <a:latin typeface="Varela Round" panose="00000500000000000000" pitchFamily="2" charset="-79"/>
                <a:ea typeface="Arial"/>
                <a:cs typeface="Varela Round" panose="00000500000000000000" pitchFamily="2" charset="-79"/>
                <a:sym typeface="Varela Round"/>
              </a:rPr>
              <a:t>[V] </a:t>
            </a:r>
            <a:endParaRPr kumimoji="0" sz="3200" b="0" i="0" u="none" strike="noStrike" kern="0" cap="none" spc="0" normalizeH="0" baseline="0" noProof="0" dirty="0">
              <a:ln>
                <a:noFill/>
              </a:ln>
              <a:solidFill>
                <a:srgbClr val="192A72"/>
              </a:solidFill>
              <a:effectLst/>
              <a:uLnTx/>
              <a:uFillTx/>
              <a:latin typeface="Varela Round" panose="00000500000000000000" pitchFamily="2" charset="-79"/>
              <a:ea typeface="Arial"/>
              <a:cs typeface="Varela Round" panose="00000500000000000000" pitchFamily="2" charset="-79"/>
              <a:sym typeface="Varela Round"/>
            </a:endParaRPr>
          </a:p>
        </p:txBody>
      </p:sp>
      <p:sp>
        <p:nvSpPr>
          <p:cNvPr id="210" name="Google Shape;210;g730e8a58a7_0_188"/>
          <p:cNvSpPr txBox="1"/>
          <p:nvPr/>
        </p:nvSpPr>
        <p:spPr>
          <a:xfrm>
            <a:off x="7422818" y="1582629"/>
            <a:ext cx="3841176" cy="52320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2800"/>
              <a:buFontTx/>
              <a:buNone/>
              <a:tabLst/>
              <a:defRPr/>
            </a:pPr>
            <a:r>
              <a:rPr kumimoji="0" lang="x-none"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טמפרטור</a:t>
            </a: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ת הגז</a:t>
            </a:r>
            <a:r>
              <a:rPr kumimoji="0" lang="x-none"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r>
              <a:rPr kumimoji="0" lang="en-US"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a:t>
            </a:r>
            <a:r>
              <a:rPr kumimoji="0" lang="en-US"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T</a:t>
            </a: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a:t>
            </a:r>
            <a:endParaRPr kumimoji="0"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sp>
        <p:nvSpPr>
          <p:cNvPr id="212" name="Google Shape;212;g730e8a58a7_0_188"/>
          <p:cNvSpPr txBox="1"/>
          <p:nvPr/>
        </p:nvSpPr>
        <p:spPr>
          <a:xfrm>
            <a:off x="7038532" y="2930944"/>
            <a:ext cx="4225462" cy="523200"/>
          </a:xfrm>
          <a:prstGeom prst="rect">
            <a:avLst/>
          </a:prstGeom>
          <a:noFill/>
          <a:ln>
            <a:noFill/>
          </a:ln>
        </p:spPr>
        <p:txBody>
          <a:bodyPr spcFirstLastPara="1" wrap="square" lIns="91425" tIns="45700" rIns="91425" bIns="45700" anchor="t" anchorCtr="0">
            <a:noAutofit/>
          </a:bodyPr>
          <a:lstStyle/>
          <a:p>
            <a:pPr marL="0" marR="0" lvl="0" indent="0" algn="r" defTabSz="914400" eaLnBrk="1" fontAlgn="auto" latinLnBrk="0" hangingPunct="1">
              <a:lnSpc>
                <a:spcPct val="100000"/>
              </a:lnSpc>
              <a:spcBef>
                <a:spcPts val="0"/>
              </a:spcBef>
              <a:spcAft>
                <a:spcPts val="0"/>
              </a:spcAft>
              <a:buClr>
                <a:srgbClr val="000000"/>
              </a:buClr>
              <a:buSzPts val="2800"/>
              <a:buFontTx/>
              <a:buNone/>
              <a:tabLst/>
              <a:defRPr/>
            </a:pPr>
            <a:r>
              <a:rPr kumimoji="0" lang="x-none"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מספר החלקיקים</a:t>
            </a: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r>
              <a:rPr kumimoji="0" lang="x-none"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[n]</a:t>
            </a:r>
            <a:endParaRPr kumimoji="0"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endParaRPr>
          </a:p>
        </p:txBody>
      </p:sp>
      <p:cxnSp>
        <p:nvCxnSpPr>
          <p:cNvPr id="11" name="מחבר ישר 10"/>
          <p:cNvCxnSpPr/>
          <p:nvPr/>
        </p:nvCxnSpPr>
        <p:spPr>
          <a:xfrm>
            <a:off x="343532" y="186200"/>
            <a:ext cx="11522558" cy="57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2" name="Google Shape;211;g730e8a58a7_0_188"/>
          <p:cNvPicPr preferRelativeResize="0"/>
          <p:nvPr/>
        </p:nvPicPr>
        <p:blipFill>
          <a:blip r:embed="rId3">
            <a:alphaModFix/>
          </a:blip>
          <a:stretch>
            <a:fillRect/>
          </a:stretch>
        </p:blipFill>
        <p:spPr>
          <a:xfrm>
            <a:off x="1532726" y="815602"/>
            <a:ext cx="3211519" cy="3562350"/>
          </a:xfrm>
          <a:prstGeom prst="rect">
            <a:avLst/>
          </a:prstGeom>
          <a:noFill/>
          <a:ln>
            <a:noFill/>
          </a:ln>
        </p:spPr>
      </p:pic>
      <p:cxnSp>
        <p:nvCxnSpPr>
          <p:cNvPr id="12" name="מחבר ישר 11"/>
          <p:cNvCxnSpPr/>
          <p:nvPr/>
        </p:nvCxnSpPr>
        <p:spPr>
          <a:xfrm>
            <a:off x="325998" y="947521"/>
            <a:ext cx="11540092" cy="9620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flipH="1" flipV="1">
            <a:off x="7422818" y="4335023"/>
            <a:ext cx="4340546" cy="21465"/>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3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right)">
                                      <p:cBhvr>
                                        <p:cTn id="7" dur="2000"/>
                                        <p:tgtEl>
                                          <p:spTgt spid="206"/>
                                        </p:tgtEl>
                                      </p:cBhvr>
                                    </p:animEffect>
                                  </p:childTnLst>
                                </p:cTn>
                              </p:par>
                              <p:par>
                                <p:cTn id="8" presetID="2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0"/>
                                        <p:tgtEl>
                                          <p:spTgt spid="11"/>
                                        </p:tgtEl>
                                      </p:cBhvr>
                                    </p:animEffect>
                                  </p:childTnLst>
                                </p:cTn>
                              </p:par>
                              <p:par>
                                <p:cTn id="11" presetID="22" presetClass="entr" presetSubtype="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2000"/>
                                        <p:tgtEl>
                                          <p:spTgt spid="12"/>
                                        </p:tgtEl>
                                      </p:cBhvr>
                                    </p:animEffect>
                                  </p:childTnLst>
                                </p:cTn>
                              </p:par>
                              <p:par>
                                <p:cTn id="14" presetID="47"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10"/>
                                        </p:tgtEl>
                                        <p:attrNameLst>
                                          <p:attrName>style.visibility</p:attrName>
                                        </p:attrNameLst>
                                      </p:cBhvr>
                                      <p:to>
                                        <p:strVal val="visible"/>
                                      </p:to>
                                    </p:set>
                                    <p:animEffect transition="in" filter="wipe(right)">
                                      <p:cBhvr>
                                        <p:cTn id="23" dur="1500"/>
                                        <p:tgtEl>
                                          <p:spTgt spid="2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07">
                                            <p:txEl>
                                              <p:pRg st="0" end="0"/>
                                            </p:txEl>
                                          </p:spTgt>
                                        </p:tgtEl>
                                        <p:attrNameLst>
                                          <p:attrName>style.visibility</p:attrName>
                                        </p:attrNameLst>
                                      </p:cBhvr>
                                      <p:to>
                                        <p:strVal val="visible"/>
                                      </p:to>
                                    </p:set>
                                    <p:animEffect transition="in" filter="wipe(right)">
                                      <p:cBhvr>
                                        <p:cTn id="28" dur="1500"/>
                                        <p:tgtEl>
                                          <p:spTgt spid="20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12"/>
                                        </p:tgtEl>
                                        <p:attrNameLst>
                                          <p:attrName>style.visibility</p:attrName>
                                        </p:attrNameLst>
                                      </p:cBhvr>
                                      <p:to>
                                        <p:strVal val="visible"/>
                                      </p:to>
                                    </p:set>
                                    <p:animEffect transition="in" filter="wipe(right)">
                                      <p:cBhvr>
                                        <p:cTn id="33" dur="1500"/>
                                        <p:tgtEl>
                                          <p:spTgt spid="2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wipe(right)">
                                      <p:cBhvr>
                                        <p:cTn id="38" dur="1500"/>
                                        <p:tgtEl>
                                          <p:spTgt spid="209"/>
                                        </p:tgtEl>
                                      </p:cBhvr>
                                    </p:animEffect>
                                  </p:childTnLst>
                                </p:cTn>
                              </p:par>
                              <p:par>
                                <p:cTn id="39" presetID="22" presetClass="entr" presetSubtype="2"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build="p"/>
      <p:bldP spid="209" grpId="0"/>
      <p:bldP spid="210" grpId="0"/>
      <p:bldP spid="2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72ec7487e2_2_26"/>
          <p:cNvSpPr txBox="1">
            <a:spLocks noGrp="1"/>
          </p:cNvSpPr>
          <p:nvPr>
            <p:ph type="title"/>
          </p:nvPr>
        </p:nvSpPr>
        <p:spPr>
          <a:xfrm>
            <a:off x="351744" y="213474"/>
            <a:ext cx="11160000" cy="1129200"/>
          </a:xfrm>
          <a:prstGeom prst="rect">
            <a:avLst/>
          </a:prstGeom>
          <a:noFill/>
          <a:ln>
            <a:noFill/>
          </a:ln>
        </p:spPr>
        <p:txBody>
          <a:bodyPr spcFirstLastPara="1" wrap="square" lIns="91425" tIns="45700" rIns="91425" bIns="45700" anchor="ctr" anchorCtr="0">
            <a:noAutofit/>
          </a:bodyPr>
          <a:lstStyle/>
          <a:p>
            <a:pPr>
              <a:buClr>
                <a:srgbClr val="000000"/>
              </a:buClr>
            </a:pPr>
            <a:r>
              <a:rPr lang="x-none" sz="4400" b="0" dirty="0">
                <a:solidFill>
                  <a:srgbClr val="192A72"/>
                </a:solidFill>
                <a:latin typeface="Varela Round" panose="00000500000000000000" pitchFamily="2" charset="-79"/>
                <a:ea typeface="Arial"/>
                <a:cs typeface="Varela Round" panose="00000500000000000000" pitchFamily="2" charset="-79"/>
                <a:sym typeface="Arial"/>
              </a:rPr>
              <a:t>מספר החלקיקים במולים</a:t>
            </a:r>
            <a:r>
              <a:rPr lang="he-IL" sz="4400" b="0" dirty="0">
                <a:solidFill>
                  <a:srgbClr val="192A72"/>
                </a:solidFill>
                <a:latin typeface="Varela Round" panose="00000500000000000000" pitchFamily="2" charset="-79"/>
                <a:ea typeface="Arial"/>
                <a:cs typeface="Varela Round" panose="00000500000000000000" pitchFamily="2" charset="-79"/>
                <a:sym typeface="Arial"/>
              </a:rPr>
              <a:t> </a:t>
            </a:r>
            <a:r>
              <a:rPr lang="he-IL" sz="3200" b="0" dirty="0">
                <a:solidFill>
                  <a:srgbClr val="192A72"/>
                </a:solidFill>
                <a:latin typeface="Varela Round" panose="00000500000000000000" pitchFamily="2" charset="-79"/>
                <a:ea typeface="Arial"/>
                <a:cs typeface="Varela Round" panose="00000500000000000000" pitchFamily="2" charset="-79"/>
                <a:sym typeface="Arial"/>
              </a:rPr>
              <a:t>[</a:t>
            </a:r>
            <a:r>
              <a:rPr lang="en-US" sz="3200" b="0" dirty="0">
                <a:solidFill>
                  <a:srgbClr val="192A72"/>
                </a:solidFill>
                <a:latin typeface="Varela Round" panose="00000500000000000000" pitchFamily="2" charset="-79"/>
                <a:ea typeface="Arial"/>
                <a:cs typeface="Varela Round" panose="00000500000000000000" pitchFamily="2" charset="-79"/>
                <a:sym typeface="Arial"/>
              </a:rPr>
              <a:t>n</a:t>
            </a:r>
            <a:r>
              <a:rPr lang="he-IL" sz="3200" b="0" dirty="0">
                <a:solidFill>
                  <a:srgbClr val="192A72"/>
                </a:solidFill>
                <a:latin typeface="Varela Round" panose="00000500000000000000" pitchFamily="2" charset="-79"/>
                <a:ea typeface="Arial"/>
                <a:cs typeface="Varela Round" panose="00000500000000000000" pitchFamily="2" charset="-79"/>
                <a:sym typeface="Arial"/>
              </a:rPr>
              <a:t>]</a:t>
            </a:r>
            <a:endParaRPr sz="3200" b="0" dirty="0">
              <a:solidFill>
                <a:srgbClr val="192A72"/>
              </a:solidFill>
              <a:latin typeface="Varela Round" panose="00000500000000000000" pitchFamily="2" charset="-79"/>
              <a:ea typeface="Arial"/>
              <a:cs typeface="Varela Round" panose="00000500000000000000" pitchFamily="2" charset="-79"/>
              <a:sym typeface="Arial"/>
            </a:endParaRPr>
          </a:p>
        </p:txBody>
      </p:sp>
      <p:sp>
        <p:nvSpPr>
          <p:cNvPr id="228" name="Google Shape;228;g72ec7487e2_2_26"/>
          <p:cNvSpPr txBox="1"/>
          <p:nvPr/>
        </p:nvSpPr>
        <p:spPr>
          <a:xfrm>
            <a:off x="795" y="1052625"/>
            <a:ext cx="12190412" cy="822425"/>
          </a:xfrm>
          <a:prstGeom prst="rect">
            <a:avLst/>
          </a:prstGeom>
          <a:noFill/>
          <a:ln>
            <a:noFill/>
          </a:ln>
        </p:spPr>
        <p:txBody>
          <a:bodyPr spcFirstLastPara="1" wrap="square" lIns="91425" tIns="91425" rIns="91425" bIns="91425" anchor="t" anchorCtr="0">
            <a:noAutofit/>
          </a:bodyPr>
          <a:lstStyle/>
          <a:p>
            <a:pPr marL="0" marR="0" lvl="0" indent="0" algn="ctr" defTabSz="914400" rtl="1"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7E"/>
                </a:solidFill>
                <a:effectLst/>
                <a:uLnTx/>
                <a:uFillTx/>
                <a:latin typeface="Varela Round"/>
                <a:ea typeface="Varela Round"/>
                <a:cs typeface="Varela Round"/>
                <a:sym typeface="Varela Round"/>
              </a:rPr>
              <a:t>n    </a:t>
            </a:r>
            <a:r>
              <a:rPr kumimoji="0" lang="he-IL" sz="3200" b="0" i="0" u="none" strike="noStrike" kern="0" cap="none" spc="0" normalizeH="0" baseline="0" noProof="0" dirty="0">
                <a:ln>
                  <a:noFill/>
                </a:ln>
                <a:solidFill>
                  <a:srgbClr val="00007E"/>
                </a:solidFill>
                <a:effectLst/>
                <a:uLnTx/>
                <a:uFillTx/>
                <a:latin typeface="Varela Round"/>
                <a:ea typeface="Varela Round"/>
                <a:cs typeface="Varela Round"/>
                <a:sym typeface="Varela Round"/>
              </a:rPr>
              <a:t>- </a:t>
            </a:r>
            <a:r>
              <a:rPr kumimoji="0" lang="x-none" sz="3200" b="0" i="0" u="none" strike="noStrike" kern="0" cap="none" spc="0" normalizeH="0" baseline="0" noProof="0" dirty="0">
                <a:ln>
                  <a:noFill/>
                </a:ln>
                <a:solidFill>
                  <a:srgbClr val="00007E"/>
                </a:solidFill>
                <a:effectLst/>
                <a:uLnTx/>
                <a:uFillTx/>
                <a:latin typeface="Varela Round"/>
                <a:ea typeface="Varela Round"/>
                <a:cs typeface="Varela Round"/>
                <a:sym typeface="Varela Round"/>
              </a:rPr>
              <a:t>גודל שמבטא את מספר החלקיקים.</a:t>
            </a:r>
            <a:endParaRPr kumimoji="0" sz="3200" b="0" i="0" u="none" strike="noStrike" kern="0" cap="none" spc="0" normalizeH="0" baseline="0" noProof="0" dirty="0">
              <a:ln>
                <a:noFill/>
              </a:ln>
              <a:solidFill>
                <a:srgbClr val="00007E"/>
              </a:solidFill>
              <a:effectLst/>
              <a:uLnTx/>
              <a:uFillTx/>
              <a:latin typeface="Varela Round"/>
              <a:ea typeface="Varela Round"/>
              <a:cs typeface="Varela Round"/>
              <a:sym typeface="Varela Round"/>
            </a:endParaRPr>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3123F649-A448-45D3-A695-FC94C7C65936}"/>
                  </a:ext>
                </a:extLst>
              </p:cNvPr>
              <p:cNvSpPr txBox="1"/>
              <p:nvPr/>
            </p:nvSpPr>
            <p:spPr>
              <a:xfrm>
                <a:off x="3078905" y="4291702"/>
                <a:ext cx="1880820" cy="850169"/>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rPr>
                  <a:t>n</a:t>
                </a:r>
                <a:r>
                  <a:rPr kumimoji="0" lang="en-US" sz="24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rPr>
                  <a:t> </a:t>
                </a:r>
                <a:r>
                  <a:rPr kumimoji="0" lang="en-US" sz="32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rPr>
                  <a:t>= </a:t>
                </a:r>
                <a14:m>
                  <m:oMath xmlns:m="http://schemas.openxmlformats.org/officeDocument/2006/math">
                    <m:f>
                      <m:f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ctrlPr>
                      </m:fPr>
                      <m:nu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𝑁</m:t>
                        </m:r>
                      </m:num>
                      <m:den>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𝑁</m:t>
                            </m:r>
                          </m:e>
                          <m:sub>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𝐴</m:t>
                            </m:r>
                          </m:sub>
                        </m:sSub>
                      </m:den>
                    </m:f>
                  </m:oMath>
                </a14:m>
                <a:endParaRPr kumimoji="0" lang="he-IL" sz="32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endParaRPr>
              </a:p>
            </p:txBody>
          </p:sp>
        </mc:Choice>
        <mc:Fallback xmlns="">
          <p:sp>
            <p:nvSpPr>
              <p:cNvPr id="3" name="תיבת טקסט 2">
                <a:extLst>
                  <a:ext uri="{FF2B5EF4-FFF2-40B4-BE49-F238E27FC236}">
                    <a16:creationId xmlns:a16="http://schemas.microsoft.com/office/drawing/2014/main" id="{3123F649-A448-45D3-A695-FC94C7C65936}"/>
                  </a:ext>
                </a:extLst>
              </p:cNvPr>
              <p:cNvSpPr txBox="1">
                <a:spLocks noRot="1" noChangeAspect="1" noMove="1" noResize="1" noEditPoints="1" noAdjustHandles="1" noChangeArrowheads="1" noChangeShapeType="1" noTextEdit="1"/>
              </p:cNvSpPr>
              <p:nvPr/>
            </p:nvSpPr>
            <p:spPr>
              <a:xfrm>
                <a:off x="3078905" y="4291702"/>
                <a:ext cx="1880820" cy="850169"/>
              </a:xfrm>
              <a:prstGeom prst="rect">
                <a:avLst/>
              </a:prstGeom>
              <a:blipFill>
                <a:blip r:embed="rId3"/>
                <a:stretch>
                  <a:fillRect l="-8091" b="-575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תיבת טקסט 6">
                <a:extLst>
                  <a:ext uri="{FF2B5EF4-FFF2-40B4-BE49-F238E27FC236}">
                    <a16:creationId xmlns:a16="http://schemas.microsoft.com/office/drawing/2014/main" id="{132F225F-5EAC-4930-ACB2-C99C2EA3BC27}"/>
                  </a:ext>
                </a:extLst>
              </p:cNvPr>
              <p:cNvSpPr txBox="1"/>
              <p:nvPr/>
            </p:nvSpPr>
            <p:spPr>
              <a:xfrm>
                <a:off x="3078906" y="2920399"/>
                <a:ext cx="1688423" cy="751039"/>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rPr>
                  <a:t>n = </a:t>
                </a:r>
                <a14:m>
                  <m:oMath xmlns:m="http://schemas.openxmlformats.org/officeDocument/2006/math">
                    <m:f>
                      <m:f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ctrlPr>
                      </m:fPr>
                      <m:nu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𝑚</m:t>
                        </m:r>
                      </m:num>
                      <m:den>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𝑀𝑤</m:t>
                        </m:r>
                      </m:den>
                    </m:f>
                  </m:oMath>
                </a14:m>
                <a:endParaRPr kumimoji="0" lang="he-IL" sz="32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endParaRPr>
              </a:p>
            </p:txBody>
          </p:sp>
        </mc:Choice>
        <mc:Fallback xmlns="">
          <p:sp>
            <p:nvSpPr>
              <p:cNvPr id="7" name="תיבת טקסט 6">
                <a:extLst>
                  <a:ext uri="{FF2B5EF4-FFF2-40B4-BE49-F238E27FC236}">
                    <a16:creationId xmlns:a16="http://schemas.microsoft.com/office/drawing/2014/main" id="{132F225F-5EAC-4930-ACB2-C99C2EA3BC27}"/>
                  </a:ext>
                </a:extLst>
              </p:cNvPr>
              <p:cNvSpPr txBox="1">
                <a:spLocks noRot="1" noChangeAspect="1" noMove="1" noResize="1" noEditPoints="1" noAdjustHandles="1" noChangeArrowheads="1" noChangeShapeType="1" noTextEdit="1"/>
              </p:cNvSpPr>
              <p:nvPr/>
            </p:nvSpPr>
            <p:spPr>
              <a:xfrm>
                <a:off x="3078906" y="2920399"/>
                <a:ext cx="1688423" cy="751039"/>
              </a:xfrm>
              <a:prstGeom prst="rect">
                <a:avLst/>
              </a:prstGeom>
              <a:blipFill>
                <a:blip r:embed="rId4"/>
                <a:stretch>
                  <a:fillRect l="-9025" t="-813" b="-13821"/>
                </a:stretch>
              </a:blipFill>
            </p:spPr>
            <p:txBody>
              <a:bodyPr/>
              <a:lstStyle/>
              <a:p>
                <a:r>
                  <a:rPr lang="he-IL">
                    <a:noFill/>
                  </a:rPr>
                  <a:t> </a:t>
                </a:r>
              </a:p>
            </p:txBody>
          </p:sp>
        </mc:Fallback>
      </mc:AlternateContent>
      <p:cxnSp>
        <p:nvCxnSpPr>
          <p:cNvPr id="8" name="מחבר ישר 7"/>
          <p:cNvCxnSpPr/>
          <p:nvPr/>
        </p:nvCxnSpPr>
        <p:spPr>
          <a:xfrm>
            <a:off x="442541" y="1160762"/>
            <a:ext cx="11351356" cy="57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6" name="קבוצה 5"/>
          <p:cNvGrpSpPr/>
          <p:nvPr/>
        </p:nvGrpSpPr>
        <p:grpSpPr>
          <a:xfrm>
            <a:off x="8143810" y="2657363"/>
            <a:ext cx="3367935" cy="2888609"/>
            <a:chOff x="4942550" y="2979954"/>
            <a:chExt cx="3610101" cy="3256010"/>
          </a:xfrm>
        </p:grpSpPr>
        <p:pic>
          <p:nvPicPr>
            <p:cNvPr id="2" name="תמונה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813" y="3152321"/>
              <a:ext cx="2965576" cy="3083643"/>
            </a:xfrm>
            <a:prstGeom prst="rect">
              <a:avLst/>
            </a:prstGeom>
          </p:spPr>
        </p:pic>
        <p:sp>
          <p:nvSpPr>
            <p:cNvPr id="5" name="מלבן 4"/>
            <p:cNvSpPr/>
            <p:nvPr/>
          </p:nvSpPr>
          <p:spPr>
            <a:xfrm>
              <a:off x="5810250" y="2979954"/>
              <a:ext cx="644525" cy="48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13" name="מלבן 12"/>
            <p:cNvSpPr/>
            <p:nvPr/>
          </p:nvSpPr>
          <p:spPr>
            <a:xfrm>
              <a:off x="7908126" y="4902262"/>
              <a:ext cx="644525" cy="48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14" name="מלבן 13"/>
            <p:cNvSpPr/>
            <p:nvPr/>
          </p:nvSpPr>
          <p:spPr>
            <a:xfrm>
              <a:off x="4942550" y="5904470"/>
              <a:ext cx="644525" cy="33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cxnSp>
        <p:nvCxnSpPr>
          <p:cNvPr id="9" name="מחבר ישר 8"/>
          <p:cNvCxnSpPr/>
          <p:nvPr/>
        </p:nvCxnSpPr>
        <p:spPr>
          <a:xfrm>
            <a:off x="476166" y="321298"/>
            <a:ext cx="11351356" cy="57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767329" y="1857145"/>
            <a:ext cx="3376481" cy="80021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7E"/>
                </a:solidFill>
                <a:effectLst/>
                <a:uLnTx/>
                <a:uFillTx/>
                <a:latin typeface="Varela Round"/>
                <a:ea typeface="Varela Round"/>
                <a:cs typeface="Varela Round"/>
                <a:sym typeface="Varela Round"/>
              </a:rPr>
              <a:t>היחידות הן:  </a:t>
            </a:r>
            <a:r>
              <a:rPr kumimoji="0" lang="he-IL" sz="3200" b="0" i="0" u="none" strike="noStrike" kern="0" cap="none" spc="0" normalizeH="0" baseline="0" noProof="0" dirty="0">
                <a:ln>
                  <a:noFill/>
                </a:ln>
                <a:solidFill>
                  <a:srgbClr val="00007E"/>
                </a:solidFill>
                <a:effectLst/>
                <a:uLnTx/>
                <a:uFillTx/>
                <a:latin typeface="Varela Round"/>
                <a:ea typeface="Varela Round"/>
                <a:cs typeface="Varela Round"/>
                <a:sym typeface="Varela Round"/>
              </a:rPr>
              <a:t>[מול]</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342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6" presetClass="emph" presetSubtype="0" fill="hold" nodeType="withEffect">
                                  <p:stCondLst>
                                    <p:cond delay="0"/>
                                  </p:st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28"/>
                                        </p:tgtEl>
                                        <p:attrNameLst>
                                          <p:attrName>style.visibility</p:attrName>
                                        </p:attrNameLst>
                                      </p:cBhvr>
                                      <p:to>
                                        <p:strVal val="visible"/>
                                      </p:to>
                                    </p:set>
                                    <p:animEffect transition="in" filter="wipe(right)">
                                      <p:cBhvr>
                                        <p:cTn id="14" dur="500"/>
                                        <p:tgtEl>
                                          <p:spTgt spid="2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P spid="3" grpId="0"/>
      <p:bldP spid="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oogle Shape;327;g732e70a975_0_20"/>
          <p:cNvPicPr preferRelativeResize="0"/>
          <p:nvPr/>
        </p:nvPicPr>
        <p:blipFill rotWithShape="1">
          <a:blip r:embed="rId2">
            <a:alphaModFix/>
          </a:blip>
          <a:srcRect l="78513" t="16597" r="224" b="3522"/>
          <a:stretch/>
        </p:blipFill>
        <p:spPr>
          <a:xfrm flipH="1">
            <a:off x="1623842" y="3988072"/>
            <a:ext cx="1094879" cy="1743688"/>
          </a:xfrm>
          <a:prstGeom prst="rect">
            <a:avLst/>
          </a:prstGeom>
          <a:noFill/>
          <a:ln>
            <a:noFill/>
          </a:ln>
        </p:spPr>
      </p:pic>
      <p:pic>
        <p:nvPicPr>
          <p:cNvPr id="9" name="Google Shape;302;g72f4dab857_0_23"/>
          <p:cNvPicPr preferRelativeResize="0"/>
          <p:nvPr/>
        </p:nvPicPr>
        <p:blipFill rotWithShape="1">
          <a:blip r:embed="rId3">
            <a:alphaModFix/>
          </a:blip>
          <a:srcRect/>
          <a:stretch/>
        </p:blipFill>
        <p:spPr>
          <a:xfrm>
            <a:off x="552049" y="1825697"/>
            <a:ext cx="2997510" cy="2248143"/>
          </a:xfrm>
          <a:prstGeom prst="rect">
            <a:avLst/>
          </a:prstGeom>
          <a:noFill/>
          <a:ln>
            <a:noFill/>
          </a:ln>
        </p:spPr>
      </p:pic>
      <p:pic>
        <p:nvPicPr>
          <p:cNvPr id="8" name="Google Shape;301;g72f4dab857_0_23"/>
          <p:cNvPicPr preferRelativeResize="0"/>
          <p:nvPr/>
        </p:nvPicPr>
        <p:blipFill rotWithShape="1">
          <a:blip r:embed="rId4">
            <a:alphaModFix/>
          </a:blip>
          <a:srcRect/>
          <a:stretch/>
        </p:blipFill>
        <p:spPr>
          <a:xfrm>
            <a:off x="7910201" y="1512962"/>
            <a:ext cx="3814382" cy="2761479"/>
          </a:xfrm>
          <a:prstGeom prst="rect">
            <a:avLst/>
          </a:prstGeom>
          <a:noFill/>
          <a:ln>
            <a:noFill/>
          </a:ln>
        </p:spPr>
      </p:pic>
      <p:sp>
        <p:nvSpPr>
          <p:cNvPr id="6" name="צורה חופשית 5"/>
          <p:cNvSpPr/>
          <p:nvPr/>
        </p:nvSpPr>
        <p:spPr>
          <a:xfrm>
            <a:off x="4717723" y="1342728"/>
            <a:ext cx="2756555" cy="1837703"/>
          </a:xfrm>
          <a:custGeom>
            <a:avLst/>
            <a:gdLst>
              <a:gd name="connsiteX0" fmla="*/ 0 w 2756555"/>
              <a:gd name="connsiteY0" fmla="*/ 183770 h 1837703"/>
              <a:gd name="connsiteX1" fmla="*/ 183770 w 2756555"/>
              <a:gd name="connsiteY1" fmla="*/ 0 h 1837703"/>
              <a:gd name="connsiteX2" fmla="*/ 2572785 w 2756555"/>
              <a:gd name="connsiteY2" fmla="*/ 0 h 1837703"/>
              <a:gd name="connsiteX3" fmla="*/ 2756555 w 2756555"/>
              <a:gd name="connsiteY3" fmla="*/ 183770 h 1837703"/>
              <a:gd name="connsiteX4" fmla="*/ 2756555 w 2756555"/>
              <a:gd name="connsiteY4" fmla="*/ 1653933 h 1837703"/>
              <a:gd name="connsiteX5" fmla="*/ 2572785 w 2756555"/>
              <a:gd name="connsiteY5" fmla="*/ 1837703 h 1837703"/>
              <a:gd name="connsiteX6" fmla="*/ 183770 w 2756555"/>
              <a:gd name="connsiteY6" fmla="*/ 1837703 h 1837703"/>
              <a:gd name="connsiteX7" fmla="*/ 0 w 2756555"/>
              <a:gd name="connsiteY7" fmla="*/ 1653933 h 1837703"/>
              <a:gd name="connsiteX8" fmla="*/ 0 w 2756555"/>
              <a:gd name="connsiteY8" fmla="*/ 183770 h 183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555" h="1837703">
                <a:moveTo>
                  <a:pt x="0" y="183770"/>
                </a:moveTo>
                <a:cubicBezTo>
                  <a:pt x="0" y="82277"/>
                  <a:pt x="82277" y="0"/>
                  <a:pt x="183770" y="0"/>
                </a:cubicBezTo>
                <a:lnTo>
                  <a:pt x="2572785" y="0"/>
                </a:lnTo>
                <a:cubicBezTo>
                  <a:pt x="2674278" y="0"/>
                  <a:pt x="2756555" y="82277"/>
                  <a:pt x="2756555" y="183770"/>
                </a:cubicBezTo>
                <a:lnTo>
                  <a:pt x="2756555" y="1653933"/>
                </a:lnTo>
                <a:cubicBezTo>
                  <a:pt x="2756555" y="1755426"/>
                  <a:pt x="2674278" y="1837703"/>
                  <a:pt x="2572785" y="1837703"/>
                </a:cubicBezTo>
                <a:lnTo>
                  <a:pt x="183770" y="1837703"/>
                </a:lnTo>
                <a:cubicBezTo>
                  <a:pt x="82277" y="1837703"/>
                  <a:pt x="0" y="1755426"/>
                  <a:pt x="0" y="1653933"/>
                </a:cubicBezTo>
                <a:lnTo>
                  <a:pt x="0" y="183770"/>
                </a:lnTo>
                <a:close/>
              </a:path>
            </a:pathLst>
          </a:custGeom>
          <a:ln w="28575">
            <a:solidFill>
              <a:srgbClr val="00B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5744" tIns="175744" rIns="175744" bIns="175744" numCol="1" spcCol="1270" anchor="ctr" anchorCtr="0">
            <a:noAutofit/>
          </a:bodyPr>
          <a:lstStyle/>
          <a:p>
            <a:pPr marL="0" marR="0" lvl="0" indent="0" algn="ctr" defTabSz="1422400" rtl="1" eaLnBrk="1" fontAlgn="auto" latinLnBrk="0" hangingPunct="1">
              <a:lnSpc>
                <a:spcPct val="90000"/>
              </a:lnSpc>
              <a:spcBef>
                <a:spcPct val="0"/>
              </a:spcBef>
              <a:spcAft>
                <a:spcPct val="35000"/>
              </a:spcAft>
              <a:buClr>
                <a:srgbClr val="000000"/>
              </a:buClr>
              <a:buSzTx/>
              <a:buFontTx/>
              <a:buNone/>
              <a:tabLst/>
              <a:defRPr/>
            </a:pPr>
            <a:r>
              <a:rPr kumimoji="0" lang="he-IL" sz="3200" b="0" i="0" u="none" strike="noStrike" kern="120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גז יכול להימצא בכלי</a:t>
            </a:r>
            <a:endParaRPr kumimoji="0" lang="en-US" sz="3200" b="0" i="0" u="none" strike="noStrike" kern="120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endParaRPr>
          </a:p>
          <a:p>
            <a:pPr marL="0" marR="0" lvl="0" indent="0" algn="ctr" defTabSz="1422400" rtl="1" eaLnBrk="1" fontAlgn="auto" latinLnBrk="0" hangingPunct="1">
              <a:lnSpc>
                <a:spcPct val="90000"/>
              </a:lnSpc>
              <a:spcBef>
                <a:spcPct val="0"/>
              </a:spcBef>
              <a:spcAft>
                <a:spcPct val="35000"/>
              </a:spcAft>
              <a:buClr>
                <a:srgbClr val="000000"/>
              </a:buClr>
              <a:buSzTx/>
              <a:buFontTx/>
              <a:buNone/>
              <a:tabLst/>
              <a:defRPr/>
            </a:pPr>
            <a:r>
              <a:rPr kumimoji="0" lang="he-IL" sz="3200" b="0" i="0" u="none" strike="noStrike" kern="120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סגור</a:t>
            </a:r>
          </a:p>
        </p:txBody>
      </p:sp>
      <p:sp>
        <p:nvSpPr>
          <p:cNvPr id="14" name="צורה חופשית 13"/>
          <p:cNvSpPr/>
          <p:nvPr/>
        </p:nvSpPr>
        <p:spPr>
          <a:xfrm>
            <a:off x="4281994" y="3158145"/>
            <a:ext cx="1814006" cy="735910"/>
          </a:xfrm>
          <a:custGeom>
            <a:avLst/>
            <a:gdLst/>
            <a:ahLst/>
            <a:cxnLst/>
            <a:rect l="0" t="0" r="0" b="0"/>
            <a:pathLst>
              <a:path>
                <a:moveTo>
                  <a:pt x="1814006" y="0"/>
                </a:moveTo>
                <a:lnTo>
                  <a:pt x="1814006" y="367955"/>
                </a:lnTo>
                <a:lnTo>
                  <a:pt x="0" y="367955"/>
                </a:lnTo>
                <a:lnTo>
                  <a:pt x="0" y="735910"/>
                </a:lnTo>
              </a:path>
            </a:pathLst>
          </a:custGeom>
          <a:noFill/>
          <a:ln w="28575">
            <a:solidFill>
              <a:srgbClr val="00B050"/>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5" name="צורה חופשית 14"/>
          <p:cNvSpPr/>
          <p:nvPr/>
        </p:nvSpPr>
        <p:spPr>
          <a:xfrm>
            <a:off x="2903717" y="3894057"/>
            <a:ext cx="2756555" cy="1837703"/>
          </a:xfrm>
          <a:custGeom>
            <a:avLst/>
            <a:gdLst>
              <a:gd name="connsiteX0" fmla="*/ 0 w 2756555"/>
              <a:gd name="connsiteY0" fmla="*/ 183770 h 1837703"/>
              <a:gd name="connsiteX1" fmla="*/ 183770 w 2756555"/>
              <a:gd name="connsiteY1" fmla="*/ 0 h 1837703"/>
              <a:gd name="connsiteX2" fmla="*/ 2572785 w 2756555"/>
              <a:gd name="connsiteY2" fmla="*/ 0 h 1837703"/>
              <a:gd name="connsiteX3" fmla="*/ 2756555 w 2756555"/>
              <a:gd name="connsiteY3" fmla="*/ 183770 h 1837703"/>
              <a:gd name="connsiteX4" fmla="*/ 2756555 w 2756555"/>
              <a:gd name="connsiteY4" fmla="*/ 1653933 h 1837703"/>
              <a:gd name="connsiteX5" fmla="*/ 2572785 w 2756555"/>
              <a:gd name="connsiteY5" fmla="*/ 1837703 h 1837703"/>
              <a:gd name="connsiteX6" fmla="*/ 183770 w 2756555"/>
              <a:gd name="connsiteY6" fmla="*/ 1837703 h 1837703"/>
              <a:gd name="connsiteX7" fmla="*/ 0 w 2756555"/>
              <a:gd name="connsiteY7" fmla="*/ 1653933 h 1837703"/>
              <a:gd name="connsiteX8" fmla="*/ 0 w 2756555"/>
              <a:gd name="connsiteY8" fmla="*/ 183770 h 183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555" h="1837703">
                <a:moveTo>
                  <a:pt x="0" y="183770"/>
                </a:moveTo>
                <a:cubicBezTo>
                  <a:pt x="0" y="82277"/>
                  <a:pt x="82277" y="0"/>
                  <a:pt x="183770" y="0"/>
                </a:cubicBezTo>
                <a:lnTo>
                  <a:pt x="2572785" y="0"/>
                </a:lnTo>
                <a:cubicBezTo>
                  <a:pt x="2674278" y="0"/>
                  <a:pt x="2756555" y="82277"/>
                  <a:pt x="2756555" y="183770"/>
                </a:cubicBezTo>
                <a:lnTo>
                  <a:pt x="2756555" y="1653933"/>
                </a:lnTo>
                <a:cubicBezTo>
                  <a:pt x="2756555" y="1755426"/>
                  <a:pt x="2674278" y="1837703"/>
                  <a:pt x="2572785" y="1837703"/>
                </a:cubicBezTo>
                <a:lnTo>
                  <a:pt x="183770" y="1837703"/>
                </a:lnTo>
                <a:cubicBezTo>
                  <a:pt x="82277" y="1837703"/>
                  <a:pt x="0" y="1755426"/>
                  <a:pt x="0" y="1653933"/>
                </a:cubicBezTo>
                <a:lnTo>
                  <a:pt x="0" y="183770"/>
                </a:lnTo>
                <a:close/>
              </a:path>
            </a:pathLst>
          </a:custGeom>
          <a:ln w="28575">
            <a:solidFill>
              <a:srgbClr val="00B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5744" tIns="175744" rIns="175744" bIns="175744" numCol="1" spcCol="1270" anchor="ctr" anchorCtr="0">
            <a:noAutofit/>
          </a:bodyPr>
          <a:lstStyle/>
          <a:p>
            <a:pPr marL="0" marR="0" lvl="0" indent="0" algn="ctr" defTabSz="1422400" rtl="1" eaLnBrk="1" fontAlgn="auto" latinLnBrk="0" hangingPunct="1">
              <a:lnSpc>
                <a:spcPct val="90000"/>
              </a:lnSpc>
              <a:spcBef>
                <a:spcPct val="0"/>
              </a:spcBef>
              <a:spcAft>
                <a:spcPct val="35000"/>
              </a:spcAft>
              <a:buClr>
                <a:srgbClr val="000000"/>
              </a:buClr>
              <a:buSzTx/>
              <a:buFontTx/>
              <a:buNone/>
              <a:tabLst/>
              <a:defRPr/>
            </a:pPr>
            <a:r>
              <a:rPr kumimoji="0" lang="he-IL" sz="3200" b="0" i="0" u="none" strike="noStrike" kern="120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שמשנה את נפחו</a:t>
            </a:r>
          </a:p>
        </p:txBody>
      </p:sp>
      <p:sp>
        <p:nvSpPr>
          <p:cNvPr id="16" name="צורה חופשית 15"/>
          <p:cNvSpPr/>
          <p:nvPr/>
        </p:nvSpPr>
        <p:spPr>
          <a:xfrm>
            <a:off x="6096000" y="3158145"/>
            <a:ext cx="1847360" cy="735910"/>
          </a:xfrm>
          <a:custGeom>
            <a:avLst/>
            <a:gdLst/>
            <a:ahLst/>
            <a:cxnLst/>
            <a:rect l="0" t="0" r="0" b="0"/>
            <a:pathLst>
              <a:path>
                <a:moveTo>
                  <a:pt x="0" y="0"/>
                </a:moveTo>
                <a:lnTo>
                  <a:pt x="0" y="367955"/>
                </a:lnTo>
                <a:lnTo>
                  <a:pt x="1847360" y="367955"/>
                </a:lnTo>
                <a:lnTo>
                  <a:pt x="1847360" y="735910"/>
                </a:lnTo>
              </a:path>
            </a:pathLst>
          </a:custGeom>
          <a:noFill/>
          <a:ln w="28575">
            <a:solidFill>
              <a:srgbClr val="00B050"/>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7" name="צורה חופשית 16"/>
          <p:cNvSpPr/>
          <p:nvPr/>
        </p:nvSpPr>
        <p:spPr>
          <a:xfrm>
            <a:off x="6565084" y="3894057"/>
            <a:ext cx="2756555" cy="1837703"/>
          </a:xfrm>
          <a:custGeom>
            <a:avLst/>
            <a:gdLst>
              <a:gd name="connsiteX0" fmla="*/ 0 w 2756555"/>
              <a:gd name="connsiteY0" fmla="*/ 183770 h 1837703"/>
              <a:gd name="connsiteX1" fmla="*/ 183770 w 2756555"/>
              <a:gd name="connsiteY1" fmla="*/ 0 h 1837703"/>
              <a:gd name="connsiteX2" fmla="*/ 2572785 w 2756555"/>
              <a:gd name="connsiteY2" fmla="*/ 0 h 1837703"/>
              <a:gd name="connsiteX3" fmla="*/ 2756555 w 2756555"/>
              <a:gd name="connsiteY3" fmla="*/ 183770 h 1837703"/>
              <a:gd name="connsiteX4" fmla="*/ 2756555 w 2756555"/>
              <a:gd name="connsiteY4" fmla="*/ 1653933 h 1837703"/>
              <a:gd name="connsiteX5" fmla="*/ 2572785 w 2756555"/>
              <a:gd name="connsiteY5" fmla="*/ 1837703 h 1837703"/>
              <a:gd name="connsiteX6" fmla="*/ 183770 w 2756555"/>
              <a:gd name="connsiteY6" fmla="*/ 1837703 h 1837703"/>
              <a:gd name="connsiteX7" fmla="*/ 0 w 2756555"/>
              <a:gd name="connsiteY7" fmla="*/ 1653933 h 1837703"/>
              <a:gd name="connsiteX8" fmla="*/ 0 w 2756555"/>
              <a:gd name="connsiteY8" fmla="*/ 183770 h 183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555" h="1837703">
                <a:moveTo>
                  <a:pt x="0" y="183770"/>
                </a:moveTo>
                <a:cubicBezTo>
                  <a:pt x="0" y="82277"/>
                  <a:pt x="82277" y="0"/>
                  <a:pt x="183770" y="0"/>
                </a:cubicBezTo>
                <a:lnTo>
                  <a:pt x="2572785" y="0"/>
                </a:lnTo>
                <a:cubicBezTo>
                  <a:pt x="2674278" y="0"/>
                  <a:pt x="2756555" y="82277"/>
                  <a:pt x="2756555" y="183770"/>
                </a:cubicBezTo>
                <a:lnTo>
                  <a:pt x="2756555" y="1653933"/>
                </a:lnTo>
                <a:cubicBezTo>
                  <a:pt x="2756555" y="1755426"/>
                  <a:pt x="2674278" y="1837703"/>
                  <a:pt x="2572785" y="1837703"/>
                </a:cubicBezTo>
                <a:lnTo>
                  <a:pt x="183770" y="1837703"/>
                </a:lnTo>
                <a:cubicBezTo>
                  <a:pt x="82277" y="1837703"/>
                  <a:pt x="0" y="1755426"/>
                  <a:pt x="0" y="1653933"/>
                </a:cubicBezTo>
                <a:lnTo>
                  <a:pt x="0" y="183770"/>
                </a:lnTo>
                <a:close/>
              </a:path>
            </a:pathLst>
          </a:custGeom>
          <a:ln w="28575">
            <a:solidFill>
              <a:srgbClr val="00B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5744" tIns="175744" rIns="175744" bIns="175744" numCol="1" spcCol="1270" anchor="ctr" anchorCtr="0">
            <a:noAutofit/>
          </a:bodyPr>
          <a:lstStyle/>
          <a:p>
            <a:pPr marL="0" marR="0" lvl="0" indent="0" algn="ctr" defTabSz="1422400" rtl="1" eaLnBrk="1" fontAlgn="auto" latinLnBrk="0" hangingPunct="1">
              <a:lnSpc>
                <a:spcPct val="90000"/>
              </a:lnSpc>
              <a:spcBef>
                <a:spcPct val="0"/>
              </a:spcBef>
              <a:spcAft>
                <a:spcPct val="35000"/>
              </a:spcAft>
              <a:buClr>
                <a:srgbClr val="000000"/>
              </a:buClr>
              <a:buSzTx/>
              <a:buFontTx/>
              <a:buNone/>
              <a:tabLst/>
              <a:defRPr/>
            </a:pPr>
            <a:r>
              <a:rPr kumimoji="0" lang="he-IL" sz="3200" b="0" i="0" u="none" strike="noStrike" kern="120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שאינו משנה את נפחו</a:t>
            </a:r>
          </a:p>
        </p:txBody>
      </p:sp>
      <p:sp>
        <p:nvSpPr>
          <p:cNvPr id="10" name="TextBox 9"/>
          <p:cNvSpPr txBox="1"/>
          <p:nvPr/>
        </p:nvSpPr>
        <p:spPr>
          <a:xfrm>
            <a:off x="-1830894" y="251301"/>
            <a:ext cx="13873345" cy="1446550"/>
          </a:xfrm>
          <a:prstGeom prst="rect">
            <a:avLst/>
          </a:prstGeom>
          <a:noFill/>
        </p:spPr>
        <p:txBody>
          <a:bodyPr wrap="square" rtlCol="1">
            <a:spAutoFit/>
          </a:bodyPr>
          <a:lstStyle/>
          <a:p>
            <a:pPr marL="0" marR="0" lvl="0" indent="0" algn="r" defTabSz="914309" rtl="1" eaLnBrk="1" fontAlgn="auto" latinLnBrk="0" hangingPunct="1">
              <a:lnSpc>
                <a:spcPct val="100000"/>
              </a:lnSpc>
              <a:spcBef>
                <a:spcPts val="0"/>
              </a:spcBef>
              <a:spcAft>
                <a:spcPts val="0"/>
              </a:spcAft>
              <a:buClrTx/>
              <a:buSzTx/>
              <a:buFontTx/>
              <a:buNone/>
              <a:tabLst/>
              <a:defRPr/>
            </a:pPr>
            <a:r>
              <a:rPr kumimoji="0" lang="he-IL" sz="4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נפח- </a:t>
            </a:r>
            <a:r>
              <a:rPr kumimoji="0" lang="he-IL" sz="4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המרחב התלת </a:t>
            </a:r>
            <a:r>
              <a:rPr kumimoji="0" lang="he-IL" sz="44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מימדי</a:t>
            </a:r>
            <a:r>
              <a:rPr kumimoji="0" lang="he-IL" sz="4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שבו נעים </a:t>
            </a:r>
            <a:r>
              <a:rPr kumimoji="0" lang="he-IL" sz="4400" b="0" i="0" u="none" strike="noStrike" kern="1200" cap="none" spc="0" normalizeH="0" baseline="0" noProof="0" dirty="0">
                <a:ln>
                  <a:noFill/>
                </a:ln>
                <a:solidFill>
                  <a:srgbClr val="002060"/>
                </a:solidFill>
                <a:effectLst/>
                <a:uLnTx/>
                <a:uFillTx/>
                <a:latin typeface="Varela Round"/>
                <a:ea typeface="Varela Round"/>
                <a:cs typeface="Varela Round"/>
                <a:sym typeface="Varela Round"/>
              </a:rPr>
              <a:t>חלקיקי הגז. </a:t>
            </a:r>
          </a:p>
          <a:p>
            <a:pPr marL="0" marR="0" lvl="0" indent="0" algn="r" defTabSz="914309" rtl="1" eaLnBrk="1" fontAlgn="auto" latinLnBrk="0" hangingPunct="1">
              <a:lnSpc>
                <a:spcPct val="100000"/>
              </a:lnSpc>
              <a:spcBef>
                <a:spcPts val="0"/>
              </a:spcBef>
              <a:spcAft>
                <a:spcPts val="0"/>
              </a:spcAft>
              <a:buClrTx/>
              <a:buSzTx/>
              <a:buFontTx/>
              <a:buNone/>
              <a:tabLst/>
              <a:defRPr/>
            </a:pPr>
            <a:endParaRPr kumimoji="0" lang="he-IL" sz="4400" b="0" i="0" u="none" strike="noStrike" kern="1200" cap="none" spc="0" normalizeH="0" baseline="0" noProof="0" dirty="0">
              <a:ln>
                <a:noFill/>
              </a:ln>
              <a:solidFill>
                <a:srgbClr val="3333FF"/>
              </a:solidFill>
              <a:effectLst/>
              <a:uLnTx/>
              <a:uFillTx/>
              <a:latin typeface="Varela Round" panose="00000500000000000000" pitchFamily="2" charset="-79"/>
              <a:ea typeface="+mn-ea"/>
              <a:cs typeface="Varela Round" panose="00000500000000000000" pitchFamily="2" charset="-79"/>
              <a:sym typeface="Arial"/>
            </a:endParaRPr>
          </a:p>
        </p:txBody>
      </p:sp>
      <p:sp>
        <p:nvSpPr>
          <p:cNvPr id="12" name="TextBox 11"/>
          <p:cNvSpPr txBox="1"/>
          <p:nvPr/>
        </p:nvSpPr>
        <p:spPr>
          <a:xfrm>
            <a:off x="395047" y="1097517"/>
            <a:ext cx="2825142" cy="830889"/>
          </a:xfrm>
          <a:prstGeom prst="rect">
            <a:avLst/>
          </a:prstGeom>
          <a:noFill/>
        </p:spPr>
        <p:txBody>
          <a:bodyPr wrap="square" rtlCol="1">
            <a:spAutoFit/>
          </a:bodyPr>
          <a:lstStyle/>
          <a:p>
            <a:pPr marL="0" marR="0" lvl="0" indent="0" algn="r" defTabSz="914309" rtl="1" eaLnBrk="1" fontAlgn="auto" latinLnBrk="0" hangingPunct="1">
              <a:lnSpc>
                <a:spcPct val="100000"/>
              </a:lnSpc>
              <a:spcBef>
                <a:spcPts val="0"/>
              </a:spcBef>
              <a:spcAft>
                <a:spcPts val="0"/>
              </a:spcAft>
              <a:buClrTx/>
              <a:buSzTx/>
              <a:buFontTx/>
              <a:buNone/>
              <a:tabLst/>
              <a:defRPr/>
            </a:pPr>
            <a:r>
              <a:rPr kumimoji="0" lang="x-none" sz="2400" b="1" i="0" u="none" strike="noStrike" kern="1200" cap="none" spc="0" normalizeH="0" baseline="0" noProof="0" dirty="0">
                <a:ln>
                  <a:noFill/>
                </a:ln>
                <a:solidFill>
                  <a:srgbClr val="002060"/>
                </a:solidFill>
                <a:effectLst/>
                <a:uLnTx/>
                <a:uFillTx/>
                <a:latin typeface="Varela Round"/>
                <a:ea typeface="Varela Round"/>
                <a:cs typeface="Varela Round"/>
                <a:sym typeface="Varela Round"/>
              </a:rPr>
              <a:t> </a:t>
            </a:r>
            <a:r>
              <a:rPr kumimoji="0" lang="x-none" sz="2400" b="0" i="0" u="none" strike="noStrike" kern="1200" cap="none" spc="0" normalizeH="0" baseline="0" noProof="0" dirty="0">
                <a:ln>
                  <a:noFill/>
                </a:ln>
                <a:solidFill>
                  <a:srgbClr val="00007E"/>
                </a:solidFill>
                <a:effectLst/>
                <a:uLnTx/>
                <a:uFillTx/>
                <a:latin typeface="Varela Round"/>
                <a:ea typeface="Varela Round"/>
                <a:cs typeface="Varela Round"/>
                <a:sym typeface="Varela Round"/>
              </a:rPr>
              <a:t>יחידות הנפח הן: </a:t>
            </a:r>
            <a:r>
              <a:rPr kumimoji="0" lang="he-IL" sz="2400" b="0" i="0" u="none" strike="noStrike" kern="1200" cap="none" spc="0" normalizeH="0" baseline="0" noProof="0" dirty="0">
                <a:ln>
                  <a:noFill/>
                </a:ln>
                <a:solidFill>
                  <a:srgbClr val="00007E"/>
                </a:solidFill>
                <a:effectLst/>
                <a:uLnTx/>
                <a:uFillTx/>
                <a:latin typeface="Varela Round"/>
                <a:ea typeface="Varela Round"/>
                <a:cs typeface="Varela Round"/>
                <a:sym typeface="Varela Round"/>
              </a:rPr>
              <a:t> </a:t>
            </a:r>
          </a:p>
          <a:p>
            <a:pPr marL="0" marR="0" lvl="0" indent="0" algn="r" defTabSz="914309"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7E"/>
                </a:solidFill>
                <a:effectLst/>
                <a:uLnTx/>
                <a:uFillTx/>
                <a:latin typeface="Varela Round"/>
                <a:ea typeface="Varela Round"/>
                <a:cs typeface="Varela Round"/>
                <a:sym typeface="Varela Round"/>
              </a:rPr>
              <a:t> [</a:t>
            </a:r>
            <a:r>
              <a:rPr kumimoji="0" lang="x-none" sz="2400" b="0" i="0" u="none" strike="noStrike" kern="1200" cap="none" spc="0" normalizeH="0" baseline="0" noProof="0" dirty="0">
                <a:ln>
                  <a:noFill/>
                </a:ln>
                <a:solidFill>
                  <a:srgbClr val="00007E"/>
                </a:solidFill>
                <a:effectLst/>
                <a:uLnTx/>
                <a:uFillTx/>
                <a:latin typeface="Varela Round"/>
                <a:ea typeface="Varela Round"/>
                <a:cs typeface="Varela Round"/>
                <a:sym typeface="Varela Round"/>
              </a:rPr>
              <a:t>ליטר] , [מ"ל</a:t>
            </a:r>
            <a:r>
              <a:rPr kumimoji="0" lang="he-IL" sz="2400" b="0" i="0" u="none" strike="noStrike" kern="1200" cap="none" spc="0" normalizeH="0" baseline="0" noProof="0" dirty="0">
                <a:ln>
                  <a:noFill/>
                </a:ln>
                <a:solidFill>
                  <a:srgbClr val="00007E"/>
                </a:solidFill>
                <a:effectLst/>
                <a:uLnTx/>
                <a:uFillTx/>
                <a:latin typeface="Varela Round"/>
                <a:ea typeface="Varela Round"/>
                <a:cs typeface="Varela Round"/>
                <a:sym typeface="Varela Round"/>
              </a:rPr>
              <a:t>].</a:t>
            </a:r>
            <a:endParaRPr kumimoji="0" lang="he-IL" sz="2400" b="0" i="0" u="none" strike="noStrike" kern="1200" cap="none" spc="0" normalizeH="0" baseline="0" noProof="0" dirty="0">
              <a:ln>
                <a:noFill/>
              </a:ln>
              <a:solidFill>
                <a:srgbClr val="00007E"/>
              </a:solidFill>
              <a:effectLst/>
              <a:uLnTx/>
              <a:uFillTx/>
              <a:latin typeface="Calibri" panose="020F0502020204030204"/>
              <a:ea typeface="+mn-ea"/>
              <a:cs typeface="Arial" panose="020B0604020202020204" pitchFamily="34" charset="0"/>
              <a:sym typeface="Arial"/>
            </a:endParaRPr>
          </a:p>
        </p:txBody>
      </p:sp>
      <p:cxnSp>
        <p:nvCxnSpPr>
          <p:cNvPr id="11" name="מחבר ישר 10"/>
          <p:cNvCxnSpPr/>
          <p:nvPr/>
        </p:nvCxnSpPr>
        <p:spPr>
          <a:xfrm>
            <a:off x="552050" y="192686"/>
            <a:ext cx="11639157" cy="571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552050" y="996937"/>
            <a:ext cx="11639157" cy="8980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אליפסה 19"/>
          <p:cNvSpPr/>
          <p:nvPr/>
        </p:nvSpPr>
        <p:spPr>
          <a:xfrm>
            <a:off x="6792740" y="4070576"/>
            <a:ext cx="2438400" cy="12601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21" name="אליפסה 20"/>
          <p:cNvSpPr/>
          <p:nvPr/>
        </p:nvSpPr>
        <p:spPr>
          <a:xfrm>
            <a:off x="3001720" y="4010644"/>
            <a:ext cx="2438400" cy="12601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25924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667">
                                          <p:stCondLst>
                                            <p:cond delay="0"/>
                                          </p:stCondLst>
                                        </p:cTn>
                                        <p:tgtEl>
                                          <p:spTgt spid="8"/>
                                        </p:tgtEl>
                                      </p:cBhvr>
                                    </p:animEffect>
                                    <p:anim calcmode="lin" valueType="num">
                                      <p:cBhvr>
                                        <p:cTn id="24" dur="2095"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7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764" tmFilter="0, 0; 0.125,0.2665; 0.25,0.4; 0.375,0.465; 0.5,0.5;  0.625,0.535; 0.75,0.6; 0.875,0.7335; 1,1">
                                          <p:stCondLst>
                                            <p:cond delay="764"/>
                                          </p:stCondLst>
                                        </p:cTn>
                                        <p:tgtEl>
                                          <p:spTgt spid="8"/>
                                        </p:tgtEl>
                                        <p:attrNameLst>
                                          <p:attrName>ppt_y</p:attrName>
                                        </p:attrNameLst>
                                      </p:cBhvr>
                                      <p:tavLst>
                                        <p:tav tm="0" fmla="#ppt_y-sin(pi*$)/9">
                                          <p:val>
                                            <p:fltVal val="0"/>
                                          </p:val>
                                        </p:tav>
                                        <p:tav tm="100000">
                                          <p:val>
                                            <p:fltVal val="1"/>
                                          </p:val>
                                        </p:tav>
                                      </p:tavLst>
                                    </p:anim>
                                    <p:anim calcmode="lin" valueType="num">
                                      <p:cBhvr>
                                        <p:cTn id="27" dur="382" tmFilter="0, 0; 0.125,0.2665; 0.25,0.4; 0.375,0.465; 0.5,0.5;  0.625,0.535; 0.75,0.6; 0.875,0.7335; 1,1">
                                          <p:stCondLst>
                                            <p:cond delay="1523"/>
                                          </p:stCondLst>
                                        </p:cTn>
                                        <p:tgtEl>
                                          <p:spTgt spid="8"/>
                                        </p:tgtEl>
                                        <p:attrNameLst>
                                          <p:attrName>ppt_y</p:attrName>
                                        </p:attrNameLst>
                                      </p:cBhvr>
                                      <p:tavLst>
                                        <p:tav tm="0" fmla="#ppt_y-sin(pi*$)/27">
                                          <p:val>
                                            <p:fltVal val="0"/>
                                          </p:val>
                                        </p:tav>
                                        <p:tav tm="100000">
                                          <p:val>
                                            <p:fltVal val="1"/>
                                          </p:val>
                                        </p:tav>
                                      </p:tavLst>
                                    </p:anim>
                                    <p:anim calcmode="lin" valueType="num">
                                      <p:cBhvr>
                                        <p:cTn id="28" dur="189" tmFilter="0, 0; 0.125,0.2665; 0.25,0.4; 0.375,0.465; 0.5,0.5;  0.625,0.535; 0.75,0.6; 0.875,0.7335; 1,1">
                                          <p:stCondLst>
                                            <p:cond delay="1904"/>
                                          </p:stCondLst>
                                        </p:cTn>
                                        <p:tgtEl>
                                          <p:spTgt spid="8"/>
                                        </p:tgtEl>
                                        <p:attrNameLst>
                                          <p:attrName>ppt_y</p:attrName>
                                        </p:attrNameLst>
                                      </p:cBhvr>
                                      <p:tavLst>
                                        <p:tav tm="0" fmla="#ppt_y-sin(pi*$)/81">
                                          <p:val>
                                            <p:fltVal val="0"/>
                                          </p:val>
                                        </p:tav>
                                        <p:tav tm="100000">
                                          <p:val>
                                            <p:fltVal val="1"/>
                                          </p:val>
                                        </p:tav>
                                      </p:tavLst>
                                    </p:anim>
                                    <p:animScale>
                                      <p:cBhvr>
                                        <p:cTn id="29" dur="30">
                                          <p:stCondLst>
                                            <p:cond delay="748"/>
                                          </p:stCondLst>
                                        </p:cTn>
                                        <p:tgtEl>
                                          <p:spTgt spid="8"/>
                                        </p:tgtEl>
                                      </p:cBhvr>
                                      <p:to x="100000" y="60000"/>
                                    </p:animScale>
                                    <p:animScale>
                                      <p:cBhvr>
                                        <p:cTn id="30" dur="191" decel="50000">
                                          <p:stCondLst>
                                            <p:cond delay="777"/>
                                          </p:stCondLst>
                                        </p:cTn>
                                        <p:tgtEl>
                                          <p:spTgt spid="8"/>
                                        </p:tgtEl>
                                      </p:cBhvr>
                                      <p:to x="100000" y="100000"/>
                                    </p:animScale>
                                    <p:animScale>
                                      <p:cBhvr>
                                        <p:cTn id="31" dur="30">
                                          <p:stCondLst>
                                            <p:cond delay="1509"/>
                                          </p:stCondLst>
                                        </p:cTn>
                                        <p:tgtEl>
                                          <p:spTgt spid="8"/>
                                        </p:tgtEl>
                                      </p:cBhvr>
                                      <p:to x="100000" y="80000"/>
                                    </p:animScale>
                                    <p:animScale>
                                      <p:cBhvr>
                                        <p:cTn id="32" dur="191" decel="50000">
                                          <p:stCondLst>
                                            <p:cond delay="1539"/>
                                          </p:stCondLst>
                                        </p:cTn>
                                        <p:tgtEl>
                                          <p:spTgt spid="8"/>
                                        </p:tgtEl>
                                      </p:cBhvr>
                                      <p:to x="100000" y="100000"/>
                                    </p:animScale>
                                    <p:animScale>
                                      <p:cBhvr>
                                        <p:cTn id="33" dur="30">
                                          <p:stCondLst>
                                            <p:cond delay="1888"/>
                                          </p:stCondLst>
                                        </p:cTn>
                                        <p:tgtEl>
                                          <p:spTgt spid="8"/>
                                        </p:tgtEl>
                                      </p:cBhvr>
                                      <p:to x="100000" y="90000"/>
                                    </p:animScale>
                                    <p:animScale>
                                      <p:cBhvr>
                                        <p:cTn id="34" dur="191" decel="50000">
                                          <p:stCondLst>
                                            <p:cond delay="1918"/>
                                          </p:stCondLst>
                                        </p:cTn>
                                        <p:tgtEl>
                                          <p:spTgt spid="8"/>
                                        </p:tgtEl>
                                      </p:cBhvr>
                                      <p:to x="100000" y="100000"/>
                                    </p:animScale>
                                    <p:animScale>
                                      <p:cBhvr>
                                        <p:cTn id="35" dur="30">
                                          <p:stCondLst>
                                            <p:cond delay="2079"/>
                                          </p:stCondLst>
                                        </p:cTn>
                                        <p:tgtEl>
                                          <p:spTgt spid="8"/>
                                        </p:tgtEl>
                                      </p:cBhvr>
                                      <p:to x="100000" y="95000"/>
                                    </p:animScale>
                                    <p:animScale>
                                      <p:cBhvr>
                                        <p:cTn id="36" dur="191" decel="50000">
                                          <p:stCondLst>
                                            <p:cond delay="2109"/>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right)">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right)">
                                      <p:cBhvr>
                                        <p:cTn id="81" dur="2000"/>
                                        <p:tgtEl>
                                          <p:spTgt spid="21"/>
                                        </p:tgtEl>
                                      </p:cBhvr>
                                    </p:animEffect>
                                  </p:childTnLst>
                                </p:cTn>
                              </p:par>
                              <p:par>
                                <p:cTn id="82" presetID="1" presetClass="exit" presetSubtype="0" fill="hold" grpId="1" nodeType="withEffect">
                                  <p:stCondLst>
                                    <p:cond delay="0"/>
                                  </p:stCondLst>
                                  <p:childTnLst>
                                    <p:set>
                                      <p:cBhvr>
                                        <p:cTn id="83"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12" grpId="0"/>
      <p:bldP spid="20" grpId="0" animBg="1"/>
      <p:bldP spid="20" grpId="1"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קבוצה 29"/>
          <p:cNvGrpSpPr/>
          <p:nvPr/>
        </p:nvGrpSpPr>
        <p:grpSpPr>
          <a:xfrm>
            <a:off x="4762214" y="1815475"/>
            <a:ext cx="3367935" cy="3071349"/>
            <a:chOff x="4942550" y="2979954"/>
            <a:chExt cx="3610101" cy="3256010"/>
          </a:xfrm>
        </p:grpSpPr>
        <p:pic>
          <p:nvPicPr>
            <p:cNvPr id="31" name="תמונה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813" y="3152321"/>
              <a:ext cx="2965576" cy="3083643"/>
            </a:xfrm>
            <a:prstGeom prst="rect">
              <a:avLst/>
            </a:prstGeom>
          </p:spPr>
        </p:pic>
        <p:sp>
          <p:nvSpPr>
            <p:cNvPr id="32" name="מלבן 31"/>
            <p:cNvSpPr/>
            <p:nvPr/>
          </p:nvSpPr>
          <p:spPr>
            <a:xfrm>
              <a:off x="5810250" y="2979954"/>
              <a:ext cx="644525" cy="48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33" name="מלבן 32"/>
            <p:cNvSpPr/>
            <p:nvPr/>
          </p:nvSpPr>
          <p:spPr>
            <a:xfrm>
              <a:off x="7908126" y="4902262"/>
              <a:ext cx="644525" cy="48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34" name="מלבן 33"/>
            <p:cNvSpPr/>
            <p:nvPr/>
          </p:nvSpPr>
          <p:spPr>
            <a:xfrm>
              <a:off x="4942550" y="5904470"/>
              <a:ext cx="644525" cy="33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grpSp>
        <p:nvGrpSpPr>
          <p:cNvPr id="3" name="קבוצה 2"/>
          <p:cNvGrpSpPr/>
          <p:nvPr/>
        </p:nvGrpSpPr>
        <p:grpSpPr>
          <a:xfrm>
            <a:off x="3495916" y="1922821"/>
            <a:ext cx="1514664" cy="1733529"/>
            <a:chOff x="6579225" y="2875155"/>
            <a:chExt cx="1514664" cy="1459882"/>
          </a:xfrm>
        </p:grpSpPr>
        <p:pic>
          <p:nvPicPr>
            <p:cNvPr id="10" name="תמונה 9"/>
            <p:cNvPicPr>
              <a:picLocks noChangeAspect="1"/>
            </p:cNvPicPr>
            <p:nvPr/>
          </p:nvPicPr>
          <p:blipFill rotWithShape="1">
            <a:blip r:embed="rId3">
              <a:extLst>
                <a:ext uri="{28A0092B-C50C-407E-A947-70E740481C1C}">
                  <a14:useLocalDpi xmlns:a14="http://schemas.microsoft.com/office/drawing/2010/main" val="0"/>
                </a:ext>
              </a:extLst>
            </a:blip>
            <a:srcRect l="40384" t="13804" r="55408" b="42051"/>
            <a:stretch/>
          </p:blipFill>
          <p:spPr>
            <a:xfrm>
              <a:off x="7275023" y="2875155"/>
              <a:ext cx="191069" cy="1158240"/>
            </a:xfrm>
            <a:prstGeom prst="rect">
              <a:avLst/>
            </a:prstGeom>
          </p:spPr>
        </p:pic>
        <p:pic>
          <p:nvPicPr>
            <p:cNvPr id="12" name="תמונה 11"/>
            <p:cNvPicPr>
              <a:picLocks noChangeAspect="1"/>
            </p:cNvPicPr>
            <p:nvPr/>
          </p:nvPicPr>
          <p:blipFill rotWithShape="1">
            <a:blip r:embed="rId3">
              <a:extLst>
                <a:ext uri="{28A0092B-C50C-407E-A947-70E740481C1C}">
                  <a14:useLocalDpi xmlns:a14="http://schemas.microsoft.com/office/drawing/2010/main" val="0"/>
                </a:ext>
              </a:extLst>
            </a:blip>
            <a:srcRect l="44963" t="13804" r="41211" b="42051"/>
            <a:stretch/>
          </p:blipFill>
          <p:spPr>
            <a:xfrm flipV="1">
              <a:off x="7466092" y="3176797"/>
              <a:ext cx="627797" cy="1158240"/>
            </a:xfrm>
            <a:prstGeom prst="rect">
              <a:avLst/>
            </a:prstGeom>
          </p:spPr>
        </p:pic>
        <p:pic>
          <p:nvPicPr>
            <p:cNvPr id="13" name="תמונה 12"/>
            <p:cNvPicPr>
              <a:picLocks noChangeAspect="1"/>
            </p:cNvPicPr>
            <p:nvPr/>
          </p:nvPicPr>
          <p:blipFill rotWithShape="1">
            <a:blip r:embed="rId3">
              <a:extLst>
                <a:ext uri="{28A0092B-C50C-407E-A947-70E740481C1C}">
                  <a14:useLocalDpi xmlns:a14="http://schemas.microsoft.com/office/drawing/2010/main" val="0"/>
                </a:ext>
              </a:extLst>
            </a:blip>
            <a:srcRect l="25778" t="13804" r="59325" b="42051"/>
            <a:stretch/>
          </p:blipFill>
          <p:spPr>
            <a:xfrm flipV="1">
              <a:off x="6579225" y="3176797"/>
              <a:ext cx="676419" cy="1158240"/>
            </a:xfrm>
            <a:prstGeom prst="rect">
              <a:avLst/>
            </a:prstGeom>
          </p:spPr>
        </p:pic>
      </p:grpSp>
      <p:pic>
        <p:nvPicPr>
          <p:cNvPr id="7" name="תמונה 6"/>
          <p:cNvPicPr>
            <a:picLocks noChangeAspect="1"/>
          </p:cNvPicPr>
          <p:nvPr/>
        </p:nvPicPr>
        <p:blipFill rotWithShape="1">
          <a:blip r:embed="rId3">
            <a:extLst>
              <a:ext uri="{28A0092B-C50C-407E-A947-70E740481C1C}">
                <a14:useLocalDpi xmlns:a14="http://schemas.microsoft.com/office/drawing/2010/main" val="0"/>
              </a:ext>
            </a:extLst>
          </a:blip>
          <a:srcRect l="28958" t="52518" r="39442"/>
          <a:stretch/>
        </p:blipFill>
        <p:spPr>
          <a:xfrm rot="19234981">
            <a:off x="3437192" y="3524664"/>
            <a:ext cx="1606218" cy="1479352"/>
          </a:xfrm>
          <a:prstGeom prst="rect">
            <a:avLst/>
          </a:prstGeom>
        </p:spPr>
      </p:pic>
      <p:sp>
        <p:nvSpPr>
          <p:cNvPr id="36" name="הסבר אליפטי 35"/>
          <p:cNvSpPr/>
          <p:nvPr/>
        </p:nvSpPr>
        <p:spPr>
          <a:xfrm>
            <a:off x="165265" y="1270770"/>
            <a:ext cx="3436570" cy="1727528"/>
          </a:xfrm>
          <a:prstGeom prst="wedgeEllipseCallout">
            <a:avLst>
              <a:gd name="adj1" fmla="val -21775"/>
              <a:gd name="adj2" fmla="val 36705"/>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2060"/>
                </a:solidFill>
                <a:latin typeface="Varela Round" panose="00000500000000000000" pitchFamily="2" charset="-79"/>
                <a:cs typeface="Varela Round" panose="00000500000000000000" pitchFamily="2" charset="-79"/>
              </a:rPr>
              <a:t>השפעת </a:t>
            </a:r>
            <a:r>
              <a:rPr lang="he-IL" sz="2400" dirty="0">
                <a:solidFill>
                  <a:srgbClr val="00B050"/>
                </a:solidFill>
                <a:latin typeface="Varela Round" panose="00000500000000000000" pitchFamily="2" charset="-79"/>
                <a:cs typeface="Varela Round" panose="00000500000000000000" pitchFamily="2" charset="-79"/>
              </a:rPr>
              <a:t>חימום</a:t>
            </a:r>
          </a:p>
          <a:p>
            <a:pPr algn="ctr"/>
            <a:r>
              <a:rPr lang="he-IL" sz="2400" dirty="0">
                <a:solidFill>
                  <a:srgbClr val="002060"/>
                </a:solidFill>
                <a:latin typeface="Varela Round" panose="00000500000000000000" pitchFamily="2" charset="-79"/>
                <a:cs typeface="Varela Round" panose="00000500000000000000" pitchFamily="2" charset="-79"/>
              </a:rPr>
              <a:t>של הגז בכלי</a:t>
            </a:r>
          </a:p>
        </p:txBody>
      </p:sp>
      <p:sp>
        <p:nvSpPr>
          <p:cNvPr id="37" name="הסבר אליפטי 36"/>
          <p:cNvSpPr/>
          <p:nvPr/>
        </p:nvSpPr>
        <p:spPr>
          <a:xfrm>
            <a:off x="8348371" y="2610494"/>
            <a:ext cx="3436570" cy="1727528"/>
          </a:xfrm>
          <a:prstGeom prst="wedgeEllipseCallout">
            <a:avLst>
              <a:gd name="adj1" fmla="val -21775"/>
              <a:gd name="adj2" fmla="val 36705"/>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2060"/>
                </a:solidFill>
                <a:latin typeface="Varela Round" panose="00000500000000000000" pitchFamily="2" charset="-79"/>
                <a:cs typeface="Varela Round" panose="00000500000000000000" pitchFamily="2" charset="-79"/>
              </a:rPr>
              <a:t>השפעת </a:t>
            </a:r>
            <a:r>
              <a:rPr lang="he-IL" sz="2400" dirty="0">
                <a:solidFill>
                  <a:srgbClr val="00B050"/>
                </a:solidFill>
                <a:latin typeface="Varela Round" panose="00000500000000000000" pitchFamily="2" charset="-79"/>
                <a:cs typeface="Varela Round" panose="00000500000000000000" pitchFamily="2" charset="-79"/>
              </a:rPr>
              <a:t>שינוי במספר החלקיקים</a:t>
            </a:r>
            <a:r>
              <a:rPr lang="he-IL" sz="2400" dirty="0">
                <a:solidFill>
                  <a:srgbClr val="002060"/>
                </a:solidFill>
                <a:latin typeface="Varela Round" panose="00000500000000000000" pitchFamily="2" charset="-79"/>
                <a:cs typeface="Varela Round" panose="00000500000000000000" pitchFamily="2" charset="-79"/>
              </a:rPr>
              <a:t> של הגז בכלי</a:t>
            </a:r>
          </a:p>
        </p:txBody>
      </p:sp>
      <p:cxnSp>
        <p:nvCxnSpPr>
          <p:cNvPr id="38" name="מחבר ישר 37"/>
          <p:cNvCxnSpPr/>
          <p:nvPr/>
        </p:nvCxnSpPr>
        <p:spPr>
          <a:xfrm>
            <a:off x="343532" y="186200"/>
            <a:ext cx="11522558" cy="57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a:off x="262383" y="1114431"/>
            <a:ext cx="11522558" cy="57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Google Shape;206;g730e8a58a7_0_188"/>
          <p:cNvSpPr txBox="1">
            <a:spLocks noGrp="1"/>
          </p:cNvSpPr>
          <p:nvPr>
            <p:ph type="title"/>
          </p:nvPr>
        </p:nvSpPr>
        <p:spPr>
          <a:xfrm>
            <a:off x="794" y="333921"/>
            <a:ext cx="12190500" cy="720000"/>
          </a:xfrm>
          <a:prstGeom prst="rect">
            <a:avLst/>
          </a:prstGeom>
          <a:noFill/>
          <a:ln>
            <a:noFill/>
          </a:ln>
        </p:spPr>
        <p:txBody>
          <a:bodyPr spcFirstLastPara="1" vert="horz" wrap="square" lIns="91425" tIns="45700" rIns="91425" bIns="45700" rtlCol="1" anchor="ctr" anchorCtr="0">
            <a:noAutofit/>
          </a:bodyPr>
          <a:lstStyle/>
          <a:p>
            <a:pPr>
              <a:buClr>
                <a:srgbClr val="000000"/>
              </a:buClr>
            </a:pPr>
            <a:r>
              <a:rPr lang="he-IL" sz="4400" b="0" dirty="0">
                <a:solidFill>
                  <a:srgbClr val="192A72"/>
                </a:solidFill>
                <a:latin typeface="Varela Round" panose="00000500000000000000" pitchFamily="2" charset="-79"/>
                <a:ea typeface="Arial"/>
                <a:cs typeface="Varela Round" panose="00000500000000000000" pitchFamily="2" charset="-79"/>
                <a:sym typeface="Arial"/>
              </a:rPr>
              <a:t> </a:t>
            </a:r>
            <a:r>
              <a:rPr lang="he-IL" sz="4000" b="0" dirty="0">
                <a:solidFill>
                  <a:srgbClr val="192A72"/>
                </a:solidFill>
                <a:latin typeface="Varela Round" panose="00000500000000000000" pitchFamily="2" charset="-79"/>
                <a:ea typeface="Arial"/>
                <a:cs typeface="Varela Round" panose="00000500000000000000" pitchFamily="2" charset="-79"/>
                <a:sym typeface="Arial"/>
              </a:rPr>
              <a:t>נבחן את ההשפעה שיש ל</a:t>
            </a:r>
            <a:r>
              <a:rPr lang="x-none" sz="4000" b="0" dirty="0">
                <a:solidFill>
                  <a:srgbClr val="192A72"/>
                </a:solidFill>
                <a:latin typeface="Varela Round" panose="00000500000000000000" pitchFamily="2" charset="-79"/>
                <a:ea typeface="Arial"/>
                <a:cs typeface="Varela Round" panose="00000500000000000000" pitchFamily="2" charset="-79"/>
                <a:sym typeface="Arial"/>
              </a:rPr>
              <a:t>מאפייני</a:t>
            </a:r>
            <a:r>
              <a:rPr lang="he-IL" sz="4000" b="0" dirty="0">
                <a:solidFill>
                  <a:srgbClr val="192A72"/>
                </a:solidFill>
                <a:latin typeface="Varela Round" panose="00000500000000000000" pitchFamily="2" charset="-79"/>
                <a:ea typeface="Arial"/>
                <a:cs typeface="Varela Round" panose="00000500000000000000" pitchFamily="2" charset="-79"/>
                <a:sym typeface="Arial"/>
              </a:rPr>
              <a:t> ה</a:t>
            </a:r>
            <a:r>
              <a:rPr lang="x-none" sz="4000" b="0" dirty="0">
                <a:solidFill>
                  <a:srgbClr val="192A72"/>
                </a:solidFill>
                <a:latin typeface="Varela Round" panose="00000500000000000000" pitchFamily="2" charset="-79"/>
                <a:ea typeface="Arial"/>
                <a:cs typeface="Varela Round" panose="00000500000000000000" pitchFamily="2" charset="-79"/>
                <a:sym typeface="Arial"/>
              </a:rPr>
              <a:t>מצב הגזי</a:t>
            </a:r>
            <a:r>
              <a:rPr lang="he-IL" sz="4000" b="0" dirty="0">
                <a:solidFill>
                  <a:srgbClr val="192A72"/>
                </a:solidFill>
                <a:latin typeface="Varela Round" panose="00000500000000000000" pitchFamily="2" charset="-79"/>
                <a:ea typeface="Arial"/>
                <a:cs typeface="Varela Round" panose="00000500000000000000" pitchFamily="2" charset="-79"/>
                <a:sym typeface="Arial"/>
              </a:rPr>
              <a:t> זה על זה</a:t>
            </a:r>
            <a:endParaRPr sz="4000" b="0" dirty="0">
              <a:solidFill>
                <a:srgbClr val="192A72"/>
              </a:solidFill>
              <a:latin typeface="Varela Round" panose="00000500000000000000" pitchFamily="2" charset="-79"/>
              <a:ea typeface="Arial"/>
              <a:cs typeface="Varela Round" panose="00000500000000000000" pitchFamily="2" charset="-79"/>
              <a:sym typeface="Arial"/>
            </a:endParaRPr>
          </a:p>
        </p:txBody>
      </p:sp>
      <p:sp>
        <p:nvSpPr>
          <p:cNvPr id="2" name="TextBox 1"/>
          <p:cNvSpPr txBox="1"/>
          <p:nvPr/>
        </p:nvSpPr>
        <p:spPr>
          <a:xfrm>
            <a:off x="3581753" y="1330032"/>
            <a:ext cx="5028494" cy="510778"/>
          </a:xfrm>
          <a:prstGeom prst="roundRect">
            <a:avLst/>
          </a:prstGeom>
          <a:solidFill>
            <a:srgbClr val="FFFF00"/>
          </a:solidFill>
          <a:ln>
            <a:noFill/>
          </a:ln>
        </p:spPr>
        <p:txBody>
          <a:bodyPr wrap="square" rtlCol="1">
            <a:spAutoFit/>
          </a:bodyPr>
          <a:lstStyle/>
          <a:p>
            <a:pPr algn="ctr"/>
            <a:r>
              <a:rPr lang="he-IL" sz="2400" dirty="0">
                <a:latin typeface="Varela Round" panose="00000500000000000000" pitchFamily="2" charset="-79"/>
                <a:cs typeface="Varela Round" panose="00000500000000000000" pitchFamily="2" charset="-79"/>
              </a:rPr>
              <a:t>ניקח כלי סגור שאינו משנה את נפחו</a:t>
            </a:r>
          </a:p>
        </p:txBody>
      </p:sp>
      <p:grpSp>
        <p:nvGrpSpPr>
          <p:cNvPr id="6" name="קבוצה 5"/>
          <p:cNvGrpSpPr/>
          <p:nvPr/>
        </p:nvGrpSpPr>
        <p:grpSpPr>
          <a:xfrm>
            <a:off x="177571" y="3602989"/>
            <a:ext cx="3436570" cy="1727528"/>
            <a:chOff x="177571" y="3602989"/>
            <a:chExt cx="3436570" cy="1727528"/>
          </a:xfrm>
        </p:grpSpPr>
        <p:sp>
          <p:nvSpPr>
            <p:cNvPr id="40" name="הסבר אליפטי 39"/>
            <p:cNvSpPr/>
            <p:nvPr/>
          </p:nvSpPr>
          <p:spPr>
            <a:xfrm>
              <a:off x="177571" y="3602989"/>
              <a:ext cx="3436570" cy="1727528"/>
            </a:xfrm>
            <a:prstGeom prst="wedgeEllipseCallout">
              <a:avLst>
                <a:gd name="adj1" fmla="val -21775"/>
                <a:gd name="adj2" fmla="val 36705"/>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solidFill>
                  <a:srgbClr val="002060"/>
                </a:solidFill>
                <a:latin typeface="Varela Round" panose="00000500000000000000" pitchFamily="2" charset="-79"/>
                <a:cs typeface="Varela Round" panose="00000500000000000000" pitchFamily="2" charset="-79"/>
              </a:endParaRPr>
            </a:p>
          </p:txBody>
        </p:sp>
        <p:sp>
          <p:nvSpPr>
            <p:cNvPr id="4" name="TextBox 3"/>
            <p:cNvSpPr txBox="1"/>
            <p:nvPr/>
          </p:nvSpPr>
          <p:spPr>
            <a:xfrm>
              <a:off x="651097" y="4088279"/>
              <a:ext cx="2229263" cy="830997"/>
            </a:xfrm>
            <a:prstGeom prst="rect">
              <a:avLst/>
            </a:prstGeom>
            <a:noFill/>
          </p:spPr>
          <p:txBody>
            <a:bodyPr wrap="square" rtlCol="1">
              <a:spAutoFit/>
            </a:bodyPr>
            <a:lstStyle/>
            <a:p>
              <a:r>
                <a:rPr lang="he-IL" sz="2400" dirty="0">
                  <a:solidFill>
                    <a:srgbClr val="002060"/>
                  </a:solidFill>
                  <a:latin typeface="Varela Round" panose="00000500000000000000" pitchFamily="2" charset="-79"/>
                  <a:cs typeface="Varela Round" panose="00000500000000000000" pitchFamily="2" charset="-79"/>
                </a:rPr>
                <a:t>השפעת </a:t>
              </a:r>
              <a:r>
                <a:rPr lang="he-IL" sz="2400" dirty="0">
                  <a:solidFill>
                    <a:srgbClr val="00B050"/>
                  </a:solidFill>
                  <a:latin typeface="Varela Round" panose="00000500000000000000" pitchFamily="2" charset="-79"/>
                  <a:cs typeface="Varela Round" panose="00000500000000000000" pitchFamily="2" charset="-79"/>
                </a:rPr>
                <a:t>קירור</a:t>
              </a:r>
            </a:p>
            <a:p>
              <a:pPr algn="ctr"/>
              <a:r>
                <a:rPr lang="he-IL" sz="2400" dirty="0">
                  <a:solidFill>
                    <a:srgbClr val="002060"/>
                  </a:solidFill>
                  <a:latin typeface="Varela Round" panose="00000500000000000000" pitchFamily="2" charset="-79"/>
                  <a:cs typeface="Varela Round" panose="00000500000000000000" pitchFamily="2" charset="-79"/>
                </a:rPr>
                <a:t>של הגז בכלי</a:t>
              </a:r>
            </a:p>
          </p:txBody>
        </p:sp>
      </p:grpSp>
    </p:spTree>
    <p:extLst>
      <p:ext uri="{BB962C8B-B14F-4D97-AF65-F5344CB8AC3E}">
        <p14:creationId xmlns:p14="http://schemas.microsoft.com/office/powerpoint/2010/main" val="33027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1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1500"/>
                                        <p:tgtEl>
                                          <p:spTgt spid="36"/>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Rectangle 1">
            <a:extLst>
              <a:ext uri="{FF2B5EF4-FFF2-40B4-BE49-F238E27FC236}">
                <a16:creationId xmlns:a16="http://schemas.microsoft.com/office/drawing/2014/main" id="{BB00EE09-103C-4D5C-A177-FD829D508ECC}"/>
              </a:ext>
            </a:extLst>
          </p:cNvPr>
          <p:cNvSpPr/>
          <p:nvPr/>
        </p:nvSpPr>
        <p:spPr>
          <a:xfrm>
            <a:off x="0" y="5425756"/>
            <a:ext cx="5122985" cy="86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Google Shape;244;g730e8a58a7_1_172"/>
          <p:cNvSpPr/>
          <p:nvPr/>
        </p:nvSpPr>
        <p:spPr>
          <a:xfrm>
            <a:off x="795" y="263163"/>
            <a:ext cx="12190500" cy="70800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4000"/>
              <a:buFontTx/>
              <a:buNone/>
              <a:tabLst/>
              <a:defRPr/>
            </a:pPr>
            <a:r>
              <a:rPr kumimoji="0" lang="he-IL"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 </a:t>
            </a:r>
            <a:r>
              <a:rPr kumimoji="0" lang="x-none"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השפעת </a:t>
            </a:r>
            <a:r>
              <a:rPr kumimoji="0" lang="he-IL"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מספר</a:t>
            </a:r>
            <a:r>
              <a:rPr kumimoji="0" lang="x-none"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 חלקיקי הגז על הלחץ בכלי</a:t>
            </a:r>
            <a:r>
              <a:rPr kumimoji="0" lang="en-US"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 </a:t>
            </a:r>
            <a:r>
              <a:rPr kumimoji="0" lang="x-none"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T, V</a:t>
            </a:r>
            <a:r>
              <a:rPr kumimoji="0" lang="en-US"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a:t>
            </a:r>
            <a:r>
              <a:rPr kumimoji="0" lang="he-IL"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 </a:t>
            </a:r>
            <a:r>
              <a:rPr kumimoji="0" lang="x-none"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קבועים</a:t>
            </a: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a:t>
            </a:r>
            <a:endParaRPr kumimoji="0"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endParaRPr>
          </a:p>
        </p:txBody>
      </p:sp>
      <p:sp>
        <p:nvSpPr>
          <p:cNvPr id="246" name="Google Shape;246;g730e8a58a7_1_172"/>
          <p:cNvSpPr txBox="1"/>
          <p:nvPr/>
        </p:nvSpPr>
        <p:spPr>
          <a:xfrm>
            <a:off x="-225419" y="6550578"/>
            <a:ext cx="7861500" cy="73860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30" name="מחבר ישר 29"/>
          <p:cNvCxnSpPr/>
          <p:nvPr/>
        </p:nvCxnSpPr>
        <p:spPr>
          <a:xfrm>
            <a:off x="304008" y="259723"/>
            <a:ext cx="11550787" cy="2444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310510" y="1755058"/>
            <a:ext cx="11544284" cy="705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Google Shape;327;g730e8a58a7_1_172">
            <a:hlinkClick r:id="rId3"/>
          </p:cNvPr>
          <p:cNvSpPr txBox="1"/>
          <p:nvPr/>
        </p:nvSpPr>
        <p:spPr>
          <a:xfrm>
            <a:off x="4646536" y="1108838"/>
            <a:ext cx="3628102" cy="461119"/>
          </a:xfrm>
          <a:prstGeom prst="rect">
            <a:avLst/>
          </a:prstGeom>
          <a:noFill/>
          <a:ln>
            <a:noFill/>
          </a:ln>
        </p:spPr>
        <p:txBody>
          <a:bodyPr spcFirstLastPara="1" wrap="square" lIns="91413" tIns="45694" rIns="91413" bIns="45694" anchor="t" anchorCtr="0">
            <a:noAutofit/>
          </a:bodyPr>
          <a:lstStyle>
            <a:defPPr marR="0" lvl="0" algn="l" rtl="0">
              <a:lnSpc>
                <a:spcPct val="100000"/>
              </a:lnSpc>
              <a:spcBef>
                <a:spcPts val="0"/>
              </a:spcBef>
              <a:spcAft>
                <a:spcPts val="0"/>
              </a:spcAft>
            </a:defPPr>
            <a:lvl1pPr algn="r" defTabSz="914309" rtl="1">
              <a:buSzPts val="1800"/>
              <a:defRPr sz="2400" u="sng" kern="1200">
                <a:solidFill>
                  <a:prstClr val="black"/>
                </a:solidFill>
                <a:latin typeface="Varela Round"/>
                <a:ea typeface="Varela Round"/>
                <a:cs typeface="Varela Round"/>
              </a:defRPr>
            </a:lvl1pPr>
          </a:lstStyle>
          <a:p>
            <a:pPr marL="0" marR="0" lvl="0" indent="0" algn="ctr" defTabSz="914309" rtl="1" eaLnBrk="1" fontAlgn="auto" latinLnBrk="0" hangingPunct="1">
              <a:lnSpc>
                <a:spcPct val="100000"/>
              </a:lnSpc>
              <a:spcBef>
                <a:spcPts val="0"/>
              </a:spcBef>
              <a:spcAft>
                <a:spcPts val="0"/>
              </a:spcAft>
              <a:buClr>
                <a:srgbClr val="000000"/>
              </a:buClr>
              <a:buSzPts val="1800"/>
              <a:buFontTx/>
              <a:buNone/>
              <a:tabLst/>
              <a:defRPr/>
            </a:pPr>
            <a:r>
              <a:rPr kumimoji="0" lang="he-IL" sz="2400" b="0" i="0" u="none" strike="noStrike" kern="1200" cap="none" spc="0" normalizeH="0" baseline="0" noProof="0" dirty="0">
                <a:ln>
                  <a:noFill/>
                </a:ln>
                <a:solidFill>
                  <a:srgbClr val="00007E"/>
                </a:solidFill>
                <a:effectLst/>
                <a:uLnTx/>
                <a:uFillTx/>
                <a:latin typeface="Varela Round"/>
                <a:cs typeface="Varela Round"/>
                <a:sym typeface="Varela Round"/>
                <a:hlinkClick r:id="rId3"/>
              </a:rPr>
              <a:t>סימולציה של מט"ח</a:t>
            </a:r>
            <a:endParaRPr kumimoji="0" sz="2400" b="0" i="0" u="none" strike="noStrike" kern="1200" cap="none" spc="0" normalizeH="0" baseline="0" noProof="0" dirty="0">
              <a:ln>
                <a:noFill/>
              </a:ln>
              <a:solidFill>
                <a:srgbClr val="00007E"/>
              </a:solidFill>
              <a:effectLst/>
              <a:uLnTx/>
              <a:uFillTx/>
              <a:latin typeface="Varela Round"/>
              <a:cs typeface="Varela Round"/>
              <a:sym typeface="Varela Round"/>
            </a:endParaRPr>
          </a:p>
        </p:txBody>
      </p:sp>
      <p:sp>
        <p:nvSpPr>
          <p:cNvPr id="18" name="Google Shape;324;g730e8a58a7_1_172"/>
          <p:cNvSpPr txBox="1"/>
          <p:nvPr/>
        </p:nvSpPr>
        <p:spPr>
          <a:xfrm>
            <a:off x="8021287" y="2116257"/>
            <a:ext cx="4073116" cy="1256124"/>
          </a:xfrm>
          <a:prstGeom prst="rect">
            <a:avLst/>
          </a:prstGeom>
          <a:noFill/>
          <a:ln>
            <a:noFill/>
          </a:ln>
        </p:spPr>
        <p:txBody>
          <a:bodyPr spcFirstLastPara="1" wrap="square" lIns="91413" tIns="45694" rIns="91413" bIns="45694" anchor="t" anchorCtr="0">
            <a:noAutofit/>
          </a:bodyPr>
          <a:lstStyle/>
          <a:p>
            <a:pPr marL="0" marR="0" lvl="0" indent="0" algn="r" defTabSz="914309" rtl="0" eaLnBrk="1" fontAlgn="auto" latinLnBrk="0" hangingPunct="1">
              <a:lnSpc>
                <a:spcPct val="10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Varela Round"/>
              </a:rPr>
              <a:t>מוסיפים גז</a:t>
            </a: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Varela Round"/>
              </a:rPr>
              <a:t> </a:t>
            </a:r>
            <a:r>
              <a:rPr kumimoji="0" lang="x-none"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Varela Round"/>
              </a:rPr>
              <a:t>לכלי בעל נפח קבוע</a:t>
            </a: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Varela Round"/>
              </a:rPr>
              <a:t>. </a:t>
            </a:r>
            <a:endParaRPr kumimoji="0" lang="en-US"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Varela Round"/>
            </a:endParaRPr>
          </a:p>
          <a:p>
            <a:pPr marL="0" marR="0" lvl="0" indent="0" algn="r" defTabSz="914309" rtl="0" eaLnBrk="1" fontAlgn="auto" latinLnBrk="0" hangingPunct="1">
              <a:lnSpc>
                <a:spcPct val="100000"/>
              </a:lnSpc>
              <a:spcBef>
                <a:spcPts val="0"/>
              </a:spcBef>
              <a:spcAft>
                <a:spcPts val="0"/>
              </a:spcAft>
              <a:buClr>
                <a:srgbClr val="000000"/>
              </a:buClr>
              <a:buSzPts val="2400"/>
              <a:buFontTx/>
              <a:buNone/>
              <a:tabLst/>
              <a:defRPr/>
            </a:pPr>
            <a:endPar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Varela Round"/>
            </a:endParaRPr>
          </a:p>
          <a:p>
            <a:pPr marL="0" marR="0" lvl="0" indent="0" algn="r" defTabSz="914309" rtl="0" eaLnBrk="1" fontAlgn="auto" latinLnBrk="0" hangingPunct="1">
              <a:lnSpc>
                <a:spcPct val="100000"/>
              </a:lnSpc>
              <a:spcBef>
                <a:spcPts val="0"/>
              </a:spcBef>
              <a:spcAft>
                <a:spcPts val="0"/>
              </a:spcAft>
              <a:buClr>
                <a:srgbClr val="000000"/>
              </a:buClr>
              <a:buSzPts val="2400"/>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Varela Round"/>
              </a:rPr>
              <a:t>הכלי נמצא בטמפרטורה קבועה.</a:t>
            </a:r>
            <a:r>
              <a:rPr kumimoji="0" lang="x-none"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 </a:t>
            </a:r>
            <a:endParaRPr kumimoji="0" sz="2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a:p>
            <a:pPr marL="0" marR="0" lvl="0" indent="0" algn="r" defTabSz="914309" rtl="1" eaLnBrk="1" fontAlgn="auto" latinLnBrk="0" hangingPunct="1">
              <a:lnSpc>
                <a:spcPct val="150000"/>
              </a:lnSpc>
              <a:spcBef>
                <a:spcPts val="0"/>
              </a:spcBef>
              <a:spcAft>
                <a:spcPts val="0"/>
              </a:spcAft>
              <a:buClr>
                <a:srgbClr val="000000"/>
              </a:buClr>
              <a:buSzPts val="2400"/>
              <a:buFontTx/>
              <a:buNone/>
              <a:tabLst/>
              <a:defRPr/>
            </a:pPr>
            <a:endParaRPr kumimoji="0" sz="2400" b="0" i="0" u="none" strike="noStrike" kern="1200" cap="none" spc="0" normalizeH="0" baseline="0" noProof="0" dirty="0">
              <a:ln>
                <a:noFill/>
              </a:ln>
              <a:solidFill>
                <a:prstClr val="black"/>
              </a:solidFill>
              <a:effectLst/>
              <a:uLnTx/>
              <a:uFillTx/>
              <a:latin typeface="Varela Round" panose="00000500000000000000" pitchFamily="2" charset="-79"/>
              <a:ea typeface="Varela Round"/>
              <a:cs typeface="Varela Round" panose="00000500000000000000" pitchFamily="2" charset="-79"/>
              <a:sym typeface="Varela Round"/>
            </a:endParaRPr>
          </a:p>
        </p:txBody>
      </p:sp>
      <p:grpSp>
        <p:nvGrpSpPr>
          <p:cNvPr id="25" name="קבוצה 24"/>
          <p:cNvGrpSpPr/>
          <p:nvPr/>
        </p:nvGrpSpPr>
        <p:grpSpPr>
          <a:xfrm>
            <a:off x="796" y="1818850"/>
            <a:ext cx="2591291" cy="4420717"/>
            <a:chOff x="5835343" y="152400"/>
            <a:chExt cx="2717113" cy="4945623"/>
          </a:xfrm>
        </p:grpSpPr>
        <p:pic>
          <p:nvPicPr>
            <p:cNvPr id="26" name="תמונה 25"/>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73846" t="29036" r="7569" b="2872"/>
            <a:stretch/>
          </p:blipFill>
          <p:spPr>
            <a:xfrm>
              <a:off x="5835343" y="152400"/>
              <a:ext cx="2717113" cy="4945623"/>
            </a:xfrm>
            <a:prstGeom prst="rect">
              <a:avLst/>
            </a:prstGeom>
          </p:spPr>
        </p:pic>
        <p:sp>
          <p:nvSpPr>
            <p:cNvPr id="27" name="מלבן מעוגל 26"/>
            <p:cNvSpPr/>
            <p:nvPr/>
          </p:nvSpPr>
          <p:spPr>
            <a:xfrm>
              <a:off x="6304989" y="1882874"/>
              <a:ext cx="759488" cy="3244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sp>
        <p:nvSpPr>
          <p:cNvPr id="6" name="תרשים זרימה: מחבר 5"/>
          <p:cNvSpPr/>
          <p:nvPr/>
        </p:nvSpPr>
        <p:spPr>
          <a:xfrm>
            <a:off x="291935" y="1796332"/>
            <a:ext cx="854589" cy="39180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nvGrpSpPr>
          <p:cNvPr id="28" name="קבוצה 27"/>
          <p:cNvGrpSpPr/>
          <p:nvPr/>
        </p:nvGrpSpPr>
        <p:grpSpPr>
          <a:xfrm>
            <a:off x="5840879" y="1868070"/>
            <a:ext cx="2718128" cy="4371497"/>
            <a:chOff x="2874892" y="152400"/>
            <a:chExt cx="2718128" cy="4822723"/>
          </a:xfrm>
        </p:grpSpPr>
        <p:pic>
          <p:nvPicPr>
            <p:cNvPr id="29" name="תמונה 28"/>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40870" t="29118" r="40645" b="2860"/>
            <a:stretch/>
          </p:blipFill>
          <p:spPr>
            <a:xfrm>
              <a:off x="2874892" y="152400"/>
              <a:ext cx="2718128" cy="4822723"/>
            </a:xfrm>
            <a:prstGeom prst="rect">
              <a:avLst/>
            </a:prstGeom>
          </p:spPr>
        </p:pic>
        <p:sp>
          <p:nvSpPr>
            <p:cNvPr id="32" name="מלבן מעוגל 31"/>
            <p:cNvSpPr/>
            <p:nvPr/>
          </p:nvSpPr>
          <p:spPr>
            <a:xfrm>
              <a:off x="3429647" y="1804218"/>
              <a:ext cx="732937" cy="324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sp>
        <p:nvSpPr>
          <p:cNvPr id="37" name="תרשים זרימה: מחבר 36"/>
          <p:cNvSpPr/>
          <p:nvPr/>
        </p:nvSpPr>
        <p:spPr>
          <a:xfrm>
            <a:off x="6241773" y="1822344"/>
            <a:ext cx="854589" cy="39180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8" name="TextBox 7"/>
          <p:cNvSpPr txBox="1"/>
          <p:nvPr/>
        </p:nvSpPr>
        <p:spPr>
          <a:xfrm>
            <a:off x="8605079" y="4237150"/>
            <a:ext cx="3489325" cy="1200329"/>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בעזרת מד לחץ מודדים את הלחץ של הגז שנמצא בתוך הכלי</a:t>
            </a:r>
            <a:r>
              <a:rPr kumimoji="0" lang="he-IL" sz="24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rPr>
              <a:t>.</a:t>
            </a:r>
          </a:p>
        </p:txBody>
      </p:sp>
      <p:sp>
        <p:nvSpPr>
          <p:cNvPr id="9" name="TextBox 8"/>
          <p:cNvSpPr txBox="1"/>
          <p:nvPr/>
        </p:nvSpPr>
        <p:spPr>
          <a:xfrm>
            <a:off x="2129265" y="2116257"/>
            <a:ext cx="3557587" cy="2677656"/>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ניקח כלי שני בעל אותו נפח כמו הכלי הראשון. </a:t>
            </a:r>
          </a:p>
          <a:p>
            <a:pPr marL="0" marR="0" lvl="0" indent="0" algn="r" defTabSz="914400" rtl="0" eaLnBrk="1" fontAlgn="auto" latinLnBrk="0" hangingPunct="1">
              <a:lnSpc>
                <a:spcPct val="100000"/>
              </a:lnSpc>
              <a:spcBef>
                <a:spcPts val="0"/>
              </a:spcBef>
              <a:spcAft>
                <a:spcPts val="0"/>
              </a:spcAft>
              <a:buClr>
                <a:srgbClr val="000000"/>
              </a:buClr>
              <a:buSzTx/>
              <a:buFontTx/>
              <a:buNone/>
              <a:tabLst/>
              <a:defRPr/>
            </a:pPr>
            <a:endPar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לכלי מוסיפים עוד מולקולות גז</a:t>
            </a:r>
            <a:r>
              <a:rPr lang="he-IL" sz="2400" kern="0" dirty="0">
                <a:solidFill>
                  <a:srgbClr val="00B050"/>
                </a:solidFill>
                <a:latin typeface="Varela Round" panose="00000500000000000000" pitchFamily="2" charset="-79"/>
                <a:cs typeface="Varela Round" panose="00000500000000000000" pitchFamily="2" charset="-79"/>
                <a:sym typeface="Arial"/>
              </a:rPr>
              <a:t>.</a:t>
            </a:r>
          </a:p>
          <a:p>
            <a:pPr marL="0" marR="0" lvl="0" indent="0" algn="r"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מודדים את לחץ הגז.</a:t>
            </a:r>
          </a:p>
        </p:txBody>
      </p:sp>
    </p:spTree>
    <p:extLst>
      <p:ext uri="{BB962C8B-B14F-4D97-AF65-F5344CB8AC3E}">
        <p14:creationId xmlns:p14="http://schemas.microsoft.com/office/powerpoint/2010/main" val="6999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right)">
                                      <p:cBhvr>
                                        <p:cTn id="11" dur="500"/>
                                        <p:tgtEl>
                                          <p:spTgt spid="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8">
                                            <p:txEl>
                                              <p:pRg st="2" end="2"/>
                                            </p:txEl>
                                          </p:spTgt>
                                        </p:tgtEl>
                                        <p:attrNameLst>
                                          <p:attrName>style.visibility</p:attrName>
                                        </p:attrNameLst>
                                      </p:cBhvr>
                                      <p:to>
                                        <p:strVal val="visible"/>
                                      </p:to>
                                    </p:set>
                                    <p:animEffect transition="in" filter="wipe(right)">
                                      <p:cBhvr>
                                        <p:cTn id="16" dur="500"/>
                                        <p:tgtEl>
                                          <p:spTgt spid="18">
                                            <p:txEl>
                                              <p:pRg st="2" end="2"/>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right)">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22" presetClass="entr" presetSubtype="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4" name="Google Shape;244;g730e8a58a7_1_172"/>
          <p:cNvSpPr/>
          <p:nvPr/>
        </p:nvSpPr>
        <p:spPr>
          <a:xfrm>
            <a:off x="795" y="263163"/>
            <a:ext cx="12190500" cy="70800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4000"/>
              <a:buFontTx/>
              <a:buNone/>
              <a:tabLst/>
              <a:defRPr/>
            </a:pPr>
            <a:r>
              <a:rPr kumimoji="0" lang="he-IL"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 </a:t>
            </a:r>
            <a:r>
              <a:rPr kumimoji="0" lang="x-none"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השפעת </a:t>
            </a:r>
            <a:r>
              <a:rPr kumimoji="0" lang="he-IL"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מספר</a:t>
            </a:r>
            <a:r>
              <a:rPr kumimoji="0" lang="x-none"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 חלקיקי הגז על הלחץ בכלי</a:t>
            </a:r>
            <a:r>
              <a:rPr kumimoji="0" lang="x-none"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T, V</a:t>
            </a:r>
            <a:r>
              <a:rPr kumimoji="0" lang="en-US"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a:t>
            </a:r>
            <a:r>
              <a:rPr kumimoji="0" lang="x-none"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 </a:t>
            </a:r>
            <a:r>
              <a:rPr kumimoji="0" lang="he-IL" sz="4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 </a:t>
            </a:r>
            <a:r>
              <a:rPr kumimoji="0" lang="x-none"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קבועים</a:t>
            </a: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rPr>
              <a:t>)</a:t>
            </a:r>
            <a:endParaRPr kumimoji="0"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Varela Round"/>
            </a:endParaRPr>
          </a:p>
        </p:txBody>
      </p:sp>
      <p:sp>
        <p:nvSpPr>
          <p:cNvPr id="246" name="Google Shape;246;g730e8a58a7_1_172"/>
          <p:cNvSpPr txBox="1"/>
          <p:nvPr/>
        </p:nvSpPr>
        <p:spPr>
          <a:xfrm>
            <a:off x="-225419" y="6550578"/>
            <a:ext cx="7861500" cy="73860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30" name="מחבר ישר 29"/>
          <p:cNvCxnSpPr/>
          <p:nvPr/>
        </p:nvCxnSpPr>
        <p:spPr>
          <a:xfrm>
            <a:off x="304008" y="259723"/>
            <a:ext cx="11550787" cy="2444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352078" y="1126772"/>
            <a:ext cx="11544284" cy="705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תיבת טקסט 1">
            <a:extLst>
              <a:ext uri="{FF2B5EF4-FFF2-40B4-BE49-F238E27FC236}">
                <a16:creationId xmlns:a16="http://schemas.microsoft.com/office/drawing/2014/main" id="{BB3E4E4A-A0C0-4A71-92D3-002A71D4F660}"/>
              </a:ext>
            </a:extLst>
          </p:cNvPr>
          <p:cNvSpPr txBox="1"/>
          <p:nvPr/>
        </p:nvSpPr>
        <p:spPr>
          <a:xfrm>
            <a:off x="246298" y="1380409"/>
            <a:ext cx="6008290" cy="919401"/>
          </a:xfrm>
          <a:prstGeom prst="roundRect">
            <a:avLst/>
          </a:prstGeom>
          <a:noFill/>
          <a:ln w="28575">
            <a:noFill/>
            <a:prstDash val="dash"/>
          </a:ln>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כאשר מספר החלקיקים גדול יותר</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(בכלי בעל נפח וטמפרטורה קבועים).</a:t>
            </a:r>
          </a:p>
        </p:txBody>
      </p:sp>
      <p:sp>
        <p:nvSpPr>
          <p:cNvPr id="22" name="חץ: למטה 3">
            <a:extLst>
              <a:ext uri="{FF2B5EF4-FFF2-40B4-BE49-F238E27FC236}">
                <a16:creationId xmlns:a16="http://schemas.microsoft.com/office/drawing/2014/main" id="{EFAA53B3-EE11-4FB9-89B9-D276C15F4585}"/>
              </a:ext>
            </a:extLst>
          </p:cNvPr>
          <p:cNvSpPr/>
          <p:nvPr/>
        </p:nvSpPr>
        <p:spPr>
          <a:xfrm>
            <a:off x="3026417" y="2348119"/>
            <a:ext cx="409257" cy="284143"/>
          </a:xfrm>
          <a:prstGeom prst="downArrow">
            <a:avLst/>
          </a:prstGeom>
          <a:solidFill>
            <a:srgbClr val="00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23" name="תיבת טקסט 9">
            <a:extLst>
              <a:ext uri="{FF2B5EF4-FFF2-40B4-BE49-F238E27FC236}">
                <a16:creationId xmlns:a16="http://schemas.microsoft.com/office/drawing/2014/main" id="{CC39082C-1F88-4D6F-AE97-4307A740018C}"/>
              </a:ext>
            </a:extLst>
          </p:cNvPr>
          <p:cNvSpPr txBox="1"/>
          <p:nvPr/>
        </p:nvSpPr>
        <p:spPr>
          <a:xfrm>
            <a:off x="352079" y="2669376"/>
            <a:ext cx="5879867" cy="919401"/>
          </a:xfrm>
          <a:prstGeom prst="roundRect">
            <a:avLst/>
          </a:prstGeom>
          <a:noFill/>
          <a:ln w="28575">
            <a:noFill/>
            <a:prstDash val="dash"/>
          </a:ln>
        </p:spPr>
        <p:txBody>
          <a:bodyPr wrap="square" rtlCol="1">
            <a:spAutoFit/>
          </a:bodyPr>
          <a:lstStyle>
            <a:defPPr marR="0" lvl="0" algn="l" rtl="0">
              <a:lnSpc>
                <a:spcPct val="100000"/>
              </a:lnSpc>
              <a:spcBef>
                <a:spcPts val="0"/>
              </a:spcBef>
              <a:spcAft>
                <a:spcPts val="0"/>
              </a:spcAft>
            </a:defPPr>
            <a:lvl1pPr algn="ctr" rtl="1">
              <a:defRPr sz="24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יש יותר התנגשויות בין החלקיקים </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לבין עצמם ובין החלקיקים ודפנות הכלי.</a:t>
            </a:r>
          </a:p>
        </p:txBody>
      </p:sp>
      <p:sp>
        <p:nvSpPr>
          <p:cNvPr id="24" name="תיבת טקסט 10">
            <a:extLst>
              <a:ext uri="{FF2B5EF4-FFF2-40B4-BE49-F238E27FC236}">
                <a16:creationId xmlns:a16="http://schemas.microsoft.com/office/drawing/2014/main" id="{E8A2148E-E0CF-47C6-B987-9896663F94E8}"/>
              </a:ext>
            </a:extLst>
          </p:cNvPr>
          <p:cNvSpPr txBox="1"/>
          <p:nvPr/>
        </p:nvSpPr>
        <p:spPr>
          <a:xfrm>
            <a:off x="422531" y="4067494"/>
            <a:ext cx="5847578" cy="919401"/>
          </a:xfrm>
          <a:prstGeom prst="roundRect">
            <a:avLst/>
          </a:prstGeom>
          <a:noFill/>
          <a:ln w="28575">
            <a:noFill/>
            <a:prstDash val="dash"/>
          </a:ln>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יש יותר התנגשויות בדפנות הכלי ליחידת שטח.            </a:t>
            </a:r>
          </a:p>
        </p:txBody>
      </p:sp>
      <p:sp>
        <p:nvSpPr>
          <p:cNvPr id="33" name="תיבת טקסט 11">
            <a:extLst>
              <a:ext uri="{FF2B5EF4-FFF2-40B4-BE49-F238E27FC236}">
                <a16:creationId xmlns:a16="http://schemas.microsoft.com/office/drawing/2014/main" id="{FAB0D612-F674-417C-83B1-ECF6DB18EBA8}"/>
              </a:ext>
            </a:extLst>
          </p:cNvPr>
          <p:cNvSpPr txBox="1"/>
          <p:nvPr/>
        </p:nvSpPr>
        <p:spPr>
          <a:xfrm>
            <a:off x="304008" y="5169124"/>
            <a:ext cx="5854081" cy="510778"/>
          </a:xfrm>
          <a:prstGeom prst="roundRect">
            <a:avLst/>
          </a:prstGeom>
          <a:noFill/>
          <a:ln w="28575">
            <a:noFill/>
            <a:prstDash val="dash"/>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rPr>
              <a:t>הלחץ בכלי גדל</a:t>
            </a:r>
          </a:p>
        </p:txBody>
      </p:sp>
      <p:sp>
        <p:nvSpPr>
          <p:cNvPr id="34" name="חץ: למטה 15">
            <a:extLst>
              <a:ext uri="{FF2B5EF4-FFF2-40B4-BE49-F238E27FC236}">
                <a16:creationId xmlns:a16="http://schemas.microsoft.com/office/drawing/2014/main" id="{C6F7CCF9-7108-446E-8CAD-D96943317C86}"/>
              </a:ext>
            </a:extLst>
          </p:cNvPr>
          <p:cNvSpPr/>
          <p:nvPr/>
        </p:nvSpPr>
        <p:spPr>
          <a:xfrm>
            <a:off x="3045815" y="3740578"/>
            <a:ext cx="409257" cy="284143"/>
          </a:xfrm>
          <a:prstGeom prst="downArrow">
            <a:avLst/>
          </a:prstGeom>
          <a:solidFill>
            <a:srgbClr val="00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35" name="חץ: למטה 16">
            <a:extLst>
              <a:ext uri="{FF2B5EF4-FFF2-40B4-BE49-F238E27FC236}">
                <a16:creationId xmlns:a16="http://schemas.microsoft.com/office/drawing/2014/main" id="{AD45BD04-6BFD-4664-A9B4-504B86C9A3D4}"/>
              </a:ext>
            </a:extLst>
          </p:cNvPr>
          <p:cNvSpPr/>
          <p:nvPr/>
        </p:nvSpPr>
        <p:spPr>
          <a:xfrm>
            <a:off x="3045815" y="4812715"/>
            <a:ext cx="409257" cy="284143"/>
          </a:xfrm>
          <a:prstGeom prst="downArrow">
            <a:avLst/>
          </a:prstGeom>
          <a:solidFill>
            <a:srgbClr val="00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nvGrpSpPr>
          <p:cNvPr id="2" name="קבוצה 1"/>
          <p:cNvGrpSpPr/>
          <p:nvPr/>
        </p:nvGrpSpPr>
        <p:grpSpPr>
          <a:xfrm>
            <a:off x="9309143" y="1352895"/>
            <a:ext cx="2718128" cy="4426894"/>
            <a:chOff x="4956595" y="1922319"/>
            <a:chExt cx="2718128" cy="4426894"/>
          </a:xfrm>
        </p:grpSpPr>
        <p:grpSp>
          <p:nvGrpSpPr>
            <p:cNvPr id="28" name="קבוצה 27"/>
            <p:cNvGrpSpPr/>
            <p:nvPr/>
          </p:nvGrpSpPr>
          <p:grpSpPr>
            <a:xfrm>
              <a:off x="4956595" y="1977716"/>
              <a:ext cx="2718128" cy="4371497"/>
              <a:chOff x="2874892" y="152400"/>
              <a:chExt cx="2718128" cy="4822723"/>
            </a:xfrm>
          </p:grpSpPr>
          <p:pic>
            <p:nvPicPr>
              <p:cNvPr id="29" name="תמונה 28"/>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0870" t="29118" r="40645" b="2860"/>
              <a:stretch/>
            </p:blipFill>
            <p:spPr>
              <a:xfrm>
                <a:off x="2874892" y="152400"/>
                <a:ext cx="2718128" cy="4822723"/>
              </a:xfrm>
              <a:prstGeom prst="rect">
                <a:avLst/>
              </a:prstGeom>
            </p:spPr>
          </p:pic>
          <p:sp>
            <p:nvSpPr>
              <p:cNvPr id="32" name="מלבן מעוגל 31"/>
              <p:cNvSpPr/>
              <p:nvPr/>
            </p:nvSpPr>
            <p:spPr>
              <a:xfrm>
                <a:off x="3429647" y="1804218"/>
                <a:ext cx="732937" cy="324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sp>
          <p:nvSpPr>
            <p:cNvPr id="6" name="תרשים זרימה: מחבר 5"/>
            <p:cNvSpPr/>
            <p:nvPr/>
          </p:nvSpPr>
          <p:spPr>
            <a:xfrm>
              <a:off x="5431769" y="1922319"/>
              <a:ext cx="854589" cy="39180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grpSp>
        <p:nvGrpSpPr>
          <p:cNvPr id="3" name="קבוצה 2"/>
          <p:cNvGrpSpPr/>
          <p:nvPr/>
        </p:nvGrpSpPr>
        <p:grpSpPr>
          <a:xfrm>
            <a:off x="6615553" y="1252653"/>
            <a:ext cx="2591291" cy="4527136"/>
            <a:chOff x="7729093" y="1871297"/>
            <a:chExt cx="2591291" cy="4527136"/>
          </a:xfrm>
        </p:grpSpPr>
        <p:grpSp>
          <p:nvGrpSpPr>
            <p:cNvPr id="25" name="קבוצה 24"/>
            <p:cNvGrpSpPr/>
            <p:nvPr/>
          </p:nvGrpSpPr>
          <p:grpSpPr>
            <a:xfrm>
              <a:off x="7729093" y="1977716"/>
              <a:ext cx="2591291" cy="4420717"/>
              <a:chOff x="5835343" y="152400"/>
              <a:chExt cx="2717113" cy="4945623"/>
            </a:xfrm>
          </p:grpSpPr>
          <p:pic>
            <p:nvPicPr>
              <p:cNvPr id="26" name="תמונה 25"/>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3846" t="29036" r="7569" b="2872"/>
              <a:stretch/>
            </p:blipFill>
            <p:spPr>
              <a:xfrm>
                <a:off x="5835343" y="152400"/>
                <a:ext cx="2717113" cy="4945623"/>
              </a:xfrm>
              <a:prstGeom prst="rect">
                <a:avLst/>
              </a:prstGeom>
            </p:spPr>
          </p:pic>
          <p:sp>
            <p:nvSpPr>
              <p:cNvPr id="27" name="מלבן מעוגל 26"/>
              <p:cNvSpPr/>
              <p:nvPr/>
            </p:nvSpPr>
            <p:spPr>
              <a:xfrm>
                <a:off x="6304989" y="1882874"/>
                <a:ext cx="759488" cy="3244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sp>
          <p:nvSpPr>
            <p:cNvPr id="37" name="תרשים זרימה: מחבר 36"/>
            <p:cNvSpPr/>
            <p:nvPr/>
          </p:nvSpPr>
          <p:spPr>
            <a:xfrm>
              <a:off x="8020493" y="1871297"/>
              <a:ext cx="854589" cy="39180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spTree>
    <p:extLst>
      <p:ext uri="{BB962C8B-B14F-4D97-AF65-F5344CB8AC3E}">
        <p14:creationId xmlns:p14="http://schemas.microsoft.com/office/powerpoint/2010/main" val="42244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2"/>
                                        </p:tgtEl>
                                      </p:cBhvr>
                                      <p:by x="50000" y="50000"/>
                                    </p:animScale>
                                  </p:childTnLst>
                                </p:cTn>
                              </p:par>
                              <p:par>
                                <p:cTn id="7" presetID="6" presetClass="emph" presetSubtype="0" fill="hold" nodeType="withEffect">
                                  <p:stCondLst>
                                    <p:cond delay="0"/>
                                  </p:stCondLst>
                                  <p:childTnLst>
                                    <p:animScale>
                                      <p:cBhvr>
                                        <p:cTn id="8" dur="1000" fill="hold"/>
                                        <p:tgtEl>
                                          <p:spTgt spid="3"/>
                                        </p:tgtEl>
                                      </p:cBhvr>
                                      <p:by x="50000" y="5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p:bldP spid="33" grpId="0"/>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8" name="מציין מיקום תוכן 7"/>
          <p:cNvSpPr>
            <a:spLocks noGrp="1"/>
          </p:cNvSpPr>
          <p:nvPr>
            <p:ph sz="quarter" idx="4"/>
          </p:nvPr>
        </p:nvSpPr>
        <p:spPr>
          <a:xfrm>
            <a:off x="516001" y="1085851"/>
            <a:ext cx="11029093" cy="4792349"/>
          </a:xfrm>
        </p:spPr>
        <p:txBody>
          <a:bodyPr>
            <a:normAutofit/>
          </a:bodyPr>
          <a:lstStyle/>
          <a:p>
            <a:pPr marL="714375" indent="-714375">
              <a:lnSpc>
                <a:spcPct val="200000"/>
              </a:lnSpc>
              <a:spcAft>
                <a:spcPts val="0"/>
              </a:spcAft>
              <a:buClr>
                <a:srgbClr val="00B050"/>
              </a:buClr>
              <a:buSzPct val="159000"/>
              <a:buFont typeface="Wingdings" panose="05000000000000000000" pitchFamily="2" charset="2"/>
              <a:buChar char="ü"/>
            </a:pPr>
            <a:r>
              <a:rPr lang="he-IL" dirty="0"/>
              <a:t>שלושת מצבי צבירה.</a:t>
            </a:r>
          </a:p>
          <a:p>
            <a:pPr marL="714375" indent="-714375">
              <a:lnSpc>
                <a:spcPct val="200000"/>
              </a:lnSpc>
              <a:spcBef>
                <a:spcPts val="600"/>
              </a:spcBef>
              <a:spcAft>
                <a:spcPts val="0"/>
              </a:spcAft>
              <a:buClr>
                <a:srgbClr val="00B050"/>
              </a:buClr>
              <a:buSzPct val="159000"/>
              <a:buFont typeface="Wingdings" panose="05000000000000000000" pitchFamily="2" charset="2"/>
              <a:buChar char="ü"/>
            </a:pPr>
            <a:r>
              <a:rPr lang="he-IL" dirty="0"/>
              <a:t>ארבעת המאפיינים של המצב הגזי: לחץ, טמפרטורה, נפח, מספר החלקיקים.</a:t>
            </a:r>
          </a:p>
          <a:p>
            <a:pPr marL="714375" indent="-714375">
              <a:lnSpc>
                <a:spcPct val="200000"/>
              </a:lnSpc>
              <a:spcBef>
                <a:spcPts val="600"/>
              </a:spcBef>
              <a:spcAft>
                <a:spcPts val="0"/>
              </a:spcAft>
              <a:buClr>
                <a:srgbClr val="00B050"/>
              </a:buClr>
              <a:buSzPct val="159000"/>
              <a:buFont typeface="Wingdings" panose="05000000000000000000" pitchFamily="2" charset="2"/>
              <a:buChar char="ü"/>
            </a:pPr>
            <a:r>
              <a:rPr lang="he-IL" dirty="0"/>
              <a:t>כיצד המאפיינים של המצב הגזי משפיעים זה על זה.</a:t>
            </a:r>
          </a:p>
          <a:p>
            <a:pPr marL="714375" indent="-714375">
              <a:lnSpc>
                <a:spcPct val="200000"/>
              </a:lnSpc>
              <a:spcBef>
                <a:spcPts val="600"/>
              </a:spcBef>
              <a:spcAft>
                <a:spcPts val="0"/>
              </a:spcAft>
              <a:buClr>
                <a:srgbClr val="00B050"/>
              </a:buClr>
              <a:buSzPct val="159000"/>
              <a:buFont typeface="Wingdings" panose="05000000000000000000" pitchFamily="2" charset="2"/>
              <a:buChar char="ü"/>
            </a:pPr>
            <a:r>
              <a:rPr lang="he-IL" dirty="0"/>
              <a:t>תרגול. </a:t>
            </a:r>
          </a:p>
          <a:p>
            <a:pPr>
              <a:lnSpc>
                <a:spcPct val="200000"/>
              </a:lnSpc>
            </a:pPr>
            <a:endParaRPr lang="he-IL" dirty="0">
              <a:solidFill>
                <a:schemeClr val="tx1"/>
              </a:solidFill>
            </a:endParaRPr>
          </a:p>
        </p:txBody>
      </p:sp>
    </p:spTree>
    <p:extLst>
      <p:ext uri="{BB962C8B-B14F-4D97-AF65-F5344CB8AC3E}">
        <p14:creationId xmlns:p14="http://schemas.microsoft.com/office/powerpoint/2010/main" val="2871101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730e8a58a7_1_95"/>
          <p:cNvSpPr txBox="1">
            <a:spLocks noGrp="1"/>
          </p:cNvSpPr>
          <p:nvPr>
            <p:ph type="title"/>
          </p:nvPr>
        </p:nvSpPr>
        <p:spPr>
          <a:xfrm>
            <a:off x="-532605" y="138076"/>
            <a:ext cx="12723812" cy="720000"/>
          </a:xfrm>
          <a:prstGeom prst="rect">
            <a:avLst/>
          </a:prstGeom>
          <a:noFill/>
          <a:ln>
            <a:noFill/>
          </a:ln>
        </p:spPr>
        <p:txBody>
          <a:bodyPr spcFirstLastPara="1" wrap="square" lIns="91425" tIns="45700" rIns="91425" bIns="45700" anchor="ctr" anchorCtr="0">
            <a:noAutofit/>
          </a:bodyPr>
          <a:lstStyle/>
          <a:p>
            <a:pPr>
              <a:buClr>
                <a:srgbClr val="000000"/>
              </a:buClr>
              <a:buSzPts val="3200"/>
            </a:pPr>
            <a:r>
              <a:rPr lang="x-none" sz="4000" b="0" dirty="0">
                <a:solidFill>
                  <a:srgbClr val="00007E"/>
                </a:solidFill>
                <a:latin typeface="Varela Round" panose="00000500000000000000" pitchFamily="2" charset="-79"/>
                <a:ea typeface="Arial"/>
                <a:cs typeface="Varela Round" panose="00000500000000000000" pitchFamily="2" charset="-79"/>
                <a:sym typeface="Arial"/>
              </a:rPr>
              <a:t>השפעת שינוי טמפרטורה של גז על לחץ הגז </a:t>
            </a:r>
            <a:r>
              <a:rPr lang="he-IL" sz="2400" b="0" dirty="0">
                <a:solidFill>
                  <a:srgbClr val="00007E"/>
                </a:solidFill>
                <a:latin typeface="Varela Round" panose="00000500000000000000" pitchFamily="2" charset="-79"/>
                <a:ea typeface="Arial"/>
                <a:cs typeface="Varela Round" panose="00000500000000000000" pitchFamily="2" charset="-79"/>
                <a:sym typeface="Arial"/>
              </a:rPr>
              <a:t>(</a:t>
            </a:r>
            <a:r>
              <a:rPr lang="x-none" sz="2400" b="0" dirty="0">
                <a:solidFill>
                  <a:srgbClr val="00007E"/>
                </a:solidFill>
                <a:latin typeface="Varela Round" panose="00000500000000000000" pitchFamily="2" charset="-79"/>
                <a:ea typeface="Arial"/>
                <a:cs typeface="Varela Round" panose="00000500000000000000" pitchFamily="2" charset="-79"/>
                <a:sym typeface="Arial"/>
              </a:rPr>
              <a:t>V</a:t>
            </a:r>
            <a:r>
              <a:rPr lang="he-IL" sz="2400" b="0" dirty="0">
                <a:solidFill>
                  <a:srgbClr val="00007E"/>
                </a:solidFill>
                <a:latin typeface="Varela Round" panose="00000500000000000000" pitchFamily="2" charset="-79"/>
                <a:ea typeface="Arial"/>
                <a:cs typeface="Varela Round" panose="00000500000000000000" pitchFamily="2" charset="-79"/>
                <a:sym typeface="Arial"/>
              </a:rPr>
              <a:t> </a:t>
            </a:r>
            <a:r>
              <a:rPr lang="x-none" sz="2400" b="0" dirty="0">
                <a:solidFill>
                  <a:srgbClr val="00007E"/>
                </a:solidFill>
                <a:latin typeface="Varela Round" panose="00000500000000000000" pitchFamily="2" charset="-79"/>
                <a:ea typeface="Arial"/>
                <a:cs typeface="Varela Round" panose="00000500000000000000" pitchFamily="2" charset="-79"/>
                <a:sym typeface="Arial"/>
              </a:rPr>
              <a:t>ו</a:t>
            </a:r>
            <a:r>
              <a:rPr lang="he-IL" sz="2400" b="0" dirty="0">
                <a:solidFill>
                  <a:srgbClr val="00007E"/>
                </a:solidFill>
                <a:latin typeface="Varela Round" panose="00000500000000000000" pitchFamily="2" charset="-79"/>
                <a:ea typeface="Arial"/>
                <a:cs typeface="Varela Round" panose="00000500000000000000" pitchFamily="2" charset="-79"/>
                <a:sym typeface="Arial"/>
              </a:rPr>
              <a:t>-</a:t>
            </a:r>
            <a:r>
              <a:rPr lang="en-US" sz="2400" b="0" dirty="0">
                <a:solidFill>
                  <a:srgbClr val="00007E"/>
                </a:solidFill>
                <a:latin typeface="Varela Round" panose="00000500000000000000" pitchFamily="2" charset="-79"/>
                <a:ea typeface="Arial"/>
                <a:cs typeface="Varela Round" panose="00000500000000000000" pitchFamily="2" charset="-79"/>
                <a:sym typeface="Arial"/>
              </a:rPr>
              <a:t>n</a:t>
            </a:r>
            <a:r>
              <a:rPr lang="he-IL" sz="2400" b="0" dirty="0">
                <a:solidFill>
                  <a:srgbClr val="00007E"/>
                </a:solidFill>
                <a:latin typeface="Varela Round" panose="00000500000000000000" pitchFamily="2" charset="-79"/>
                <a:ea typeface="Arial"/>
                <a:cs typeface="Varela Round" panose="00000500000000000000" pitchFamily="2" charset="-79"/>
                <a:sym typeface="Arial"/>
              </a:rPr>
              <a:t> </a:t>
            </a:r>
            <a:r>
              <a:rPr lang="x-none" sz="2400" b="0" dirty="0">
                <a:solidFill>
                  <a:srgbClr val="00007E"/>
                </a:solidFill>
                <a:latin typeface="Varela Round" panose="00000500000000000000" pitchFamily="2" charset="-79"/>
                <a:ea typeface="Arial"/>
                <a:cs typeface="Varela Round" panose="00000500000000000000" pitchFamily="2" charset="-79"/>
                <a:sym typeface="Arial"/>
              </a:rPr>
              <a:t>קבועים</a:t>
            </a:r>
            <a:r>
              <a:rPr lang="he-IL" sz="2400" b="0" dirty="0">
                <a:solidFill>
                  <a:srgbClr val="00007E"/>
                </a:solidFill>
                <a:latin typeface="Varela Round" panose="00000500000000000000" pitchFamily="2" charset="-79"/>
                <a:ea typeface="Arial"/>
                <a:cs typeface="Varela Round" panose="00000500000000000000" pitchFamily="2" charset="-79"/>
                <a:sym typeface="Arial"/>
              </a:rPr>
              <a:t>)</a:t>
            </a:r>
            <a:endParaRPr sz="2400" b="0" dirty="0">
              <a:solidFill>
                <a:srgbClr val="00007E"/>
              </a:solidFill>
              <a:latin typeface="Varela Round" panose="00000500000000000000" pitchFamily="2" charset="-79"/>
              <a:ea typeface="Arial"/>
              <a:cs typeface="Varela Round" panose="00000500000000000000" pitchFamily="2" charset="-79"/>
              <a:sym typeface="Arial"/>
            </a:endParaRPr>
          </a:p>
        </p:txBody>
      </p:sp>
      <p:cxnSp>
        <p:nvCxnSpPr>
          <p:cNvPr id="256" name="Google Shape;256;g730e8a58a7_1_95"/>
          <p:cNvCxnSpPr/>
          <p:nvPr/>
        </p:nvCxnSpPr>
        <p:spPr>
          <a:xfrm>
            <a:off x="7818364" y="1956472"/>
            <a:ext cx="939027" cy="0"/>
          </a:xfrm>
          <a:prstGeom prst="straightConnector1">
            <a:avLst/>
          </a:prstGeom>
          <a:noFill/>
          <a:ln w="38100" cap="flat" cmpd="sng">
            <a:solidFill>
              <a:schemeClr val="dk1"/>
            </a:solidFill>
            <a:prstDash val="solid"/>
            <a:round/>
            <a:headEnd type="none" w="sm" len="sm"/>
            <a:tailEnd type="triangle" w="med" len="med"/>
          </a:ln>
        </p:spPr>
      </p:cxnSp>
      <p:pic>
        <p:nvPicPr>
          <p:cNvPr id="265" name="Google Shape;265;g730e8a58a7_1_95" descr="FG05_11"/>
          <p:cNvPicPr preferRelativeResize="0"/>
          <p:nvPr/>
        </p:nvPicPr>
        <p:blipFill rotWithShape="1">
          <a:blip r:embed="rId3">
            <a:alphaModFix/>
          </a:blip>
          <a:srcRect l="43569" r="-5"/>
          <a:stretch/>
        </p:blipFill>
        <p:spPr>
          <a:xfrm>
            <a:off x="4804151" y="2025138"/>
            <a:ext cx="3521120" cy="3331100"/>
          </a:xfrm>
          <a:prstGeom prst="rect">
            <a:avLst/>
          </a:prstGeom>
          <a:noFill/>
          <a:ln>
            <a:noFill/>
          </a:ln>
        </p:spPr>
      </p:pic>
      <p:sp>
        <p:nvSpPr>
          <p:cNvPr id="266" name="Google Shape;266;g730e8a58a7_1_95"/>
          <p:cNvSpPr/>
          <p:nvPr/>
        </p:nvSpPr>
        <p:spPr>
          <a:xfrm>
            <a:off x="5098555" y="5195051"/>
            <a:ext cx="2186635" cy="499489"/>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7" name="Google Shape;267;g730e8a58a7_1_95"/>
          <p:cNvSpPr/>
          <p:nvPr/>
        </p:nvSpPr>
        <p:spPr>
          <a:xfrm>
            <a:off x="4659008" y="2003349"/>
            <a:ext cx="929142" cy="48195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8" name="Google Shape;268;g730e8a58a7_1_95"/>
          <p:cNvSpPr/>
          <p:nvPr/>
        </p:nvSpPr>
        <p:spPr>
          <a:xfrm>
            <a:off x="5436387" y="1813730"/>
            <a:ext cx="1951260" cy="349769"/>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9" name="Google Shape;269;g730e8a58a7_1_95"/>
          <p:cNvSpPr txBox="1"/>
          <p:nvPr/>
        </p:nvSpPr>
        <p:spPr>
          <a:xfrm>
            <a:off x="5733385" y="1697826"/>
            <a:ext cx="1846547" cy="391203"/>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00007E"/>
                </a:solidFill>
                <a:effectLst/>
                <a:uLnTx/>
                <a:uFillTx/>
                <a:latin typeface="Varela Round"/>
                <a:ea typeface="Varela Round"/>
                <a:cs typeface="Varela Round"/>
                <a:sym typeface="Varela Round"/>
              </a:rPr>
              <a:t>למד-לחץ</a:t>
            </a:r>
            <a:endParaRPr kumimoji="0" sz="2400" b="0" i="0" u="none" strike="noStrike" kern="0" cap="none" spc="0" normalizeH="0" baseline="0" noProof="0" dirty="0">
              <a:ln>
                <a:noFill/>
              </a:ln>
              <a:solidFill>
                <a:srgbClr val="00007E"/>
              </a:solidFill>
              <a:effectLst/>
              <a:uLnTx/>
              <a:uFillTx/>
              <a:latin typeface="Varela Round"/>
              <a:ea typeface="Varela Round"/>
              <a:cs typeface="Varela Round"/>
              <a:sym typeface="Varela Round"/>
            </a:endParaRPr>
          </a:p>
        </p:txBody>
      </p:sp>
      <p:sp>
        <p:nvSpPr>
          <p:cNvPr id="270" name="Google Shape;270;g730e8a58a7_1_95"/>
          <p:cNvSpPr txBox="1"/>
          <p:nvPr/>
        </p:nvSpPr>
        <p:spPr>
          <a:xfrm>
            <a:off x="5022097" y="5203859"/>
            <a:ext cx="2394827" cy="512707"/>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00007E"/>
                </a:solidFill>
                <a:effectLst/>
                <a:uLnTx/>
                <a:uFillTx/>
                <a:latin typeface="Varela Round"/>
                <a:ea typeface="Varela Round"/>
                <a:cs typeface="Varela Round"/>
                <a:sym typeface="Varela Round"/>
              </a:rPr>
              <a:t>מים רותחים</a:t>
            </a:r>
            <a:endParaRPr kumimoji="0" sz="2400" b="0" i="0" u="none" strike="noStrike" kern="0" cap="none" spc="0" normalizeH="0" baseline="0" noProof="0" dirty="0">
              <a:ln>
                <a:noFill/>
              </a:ln>
              <a:solidFill>
                <a:srgbClr val="00007E"/>
              </a:solidFill>
              <a:effectLst/>
              <a:uLnTx/>
              <a:uFillTx/>
              <a:latin typeface="Varela Round"/>
              <a:ea typeface="Varela Round"/>
              <a:cs typeface="Varela Round"/>
              <a:sym typeface="Varela Round"/>
            </a:endParaRPr>
          </a:p>
        </p:txBody>
      </p:sp>
      <p:sp>
        <p:nvSpPr>
          <p:cNvPr id="271" name="Google Shape;271;g730e8a58a7_1_95"/>
          <p:cNvSpPr/>
          <p:nvPr/>
        </p:nvSpPr>
        <p:spPr>
          <a:xfrm>
            <a:off x="7580015" y="2163529"/>
            <a:ext cx="939027" cy="321808"/>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2" name="Google Shape;272;g730e8a58a7_1_95"/>
          <p:cNvSpPr txBox="1"/>
          <p:nvPr/>
        </p:nvSpPr>
        <p:spPr>
          <a:xfrm>
            <a:off x="7580016" y="2052819"/>
            <a:ext cx="1377491" cy="512707"/>
          </a:xfrm>
          <a:prstGeom prst="roundRect">
            <a:avLst/>
          </a:prstGeom>
          <a:solidFill>
            <a:srgbClr val="FFFF00"/>
          </a:solidFill>
          <a:ln>
            <a:noFill/>
          </a:ln>
        </p:spPr>
        <p:txBody>
          <a:bodyPr spcFirstLastPara="1" wrap="square" lIns="91425" tIns="45700" rIns="91425" bIns="45700" anchor="t"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0C0C0C"/>
                </a:solidFill>
                <a:effectLst/>
                <a:uLnTx/>
                <a:uFillTx/>
                <a:latin typeface="Varela Round"/>
                <a:ea typeface="Varela Round"/>
                <a:cs typeface="Varela Round"/>
                <a:sym typeface="Varela Round"/>
              </a:rPr>
              <a:t>1.37</a:t>
            </a:r>
            <a:r>
              <a:rPr kumimoji="0" lang="x-none" sz="1800" b="0" i="0" u="none" strike="noStrike" kern="0" cap="none" spc="0" normalizeH="0" baseline="0" noProof="0" dirty="0">
                <a:ln>
                  <a:noFill/>
                </a:ln>
                <a:solidFill>
                  <a:srgbClr val="0C0C0C"/>
                </a:solidFill>
                <a:effectLst/>
                <a:uLnTx/>
                <a:uFillTx/>
                <a:latin typeface="Varela Round"/>
                <a:ea typeface="Varela Round"/>
                <a:cs typeface="Varela Round"/>
                <a:sym typeface="Varela Round"/>
              </a:rPr>
              <a:t> atm</a:t>
            </a:r>
            <a:endParaRPr kumimoji="0" sz="1800" b="0" i="0" u="none" strike="noStrike" kern="0" cap="none" spc="0" normalizeH="0" baseline="0" noProof="0" dirty="0">
              <a:ln>
                <a:noFill/>
              </a:ln>
              <a:solidFill>
                <a:srgbClr val="0C0C0C"/>
              </a:solidFill>
              <a:effectLst/>
              <a:uLnTx/>
              <a:uFillTx/>
              <a:latin typeface="Varela Round"/>
              <a:ea typeface="Varela Round"/>
              <a:cs typeface="Varela Round"/>
              <a:sym typeface="Varela Round"/>
            </a:endParaRPr>
          </a:p>
        </p:txBody>
      </p:sp>
      <p:grpSp>
        <p:nvGrpSpPr>
          <p:cNvPr id="276" name="Google Shape;276;g730e8a58a7_1_95"/>
          <p:cNvGrpSpPr/>
          <p:nvPr/>
        </p:nvGrpSpPr>
        <p:grpSpPr>
          <a:xfrm>
            <a:off x="763894" y="1660404"/>
            <a:ext cx="2779545" cy="3888958"/>
            <a:chOff x="2747863" y="1105574"/>
            <a:chExt cx="2699545" cy="4271383"/>
          </a:xfrm>
        </p:grpSpPr>
        <p:grpSp>
          <p:nvGrpSpPr>
            <p:cNvPr id="277" name="Google Shape;277;g730e8a58a7_1_95"/>
            <p:cNvGrpSpPr/>
            <p:nvPr/>
          </p:nvGrpSpPr>
          <p:grpSpPr>
            <a:xfrm>
              <a:off x="2747863" y="1395602"/>
              <a:ext cx="2635434" cy="3981355"/>
              <a:chOff x="2747863" y="1395601"/>
              <a:chExt cx="2635434" cy="3981355"/>
            </a:xfrm>
          </p:grpSpPr>
          <p:grpSp>
            <p:nvGrpSpPr>
              <p:cNvPr id="278" name="Google Shape;278;g730e8a58a7_1_95"/>
              <p:cNvGrpSpPr/>
              <p:nvPr/>
            </p:nvGrpSpPr>
            <p:grpSpPr>
              <a:xfrm>
                <a:off x="2747863" y="1395601"/>
                <a:ext cx="2517392" cy="3981355"/>
                <a:chOff x="2747863" y="1395600"/>
                <a:chExt cx="2517392" cy="3981355"/>
              </a:xfrm>
            </p:grpSpPr>
            <p:pic>
              <p:nvPicPr>
                <p:cNvPr id="279" name="Google Shape;279;g730e8a58a7_1_95" descr="FG05_11"/>
                <p:cNvPicPr preferRelativeResize="0"/>
                <p:nvPr/>
              </p:nvPicPr>
              <p:blipFill rotWithShape="1">
                <a:blip r:embed="rId3">
                  <a:alphaModFix/>
                </a:blip>
                <a:srcRect r="57645"/>
                <a:stretch/>
              </p:blipFill>
              <p:spPr>
                <a:xfrm>
                  <a:off x="2747863" y="1395600"/>
                  <a:ext cx="2517392" cy="3856038"/>
                </a:xfrm>
                <a:prstGeom prst="rect">
                  <a:avLst/>
                </a:prstGeom>
                <a:noFill/>
                <a:ln>
                  <a:noFill/>
                </a:ln>
              </p:spPr>
            </p:pic>
            <p:sp>
              <p:nvSpPr>
                <p:cNvPr id="280" name="Google Shape;280;g730e8a58a7_1_95"/>
                <p:cNvSpPr/>
                <p:nvPr/>
              </p:nvSpPr>
              <p:spPr>
                <a:xfrm>
                  <a:off x="3038168" y="4959655"/>
                  <a:ext cx="1637100" cy="4173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1" name="Google Shape;281;g730e8a58a7_1_95"/>
              <p:cNvSpPr/>
              <p:nvPr/>
            </p:nvSpPr>
            <p:spPr>
              <a:xfrm>
                <a:off x="3229897" y="1423458"/>
                <a:ext cx="2153400" cy="206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2" name="Google Shape;282;g730e8a58a7_1_95"/>
            <p:cNvSpPr txBox="1"/>
            <p:nvPr/>
          </p:nvSpPr>
          <p:spPr>
            <a:xfrm>
              <a:off x="3677708" y="1105574"/>
              <a:ext cx="1769700" cy="461700"/>
            </a:xfrm>
            <a:prstGeom prst="rect">
              <a:avLst/>
            </a:prstGeom>
            <a:noFill/>
            <a:ln>
              <a:noFill/>
            </a:ln>
          </p:spPr>
          <p:txBody>
            <a:bodyPr spcFirstLastPara="1" wrap="square" lIns="91425" tIns="45700" rIns="91425" bIns="45700" anchor="t"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000000"/>
                  </a:solidFill>
                  <a:effectLst/>
                  <a:uLnTx/>
                  <a:uFillTx/>
                  <a:latin typeface="Varela Round"/>
                  <a:ea typeface="Varela Round"/>
                  <a:cs typeface="Varela Round"/>
                  <a:sym typeface="Varela Round"/>
                </a:rPr>
                <a:t> </a:t>
              </a:r>
              <a:r>
                <a:rPr kumimoji="0" lang="x-none" sz="2400" b="0" i="0" u="none" strike="noStrike" kern="0" cap="none" spc="0" normalizeH="0" baseline="0" noProof="0" dirty="0">
                  <a:ln>
                    <a:noFill/>
                  </a:ln>
                  <a:solidFill>
                    <a:srgbClr val="00007E"/>
                  </a:solidFill>
                  <a:effectLst/>
                  <a:uLnTx/>
                  <a:uFillTx/>
                  <a:latin typeface="Varela Round"/>
                  <a:ea typeface="Varela Round"/>
                  <a:cs typeface="Varela Round"/>
                  <a:sym typeface="Varela Round"/>
                </a:rPr>
                <a:t>למד לחץ</a:t>
              </a:r>
              <a:endParaRPr kumimoji="0" sz="2400" b="0" i="0" u="none" strike="noStrike" kern="0" cap="none" spc="0" normalizeH="0" baseline="0" noProof="0" dirty="0">
                <a:ln>
                  <a:noFill/>
                </a:ln>
                <a:solidFill>
                  <a:srgbClr val="00007E"/>
                </a:solidFill>
                <a:effectLst/>
                <a:uLnTx/>
                <a:uFillTx/>
                <a:latin typeface="Varela Round"/>
                <a:ea typeface="Varela Round"/>
                <a:cs typeface="Varela Round"/>
                <a:sym typeface="Varela Round"/>
              </a:endParaRPr>
            </a:p>
          </p:txBody>
        </p:sp>
      </p:grpSp>
      <p:cxnSp>
        <p:nvCxnSpPr>
          <p:cNvPr id="283" name="Google Shape;283;g730e8a58a7_1_95"/>
          <p:cNvCxnSpPr/>
          <p:nvPr/>
        </p:nvCxnSpPr>
        <p:spPr>
          <a:xfrm>
            <a:off x="3129181" y="1924465"/>
            <a:ext cx="865511" cy="0"/>
          </a:xfrm>
          <a:prstGeom prst="straightConnector1">
            <a:avLst/>
          </a:prstGeom>
          <a:noFill/>
          <a:ln w="38100" cap="flat" cmpd="sng">
            <a:solidFill>
              <a:srgbClr val="0C0C0C"/>
            </a:solidFill>
            <a:prstDash val="solid"/>
            <a:round/>
            <a:headEnd type="none" w="sm" len="sm"/>
            <a:tailEnd type="triangle" w="med" len="med"/>
          </a:ln>
        </p:spPr>
      </p:cxnSp>
      <p:sp>
        <p:nvSpPr>
          <p:cNvPr id="284" name="Google Shape;284;g730e8a58a7_1_95"/>
          <p:cNvSpPr txBox="1"/>
          <p:nvPr/>
        </p:nvSpPr>
        <p:spPr>
          <a:xfrm>
            <a:off x="3296631" y="2024763"/>
            <a:ext cx="1362377" cy="474448"/>
          </a:xfrm>
          <a:prstGeom prst="roundRect">
            <a:avLst/>
          </a:prstGeom>
          <a:solidFill>
            <a:srgbClr val="FFFF00"/>
          </a:solidFill>
          <a:ln>
            <a:noFill/>
          </a:ln>
        </p:spPr>
        <p:txBody>
          <a:bodyPr spcFirstLastPara="1" wrap="square" lIns="91425" tIns="45700" rIns="91425" bIns="45700" anchor="t"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0C0C0C"/>
                </a:solidFill>
                <a:effectLst/>
                <a:uLnTx/>
                <a:uFillTx/>
                <a:latin typeface="Varela Round"/>
                <a:ea typeface="Varela Round"/>
                <a:cs typeface="Varela Round"/>
                <a:sym typeface="Varela Round"/>
              </a:rPr>
              <a:t>1.00</a:t>
            </a:r>
            <a:r>
              <a:rPr kumimoji="0" lang="x-none" sz="1800" b="0" i="0" u="none" strike="noStrike" kern="0" cap="none" spc="0" normalizeH="0" baseline="0" noProof="0" dirty="0">
                <a:ln>
                  <a:noFill/>
                </a:ln>
                <a:solidFill>
                  <a:srgbClr val="0C0C0C"/>
                </a:solidFill>
                <a:effectLst/>
                <a:uLnTx/>
                <a:uFillTx/>
                <a:latin typeface="Varela Round"/>
                <a:ea typeface="Varela Round"/>
                <a:cs typeface="Varela Round"/>
                <a:sym typeface="Varela Round"/>
              </a:rPr>
              <a:t>at</a:t>
            </a:r>
            <a:r>
              <a:rPr kumimoji="0" lang="en-US" sz="1800" b="0" i="0" u="none" strike="noStrike" kern="0" cap="none" spc="0" normalizeH="0" baseline="0" noProof="0" dirty="0">
                <a:ln>
                  <a:noFill/>
                </a:ln>
                <a:solidFill>
                  <a:srgbClr val="0C0C0C"/>
                </a:solidFill>
                <a:effectLst/>
                <a:uLnTx/>
                <a:uFillTx/>
                <a:latin typeface="Varela Round"/>
                <a:ea typeface="Varela Round"/>
                <a:cs typeface="Varela Round"/>
                <a:sym typeface="Varela Round"/>
              </a:rPr>
              <a:t>m</a:t>
            </a:r>
            <a:endParaRPr kumimoji="0" sz="2400" b="0" i="0" u="none" strike="noStrike" kern="0" cap="none" spc="0" normalizeH="0" baseline="0" noProof="0" dirty="0">
              <a:ln>
                <a:noFill/>
              </a:ln>
              <a:solidFill>
                <a:srgbClr val="000000"/>
              </a:solidFill>
              <a:effectLst/>
              <a:uLnTx/>
              <a:uFillTx/>
              <a:latin typeface="Varela Round"/>
              <a:ea typeface="Varela Round"/>
              <a:cs typeface="Varela Round"/>
              <a:sym typeface="Varela Round"/>
            </a:endParaRPr>
          </a:p>
        </p:txBody>
      </p:sp>
      <p:sp>
        <p:nvSpPr>
          <p:cNvPr id="285" name="Google Shape;285;g730e8a58a7_1_95"/>
          <p:cNvSpPr txBox="1"/>
          <p:nvPr/>
        </p:nvSpPr>
        <p:spPr>
          <a:xfrm>
            <a:off x="688508" y="5171277"/>
            <a:ext cx="2069257" cy="512666"/>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2400"/>
              <a:buFontTx/>
              <a:buNone/>
              <a:tabLst/>
              <a:defRPr/>
            </a:pPr>
            <a:r>
              <a:rPr kumimoji="0" lang="x-none" sz="2400" b="0" i="0" u="none" strike="noStrike" kern="0" cap="none" spc="0" normalizeH="0" baseline="0" noProof="0" dirty="0">
                <a:ln>
                  <a:noFill/>
                </a:ln>
                <a:solidFill>
                  <a:srgbClr val="00007E"/>
                </a:solidFill>
                <a:effectLst/>
                <a:uLnTx/>
                <a:uFillTx/>
                <a:latin typeface="Varela Round"/>
                <a:ea typeface="Varela Round"/>
                <a:cs typeface="Varela Round"/>
                <a:sym typeface="Varela Round"/>
              </a:rPr>
              <a:t>אמבט קרח</a:t>
            </a:r>
            <a:endParaRPr kumimoji="0" sz="2400" b="0" i="0" u="none" strike="noStrike" kern="0" cap="none" spc="0" normalizeH="0" baseline="0" noProof="0" dirty="0">
              <a:ln>
                <a:noFill/>
              </a:ln>
              <a:solidFill>
                <a:srgbClr val="00007E"/>
              </a:solidFill>
              <a:effectLst/>
              <a:uLnTx/>
              <a:uFillTx/>
              <a:latin typeface="Varela Round"/>
              <a:ea typeface="Varela Round"/>
              <a:cs typeface="Varela Round"/>
              <a:sym typeface="Varela Round"/>
            </a:endParaRPr>
          </a:p>
        </p:txBody>
      </p:sp>
      <p:cxnSp>
        <p:nvCxnSpPr>
          <p:cNvPr id="59" name="מחבר ישר 58"/>
          <p:cNvCxnSpPr/>
          <p:nvPr/>
        </p:nvCxnSpPr>
        <p:spPr>
          <a:xfrm flipV="1">
            <a:off x="334857" y="185920"/>
            <a:ext cx="11538851" cy="104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V="1">
            <a:off x="313339" y="879491"/>
            <a:ext cx="11560369" cy="458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7829" y="1016182"/>
            <a:ext cx="2865120" cy="46166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hlinkClick r:id="rId4"/>
              </a:rPr>
              <a:t>סימולציה של מט"ח</a:t>
            </a:r>
            <a:endParaRPr kumimoji="0" lang="he-IL" sz="2400" b="0" i="0" u="none" strike="noStrike" kern="0" cap="none" spc="0" normalizeH="0" baseline="0" noProof="0" dirty="0">
              <a:ln>
                <a:noFill/>
              </a:ln>
              <a:solidFill>
                <a:srgbClr val="00007E"/>
              </a:solidFill>
              <a:effectLst/>
              <a:uLnTx/>
              <a:uFillTx/>
              <a:latin typeface="Varela Round" panose="00000500000000000000" pitchFamily="2" charset="-79"/>
              <a:ea typeface="+mn-ea"/>
              <a:cs typeface="Varela Round" panose="00000500000000000000" pitchFamily="2" charset="-79"/>
              <a:sym typeface="Arial"/>
            </a:endParaRPr>
          </a:p>
        </p:txBody>
      </p:sp>
      <p:sp>
        <p:nvSpPr>
          <p:cNvPr id="8" name="TextBox 7"/>
          <p:cNvSpPr txBox="1"/>
          <p:nvPr/>
        </p:nvSpPr>
        <p:spPr>
          <a:xfrm>
            <a:off x="7711328" y="879491"/>
            <a:ext cx="4340826" cy="489364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שני כלים שווים סגורים, לא ניתן לשנות את נפח הכלי.</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endPar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endParaRP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כלי אחד נשים באמבט</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קרח </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כלי שני נשים באמבט מים רותחים. </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endPar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endParaRPr>
          </a:p>
          <a:p>
            <a:pPr lvl="0">
              <a:buClr>
                <a:srgbClr val="000000"/>
              </a:buClr>
              <a:defRPr/>
            </a:pPr>
            <a:r>
              <a:rPr lang="he-IL" sz="2400" kern="0" dirty="0">
                <a:solidFill>
                  <a:srgbClr val="00B050"/>
                </a:solidFill>
                <a:latin typeface="Varela Round" panose="00000500000000000000" pitchFamily="2" charset="-79"/>
                <a:cs typeface="Varela Round" panose="00000500000000000000" pitchFamily="2" charset="-79"/>
                <a:sym typeface="Arial"/>
              </a:rPr>
              <a:t>בכל אחד מהכלים מספר שווה של מולים של גז.</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endPar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endParaRP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נמדוד את הלחץ של הגז בכל אחד מהכלים</a:t>
            </a:r>
          </a:p>
        </p:txBody>
      </p:sp>
    </p:spTree>
    <p:extLst>
      <p:ext uri="{BB962C8B-B14F-4D97-AF65-F5344CB8AC3E}">
        <p14:creationId xmlns:p14="http://schemas.microsoft.com/office/powerpoint/2010/main" val="357456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276"/>
                                        </p:tgtEl>
                                        <p:attrNameLst>
                                          <p:attrName>style.visibility</p:attrName>
                                        </p:attrNameLst>
                                      </p:cBhvr>
                                      <p:to>
                                        <p:strVal val="visible"/>
                                      </p:to>
                                    </p:set>
                                    <p:animEffect transition="in" filter="fade">
                                      <p:cBhvr>
                                        <p:cTn id="13" dur="1000"/>
                                        <p:tgtEl>
                                          <p:spTgt spid="276"/>
                                        </p:tgtEl>
                                      </p:cBhvr>
                                    </p:animEffect>
                                    <p:anim calcmode="lin" valueType="num">
                                      <p:cBhvr>
                                        <p:cTn id="14" dur="1000" fill="hold"/>
                                        <p:tgtEl>
                                          <p:spTgt spid="276"/>
                                        </p:tgtEl>
                                        <p:attrNameLst>
                                          <p:attrName>ppt_x</p:attrName>
                                        </p:attrNameLst>
                                      </p:cBhvr>
                                      <p:tavLst>
                                        <p:tav tm="0">
                                          <p:val>
                                            <p:strVal val="#ppt_x"/>
                                          </p:val>
                                        </p:tav>
                                        <p:tav tm="100000">
                                          <p:val>
                                            <p:strVal val="#ppt_x"/>
                                          </p:val>
                                        </p:tav>
                                      </p:tavLst>
                                    </p:anim>
                                    <p:anim calcmode="lin" valueType="num">
                                      <p:cBhvr>
                                        <p:cTn id="15" dur="1000" fill="hold"/>
                                        <p:tgtEl>
                                          <p:spTgt spid="27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65"/>
                                        </p:tgtEl>
                                        <p:attrNameLst>
                                          <p:attrName>style.visibility</p:attrName>
                                        </p:attrNameLst>
                                      </p:cBhvr>
                                      <p:to>
                                        <p:strVal val="visible"/>
                                      </p:to>
                                    </p:set>
                                    <p:animEffect transition="in" filter="fade">
                                      <p:cBhvr>
                                        <p:cTn id="20" dur="1000"/>
                                        <p:tgtEl>
                                          <p:spTgt spid="265"/>
                                        </p:tgtEl>
                                      </p:cBhvr>
                                    </p:animEffect>
                                    <p:anim calcmode="lin" valueType="num">
                                      <p:cBhvr>
                                        <p:cTn id="21" dur="1000" fill="hold"/>
                                        <p:tgtEl>
                                          <p:spTgt spid="265"/>
                                        </p:tgtEl>
                                        <p:attrNameLst>
                                          <p:attrName>ppt_x</p:attrName>
                                        </p:attrNameLst>
                                      </p:cBhvr>
                                      <p:tavLst>
                                        <p:tav tm="0">
                                          <p:val>
                                            <p:strVal val="#ppt_x"/>
                                          </p:val>
                                        </p:tav>
                                        <p:tav tm="100000">
                                          <p:val>
                                            <p:strVal val="#ppt_x"/>
                                          </p:val>
                                        </p:tav>
                                      </p:tavLst>
                                    </p:anim>
                                    <p:anim calcmode="lin" valueType="num">
                                      <p:cBhvr>
                                        <p:cTn id="22" dur="1000" fill="hold"/>
                                        <p:tgtEl>
                                          <p:spTgt spid="26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69"/>
                                        </p:tgtEl>
                                        <p:attrNameLst>
                                          <p:attrName>style.visibility</p:attrName>
                                        </p:attrNameLst>
                                      </p:cBhvr>
                                      <p:to>
                                        <p:strVal val="visible"/>
                                      </p:to>
                                    </p:set>
                                    <p:animEffect transition="in" filter="fade">
                                      <p:cBhvr>
                                        <p:cTn id="25" dur="1000"/>
                                        <p:tgtEl>
                                          <p:spTgt spid="269"/>
                                        </p:tgtEl>
                                      </p:cBhvr>
                                    </p:animEffect>
                                    <p:anim calcmode="lin" valueType="num">
                                      <p:cBhvr>
                                        <p:cTn id="26" dur="1000" fill="hold"/>
                                        <p:tgtEl>
                                          <p:spTgt spid="269"/>
                                        </p:tgtEl>
                                        <p:attrNameLst>
                                          <p:attrName>ppt_x</p:attrName>
                                        </p:attrNameLst>
                                      </p:cBhvr>
                                      <p:tavLst>
                                        <p:tav tm="0">
                                          <p:val>
                                            <p:strVal val="#ppt_x"/>
                                          </p:val>
                                        </p:tav>
                                        <p:tav tm="100000">
                                          <p:val>
                                            <p:strVal val="#ppt_x"/>
                                          </p:val>
                                        </p:tav>
                                      </p:tavLst>
                                    </p:anim>
                                    <p:anim calcmode="lin" valueType="num">
                                      <p:cBhvr>
                                        <p:cTn id="27" dur="1000" fill="hold"/>
                                        <p:tgtEl>
                                          <p:spTgt spid="26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right)">
                                      <p:cBhvr>
                                        <p:cTn id="32" dur="1500"/>
                                        <p:tgtEl>
                                          <p:spTgt spid="8">
                                            <p:txEl>
                                              <p:pRg st="2" end="2"/>
                                            </p:txEl>
                                          </p:spTgt>
                                        </p:tgtEl>
                                      </p:cBhvr>
                                    </p:animEffect>
                                  </p:childTnLst>
                                </p:cTn>
                              </p:par>
                              <p:par>
                                <p:cTn id="33" presetID="22" presetClass="entr" presetSubtype="2"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right)">
                                      <p:cBhvr>
                                        <p:cTn id="35" dur="1500"/>
                                        <p:tgtEl>
                                          <p:spTgt spid="8">
                                            <p:txEl>
                                              <p:pRg st="3" end="3"/>
                                            </p:txEl>
                                          </p:spTgt>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85"/>
                                        </p:tgtEl>
                                        <p:attrNameLst>
                                          <p:attrName>style.visibility</p:attrName>
                                        </p:attrNameLst>
                                      </p:cBhvr>
                                      <p:to>
                                        <p:strVal val="visible"/>
                                      </p:to>
                                    </p:set>
                                    <p:animEffect transition="in" filter="fade">
                                      <p:cBhvr>
                                        <p:cTn id="38" dur="1000"/>
                                        <p:tgtEl>
                                          <p:spTgt spid="285"/>
                                        </p:tgtEl>
                                      </p:cBhvr>
                                    </p:animEffect>
                                    <p:anim calcmode="lin" valueType="num">
                                      <p:cBhvr>
                                        <p:cTn id="39" dur="1000" fill="hold"/>
                                        <p:tgtEl>
                                          <p:spTgt spid="285"/>
                                        </p:tgtEl>
                                        <p:attrNameLst>
                                          <p:attrName>ppt_x</p:attrName>
                                        </p:attrNameLst>
                                      </p:cBhvr>
                                      <p:tavLst>
                                        <p:tav tm="0">
                                          <p:val>
                                            <p:strVal val="#ppt_x"/>
                                          </p:val>
                                        </p:tav>
                                        <p:tav tm="100000">
                                          <p:val>
                                            <p:strVal val="#ppt_x"/>
                                          </p:val>
                                        </p:tav>
                                      </p:tavLst>
                                    </p:anim>
                                    <p:anim calcmode="lin" valueType="num">
                                      <p:cBhvr>
                                        <p:cTn id="40" dur="1000" fill="hold"/>
                                        <p:tgtEl>
                                          <p:spTgt spid="285"/>
                                        </p:tgtEl>
                                        <p:attrNameLst>
                                          <p:attrName>ppt_y</p:attrName>
                                        </p:attrNameLst>
                                      </p:cBhvr>
                                      <p:tavLst>
                                        <p:tav tm="0">
                                          <p:val>
                                            <p:strVal val="#ppt_y+.1"/>
                                          </p:val>
                                        </p:tav>
                                        <p:tav tm="100000">
                                          <p:val>
                                            <p:strVal val="#ppt_y"/>
                                          </p:val>
                                        </p:tav>
                                      </p:tavLst>
                                    </p:anim>
                                  </p:childTnLst>
                                </p:cTn>
                              </p:par>
                              <p:par>
                                <p:cTn id="41" presetID="22" presetClass="entr" presetSubtype="2" fill="hold" nodeType="with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right)">
                                      <p:cBhvr>
                                        <p:cTn id="43" dur="1500"/>
                                        <p:tgtEl>
                                          <p:spTgt spid="8">
                                            <p:txEl>
                                              <p:pRg st="4" end="4"/>
                                            </p:txEl>
                                          </p:spTgt>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270"/>
                                        </p:tgtEl>
                                        <p:attrNameLst>
                                          <p:attrName>style.visibility</p:attrName>
                                        </p:attrNameLst>
                                      </p:cBhvr>
                                      <p:to>
                                        <p:strVal val="visible"/>
                                      </p:to>
                                    </p:set>
                                    <p:animEffect transition="in" filter="fade">
                                      <p:cBhvr>
                                        <p:cTn id="46" dur="1000"/>
                                        <p:tgtEl>
                                          <p:spTgt spid="270"/>
                                        </p:tgtEl>
                                      </p:cBhvr>
                                    </p:animEffect>
                                    <p:anim calcmode="lin" valueType="num">
                                      <p:cBhvr>
                                        <p:cTn id="47" dur="1000" fill="hold"/>
                                        <p:tgtEl>
                                          <p:spTgt spid="270"/>
                                        </p:tgtEl>
                                        <p:attrNameLst>
                                          <p:attrName>ppt_x</p:attrName>
                                        </p:attrNameLst>
                                      </p:cBhvr>
                                      <p:tavLst>
                                        <p:tav tm="0">
                                          <p:val>
                                            <p:strVal val="#ppt_x"/>
                                          </p:val>
                                        </p:tav>
                                        <p:tav tm="100000">
                                          <p:val>
                                            <p:strVal val="#ppt_x"/>
                                          </p:val>
                                        </p:tav>
                                      </p:tavLst>
                                    </p:anim>
                                    <p:anim calcmode="lin" valueType="num">
                                      <p:cBhvr>
                                        <p:cTn id="48" dur="1000" fill="hold"/>
                                        <p:tgtEl>
                                          <p:spTgt spid="27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84"/>
                                        </p:tgtEl>
                                        <p:attrNameLst>
                                          <p:attrName>style.visibility</p:attrName>
                                        </p:attrNameLst>
                                      </p:cBhvr>
                                      <p:to>
                                        <p:strVal val="visible"/>
                                      </p:to>
                                    </p:set>
                                    <p:animEffect transition="in" filter="wipe(left)">
                                      <p:cBhvr>
                                        <p:cTn id="61" dur="1500"/>
                                        <p:tgtEl>
                                          <p:spTgt spid="284"/>
                                        </p:tgtEl>
                                      </p:cBhvr>
                                    </p:animEffect>
                                  </p:childTnLst>
                                </p:cTn>
                              </p:par>
                              <p:par>
                                <p:cTn id="62" presetID="22" presetClass="entr" presetSubtype="8" fill="hold" nodeType="withEffect">
                                  <p:stCondLst>
                                    <p:cond delay="0"/>
                                  </p:stCondLst>
                                  <p:childTnLst>
                                    <p:set>
                                      <p:cBhvr>
                                        <p:cTn id="63" dur="1" fill="hold">
                                          <p:stCondLst>
                                            <p:cond delay="0"/>
                                          </p:stCondLst>
                                        </p:cTn>
                                        <p:tgtEl>
                                          <p:spTgt spid="283"/>
                                        </p:tgtEl>
                                        <p:attrNameLst>
                                          <p:attrName>style.visibility</p:attrName>
                                        </p:attrNameLst>
                                      </p:cBhvr>
                                      <p:to>
                                        <p:strVal val="visible"/>
                                      </p:to>
                                    </p:set>
                                    <p:animEffect transition="in" filter="wipe(left)">
                                      <p:cBhvr>
                                        <p:cTn id="64" dur="1500"/>
                                        <p:tgtEl>
                                          <p:spTgt spid="2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72"/>
                                        </p:tgtEl>
                                        <p:attrNameLst>
                                          <p:attrName>style.visibility</p:attrName>
                                        </p:attrNameLst>
                                      </p:cBhvr>
                                      <p:to>
                                        <p:strVal val="visible"/>
                                      </p:to>
                                    </p:set>
                                    <p:animEffect transition="in" filter="wipe(left)">
                                      <p:cBhvr>
                                        <p:cTn id="69" dur="1500"/>
                                        <p:tgtEl>
                                          <p:spTgt spid="272"/>
                                        </p:tgtEl>
                                      </p:cBhvr>
                                    </p:animEffect>
                                  </p:childTnLst>
                                </p:cTn>
                              </p:par>
                              <p:par>
                                <p:cTn id="70" presetID="22" presetClass="entr" presetSubtype="8" fill="hold" nodeType="withEffect">
                                  <p:stCondLst>
                                    <p:cond delay="0"/>
                                  </p:stCondLst>
                                  <p:childTnLst>
                                    <p:set>
                                      <p:cBhvr>
                                        <p:cTn id="71" dur="1" fill="hold">
                                          <p:stCondLst>
                                            <p:cond delay="0"/>
                                          </p:stCondLst>
                                        </p:cTn>
                                        <p:tgtEl>
                                          <p:spTgt spid="256"/>
                                        </p:tgtEl>
                                        <p:attrNameLst>
                                          <p:attrName>style.visibility</p:attrName>
                                        </p:attrNameLst>
                                      </p:cBhvr>
                                      <p:to>
                                        <p:strVal val="visible"/>
                                      </p:to>
                                    </p:set>
                                    <p:animEffect transition="in" filter="wipe(left)">
                                      <p:cBhvr>
                                        <p:cTn id="72" dur="1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70" grpId="0"/>
      <p:bldP spid="272" grpId="0" animBg="1"/>
      <p:bldP spid="284" grpId="0" animBg="1"/>
      <p:bldP spid="2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730e8a58a7_1_95"/>
          <p:cNvSpPr txBox="1">
            <a:spLocks noGrp="1"/>
          </p:cNvSpPr>
          <p:nvPr>
            <p:ph type="title"/>
          </p:nvPr>
        </p:nvSpPr>
        <p:spPr>
          <a:xfrm>
            <a:off x="-532605" y="138076"/>
            <a:ext cx="12723812" cy="720000"/>
          </a:xfrm>
          <a:prstGeom prst="rect">
            <a:avLst/>
          </a:prstGeom>
          <a:noFill/>
          <a:ln>
            <a:noFill/>
          </a:ln>
        </p:spPr>
        <p:txBody>
          <a:bodyPr spcFirstLastPara="1" wrap="square" lIns="91425" tIns="45700" rIns="91425" bIns="45700" anchor="ctr" anchorCtr="0">
            <a:noAutofit/>
          </a:bodyPr>
          <a:lstStyle/>
          <a:p>
            <a:pPr>
              <a:buClr>
                <a:srgbClr val="000000"/>
              </a:buClr>
              <a:buSzPts val="3200"/>
            </a:pPr>
            <a:r>
              <a:rPr lang="x-none" sz="4000" b="0" dirty="0">
                <a:solidFill>
                  <a:srgbClr val="00007E"/>
                </a:solidFill>
                <a:latin typeface="Varela Round" panose="00000500000000000000" pitchFamily="2" charset="-79"/>
                <a:ea typeface="Arial"/>
                <a:cs typeface="Varela Round" panose="00000500000000000000" pitchFamily="2" charset="-79"/>
                <a:sym typeface="Arial"/>
              </a:rPr>
              <a:t>השפעת שינוי טמפרטורה של גז על לחץ הגז </a:t>
            </a:r>
            <a:r>
              <a:rPr lang="he-IL" sz="2400" b="0" dirty="0">
                <a:solidFill>
                  <a:srgbClr val="00007E"/>
                </a:solidFill>
                <a:latin typeface="Varela Round" panose="00000500000000000000" pitchFamily="2" charset="-79"/>
                <a:ea typeface="Arial"/>
                <a:cs typeface="Varela Round" panose="00000500000000000000" pitchFamily="2" charset="-79"/>
                <a:sym typeface="Arial"/>
              </a:rPr>
              <a:t>(</a:t>
            </a:r>
            <a:r>
              <a:rPr lang="x-none" sz="2400" b="0" dirty="0">
                <a:solidFill>
                  <a:srgbClr val="00007E"/>
                </a:solidFill>
                <a:latin typeface="Varela Round" panose="00000500000000000000" pitchFamily="2" charset="-79"/>
                <a:ea typeface="Arial"/>
                <a:cs typeface="Varela Round" panose="00000500000000000000" pitchFamily="2" charset="-79"/>
                <a:sym typeface="Arial"/>
              </a:rPr>
              <a:t>V</a:t>
            </a:r>
            <a:r>
              <a:rPr lang="he-IL" sz="2400" b="0" dirty="0">
                <a:solidFill>
                  <a:srgbClr val="00007E"/>
                </a:solidFill>
                <a:latin typeface="Varela Round" panose="00000500000000000000" pitchFamily="2" charset="-79"/>
                <a:ea typeface="Arial"/>
                <a:cs typeface="Varela Round" panose="00000500000000000000" pitchFamily="2" charset="-79"/>
                <a:sym typeface="Arial"/>
              </a:rPr>
              <a:t> </a:t>
            </a:r>
            <a:r>
              <a:rPr lang="x-none" sz="2400" b="0" dirty="0">
                <a:solidFill>
                  <a:srgbClr val="00007E"/>
                </a:solidFill>
                <a:latin typeface="Varela Round" panose="00000500000000000000" pitchFamily="2" charset="-79"/>
                <a:ea typeface="Arial"/>
                <a:cs typeface="Varela Round" panose="00000500000000000000" pitchFamily="2" charset="-79"/>
                <a:sym typeface="Arial"/>
              </a:rPr>
              <a:t>ו</a:t>
            </a:r>
            <a:r>
              <a:rPr lang="he-IL" sz="2400" b="0" dirty="0">
                <a:solidFill>
                  <a:srgbClr val="00007E"/>
                </a:solidFill>
                <a:latin typeface="Varela Round" panose="00000500000000000000" pitchFamily="2" charset="-79"/>
                <a:ea typeface="Arial"/>
                <a:cs typeface="Varela Round" panose="00000500000000000000" pitchFamily="2" charset="-79"/>
                <a:sym typeface="Arial"/>
              </a:rPr>
              <a:t>-</a:t>
            </a:r>
            <a:r>
              <a:rPr lang="en-US" sz="2400" b="0" dirty="0">
                <a:solidFill>
                  <a:srgbClr val="00007E"/>
                </a:solidFill>
                <a:latin typeface="Varela Round" panose="00000500000000000000" pitchFamily="2" charset="-79"/>
                <a:ea typeface="Arial"/>
                <a:cs typeface="Varela Round" panose="00000500000000000000" pitchFamily="2" charset="-79"/>
                <a:sym typeface="Arial"/>
              </a:rPr>
              <a:t>n</a:t>
            </a:r>
            <a:r>
              <a:rPr lang="he-IL" sz="2400" b="0" dirty="0">
                <a:solidFill>
                  <a:srgbClr val="00007E"/>
                </a:solidFill>
                <a:latin typeface="Varela Round" panose="00000500000000000000" pitchFamily="2" charset="-79"/>
                <a:ea typeface="Arial"/>
                <a:cs typeface="Varela Round" panose="00000500000000000000" pitchFamily="2" charset="-79"/>
                <a:sym typeface="Arial"/>
              </a:rPr>
              <a:t> </a:t>
            </a:r>
            <a:r>
              <a:rPr lang="x-none" sz="2400" b="0" dirty="0">
                <a:solidFill>
                  <a:srgbClr val="00007E"/>
                </a:solidFill>
                <a:latin typeface="Varela Round" panose="00000500000000000000" pitchFamily="2" charset="-79"/>
                <a:ea typeface="Arial"/>
                <a:cs typeface="Varela Round" panose="00000500000000000000" pitchFamily="2" charset="-79"/>
                <a:sym typeface="Arial"/>
              </a:rPr>
              <a:t>קבועים</a:t>
            </a:r>
            <a:r>
              <a:rPr lang="he-IL" sz="2400" b="0" dirty="0">
                <a:solidFill>
                  <a:srgbClr val="00007E"/>
                </a:solidFill>
                <a:latin typeface="Varela Round" panose="00000500000000000000" pitchFamily="2" charset="-79"/>
                <a:ea typeface="Arial"/>
                <a:cs typeface="Varela Round" panose="00000500000000000000" pitchFamily="2" charset="-79"/>
                <a:sym typeface="Arial"/>
              </a:rPr>
              <a:t>)</a:t>
            </a:r>
            <a:endParaRPr sz="2400" b="0" dirty="0">
              <a:solidFill>
                <a:srgbClr val="00007E"/>
              </a:solidFill>
              <a:latin typeface="Varela Round" panose="00000500000000000000" pitchFamily="2" charset="-79"/>
              <a:ea typeface="Arial"/>
              <a:cs typeface="Varela Round" panose="00000500000000000000" pitchFamily="2" charset="-79"/>
              <a:sym typeface="Arial"/>
            </a:endParaRPr>
          </a:p>
        </p:txBody>
      </p:sp>
      <p:sp>
        <p:nvSpPr>
          <p:cNvPr id="52" name="תיבת טקסט 51">
            <a:extLst>
              <a:ext uri="{FF2B5EF4-FFF2-40B4-BE49-F238E27FC236}">
                <a16:creationId xmlns:a16="http://schemas.microsoft.com/office/drawing/2014/main" id="{8BD20202-22B2-4C74-B1D9-965401204D7C}"/>
              </a:ext>
            </a:extLst>
          </p:cNvPr>
          <p:cNvSpPr txBox="1"/>
          <p:nvPr/>
        </p:nvSpPr>
        <p:spPr>
          <a:xfrm>
            <a:off x="7773175" y="4706863"/>
            <a:ext cx="4651034" cy="476726"/>
          </a:xfrm>
          <a:prstGeom prst="roundRect">
            <a:avLst/>
          </a:prstGeom>
          <a:noFill/>
          <a:ln w="38100">
            <a:noFill/>
            <a:prstDash val="dash"/>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2200" b="0" i="0" u="none" strike="noStrike" kern="0" cap="none" spc="0" normalizeH="0" baseline="0" noProof="0" dirty="0">
                <a:ln>
                  <a:noFill/>
                </a:ln>
                <a:solidFill>
                  <a:srgbClr val="000000"/>
                </a:solidFill>
                <a:effectLst/>
                <a:uLnTx/>
                <a:uFillTx/>
                <a:latin typeface="Varela Round" panose="00000500000000000000" pitchFamily="2" charset="-79"/>
                <a:cs typeface="Varela Round" panose="00000500000000000000" pitchFamily="2" charset="-79"/>
                <a:sym typeface="Arial"/>
              </a:rPr>
              <a:t>הלחץ בכלי גדל</a:t>
            </a:r>
          </a:p>
        </p:txBody>
      </p:sp>
      <p:sp>
        <p:nvSpPr>
          <p:cNvPr id="2" name="תיבת טקסט 1">
            <a:extLst>
              <a:ext uri="{FF2B5EF4-FFF2-40B4-BE49-F238E27FC236}">
                <a16:creationId xmlns:a16="http://schemas.microsoft.com/office/drawing/2014/main" id="{5A74A51E-9FCA-4195-91C6-8734BBB39E8A}"/>
              </a:ext>
            </a:extLst>
          </p:cNvPr>
          <p:cNvSpPr txBox="1"/>
          <p:nvPr/>
        </p:nvSpPr>
        <p:spPr>
          <a:xfrm>
            <a:off x="7307273" y="1878482"/>
            <a:ext cx="4849471" cy="476726"/>
          </a:xfrm>
          <a:prstGeom prst="roundRect">
            <a:avLst/>
          </a:prstGeom>
          <a:noFill/>
          <a:ln w="38100">
            <a:noFill/>
            <a:prstDash val="dash"/>
          </a:ln>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200" b="0" i="0" u="none" strike="noStrike" kern="0" cap="none" spc="0" normalizeH="0" baseline="0" noProof="0" dirty="0">
                <a:ln>
                  <a:noFill/>
                </a:ln>
                <a:solidFill>
                  <a:srgbClr val="000000"/>
                </a:solidFill>
                <a:effectLst/>
                <a:uLnTx/>
                <a:uFillTx/>
                <a:latin typeface="Varela Round" panose="00000500000000000000" pitchFamily="2" charset="-79"/>
                <a:cs typeface="Varela Round" panose="00000500000000000000" pitchFamily="2" charset="-79"/>
                <a:sym typeface="Arial"/>
              </a:rPr>
              <a:t>ככל שהטמפרטורה גבוהה יותר</a:t>
            </a:r>
          </a:p>
        </p:txBody>
      </p:sp>
      <p:sp>
        <p:nvSpPr>
          <p:cNvPr id="53" name="חץ: למטה 52">
            <a:extLst>
              <a:ext uri="{FF2B5EF4-FFF2-40B4-BE49-F238E27FC236}">
                <a16:creationId xmlns:a16="http://schemas.microsoft.com/office/drawing/2014/main" id="{3CEE06CC-2B13-45F5-B755-5DCF6BC59DBB}"/>
              </a:ext>
            </a:extLst>
          </p:cNvPr>
          <p:cNvSpPr/>
          <p:nvPr/>
        </p:nvSpPr>
        <p:spPr>
          <a:xfrm>
            <a:off x="9922691" y="2385174"/>
            <a:ext cx="419149" cy="30182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Varela Round" panose="00000500000000000000" pitchFamily="2" charset="-79"/>
              <a:cs typeface="Varela Round" panose="00000500000000000000" pitchFamily="2" charset="-79"/>
              <a:sym typeface="Arial"/>
            </a:endParaRPr>
          </a:p>
        </p:txBody>
      </p:sp>
      <p:sp>
        <p:nvSpPr>
          <p:cNvPr id="50" name="תיבת טקסט 49">
            <a:extLst>
              <a:ext uri="{FF2B5EF4-FFF2-40B4-BE49-F238E27FC236}">
                <a16:creationId xmlns:a16="http://schemas.microsoft.com/office/drawing/2014/main" id="{570C2B5B-6768-4488-AC3C-50B2D7533A79}"/>
              </a:ext>
            </a:extLst>
          </p:cNvPr>
          <p:cNvSpPr txBox="1"/>
          <p:nvPr/>
        </p:nvSpPr>
        <p:spPr>
          <a:xfrm>
            <a:off x="7575271" y="2722286"/>
            <a:ext cx="4651034" cy="476726"/>
          </a:xfrm>
          <a:prstGeom prst="roundRect">
            <a:avLst/>
          </a:prstGeom>
          <a:noFill/>
          <a:ln w="38100">
            <a:noFill/>
            <a:prstDash val="dash"/>
          </a:ln>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2200" b="0" i="0" u="none" strike="noStrike" kern="0" cap="none" spc="0" normalizeH="0" baseline="0" noProof="0" dirty="0">
                <a:ln>
                  <a:noFill/>
                </a:ln>
                <a:solidFill>
                  <a:srgbClr val="000000"/>
                </a:solidFill>
                <a:effectLst/>
                <a:uLnTx/>
                <a:uFillTx/>
                <a:latin typeface="Varela Round" panose="00000500000000000000" pitchFamily="2" charset="-79"/>
                <a:cs typeface="Varela Round" panose="00000500000000000000" pitchFamily="2" charset="-79"/>
                <a:sym typeface="Arial"/>
              </a:rPr>
              <a:t> החלקיקים נעים מהר יותר</a:t>
            </a:r>
          </a:p>
        </p:txBody>
      </p:sp>
      <p:sp>
        <p:nvSpPr>
          <p:cNvPr id="54" name="חץ: למטה 53">
            <a:extLst>
              <a:ext uri="{FF2B5EF4-FFF2-40B4-BE49-F238E27FC236}">
                <a16:creationId xmlns:a16="http://schemas.microsoft.com/office/drawing/2014/main" id="{B6CB184A-FE85-4815-8A3D-7392C2455EBD}"/>
              </a:ext>
            </a:extLst>
          </p:cNvPr>
          <p:cNvSpPr/>
          <p:nvPr/>
        </p:nvSpPr>
        <p:spPr>
          <a:xfrm>
            <a:off x="9912215" y="3306496"/>
            <a:ext cx="409257" cy="3247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Varela Round" panose="00000500000000000000" pitchFamily="2" charset="-79"/>
              <a:cs typeface="Varela Round" panose="00000500000000000000" pitchFamily="2" charset="-79"/>
              <a:sym typeface="Arial"/>
            </a:endParaRPr>
          </a:p>
        </p:txBody>
      </p:sp>
      <p:sp>
        <p:nvSpPr>
          <p:cNvPr id="51" name="תיבת טקסט 50">
            <a:extLst>
              <a:ext uri="{FF2B5EF4-FFF2-40B4-BE49-F238E27FC236}">
                <a16:creationId xmlns:a16="http://schemas.microsoft.com/office/drawing/2014/main" id="{7B97F9D7-1340-432D-8329-6D6C6E1CCDE4}"/>
              </a:ext>
            </a:extLst>
          </p:cNvPr>
          <p:cNvSpPr txBox="1"/>
          <p:nvPr/>
        </p:nvSpPr>
        <p:spPr>
          <a:xfrm>
            <a:off x="7358543" y="3553361"/>
            <a:ext cx="4793348" cy="851297"/>
          </a:xfrm>
          <a:prstGeom prst="roundRect">
            <a:avLst/>
          </a:prstGeom>
          <a:noFill/>
          <a:ln w="38100">
            <a:noFill/>
            <a:prstDash val="dash"/>
          </a:ln>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2200" b="0" i="0" u="none" strike="noStrike" kern="0" cap="none" spc="0" normalizeH="0" baseline="0" noProof="0" dirty="0">
                <a:ln>
                  <a:noFill/>
                </a:ln>
                <a:solidFill>
                  <a:srgbClr val="000000"/>
                </a:solidFill>
                <a:effectLst/>
                <a:uLnTx/>
                <a:uFillTx/>
                <a:latin typeface="Varela Round" panose="00000500000000000000" pitchFamily="2" charset="-79"/>
                <a:cs typeface="Varela Round" panose="00000500000000000000" pitchFamily="2" charset="-79"/>
                <a:sym typeface="Arial"/>
              </a:rPr>
              <a:t>מספר ההתנגשויות בין החלקיקים לדפנות הכלי ליחידת שטח הכלי עולה</a:t>
            </a:r>
          </a:p>
        </p:txBody>
      </p:sp>
      <p:sp>
        <p:nvSpPr>
          <p:cNvPr id="55" name="חץ: למטה 54">
            <a:extLst>
              <a:ext uri="{FF2B5EF4-FFF2-40B4-BE49-F238E27FC236}">
                <a16:creationId xmlns:a16="http://schemas.microsoft.com/office/drawing/2014/main" id="{9BAA88E3-8288-4E29-BC59-8B4765B7C783}"/>
              </a:ext>
            </a:extLst>
          </p:cNvPr>
          <p:cNvSpPr/>
          <p:nvPr/>
        </p:nvSpPr>
        <p:spPr>
          <a:xfrm>
            <a:off x="9950103" y="4432399"/>
            <a:ext cx="409257" cy="30875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Varela Round" panose="00000500000000000000" pitchFamily="2" charset="-79"/>
              <a:cs typeface="Varela Round" panose="00000500000000000000" pitchFamily="2" charset="-79"/>
              <a:sym typeface="Arial"/>
            </a:endParaRPr>
          </a:p>
        </p:txBody>
      </p:sp>
      <p:sp>
        <p:nvSpPr>
          <p:cNvPr id="56" name="תיבת טקסט 55">
            <a:extLst>
              <a:ext uri="{FF2B5EF4-FFF2-40B4-BE49-F238E27FC236}">
                <a16:creationId xmlns:a16="http://schemas.microsoft.com/office/drawing/2014/main" id="{D371792F-9687-45FF-A9CF-7E2440380AAC}"/>
              </a:ext>
            </a:extLst>
          </p:cNvPr>
          <p:cNvSpPr txBox="1"/>
          <p:nvPr/>
        </p:nvSpPr>
        <p:spPr>
          <a:xfrm>
            <a:off x="7494191" y="1026647"/>
            <a:ext cx="4662553" cy="476726"/>
          </a:xfrm>
          <a:prstGeom prst="roundRect">
            <a:avLst/>
          </a:prstGeom>
          <a:noFill/>
          <a:ln w="38100">
            <a:noFill/>
            <a:prstDash val="dash"/>
          </a:ln>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200" b="0" i="0" u="none" strike="noStrike" kern="0" cap="none" spc="0" normalizeH="0" baseline="0" noProof="0" dirty="0">
                <a:ln>
                  <a:noFill/>
                </a:ln>
                <a:solidFill>
                  <a:srgbClr val="000000"/>
                </a:solidFill>
                <a:effectLst/>
                <a:uLnTx/>
                <a:uFillTx/>
                <a:latin typeface="Varela Round" panose="00000500000000000000" pitchFamily="2" charset="-79"/>
                <a:cs typeface="Varela Round" panose="00000500000000000000" pitchFamily="2" charset="-79"/>
                <a:sym typeface="Arial"/>
              </a:rPr>
              <a:t>בכלי בנפח ומספר חלקיקים קבוע</a:t>
            </a:r>
          </a:p>
        </p:txBody>
      </p:sp>
      <p:sp>
        <p:nvSpPr>
          <p:cNvPr id="57" name="חץ: למטה 56">
            <a:extLst>
              <a:ext uri="{FF2B5EF4-FFF2-40B4-BE49-F238E27FC236}">
                <a16:creationId xmlns:a16="http://schemas.microsoft.com/office/drawing/2014/main" id="{840F29C6-6E15-440C-BC9D-8CD98DA675A9}"/>
              </a:ext>
            </a:extLst>
          </p:cNvPr>
          <p:cNvSpPr/>
          <p:nvPr/>
        </p:nvSpPr>
        <p:spPr>
          <a:xfrm>
            <a:off x="9940716" y="1495898"/>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Varela Round" panose="00000500000000000000" pitchFamily="2" charset="-79"/>
              <a:cs typeface="Varela Round" panose="00000500000000000000" pitchFamily="2" charset="-79"/>
              <a:sym typeface="Arial"/>
            </a:endParaRPr>
          </a:p>
        </p:txBody>
      </p:sp>
      <p:cxnSp>
        <p:nvCxnSpPr>
          <p:cNvPr id="59" name="מחבר ישר 58"/>
          <p:cNvCxnSpPr/>
          <p:nvPr/>
        </p:nvCxnSpPr>
        <p:spPr>
          <a:xfrm flipV="1">
            <a:off x="334857" y="185920"/>
            <a:ext cx="11538851" cy="104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V="1">
            <a:off x="208217" y="824727"/>
            <a:ext cx="11827472" cy="2597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8" name="קבוצה 57"/>
          <p:cNvGrpSpPr/>
          <p:nvPr/>
        </p:nvGrpSpPr>
        <p:grpSpPr>
          <a:xfrm>
            <a:off x="35590" y="1537354"/>
            <a:ext cx="7120614" cy="2982756"/>
            <a:chOff x="2861968" y="2373179"/>
            <a:chExt cx="6934782" cy="2822773"/>
          </a:xfrm>
        </p:grpSpPr>
        <p:grpSp>
          <p:nvGrpSpPr>
            <p:cNvPr id="61" name="קבוצה 60"/>
            <p:cNvGrpSpPr/>
            <p:nvPr/>
          </p:nvGrpSpPr>
          <p:grpSpPr>
            <a:xfrm>
              <a:off x="2861968" y="2373179"/>
              <a:ext cx="6934782" cy="2689572"/>
              <a:chOff x="2861968" y="2373179"/>
              <a:chExt cx="6934782" cy="2689572"/>
            </a:xfrm>
          </p:grpSpPr>
          <p:grpSp>
            <p:nvGrpSpPr>
              <p:cNvPr id="64" name="קבוצה 63"/>
              <p:cNvGrpSpPr/>
              <p:nvPr/>
            </p:nvGrpSpPr>
            <p:grpSpPr>
              <a:xfrm>
                <a:off x="2861968" y="2373179"/>
                <a:ext cx="6934782" cy="2689572"/>
                <a:chOff x="2861968" y="2373179"/>
                <a:chExt cx="6934782" cy="2689572"/>
              </a:xfrm>
            </p:grpSpPr>
            <p:pic>
              <p:nvPicPr>
                <p:cNvPr id="67" name="תמונה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968" y="2373179"/>
                  <a:ext cx="6934782" cy="2636662"/>
                </a:xfrm>
                <a:prstGeom prst="rect">
                  <a:avLst/>
                </a:prstGeom>
              </p:spPr>
            </p:pic>
            <p:sp>
              <p:nvSpPr>
                <p:cNvPr id="68" name="מלבן מעוגל 67"/>
                <p:cNvSpPr/>
                <p:nvPr/>
              </p:nvSpPr>
              <p:spPr>
                <a:xfrm>
                  <a:off x="3241834" y="4267200"/>
                  <a:ext cx="2164080" cy="74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69" name="מלבן מעוגל 68"/>
                <p:cNvSpPr/>
                <p:nvPr/>
              </p:nvSpPr>
              <p:spPr>
                <a:xfrm>
                  <a:off x="7326154" y="4320110"/>
                  <a:ext cx="2164080" cy="74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sp>
            <p:nvSpPr>
              <p:cNvPr id="65" name="TextBox 64"/>
              <p:cNvSpPr txBox="1"/>
              <p:nvPr/>
            </p:nvSpPr>
            <p:spPr>
              <a:xfrm>
                <a:off x="3119915" y="4305339"/>
                <a:ext cx="2164080" cy="436903"/>
              </a:xfrm>
              <a:prstGeom prst="rect">
                <a:avLst/>
              </a:prstGeom>
              <a:solidFill>
                <a:schemeClr val="accent5">
                  <a:lumMod val="20000"/>
                  <a:lumOff val="80000"/>
                </a:schemeClr>
              </a:solid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rPr>
                  <a:t>אמבט קרח</a:t>
                </a:r>
              </a:p>
            </p:txBody>
          </p:sp>
          <p:sp>
            <p:nvSpPr>
              <p:cNvPr id="66" name="TextBox 65"/>
              <p:cNvSpPr txBox="1"/>
              <p:nvPr/>
            </p:nvSpPr>
            <p:spPr>
              <a:xfrm>
                <a:off x="7289168" y="4274859"/>
                <a:ext cx="2164080" cy="436903"/>
              </a:xfrm>
              <a:prstGeom prst="rect">
                <a:avLst/>
              </a:prstGeom>
              <a:solidFill>
                <a:schemeClr val="accent5">
                  <a:lumMod val="20000"/>
                  <a:lumOff val="80000"/>
                </a:schemeClr>
              </a:solid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rPr>
                  <a:t>מים רותחים</a:t>
                </a:r>
              </a:p>
            </p:txBody>
          </p:sp>
        </p:grpSp>
        <p:sp>
          <p:nvSpPr>
            <p:cNvPr id="62" name="TextBox 61"/>
            <p:cNvSpPr txBox="1"/>
            <p:nvPr/>
          </p:nvSpPr>
          <p:spPr>
            <a:xfrm>
              <a:off x="2997994" y="4759049"/>
              <a:ext cx="2407920" cy="436903"/>
            </a:xfrm>
            <a:prstGeom prst="rect">
              <a:avLst/>
            </a:prstGeom>
            <a:solidFill>
              <a:schemeClr val="bg1"/>
            </a:solid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rPr>
                <a:t>1.0 אטמוספירה</a:t>
              </a:r>
            </a:p>
          </p:txBody>
        </p:sp>
        <p:sp>
          <p:nvSpPr>
            <p:cNvPr id="63" name="TextBox 62"/>
            <p:cNvSpPr txBox="1"/>
            <p:nvPr/>
          </p:nvSpPr>
          <p:spPr>
            <a:xfrm>
              <a:off x="7019638" y="4736524"/>
              <a:ext cx="2777112" cy="436903"/>
            </a:xfrm>
            <a:prstGeom prst="rect">
              <a:avLst/>
            </a:prstGeom>
            <a:solidFill>
              <a:schemeClr val="bg1"/>
            </a:solid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Varela Round" panose="00000500000000000000" pitchFamily="2" charset="-79"/>
                  <a:ea typeface="+mn-ea"/>
                  <a:cs typeface="Varela Round" panose="00000500000000000000" pitchFamily="2" charset="-79"/>
                  <a:sym typeface="Arial"/>
                </a:rPr>
                <a:t>1.37 אטמוספירות</a:t>
              </a:r>
            </a:p>
          </p:txBody>
        </p:sp>
      </p:grpSp>
    </p:spTree>
    <p:extLst>
      <p:ext uri="{BB962C8B-B14F-4D97-AF65-F5344CB8AC3E}">
        <p14:creationId xmlns:p14="http://schemas.microsoft.com/office/powerpoint/2010/main" val="29752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right)">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 grpId="0"/>
      <p:bldP spid="53" grpId="0" animBg="1"/>
      <p:bldP spid="50" grpId="0"/>
      <p:bldP spid="54" grpId="0" animBg="1"/>
      <p:bldP spid="51" grpId="0"/>
      <p:bldP spid="55" grpId="0" animBg="1"/>
      <p:bldP spid="56" grpId="0"/>
      <p:bldP spid="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88619" y="2206079"/>
            <a:ext cx="4533900" cy="1323439"/>
          </a:xfrm>
          <a:prstGeom prst="rect">
            <a:avLst/>
          </a:prstGeom>
          <a:noFill/>
          <a:ln>
            <a:no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8000" b="0" i="0" u="none" strike="noStrike" kern="0" cap="none" spc="0" normalizeH="0" baseline="0" noProof="0" dirty="0">
                <a:ln w="0"/>
                <a:solidFill>
                  <a:srgbClr val="002060"/>
                </a:solidFill>
                <a:uLnTx/>
                <a:uFillTx/>
                <a:latin typeface="Varela Round" panose="00000500000000000000" pitchFamily="2" charset="-79"/>
                <a:ea typeface="+mn-ea"/>
                <a:cs typeface="Varela Round" panose="00000500000000000000" pitchFamily="2" charset="-79"/>
                <a:sym typeface="Arial"/>
              </a:rPr>
              <a:t>הפסקה</a:t>
            </a:r>
          </a:p>
        </p:txBody>
      </p:sp>
    </p:spTree>
    <p:extLst>
      <p:ext uri="{BB962C8B-B14F-4D97-AF65-F5344CB8AC3E}">
        <p14:creationId xmlns:p14="http://schemas.microsoft.com/office/powerpoint/2010/main" val="100836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730e8a58a7_1_218"/>
          <p:cNvSpPr txBox="1"/>
          <p:nvPr/>
        </p:nvSpPr>
        <p:spPr>
          <a:xfrm>
            <a:off x="281694" y="1139250"/>
            <a:ext cx="11628600" cy="4747800"/>
          </a:xfrm>
          <a:prstGeom prst="rect">
            <a:avLst/>
          </a:prstGeom>
          <a:noFill/>
          <a:ln>
            <a:noFill/>
          </a:ln>
        </p:spPr>
        <p:txBody>
          <a:bodyPr spcFirstLastPara="1" wrap="square" lIns="91425" tIns="91425" rIns="91425" bIns="91425" anchor="t" anchorCtr="0">
            <a:noAutofit/>
          </a:bodyPr>
          <a:lstStyle/>
          <a:p>
            <a:r>
              <a:rPr lang="x-none" sz="2400" dirty="0">
                <a:latin typeface="Varela Round"/>
                <a:ea typeface="Varela Round"/>
                <a:cs typeface="Varela Round"/>
                <a:sym typeface="Varela Round"/>
              </a:rPr>
              <a:t>לפניכם מודל של חומר במצב גזי הנמצא בכלי בעל נפח קבוע בטמפרטורה</a:t>
            </a:r>
            <a:r>
              <a:rPr lang="he-IL" sz="2400" dirty="0">
                <a:latin typeface="Varela Round"/>
                <a:ea typeface="Varela Round"/>
                <a:cs typeface="Varela Round"/>
                <a:sym typeface="Varela Round"/>
              </a:rPr>
              <a:t>, </a:t>
            </a:r>
            <a:r>
              <a:rPr lang="x-none" sz="2400" dirty="0">
                <a:latin typeface="Varela Round"/>
                <a:ea typeface="Varela Round"/>
                <a:cs typeface="Varela Round"/>
                <a:sym typeface="Varela Round"/>
              </a:rPr>
              <a:t> T</a:t>
            </a:r>
            <a:r>
              <a:rPr lang="x-none" sz="2400" baseline="-25000" dirty="0">
                <a:latin typeface="Varela Round"/>
                <a:ea typeface="Varela Round"/>
                <a:cs typeface="Varela Round"/>
                <a:sym typeface="Varela Round"/>
              </a:rPr>
              <a:t>1</a:t>
            </a:r>
            <a:r>
              <a:rPr lang="he-IL" sz="2400" dirty="0">
                <a:latin typeface="Varela Round"/>
                <a:ea typeface="Varela Round"/>
                <a:cs typeface="Varela Round"/>
                <a:sym typeface="Varela Round"/>
              </a:rPr>
              <a:t>.</a:t>
            </a:r>
            <a:endParaRPr sz="2400" baseline="-25000" dirty="0">
              <a:latin typeface="Varela Round"/>
              <a:ea typeface="Varela Round"/>
              <a:cs typeface="Varela Round"/>
              <a:sym typeface="Varela Round"/>
            </a:endParaRPr>
          </a:p>
          <a:p>
            <a:r>
              <a:rPr lang="x-none" sz="2400" dirty="0">
                <a:latin typeface="Varela Round"/>
                <a:ea typeface="Varela Round"/>
                <a:cs typeface="Varela Round"/>
                <a:sym typeface="Varela Round"/>
              </a:rPr>
              <a:t> </a:t>
            </a:r>
            <a:endParaRPr sz="2400" dirty="0">
              <a:latin typeface="Varela Round"/>
              <a:ea typeface="Varela Round"/>
              <a:cs typeface="Varela Round"/>
              <a:sym typeface="Varela Round"/>
            </a:endParaRPr>
          </a:p>
          <a:p>
            <a:r>
              <a:rPr lang="x-none" sz="2400" dirty="0">
                <a:latin typeface="Varela Round"/>
                <a:ea typeface="Varela Round"/>
                <a:cs typeface="Varela Round"/>
                <a:sym typeface="Varela Round"/>
              </a:rPr>
              <a:t>בטמפרטורה נמוכה יותר</a:t>
            </a:r>
            <a:r>
              <a:rPr lang="he-IL" sz="2400" dirty="0">
                <a:latin typeface="Varela Round"/>
                <a:ea typeface="Varela Round"/>
                <a:cs typeface="Varela Round"/>
                <a:sym typeface="Varela Round"/>
              </a:rPr>
              <a:t>,</a:t>
            </a:r>
            <a:r>
              <a:rPr lang="x-none" sz="2400" dirty="0">
                <a:latin typeface="Varela Round"/>
                <a:ea typeface="Varela Round"/>
                <a:cs typeface="Varela Round"/>
                <a:sym typeface="Varela Round"/>
              </a:rPr>
              <a:t> T</a:t>
            </a:r>
            <a:r>
              <a:rPr lang="x-none" sz="2400" baseline="-25000" dirty="0">
                <a:latin typeface="Varela Round"/>
                <a:ea typeface="Varela Round"/>
                <a:cs typeface="Varela Round"/>
                <a:sym typeface="Varela Round"/>
              </a:rPr>
              <a:t>2</a:t>
            </a:r>
            <a:r>
              <a:rPr lang="he-IL" sz="2400" dirty="0">
                <a:latin typeface="Varela Round"/>
                <a:ea typeface="Varela Round"/>
                <a:cs typeface="Varela Round"/>
                <a:sym typeface="Varela Round"/>
              </a:rPr>
              <a:t>,</a:t>
            </a:r>
            <a:r>
              <a:rPr lang="x-none" sz="2400" dirty="0">
                <a:latin typeface="Varela Round"/>
                <a:ea typeface="Varela Round"/>
                <a:cs typeface="Varela Round"/>
                <a:sym typeface="Varela Round"/>
              </a:rPr>
              <a:t> חומר זה עדיין במצב גזי. </a:t>
            </a:r>
            <a:endParaRPr sz="2400" dirty="0">
              <a:latin typeface="Varela Round"/>
              <a:ea typeface="Varela Round"/>
              <a:cs typeface="Varela Round"/>
              <a:sym typeface="Varela Round"/>
            </a:endParaRPr>
          </a:p>
          <a:p>
            <a:endParaRPr sz="2400" dirty="0">
              <a:latin typeface="Varela Round"/>
              <a:ea typeface="Varela Round"/>
              <a:cs typeface="Varela Round"/>
              <a:sym typeface="Varela Round"/>
            </a:endParaRPr>
          </a:p>
          <a:p>
            <a:r>
              <a:rPr lang="x-none" sz="3200" b="1" dirty="0">
                <a:latin typeface="Varela Round"/>
                <a:ea typeface="Varela Round"/>
                <a:cs typeface="Varela Round"/>
                <a:sym typeface="Varela Round"/>
              </a:rPr>
              <a:t>א</a:t>
            </a:r>
            <a:r>
              <a:rPr lang="x-none" sz="3200" dirty="0">
                <a:latin typeface="Varela Round"/>
                <a:ea typeface="Varela Round"/>
                <a:cs typeface="Varela Round"/>
                <a:sym typeface="Varela Round"/>
              </a:rPr>
              <a:t>.</a:t>
            </a:r>
            <a:r>
              <a:rPr lang="he-IL" sz="2400" dirty="0">
                <a:latin typeface="Varela Round"/>
                <a:ea typeface="Varela Round"/>
                <a:cs typeface="Varela Round"/>
                <a:sym typeface="Varela Round"/>
              </a:rPr>
              <a:t> </a:t>
            </a:r>
            <a:r>
              <a:rPr lang="x-none" sz="2400" dirty="0">
                <a:latin typeface="Varela Round"/>
                <a:ea typeface="Varela Round"/>
                <a:cs typeface="Varela Round"/>
                <a:sym typeface="Varela Round"/>
              </a:rPr>
              <a:t>איזה מבין המודלים הבאים מתאר גז זה בטמפרטורה T</a:t>
            </a:r>
            <a:r>
              <a:rPr lang="x-none" sz="2400" baseline="-25000" dirty="0">
                <a:latin typeface="Varela Round"/>
                <a:ea typeface="Varela Round"/>
                <a:cs typeface="Varela Round"/>
                <a:sym typeface="Varela Round"/>
              </a:rPr>
              <a:t>2</a:t>
            </a:r>
            <a:r>
              <a:rPr lang="he-IL" sz="2400" dirty="0">
                <a:latin typeface="Varela Round"/>
                <a:ea typeface="Varela Round"/>
                <a:cs typeface="Varela Round"/>
                <a:sym typeface="Varela Round"/>
              </a:rPr>
              <a:t>?</a:t>
            </a:r>
            <a:endParaRPr sz="2400" dirty="0">
              <a:latin typeface="Varela Round"/>
              <a:ea typeface="Varela Round"/>
              <a:cs typeface="Varela Round"/>
              <a:sym typeface="Varela Round"/>
            </a:endParaRPr>
          </a:p>
          <a:p>
            <a:endParaRPr sz="2400" dirty="0">
              <a:latin typeface="Varela Round"/>
              <a:ea typeface="Varela Round"/>
              <a:cs typeface="Varela Round"/>
              <a:sym typeface="Varela Round"/>
            </a:endParaRPr>
          </a:p>
          <a:p>
            <a:endParaRPr sz="2400" dirty="0">
              <a:latin typeface="Varela Round"/>
              <a:ea typeface="Varela Round"/>
              <a:cs typeface="Varela Round"/>
              <a:sym typeface="Varela Round"/>
            </a:endParaRPr>
          </a:p>
          <a:p>
            <a:endParaRPr sz="2400" dirty="0">
              <a:latin typeface="Varela Round"/>
              <a:ea typeface="Varela Round"/>
              <a:cs typeface="Varela Round"/>
              <a:sym typeface="Varela Round"/>
            </a:endParaRPr>
          </a:p>
          <a:p>
            <a:endParaRPr sz="2400" dirty="0">
              <a:latin typeface="Varela Round"/>
              <a:ea typeface="Varela Round"/>
              <a:cs typeface="Varela Round"/>
              <a:sym typeface="Varela Round"/>
            </a:endParaRPr>
          </a:p>
          <a:p>
            <a:endParaRPr lang="he-IL" sz="2400" dirty="0">
              <a:latin typeface="Varela Round"/>
              <a:ea typeface="Varela Round"/>
              <a:cs typeface="Varela Round"/>
              <a:sym typeface="Varela Round"/>
            </a:endParaRPr>
          </a:p>
          <a:p>
            <a:endParaRPr sz="2400" dirty="0">
              <a:latin typeface="Varela Round"/>
              <a:ea typeface="Varela Round"/>
              <a:cs typeface="Varela Round"/>
              <a:sym typeface="Varela Round"/>
            </a:endParaRPr>
          </a:p>
          <a:p>
            <a:r>
              <a:rPr lang="x-none" sz="3200" b="1" dirty="0">
                <a:latin typeface="Varela Round"/>
                <a:ea typeface="Varela Round"/>
                <a:cs typeface="Varela Round"/>
                <a:sym typeface="Varela Round"/>
              </a:rPr>
              <a:t>ב</a:t>
            </a:r>
            <a:r>
              <a:rPr lang="he-IL" sz="3200" b="1" dirty="0">
                <a:latin typeface="Varela Round"/>
                <a:ea typeface="Varela Round"/>
                <a:cs typeface="Varela Round"/>
                <a:sym typeface="Varela Round"/>
              </a:rPr>
              <a:t>.</a:t>
            </a:r>
            <a:r>
              <a:rPr lang="x-none" sz="2400" dirty="0">
                <a:latin typeface="Varela Round"/>
                <a:ea typeface="Varela Round"/>
                <a:cs typeface="Varela Round"/>
                <a:sym typeface="Varela Round"/>
              </a:rPr>
              <a:t> ציינו מה היה צריך להוסיף למודל </a:t>
            </a:r>
            <a:r>
              <a:rPr lang="he-IL" sz="2400" dirty="0">
                <a:latin typeface="Varela Round"/>
                <a:ea typeface="Varela Round"/>
                <a:cs typeface="Varela Round"/>
                <a:sym typeface="Varela Round"/>
              </a:rPr>
              <a:t>(</a:t>
            </a:r>
            <a:r>
              <a:rPr lang="x-none" sz="2400" dirty="0">
                <a:latin typeface="Varela Round"/>
                <a:ea typeface="Varela Round"/>
                <a:cs typeface="Varela Round"/>
                <a:sym typeface="Varela Round"/>
              </a:rPr>
              <a:t>לו היה אפשר</a:t>
            </a:r>
            <a:r>
              <a:rPr lang="he-IL" sz="2400" dirty="0">
                <a:latin typeface="Varela Round"/>
                <a:ea typeface="Varela Round"/>
                <a:cs typeface="Varela Round"/>
                <a:sym typeface="Varela Round"/>
              </a:rPr>
              <a:t>) </a:t>
            </a:r>
            <a:r>
              <a:rPr lang="x-none" sz="2400" dirty="0">
                <a:latin typeface="Varela Round"/>
                <a:ea typeface="Varela Round"/>
                <a:cs typeface="Varela Round"/>
                <a:sym typeface="Varela Round"/>
              </a:rPr>
              <a:t>כדי להדגים את שינוי הטמפרטורה.</a:t>
            </a:r>
            <a:endParaRPr sz="2400" dirty="0">
              <a:latin typeface="Varela Round"/>
              <a:ea typeface="Varela Round"/>
              <a:cs typeface="Varela Round"/>
              <a:sym typeface="Varela Round"/>
            </a:endParaRPr>
          </a:p>
          <a:p>
            <a:endParaRPr sz="2400" dirty="0">
              <a:latin typeface="Varela Round"/>
              <a:ea typeface="Varela Round"/>
              <a:cs typeface="Varela Round"/>
              <a:sym typeface="Varela Round"/>
            </a:endParaRPr>
          </a:p>
        </p:txBody>
      </p:sp>
      <p:sp>
        <p:nvSpPr>
          <p:cNvPr id="293" name="Google Shape;293;g730e8a58a7_1_218"/>
          <p:cNvSpPr txBox="1"/>
          <p:nvPr/>
        </p:nvSpPr>
        <p:spPr>
          <a:xfrm>
            <a:off x="771444" y="285750"/>
            <a:ext cx="10649100" cy="704700"/>
          </a:xfrm>
          <a:prstGeom prst="rect">
            <a:avLst/>
          </a:prstGeom>
          <a:noFill/>
          <a:ln>
            <a:noFill/>
          </a:ln>
        </p:spPr>
        <p:txBody>
          <a:bodyPr spcFirstLastPara="1" wrap="square" lIns="91425" tIns="91425" rIns="91425" bIns="91425" anchor="t" anchorCtr="0">
            <a:noAutofit/>
          </a:bodyPr>
          <a:lstStyle/>
          <a:p>
            <a:pPr algn="ctr"/>
            <a:r>
              <a:rPr lang="x-none" sz="4400" dirty="0">
                <a:solidFill>
                  <a:srgbClr val="00B050"/>
                </a:solidFill>
                <a:latin typeface="Varela Round" panose="00000500000000000000" pitchFamily="2" charset="-79"/>
                <a:cs typeface="Varela Round" panose="00000500000000000000" pitchFamily="2" charset="-79"/>
                <a:sym typeface="Varela Round"/>
              </a:rPr>
              <a:t>תרגיל</a:t>
            </a:r>
            <a:r>
              <a:rPr lang="he-IL" sz="4400" dirty="0">
                <a:solidFill>
                  <a:srgbClr val="00B050"/>
                </a:solidFill>
                <a:latin typeface="Varela Round" panose="00000500000000000000" pitchFamily="2" charset="-79"/>
                <a:cs typeface="Varela Round" panose="00000500000000000000" pitchFamily="2" charset="-79"/>
                <a:sym typeface="Varela Round"/>
              </a:rPr>
              <a:t> 1</a:t>
            </a:r>
            <a:endParaRPr sz="4400" dirty="0">
              <a:solidFill>
                <a:srgbClr val="00B050"/>
              </a:solidFill>
              <a:latin typeface="Varela Round" panose="00000500000000000000" pitchFamily="2" charset="-79"/>
              <a:cs typeface="Varela Round" panose="00000500000000000000" pitchFamily="2" charset="-79"/>
              <a:sym typeface="Calibri"/>
            </a:endParaRPr>
          </a:p>
        </p:txBody>
      </p:sp>
      <p:pic>
        <p:nvPicPr>
          <p:cNvPr id="295" name="Google Shape;295;g730e8a58a7_1_218"/>
          <p:cNvPicPr preferRelativeResize="0"/>
          <p:nvPr/>
        </p:nvPicPr>
        <p:blipFill>
          <a:blip r:embed="rId3">
            <a:alphaModFix/>
          </a:blip>
          <a:stretch>
            <a:fillRect/>
          </a:stretch>
        </p:blipFill>
        <p:spPr>
          <a:xfrm>
            <a:off x="2607379" y="3225375"/>
            <a:ext cx="6724650" cy="1809750"/>
          </a:xfrm>
          <a:prstGeom prst="rect">
            <a:avLst/>
          </a:prstGeom>
          <a:noFill/>
          <a:ln>
            <a:noFill/>
          </a:ln>
        </p:spPr>
      </p:pic>
      <p:pic>
        <p:nvPicPr>
          <p:cNvPr id="296" name="Google Shape;296;g730e8a58a7_1_218"/>
          <p:cNvPicPr preferRelativeResize="0"/>
          <p:nvPr/>
        </p:nvPicPr>
        <p:blipFill>
          <a:blip r:embed="rId4">
            <a:alphaModFix/>
          </a:blip>
          <a:stretch>
            <a:fillRect/>
          </a:stretch>
        </p:blipFill>
        <p:spPr>
          <a:xfrm>
            <a:off x="4462462" y="3225375"/>
            <a:ext cx="3267075" cy="1771650"/>
          </a:xfrm>
          <a:prstGeom prst="rect">
            <a:avLst/>
          </a:prstGeom>
          <a:noFill/>
          <a:ln>
            <a:noFill/>
          </a:ln>
        </p:spPr>
      </p:pic>
      <p:pic>
        <p:nvPicPr>
          <p:cNvPr id="297" name="Google Shape;297;g730e8a58a7_1_218"/>
          <p:cNvPicPr preferRelativeResize="0"/>
          <p:nvPr/>
        </p:nvPicPr>
        <p:blipFill>
          <a:blip r:embed="rId5">
            <a:alphaModFix/>
          </a:blip>
          <a:stretch>
            <a:fillRect/>
          </a:stretch>
        </p:blipFill>
        <p:spPr>
          <a:xfrm>
            <a:off x="281694" y="771525"/>
            <a:ext cx="1533525" cy="1809750"/>
          </a:xfrm>
          <a:prstGeom prst="rect">
            <a:avLst/>
          </a:prstGeom>
          <a:noFill/>
          <a:ln>
            <a:noFill/>
          </a:ln>
        </p:spPr>
      </p:pic>
      <p:cxnSp>
        <p:nvCxnSpPr>
          <p:cNvPr id="8" name="מחבר ישר 7"/>
          <p:cNvCxnSpPr/>
          <p:nvPr/>
        </p:nvCxnSpPr>
        <p:spPr>
          <a:xfrm flipV="1">
            <a:off x="795" y="170108"/>
            <a:ext cx="12259743" cy="1538"/>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a:off x="4687094" y="1104554"/>
            <a:ext cx="2809062"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753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330067" y="332814"/>
            <a:ext cx="6724650" cy="1809750"/>
            <a:chOff x="4785920" y="292456"/>
            <a:chExt cx="6724650" cy="1809750"/>
          </a:xfrm>
        </p:grpSpPr>
        <p:pic>
          <p:nvPicPr>
            <p:cNvPr id="6" name="Google Shape;295;g730e8a58a7_1_218"/>
            <p:cNvPicPr preferRelativeResize="0"/>
            <p:nvPr/>
          </p:nvPicPr>
          <p:blipFill>
            <a:blip r:embed="rId3">
              <a:alphaModFix/>
            </a:blip>
            <a:stretch>
              <a:fillRect/>
            </a:stretch>
          </p:blipFill>
          <p:spPr>
            <a:xfrm>
              <a:off x="4785920" y="292456"/>
              <a:ext cx="6724650" cy="1809750"/>
            </a:xfrm>
            <a:prstGeom prst="rect">
              <a:avLst/>
            </a:prstGeom>
            <a:noFill/>
            <a:ln>
              <a:noFill/>
            </a:ln>
          </p:spPr>
        </p:pic>
        <p:pic>
          <p:nvPicPr>
            <p:cNvPr id="7" name="Google Shape;296;g730e8a58a7_1_218"/>
            <p:cNvPicPr preferRelativeResize="0"/>
            <p:nvPr/>
          </p:nvPicPr>
          <p:blipFill>
            <a:blip r:embed="rId4">
              <a:alphaModFix/>
            </a:blip>
            <a:stretch>
              <a:fillRect/>
            </a:stretch>
          </p:blipFill>
          <p:spPr>
            <a:xfrm>
              <a:off x="6514707" y="292456"/>
              <a:ext cx="3267075" cy="1771650"/>
            </a:xfrm>
            <a:prstGeom prst="rect">
              <a:avLst/>
            </a:prstGeom>
            <a:noFill/>
            <a:ln>
              <a:noFill/>
            </a:ln>
          </p:spPr>
        </p:pic>
      </p:grpSp>
      <p:pic>
        <p:nvPicPr>
          <p:cNvPr id="8" name="Google Shape;297;g730e8a58a7_1_218"/>
          <p:cNvPicPr preferRelativeResize="0"/>
          <p:nvPr/>
        </p:nvPicPr>
        <p:blipFill>
          <a:blip r:embed="rId5">
            <a:alphaModFix/>
          </a:blip>
          <a:stretch>
            <a:fillRect/>
          </a:stretch>
        </p:blipFill>
        <p:spPr>
          <a:xfrm>
            <a:off x="9977045" y="294714"/>
            <a:ext cx="1533525" cy="1809750"/>
          </a:xfrm>
          <a:prstGeom prst="rect">
            <a:avLst/>
          </a:prstGeom>
          <a:noFill/>
          <a:ln>
            <a:noFill/>
          </a:ln>
        </p:spPr>
      </p:pic>
      <p:sp>
        <p:nvSpPr>
          <p:cNvPr id="9" name="TextBox 8"/>
          <p:cNvSpPr txBox="1"/>
          <p:nvPr/>
        </p:nvSpPr>
        <p:spPr>
          <a:xfrm>
            <a:off x="8588242" y="500454"/>
            <a:ext cx="1388803" cy="461665"/>
          </a:xfrm>
          <a:prstGeom prst="rect">
            <a:avLst/>
          </a:prstGeom>
          <a:noFill/>
        </p:spPr>
        <p:txBody>
          <a:bodyPr wrap="square" rtlCol="1">
            <a:spAutoFit/>
          </a:bodyPr>
          <a:lstStyle/>
          <a:p>
            <a:pPr algn="l" rtl="0"/>
            <a:r>
              <a:rPr lang="en-US" sz="2400" dirty="0">
                <a:latin typeface="Varela Round" panose="00000500000000000000" pitchFamily="2" charset="-79"/>
                <a:cs typeface="Varela Round" panose="00000500000000000000" pitchFamily="2" charset="-79"/>
              </a:rPr>
              <a:t>T1</a:t>
            </a:r>
            <a:r>
              <a:rPr lang="he-IL" sz="2400" dirty="0">
                <a:latin typeface="Varela Round" panose="00000500000000000000" pitchFamily="2" charset="-79"/>
                <a:cs typeface="Varela Round" panose="00000500000000000000" pitchFamily="2" charset="-79"/>
              </a:rPr>
              <a:t> &lt; </a:t>
            </a:r>
            <a:r>
              <a:rPr lang="en-US" sz="2400" dirty="0">
                <a:latin typeface="Varela Round" panose="00000500000000000000" pitchFamily="2" charset="-79"/>
                <a:cs typeface="Varela Round" panose="00000500000000000000" pitchFamily="2" charset="-79"/>
              </a:rPr>
              <a:t>T</a:t>
            </a:r>
            <a:r>
              <a:rPr lang="he-IL" sz="2400" dirty="0">
                <a:latin typeface="Varela Round" panose="00000500000000000000" pitchFamily="2" charset="-79"/>
                <a:cs typeface="Varela Round" panose="00000500000000000000" pitchFamily="2" charset="-79"/>
              </a:rPr>
              <a:t>2</a:t>
            </a:r>
          </a:p>
        </p:txBody>
      </p:sp>
      <p:sp>
        <p:nvSpPr>
          <p:cNvPr id="10" name="TextBox 9"/>
          <p:cNvSpPr txBox="1"/>
          <p:nvPr/>
        </p:nvSpPr>
        <p:spPr>
          <a:xfrm>
            <a:off x="6812280" y="2026588"/>
            <a:ext cx="5189220" cy="461665"/>
          </a:xfrm>
          <a:prstGeom prst="rect">
            <a:avLst/>
          </a:prstGeom>
          <a:noFill/>
        </p:spPr>
        <p:txBody>
          <a:bodyPr wrap="square" rtlCol="1">
            <a:spAutoFit/>
          </a:bodyPr>
          <a:lstStyle/>
          <a:p>
            <a:r>
              <a:rPr lang="he-IL" sz="2400" dirty="0">
                <a:solidFill>
                  <a:srgbClr val="00B050"/>
                </a:solidFill>
                <a:latin typeface="Varela Round" panose="00000500000000000000" pitchFamily="2" charset="-79"/>
                <a:cs typeface="Varela Round" panose="00000500000000000000" pitchFamily="2" charset="-79"/>
              </a:rPr>
              <a:t>נסתכל איזה מודל יכול להתאים לנו.</a:t>
            </a:r>
          </a:p>
        </p:txBody>
      </p:sp>
      <p:sp>
        <p:nvSpPr>
          <p:cNvPr id="12" name="TextBox 11"/>
          <p:cNvSpPr txBox="1"/>
          <p:nvPr/>
        </p:nvSpPr>
        <p:spPr>
          <a:xfrm>
            <a:off x="926848" y="2435796"/>
            <a:ext cx="3020622" cy="461665"/>
          </a:xfrm>
          <a:prstGeom prst="rect">
            <a:avLst/>
          </a:prstGeom>
          <a:noFill/>
        </p:spPr>
        <p:txBody>
          <a:bodyPr wrap="square" rtlCol="1">
            <a:spAutoFit/>
          </a:bodyPr>
          <a:lstStyle/>
          <a:p>
            <a:r>
              <a:rPr lang="he-IL" sz="2400" dirty="0">
                <a:solidFill>
                  <a:srgbClr val="00B050"/>
                </a:solidFill>
                <a:latin typeface="Varela Round" panose="00000500000000000000" pitchFamily="2" charset="-79"/>
                <a:cs typeface="Varela Round" panose="00000500000000000000" pitchFamily="2" charset="-79"/>
              </a:rPr>
              <a:t>השפעת טמפרטורה</a:t>
            </a:r>
          </a:p>
        </p:txBody>
      </p:sp>
      <p:grpSp>
        <p:nvGrpSpPr>
          <p:cNvPr id="13" name="קבוצה 12"/>
          <p:cNvGrpSpPr/>
          <p:nvPr/>
        </p:nvGrpSpPr>
        <p:grpSpPr>
          <a:xfrm>
            <a:off x="330067" y="2954889"/>
            <a:ext cx="4180838" cy="1714293"/>
            <a:chOff x="2861968" y="2373179"/>
            <a:chExt cx="6934782" cy="3291203"/>
          </a:xfrm>
        </p:grpSpPr>
        <p:grpSp>
          <p:nvGrpSpPr>
            <p:cNvPr id="14" name="קבוצה 13"/>
            <p:cNvGrpSpPr/>
            <p:nvPr/>
          </p:nvGrpSpPr>
          <p:grpSpPr>
            <a:xfrm>
              <a:off x="2861968" y="2373179"/>
              <a:ext cx="6934782" cy="2689572"/>
              <a:chOff x="2861968" y="2373179"/>
              <a:chExt cx="6934782" cy="2689572"/>
            </a:xfrm>
          </p:grpSpPr>
          <p:pic>
            <p:nvPicPr>
              <p:cNvPr id="17" name="תמונה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1968" y="2373179"/>
                <a:ext cx="6934782" cy="2636662"/>
              </a:xfrm>
              <a:prstGeom prst="rect">
                <a:avLst/>
              </a:prstGeom>
            </p:spPr>
          </p:pic>
          <p:sp>
            <p:nvSpPr>
              <p:cNvPr id="18" name="מלבן מעוגל 17"/>
              <p:cNvSpPr/>
              <p:nvPr/>
            </p:nvSpPr>
            <p:spPr>
              <a:xfrm>
                <a:off x="3241834" y="4267200"/>
                <a:ext cx="2164080" cy="74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מלבן מעוגל 18"/>
              <p:cNvSpPr/>
              <p:nvPr/>
            </p:nvSpPr>
            <p:spPr>
              <a:xfrm>
                <a:off x="7326154" y="4320110"/>
                <a:ext cx="2164080" cy="74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5" name="TextBox 14"/>
            <p:cNvSpPr txBox="1"/>
            <p:nvPr/>
          </p:nvSpPr>
          <p:spPr>
            <a:xfrm>
              <a:off x="3119915" y="4305340"/>
              <a:ext cx="2164079" cy="1359042"/>
            </a:xfrm>
            <a:prstGeom prst="rect">
              <a:avLst/>
            </a:prstGeom>
            <a:solidFill>
              <a:schemeClr val="accent5">
                <a:lumMod val="20000"/>
                <a:lumOff val="80000"/>
              </a:schemeClr>
            </a:solidFill>
          </p:spPr>
          <p:txBody>
            <a:bodyPr wrap="square" rtlCol="1">
              <a:spAutoFit/>
            </a:bodyPr>
            <a:lstStyle/>
            <a:p>
              <a:pPr algn="ctr"/>
              <a:r>
                <a:rPr lang="he-IL" sz="2000" b="1" dirty="0">
                  <a:latin typeface="Varela Round" panose="00000500000000000000" pitchFamily="2" charset="-79"/>
                  <a:cs typeface="Varela Round" panose="00000500000000000000" pitchFamily="2" charset="-79"/>
                </a:rPr>
                <a:t>אמבט קרח</a:t>
              </a:r>
            </a:p>
          </p:txBody>
        </p:sp>
        <p:sp>
          <p:nvSpPr>
            <p:cNvPr id="16" name="TextBox 15"/>
            <p:cNvSpPr txBox="1"/>
            <p:nvPr/>
          </p:nvSpPr>
          <p:spPr>
            <a:xfrm>
              <a:off x="7289168" y="4274860"/>
              <a:ext cx="2164079" cy="1359042"/>
            </a:xfrm>
            <a:prstGeom prst="rect">
              <a:avLst/>
            </a:prstGeom>
            <a:solidFill>
              <a:schemeClr val="accent5">
                <a:lumMod val="20000"/>
                <a:lumOff val="80000"/>
              </a:schemeClr>
            </a:solidFill>
          </p:spPr>
          <p:txBody>
            <a:bodyPr wrap="square" rtlCol="1">
              <a:spAutoFit/>
            </a:bodyPr>
            <a:lstStyle/>
            <a:p>
              <a:pPr algn="ctr"/>
              <a:r>
                <a:rPr lang="he-IL" sz="2000" b="1" dirty="0">
                  <a:latin typeface="Varela Round" panose="00000500000000000000" pitchFamily="2" charset="-79"/>
                  <a:cs typeface="Varela Round" panose="00000500000000000000" pitchFamily="2" charset="-79"/>
                </a:rPr>
                <a:t>מים רותחים</a:t>
              </a:r>
            </a:p>
          </p:txBody>
        </p:sp>
      </p:grpSp>
      <p:sp>
        <p:nvSpPr>
          <p:cNvPr id="20" name="מלבן מעוגל 19"/>
          <p:cNvSpPr/>
          <p:nvPr/>
        </p:nvSpPr>
        <p:spPr>
          <a:xfrm>
            <a:off x="121851" y="2257420"/>
            <a:ext cx="4900612" cy="2454341"/>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TextBox 21"/>
          <p:cNvSpPr txBox="1"/>
          <p:nvPr/>
        </p:nvSpPr>
        <p:spPr>
          <a:xfrm>
            <a:off x="5251477" y="2521996"/>
            <a:ext cx="6750024" cy="3416320"/>
          </a:xfrm>
          <a:prstGeom prst="rect">
            <a:avLst/>
          </a:prstGeom>
          <a:noFill/>
        </p:spPr>
        <p:txBody>
          <a:bodyPr wrap="square" rtlCol="1">
            <a:spAutoFit/>
          </a:bodyPr>
          <a:lstStyle/>
          <a:p>
            <a:pPr rtl="0"/>
            <a:r>
              <a:rPr lang="en-US" sz="2400" dirty="0">
                <a:solidFill>
                  <a:schemeClr val="dk1"/>
                </a:solidFill>
                <a:latin typeface="Varela Round" panose="00000500000000000000" pitchFamily="2" charset="-79"/>
                <a:cs typeface="Varela Round" panose="00000500000000000000" pitchFamily="2" charset="-79"/>
              </a:rPr>
              <a:t>T</a:t>
            </a:r>
            <a:r>
              <a:rPr lang="en-US" sz="2400" dirty="0">
                <a:solidFill>
                  <a:srgbClr val="002060"/>
                </a:solidFill>
                <a:latin typeface="Varela Round" panose="00000500000000000000" pitchFamily="2" charset="-79"/>
                <a:cs typeface="Varela Round" panose="00000500000000000000" pitchFamily="2" charset="-79"/>
              </a:rPr>
              <a:t>2</a:t>
            </a:r>
            <a:r>
              <a:rPr lang="he-IL" sz="2400" dirty="0">
                <a:solidFill>
                  <a:srgbClr val="002060"/>
                </a:solidFill>
                <a:latin typeface="Varela Round" panose="00000500000000000000" pitchFamily="2" charset="-79"/>
                <a:cs typeface="Varela Round" panose="00000500000000000000" pitchFamily="2" charset="-79"/>
              </a:rPr>
              <a:t> ל- </a:t>
            </a:r>
            <a:r>
              <a:rPr lang="en-US" sz="2400" dirty="0">
                <a:solidFill>
                  <a:srgbClr val="002060"/>
                </a:solidFill>
                <a:latin typeface="Varela Round" panose="00000500000000000000" pitchFamily="2" charset="-79"/>
                <a:cs typeface="Varela Round" panose="00000500000000000000" pitchFamily="2" charset="-79"/>
              </a:rPr>
              <a:t>T1</a:t>
            </a:r>
            <a:r>
              <a:rPr lang="he-IL" sz="2400" dirty="0">
                <a:solidFill>
                  <a:srgbClr val="002060"/>
                </a:solidFill>
                <a:latin typeface="Varela Round" panose="00000500000000000000" pitchFamily="2" charset="-79"/>
                <a:cs typeface="Varela Round" panose="00000500000000000000" pitchFamily="2" charset="-79"/>
              </a:rPr>
              <a:t>אם מורידים את הטמפרטורה מ- </a:t>
            </a:r>
          </a:p>
          <a:p>
            <a:r>
              <a:rPr lang="he-IL" sz="2400" dirty="0">
                <a:solidFill>
                  <a:srgbClr val="002060"/>
                </a:solidFill>
                <a:latin typeface="Varela Round" panose="00000500000000000000" pitchFamily="2" charset="-79"/>
                <a:cs typeface="Varela Round" panose="00000500000000000000" pitchFamily="2" charset="-79"/>
              </a:rPr>
              <a:t>מהירות התנועה הממוצעת של החלקיקים תרד. </a:t>
            </a:r>
          </a:p>
          <a:p>
            <a:endParaRPr lang="he-IL" sz="2400" dirty="0">
              <a:solidFill>
                <a:schemeClr val="dk1"/>
              </a:solidFill>
              <a:latin typeface="Varela Round" panose="00000500000000000000" pitchFamily="2" charset="-79"/>
              <a:cs typeface="Varela Round" panose="00000500000000000000" pitchFamily="2" charset="-79"/>
            </a:endParaRPr>
          </a:p>
          <a:p>
            <a:r>
              <a:rPr lang="he-IL" sz="2400" dirty="0">
                <a:solidFill>
                  <a:srgbClr val="00B050"/>
                </a:solidFill>
                <a:latin typeface="Varela Round" panose="00000500000000000000" pitchFamily="2" charset="-79"/>
                <a:cs typeface="Varela Round" panose="00000500000000000000" pitchFamily="2" charset="-79"/>
              </a:rPr>
              <a:t>לגז יש תכונה  קבועה- גז תמיד מתפשט באופן אחיד בכל חלל הכלי.</a:t>
            </a:r>
          </a:p>
          <a:p>
            <a:endParaRPr lang="he-IL" sz="2400" dirty="0">
              <a:solidFill>
                <a:srgbClr val="00B050"/>
              </a:solidFill>
              <a:latin typeface="Varela Round" panose="00000500000000000000" pitchFamily="2" charset="-79"/>
              <a:cs typeface="Varela Round" panose="00000500000000000000" pitchFamily="2" charset="-79"/>
            </a:endParaRPr>
          </a:p>
          <a:p>
            <a:r>
              <a:rPr lang="he-IL" sz="2400" dirty="0">
                <a:solidFill>
                  <a:srgbClr val="002060"/>
                </a:solidFill>
                <a:latin typeface="Varela Round" panose="00000500000000000000" pitchFamily="2" charset="-79"/>
                <a:cs typeface="Varela Round" panose="00000500000000000000" pitchFamily="2" charset="-79"/>
              </a:rPr>
              <a:t>שינוי הטמפרטורה אינו משפיע על הפיזור של חלקיקי הגז בכל חלל הכלי.</a:t>
            </a:r>
          </a:p>
          <a:p>
            <a:endParaRPr lang="he-IL" sz="2400" dirty="0">
              <a:solidFill>
                <a:schemeClr val="dk1"/>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230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right)">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wipe(right)">
                                      <p:cBhvr>
                                        <p:cTn id="38" dur="1500"/>
                                        <p:tgtEl>
                                          <p:spTgt spid="2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wipe(right)">
                                      <p:cBhvr>
                                        <p:cTn id="43" dur="1500"/>
                                        <p:tgtEl>
                                          <p:spTgt spid="2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22">
                                            <p:txEl>
                                              <p:pRg st="3" end="3"/>
                                            </p:txEl>
                                          </p:spTgt>
                                        </p:tgtEl>
                                        <p:attrNameLst>
                                          <p:attrName>style.visibility</p:attrName>
                                        </p:attrNameLst>
                                      </p:cBhvr>
                                      <p:to>
                                        <p:strVal val="visible"/>
                                      </p:to>
                                    </p:set>
                                    <p:animEffect transition="in" filter="wipe(right)">
                                      <p:cBhvr>
                                        <p:cTn id="48" dur="1500"/>
                                        <p:tgtEl>
                                          <p:spTgt spid="2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22">
                                            <p:txEl>
                                              <p:pRg st="5" end="5"/>
                                            </p:txEl>
                                          </p:spTgt>
                                        </p:tgtEl>
                                        <p:attrNameLst>
                                          <p:attrName>style.visibility</p:attrName>
                                        </p:attrNameLst>
                                      </p:cBhvr>
                                      <p:to>
                                        <p:strVal val="visible"/>
                                      </p:to>
                                    </p:set>
                                    <p:animEffect transition="in" filter="wipe(right)">
                                      <p:cBhvr>
                                        <p:cTn id="53" dur="1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954907" y="271854"/>
            <a:ext cx="6724650" cy="1809750"/>
            <a:chOff x="4785920" y="292456"/>
            <a:chExt cx="6724650" cy="1809750"/>
          </a:xfrm>
        </p:grpSpPr>
        <p:pic>
          <p:nvPicPr>
            <p:cNvPr id="6" name="Google Shape;295;g730e8a58a7_1_218"/>
            <p:cNvPicPr preferRelativeResize="0"/>
            <p:nvPr/>
          </p:nvPicPr>
          <p:blipFill>
            <a:blip r:embed="rId2">
              <a:alphaModFix/>
            </a:blip>
            <a:stretch>
              <a:fillRect/>
            </a:stretch>
          </p:blipFill>
          <p:spPr>
            <a:xfrm>
              <a:off x="4785920" y="292456"/>
              <a:ext cx="6724650" cy="1809750"/>
            </a:xfrm>
            <a:prstGeom prst="rect">
              <a:avLst/>
            </a:prstGeom>
            <a:noFill/>
            <a:ln>
              <a:noFill/>
            </a:ln>
          </p:spPr>
        </p:pic>
        <p:pic>
          <p:nvPicPr>
            <p:cNvPr id="7" name="Google Shape;296;g730e8a58a7_1_218"/>
            <p:cNvPicPr preferRelativeResize="0"/>
            <p:nvPr/>
          </p:nvPicPr>
          <p:blipFill>
            <a:blip r:embed="rId3">
              <a:alphaModFix/>
            </a:blip>
            <a:stretch>
              <a:fillRect/>
            </a:stretch>
          </p:blipFill>
          <p:spPr>
            <a:xfrm>
              <a:off x="6514707" y="292456"/>
              <a:ext cx="3267075" cy="1771650"/>
            </a:xfrm>
            <a:prstGeom prst="rect">
              <a:avLst/>
            </a:prstGeom>
            <a:noFill/>
            <a:ln>
              <a:noFill/>
            </a:ln>
          </p:spPr>
        </p:pic>
      </p:grpSp>
      <p:pic>
        <p:nvPicPr>
          <p:cNvPr id="8" name="Google Shape;297;g730e8a58a7_1_218"/>
          <p:cNvPicPr preferRelativeResize="0"/>
          <p:nvPr/>
        </p:nvPicPr>
        <p:blipFill>
          <a:blip r:embed="rId4">
            <a:alphaModFix/>
          </a:blip>
          <a:stretch>
            <a:fillRect/>
          </a:stretch>
        </p:blipFill>
        <p:spPr>
          <a:xfrm>
            <a:off x="9977045" y="419801"/>
            <a:ext cx="1533525" cy="1809750"/>
          </a:xfrm>
          <a:prstGeom prst="rect">
            <a:avLst/>
          </a:prstGeom>
          <a:noFill/>
          <a:ln>
            <a:noFill/>
          </a:ln>
        </p:spPr>
      </p:pic>
      <p:sp>
        <p:nvSpPr>
          <p:cNvPr id="9" name="TextBox 8"/>
          <p:cNvSpPr txBox="1"/>
          <p:nvPr/>
        </p:nvSpPr>
        <p:spPr>
          <a:xfrm>
            <a:off x="8588242" y="500454"/>
            <a:ext cx="1388803" cy="461665"/>
          </a:xfrm>
          <a:prstGeom prst="rect">
            <a:avLst/>
          </a:prstGeom>
          <a:noFill/>
        </p:spPr>
        <p:txBody>
          <a:bodyPr wrap="square" rtlCol="1">
            <a:spAutoFit/>
          </a:bodyPr>
          <a:lstStyle/>
          <a:p>
            <a:pPr algn="l" rtl="0"/>
            <a:r>
              <a:rPr lang="en-US" sz="2400" dirty="0">
                <a:latin typeface="Varela Round" panose="00000500000000000000" pitchFamily="2" charset="-79"/>
                <a:cs typeface="Varela Round" panose="00000500000000000000" pitchFamily="2" charset="-79"/>
              </a:rPr>
              <a:t>T1</a:t>
            </a:r>
            <a:r>
              <a:rPr lang="he-IL" sz="2400" dirty="0">
                <a:latin typeface="Varela Round" panose="00000500000000000000" pitchFamily="2" charset="-79"/>
                <a:cs typeface="Varela Round" panose="00000500000000000000" pitchFamily="2" charset="-79"/>
              </a:rPr>
              <a:t> &lt; </a:t>
            </a:r>
            <a:r>
              <a:rPr lang="en-US" sz="2400" dirty="0">
                <a:latin typeface="Varela Round" panose="00000500000000000000" pitchFamily="2" charset="-79"/>
                <a:cs typeface="Varela Round" panose="00000500000000000000" pitchFamily="2" charset="-79"/>
              </a:rPr>
              <a:t>T</a:t>
            </a:r>
            <a:r>
              <a:rPr lang="he-IL" sz="2400" dirty="0">
                <a:latin typeface="Varela Round" panose="00000500000000000000" pitchFamily="2" charset="-79"/>
                <a:cs typeface="Varela Round" panose="00000500000000000000" pitchFamily="2" charset="-79"/>
              </a:rPr>
              <a:t>2</a:t>
            </a:r>
          </a:p>
        </p:txBody>
      </p:sp>
      <p:sp>
        <p:nvSpPr>
          <p:cNvPr id="3" name="TextBox 2"/>
          <p:cNvSpPr txBox="1"/>
          <p:nvPr/>
        </p:nvSpPr>
        <p:spPr>
          <a:xfrm>
            <a:off x="525779" y="2171371"/>
            <a:ext cx="11405665" cy="1200329"/>
          </a:xfrm>
          <a:prstGeom prst="rect">
            <a:avLst/>
          </a:prstGeom>
          <a:noFill/>
        </p:spPr>
        <p:txBody>
          <a:bodyPr wrap="square" rtlCol="1">
            <a:spAutoFit/>
          </a:bodyPr>
          <a:lstStyle/>
          <a:p>
            <a:r>
              <a:rPr lang="he-IL" sz="2400" b="1" dirty="0">
                <a:solidFill>
                  <a:srgbClr val="00B050"/>
                </a:solidFill>
                <a:latin typeface="Varela Round" panose="00000500000000000000" pitchFamily="2" charset="-79"/>
                <a:cs typeface="Varela Round" panose="00000500000000000000" pitchFamily="2" charset="-79"/>
              </a:rPr>
              <a:t>מודל ג' ומודל ד</a:t>
            </a:r>
            <a:r>
              <a:rPr lang="he-IL" sz="2400" dirty="0">
                <a:solidFill>
                  <a:srgbClr val="00B050"/>
                </a:solidFill>
                <a:latin typeface="Varela Round" panose="00000500000000000000" pitchFamily="2" charset="-79"/>
                <a:cs typeface="Varela Round" panose="00000500000000000000" pitchFamily="2" charset="-79"/>
              </a:rPr>
              <a:t>' </a:t>
            </a:r>
            <a:r>
              <a:rPr lang="he-IL" sz="2400" dirty="0">
                <a:latin typeface="Varela Round" panose="00000500000000000000" pitchFamily="2" charset="-79"/>
                <a:cs typeface="Varela Round" panose="00000500000000000000" pitchFamily="2" charset="-79"/>
              </a:rPr>
              <a:t>אינם מתאימים. אם נניח הכלי שבו נתון הגז היה מזרק והיינו לוחצים על בוכנה של המזרק, החלקיקים של הגז היו יכולים להתקרב זה לזה. </a:t>
            </a:r>
          </a:p>
          <a:p>
            <a:r>
              <a:rPr lang="he-IL" sz="2400" dirty="0">
                <a:latin typeface="Varela Round" panose="00000500000000000000" pitchFamily="2" charset="-79"/>
                <a:cs typeface="Varela Round" panose="00000500000000000000" pitchFamily="2" charset="-79"/>
              </a:rPr>
              <a:t>בשאלה הנוכחית הגז נמצא בכלי שנפחו קבוע . </a:t>
            </a:r>
            <a:r>
              <a:rPr lang="he-IL" sz="2400" dirty="0">
                <a:solidFill>
                  <a:srgbClr val="00B050"/>
                </a:solidFill>
                <a:latin typeface="Varela Round" panose="00000500000000000000" pitchFamily="2" charset="-79"/>
                <a:cs typeface="Varela Round" panose="00000500000000000000" pitchFamily="2" charset="-79"/>
              </a:rPr>
              <a:t>                                                            </a:t>
            </a:r>
            <a:endParaRPr lang="he-IL" sz="2400" dirty="0">
              <a:latin typeface="Varela Round" panose="00000500000000000000" pitchFamily="2" charset="-79"/>
              <a:cs typeface="Varela Round" panose="00000500000000000000" pitchFamily="2" charset="-79"/>
            </a:endParaRPr>
          </a:p>
        </p:txBody>
      </p:sp>
      <p:sp>
        <p:nvSpPr>
          <p:cNvPr id="22" name="תרשים זרימה: מחבר 21"/>
          <p:cNvSpPr/>
          <p:nvPr/>
        </p:nvSpPr>
        <p:spPr>
          <a:xfrm>
            <a:off x="5981700" y="154023"/>
            <a:ext cx="1902477" cy="1983058"/>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p:cNvSpPr txBox="1"/>
          <p:nvPr/>
        </p:nvSpPr>
        <p:spPr>
          <a:xfrm>
            <a:off x="460095" y="3290856"/>
            <a:ext cx="11405664" cy="461665"/>
          </a:xfrm>
          <a:prstGeom prst="rect">
            <a:avLst/>
          </a:prstGeom>
          <a:noFill/>
        </p:spPr>
        <p:txBody>
          <a:bodyPr wrap="square" rtlCol="1">
            <a:spAutoFit/>
          </a:bodyPr>
          <a:lstStyle/>
          <a:p>
            <a:r>
              <a:rPr lang="he-IL" sz="2400" b="1" dirty="0">
                <a:solidFill>
                  <a:srgbClr val="00B050"/>
                </a:solidFill>
                <a:latin typeface="Varela Round" panose="00000500000000000000" pitchFamily="2" charset="-79"/>
                <a:cs typeface="Varela Round" panose="00000500000000000000" pitchFamily="2" charset="-79"/>
              </a:rPr>
              <a:t>מודל ב'-</a:t>
            </a:r>
            <a:r>
              <a:rPr lang="he-IL" sz="2400" dirty="0">
                <a:latin typeface="Varela Round" panose="00000500000000000000" pitchFamily="2" charset="-79"/>
                <a:cs typeface="Varela Round" panose="00000500000000000000" pitchFamily="2" charset="-79"/>
              </a:rPr>
              <a:t>אינו מתאים לנתוני השאלה. גז תמיד מתפשט באופן אחיד בכל חלל הכלי.</a:t>
            </a:r>
            <a:endParaRPr lang="he-IL" sz="2400" dirty="0"/>
          </a:p>
        </p:txBody>
      </p:sp>
      <p:sp>
        <p:nvSpPr>
          <p:cNvPr id="24" name="TextBox 23"/>
          <p:cNvSpPr txBox="1"/>
          <p:nvPr/>
        </p:nvSpPr>
        <p:spPr>
          <a:xfrm>
            <a:off x="394412" y="3844092"/>
            <a:ext cx="11537031" cy="1464231"/>
          </a:xfrm>
          <a:prstGeom prst="roundRect">
            <a:avLst/>
          </a:prstGeom>
          <a:noFill/>
          <a:ln w="6350">
            <a:noFill/>
          </a:ln>
        </p:spPr>
        <p:txBody>
          <a:bodyPr wrap="square" rtlCol="1">
            <a:spAutoFit/>
          </a:bodyPr>
          <a:lstStyle/>
          <a:p>
            <a:pPr marL="0" lvl="2" algn="ctr"/>
            <a:r>
              <a:rPr lang="he-IL" sz="3200" b="1" dirty="0">
                <a:solidFill>
                  <a:srgbClr val="00B050"/>
                </a:solidFill>
                <a:latin typeface="Varela Round"/>
                <a:ea typeface="Varela Round"/>
                <a:cs typeface="Varela Round"/>
                <a:sym typeface="Varela Round"/>
              </a:rPr>
              <a:t>התשובה הנכונה היא מודל א' –משתי סיבות:</a:t>
            </a:r>
            <a:r>
              <a:rPr lang="he-IL" sz="3200" b="1" dirty="0">
                <a:solidFill>
                  <a:srgbClr val="002060"/>
                </a:solidFill>
                <a:latin typeface="Varela Round"/>
                <a:ea typeface="Varela Round"/>
                <a:cs typeface="Varela Round"/>
                <a:sym typeface="Varela Round"/>
              </a:rPr>
              <a:t> </a:t>
            </a:r>
          </a:p>
          <a:p>
            <a:pPr marL="0" lvl="2"/>
            <a:r>
              <a:rPr lang="he-IL" sz="2400" dirty="0">
                <a:solidFill>
                  <a:srgbClr val="002060"/>
                </a:solidFill>
                <a:latin typeface="Varela Round"/>
                <a:ea typeface="Varela Round"/>
                <a:cs typeface="Varela Round"/>
                <a:sym typeface="Varela Round"/>
              </a:rPr>
              <a:t>א. נפח הכלי שבו נמצא הגז קבוע </a:t>
            </a:r>
          </a:p>
          <a:p>
            <a:pPr marL="0" lvl="2"/>
            <a:r>
              <a:rPr lang="he-IL" sz="2400" dirty="0">
                <a:solidFill>
                  <a:srgbClr val="002060"/>
                </a:solidFill>
                <a:latin typeface="Varela Round"/>
                <a:ea typeface="Varela Round"/>
                <a:cs typeface="Varela Round"/>
                <a:sym typeface="Varela Round"/>
              </a:rPr>
              <a:t>ב. על-פי תכונותיו של הגז:</a:t>
            </a:r>
            <a:r>
              <a:rPr lang="he-IL" sz="2400" dirty="0">
                <a:solidFill>
                  <a:srgbClr val="00B050"/>
                </a:solidFill>
                <a:latin typeface="Varela Round"/>
                <a:ea typeface="Varela Round"/>
                <a:cs typeface="Varela Round"/>
                <a:sym typeface="Varela Round"/>
              </a:rPr>
              <a:t> </a:t>
            </a:r>
            <a:r>
              <a:rPr lang="he-IL" sz="2400" dirty="0">
                <a:solidFill>
                  <a:srgbClr val="002060"/>
                </a:solidFill>
                <a:latin typeface="Varela Round"/>
                <a:ea typeface="Varela Round"/>
                <a:cs typeface="Varela Round"/>
                <a:sym typeface="Varela Round"/>
              </a:rPr>
              <a:t>חלקיקי הגז "תופסים" את כל חלל הכלי. </a:t>
            </a:r>
          </a:p>
        </p:txBody>
      </p:sp>
    </p:spTree>
    <p:extLst>
      <p:ext uri="{BB962C8B-B14F-4D97-AF65-F5344CB8AC3E}">
        <p14:creationId xmlns:p14="http://schemas.microsoft.com/office/powerpoint/2010/main" val="12552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right)">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right)">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right)">
                                      <p:cBhvr>
                                        <p:cTn id="26" dur="20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right)">
                                      <p:cBhvr>
                                        <p:cTn id="31" dur="1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2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right)">
                                      <p:cBhvr>
                                        <p:cTn id="41" dur="1500"/>
                                        <p:tgtEl>
                                          <p:spTgt spid="2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4">
                                            <p:txEl>
                                              <p:pRg st="1" end="1"/>
                                            </p:txEl>
                                          </p:spTgt>
                                        </p:tgtEl>
                                        <p:attrNameLst>
                                          <p:attrName>style.visibility</p:attrName>
                                        </p:attrNameLst>
                                      </p:cBhvr>
                                      <p:to>
                                        <p:strVal val="visible"/>
                                      </p:to>
                                    </p:set>
                                    <p:animEffect transition="in" filter="wipe(right)">
                                      <p:cBhvr>
                                        <p:cTn id="46" dur="1500"/>
                                        <p:tgtEl>
                                          <p:spTgt spid="24">
                                            <p:txEl>
                                              <p:pRg st="1" end="1"/>
                                            </p:txEl>
                                          </p:spTgt>
                                        </p:tgtEl>
                                      </p:cBhvr>
                                    </p:animEffect>
                                  </p:childTnLst>
                                </p:cTn>
                              </p:par>
                              <p:par>
                                <p:cTn id="47" presetID="22" presetClass="entr" presetSubtype="2" fill="hold" nodeType="withEffect">
                                  <p:stCondLst>
                                    <p:cond delay="0"/>
                                  </p:stCondLst>
                                  <p:childTnLst>
                                    <p:set>
                                      <p:cBhvr>
                                        <p:cTn id="48" dur="1" fill="hold">
                                          <p:stCondLst>
                                            <p:cond delay="0"/>
                                          </p:stCondLst>
                                        </p:cTn>
                                        <p:tgtEl>
                                          <p:spTgt spid="24">
                                            <p:txEl>
                                              <p:pRg st="2" end="2"/>
                                            </p:txEl>
                                          </p:spTgt>
                                        </p:tgtEl>
                                        <p:attrNameLst>
                                          <p:attrName>style.visibility</p:attrName>
                                        </p:attrNameLst>
                                      </p:cBhvr>
                                      <p:to>
                                        <p:strVal val="visible"/>
                                      </p:to>
                                    </p:set>
                                    <p:animEffect transition="in" filter="wipe(right)">
                                      <p:cBhvr>
                                        <p:cTn id="49" dur="1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oogle Shape;297;g730e8a58a7_1_218"/>
          <p:cNvPicPr preferRelativeResize="0"/>
          <p:nvPr/>
        </p:nvPicPr>
        <p:blipFill>
          <a:blip r:embed="rId3">
            <a:alphaModFix/>
          </a:blip>
          <a:stretch>
            <a:fillRect/>
          </a:stretch>
        </p:blipFill>
        <p:spPr>
          <a:xfrm>
            <a:off x="5464166" y="58040"/>
            <a:ext cx="1533525" cy="1809750"/>
          </a:xfrm>
          <a:prstGeom prst="rect">
            <a:avLst/>
          </a:prstGeom>
          <a:noFill/>
          <a:ln>
            <a:noFill/>
          </a:ln>
        </p:spPr>
      </p:pic>
      <p:sp>
        <p:nvSpPr>
          <p:cNvPr id="2" name="כותרת 1"/>
          <p:cNvSpPr>
            <a:spLocks noGrp="1"/>
          </p:cNvSpPr>
          <p:nvPr>
            <p:ph type="title"/>
          </p:nvPr>
        </p:nvSpPr>
        <p:spPr>
          <a:xfrm>
            <a:off x="-180974" y="294925"/>
            <a:ext cx="12195719" cy="720000"/>
          </a:xfrm>
        </p:spPr>
        <p:txBody>
          <a:bodyPr/>
          <a:lstStyle/>
          <a:p>
            <a:r>
              <a:rPr lang="he-IL" sz="2800" dirty="0"/>
              <a:t>ב. מה היה צריך להוסיף למודל                    כדי להדגים את שינוי הטמפרטורה?</a:t>
            </a:r>
          </a:p>
        </p:txBody>
      </p:sp>
      <p:sp>
        <p:nvSpPr>
          <p:cNvPr id="17" name="חץ: למטה 3">
            <a:extLst>
              <a:ext uri="{FF2B5EF4-FFF2-40B4-BE49-F238E27FC236}">
                <a16:creationId xmlns:a16="http://schemas.microsoft.com/office/drawing/2014/main" id="{00C95E37-38DD-4941-9885-C7C5B207896E}"/>
              </a:ext>
            </a:extLst>
          </p:cNvPr>
          <p:cNvSpPr/>
          <p:nvPr/>
        </p:nvSpPr>
        <p:spPr>
          <a:xfrm>
            <a:off x="2407205" y="3477393"/>
            <a:ext cx="241942" cy="364007"/>
          </a:xfrm>
          <a:prstGeom prst="downArrow">
            <a:avLst/>
          </a:prstGeom>
          <a:solidFill>
            <a:srgbClr val="00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חץ: למטה 13">
            <a:extLst>
              <a:ext uri="{FF2B5EF4-FFF2-40B4-BE49-F238E27FC236}">
                <a16:creationId xmlns:a16="http://schemas.microsoft.com/office/drawing/2014/main" id="{0D4C72D7-F649-4B45-9886-121177872946}"/>
              </a:ext>
            </a:extLst>
          </p:cNvPr>
          <p:cNvSpPr/>
          <p:nvPr/>
        </p:nvSpPr>
        <p:spPr>
          <a:xfrm>
            <a:off x="2374895" y="4305235"/>
            <a:ext cx="266700" cy="385456"/>
          </a:xfrm>
          <a:prstGeom prst="downArrow">
            <a:avLst/>
          </a:prstGeom>
          <a:solidFill>
            <a:srgbClr val="00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מעוגל 12"/>
          <p:cNvSpPr/>
          <p:nvPr/>
        </p:nvSpPr>
        <p:spPr>
          <a:xfrm>
            <a:off x="181161" y="1342127"/>
            <a:ext cx="5341344" cy="4036971"/>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Google Shape;303;g730e8a58a7_1_195"/>
          <p:cNvSpPr txBox="1"/>
          <p:nvPr/>
        </p:nvSpPr>
        <p:spPr>
          <a:xfrm>
            <a:off x="485685" y="1516835"/>
            <a:ext cx="4594294" cy="882544"/>
          </a:xfrm>
          <a:prstGeom prst="rect">
            <a:avLst/>
          </a:prstGeom>
          <a:noFill/>
          <a:ln w="28575">
            <a:noFill/>
          </a:ln>
        </p:spPr>
        <p:txBody>
          <a:bodyPr spcFirstLastPara="1" wrap="square" lIns="91425" tIns="91425" rIns="91425" bIns="91425" anchor="t" anchorCtr="0">
            <a:noAutofit/>
          </a:bodyPr>
          <a:lstStyle/>
          <a:p>
            <a:pPr algn="ctr"/>
            <a:r>
              <a:rPr lang="he-IL" sz="2400" b="1" dirty="0">
                <a:solidFill>
                  <a:srgbClr val="00B050"/>
                </a:solidFill>
                <a:latin typeface="Varela Round"/>
                <a:ea typeface="Varela Round"/>
                <a:cs typeface="Varela Round"/>
                <a:sym typeface="Varela Round"/>
              </a:rPr>
              <a:t>המודל אינו מייצג את מה שקורה לחלקיקי הגז כאשר מורידים את הטמפרטורה?</a:t>
            </a:r>
            <a:r>
              <a:rPr lang="he-IL" sz="2400" dirty="0">
                <a:solidFill>
                  <a:srgbClr val="00B050"/>
                </a:solidFill>
                <a:latin typeface="Varela Round"/>
                <a:ea typeface="Varela Round"/>
                <a:cs typeface="Varela Round"/>
                <a:sym typeface="Varela Round"/>
              </a:rPr>
              <a:t> </a:t>
            </a:r>
            <a:endParaRPr sz="2400" dirty="0">
              <a:latin typeface="Varela Round"/>
              <a:ea typeface="Varela Round"/>
              <a:cs typeface="Varela Round"/>
              <a:sym typeface="Varela Round"/>
            </a:endParaRPr>
          </a:p>
          <a:p>
            <a:endParaRPr sz="2400" dirty="0">
              <a:latin typeface="Varela Round"/>
              <a:ea typeface="Varela Round"/>
              <a:cs typeface="Varela Round"/>
              <a:sym typeface="Varela Round"/>
            </a:endParaRPr>
          </a:p>
        </p:txBody>
      </p:sp>
      <p:sp>
        <p:nvSpPr>
          <p:cNvPr id="15" name="תיבת טקסט 9">
            <a:extLst>
              <a:ext uri="{FF2B5EF4-FFF2-40B4-BE49-F238E27FC236}">
                <a16:creationId xmlns:a16="http://schemas.microsoft.com/office/drawing/2014/main" id="{7591549F-1566-427E-AC1E-0491D46998F7}"/>
              </a:ext>
            </a:extLst>
          </p:cNvPr>
          <p:cNvSpPr txBox="1"/>
          <p:nvPr/>
        </p:nvSpPr>
        <p:spPr>
          <a:xfrm>
            <a:off x="-149229" y="4648295"/>
            <a:ext cx="5314949" cy="510778"/>
          </a:xfrm>
          <a:prstGeom prst="roundRect">
            <a:avLst/>
          </a:prstGeom>
          <a:noFill/>
          <a:ln w="38100">
            <a:noFill/>
            <a:prstDash val="dash"/>
          </a:ln>
        </p:spPr>
        <p:txBody>
          <a:bodyPr wrap="square" rtlCol="1">
            <a:spAutoFit/>
          </a:bodyPr>
          <a:lstStyle/>
          <a:p>
            <a:pPr algn="ctr"/>
            <a:r>
              <a:rPr lang="he-IL" sz="2400" dirty="0">
                <a:solidFill>
                  <a:srgbClr val="002060"/>
                </a:solidFill>
                <a:latin typeface="Varela Round" panose="00000500000000000000" pitchFamily="2" charset="-79"/>
                <a:cs typeface="Varela Round" panose="00000500000000000000" pitchFamily="2" charset="-79"/>
              </a:rPr>
              <a:t>הלחץ בכלי יקטן.</a:t>
            </a:r>
          </a:p>
        </p:txBody>
      </p:sp>
      <p:sp>
        <p:nvSpPr>
          <p:cNvPr id="16" name="תיבת טקסט 2">
            <a:extLst>
              <a:ext uri="{FF2B5EF4-FFF2-40B4-BE49-F238E27FC236}">
                <a16:creationId xmlns:a16="http://schemas.microsoft.com/office/drawing/2014/main" id="{E3846FE7-0AF2-41DF-A98F-BAB6FBA388D1}"/>
              </a:ext>
            </a:extLst>
          </p:cNvPr>
          <p:cNvSpPr txBox="1"/>
          <p:nvPr/>
        </p:nvSpPr>
        <p:spPr>
          <a:xfrm>
            <a:off x="53644" y="2891942"/>
            <a:ext cx="5219699" cy="510778"/>
          </a:xfrm>
          <a:prstGeom prst="roundRect">
            <a:avLst/>
          </a:prstGeom>
          <a:noFill/>
          <a:ln w="38100">
            <a:noFill/>
            <a:prstDash val="dash"/>
          </a:ln>
        </p:spPr>
        <p:txBody>
          <a:bodyPr wrap="square" rtlCol="1">
            <a:spAutoFit/>
          </a:bodyPr>
          <a:lstStyle/>
          <a:p>
            <a:pPr algn="ctr"/>
            <a:r>
              <a:rPr lang="he-IL" sz="2400" dirty="0">
                <a:solidFill>
                  <a:srgbClr val="002060"/>
                </a:solidFill>
                <a:latin typeface="Varela Round" panose="00000500000000000000" pitchFamily="2" charset="-79"/>
                <a:cs typeface="Varela Round" panose="00000500000000000000" pitchFamily="2" charset="-79"/>
              </a:rPr>
              <a:t>החלקיקים נעים בצורה איטית יותר.</a:t>
            </a:r>
          </a:p>
        </p:txBody>
      </p:sp>
      <p:sp>
        <p:nvSpPr>
          <p:cNvPr id="19" name="תיבת טקסט 8">
            <a:extLst>
              <a:ext uri="{FF2B5EF4-FFF2-40B4-BE49-F238E27FC236}">
                <a16:creationId xmlns:a16="http://schemas.microsoft.com/office/drawing/2014/main" id="{592E1D0D-BA02-4022-98C0-2E0DA19BB2EE}"/>
              </a:ext>
            </a:extLst>
          </p:cNvPr>
          <p:cNvSpPr txBox="1"/>
          <p:nvPr/>
        </p:nvSpPr>
        <p:spPr>
          <a:xfrm>
            <a:off x="53644" y="3807455"/>
            <a:ext cx="5314949" cy="510778"/>
          </a:xfrm>
          <a:prstGeom prst="roundRect">
            <a:avLst/>
          </a:prstGeom>
          <a:noFill/>
          <a:ln w="38100">
            <a:noFill/>
            <a:prstDash val="dash"/>
          </a:ln>
        </p:spPr>
        <p:txBody>
          <a:bodyPr wrap="square" rtlCol="1">
            <a:spAutoFit/>
          </a:bodyPr>
          <a:lstStyle/>
          <a:p>
            <a:pPr algn="ctr"/>
            <a:r>
              <a:rPr lang="he-IL" sz="2400" dirty="0">
                <a:solidFill>
                  <a:srgbClr val="002060"/>
                </a:solidFill>
                <a:latin typeface="Varela Round" panose="00000500000000000000" pitchFamily="2" charset="-79"/>
                <a:cs typeface="Varela Round" panose="00000500000000000000" pitchFamily="2" charset="-79"/>
              </a:rPr>
              <a:t>מספר ההתנגשויות בדפנות הכלי קטן.</a:t>
            </a:r>
          </a:p>
        </p:txBody>
      </p:sp>
      <p:grpSp>
        <p:nvGrpSpPr>
          <p:cNvPr id="6" name="קבוצה 5"/>
          <p:cNvGrpSpPr/>
          <p:nvPr/>
        </p:nvGrpSpPr>
        <p:grpSpPr>
          <a:xfrm>
            <a:off x="6553452" y="1867790"/>
            <a:ext cx="5203495" cy="3035894"/>
            <a:chOff x="6553452" y="1867790"/>
            <a:chExt cx="5203495" cy="3035894"/>
          </a:xfrm>
        </p:grpSpPr>
        <p:sp>
          <p:nvSpPr>
            <p:cNvPr id="26" name="מלבן מעוגל 25"/>
            <p:cNvSpPr/>
            <p:nvPr/>
          </p:nvSpPr>
          <p:spPr>
            <a:xfrm>
              <a:off x="6553452" y="1958107"/>
              <a:ext cx="5203495" cy="2945577"/>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TextBox 26"/>
            <p:cNvSpPr txBox="1"/>
            <p:nvPr/>
          </p:nvSpPr>
          <p:spPr>
            <a:xfrm>
              <a:off x="6553452" y="1867790"/>
              <a:ext cx="5033674" cy="2862322"/>
            </a:xfrm>
            <a:prstGeom prst="rect">
              <a:avLst/>
            </a:prstGeom>
            <a:noFill/>
          </p:spPr>
          <p:txBody>
            <a:bodyPr wrap="square" rtlCol="1">
              <a:spAutoFit/>
            </a:bodyPr>
            <a:lstStyle/>
            <a:p>
              <a:pPr algn="ctr">
                <a:lnSpc>
                  <a:spcPct val="150000"/>
                </a:lnSpc>
              </a:pPr>
              <a:r>
                <a:rPr lang="he-IL" sz="2400" b="1" dirty="0">
                  <a:solidFill>
                    <a:srgbClr val="00B050"/>
                  </a:solidFill>
                  <a:latin typeface="Varela Round" panose="00000500000000000000" pitchFamily="2" charset="-79"/>
                  <a:cs typeface="Varela Round" panose="00000500000000000000" pitchFamily="2" charset="-79"/>
                </a:rPr>
                <a:t>המודל מייצג את:</a:t>
              </a:r>
            </a:p>
            <a:p>
              <a:pPr marL="342900" indent="-342900">
                <a:lnSpc>
                  <a:spcPct val="150000"/>
                </a:lnSpc>
                <a:buClr>
                  <a:srgbClr val="00B050"/>
                </a:buClr>
                <a:buSzPct val="150000"/>
                <a:buFont typeface="Wingdings" panose="05000000000000000000" pitchFamily="2" charset="2"/>
                <a:buChar char="ü"/>
              </a:pPr>
              <a:r>
                <a:rPr lang="he-IL" sz="2400" dirty="0">
                  <a:solidFill>
                    <a:srgbClr val="002060"/>
                  </a:solidFill>
                  <a:latin typeface="Varela Round" panose="00000500000000000000" pitchFamily="2" charset="-79"/>
                  <a:cs typeface="Varela Round" panose="00000500000000000000" pitchFamily="2" charset="-79"/>
                </a:rPr>
                <a:t> הנפח של הכלי </a:t>
              </a:r>
            </a:p>
            <a:p>
              <a:pPr marL="342900" indent="-342900">
                <a:lnSpc>
                  <a:spcPct val="150000"/>
                </a:lnSpc>
                <a:buClr>
                  <a:srgbClr val="00B050"/>
                </a:buClr>
                <a:buSzPct val="150000"/>
                <a:buFont typeface="Wingdings" panose="05000000000000000000" pitchFamily="2" charset="2"/>
                <a:buChar char="ü"/>
              </a:pPr>
              <a:r>
                <a:rPr lang="he-IL" sz="2400" dirty="0">
                  <a:solidFill>
                    <a:srgbClr val="002060"/>
                  </a:solidFill>
                  <a:latin typeface="Varela Round" panose="00000500000000000000" pitchFamily="2" charset="-79"/>
                  <a:cs typeface="Varela Round" panose="00000500000000000000" pitchFamily="2" charset="-79"/>
                </a:rPr>
                <a:t> שהכלי הוא בעל נפח קבוע</a:t>
              </a:r>
            </a:p>
            <a:p>
              <a:pPr marL="342900" indent="-342900">
                <a:lnSpc>
                  <a:spcPct val="150000"/>
                </a:lnSpc>
                <a:buClr>
                  <a:srgbClr val="00B050"/>
                </a:buClr>
                <a:buSzPct val="150000"/>
                <a:buFont typeface="Wingdings" panose="05000000000000000000" pitchFamily="2" charset="2"/>
                <a:buChar char="ü"/>
              </a:pPr>
              <a:r>
                <a:rPr lang="he-IL" sz="2400" dirty="0">
                  <a:solidFill>
                    <a:srgbClr val="002060"/>
                  </a:solidFill>
                  <a:latin typeface="Varela Round" panose="00000500000000000000" pitchFamily="2" charset="-79"/>
                  <a:cs typeface="Varela Round" panose="00000500000000000000" pitchFamily="2" charset="-79"/>
                </a:rPr>
                <a:t> שהמולקולות של הגז פרושות בכל </a:t>
              </a:r>
            </a:p>
            <a:p>
              <a:pPr>
                <a:lnSpc>
                  <a:spcPct val="150000"/>
                </a:lnSpc>
                <a:buClr>
                  <a:srgbClr val="00B050"/>
                </a:buClr>
                <a:buSzPct val="150000"/>
              </a:pPr>
              <a:r>
                <a:rPr lang="he-IL" sz="2400" dirty="0">
                  <a:solidFill>
                    <a:srgbClr val="002060"/>
                  </a:solidFill>
                  <a:latin typeface="Varela Round" panose="00000500000000000000" pitchFamily="2" charset="-79"/>
                  <a:cs typeface="Varela Round" panose="00000500000000000000" pitchFamily="2" charset="-79"/>
                </a:rPr>
                <a:t>     הנפח של הכלי.</a:t>
              </a:r>
            </a:p>
          </p:txBody>
        </p:sp>
      </p:grpSp>
    </p:spTree>
    <p:extLst>
      <p:ext uri="{BB962C8B-B14F-4D97-AF65-F5344CB8AC3E}">
        <p14:creationId xmlns:p14="http://schemas.microsoft.com/office/powerpoint/2010/main" val="1159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2000"/>
                                        <p:tgtEl>
                                          <p:spTgt spid="2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1500"/>
                                        <p:tgtEl>
                                          <p:spTgt spid="16"/>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1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righ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0" grpId="0" animBg="1"/>
      <p:bldP spid="13" grpId="0" animBg="1"/>
      <p:bldP spid="14" grpId="0"/>
      <p:bldP spid="15" grpId="0"/>
      <p:bldP spid="16"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662756C6-F60F-4533-9F80-A12992DB597A}"/>
              </a:ext>
            </a:extLst>
          </p:cNvPr>
          <p:cNvSpPr txBox="1"/>
          <p:nvPr/>
        </p:nvSpPr>
        <p:spPr>
          <a:xfrm>
            <a:off x="205949" y="2132393"/>
            <a:ext cx="11540721" cy="3371136"/>
          </a:xfrm>
          <a:prstGeom prst="roundRect">
            <a:avLst/>
          </a:prstGeom>
          <a:noFill/>
          <a:ln w="6350">
            <a:solidFill>
              <a:srgbClr val="00007E"/>
            </a:solidFill>
          </a:ln>
        </p:spPr>
        <p:txBody>
          <a:bodyPr wrap="square" rtlCol="1">
            <a:spAutoFit/>
          </a:bodyPr>
          <a:lstStyle/>
          <a:p>
            <a:r>
              <a:rPr lang="he-IL" sz="2400" dirty="0">
                <a:solidFill>
                  <a:srgbClr val="002060"/>
                </a:solidFill>
                <a:latin typeface="Varela Round" panose="00000500000000000000" pitchFamily="2" charset="-79"/>
                <a:cs typeface="Varela Round" panose="00000500000000000000" pitchFamily="2" charset="-79"/>
              </a:rPr>
              <a:t>אם אנחנו רוצים להוסיף למודל משהו שידגים את השינוי שנגרם כתוצאה מירידת הטמפרטורה, אפשר להוסיף </a:t>
            </a:r>
            <a:r>
              <a:rPr lang="x-none" sz="2400" dirty="0">
                <a:solidFill>
                  <a:srgbClr val="002060"/>
                </a:solidFill>
                <a:latin typeface="Varela Round"/>
                <a:ea typeface="Varela Round"/>
                <a:cs typeface="Varela Round"/>
                <a:sym typeface="Varela Round"/>
              </a:rPr>
              <a:t>חיצים </a:t>
            </a:r>
            <a:r>
              <a:rPr lang="he-IL" sz="2400" dirty="0">
                <a:solidFill>
                  <a:srgbClr val="002060"/>
                </a:solidFill>
                <a:latin typeface="Varela Round"/>
                <a:ea typeface="Varela Round"/>
                <a:cs typeface="Varela Round"/>
                <a:sym typeface="Varela Round"/>
              </a:rPr>
              <a:t>באורך שונה. </a:t>
            </a:r>
          </a:p>
          <a:p>
            <a:endParaRPr lang="he-IL" sz="2400" dirty="0">
              <a:solidFill>
                <a:srgbClr val="002060"/>
              </a:solidFill>
              <a:latin typeface="Varela Round"/>
              <a:ea typeface="Varela Round"/>
              <a:cs typeface="Varela Round"/>
              <a:sym typeface="Varela Round"/>
            </a:endParaRPr>
          </a:p>
          <a:p>
            <a:r>
              <a:rPr lang="he-IL" sz="2400" dirty="0">
                <a:solidFill>
                  <a:srgbClr val="002060"/>
                </a:solidFill>
                <a:latin typeface="Varela Round"/>
                <a:ea typeface="Varela Round"/>
                <a:cs typeface="Varela Round"/>
                <a:sym typeface="Varela Round"/>
              </a:rPr>
              <a:t>אורך שונה של החיצים </a:t>
            </a:r>
            <a:r>
              <a:rPr lang="x-none" sz="2400" dirty="0">
                <a:solidFill>
                  <a:srgbClr val="002060"/>
                </a:solidFill>
                <a:latin typeface="Varela Round"/>
                <a:ea typeface="Varela Round"/>
                <a:cs typeface="Varela Round"/>
                <a:sym typeface="Varela Round"/>
              </a:rPr>
              <a:t>יסמל </a:t>
            </a:r>
            <a:r>
              <a:rPr lang="he-IL" sz="2400" dirty="0">
                <a:solidFill>
                  <a:srgbClr val="002060"/>
                </a:solidFill>
                <a:latin typeface="Varela Round"/>
                <a:ea typeface="Varela Round"/>
                <a:cs typeface="Varela Round"/>
                <a:sym typeface="Varela Round"/>
              </a:rPr>
              <a:t>את מספר ה</a:t>
            </a:r>
            <a:r>
              <a:rPr lang="x-none" sz="2400" dirty="0">
                <a:solidFill>
                  <a:srgbClr val="002060"/>
                </a:solidFill>
                <a:latin typeface="Varela Round"/>
                <a:ea typeface="Varela Round"/>
                <a:cs typeface="Varela Round"/>
                <a:sym typeface="Varela Round"/>
              </a:rPr>
              <a:t>התנגשויות של המולקולות עם הדפנות של ה</a:t>
            </a:r>
            <a:r>
              <a:rPr lang="he-IL" sz="2400" dirty="0">
                <a:solidFill>
                  <a:srgbClr val="002060"/>
                </a:solidFill>
                <a:latin typeface="Varela Round"/>
                <a:ea typeface="Varela Round"/>
                <a:cs typeface="Varela Round"/>
                <a:sym typeface="Varela Round"/>
              </a:rPr>
              <a:t>כלי ליחידת שטח.</a:t>
            </a:r>
          </a:p>
          <a:p>
            <a:r>
              <a:rPr lang="he-IL" sz="2400" dirty="0">
                <a:solidFill>
                  <a:srgbClr val="002060"/>
                </a:solidFill>
                <a:latin typeface="Varela Round"/>
                <a:ea typeface="Varela Round"/>
                <a:cs typeface="Varela Round"/>
                <a:sym typeface="Varela Round"/>
              </a:rPr>
              <a:t>חץ ארוך יסמל לחץ גבוה עבור </a:t>
            </a:r>
            <a:r>
              <a:rPr lang="en-US" sz="2400" dirty="0">
                <a:solidFill>
                  <a:srgbClr val="002060"/>
                </a:solidFill>
                <a:latin typeface="Varela Round"/>
                <a:ea typeface="Varela Round"/>
                <a:cs typeface="Varela Round"/>
                <a:sym typeface="Varela Round"/>
              </a:rPr>
              <a:t>T</a:t>
            </a:r>
            <a:r>
              <a:rPr lang="en-US" sz="2400" baseline="-25000" dirty="0">
                <a:solidFill>
                  <a:srgbClr val="002060"/>
                </a:solidFill>
                <a:latin typeface="Varela Round"/>
                <a:ea typeface="Varela Round"/>
                <a:cs typeface="Varela Round"/>
                <a:sym typeface="Varela Round"/>
              </a:rPr>
              <a:t>1</a:t>
            </a:r>
            <a:r>
              <a:rPr lang="en-US" sz="2400" dirty="0">
                <a:solidFill>
                  <a:srgbClr val="002060"/>
                </a:solidFill>
                <a:latin typeface="Varela Round"/>
                <a:ea typeface="Varela Round"/>
                <a:cs typeface="Varela Round"/>
                <a:sym typeface="Varela Round"/>
              </a:rPr>
              <a:t>  </a:t>
            </a:r>
          </a:p>
          <a:p>
            <a:r>
              <a:rPr lang="he-IL" sz="2400" dirty="0">
                <a:solidFill>
                  <a:srgbClr val="002060"/>
                </a:solidFill>
                <a:latin typeface="Varela Round"/>
                <a:ea typeface="Varela Round"/>
                <a:cs typeface="Varela Round"/>
                <a:sym typeface="Varela Round"/>
              </a:rPr>
              <a:t>חץ קצר יסמל לחץ נמוך  עבור   </a:t>
            </a:r>
            <a:r>
              <a:rPr lang="en-US" sz="2400" dirty="0">
                <a:solidFill>
                  <a:srgbClr val="002060"/>
                </a:solidFill>
                <a:latin typeface="Varela Round"/>
                <a:ea typeface="Varela Round"/>
                <a:cs typeface="Varela Round"/>
                <a:sym typeface="Varela Round"/>
              </a:rPr>
              <a:t>T</a:t>
            </a:r>
            <a:r>
              <a:rPr lang="en-US" sz="2400" baseline="-25000" dirty="0">
                <a:solidFill>
                  <a:srgbClr val="002060"/>
                </a:solidFill>
                <a:latin typeface="Varela Round"/>
                <a:ea typeface="Varela Round"/>
                <a:cs typeface="Varela Round"/>
                <a:sym typeface="Varela Round"/>
              </a:rPr>
              <a:t>2</a:t>
            </a:r>
          </a:p>
          <a:p>
            <a:endParaRPr lang="he-IL" sz="2400" dirty="0">
              <a:solidFill>
                <a:srgbClr val="002060"/>
              </a:solidFill>
              <a:latin typeface="Varela Round" panose="00000500000000000000" pitchFamily="2" charset="-79"/>
              <a:cs typeface="Varela Round" panose="00000500000000000000" pitchFamily="2" charset="-79"/>
            </a:endParaRPr>
          </a:p>
        </p:txBody>
      </p:sp>
      <p:pic>
        <p:nvPicPr>
          <p:cNvPr id="13" name="Google Shape;297;g730e8a58a7_1_218"/>
          <p:cNvPicPr preferRelativeResize="0"/>
          <p:nvPr/>
        </p:nvPicPr>
        <p:blipFill>
          <a:blip r:embed="rId2">
            <a:alphaModFix/>
          </a:blip>
          <a:stretch>
            <a:fillRect/>
          </a:stretch>
        </p:blipFill>
        <p:spPr>
          <a:xfrm>
            <a:off x="325639" y="257926"/>
            <a:ext cx="1533525" cy="1809750"/>
          </a:xfrm>
          <a:prstGeom prst="rect">
            <a:avLst/>
          </a:prstGeom>
          <a:noFill/>
          <a:ln>
            <a:noFill/>
          </a:ln>
        </p:spPr>
      </p:pic>
      <p:cxnSp>
        <p:nvCxnSpPr>
          <p:cNvPr id="16" name="מחבר חץ ישר 15"/>
          <p:cNvCxnSpPr/>
          <p:nvPr/>
        </p:nvCxnSpPr>
        <p:spPr>
          <a:xfrm flipH="1">
            <a:off x="4983327" y="4287102"/>
            <a:ext cx="198596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flipV="1">
            <a:off x="5952056" y="4735989"/>
            <a:ext cx="992982" cy="41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3084" y="700048"/>
            <a:ext cx="1388803" cy="461665"/>
          </a:xfrm>
          <a:prstGeom prst="rect">
            <a:avLst/>
          </a:prstGeom>
          <a:noFill/>
        </p:spPr>
        <p:txBody>
          <a:bodyPr wrap="square" rtlCol="1">
            <a:spAutoFit/>
          </a:bodyPr>
          <a:lstStyle/>
          <a:p>
            <a:pPr algn="l" rtl="0"/>
            <a:r>
              <a:rPr lang="en-US" sz="2400" dirty="0">
                <a:latin typeface="Varela Round" panose="00000500000000000000" pitchFamily="2" charset="-79"/>
                <a:cs typeface="Varela Round" panose="00000500000000000000" pitchFamily="2" charset="-79"/>
              </a:rPr>
              <a:t>T1</a:t>
            </a:r>
            <a:r>
              <a:rPr lang="he-IL" sz="2400" dirty="0">
                <a:latin typeface="Varela Round" panose="00000500000000000000" pitchFamily="2" charset="-79"/>
                <a:cs typeface="Varela Round" panose="00000500000000000000" pitchFamily="2" charset="-79"/>
              </a:rPr>
              <a:t> &lt; </a:t>
            </a:r>
            <a:r>
              <a:rPr lang="en-US" sz="2400" dirty="0">
                <a:latin typeface="Varela Round" panose="00000500000000000000" pitchFamily="2" charset="-79"/>
                <a:cs typeface="Varela Round" panose="00000500000000000000" pitchFamily="2" charset="-79"/>
              </a:rPr>
              <a:t>T</a:t>
            </a:r>
            <a:r>
              <a:rPr lang="he-IL" sz="2400" dirty="0">
                <a:latin typeface="Varela Round" panose="00000500000000000000" pitchFamily="2" charset="-79"/>
                <a:cs typeface="Varela Round" panose="00000500000000000000" pitchFamily="2" charset="-79"/>
              </a:rPr>
              <a:t>2</a:t>
            </a:r>
          </a:p>
        </p:txBody>
      </p:sp>
      <p:sp>
        <p:nvSpPr>
          <p:cNvPr id="20" name="TextBox 19"/>
          <p:cNvSpPr txBox="1"/>
          <p:nvPr/>
        </p:nvSpPr>
        <p:spPr>
          <a:xfrm>
            <a:off x="3600450" y="330716"/>
            <a:ext cx="8265911" cy="830997"/>
          </a:xfrm>
          <a:prstGeom prst="rect">
            <a:avLst/>
          </a:prstGeom>
          <a:noFill/>
        </p:spPr>
        <p:txBody>
          <a:bodyPr wrap="square" rtlCol="1">
            <a:spAutoFit/>
          </a:bodyPr>
          <a:lstStyle/>
          <a:p>
            <a:r>
              <a:rPr lang="he-IL" sz="2400" dirty="0">
                <a:solidFill>
                  <a:srgbClr val="002060"/>
                </a:solidFill>
                <a:latin typeface="Varela Round" panose="00000500000000000000" pitchFamily="2" charset="-79"/>
                <a:cs typeface="Varela Round" panose="00000500000000000000" pitchFamily="2" charset="-79"/>
              </a:rPr>
              <a:t>נחזור לשאלה:</a:t>
            </a:r>
          </a:p>
          <a:p>
            <a:r>
              <a:rPr lang="he-IL" sz="2400" dirty="0">
                <a:solidFill>
                  <a:srgbClr val="00B050"/>
                </a:solidFill>
                <a:latin typeface="Varela Round" panose="00000500000000000000" pitchFamily="2" charset="-79"/>
                <a:cs typeface="Varela Round" panose="00000500000000000000" pitchFamily="2" charset="-79"/>
              </a:rPr>
              <a:t>מה היה צריך להוסיף למודל כדי להדגים את שינוי הטמפרטורה</a:t>
            </a:r>
            <a:r>
              <a:rPr lang="he-IL" sz="2400" dirty="0">
                <a:latin typeface="Varela Round" panose="00000500000000000000" pitchFamily="2" charset="-79"/>
                <a:cs typeface="Varela Round" panose="00000500000000000000" pitchFamily="2" charset="-79"/>
              </a:rPr>
              <a:t>?</a:t>
            </a:r>
          </a:p>
        </p:txBody>
      </p:sp>
    </p:spTree>
    <p:extLst>
      <p:ext uri="{BB962C8B-B14F-4D97-AF65-F5344CB8AC3E}">
        <p14:creationId xmlns:p14="http://schemas.microsoft.com/office/powerpoint/2010/main" val="4001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2000"/>
                                        <p:tgtEl>
                                          <p:spTgt spid="20"/>
                                        </p:tgtEl>
                                      </p:cBhvr>
                                    </p:animEffect>
                                  </p:childTnLst>
                                </p:cTn>
                              </p:par>
                              <p:par>
                                <p:cTn id="8" presetID="47"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2000"/>
                                        <p:tgtEl>
                                          <p:spTgt spid="5"/>
                                        </p:tgtEl>
                                      </p:cBhvr>
                                    </p:animEffect>
                                  </p:childTnLst>
                                </p:cTn>
                              </p:par>
                              <p:par>
                                <p:cTn id="23" presetID="22" presetClass="entr" presetSubtype="2"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2000"/>
                                        <p:tgtEl>
                                          <p:spTgt spid="16"/>
                                        </p:tgtEl>
                                      </p:cBhvr>
                                    </p:animEffect>
                                  </p:childTnLst>
                                </p:cTn>
                              </p:par>
                              <p:par>
                                <p:cTn id="26" presetID="2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302;g72f4dab857_0_23"/>
          <p:cNvPicPr preferRelativeResize="0"/>
          <p:nvPr/>
        </p:nvPicPr>
        <p:blipFill rotWithShape="1">
          <a:blip r:embed="rId2">
            <a:alphaModFix/>
          </a:blip>
          <a:srcRect/>
          <a:stretch/>
        </p:blipFill>
        <p:spPr>
          <a:xfrm rot="1549184" flipH="1">
            <a:off x="5971601" y="1414773"/>
            <a:ext cx="3268745" cy="2622317"/>
          </a:xfrm>
          <a:prstGeom prst="rect">
            <a:avLst/>
          </a:prstGeom>
          <a:noFill/>
          <a:ln>
            <a:noFill/>
          </a:ln>
        </p:spPr>
      </p:pic>
      <p:pic>
        <p:nvPicPr>
          <p:cNvPr id="14" name="Google Shape;327;g732e70a975_0_20"/>
          <p:cNvPicPr preferRelativeResize="0"/>
          <p:nvPr/>
        </p:nvPicPr>
        <p:blipFill rotWithShape="1">
          <a:blip r:embed="rId3">
            <a:alphaModFix/>
          </a:blip>
          <a:srcRect l="78513" t="16597" r="224" b="3522"/>
          <a:stretch/>
        </p:blipFill>
        <p:spPr>
          <a:xfrm flipH="1">
            <a:off x="4983404" y="2649267"/>
            <a:ext cx="1521030" cy="1968766"/>
          </a:xfrm>
          <a:prstGeom prst="rect">
            <a:avLst/>
          </a:prstGeom>
          <a:noFill/>
          <a:ln>
            <a:noFill/>
          </a:ln>
        </p:spPr>
      </p:pic>
      <p:cxnSp>
        <p:nvCxnSpPr>
          <p:cNvPr id="5" name="מחבר ישר 4"/>
          <p:cNvCxnSpPr/>
          <p:nvPr/>
        </p:nvCxnSpPr>
        <p:spPr>
          <a:xfrm>
            <a:off x="301159" y="1084636"/>
            <a:ext cx="11522558" cy="57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Google Shape;206;g730e8a58a7_0_188"/>
          <p:cNvSpPr txBox="1">
            <a:spLocks noGrp="1"/>
          </p:cNvSpPr>
          <p:nvPr>
            <p:ph type="title"/>
          </p:nvPr>
        </p:nvSpPr>
        <p:spPr>
          <a:xfrm>
            <a:off x="794" y="333921"/>
            <a:ext cx="12190500" cy="720000"/>
          </a:xfrm>
          <a:prstGeom prst="rect">
            <a:avLst/>
          </a:prstGeom>
          <a:noFill/>
          <a:ln>
            <a:noFill/>
          </a:ln>
        </p:spPr>
        <p:txBody>
          <a:bodyPr spcFirstLastPara="1" vert="horz" wrap="square" lIns="91425" tIns="45700" rIns="91425" bIns="45700" rtlCol="1" anchor="ctr" anchorCtr="0">
            <a:noAutofit/>
          </a:bodyPr>
          <a:lstStyle/>
          <a:p>
            <a:pPr>
              <a:buClr>
                <a:srgbClr val="000000"/>
              </a:buClr>
            </a:pPr>
            <a:r>
              <a:rPr lang="he-IL" sz="4400" b="0" dirty="0">
                <a:solidFill>
                  <a:srgbClr val="192A72"/>
                </a:solidFill>
                <a:latin typeface="Varela Round" panose="00000500000000000000" pitchFamily="2" charset="-79"/>
                <a:ea typeface="Arial"/>
                <a:cs typeface="Varela Round" panose="00000500000000000000" pitchFamily="2" charset="-79"/>
                <a:sym typeface="Arial"/>
              </a:rPr>
              <a:t> </a:t>
            </a:r>
            <a:r>
              <a:rPr lang="he-IL" sz="4000" b="0" dirty="0">
                <a:solidFill>
                  <a:srgbClr val="192A72"/>
                </a:solidFill>
                <a:latin typeface="Varela Round" panose="00000500000000000000" pitchFamily="2" charset="-79"/>
                <a:ea typeface="Arial"/>
                <a:cs typeface="Varela Round" panose="00000500000000000000" pitchFamily="2" charset="-79"/>
                <a:sym typeface="Arial"/>
              </a:rPr>
              <a:t>נבחן את ההשפעה שיש ל</a:t>
            </a:r>
            <a:r>
              <a:rPr lang="x-none" sz="4000" b="0" dirty="0">
                <a:solidFill>
                  <a:srgbClr val="192A72"/>
                </a:solidFill>
                <a:latin typeface="Varela Round" panose="00000500000000000000" pitchFamily="2" charset="-79"/>
                <a:ea typeface="Arial"/>
                <a:cs typeface="Varela Round" panose="00000500000000000000" pitchFamily="2" charset="-79"/>
                <a:sym typeface="Arial"/>
              </a:rPr>
              <a:t>מאפייני</a:t>
            </a:r>
            <a:r>
              <a:rPr lang="he-IL" sz="4000" b="0" dirty="0">
                <a:solidFill>
                  <a:srgbClr val="192A72"/>
                </a:solidFill>
                <a:latin typeface="Varela Round" panose="00000500000000000000" pitchFamily="2" charset="-79"/>
                <a:ea typeface="Arial"/>
                <a:cs typeface="Varela Round" panose="00000500000000000000" pitchFamily="2" charset="-79"/>
                <a:sym typeface="Arial"/>
              </a:rPr>
              <a:t> ה</a:t>
            </a:r>
            <a:r>
              <a:rPr lang="x-none" sz="4000" b="0" dirty="0">
                <a:solidFill>
                  <a:srgbClr val="192A72"/>
                </a:solidFill>
                <a:latin typeface="Varela Round" panose="00000500000000000000" pitchFamily="2" charset="-79"/>
                <a:ea typeface="Arial"/>
                <a:cs typeface="Varela Round" panose="00000500000000000000" pitchFamily="2" charset="-79"/>
                <a:sym typeface="Arial"/>
              </a:rPr>
              <a:t>מצב הגזי</a:t>
            </a:r>
            <a:r>
              <a:rPr lang="he-IL" sz="4000" b="0" dirty="0">
                <a:solidFill>
                  <a:srgbClr val="192A72"/>
                </a:solidFill>
                <a:latin typeface="Varela Round" panose="00000500000000000000" pitchFamily="2" charset="-79"/>
                <a:ea typeface="Arial"/>
                <a:cs typeface="Varela Round" panose="00000500000000000000" pitchFamily="2" charset="-79"/>
                <a:sym typeface="Arial"/>
              </a:rPr>
              <a:t> זה על זה</a:t>
            </a:r>
            <a:endParaRPr sz="4000" b="0" dirty="0">
              <a:solidFill>
                <a:srgbClr val="192A72"/>
              </a:solidFill>
              <a:latin typeface="Varela Round" panose="00000500000000000000" pitchFamily="2" charset="-79"/>
              <a:ea typeface="Arial"/>
              <a:cs typeface="Varela Round" panose="00000500000000000000" pitchFamily="2" charset="-79"/>
              <a:sym typeface="Arial"/>
            </a:endParaRPr>
          </a:p>
        </p:txBody>
      </p:sp>
      <p:cxnSp>
        <p:nvCxnSpPr>
          <p:cNvPr id="8" name="מחבר ישר 7"/>
          <p:cNvCxnSpPr/>
          <p:nvPr/>
        </p:nvCxnSpPr>
        <p:spPr>
          <a:xfrm>
            <a:off x="343532" y="186200"/>
            <a:ext cx="11522558" cy="57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81753" y="1330032"/>
            <a:ext cx="5028494" cy="510778"/>
          </a:xfrm>
          <a:prstGeom prst="roundRect">
            <a:avLst/>
          </a:prstGeom>
          <a:solidFill>
            <a:srgbClr val="FFFF00"/>
          </a:solidFill>
          <a:ln>
            <a:noFill/>
          </a:ln>
        </p:spPr>
        <p:txBody>
          <a:bodyPr wrap="square" rtlCol="1">
            <a:spAutoFit/>
          </a:bodyPr>
          <a:lstStyle/>
          <a:p>
            <a:pPr algn="ctr"/>
            <a:r>
              <a:rPr lang="he-IL" sz="2400" dirty="0">
                <a:latin typeface="Varela Round" panose="00000500000000000000" pitchFamily="2" charset="-79"/>
                <a:cs typeface="Varela Round" panose="00000500000000000000" pitchFamily="2" charset="-79"/>
              </a:rPr>
              <a:t>ניקח כלי סגור שניתן לשנות את נפחו</a:t>
            </a:r>
          </a:p>
        </p:txBody>
      </p:sp>
      <p:grpSp>
        <p:nvGrpSpPr>
          <p:cNvPr id="12" name="קבוצה 11"/>
          <p:cNvGrpSpPr/>
          <p:nvPr/>
        </p:nvGrpSpPr>
        <p:grpSpPr>
          <a:xfrm>
            <a:off x="3495918" y="1922819"/>
            <a:ext cx="1514664" cy="1733529"/>
            <a:chOff x="6579225" y="2875155"/>
            <a:chExt cx="1514664" cy="1459882"/>
          </a:xfrm>
        </p:grpSpPr>
        <p:pic>
          <p:nvPicPr>
            <p:cNvPr id="13" name="תמונה 12"/>
            <p:cNvPicPr>
              <a:picLocks noChangeAspect="1"/>
            </p:cNvPicPr>
            <p:nvPr/>
          </p:nvPicPr>
          <p:blipFill rotWithShape="1">
            <a:blip r:embed="rId4">
              <a:extLst>
                <a:ext uri="{28A0092B-C50C-407E-A947-70E740481C1C}">
                  <a14:useLocalDpi xmlns:a14="http://schemas.microsoft.com/office/drawing/2010/main" val="0"/>
                </a:ext>
              </a:extLst>
            </a:blip>
            <a:srcRect l="40384" t="13804" r="55408" b="42051"/>
            <a:stretch/>
          </p:blipFill>
          <p:spPr>
            <a:xfrm>
              <a:off x="7275023" y="2875155"/>
              <a:ext cx="191069" cy="1158240"/>
            </a:xfrm>
            <a:prstGeom prst="rect">
              <a:avLst/>
            </a:prstGeom>
          </p:spPr>
        </p:pic>
        <p:pic>
          <p:nvPicPr>
            <p:cNvPr id="15" name="תמונה 14"/>
            <p:cNvPicPr>
              <a:picLocks noChangeAspect="1"/>
            </p:cNvPicPr>
            <p:nvPr/>
          </p:nvPicPr>
          <p:blipFill rotWithShape="1">
            <a:blip r:embed="rId4">
              <a:extLst>
                <a:ext uri="{28A0092B-C50C-407E-A947-70E740481C1C}">
                  <a14:useLocalDpi xmlns:a14="http://schemas.microsoft.com/office/drawing/2010/main" val="0"/>
                </a:ext>
              </a:extLst>
            </a:blip>
            <a:srcRect l="44963" t="13804" r="41211" b="42051"/>
            <a:stretch/>
          </p:blipFill>
          <p:spPr>
            <a:xfrm flipV="1">
              <a:off x="7466092" y="3176797"/>
              <a:ext cx="627797" cy="1158240"/>
            </a:xfrm>
            <a:prstGeom prst="rect">
              <a:avLst/>
            </a:prstGeom>
          </p:spPr>
        </p:pic>
        <p:pic>
          <p:nvPicPr>
            <p:cNvPr id="16" name="תמונה 15"/>
            <p:cNvPicPr>
              <a:picLocks noChangeAspect="1"/>
            </p:cNvPicPr>
            <p:nvPr/>
          </p:nvPicPr>
          <p:blipFill rotWithShape="1">
            <a:blip r:embed="rId4">
              <a:extLst>
                <a:ext uri="{28A0092B-C50C-407E-A947-70E740481C1C}">
                  <a14:useLocalDpi xmlns:a14="http://schemas.microsoft.com/office/drawing/2010/main" val="0"/>
                </a:ext>
              </a:extLst>
            </a:blip>
            <a:srcRect l="25778" t="13804" r="59325" b="42051"/>
            <a:stretch/>
          </p:blipFill>
          <p:spPr>
            <a:xfrm flipV="1">
              <a:off x="6579225" y="3176797"/>
              <a:ext cx="676419" cy="1158240"/>
            </a:xfrm>
            <a:prstGeom prst="rect">
              <a:avLst/>
            </a:prstGeom>
          </p:spPr>
        </p:pic>
      </p:grpSp>
      <p:pic>
        <p:nvPicPr>
          <p:cNvPr id="17" name="תמונה 16"/>
          <p:cNvPicPr>
            <a:picLocks noChangeAspect="1"/>
          </p:cNvPicPr>
          <p:nvPr/>
        </p:nvPicPr>
        <p:blipFill rotWithShape="1">
          <a:blip r:embed="rId4">
            <a:extLst>
              <a:ext uri="{28A0092B-C50C-407E-A947-70E740481C1C}">
                <a14:useLocalDpi xmlns:a14="http://schemas.microsoft.com/office/drawing/2010/main" val="0"/>
              </a:ext>
            </a:extLst>
          </a:blip>
          <a:srcRect l="28958" t="52518" r="39442"/>
          <a:stretch/>
        </p:blipFill>
        <p:spPr>
          <a:xfrm rot="19234981">
            <a:off x="3388605" y="3137012"/>
            <a:ext cx="1606218" cy="1479352"/>
          </a:xfrm>
          <a:prstGeom prst="rect">
            <a:avLst/>
          </a:prstGeom>
        </p:spPr>
      </p:pic>
      <p:sp>
        <p:nvSpPr>
          <p:cNvPr id="32" name="הסבר אליפטי 31"/>
          <p:cNvSpPr/>
          <p:nvPr/>
        </p:nvSpPr>
        <p:spPr>
          <a:xfrm>
            <a:off x="677859" y="3335975"/>
            <a:ext cx="2715095" cy="1524351"/>
          </a:xfrm>
          <a:prstGeom prst="wedgeEllipseCallout">
            <a:avLst>
              <a:gd name="adj1" fmla="val -21775"/>
              <a:gd name="adj2" fmla="val 36705"/>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2060"/>
                </a:solidFill>
                <a:latin typeface="Varela Round" panose="00000500000000000000" pitchFamily="2" charset="-79"/>
                <a:cs typeface="Varela Round" panose="00000500000000000000" pitchFamily="2" charset="-79"/>
              </a:rPr>
              <a:t>השפעת </a:t>
            </a:r>
            <a:r>
              <a:rPr lang="he-IL" sz="2400" dirty="0">
                <a:solidFill>
                  <a:srgbClr val="00B050"/>
                </a:solidFill>
                <a:latin typeface="Varela Round" panose="00000500000000000000" pitchFamily="2" charset="-79"/>
                <a:cs typeface="Varela Round" panose="00000500000000000000" pitchFamily="2" charset="-79"/>
              </a:rPr>
              <a:t>קירור</a:t>
            </a:r>
          </a:p>
          <a:p>
            <a:pPr algn="ctr"/>
            <a:r>
              <a:rPr lang="he-IL" sz="2400" dirty="0">
                <a:solidFill>
                  <a:srgbClr val="002060"/>
                </a:solidFill>
                <a:latin typeface="Varela Round" panose="00000500000000000000" pitchFamily="2" charset="-79"/>
                <a:cs typeface="Varela Round" panose="00000500000000000000" pitchFamily="2" charset="-79"/>
              </a:rPr>
              <a:t>של הגז בכלי</a:t>
            </a:r>
          </a:p>
        </p:txBody>
      </p:sp>
      <p:sp>
        <p:nvSpPr>
          <p:cNvPr id="33" name="הסבר אליפטי 32"/>
          <p:cNvSpPr/>
          <p:nvPr/>
        </p:nvSpPr>
        <p:spPr>
          <a:xfrm>
            <a:off x="411899" y="1313657"/>
            <a:ext cx="2715095" cy="1524351"/>
          </a:xfrm>
          <a:prstGeom prst="wedgeEllipseCallout">
            <a:avLst>
              <a:gd name="adj1" fmla="val -21775"/>
              <a:gd name="adj2" fmla="val 36705"/>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2060"/>
                </a:solidFill>
                <a:latin typeface="Varela Round" panose="00000500000000000000" pitchFamily="2" charset="-79"/>
                <a:cs typeface="Varela Round" panose="00000500000000000000" pitchFamily="2" charset="-79"/>
              </a:rPr>
              <a:t>השפעת </a:t>
            </a:r>
            <a:r>
              <a:rPr lang="he-IL" sz="2400" dirty="0">
                <a:solidFill>
                  <a:srgbClr val="00B050"/>
                </a:solidFill>
                <a:latin typeface="Varela Round" panose="00000500000000000000" pitchFamily="2" charset="-79"/>
                <a:cs typeface="Varela Round" panose="00000500000000000000" pitchFamily="2" charset="-79"/>
              </a:rPr>
              <a:t>חימום</a:t>
            </a:r>
          </a:p>
          <a:p>
            <a:pPr algn="ctr"/>
            <a:r>
              <a:rPr lang="he-IL" sz="2400" dirty="0">
                <a:solidFill>
                  <a:srgbClr val="002060"/>
                </a:solidFill>
                <a:latin typeface="Varela Round" panose="00000500000000000000" pitchFamily="2" charset="-79"/>
                <a:cs typeface="Varela Round" panose="00000500000000000000" pitchFamily="2" charset="-79"/>
              </a:rPr>
              <a:t>של הגז בכלי</a:t>
            </a:r>
          </a:p>
        </p:txBody>
      </p:sp>
      <p:sp>
        <p:nvSpPr>
          <p:cNvPr id="34" name="הסבר אליפטי 33"/>
          <p:cNvSpPr/>
          <p:nvPr/>
        </p:nvSpPr>
        <p:spPr>
          <a:xfrm>
            <a:off x="9108622" y="1359452"/>
            <a:ext cx="2715095" cy="1524351"/>
          </a:xfrm>
          <a:prstGeom prst="wedgeEllipseCallout">
            <a:avLst>
              <a:gd name="adj1" fmla="val -21775"/>
              <a:gd name="adj2" fmla="val 36705"/>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2060"/>
                </a:solidFill>
                <a:latin typeface="Varela Round" panose="00000500000000000000" pitchFamily="2" charset="-79"/>
                <a:cs typeface="Varela Round" panose="00000500000000000000" pitchFamily="2" charset="-79"/>
              </a:rPr>
              <a:t>השפעת </a:t>
            </a:r>
          </a:p>
          <a:p>
            <a:pPr algn="ctr"/>
            <a:r>
              <a:rPr lang="he-IL" sz="2400" dirty="0">
                <a:solidFill>
                  <a:srgbClr val="002060"/>
                </a:solidFill>
                <a:latin typeface="Varela Round" panose="00000500000000000000" pitchFamily="2" charset="-79"/>
                <a:cs typeface="Varela Round" panose="00000500000000000000" pitchFamily="2" charset="-79"/>
              </a:rPr>
              <a:t>שינוי </a:t>
            </a:r>
            <a:r>
              <a:rPr lang="he-IL" sz="2400" dirty="0">
                <a:solidFill>
                  <a:srgbClr val="00B050"/>
                </a:solidFill>
                <a:latin typeface="Varela Round" panose="00000500000000000000" pitchFamily="2" charset="-79"/>
                <a:cs typeface="Varela Round" panose="00000500000000000000" pitchFamily="2" charset="-79"/>
              </a:rPr>
              <a:t>במספר  חלקיקי הגז </a:t>
            </a:r>
            <a:r>
              <a:rPr lang="he-IL" sz="2400" dirty="0">
                <a:solidFill>
                  <a:srgbClr val="002060"/>
                </a:solidFill>
                <a:latin typeface="Varela Round" panose="00000500000000000000" pitchFamily="2" charset="-79"/>
                <a:cs typeface="Varela Round" panose="00000500000000000000" pitchFamily="2" charset="-79"/>
              </a:rPr>
              <a:t>בכלי</a:t>
            </a:r>
          </a:p>
        </p:txBody>
      </p:sp>
      <p:sp>
        <p:nvSpPr>
          <p:cNvPr id="2" name="מלבן 1"/>
          <p:cNvSpPr/>
          <p:nvPr/>
        </p:nvSpPr>
        <p:spPr>
          <a:xfrm>
            <a:off x="1661160" y="7669557"/>
            <a:ext cx="1338316" cy="497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הסבר אליפטי 17"/>
          <p:cNvSpPr/>
          <p:nvPr/>
        </p:nvSpPr>
        <p:spPr>
          <a:xfrm>
            <a:off x="8828591" y="3319135"/>
            <a:ext cx="2715095" cy="1524351"/>
          </a:xfrm>
          <a:prstGeom prst="wedgeEllipseCallout">
            <a:avLst>
              <a:gd name="adj1" fmla="val -21775"/>
              <a:gd name="adj2" fmla="val 36705"/>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2060"/>
                </a:solidFill>
                <a:latin typeface="Varela Round" panose="00000500000000000000" pitchFamily="2" charset="-79"/>
                <a:cs typeface="Varela Round" panose="00000500000000000000" pitchFamily="2" charset="-79"/>
              </a:rPr>
              <a:t>השפעת </a:t>
            </a:r>
            <a:r>
              <a:rPr lang="he-IL" sz="2400" dirty="0">
                <a:solidFill>
                  <a:srgbClr val="00B050"/>
                </a:solidFill>
                <a:latin typeface="Varela Round" panose="00000500000000000000" pitchFamily="2" charset="-79"/>
                <a:cs typeface="Varela Round" panose="00000500000000000000" pitchFamily="2" charset="-79"/>
              </a:rPr>
              <a:t>הפעלת לחץ חיצוני</a:t>
            </a:r>
            <a:r>
              <a:rPr lang="he-IL" sz="2400" dirty="0">
                <a:solidFill>
                  <a:srgbClr val="002060"/>
                </a:solidFill>
                <a:latin typeface="Varela Round" panose="00000500000000000000" pitchFamily="2" charset="-79"/>
                <a:cs typeface="Varela Round" panose="00000500000000000000" pitchFamily="2" charset="-79"/>
              </a:rPr>
              <a:t> על הגז בכלי</a:t>
            </a:r>
          </a:p>
        </p:txBody>
      </p:sp>
      <p:sp>
        <p:nvSpPr>
          <p:cNvPr id="19" name="הסבר אליפטי 18"/>
          <p:cNvSpPr/>
          <p:nvPr/>
        </p:nvSpPr>
        <p:spPr>
          <a:xfrm>
            <a:off x="4725118" y="4445337"/>
            <a:ext cx="2715095" cy="1524351"/>
          </a:xfrm>
          <a:prstGeom prst="wedgeEllipseCallout">
            <a:avLst>
              <a:gd name="adj1" fmla="val -21775"/>
              <a:gd name="adj2" fmla="val 36705"/>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2060"/>
                </a:solidFill>
                <a:latin typeface="Varela Round" panose="00000500000000000000" pitchFamily="2" charset="-79"/>
                <a:cs typeface="Varela Round" panose="00000500000000000000" pitchFamily="2" charset="-79"/>
              </a:rPr>
              <a:t>השפעת </a:t>
            </a:r>
          </a:p>
          <a:p>
            <a:pPr algn="ctr"/>
            <a:r>
              <a:rPr lang="he-IL" sz="2400" dirty="0">
                <a:solidFill>
                  <a:srgbClr val="00B050"/>
                </a:solidFill>
                <a:latin typeface="Varela Round" panose="00000500000000000000" pitchFamily="2" charset="-79"/>
                <a:cs typeface="Varela Round" panose="00000500000000000000" pitchFamily="2" charset="-79"/>
              </a:rPr>
              <a:t>שינוי נפח הכל</a:t>
            </a:r>
            <a:r>
              <a:rPr lang="he-IL" sz="2400" dirty="0">
                <a:solidFill>
                  <a:srgbClr val="002060"/>
                </a:solidFill>
                <a:latin typeface="Varela Round" panose="00000500000000000000" pitchFamily="2" charset="-79"/>
                <a:cs typeface="Varela Round" panose="00000500000000000000" pitchFamily="2" charset="-79"/>
              </a:rPr>
              <a:t>י שבו נמצא הגז</a:t>
            </a:r>
          </a:p>
        </p:txBody>
      </p:sp>
    </p:spTree>
    <p:extLst>
      <p:ext uri="{BB962C8B-B14F-4D97-AF65-F5344CB8AC3E}">
        <p14:creationId xmlns:p14="http://schemas.microsoft.com/office/powerpoint/2010/main" val="216763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1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1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1500"/>
                                        <p:tgtEl>
                                          <p:spTgt spid="32"/>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1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animBg="1"/>
      <p:bldP spid="33" grpId="0" animBg="1"/>
      <p:bldP spid="34"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732e70a975_0_20"/>
          <p:cNvSpPr txBox="1">
            <a:spLocks noGrp="1"/>
          </p:cNvSpPr>
          <p:nvPr>
            <p:ph type="title"/>
          </p:nvPr>
        </p:nvSpPr>
        <p:spPr>
          <a:xfrm>
            <a:off x="83814" y="451153"/>
            <a:ext cx="12024373" cy="619432"/>
          </a:xfrm>
          <a:prstGeom prst="rect">
            <a:avLst/>
          </a:prstGeom>
        </p:spPr>
        <p:txBody>
          <a:bodyPr spcFirstLastPara="1" vert="horz" wrap="square" lIns="91425" tIns="45700" rIns="91425" bIns="45700" rtlCol="1" anchor="ctr" anchorCtr="0">
            <a:noAutofit/>
          </a:bodyPr>
          <a:lstStyle/>
          <a:p>
            <a:r>
              <a:rPr lang="x-none" sz="4000" b="0" dirty="0">
                <a:solidFill>
                  <a:srgbClr val="00007E"/>
                </a:solidFill>
                <a:latin typeface="Varela Round" panose="00000500000000000000" pitchFamily="2" charset="-79"/>
                <a:ea typeface="Arial"/>
                <a:cs typeface="Varela Round" panose="00000500000000000000" pitchFamily="2" charset="-79"/>
                <a:sym typeface="Arial"/>
              </a:rPr>
              <a:t>השפעת העלאת מספר חלקיקי הגז על הנפח</a:t>
            </a:r>
            <a:r>
              <a:rPr lang="he-IL" sz="4000" b="0" dirty="0">
                <a:solidFill>
                  <a:srgbClr val="00007E"/>
                </a:solidFill>
                <a:latin typeface="Varela Round" panose="00000500000000000000" pitchFamily="2" charset="-79"/>
                <a:ea typeface="Arial"/>
                <a:cs typeface="Varela Round" panose="00000500000000000000" pitchFamily="2" charset="-79"/>
                <a:sym typeface="Arial"/>
              </a:rPr>
              <a:t> </a:t>
            </a:r>
            <a:r>
              <a:rPr lang="he-IL" sz="2400" b="0" dirty="0">
                <a:solidFill>
                  <a:srgbClr val="00007E"/>
                </a:solidFill>
              </a:rPr>
              <a:t>( </a:t>
            </a:r>
            <a:r>
              <a:rPr lang="en-US" sz="2400" b="0" dirty="0">
                <a:solidFill>
                  <a:srgbClr val="00007E"/>
                </a:solidFill>
              </a:rPr>
              <a:t>T</a:t>
            </a:r>
            <a:r>
              <a:rPr lang="he-IL" sz="2400" b="0" dirty="0">
                <a:solidFill>
                  <a:srgbClr val="00007E"/>
                </a:solidFill>
              </a:rPr>
              <a:t> </a:t>
            </a:r>
            <a:r>
              <a:rPr lang="x-none" sz="2400" b="0" dirty="0">
                <a:solidFill>
                  <a:srgbClr val="00007E"/>
                </a:solidFill>
              </a:rPr>
              <a:t> ו- P קבועים</a:t>
            </a:r>
            <a:r>
              <a:rPr lang="he-IL" sz="2400" b="0" dirty="0">
                <a:solidFill>
                  <a:srgbClr val="00007E"/>
                </a:solidFill>
              </a:rPr>
              <a:t>)</a:t>
            </a:r>
            <a:endParaRPr sz="1800" b="0" dirty="0">
              <a:solidFill>
                <a:srgbClr val="00007E"/>
              </a:solidFill>
              <a:latin typeface="Calibri"/>
              <a:ea typeface="Calibri"/>
              <a:cs typeface="Calibri"/>
              <a:sym typeface="Calibri"/>
            </a:endParaRPr>
          </a:p>
        </p:txBody>
      </p:sp>
      <p:sp>
        <p:nvSpPr>
          <p:cNvPr id="5" name="Google Shape;327;g730e8a58a7_1_172">
            <a:extLst>
              <a:ext uri="{FF2B5EF4-FFF2-40B4-BE49-F238E27FC236}">
                <a16:creationId xmlns:a16="http://schemas.microsoft.com/office/drawing/2014/main" id="{12A4D7E8-9632-419C-8892-A64ADAD41A07}"/>
              </a:ext>
            </a:extLst>
          </p:cNvPr>
          <p:cNvSpPr txBox="1"/>
          <p:nvPr/>
        </p:nvSpPr>
        <p:spPr>
          <a:xfrm>
            <a:off x="5032631" y="1218555"/>
            <a:ext cx="2845876" cy="419595"/>
          </a:xfrm>
          <a:prstGeom prst="rect">
            <a:avLst/>
          </a:prstGeom>
          <a:noFill/>
          <a:ln>
            <a:noFill/>
          </a:ln>
        </p:spPr>
        <p:txBody>
          <a:bodyPr spcFirstLastPara="1" wrap="square" lIns="91413" tIns="45694" rIns="91413" bIns="45694" anchor="t" anchorCtr="0">
            <a:noAutofit/>
          </a:bodyPr>
          <a:lstStyle/>
          <a:p>
            <a:pPr marL="0" marR="0" lvl="0" indent="0" algn="r" defTabSz="914309" rtl="1" eaLnBrk="1" fontAlgn="auto" latinLnBrk="0" hangingPunct="1">
              <a:lnSpc>
                <a:spcPct val="100000"/>
              </a:lnSpc>
              <a:spcBef>
                <a:spcPts val="0"/>
              </a:spcBef>
              <a:spcAft>
                <a:spcPts val="0"/>
              </a:spcAft>
              <a:buClrTx/>
              <a:buSzPts val="1800"/>
              <a:buFontTx/>
              <a:buNone/>
              <a:tabLst/>
              <a:defRPr/>
            </a:pPr>
            <a:r>
              <a:rPr kumimoji="0" lang="he-IL" sz="2400" b="0" i="0" u="sng" strike="noStrike" kern="1200" cap="none" spc="0" normalizeH="0" baseline="0" noProof="0" dirty="0">
                <a:ln>
                  <a:noFill/>
                </a:ln>
                <a:solidFill>
                  <a:prstClr val="black"/>
                </a:solidFill>
                <a:effectLst/>
                <a:uLnTx/>
                <a:uFillTx/>
                <a:latin typeface="Varela Round"/>
                <a:ea typeface="Varela Round"/>
                <a:cs typeface="Varela Round"/>
                <a:sym typeface="Varela Round"/>
                <a:hlinkClick r:id="rId3"/>
              </a:rPr>
              <a:t>סימולציה של מט"ח</a:t>
            </a:r>
            <a:endParaRPr kumimoji="0" lang="he-IL" sz="2400" b="0" i="0" u="sng" strike="noStrike" kern="1200" cap="none" spc="0" normalizeH="0" baseline="0" noProof="0" dirty="0">
              <a:ln>
                <a:noFill/>
              </a:ln>
              <a:solidFill>
                <a:prstClr val="black"/>
              </a:solidFill>
              <a:effectLst/>
              <a:uLnTx/>
              <a:uFillTx/>
              <a:latin typeface="Varela Round"/>
              <a:ea typeface="Varela Round"/>
              <a:cs typeface="Varela Round"/>
              <a:sym typeface="Varela Round"/>
            </a:endParaRPr>
          </a:p>
        </p:txBody>
      </p:sp>
      <p:cxnSp>
        <p:nvCxnSpPr>
          <p:cNvPr id="7" name="מחבר ישר 6"/>
          <p:cNvCxnSpPr/>
          <p:nvPr/>
        </p:nvCxnSpPr>
        <p:spPr>
          <a:xfrm flipV="1">
            <a:off x="591344" y="266700"/>
            <a:ext cx="11296650" cy="1905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flipV="1">
            <a:off x="512638" y="1786119"/>
            <a:ext cx="11454062" cy="3810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53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96" y="1640910"/>
            <a:ext cx="12190413" cy="1260000"/>
          </a:xfrm>
        </p:spPr>
        <p:txBody>
          <a:bodyPr/>
          <a:lstStyle/>
          <a:p>
            <a:r>
              <a:rPr lang="he-IL" dirty="0">
                <a:solidFill>
                  <a:srgbClr val="192A72"/>
                </a:solidFill>
              </a:rPr>
              <a:t>סטוכיומטריה</a:t>
            </a:r>
          </a:p>
        </p:txBody>
      </p:sp>
      <p:sp>
        <p:nvSpPr>
          <p:cNvPr id="7" name="כותרת משנה 6"/>
          <p:cNvSpPr>
            <a:spLocks noGrp="1"/>
          </p:cNvSpPr>
          <p:nvPr>
            <p:ph type="subTitle" idx="1"/>
          </p:nvPr>
        </p:nvSpPr>
        <p:spPr>
          <a:xfrm>
            <a:off x="796" y="2918493"/>
            <a:ext cx="12190413" cy="642090"/>
          </a:xfrm>
        </p:spPr>
        <p:txBody>
          <a:bodyPr/>
          <a:lstStyle/>
          <a:p>
            <a:r>
              <a:rPr lang="he-IL" dirty="0">
                <a:solidFill>
                  <a:srgbClr val="192A72"/>
                </a:solidFill>
                <a:sym typeface="Varela Round"/>
              </a:rPr>
              <a:t>המצב הגזי</a:t>
            </a:r>
          </a:p>
        </p:txBody>
      </p:sp>
    </p:spTree>
    <p:extLst>
      <p:ext uri="{BB962C8B-B14F-4D97-AF65-F5344CB8AC3E}">
        <p14:creationId xmlns:p14="http://schemas.microsoft.com/office/powerpoint/2010/main" val="3714715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8" name="Google Shape;327;g732e70a975_0_20"/>
          <p:cNvPicPr preferRelativeResize="0"/>
          <p:nvPr/>
        </p:nvPicPr>
        <p:blipFill rotWithShape="1">
          <a:blip r:embed="rId3">
            <a:alphaModFix/>
          </a:blip>
          <a:srcRect l="42208" t="20800" r="32737"/>
          <a:stretch/>
        </p:blipFill>
        <p:spPr>
          <a:xfrm>
            <a:off x="8422123" y="998115"/>
            <a:ext cx="1466030" cy="1893393"/>
          </a:xfrm>
          <a:prstGeom prst="rect">
            <a:avLst/>
          </a:prstGeom>
          <a:noFill/>
          <a:ln>
            <a:noFill/>
          </a:ln>
        </p:spPr>
      </p:pic>
      <p:pic>
        <p:nvPicPr>
          <p:cNvPr id="35" name="Google Shape;327;g732e70a975_0_20"/>
          <p:cNvPicPr preferRelativeResize="0"/>
          <p:nvPr/>
        </p:nvPicPr>
        <p:blipFill rotWithShape="1">
          <a:blip r:embed="rId3">
            <a:alphaModFix/>
          </a:blip>
          <a:srcRect l="78513" t="16597" r="224" b="3522"/>
          <a:stretch/>
        </p:blipFill>
        <p:spPr>
          <a:xfrm>
            <a:off x="10387356" y="949174"/>
            <a:ext cx="1408965" cy="1866559"/>
          </a:xfrm>
          <a:prstGeom prst="rect">
            <a:avLst/>
          </a:prstGeom>
          <a:noFill/>
          <a:ln>
            <a:noFill/>
          </a:ln>
        </p:spPr>
      </p:pic>
      <p:sp>
        <p:nvSpPr>
          <p:cNvPr id="325" name="Google Shape;325;g732e70a975_0_20"/>
          <p:cNvSpPr txBox="1">
            <a:spLocks noGrp="1"/>
          </p:cNvSpPr>
          <p:nvPr>
            <p:ph type="title"/>
          </p:nvPr>
        </p:nvSpPr>
        <p:spPr>
          <a:xfrm>
            <a:off x="83814" y="241603"/>
            <a:ext cx="12024373" cy="619432"/>
          </a:xfrm>
          <a:prstGeom prst="rect">
            <a:avLst/>
          </a:prstGeom>
        </p:spPr>
        <p:txBody>
          <a:bodyPr spcFirstLastPara="1" vert="horz" wrap="square" lIns="91425" tIns="45700" rIns="91425" bIns="45700" rtlCol="1" anchor="ctr" anchorCtr="0">
            <a:noAutofit/>
          </a:bodyPr>
          <a:lstStyle/>
          <a:p>
            <a:r>
              <a:rPr lang="x-none" sz="4000" b="0" dirty="0">
                <a:solidFill>
                  <a:srgbClr val="00007E"/>
                </a:solidFill>
              </a:rPr>
              <a:t>השפעת העלאת מספר חלקיקי הגז על הנפח</a:t>
            </a:r>
            <a:r>
              <a:rPr lang="he-IL" sz="4000" b="0" dirty="0">
                <a:solidFill>
                  <a:srgbClr val="00007E"/>
                </a:solidFill>
              </a:rPr>
              <a:t> </a:t>
            </a:r>
            <a:r>
              <a:rPr lang="he-IL" sz="2400" b="0" dirty="0">
                <a:solidFill>
                  <a:srgbClr val="00007E"/>
                </a:solidFill>
              </a:rPr>
              <a:t>( </a:t>
            </a:r>
            <a:r>
              <a:rPr lang="en-US" sz="2400" b="0" dirty="0">
                <a:solidFill>
                  <a:srgbClr val="00007E"/>
                </a:solidFill>
              </a:rPr>
              <a:t>T</a:t>
            </a:r>
            <a:r>
              <a:rPr lang="he-IL" sz="2400" b="0" dirty="0">
                <a:solidFill>
                  <a:srgbClr val="00007E"/>
                </a:solidFill>
              </a:rPr>
              <a:t> </a:t>
            </a:r>
            <a:r>
              <a:rPr lang="x-none" sz="2400" b="0" dirty="0">
                <a:solidFill>
                  <a:srgbClr val="00007E"/>
                </a:solidFill>
              </a:rPr>
              <a:t> ו- P קבועים</a:t>
            </a:r>
            <a:r>
              <a:rPr lang="he-IL" sz="2400" b="0" dirty="0">
                <a:solidFill>
                  <a:srgbClr val="00007E"/>
                </a:solidFill>
              </a:rPr>
              <a:t>)</a:t>
            </a:r>
            <a:endParaRPr sz="1800" b="0" dirty="0">
              <a:solidFill>
                <a:srgbClr val="00007E"/>
              </a:solidFill>
              <a:latin typeface="Calibri"/>
              <a:ea typeface="Calibri"/>
              <a:cs typeface="Calibri"/>
              <a:sym typeface="Calibri"/>
            </a:endParaRPr>
          </a:p>
        </p:txBody>
      </p:sp>
      <p:sp>
        <p:nvSpPr>
          <p:cNvPr id="12" name="חץ: למטה 11">
            <a:extLst>
              <a:ext uri="{FF2B5EF4-FFF2-40B4-BE49-F238E27FC236}">
                <a16:creationId xmlns:a16="http://schemas.microsoft.com/office/drawing/2014/main" id="{CD760511-705F-46E8-A452-33E685583B5A}"/>
              </a:ext>
            </a:extLst>
          </p:cNvPr>
          <p:cNvSpPr/>
          <p:nvPr/>
        </p:nvSpPr>
        <p:spPr>
          <a:xfrm>
            <a:off x="6267725" y="4997001"/>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0E94C6D3-215A-4492-9157-670D3252CFED}"/>
              </a:ext>
            </a:extLst>
          </p:cNvPr>
          <p:cNvSpPr txBox="1"/>
          <p:nvPr/>
        </p:nvSpPr>
        <p:spPr>
          <a:xfrm>
            <a:off x="2284342" y="4166004"/>
            <a:ext cx="7828105" cy="830997"/>
          </a:xfrm>
          <a:prstGeom prst="rect">
            <a:avLst/>
          </a:prstGeom>
          <a:noFill/>
          <a:ln w="38100">
            <a:noFill/>
            <a:prstDash val="dash"/>
          </a:ln>
        </p:spPr>
        <p:txBody>
          <a:bodyPr wrap="square" rtlCol="1">
            <a:spAutoFit/>
          </a:bodyPr>
          <a:lstStyle/>
          <a:p>
            <a:pPr algn="r" rtl="1"/>
            <a:r>
              <a:rPr lang="he-IL" sz="2400" dirty="0">
                <a:latin typeface="Varela Round" panose="00000500000000000000" charset="-79"/>
                <a:cs typeface="Varela Round" panose="00000500000000000000" charset="-79"/>
              </a:rPr>
              <a:t>מספר ההתנגשויות ליחידת שטח בדפנות הכלי (</a:t>
            </a:r>
            <a:r>
              <a:rPr lang="he-IL" sz="2400" dirty="0" err="1">
                <a:latin typeface="Varela Round" panose="00000500000000000000" charset="-79"/>
                <a:cs typeface="Varela Round" panose="00000500000000000000" charset="-79"/>
              </a:rPr>
              <a:t>מצידו</a:t>
            </a:r>
            <a:r>
              <a:rPr lang="he-IL" sz="2400" dirty="0">
                <a:latin typeface="Varela Round" panose="00000500000000000000" charset="-79"/>
                <a:cs typeface="Varela Round" panose="00000500000000000000" charset="-79"/>
              </a:rPr>
              <a:t> הפנימי של הכלי) גדל בהשוואה לצידו החיצוני של הכלי.</a:t>
            </a:r>
          </a:p>
        </p:txBody>
      </p:sp>
      <p:sp>
        <p:nvSpPr>
          <p:cNvPr id="11" name="תיבת טקסט 10">
            <a:extLst>
              <a:ext uri="{FF2B5EF4-FFF2-40B4-BE49-F238E27FC236}">
                <a16:creationId xmlns:a16="http://schemas.microsoft.com/office/drawing/2014/main" id="{288C31BC-5C6A-4967-9735-3067F5E4D243}"/>
              </a:ext>
            </a:extLst>
          </p:cNvPr>
          <p:cNvSpPr txBox="1"/>
          <p:nvPr/>
        </p:nvSpPr>
        <p:spPr>
          <a:xfrm>
            <a:off x="2798692" y="5226798"/>
            <a:ext cx="7313755" cy="830997"/>
          </a:xfrm>
          <a:prstGeom prst="rect">
            <a:avLst/>
          </a:prstGeom>
          <a:noFill/>
          <a:ln w="38100">
            <a:noFill/>
            <a:prstDash val="dash"/>
          </a:ln>
        </p:spPr>
        <p:txBody>
          <a:bodyPr wrap="square" rtlCol="1">
            <a:spAutoFit/>
          </a:bodyPr>
          <a:lstStyle/>
          <a:p>
            <a:pPr algn="r" rtl="1"/>
            <a:r>
              <a:rPr lang="he-IL" sz="2400" dirty="0">
                <a:latin typeface="Varela Round" panose="00000500000000000000" charset="-79"/>
                <a:cs typeface="Varela Round" panose="00000500000000000000" charset="-79"/>
              </a:rPr>
              <a:t>נפח הכלי גדל עד שמספר ההתנגשויות ליחידת שטח של החלקיקים בתוך ומחוץ לכלי משתווים.</a:t>
            </a:r>
          </a:p>
        </p:txBody>
      </p:sp>
      <p:sp>
        <p:nvSpPr>
          <p:cNvPr id="14" name="חץ: למטה 13">
            <a:extLst>
              <a:ext uri="{FF2B5EF4-FFF2-40B4-BE49-F238E27FC236}">
                <a16:creationId xmlns:a16="http://schemas.microsoft.com/office/drawing/2014/main" id="{AD18E4DD-A70A-4D22-AC57-712930DD5E57}"/>
              </a:ext>
            </a:extLst>
          </p:cNvPr>
          <p:cNvSpPr/>
          <p:nvPr/>
        </p:nvSpPr>
        <p:spPr>
          <a:xfrm>
            <a:off x="6267725" y="3229771"/>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4" name="מחבר ישר 33"/>
          <p:cNvCxnSpPr/>
          <p:nvPr/>
        </p:nvCxnSpPr>
        <p:spPr>
          <a:xfrm flipV="1">
            <a:off x="305594" y="193849"/>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flipV="1">
            <a:off x="305594" y="861035"/>
            <a:ext cx="11640596" cy="32728"/>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grpSp>
        <p:nvGrpSpPr>
          <p:cNvPr id="4" name="קבוצה 3"/>
          <p:cNvGrpSpPr/>
          <p:nvPr/>
        </p:nvGrpSpPr>
        <p:grpSpPr>
          <a:xfrm>
            <a:off x="5634678" y="1003446"/>
            <a:ext cx="2155140" cy="1786447"/>
            <a:chOff x="1777310" y="1223718"/>
            <a:chExt cx="2534490" cy="2128858"/>
          </a:xfrm>
        </p:grpSpPr>
        <p:pic>
          <p:nvPicPr>
            <p:cNvPr id="40" name="Google Shape;327;g732e70a975_0_20"/>
            <p:cNvPicPr preferRelativeResize="0"/>
            <p:nvPr/>
          </p:nvPicPr>
          <p:blipFill rotWithShape="1">
            <a:blip r:embed="rId3">
              <a:alphaModFix/>
            </a:blip>
            <a:srcRect l="-1" t="25385" r="68608" b="5485"/>
            <a:stretch/>
          </p:blipFill>
          <p:spPr>
            <a:xfrm>
              <a:off x="1777310" y="1423221"/>
              <a:ext cx="2298875" cy="1929355"/>
            </a:xfrm>
            <a:prstGeom prst="rect">
              <a:avLst/>
            </a:prstGeom>
            <a:noFill/>
            <a:ln>
              <a:noFill/>
            </a:ln>
          </p:spPr>
        </p:pic>
        <p:pic>
          <p:nvPicPr>
            <p:cNvPr id="19" name="Google Shape;327;g732e70a975_0_20"/>
            <p:cNvPicPr preferRelativeResize="0"/>
            <p:nvPr/>
          </p:nvPicPr>
          <p:blipFill rotWithShape="1">
            <a:blip r:embed="rId3">
              <a:alphaModFix/>
            </a:blip>
            <a:srcRect l="61503" t="20800" r="31720" b="24057"/>
            <a:stretch/>
          </p:blipFill>
          <p:spPr>
            <a:xfrm>
              <a:off x="3734670" y="1223718"/>
              <a:ext cx="577130" cy="1667315"/>
            </a:xfrm>
            <a:prstGeom prst="rect">
              <a:avLst/>
            </a:prstGeom>
            <a:noFill/>
            <a:ln>
              <a:noFill/>
            </a:ln>
          </p:spPr>
        </p:pic>
      </p:grpSp>
      <p:pic>
        <p:nvPicPr>
          <p:cNvPr id="27" name="Google Shape;327;g732e70a975_0_20"/>
          <p:cNvPicPr preferRelativeResize="0"/>
          <p:nvPr/>
        </p:nvPicPr>
        <p:blipFill rotWithShape="1">
          <a:blip r:embed="rId3">
            <a:alphaModFix/>
          </a:blip>
          <a:srcRect l="-1" t="25385" r="68608" b="21613"/>
          <a:stretch/>
        </p:blipFill>
        <p:spPr>
          <a:xfrm>
            <a:off x="2153059" y="973133"/>
            <a:ext cx="2603066" cy="2044387"/>
          </a:xfrm>
          <a:prstGeom prst="rect">
            <a:avLst/>
          </a:prstGeom>
          <a:noFill/>
          <a:ln>
            <a:noFill/>
          </a:ln>
        </p:spPr>
      </p:pic>
      <p:sp>
        <p:nvSpPr>
          <p:cNvPr id="2" name="מלבן 1"/>
          <p:cNvSpPr/>
          <p:nvPr/>
        </p:nvSpPr>
        <p:spPr>
          <a:xfrm>
            <a:off x="4789298" y="2815733"/>
            <a:ext cx="3645550" cy="461665"/>
          </a:xfrm>
          <a:prstGeom prst="rect">
            <a:avLst/>
          </a:prstGeom>
        </p:spPr>
        <p:txBody>
          <a:bodyPr wrap="none">
            <a:spAutoFit/>
          </a:bodyPr>
          <a:lstStyle/>
          <a:p>
            <a:pPr algn="ctr" rtl="1"/>
            <a:r>
              <a:rPr lang="he-IL" sz="2400" dirty="0">
                <a:latin typeface="Varela Round" panose="00000500000000000000" pitchFamily="2" charset="-79"/>
                <a:cs typeface="Varela Round" panose="00000500000000000000" pitchFamily="2" charset="-79"/>
              </a:rPr>
              <a:t>בטמפרטורה ולחץ קבועים,</a:t>
            </a:r>
          </a:p>
        </p:txBody>
      </p:sp>
      <p:sp>
        <p:nvSpPr>
          <p:cNvPr id="17" name="תיבת טקסט 8">
            <a:extLst>
              <a:ext uri="{FF2B5EF4-FFF2-40B4-BE49-F238E27FC236}">
                <a16:creationId xmlns:a16="http://schemas.microsoft.com/office/drawing/2014/main" id="{753D7B90-C9FA-4D4C-B0E5-F5DB0309A6CE}"/>
              </a:ext>
            </a:extLst>
          </p:cNvPr>
          <p:cNvSpPr txBox="1"/>
          <p:nvPr/>
        </p:nvSpPr>
        <p:spPr>
          <a:xfrm>
            <a:off x="794" y="3566544"/>
            <a:ext cx="12107392" cy="461665"/>
          </a:xfrm>
          <a:prstGeom prst="rect">
            <a:avLst/>
          </a:prstGeom>
          <a:noFill/>
          <a:ln w="38100">
            <a:noFill/>
          </a:ln>
        </p:spPr>
        <p:txBody>
          <a:bodyPr wrap="square" rtlCol="1">
            <a:spAutoFit/>
          </a:bodyPr>
          <a:lstStyle/>
          <a:p>
            <a:pPr algn="r" rtl="1"/>
            <a:r>
              <a:rPr lang="he-IL" sz="2400" dirty="0">
                <a:latin typeface="Varela Round" panose="00000500000000000000" pitchFamily="2" charset="-79"/>
                <a:cs typeface="Varela Round" panose="00000500000000000000" pitchFamily="2" charset="-79"/>
              </a:rPr>
              <a:t>                                          כאשר מגדילים את מספר החלקיקים,</a:t>
            </a:r>
          </a:p>
        </p:txBody>
      </p:sp>
      <p:sp>
        <p:nvSpPr>
          <p:cNvPr id="18" name="חץ: למטה 11">
            <a:extLst>
              <a:ext uri="{FF2B5EF4-FFF2-40B4-BE49-F238E27FC236}">
                <a16:creationId xmlns:a16="http://schemas.microsoft.com/office/drawing/2014/main" id="{CD760511-705F-46E8-A452-33E685583B5A}"/>
              </a:ext>
            </a:extLst>
          </p:cNvPr>
          <p:cNvSpPr/>
          <p:nvPr/>
        </p:nvSpPr>
        <p:spPr>
          <a:xfrm>
            <a:off x="6250941" y="3989832"/>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138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2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1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1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1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p:bldP spid="14" grpId="0" animBg="1"/>
      <p:bldP spid="2" grpId="0"/>
      <p:bldP spid="17" grpId="0"/>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9B78F9A-FE2C-4302-8A5B-C853065E465F}"/>
              </a:ext>
            </a:extLst>
          </p:cNvPr>
          <p:cNvSpPr>
            <a:spLocks noGrp="1"/>
          </p:cNvSpPr>
          <p:nvPr>
            <p:ph sz="quarter" idx="14"/>
          </p:nvPr>
        </p:nvSpPr>
        <p:spPr>
          <a:xfrm>
            <a:off x="-2216625" y="148590"/>
            <a:ext cx="11372055" cy="176549"/>
          </a:xfrm>
        </p:spPr>
        <p:txBody>
          <a:bodyPr/>
          <a:lstStyle/>
          <a:p>
            <a:r>
              <a:rPr lang="en-US" sz="2000" b="1" dirty="0"/>
              <a:t>How do Airbags work? (0:33-1:03)</a:t>
            </a:r>
            <a:r>
              <a:rPr lang="he-IL" sz="2000" b="1" dirty="0"/>
              <a:t> (</a:t>
            </a:r>
            <a:r>
              <a:rPr lang="en-US" sz="2000" b="1" dirty="0">
                <a:hlinkClick r:id="rId4"/>
              </a:rPr>
              <a:t>#</a:t>
            </a:r>
            <a:r>
              <a:rPr lang="en-US" sz="2000" b="1" dirty="0" err="1">
                <a:hlinkClick r:id="rId4"/>
              </a:rPr>
              <a:t>aumsum</a:t>
            </a:r>
            <a:r>
              <a:rPr lang="en-US" sz="2000" b="1" dirty="0"/>
              <a:t> </a:t>
            </a:r>
            <a:r>
              <a:rPr lang="en-US" sz="2000" b="1" dirty="0">
                <a:hlinkClick r:id="rId5"/>
              </a:rPr>
              <a:t>#kids</a:t>
            </a:r>
            <a:r>
              <a:rPr lang="en-US" sz="2000" b="1" dirty="0"/>
              <a:t> </a:t>
            </a:r>
            <a:r>
              <a:rPr lang="en-US" sz="2000" b="1" dirty="0">
                <a:hlinkClick r:id="rId6"/>
              </a:rPr>
              <a:t>#science</a:t>
            </a:r>
            <a:r>
              <a:rPr lang="en-US" sz="2000" b="1" dirty="0"/>
              <a:t>, 11.5.2011</a:t>
            </a:r>
            <a:r>
              <a:rPr lang="he-IL" sz="2000" b="1" dirty="0"/>
              <a:t>)</a:t>
            </a:r>
            <a:endParaRPr lang="en-US" sz="2000" b="1" dirty="0"/>
          </a:p>
        </p:txBody>
      </p:sp>
      <p:sp>
        <p:nvSpPr>
          <p:cNvPr id="2" name="Rectangle 1">
            <a:extLst>
              <a:ext uri="{FF2B5EF4-FFF2-40B4-BE49-F238E27FC236}">
                <a16:creationId xmlns:a16="http://schemas.microsoft.com/office/drawing/2014/main" id="{B8A4F1FB-C2C0-4ECA-9F73-BFD7F19120B6}"/>
              </a:ext>
            </a:extLst>
          </p:cNvPr>
          <p:cNvSpPr/>
          <p:nvPr/>
        </p:nvSpPr>
        <p:spPr>
          <a:xfrm>
            <a:off x="9088059" y="95249"/>
            <a:ext cx="2871362" cy="461665"/>
          </a:xfrm>
          <a:prstGeom prst="rect">
            <a:avLst/>
          </a:prstGeom>
        </p:spPr>
        <p:txBody>
          <a:bodyPr wrap="none">
            <a:spAutoFit/>
          </a:bodyPr>
          <a:lstStyle/>
          <a:p>
            <a:r>
              <a:rPr lang="en-US" sz="1200" dirty="0">
                <a:hlinkClick r:id="rId7"/>
              </a:rPr>
              <a:t>https://youtu.be/lz3ds0jAhqM?t=33</a:t>
            </a:r>
            <a:endParaRPr lang="en-US" sz="1200" dirty="0"/>
          </a:p>
          <a:p>
            <a:endParaRPr lang="en-US" sz="1200" dirty="0"/>
          </a:p>
        </p:txBody>
      </p:sp>
      <p:pic>
        <p:nvPicPr>
          <p:cNvPr id="6" name="Online Media 5" title="How do Airbags work? | #aumsum #kids #science">
            <a:hlinkClick r:id="" action="ppaction://media"/>
            <a:extLst>
              <a:ext uri="{FF2B5EF4-FFF2-40B4-BE49-F238E27FC236}">
                <a16:creationId xmlns:a16="http://schemas.microsoft.com/office/drawing/2014/main" id="{79B4713E-3F72-47FA-8316-6477466FAB7E}"/>
              </a:ext>
            </a:extLst>
          </p:cNvPr>
          <p:cNvPicPr>
            <a:picLocks noGrp="1" noRot="1" noChangeAspect="1"/>
          </p:cNvPicPr>
          <p:nvPr>
            <p:ph type="media" sz="quarter" idx="10"/>
            <a:videoFile r:link="rId1"/>
          </p:nvPr>
        </p:nvPicPr>
        <p:blipFill>
          <a:blip r:embed="rId8"/>
          <a:stretch>
            <a:fillRect/>
          </a:stretch>
        </p:blipFill>
        <p:spPr>
          <a:xfrm>
            <a:off x="654050" y="639763"/>
            <a:ext cx="10885488" cy="6122987"/>
          </a:xfrm>
          <a:prstGeom prst="rect">
            <a:avLst/>
          </a:prstGeom>
        </p:spPr>
      </p:pic>
    </p:spTree>
    <p:extLst>
      <p:ext uri="{BB962C8B-B14F-4D97-AF65-F5344CB8AC3E}">
        <p14:creationId xmlns:p14="http://schemas.microsoft.com/office/powerpoint/2010/main" val="396481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82" y="1002184"/>
            <a:ext cx="3893761" cy="4254824"/>
          </a:xfrm>
          <a:prstGeom prst="rect">
            <a:avLst/>
          </a:prstGeom>
        </p:spPr>
      </p:pic>
      <p:sp>
        <p:nvSpPr>
          <p:cNvPr id="387" name="Google Shape;387;g730e8a58a7_0_38"/>
          <p:cNvSpPr txBox="1">
            <a:spLocks noGrp="1"/>
          </p:cNvSpPr>
          <p:nvPr>
            <p:ph type="title"/>
          </p:nvPr>
        </p:nvSpPr>
        <p:spPr>
          <a:xfrm>
            <a:off x="515994" y="140911"/>
            <a:ext cx="11160000" cy="720000"/>
          </a:xfrm>
          <a:prstGeom prst="rect">
            <a:avLst/>
          </a:prstGeom>
          <a:noFill/>
          <a:ln>
            <a:noFill/>
          </a:ln>
        </p:spPr>
        <p:txBody>
          <a:bodyPr spcFirstLastPara="1" vert="horz" wrap="square" lIns="91425" tIns="45700" rIns="91425" bIns="45700" rtlCol="1" anchor="ctr" anchorCtr="0">
            <a:noAutofit/>
          </a:bodyPr>
          <a:lstStyle/>
          <a:p>
            <a:r>
              <a:rPr lang="he-IL" sz="4400" b="0" dirty="0">
                <a:solidFill>
                  <a:srgbClr val="00007E"/>
                </a:solidFill>
              </a:rPr>
              <a:t>השפעת </a:t>
            </a:r>
            <a:r>
              <a:rPr lang="x-none" sz="4400" b="0" dirty="0">
                <a:solidFill>
                  <a:srgbClr val="00007E"/>
                </a:solidFill>
              </a:rPr>
              <a:t>טמפרטורה </a:t>
            </a:r>
            <a:r>
              <a:rPr lang="he-IL" sz="4400" b="0" dirty="0">
                <a:solidFill>
                  <a:srgbClr val="00007E"/>
                </a:solidFill>
              </a:rPr>
              <a:t>על</a:t>
            </a:r>
            <a:r>
              <a:rPr lang="x-none" sz="4400" b="0" dirty="0">
                <a:solidFill>
                  <a:srgbClr val="00007E"/>
                </a:solidFill>
              </a:rPr>
              <a:t> נפח המדגם</a:t>
            </a:r>
            <a:r>
              <a:rPr lang="he-IL" sz="4400" b="0" dirty="0">
                <a:solidFill>
                  <a:srgbClr val="00007E"/>
                </a:solidFill>
              </a:rPr>
              <a:t> </a:t>
            </a:r>
            <a:r>
              <a:rPr lang="he-IL" sz="2400" b="0" dirty="0">
                <a:solidFill>
                  <a:srgbClr val="00007E"/>
                </a:solidFill>
              </a:rPr>
              <a:t>(</a:t>
            </a:r>
            <a:r>
              <a:rPr lang="en-US" sz="2400" b="0" dirty="0">
                <a:solidFill>
                  <a:srgbClr val="00007E"/>
                </a:solidFill>
              </a:rPr>
              <a:t>P</a:t>
            </a:r>
            <a:r>
              <a:rPr lang="he-IL" sz="2400" b="0" dirty="0">
                <a:solidFill>
                  <a:srgbClr val="00007E"/>
                </a:solidFill>
              </a:rPr>
              <a:t> ו- </a:t>
            </a:r>
            <a:r>
              <a:rPr lang="en-US" sz="2400" b="0" dirty="0">
                <a:solidFill>
                  <a:srgbClr val="00007E"/>
                </a:solidFill>
              </a:rPr>
              <a:t>n </a:t>
            </a:r>
            <a:r>
              <a:rPr lang="he-IL" sz="2400" b="0" dirty="0">
                <a:solidFill>
                  <a:srgbClr val="00007E"/>
                </a:solidFill>
              </a:rPr>
              <a:t> קבועים)</a:t>
            </a:r>
            <a:endParaRPr sz="3900" b="0" dirty="0">
              <a:solidFill>
                <a:srgbClr val="00007E"/>
              </a:solidFill>
            </a:endParaRPr>
          </a:p>
        </p:txBody>
      </p:sp>
      <p:sp>
        <p:nvSpPr>
          <p:cNvPr id="5" name="Google Shape;327;g730e8a58a7_1_172">
            <a:extLst>
              <a:ext uri="{FF2B5EF4-FFF2-40B4-BE49-F238E27FC236}">
                <a16:creationId xmlns:a16="http://schemas.microsoft.com/office/drawing/2014/main" id="{39792EC3-2DBC-45B1-AD02-569845D4DDFA}"/>
              </a:ext>
            </a:extLst>
          </p:cNvPr>
          <p:cNvSpPr txBox="1"/>
          <p:nvPr/>
        </p:nvSpPr>
        <p:spPr>
          <a:xfrm>
            <a:off x="795" y="871497"/>
            <a:ext cx="12190412" cy="428552"/>
          </a:xfrm>
          <a:prstGeom prst="rect">
            <a:avLst/>
          </a:prstGeom>
          <a:noFill/>
          <a:ln>
            <a:noFill/>
          </a:ln>
        </p:spPr>
        <p:txBody>
          <a:bodyPr spcFirstLastPara="1" wrap="square" lIns="91413" tIns="45694" rIns="91413" bIns="45694" anchor="t" anchorCtr="0">
            <a:noAutofit/>
          </a:bodyPr>
          <a:lstStyle/>
          <a:p>
            <a:pPr algn="ctr" defTabSz="914309">
              <a:buSzPts val="1800"/>
            </a:pPr>
            <a:r>
              <a:rPr lang="he-IL" sz="2400" u="sng" dirty="0">
                <a:solidFill>
                  <a:prstClr val="black"/>
                </a:solidFill>
                <a:latin typeface="Varela Round"/>
                <a:ea typeface="Varela Round"/>
                <a:cs typeface="Varela Round"/>
                <a:sym typeface="Varela Round"/>
                <a:hlinkClick r:id="rId4"/>
              </a:rPr>
              <a:t>סימולציה של מט"ח</a:t>
            </a:r>
            <a:endParaRPr sz="2400" dirty="0">
              <a:solidFill>
                <a:prstClr val="black"/>
              </a:solidFill>
              <a:latin typeface="Varela Round"/>
              <a:ea typeface="Varela Round"/>
              <a:cs typeface="Varela Round"/>
              <a:sym typeface="Varela Round"/>
            </a:endParaRPr>
          </a:p>
        </p:txBody>
      </p:sp>
      <p:cxnSp>
        <p:nvCxnSpPr>
          <p:cNvPr id="29" name="מחבר ישר 28"/>
          <p:cNvCxnSpPr/>
          <p:nvPr/>
        </p:nvCxnSpPr>
        <p:spPr>
          <a:xfrm flipV="1">
            <a:off x="305594" y="208043"/>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V="1">
            <a:off x="275696" y="1423312"/>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pic>
        <p:nvPicPr>
          <p:cNvPr id="17" name="תמונה 16"/>
          <p:cNvPicPr>
            <a:picLocks noChangeAspect="1"/>
          </p:cNvPicPr>
          <p:nvPr/>
        </p:nvPicPr>
        <p:blipFill rotWithShape="1">
          <a:blip r:embed="rId5">
            <a:extLst>
              <a:ext uri="{28A0092B-C50C-407E-A947-70E740481C1C}">
                <a14:useLocalDpi xmlns:a14="http://schemas.microsoft.com/office/drawing/2010/main" val="0"/>
              </a:ext>
            </a:extLst>
          </a:blip>
          <a:srcRect l="60864" t="70828" r="19459"/>
          <a:stretch/>
        </p:blipFill>
        <p:spPr>
          <a:xfrm>
            <a:off x="2714605" y="3987909"/>
            <a:ext cx="577517" cy="831780"/>
          </a:xfrm>
          <a:prstGeom prst="rect">
            <a:avLst/>
          </a:prstGeom>
        </p:spPr>
      </p:pic>
      <p:pic>
        <p:nvPicPr>
          <p:cNvPr id="19" name="תמונה 18"/>
          <p:cNvPicPr>
            <a:picLocks noChangeAspect="1"/>
          </p:cNvPicPr>
          <p:nvPr/>
        </p:nvPicPr>
        <p:blipFill rotWithShape="1">
          <a:blip r:embed="rId5">
            <a:extLst>
              <a:ext uri="{28A0092B-C50C-407E-A947-70E740481C1C}">
                <a14:useLocalDpi xmlns:a14="http://schemas.microsoft.com/office/drawing/2010/main" val="0"/>
              </a:ext>
            </a:extLst>
          </a:blip>
          <a:srcRect l="59607" b="43927"/>
          <a:stretch/>
        </p:blipFill>
        <p:spPr>
          <a:xfrm>
            <a:off x="2615715" y="1765052"/>
            <a:ext cx="1185541" cy="1598822"/>
          </a:xfrm>
          <a:prstGeom prst="rect">
            <a:avLst/>
          </a:prstGeom>
        </p:spPr>
      </p:pic>
      <p:pic>
        <p:nvPicPr>
          <p:cNvPr id="22" name="תמונה 21"/>
          <p:cNvPicPr>
            <a:picLocks noChangeAspect="1"/>
          </p:cNvPicPr>
          <p:nvPr/>
        </p:nvPicPr>
        <p:blipFill rotWithShape="1">
          <a:blip r:embed="rId5">
            <a:extLst>
              <a:ext uri="{28A0092B-C50C-407E-A947-70E740481C1C}">
                <a14:useLocalDpi xmlns:a14="http://schemas.microsoft.com/office/drawing/2010/main" val="0"/>
              </a:ext>
            </a:extLst>
          </a:blip>
          <a:srcRect r="72755"/>
          <a:stretch/>
        </p:blipFill>
        <p:spPr>
          <a:xfrm>
            <a:off x="534871" y="1703923"/>
            <a:ext cx="799650" cy="2851346"/>
          </a:xfrm>
          <a:prstGeom prst="rect">
            <a:avLst/>
          </a:prstGeom>
        </p:spPr>
      </p:pic>
      <p:pic>
        <p:nvPicPr>
          <p:cNvPr id="24" name="תמונה 23"/>
          <p:cNvPicPr>
            <a:picLocks noChangeAspect="1"/>
          </p:cNvPicPr>
          <p:nvPr/>
        </p:nvPicPr>
        <p:blipFill rotWithShape="1">
          <a:blip r:embed="rId5">
            <a:extLst>
              <a:ext uri="{28A0092B-C50C-407E-A947-70E740481C1C}">
                <a14:useLocalDpi xmlns:a14="http://schemas.microsoft.com/office/drawing/2010/main" val="0"/>
              </a:ext>
            </a:extLst>
          </a:blip>
          <a:srcRect l="27846" r="40422" b="41890"/>
          <a:stretch/>
        </p:blipFill>
        <p:spPr>
          <a:xfrm>
            <a:off x="1580649" y="1818939"/>
            <a:ext cx="931334" cy="1656918"/>
          </a:xfrm>
          <a:prstGeom prst="rect">
            <a:avLst/>
          </a:prstGeom>
        </p:spPr>
      </p:pic>
      <p:pic>
        <p:nvPicPr>
          <p:cNvPr id="25" name="תמונה 24"/>
          <p:cNvPicPr>
            <a:picLocks noChangeAspect="1"/>
          </p:cNvPicPr>
          <p:nvPr/>
        </p:nvPicPr>
        <p:blipFill rotWithShape="1">
          <a:blip r:embed="rId5">
            <a:extLst>
              <a:ext uri="{28A0092B-C50C-407E-A947-70E740481C1C}">
                <a14:useLocalDpi xmlns:a14="http://schemas.microsoft.com/office/drawing/2010/main" val="0"/>
              </a:ext>
            </a:extLst>
          </a:blip>
          <a:srcRect l="26313" t="57470" r="37339"/>
          <a:stretch/>
        </p:blipFill>
        <p:spPr>
          <a:xfrm>
            <a:off x="1530471" y="3579899"/>
            <a:ext cx="1066800" cy="1212680"/>
          </a:xfrm>
          <a:prstGeom prst="rect">
            <a:avLst/>
          </a:prstGeom>
        </p:spPr>
      </p:pic>
    </p:spTree>
    <p:extLst>
      <p:ext uri="{BB962C8B-B14F-4D97-AF65-F5344CB8AC3E}">
        <p14:creationId xmlns:p14="http://schemas.microsoft.com/office/powerpoint/2010/main" val="255964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anim calcmode="lin" valueType="num">
                                      <p:cBhvr>
                                        <p:cTn id="15" dur="250" fill="hold"/>
                                        <p:tgtEl>
                                          <p:spTgt spid="3"/>
                                        </p:tgtEl>
                                        <p:attrNameLst>
                                          <p:attrName>ppt_x</p:attrName>
                                        </p:attrNameLst>
                                      </p:cBhvr>
                                      <p:tavLst>
                                        <p:tav tm="0">
                                          <p:val>
                                            <p:strVal val="#ppt_x"/>
                                          </p:val>
                                        </p:tav>
                                        <p:tav tm="100000">
                                          <p:val>
                                            <p:strVal val="#ppt_x"/>
                                          </p:val>
                                        </p:tav>
                                      </p:tavLst>
                                    </p:anim>
                                    <p:anim calcmode="lin" valueType="num">
                                      <p:cBhvr>
                                        <p:cTn id="16"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94" y="1300049"/>
            <a:ext cx="2973671" cy="3249415"/>
          </a:xfrm>
          <a:prstGeom prst="rect">
            <a:avLst/>
          </a:prstGeom>
        </p:spPr>
      </p:pic>
      <p:sp>
        <p:nvSpPr>
          <p:cNvPr id="387" name="Google Shape;387;g730e8a58a7_0_38"/>
          <p:cNvSpPr txBox="1">
            <a:spLocks noGrp="1"/>
          </p:cNvSpPr>
          <p:nvPr>
            <p:ph type="title"/>
          </p:nvPr>
        </p:nvSpPr>
        <p:spPr>
          <a:xfrm>
            <a:off x="515994" y="140911"/>
            <a:ext cx="11160000" cy="720000"/>
          </a:xfrm>
          <a:prstGeom prst="rect">
            <a:avLst/>
          </a:prstGeom>
          <a:noFill/>
          <a:ln>
            <a:noFill/>
          </a:ln>
        </p:spPr>
        <p:txBody>
          <a:bodyPr spcFirstLastPara="1" vert="horz" wrap="square" lIns="91425" tIns="45700" rIns="91425" bIns="45700" rtlCol="1" anchor="ctr" anchorCtr="0">
            <a:noAutofit/>
          </a:bodyPr>
          <a:lstStyle/>
          <a:p>
            <a:r>
              <a:rPr lang="he-IL" sz="4400" b="0" dirty="0">
                <a:solidFill>
                  <a:srgbClr val="00007E"/>
                </a:solidFill>
              </a:rPr>
              <a:t>השפעת </a:t>
            </a:r>
            <a:r>
              <a:rPr lang="x-none" sz="4400" b="0" dirty="0">
                <a:solidFill>
                  <a:srgbClr val="00007E"/>
                </a:solidFill>
              </a:rPr>
              <a:t>טמפרטורה </a:t>
            </a:r>
            <a:r>
              <a:rPr lang="he-IL" sz="4400" b="0" dirty="0">
                <a:solidFill>
                  <a:srgbClr val="00007E"/>
                </a:solidFill>
              </a:rPr>
              <a:t>על</a:t>
            </a:r>
            <a:r>
              <a:rPr lang="x-none" sz="4400" b="0" dirty="0">
                <a:solidFill>
                  <a:srgbClr val="00007E"/>
                </a:solidFill>
              </a:rPr>
              <a:t> נפח המדגם</a:t>
            </a:r>
            <a:r>
              <a:rPr lang="he-IL" sz="4400" b="0" dirty="0">
                <a:solidFill>
                  <a:srgbClr val="00007E"/>
                </a:solidFill>
              </a:rPr>
              <a:t> </a:t>
            </a:r>
            <a:r>
              <a:rPr lang="he-IL" sz="2400" b="0" dirty="0">
                <a:solidFill>
                  <a:srgbClr val="00007E"/>
                </a:solidFill>
              </a:rPr>
              <a:t>(</a:t>
            </a:r>
            <a:r>
              <a:rPr lang="en-US" sz="2400" b="0" dirty="0">
                <a:solidFill>
                  <a:srgbClr val="00007E"/>
                </a:solidFill>
              </a:rPr>
              <a:t>P</a:t>
            </a:r>
            <a:r>
              <a:rPr lang="he-IL" sz="2400" b="0" dirty="0">
                <a:solidFill>
                  <a:srgbClr val="00007E"/>
                </a:solidFill>
              </a:rPr>
              <a:t> ו- </a:t>
            </a:r>
            <a:r>
              <a:rPr lang="en-US" sz="2400" b="0" dirty="0">
                <a:solidFill>
                  <a:srgbClr val="00007E"/>
                </a:solidFill>
              </a:rPr>
              <a:t>n </a:t>
            </a:r>
            <a:r>
              <a:rPr lang="he-IL" sz="2400" b="0" dirty="0">
                <a:solidFill>
                  <a:srgbClr val="00007E"/>
                </a:solidFill>
              </a:rPr>
              <a:t> קבועים)</a:t>
            </a:r>
            <a:endParaRPr sz="3900" b="0" dirty="0">
              <a:solidFill>
                <a:srgbClr val="00007E"/>
              </a:solidFill>
            </a:endParaRPr>
          </a:p>
        </p:txBody>
      </p:sp>
      <p:sp>
        <p:nvSpPr>
          <p:cNvPr id="5" name="Google Shape;327;g730e8a58a7_1_172">
            <a:extLst>
              <a:ext uri="{FF2B5EF4-FFF2-40B4-BE49-F238E27FC236}">
                <a16:creationId xmlns:a16="http://schemas.microsoft.com/office/drawing/2014/main" id="{39792EC3-2DBC-45B1-AD02-569845D4DDFA}"/>
              </a:ext>
            </a:extLst>
          </p:cNvPr>
          <p:cNvSpPr txBox="1"/>
          <p:nvPr/>
        </p:nvSpPr>
        <p:spPr>
          <a:xfrm>
            <a:off x="795" y="871497"/>
            <a:ext cx="12190412" cy="428552"/>
          </a:xfrm>
          <a:prstGeom prst="rect">
            <a:avLst/>
          </a:prstGeom>
          <a:noFill/>
          <a:ln>
            <a:noFill/>
          </a:ln>
        </p:spPr>
        <p:txBody>
          <a:bodyPr spcFirstLastPara="1" wrap="square" lIns="91413" tIns="45694" rIns="91413" bIns="45694" anchor="t" anchorCtr="0">
            <a:noAutofit/>
          </a:bodyPr>
          <a:lstStyle/>
          <a:p>
            <a:pPr algn="ctr" defTabSz="914309">
              <a:buSzPts val="1800"/>
            </a:pPr>
            <a:r>
              <a:rPr lang="he-IL" sz="2400" u="sng" dirty="0">
                <a:solidFill>
                  <a:prstClr val="black"/>
                </a:solidFill>
                <a:latin typeface="Varela Round"/>
                <a:ea typeface="Varela Round"/>
                <a:cs typeface="Varela Round"/>
                <a:sym typeface="Varela Round"/>
                <a:hlinkClick r:id="rId4"/>
              </a:rPr>
              <a:t>סימולציה של מט"ח</a:t>
            </a:r>
            <a:endParaRPr sz="2400" dirty="0">
              <a:solidFill>
                <a:prstClr val="black"/>
              </a:solidFill>
              <a:latin typeface="Varela Round"/>
              <a:ea typeface="Varela Round"/>
              <a:cs typeface="Varela Round"/>
              <a:sym typeface="Varela Round"/>
            </a:endParaRPr>
          </a:p>
        </p:txBody>
      </p:sp>
      <p:sp>
        <p:nvSpPr>
          <p:cNvPr id="8" name="תיבת טקסט 7">
            <a:extLst>
              <a:ext uri="{FF2B5EF4-FFF2-40B4-BE49-F238E27FC236}">
                <a16:creationId xmlns:a16="http://schemas.microsoft.com/office/drawing/2014/main" id="{996F8F1C-F37E-4EF1-A4ED-EA8935F334BA}"/>
              </a:ext>
            </a:extLst>
          </p:cNvPr>
          <p:cNvSpPr txBox="1"/>
          <p:nvPr/>
        </p:nvSpPr>
        <p:spPr>
          <a:xfrm>
            <a:off x="2802989" y="1386309"/>
            <a:ext cx="9229271" cy="919401"/>
          </a:xfrm>
          <a:prstGeom prst="roundRect">
            <a:avLst/>
          </a:prstGeom>
          <a:noFill/>
          <a:ln w="38100">
            <a:noFill/>
            <a:prstDash val="dash"/>
          </a:ln>
        </p:spPr>
        <p:txBody>
          <a:bodyPr wrap="square" rtlCol="1">
            <a:spAutoFit/>
          </a:bodyPr>
          <a:lstStyle/>
          <a:p>
            <a:pPr algn="r" rtl="1"/>
            <a:r>
              <a:rPr lang="he-IL" sz="2400" dirty="0">
                <a:solidFill>
                  <a:srgbClr val="00007E"/>
                </a:solidFill>
                <a:latin typeface="Varela Round" panose="00000500000000000000" charset="-79"/>
                <a:cs typeface="Varela Round" panose="00000500000000000000" charset="-79"/>
              </a:rPr>
              <a:t>כאשר הלחץ קבוע, מספר ההתנגשויות של חלקיקי הגז ליחידת שטח בתוך ומחוץ לכלי שווה.</a:t>
            </a:r>
          </a:p>
        </p:txBody>
      </p:sp>
      <p:sp>
        <p:nvSpPr>
          <p:cNvPr id="9" name="תיבת טקסט 8">
            <a:extLst>
              <a:ext uri="{FF2B5EF4-FFF2-40B4-BE49-F238E27FC236}">
                <a16:creationId xmlns:a16="http://schemas.microsoft.com/office/drawing/2014/main" id="{627EF92C-FF6C-45C2-8291-10853F403668}"/>
              </a:ext>
            </a:extLst>
          </p:cNvPr>
          <p:cNvSpPr txBox="1"/>
          <p:nvPr/>
        </p:nvSpPr>
        <p:spPr>
          <a:xfrm>
            <a:off x="3080161" y="2253999"/>
            <a:ext cx="8932765" cy="919401"/>
          </a:xfrm>
          <a:prstGeom prst="roundRect">
            <a:avLst/>
          </a:prstGeom>
          <a:noFill/>
          <a:ln w="38100">
            <a:noFill/>
            <a:prstDash val="dash"/>
          </a:ln>
        </p:spPr>
        <p:txBody>
          <a:bodyPr wrap="square" rtlCol="1">
            <a:spAutoFit/>
          </a:bodyPr>
          <a:lstStyle/>
          <a:p>
            <a:pPr algn="r" rtl="1"/>
            <a:r>
              <a:rPr lang="he-IL" sz="2400" dirty="0">
                <a:solidFill>
                  <a:srgbClr val="00007E"/>
                </a:solidFill>
                <a:latin typeface="Varela Round" panose="00000500000000000000" charset="-79"/>
                <a:cs typeface="Varela Round" panose="00000500000000000000" charset="-79"/>
              </a:rPr>
              <a:t>כשמעלים את הטמפרטורה עולה המהירות הממוצעת של חלקיקי הגז.</a:t>
            </a:r>
          </a:p>
        </p:txBody>
      </p:sp>
      <p:sp>
        <p:nvSpPr>
          <p:cNvPr id="10" name="תיבת טקסט 9">
            <a:extLst>
              <a:ext uri="{FF2B5EF4-FFF2-40B4-BE49-F238E27FC236}">
                <a16:creationId xmlns:a16="http://schemas.microsoft.com/office/drawing/2014/main" id="{78AECB0E-CA87-4BA3-A95D-27F312571B3B}"/>
              </a:ext>
            </a:extLst>
          </p:cNvPr>
          <p:cNvSpPr txBox="1"/>
          <p:nvPr/>
        </p:nvSpPr>
        <p:spPr>
          <a:xfrm>
            <a:off x="80262" y="4311257"/>
            <a:ext cx="12031464" cy="919401"/>
          </a:xfrm>
          <a:prstGeom prst="roundRect">
            <a:avLst/>
          </a:prstGeom>
          <a:noFill/>
          <a:ln w="38100">
            <a:noFill/>
            <a:prstDash val="dash"/>
          </a:ln>
        </p:spPr>
        <p:txBody>
          <a:bodyPr wrap="square" rtlCol="1">
            <a:spAutoFit/>
          </a:bodyPr>
          <a:lstStyle/>
          <a:p>
            <a:pPr algn="r" rtl="1"/>
            <a:r>
              <a:rPr lang="he-IL" sz="2400" dirty="0">
                <a:solidFill>
                  <a:srgbClr val="00007E"/>
                </a:solidFill>
                <a:latin typeface="Varela Round" panose="00000500000000000000" charset="-79"/>
                <a:cs typeface="Varela Round" panose="00000500000000000000" charset="-79"/>
              </a:rPr>
              <a:t>דפנות הכלי מוזזים כלפי חוץ, נפח הכלי גדל עד שמספר ההתנגשויות</a:t>
            </a:r>
          </a:p>
          <a:p>
            <a:pPr algn="r" rtl="1"/>
            <a:r>
              <a:rPr lang="he-IL" sz="2400" dirty="0">
                <a:solidFill>
                  <a:srgbClr val="00007E"/>
                </a:solidFill>
                <a:latin typeface="Varela Round" panose="00000500000000000000" charset="-79"/>
                <a:cs typeface="Varela Round" panose="00000500000000000000" charset="-79"/>
              </a:rPr>
              <a:t>ליחידת שטח בדפנות הכלי מבפנים שווה לאלה שמחוץ לכלי.</a:t>
            </a:r>
          </a:p>
        </p:txBody>
      </p:sp>
      <p:sp>
        <p:nvSpPr>
          <p:cNvPr id="11" name="תיבת טקסט 10">
            <a:extLst>
              <a:ext uri="{FF2B5EF4-FFF2-40B4-BE49-F238E27FC236}">
                <a16:creationId xmlns:a16="http://schemas.microsoft.com/office/drawing/2014/main" id="{FA111075-E128-49F1-814D-1F38DAD8D0BC}"/>
              </a:ext>
            </a:extLst>
          </p:cNvPr>
          <p:cNvSpPr txBox="1"/>
          <p:nvPr/>
        </p:nvSpPr>
        <p:spPr>
          <a:xfrm>
            <a:off x="3128495" y="3154162"/>
            <a:ext cx="8894098" cy="919401"/>
          </a:xfrm>
          <a:prstGeom prst="roundRect">
            <a:avLst/>
          </a:prstGeom>
          <a:noFill/>
          <a:ln w="38100">
            <a:noFill/>
            <a:prstDash val="dash"/>
          </a:ln>
        </p:spPr>
        <p:txBody>
          <a:bodyPr wrap="square" rtlCol="1">
            <a:spAutoFit/>
          </a:bodyPr>
          <a:lstStyle/>
          <a:p>
            <a:pPr algn="r" rtl="1"/>
            <a:r>
              <a:rPr lang="he-IL" sz="2400" dirty="0">
                <a:solidFill>
                  <a:srgbClr val="00007E"/>
                </a:solidFill>
                <a:latin typeface="Varela Round" panose="00000500000000000000" charset="-79"/>
                <a:cs typeface="Varela Round" panose="00000500000000000000" charset="-79"/>
              </a:rPr>
              <a:t>יש יותר התנגשויות ליחידת שטח על דפנות הכלי מצידו הפנימי של הכלי.</a:t>
            </a:r>
          </a:p>
        </p:txBody>
      </p:sp>
      <p:sp>
        <p:nvSpPr>
          <p:cNvPr id="12" name="חץ: למטה 11">
            <a:extLst>
              <a:ext uri="{FF2B5EF4-FFF2-40B4-BE49-F238E27FC236}">
                <a16:creationId xmlns:a16="http://schemas.microsoft.com/office/drawing/2014/main" id="{3FE935B3-0CBA-4467-86D4-1CC61DB25B67}"/>
              </a:ext>
            </a:extLst>
          </p:cNvPr>
          <p:cNvSpPr/>
          <p:nvPr/>
        </p:nvSpPr>
        <p:spPr>
          <a:xfrm>
            <a:off x="7401313" y="2959903"/>
            <a:ext cx="409257" cy="284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טה 12">
            <a:extLst>
              <a:ext uri="{FF2B5EF4-FFF2-40B4-BE49-F238E27FC236}">
                <a16:creationId xmlns:a16="http://schemas.microsoft.com/office/drawing/2014/main" id="{2BDF16F6-EBC6-4F7D-9A83-0EA02CA28CD9}"/>
              </a:ext>
            </a:extLst>
          </p:cNvPr>
          <p:cNvSpPr/>
          <p:nvPr/>
        </p:nvSpPr>
        <p:spPr>
          <a:xfrm>
            <a:off x="7428913" y="2049818"/>
            <a:ext cx="409257" cy="284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למטה 13">
            <a:extLst>
              <a:ext uri="{FF2B5EF4-FFF2-40B4-BE49-F238E27FC236}">
                <a16:creationId xmlns:a16="http://schemas.microsoft.com/office/drawing/2014/main" id="{0D9562BA-F295-4692-A32F-7710FF177EE1}"/>
              </a:ext>
            </a:extLst>
          </p:cNvPr>
          <p:cNvSpPr/>
          <p:nvPr/>
        </p:nvSpPr>
        <p:spPr>
          <a:xfrm>
            <a:off x="7401312" y="4021852"/>
            <a:ext cx="409257" cy="284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9" name="מחבר ישר 28"/>
          <p:cNvCxnSpPr/>
          <p:nvPr/>
        </p:nvCxnSpPr>
        <p:spPr>
          <a:xfrm flipV="1">
            <a:off x="305594" y="208043"/>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V="1">
            <a:off x="275696" y="1423312"/>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1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0"/>
          <p:cNvSpPr txBox="1">
            <a:spLocks noGrp="1"/>
          </p:cNvSpPr>
          <p:nvPr>
            <p:ph type="title"/>
          </p:nvPr>
        </p:nvSpPr>
        <p:spPr>
          <a:xfrm>
            <a:off x="253807" y="419442"/>
            <a:ext cx="11744170" cy="539930"/>
          </a:xfrm>
          <a:prstGeom prst="rect">
            <a:avLst/>
          </a:prstGeom>
          <a:noFill/>
          <a:ln>
            <a:noFill/>
          </a:ln>
        </p:spPr>
        <p:txBody>
          <a:bodyPr spcFirstLastPara="1" vert="horz" wrap="square" lIns="91425" tIns="45700" rIns="91425" bIns="45700" rtlCol="1" anchor="ctr" anchorCtr="0">
            <a:noAutofit/>
          </a:bodyPr>
          <a:lstStyle/>
          <a:p>
            <a:pPr algn="l">
              <a:buClr>
                <a:srgbClr val="000000"/>
              </a:buClr>
              <a:buSzPts val="4000"/>
            </a:pPr>
            <a:r>
              <a:rPr lang="x-none" sz="4400" b="0" dirty="0">
                <a:solidFill>
                  <a:srgbClr val="00007E"/>
                </a:solidFill>
                <a:latin typeface="Varela Round" panose="00000500000000000000" pitchFamily="2" charset="-79"/>
                <a:ea typeface="Arial"/>
                <a:cs typeface="Varela Round" panose="00000500000000000000" pitchFamily="2" charset="-79"/>
                <a:sym typeface="Arial"/>
              </a:rPr>
              <a:t>השפעת לחץ חיצוני על נפח של הגז </a:t>
            </a:r>
            <a:r>
              <a:rPr lang="he-IL" sz="2400" b="0" dirty="0">
                <a:solidFill>
                  <a:srgbClr val="00007E"/>
                </a:solidFill>
                <a:latin typeface="Varela Round" panose="00000500000000000000" pitchFamily="2" charset="-79"/>
                <a:ea typeface="Arial"/>
                <a:cs typeface="Varela Round" panose="00000500000000000000" pitchFamily="2" charset="-79"/>
                <a:sym typeface="Arial"/>
              </a:rPr>
              <a:t>( </a:t>
            </a:r>
            <a:r>
              <a:rPr lang="en-US" sz="2400" b="0" dirty="0">
                <a:solidFill>
                  <a:srgbClr val="00007E"/>
                </a:solidFill>
                <a:latin typeface="Varela Round" panose="00000500000000000000" pitchFamily="2" charset="-79"/>
                <a:ea typeface="Arial"/>
                <a:cs typeface="Varela Round" panose="00000500000000000000" pitchFamily="2" charset="-79"/>
                <a:sym typeface="Arial"/>
              </a:rPr>
              <a:t>T</a:t>
            </a:r>
            <a:r>
              <a:rPr lang="he-IL" sz="2400" b="0" dirty="0">
                <a:solidFill>
                  <a:srgbClr val="00007E"/>
                </a:solidFill>
                <a:latin typeface="Varela Round" panose="00000500000000000000" pitchFamily="2" charset="-79"/>
                <a:ea typeface="Arial"/>
                <a:cs typeface="Varela Round" panose="00000500000000000000" pitchFamily="2" charset="-79"/>
                <a:sym typeface="Arial"/>
              </a:rPr>
              <a:t> ו- </a:t>
            </a:r>
            <a:r>
              <a:rPr lang="en-US" sz="2400" b="0" dirty="0">
                <a:solidFill>
                  <a:srgbClr val="00007E"/>
                </a:solidFill>
                <a:latin typeface="Varela Round" panose="00000500000000000000" pitchFamily="2" charset="-79"/>
                <a:ea typeface="Arial"/>
                <a:cs typeface="Varela Round" panose="00000500000000000000" pitchFamily="2" charset="-79"/>
                <a:sym typeface="Arial"/>
              </a:rPr>
              <a:t>n</a:t>
            </a:r>
            <a:r>
              <a:rPr lang="he-IL" sz="2400" b="0" dirty="0">
                <a:solidFill>
                  <a:srgbClr val="00007E"/>
                </a:solidFill>
                <a:latin typeface="Varela Round" panose="00000500000000000000" pitchFamily="2" charset="-79"/>
                <a:ea typeface="Arial"/>
                <a:cs typeface="Varela Round" panose="00000500000000000000" pitchFamily="2" charset="-79"/>
                <a:sym typeface="Arial"/>
              </a:rPr>
              <a:t> קבועים)</a:t>
            </a:r>
            <a:endParaRPr sz="2400" b="0" dirty="0">
              <a:solidFill>
                <a:srgbClr val="00007E"/>
              </a:solidFill>
              <a:latin typeface="Varela Round" panose="00000500000000000000" pitchFamily="2" charset="-79"/>
              <a:ea typeface="Arial"/>
              <a:cs typeface="Varela Round" panose="00000500000000000000" pitchFamily="2" charset="-79"/>
              <a:sym typeface="Arial"/>
            </a:endParaRPr>
          </a:p>
        </p:txBody>
      </p:sp>
      <p:sp>
        <p:nvSpPr>
          <p:cNvPr id="18" name="תיבת טקסט 17">
            <a:extLst>
              <a:ext uri="{FF2B5EF4-FFF2-40B4-BE49-F238E27FC236}">
                <a16:creationId xmlns:a16="http://schemas.microsoft.com/office/drawing/2014/main" id="{13519508-9D9B-468F-8A5C-1650A5BFFAD0}"/>
              </a:ext>
            </a:extLst>
          </p:cNvPr>
          <p:cNvSpPr txBox="1"/>
          <p:nvPr/>
        </p:nvSpPr>
        <p:spPr>
          <a:xfrm>
            <a:off x="-21102" y="3176058"/>
            <a:ext cx="12190413" cy="461665"/>
          </a:xfrm>
          <a:prstGeom prst="rect">
            <a:avLst/>
          </a:prstGeom>
          <a:noFill/>
          <a:ln w="38100">
            <a:noFill/>
          </a:ln>
        </p:spPr>
        <p:txBody>
          <a:bodyPr wrap="square" rtlCol="1">
            <a:spAutoFit/>
          </a:bodyPr>
          <a:lstStyle/>
          <a:p>
            <a:pPr algn="r" rtl="1"/>
            <a:r>
              <a:rPr lang="en-US" sz="2400" dirty="0">
                <a:latin typeface="Varela Round" panose="00000500000000000000" charset="-79"/>
                <a:cs typeface="Varela Round" panose="00000500000000000000" charset="-79"/>
              </a:rPr>
              <a:t> </a:t>
            </a:r>
            <a:r>
              <a:rPr lang="he-IL" sz="2400" dirty="0">
                <a:latin typeface="Varela Round" panose="00000500000000000000" charset="-79"/>
                <a:cs typeface="Varela Round" panose="00000500000000000000" charset="-79"/>
              </a:rPr>
              <a:t>      כאשר מגדילים את הלחץ החיצוני</a:t>
            </a:r>
            <a:r>
              <a:rPr lang="en-US" sz="2400" dirty="0">
                <a:latin typeface="Varela Round" panose="00000500000000000000" charset="-79"/>
                <a:cs typeface="Varela Round" panose="00000500000000000000" charset="-79"/>
              </a:rPr>
              <a:t> </a:t>
            </a:r>
            <a:r>
              <a:rPr lang="he-IL" sz="2400" dirty="0">
                <a:latin typeface="Varela Round" panose="00000500000000000000" charset="-79"/>
                <a:cs typeface="Varela Round" panose="00000500000000000000" charset="-79"/>
              </a:rPr>
              <a:t>על גז הנתון</a:t>
            </a:r>
            <a:r>
              <a:rPr lang="en-US" sz="2400" dirty="0">
                <a:latin typeface="Varela Round" panose="00000500000000000000" charset="-79"/>
                <a:cs typeface="Varela Round" panose="00000500000000000000" charset="-79"/>
              </a:rPr>
              <a:t> </a:t>
            </a:r>
            <a:r>
              <a:rPr lang="he-IL" sz="2400" dirty="0">
                <a:latin typeface="Varela Round" panose="00000500000000000000" charset="-79"/>
                <a:cs typeface="Varela Round" panose="00000500000000000000" charset="-79"/>
              </a:rPr>
              <a:t> בטמפרטורה ומספר חלקיקים קבועים.</a:t>
            </a:r>
          </a:p>
        </p:txBody>
      </p:sp>
      <p:sp>
        <p:nvSpPr>
          <p:cNvPr id="19" name="תיבת טקסט 18">
            <a:extLst>
              <a:ext uri="{FF2B5EF4-FFF2-40B4-BE49-F238E27FC236}">
                <a16:creationId xmlns:a16="http://schemas.microsoft.com/office/drawing/2014/main" id="{F1935054-6513-46BA-9278-0D76795C5028}"/>
              </a:ext>
            </a:extLst>
          </p:cNvPr>
          <p:cNvSpPr txBox="1"/>
          <p:nvPr/>
        </p:nvSpPr>
        <p:spPr>
          <a:xfrm>
            <a:off x="-21101" y="3976402"/>
            <a:ext cx="12190413" cy="830997"/>
          </a:xfrm>
          <a:prstGeom prst="rect">
            <a:avLst/>
          </a:prstGeom>
          <a:noFill/>
          <a:ln w="38100">
            <a:noFill/>
          </a:ln>
        </p:spPr>
        <p:txBody>
          <a:bodyPr wrap="square" rtlCol="1">
            <a:spAutoFit/>
          </a:bodyPr>
          <a:lstStyle/>
          <a:p>
            <a:pPr algn="r" rtl="1"/>
            <a:r>
              <a:rPr lang="en-US" sz="2400" dirty="0">
                <a:latin typeface="Varela Round" panose="00000500000000000000" charset="-79"/>
                <a:cs typeface="Varela Round" panose="00000500000000000000" charset="-79"/>
              </a:rPr>
              <a:t>       </a:t>
            </a:r>
            <a:r>
              <a:rPr lang="he-IL" sz="2400" dirty="0">
                <a:latin typeface="Varela Round" panose="00000500000000000000" charset="-79"/>
                <a:cs typeface="Varela Round" panose="00000500000000000000" charset="-79"/>
              </a:rPr>
              <a:t>הכוח ליחידת שטח הפועל על הדפנות מחוץ לכלי גבוה מזה הפועל על</a:t>
            </a:r>
            <a:r>
              <a:rPr lang="en-US" sz="2400" dirty="0">
                <a:latin typeface="Varela Round" panose="00000500000000000000" charset="-79"/>
                <a:cs typeface="Varela Round" panose="00000500000000000000" charset="-79"/>
              </a:rPr>
              <a:t> </a:t>
            </a:r>
            <a:r>
              <a:rPr lang="he-IL" sz="2400" dirty="0">
                <a:latin typeface="Varela Round" panose="00000500000000000000" charset="-79"/>
                <a:cs typeface="Varela Round" panose="00000500000000000000" charset="-79"/>
              </a:rPr>
              <a:t>הדפנות בתוך </a:t>
            </a:r>
          </a:p>
          <a:p>
            <a:pPr algn="r" rtl="1"/>
            <a:r>
              <a:rPr lang="he-IL" sz="2400" dirty="0">
                <a:latin typeface="Varela Round" panose="00000500000000000000" charset="-79"/>
                <a:cs typeface="Varela Round" panose="00000500000000000000" charset="-79"/>
              </a:rPr>
              <a:t>                                                                  הכלי.</a:t>
            </a:r>
          </a:p>
        </p:txBody>
      </p:sp>
      <p:sp>
        <p:nvSpPr>
          <p:cNvPr id="20" name="תיבת טקסט 19">
            <a:extLst>
              <a:ext uri="{FF2B5EF4-FFF2-40B4-BE49-F238E27FC236}">
                <a16:creationId xmlns:a16="http://schemas.microsoft.com/office/drawing/2014/main" id="{31284555-DCB3-47DA-9271-F9FD92EAF9D3}"/>
              </a:ext>
            </a:extLst>
          </p:cNvPr>
          <p:cNvSpPr txBox="1"/>
          <p:nvPr/>
        </p:nvSpPr>
        <p:spPr>
          <a:xfrm>
            <a:off x="-21101" y="5019086"/>
            <a:ext cx="12190412" cy="830997"/>
          </a:xfrm>
          <a:prstGeom prst="rect">
            <a:avLst/>
          </a:prstGeom>
          <a:noFill/>
          <a:ln w="38100">
            <a:noFill/>
          </a:ln>
        </p:spPr>
        <p:txBody>
          <a:bodyPr wrap="square" rtlCol="1">
            <a:spAutoFit/>
          </a:bodyPr>
          <a:lstStyle/>
          <a:p>
            <a:pPr algn="r" rtl="1"/>
            <a:r>
              <a:rPr lang="en-US" sz="2400" dirty="0">
                <a:latin typeface="Varela Round" panose="00000500000000000000" charset="-79"/>
                <a:cs typeface="Varela Round" panose="00000500000000000000" charset="-79"/>
              </a:rPr>
              <a:t>       </a:t>
            </a:r>
            <a:r>
              <a:rPr lang="he-IL" sz="2400" dirty="0">
                <a:latin typeface="Varela Round" panose="00000500000000000000" charset="-79"/>
                <a:cs typeface="Varela Round" panose="00000500000000000000" charset="-79"/>
              </a:rPr>
              <a:t>המרחק בין החלקיקים יצטמצם והנפח יקטן עד לנפח שבו מספר ההתנגשויות ליחידת</a:t>
            </a:r>
          </a:p>
          <a:p>
            <a:pPr algn="r" rtl="1"/>
            <a:r>
              <a:rPr lang="he-IL" sz="2400" dirty="0">
                <a:latin typeface="Varela Round" panose="00000500000000000000" charset="-79"/>
                <a:cs typeface="Varela Round" panose="00000500000000000000" charset="-79"/>
              </a:rPr>
              <a:t>                                       שטח,</a:t>
            </a:r>
            <a:r>
              <a:rPr lang="en-US" sz="2400" dirty="0">
                <a:latin typeface="Varela Round" panose="00000500000000000000" charset="-79"/>
                <a:cs typeface="Varela Round" panose="00000500000000000000" charset="-79"/>
              </a:rPr>
              <a:t> </a:t>
            </a:r>
            <a:r>
              <a:rPr lang="he-IL" sz="2400" dirty="0">
                <a:latin typeface="Varela Round" panose="00000500000000000000" charset="-79"/>
                <a:cs typeface="Varela Round" panose="00000500000000000000" charset="-79"/>
              </a:rPr>
              <a:t>בדפנות הכלי בפנים ובחוץ ישתווה.</a:t>
            </a:r>
          </a:p>
        </p:txBody>
      </p:sp>
      <p:sp>
        <p:nvSpPr>
          <p:cNvPr id="22" name="חץ: למטה 21">
            <a:extLst>
              <a:ext uri="{FF2B5EF4-FFF2-40B4-BE49-F238E27FC236}">
                <a16:creationId xmlns:a16="http://schemas.microsoft.com/office/drawing/2014/main" id="{255B78E6-3DC4-4DC4-89AD-AC1DBFC1D3AB}"/>
              </a:ext>
            </a:extLst>
          </p:cNvPr>
          <p:cNvSpPr/>
          <p:nvPr/>
        </p:nvSpPr>
        <p:spPr>
          <a:xfrm>
            <a:off x="6239621" y="3700731"/>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חץ: למטה 22">
            <a:extLst>
              <a:ext uri="{FF2B5EF4-FFF2-40B4-BE49-F238E27FC236}">
                <a16:creationId xmlns:a16="http://schemas.microsoft.com/office/drawing/2014/main" id="{987E3C71-2F75-4D79-A259-AB543D6E22B8}"/>
              </a:ext>
            </a:extLst>
          </p:cNvPr>
          <p:cNvSpPr/>
          <p:nvPr/>
        </p:nvSpPr>
        <p:spPr>
          <a:xfrm>
            <a:off x="6239621" y="4734943"/>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897" y="1561773"/>
            <a:ext cx="2514600" cy="1371600"/>
          </a:xfrm>
          <a:prstGeom prst="rect">
            <a:avLst/>
          </a:prstGeom>
        </p:spPr>
      </p:pic>
      <p:cxnSp>
        <p:nvCxnSpPr>
          <p:cNvPr id="25" name="מחבר ישר 24"/>
          <p:cNvCxnSpPr/>
          <p:nvPr/>
        </p:nvCxnSpPr>
        <p:spPr>
          <a:xfrm flipV="1">
            <a:off x="305594" y="208043"/>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flipV="1">
            <a:off x="253807" y="1253004"/>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9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6" presetClass="emph" presetSubtype="0" fill="hold" nodeType="withEffect">
                                  <p:stCondLst>
                                    <p:cond delay="0"/>
                                  </p:stCondLst>
                                  <p:childTnLst>
                                    <p:animScale>
                                      <p:cBhvr>
                                        <p:cTn id="9" dur="2000" fill="hold"/>
                                        <p:tgtEl>
                                          <p:spTgt spid="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327;g732e70a975_0_20"/>
          <p:cNvPicPr preferRelativeResize="0"/>
          <p:nvPr/>
        </p:nvPicPr>
        <p:blipFill rotWithShape="1">
          <a:blip r:embed="rId2">
            <a:alphaModFix/>
          </a:blip>
          <a:srcRect l="42208" t="20800" r="32737"/>
          <a:stretch/>
        </p:blipFill>
        <p:spPr>
          <a:xfrm>
            <a:off x="10493071" y="690938"/>
            <a:ext cx="1365212" cy="1881784"/>
          </a:xfrm>
          <a:prstGeom prst="rect">
            <a:avLst/>
          </a:prstGeom>
          <a:noFill/>
          <a:ln>
            <a:noFill/>
          </a:ln>
        </p:spPr>
      </p:pic>
      <p:grpSp>
        <p:nvGrpSpPr>
          <p:cNvPr id="14" name="קבוצה 13"/>
          <p:cNvGrpSpPr/>
          <p:nvPr/>
        </p:nvGrpSpPr>
        <p:grpSpPr>
          <a:xfrm>
            <a:off x="8411056" y="695477"/>
            <a:ext cx="1885882" cy="1812341"/>
            <a:chOff x="1777310" y="1223718"/>
            <a:chExt cx="2534490" cy="2128858"/>
          </a:xfrm>
        </p:grpSpPr>
        <p:pic>
          <p:nvPicPr>
            <p:cNvPr id="15" name="Google Shape;327;g732e70a975_0_20"/>
            <p:cNvPicPr preferRelativeResize="0"/>
            <p:nvPr/>
          </p:nvPicPr>
          <p:blipFill rotWithShape="1">
            <a:blip r:embed="rId2">
              <a:alphaModFix/>
            </a:blip>
            <a:srcRect l="-1" t="25385" r="68608" b="5485"/>
            <a:stretch/>
          </p:blipFill>
          <p:spPr>
            <a:xfrm>
              <a:off x="1777310" y="1423221"/>
              <a:ext cx="2298875" cy="1929355"/>
            </a:xfrm>
            <a:prstGeom prst="rect">
              <a:avLst/>
            </a:prstGeom>
            <a:noFill/>
            <a:ln>
              <a:noFill/>
            </a:ln>
          </p:spPr>
        </p:pic>
        <p:pic>
          <p:nvPicPr>
            <p:cNvPr id="16" name="Google Shape;327;g732e70a975_0_20"/>
            <p:cNvPicPr preferRelativeResize="0"/>
            <p:nvPr/>
          </p:nvPicPr>
          <p:blipFill rotWithShape="1">
            <a:blip r:embed="rId2">
              <a:alphaModFix/>
            </a:blip>
            <a:srcRect l="61503" t="20800" r="31720" b="24057"/>
            <a:stretch/>
          </p:blipFill>
          <p:spPr>
            <a:xfrm>
              <a:off x="3734670" y="1223718"/>
              <a:ext cx="577130" cy="1667315"/>
            </a:xfrm>
            <a:prstGeom prst="rect">
              <a:avLst/>
            </a:prstGeom>
            <a:noFill/>
            <a:ln>
              <a:noFill/>
            </a:ln>
          </p:spPr>
        </p:pic>
      </p:grpSp>
      <p:sp>
        <p:nvSpPr>
          <p:cNvPr id="12" name="TextBox 11"/>
          <p:cNvSpPr txBox="1"/>
          <p:nvPr/>
        </p:nvSpPr>
        <p:spPr>
          <a:xfrm>
            <a:off x="9054802" y="3213641"/>
            <a:ext cx="2930567" cy="461665"/>
          </a:xfrm>
          <a:prstGeom prst="rect">
            <a:avLst/>
          </a:prstGeom>
          <a:noFill/>
          <a:ln>
            <a:noFill/>
          </a:ln>
        </p:spPr>
        <p:txBody>
          <a:bodyPr wrap="square" rtlCol="1">
            <a:spAutoFit/>
          </a:bodyPr>
          <a:lstStyle/>
          <a:p>
            <a:pPr algn="ctr" rtl="1"/>
            <a:r>
              <a:rPr lang="he-IL" sz="2400" dirty="0">
                <a:latin typeface="Varela Round" panose="00000500000000000000" pitchFamily="2" charset="-79"/>
                <a:cs typeface="Varela Round" panose="00000500000000000000" pitchFamily="2" charset="-79"/>
              </a:rPr>
              <a:t>הוספת גז</a:t>
            </a:r>
          </a:p>
        </p:txBody>
      </p:sp>
      <p:sp>
        <p:nvSpPr>
          <p:cNvPr id="20" name="TextBox 19"/>
          <p:cNvSpPr txBox="1"/>
          <p:nvPr/>
        </p:nvSpPr>
        <p:spPr>
          <a:xfrm>
            <a:off x="9620574" y="3747813"/>
            <a:ext cx="2015627" cy="1292662"/>
          </a:xfrm>
          <a:prstGeom prst="rect">
            <a:avLst/>
          </a:prstGeom>
          <a:noFill/>
        </p:spPr>
        <p:txBody>
          <a:bodyPr wrap="square" rtlCol="1">
            <a:spAutoFit/>
          </a:bodyPr>
          <a:lstStyle/>
          <a:p>
            <a:pPr algn="r" rtl="1"/>
            <a:r>
              <a:rPr lang="he-IL" dirty="0">
                <a:solidFill>
                  <a:srgbClr val="00B050"/>
                </a:solidFill>
                <a:latin typeface="Varela Round" panose="00000500000000000000" pitchFamily="2" charset="-79"/>
                <a:cs typeface="Varela Round" panose="00000500000000000000" pitchFamily="2" charset="-79"/>
              </a:rPr>
              <a:t>קבוע: </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טמפרטורה</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לחץ הגז.</a:t>
            </a:r>
          </a:p>
          <a:p>
            <a:pPr algn="r" rtl="1"/>
            <a:endParaRPr lang="he-IL" sz="2400" dirty="0">
              <a:latin typeface="Varela Round" panose="00000500000000000000" pitchFamily="2" charset="-79"/>
              <a:cs typeface="Varela Round" panose="00000500000000000000" pitchFamily="2" charset="-79"/>
            </a:endParaRPr>
          </a:p>
        </p:txBody>
      </p:sp>
      <p:sp>
        <p:nvSpPr>
          <p:cNvPr id="31" name="TextBox 30"/>
          <p:cNvSpPr txBox="1"/>
          <p:nvPr/>
        </p:nvSpPr>
        <p:spPr>
          <a:xfrm>
            <a:off x="4324687" y="4517255"/>
            <a:ext cx="3633331" cy="523220"/>
          </a:xfrm>
          <a:prstGeom prst="rect">
            <a:avLst/>
          </a:prstGeom>
          <a:noFill/>
        </p:spPr>
        <p:txBody>
          <a:bodyPr wrap="square" rtlCol="1">
            <a:spAutoFit/>
          </a:bodyPr>
          <a:lstStyle/>
          <a:p>
            <a:pPr algn="ctr" rtl="1"/>
            <a:r>
              <a:rPr lang="he-IL" sz="2800" dirty="0">
                <a:latin typeface="Varela Round" panose="00000500000000000000" pitchFamily="2" charset="-79"/>
                <a:cs typeface="Varela Round" panose="00000500000000000000" pitchFamily="2" charset="-79"/>
              </a:rPr>
              <a:t>כיצד משתנה נפח הגז </a:t>
            </a:r>
          </a:p>
        </p:txBody>
      </p:sp>
      <p:sp>
        <p:nvSpPr>
          <p:cNvPr id="5" name="הסבר אליפטי 4"/>
          <p:cNvSpPr/>
          <p:nvPr/>
        </p:nvSpPr>
        <p:spPr>
          <a:xfrm>
            <a:off x="3672473" y="3860800"/>
            <a:ext cx="4937760" cy="1700986"/>
          </a:xfrm>
          <a:prstGeom prst="wedgeEllipseCallout">
            <a:avLst>
              <a:gd name="adj1" fmla="val -17129"/>
              <a:gd name="adj2" fmla="val 47358"/>
            </a:avLst>
          </a:prstGeom>
          <a:noFill/>
          <a:ln>
            <a:solidFill>
              <a:srgbClr val="00007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כותרת 2"/>
          <p:cNvSpPr>
            <a:spLocks noGrp="1"/>
          </p:cNvSpPr>
          <p:nvPr>
            <p:ph type="title"/>
          </p:nvPr>
        </p:nvSpPr>
        <p:spPr/>
        <p:txBody>
          <a:bodyPr/>
          <a:lstStyle/>
          <a:p>
            <a:r>
              <a:rPr lang="he-IL" dirty="0"/>
              <a:t>נסכם</a:t>
            </a:r>
          </a:p>
        </p:txBody>
      </p:sp>
    </p:spTree>
    <p:extLst>
      <p:ext uri="{BB962C8B-B14F-4D97-AF65-F5344CB8AC3E}">
        <p14:creationId xmlns:p14="http://schemas.microsoft.com/office/powerpoint/2010/main" val="214671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700"/>
                                        <p:tgtEl>
                                          <p:spTgt spid="20"/>
                                        </p:tgtEl>
                                      </p:cBhvr>
                                    </p:animEffect>
                                    <p:anim calcmode="lin" valueType="num">
                                      <p:cBhvr>
                                        <p:cTn id="29" dur="1700" fill="hold"/>
                                        <p:tgtEl>
                                          <p:spTgt spid="20"/>
                                        </p:tgtEl>
                                        <p:attrNameLst>
                                          <p:attrName>ppt_x</p:attrName>
                                        </p:attrNameLst>
                                      </p:cBhvr>
                                      <p:tavLst>
                                        <p:tav tm="0">
                                          <p:val>
                                            <p:strVal val="#ppt_x"/>
                                          </p:val>
                                        </p:tav>
                                        <p:tav tm="100000">
                                          <p:val>
                                            <p:strVal val="#ppt_x"/>
                                          </p:val>
                                        </p:tav>
                                      </p:tavLst>
                                    </p:anim>
                                    <p:anim calcmode="lin" valueType="num">
                                      <p:cBhvr>
                                        <p:cTn id="30" dur="17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31"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143" y="179517"/>
            <a:ext cx="2625891" cy="1371600"/>
          </a:xfrm>
          <a:prstGeom prst="rect">
            <a:avLst/>
          </a:prstGeom>
        </p:spPr>
      </p:pic>
      <p:sp>
        <p:nvSpPr>
          <p:cNvPr id="11" name="TextBox 10"/>
          <p:cNvSpPr txBox="1"/>
          <p:nvPr/>
        </p:nvSpPr>
        <p:spPr>
          <a:xfrm>
            <a:off x="4577314" y="1744659"/>
            <a:ext cx="3060267" cy="461665"/>
          </a:xfrm>
          <a:prstGeom prst="rect">
            <a:avLst/>
          </a:prstGeom>
          <a:noFill/>
          <a:ln>
            <a:noFill/>
          </a:ln>
        </p:spPr>
        <p:txBody>
          <a:bodyPr wrap="square" rtlCol="1">
            <a:spAutoFit/>
          </a:bodyPr>
          <a:lstStyle/>
          <a:p>
            <a:pPr algn="ctr" rtl="1"/>
            <a:r>
              <a:rPr lang="he-IL" sz="2400" dirty="0">
                <a:latin typeface="Varela Round" panose="00000500000000000000" pitchFamily="2" charset="-79"/>
                <a:cs typeface="Varela Round" panose="00000500000000000000" pitchFamily="2" charset="-79"/>
              </a:rPr>
              <a:t>הפעלת לחץ חיצוני </a:t>
            </a:r>
          </a:p>
        </p:txBody>
      </p:sp>
      <p:sp>
        <p:nvSpPr>
          <p:cNvPr id="19" name="TextBox 18"/>
          <p:cNvSpPr txBox="1"/>
          <p:nvPr/>
        </p:nvSpPr>
        <p:spPr>
          <a:xfrm>
            <a:off x="4892834" y="2251366"/>
            <a:ext cx="2386598" cy="1200329"/>
          </a:xfrm>
          <a:prstGeom prst="rect">
            <a:avLst/>
          </a:prstGeom>
          <a:noFill/>
        </p:spPr>
        <p:txBody>
          <a:bodyPr wrap="square" rtlCol="1">
            <a:spAutoFit/>
          </a:bodyPr>
          <a:lstStyle/>
          <a:p>
            <a:pPr algn="r" rtl="1"/>
            <a:r>
              <a:rPr lang="he-IL" dirty="0">
                <a:solidFill>
                  <a:srgbClr val="00B050"/>
                </a:solidFill>
                <a:latin typeface="Varela Round" panose="00000500000000000000" pitchFamily="2" charset="-79"/>
                <a:cs typeface="Varela Round" panose="00000500000000000000" pitchFamily="2" charset="-79"/>
              </a:rPr>
              <a:t>קבוע</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מספר חלקיקים</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טמפרטורה.</a:t>
            </a:r>
          </a:p>
          <a:p>
            <a:pPr algn="r" rtl="1"/>
            <a:endParaRPr lang="he-IL" dirty="0">
              <a:latin typeface="Varela Round" panose="00000500000000000000" pitchFamily="2" charset="-79"/>
              <a:cs typeface="Varela Round" panose="00000500000000000000" pitchFamily="2" charset="-79"/>
            </a:endParaRPr>
          </a:p>
        </p:txBody>
      </p:sp>
      <p:pic>
        <p:nvPicPr>
          <p:cNvPr id="26" name="Google Shape;327;g732e70a975_0_20"/>
          <p:cNvPicPr preferRelativeResize="0"/>
          <p:nvPr/>
        </p:nvPicPr>
        <p:blipFill rotWithShape="1">
          <a:blip r:embed="rId3">
            <a:alphaModFix/>
          </a:blip>
          <a:srcRect l="42208" t="20800" r="32737"/>
          <a:stretch/>
        </p:blipFill>
        <p:spPr>
          <a:xfrm>
            <a:off x="10493071" y="690938"/>
            <a:ext cx="1365212" cy="1881784"/>
          </a:xfrm>
          <a:prstGeom prst="rect">
            <a:avLst/>
          </a:prstGeom>
          <a:noFill/>
          <a:ln>
            <a:noFill/>
          </a:ln>
        </p:spPr>
      </p:pic>
      <p:grpSp>
        <p:nvGrpSpPr>
          <p:cNvPr id="27" name="קבוצה 26"/>
          <p:cNvGrpSpPr/>
          <p:nvPr/>
        </p:nvGrpSpPr>
        <p:grpSpPr>
          <a:xfrm>
            <a:off x="8411056" y="695477"/>
            <a:ext cx="1885882" cy="1812341"/>
            <a:chOff x="1777310" y="1223718"/>
            <a:chExt cx="2534490" cy="2128858"/>
          </a:xfrm>
        </p:grpSpPr>
        <p:pic>
          <p:nvPicPr>
            <p:cNvPr id="28" name="Google Shape;327;g732e70a975_0_20"/>
            <p:cNvPicPr preferRelativeResize="0"/>
            <p:nvPr/>
          </p:nvPicPr>
          <p:blipFill rotWithShape="1">
            <a:blip r:embed="rId3">
              <a:alphaModFix/>
            </a:blip>
            <a:srcRect l="-1" t="25385" r="68608" b="5485"/>
            <a:stretch/>
          </p:blipFill>
          <p:spPr>
            <a:xfrm>
              <a:off x="1777310" y="1423221"/>
              <a:ext cx="2298875" cy="1929355"/>
            </a:xfrm>
            <a:prstGeom prst="rect">
              <a:avLst/>
            </a:prstGeom>
            <a:noFill/>
            <a:ln>
              <a:noFill/>
            </a:ln>
          </p:spPr>
        </p:pic>
        <p:pic>
          <p:nvPicPr>
            <p:cNvPr id="32" name="Google Shape;327;g732e70a975_0_20"/>
            <p:cNvPicPr preferRelativeResize="0"/>
            <p:nvPr/>
          </p:nvPicPr>
          <p:blipFill rotWithShape="1">
            <a:blip r:embed="rId3">
              <a:alphaModFix/>
            </a:blip>
            <a:srcRect l="61503" t="20800" r="31720" b="24057"/>
            <a:stretch/>
          </p:blipFill>
          <p:spPr>
            <a:xfrm>
              <a:off x="3734670" y="1223718"/>
              <a:ext cx="577130" cy="1667315"/>
            </a:xfrm>
            <a:prstGeom prst="rect">
              <a:avLst/>
            </a:prstGeom>
            <a:noFill/>
            <a:ln>
              <a:noFill/>
            </a:ln>
          </p:spPr>
        </p:pic>
      </p:grpSp>
      <p:sp>
        <p:nvSpPr>
          <p:cNvPr id="34" name="TextBox 33"/>
          <p:cNvSpPr txBox="1"/>
          <p:nvPr/>
        </p:nvSpPr>
        <p:spPr>
          <a:xfrm>
            <a:off x="9054802" y="3213641"/>
            <a:ext cx="2930567" cy="461665"/>
          </a:xfrm>
          <a:prstGeom prst="rect">
            <a:avLst/>
          </a:prstGeom>
          <a:noFill/>
          <a:ln>
            <a:noFill/>
          </a:ln>
        </p:spPr>
        <p:txBody>
          <a:bodyPr wrap="square" rtlCol="1">
            <a:spAutoFit/>
          </a:bodyPr>
          <a:lstStyle/>
          <a:p>
            <a:pPr algn="ctr" rtl="1"/>
            <a:r>
              <a:rPr lang="he-IL" sz="2400" dirty="0">
                <a:latin typeface="Varela Round" panose="00000500000000000000" pitchFamily="2" charset="-79"/>
                <a:cs typeface="Varela Round" panose="00000500000000000000" pitchFamily="2" charset="-79"/>
              </a:rPr>
              <a:t>הוספת גז</a:t>
            </a:r>
          </a:p>
        </p:txBody>
      </p:sp>
      <p:sp>
        <p:nvSpPr>
          <p:cNvPr id="35" name="TextBox 34"/>
          <p:cNvSpPr txBox="1"/>
          <p:nvPr/>
        </p:nvSpPr>
        <p:spPr>
          <a:xfrm>
            <a:off x="9620574" y="3747813"/>
            <a:ext cx="2015627" cy="1292662"/>
          </a:xfrm>
          <a:prstGeom prst="rect">
            <a:avLst/>
          </a:prstGeom>
          <a:noFill/>
        </p:spPr>
        <p:txBody>
          <a:bodyPr wrap="square" rtlCol="1">
            <a:spAutoFit/>
          </a:bodyPr>
          <a:lstStyle/>
          <a:p>
            <a:pPr algn="r" rtl="1"/>
            <a:r>
              <a:rPr lang="he-IL" dirty="0">
                <a:solidFill>
                  <a:srgbClr val="00B050"/>
                </a:solidFill>
                <a:latin typeface="Varela Round" panose="00000500000000000000" pitchFamily="2" charset="-79"/>
                <a:cs typeface="Varela Round" panose="00000500000000000000" pitchFamily="2" charset="-79"/>
              </a:rPr>
              <a:t>קבוע: </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טמפרטורה</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לחץ הגז.</a:t>
            </a:r>
          </a:p>
          <a:p>
            <a:pPr algn="r" rtl="1"/>
            <a:endParaRPr lang="he-IL" sz="2400" dirty="0">
              <a:latin typeface="Varela Round" panose="00000500000000000000" pitchFamily="2" charset="-79"/>
              <a:cs typeface="Varela Round" panose="00000500000000000000" pitchFamily="2" charset="-79"/>
            </a:endParaRPr>
          </a:p>
        </p:txBody>
      </p:sp>
      <p:sp>
        <p:nvSpPr>
          <p:cNvPr id="37" name="TextBox 36"/>
          <p:cNvSpPr txBox="1"/>
          <p:nvPr/>
        </p:nvSpPr>
        <p:spPr>
          <a:xfrm>
            <a:off x="4324689" y="4460454"/>
            <a:ext cx="3633331" cy="523220"/>
          </a:xfrm>
          <a:prstGeom prst="rect">
            <a:avLst/>
          </a:prstGeom>
          <a:noFill/>
        </p:spPr>
        <p:txBody>
          <a:bodyPr wrap="square" rtlCol="1">
            <a:spAutoFit/>
          </a:bodyPr>
          <a:lstStyle/>
          <a:p>
            <a:pPr algn="ctr" rtl="1"/>
            <a:r>
              <a:rPr lang="he-IL" sz="2800" dirty="0">
                <a:latin typeface="Varela Round" panose="00000500000000000000" pitchFamily="2" charset="-79"/>
                <a:cs typeface="Varela Round" panose="00000500000000000000" pitchFamily="2" charset="-79"/>
              </a:rPr>
              <a:t>כיצד משתנה נפח הגז </a:t>
            </a:r>
          </a:p>
        </p:txBody>
      </p:sp>
      <p:sp>
        <p:nvSpPr>
          <p:cNvPr id="38" name="הסבר אליפטי 37"/>
          <p:cNvSpPr/>
          <p:nvPr/>
        </p:nvSpPr>
        <p:spPr>
          <a:xfrm>
            <a:off x="3672473" y="3860800"/>
            <a:ext cx="4937760" cy="1827412"/>
          </a:xfrm>
          <a:prstGeom prst="wedgeEllipseCallout">
            <a:avLst>
              <a:gd name="adj1" fmla="val -17129"/>
              <a:gd name="adj2" fmla="val 47358"/>
            </a:avLst>
          </a:prstGeom>
          <a:noFill/>
          <a:ln>
            <a:solidFill>
              <a:srgbClr val="00007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4312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p:cNvPicPr>
            <a:picLocks noChangeAspect="1"/>
          </p:cNvPicPr>
          <p:nvPr/>
        </p:nvPicPr>
        <p:blipFill rotWithShape="1">
          <a:blip r:embed="rId2">
            <a:extLst>
              <a:ext uri="{28A0092B-C50C-407E-A947-70E740481C1C}">
                <a14:useLocalDpi xmlns:a14="http://schemas.microsoft.com/office/drawing/2010/main" val="0"/>
              </a:ext>
            </a:extLst>
          </a:blip>
          <a:srcRect l="25778" t="13804" r="38679" b="42051"/>
          <a:stretch/>
        </p:blipFill>
        <p:spPr>
          <a:xfrm>
            <a:off x="1303188" y="1008588"/>
            <a:ext cx="1613877" cy="1158240"/>
          </a:xfrm>
          <a:prstGeom prst="rect">
            <a:avLst/>
          </a:prstGeom>
        </p:spPr>
      </p:pic>
      <p:pic>
        <p:nvPicPr>
          <p:cNvPr id="22" name="תמונה 21"/>
          <p:cNvPicPr>
            <a:picLocks noChangeAspect="1"/>
          </p:cNvPicPr>
          <p:nvPr/>
        </p:nvPicPr>
        <p:blipFill rotWithShape="1">
          <a:blip r:embed="rId2">
            <a:extLst>
              <a:ext uri="{28A0092B-C50C-407E-A947-70E740481C1C}">
                <a14:useLocalDpi xmlns:a14="http://schemas.microsoft.com/office/drawing/2010/main" val="0"/>
              </a:ext>
            </a:extLst>
          </a:blip>
          <a:srcRect l="-2574" t="36236" r="73923" b="22524"/>
          <a:stretch/>
        </p:blipFill>
        <p:spPr>
          <a:xfrm>
            <a:off x="446434" y="1571020"/>
            <a:ext cx="881250" cy="1082040"/>
          </a:xfrm>
          <a:prstGeom prst="rect">
            <a:avLst/>
          </a:prstGeom>
        </p:spPr>
      </p:pic>
      <p:pic>
        <p:nvPicPr>
          <p:cNvPr id="21" name="תמונה 20"/>
          <p:cNvPicPr>
            <a:picLocks noChangeAspect="1"/>
          </p:cNvPicPr>
          <p:nvPr/>
        </p:nvPicPr>
        <p:blipFill rotWithShape="1">
          <a:blip r:embed="rId2">
            <a:extLst>
              <a:ext uri="{28A0092B-C50C-407E-A947-70E740481C1C}">
                <a14:useLocalDpi xmlns:a14="http://schemas.microsoft.com/office/drawing/2010/main" val="0"/>
              </a:ext>
            </a:extLst>
          </a:blip>
          <a:srcRect l="58675" b="43546"/>
          <a:stretch/>
        </p:blipFill>
        <p:spPr>
          <a:xfrm>
            <a:off x="2785475" y="685123"/>
            <a:ext cx="1116065" cy="1481212"/>
          </a:xfrm>
          <a:prstGeom prst="rect">
            <a:avLst/>
          </a:prstGeom>
        </p:spPr>
      </p:pic>
      <p:pic>
        <p:nvPicPr>
          <p:cNvPr id="24" name="תמונה 23"/>
          <p:cNvPicPr>
            <a:picLocks noChangeAspect="1"/>
          </p:cNvPicPr>
          <p:nvPr/>
        </p:nvPicPr>
        <p:blipFill rotWithShape="1">
          <a:blip r:embed="rId2">
            <a:extLst>
              <a:ext uri="{28A0092B-C50C-407E-A947-70E740481C1C}">
                <a14:useLocalDpi xmlns:a14="http://schemas.microsoft.com/office/drawing/2010/main" val="0"/>
              </a:ext>
            </a:extLst>
          </a:blip>
          <a:srcRect l="28958" t="52518" r="39442"/>
          <a:stretch/>
        </p:blipFill>
        <p:spPr>
          <a:xfrm>
            <a:off x="1453909" y="2166335"/>
            <a:ext cx="1330222" cy="1245828"/>
          </a:xfrm>
          <a:prstGeom prst="rect">
            <a:avLst/>
          </a:prstGeom>
        </p:spPr>
      </p:pic>
      <p:pic>
        <p:nvPicPr>
          <p:cNvPr id="25" name="תמונה 24"/>
          <p:cNvPicPr>
            <a:picLocks noChangeAspect="1"/>
          </p:cNvPicPr>
          <p:nvPr/>
        </p:nvPicPr>
        <p:blipFill rotWithShape="1">
          <a:blip r:embed="rId2">
            <a:extLst>
              <a:ext uri="{28A0092B-C50C-407E-A947-70E740481C1C}">
                <a14:useLocalDpi xmlns:a14="http://schemas.microsoft.com/office/drawing/2010/main" val="0"/>
              </a:ext>
            </a:extLst>
          </a:blip>
          <a:srcRect l="61537" t="71251" r="19841"/>
          <a:stretch/>
        </p:blipFill>
        <p:spPr>
          <a:xfrm>
            <a:off x="2867866" y="2489800"/>
            <a:ext cx="502920" cy="754298"/>
          </a:xfrm>
          <a:prstGeom prst="rect">
            <a:avLst/>
          </a:prstGeom>
        </p:spPr>
      </p:pic>
      <p:sp>
        <p:nvSpPr>
          <p:cNvPr id="18" name="TextBox 17"/>
          <p:cNvSpPr txBox="1"/>
          <p:nvPr/>
        </p:nvSpPr>
        <p:spPr>
          <a:xfrm>
            <a:off x="328454" y="3635666"/>
            <a:ext cx="2899452" cy="1200329"/>
          </a:xfrm>
          <a:prstGeom prst="rect">
            <a:avLst/>
          </a:prstGeom>
          <a:noFill/>
        </p:spPr>
        <p:txBody>
          <a:bodyPr wrap="square" rtlCol="1">
            <a:spAutoFit/>
          </a:bodyPr>
          <a:lstStyle/>
          <a:p>
            <a:pPr algn="r" rtl="1"/>
            <a:r>
              <a:rPr lang="he-IL" dirty="0">
                <a:solidFill>
                  <a:srgbClr val="00B050"/>
                </a:solidFill>
                <a:latin typeface="Varela Round" panose="00000500000000000000" pitchFamily="2" charset="-79"/>
                <a:cs typeface="Varela Round" panose="00000500000000000000" pitchFamily="2" charset="-79"/>
              </a:rPr>
              <a:t>קבוע:</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מספר חלקיקים</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לחץ הגז.</a:t>
            </a:r>
          </a:p>
          <a:p>
            <a:pPr algn="r" rtl="1"/>
            <a:endParaRPr lang="he-IL" dirty="0">
              <a:solidFill>
                <a:srgbClr val="00B050"/>
              </a:solidFill>
              <a:latin typeface="Varela Round" panose="00000500000000000000" pitchFamily="2" charset="-79"/>
              <a:cs typeface="Varela Round" panose="00000500000000000000" pitchFamily="2" charset="-79"/>
            </a:endParaRPr>
          </a:p>
        </p:txBody>
      </p:sp>
      <p:sp>
        <p:nvSpPr>
          <p:cNvPr id="9" name="TextBox 8"/>
          <p:cNvSpPr txBox="1"/>
          <p:nvPr/>
        </p:nvSpPr>
        <p:spPr>
          <a:xfrm>
            <a:off x="851349" y="3181332"/>
            <a:ext cx="2396532" cy="461665"/>
          </a:xfrm>
          <a:prstGeom prst="rect">
            <a:avLst/>
          </a:prstGeom>
          <a:noFill/>
          <a:ln>
            <a:noFill/>
          </a:ln>
        </p:spPr>
        <p:txBody>
          <a:bodyPr wrap="square" rtlCol="1">
            <a:spAutoFit/>
          </a:bodyPr>
          <a:lstStyle/>
          <a:p>
            <a:pPr algn="ctr" rtl="1"/>
            <a:r>
              <a:rPr lang="he-IL" sz="2400" dirty="0">
                <a:latin typeface="Varela Round" panose="00000500000000000000" pitchFamily="2" charset="-79"/>
                <a:cs typeface="Varela Round" panose="00000500000000000000" pitchFamily="2" charset="-79"/>
              </a:rPr>
              <a:t>שינוי טמפרטורה</a:t>
            </a:r>
          </a:p>
        </p:txBody>
      </p:sp>
      <p:pic>
        <p:nvPicPr>
          <p:cNvPr id="26" name="תמונה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143" y="179517"/>
            <a:ext cx="2625891" cy="1371600"/>
          </a:xfrm>
          <a:prstGeom prst="rect">
            <a:avLst/>
          </a:prstGeom>
        </p:spPr>
      </p:pic>
      <p:sp>
        <p:nvSpPr>
          <p:cNvPr id="27" name="TextBox 26"/>
          <p:cNvSpPr txBox="1"/>
          <p:nvPr/>
        </p:nvSpPr>
        <p:spPr>
          <a:xfrm>
            <a:off x="4577314" y="1744659"/>
            <a:ext cx="3060267" cy="461665"/>
          </a:xfrm>
          <a:prstGeom prst="rect">
            <a:avLst/>
          </a:prstGeom>
          <a:noFill/>
          <a:ln>
            <a:noFill/>
          </a:ln>
        </p:spPr>
        <p:txBody>
          <a:bodyPr wrap="square" rtlCol="1">
            <a:spAutoFit/>
          </a:bodyPr>
          <a:lstStyle/>
          <a:p>
            <a:pPr algn="ctr" rtl="1"/>
            <a:r>
              <a:rPr lang="he-IL" sz="2400" dirty="0">
                <a:latin typeface="Varela Round" panose="00000500000000000000" pitchFamily="2" charset="-79"/>
                <a:cs typeface="Varela Round" panose="00000500000000000000" pitchFamily="2" charset="-79"/>
              </a:rPr>
              <a:t>הפעלת לחץ חיצוני </a:t>
            </a:r>
          </a:p>
        </p:txBody>
      </p:sp>
      <p:sp>
        <p:nvSpPr>
          <p:cNvPr id="28" name="TextBox 27"/>
          <p:cNvSpPr txBox="1"/>
          <p:nvPr/>
        </p:nvSpPr>
        <p:spPr>
          <a:xfrm>
            <a:off x="4892834" y="2251366"/>
            <a:ext cx="2386598" cy="1200329"/>
          </a:xfrm>
          <a:prstGeom prst="rect">
            <a:avLst/>
          </a:prstGeom>
          <a:noFill/>
        </p:spPr>
        <p:txBody>
          <a:bodyPr wrap="square" rtlCol="1">
            <a:spAutoFit/>
          </a:bodyPr>
          <a:lstStyle/>
          <a:p>
            <a:pPr algn="r" rtl="1"/>
            <a:r>
              <a:rPr lang="he-IL" dirty="0">
                <a:solidFill>
                  <a:srgbClr val="00B050"/>
                </a:solidFill>
                <a:latin typeface="Varela Round" panose="00000500000000000000" pitchFamily="2" charset="-79"/>
                <a:cs typeface="Varela Round" panose="00000500000000000000" pitchFamily="2" charset="-79"/>
              </a:rPr>
              <a:t>קבוע</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מספר חלקיקים</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טמפרטורה.</a:t>
            </a:r>
          </a:p>
          <a:p>
            <a:pPr algn="r" rtl="1"/>
            <a:endParaRPr lang="he-IL" dirty="0">
              <a:latin typeface="Varela Round" panose="00000500000000000000" pitchFamily="2" charset="-79"/>
              <a:cs typeface="Varela Round" panose="00000500000000000000" pitchFamily="2" charset="-79"/>
            </a:endParaRPr>
          </a:p>
        </p:txBody>
      </p:sp>
      <p:pic>
        <p:nvPicPr>
          <p:cNvPr id="32" name="Google Shape;327;g732e70a975_0_20"/>
          <p:cNvPicPr preferRelativeResize="0"/>
          <p:nvPr/>
        </p:nvPicPr>
        <p:blipFill rotWithShape="1">
          <a:blip r:embed="rId4">
            <a:alphaModFix/>
          </a:blip>
          <a:srcRect l="42208" t="20800" r="32737"/>
          <a:stretch/>
        </p:blipFill>
        <p:spPr>
          <a:xfrm>
            <a:off x="10493071" y="690938"/>
            <a:ext cx="1365212" cy="1881784"/>
          </a:xfrm>
          <a:prstGeom prst="rect">
            <a:avLst/>
          </a:prstGeom>
          <a:noFill/>
          <a:ln>
            <a:noFill/>
          </a:ln>
        </p:spPr>
      </p:pic>
      <p:grpSp>
        <p:nvGrpSpPr>
          <p:cNvPr id="34" name="קבוצה 33"/>
          <p:cNvGrpSpPr/>
          <p:nvPr/>
        </p:nvGrpSpPr>
        <p:grpSpPr>
          <a:xfrm>
            <a:off x="8411056" y="695477"/>
            <a:ext cx="1885882" cy="1812341"/>
            <a:chOff x="1777310" y="1223718"/>
            <a:chExt cx="2534490" cy="2128858"/>
          </a:xfrm>
        </p:grpSpPr>
        <p:pic>
          <p:nvPicPr>
            <p:cNvPr id="35" name="Google Shape;327;g732e70a975_0_20"/>
            <p:cNvPicPr preferRelativeResize="0"/>
            <p:nvPr/>
          </p:nvPicPr>
          <p:blipFill rotWithShape="1">
            <a:blip r:embed="rId4">
              <a:alphaModFix/>
            </a:blip>
            <a:srcRect l="-1" t="25385" r="68608" b="5485"/>
            <a:stretch/>
          </p:blipFill>
          <p:spPr>
            <a:xfrm>
              <a:off x="1777310" y="1423221"/>
              <a:ext cx="2298875" cy="1929355"/>
            </a:xfrm>
            <a:prstGeom prst="rect">
              <a:avLst/>
            </a:prstGeom>
            <a:noFill/>
            <a:ln>
              <a:noFill/>
            </a:ln>
          </p:spPr>
        </p:pic>
        <p:pic>
          <p:nvPicPr>
            <p:cNvPr id="36" name="Google Shape;327;g732e70a975_0_20"/>
            <p:cNvPicPr preferRelativeResize="0"/>
            <p:nvPr/>
          </p:nvPicPr>
          <p:blipFill rotWithShape="1">
            <a:blip r:embed="rId4">
              <a:alphaModFix/>
            </a:blip>
            <a:srcRect l="61503" t="20800" r="31720" b="24057"/>
            <a:stretch/>
          </p:blipFill>
          <p:spPr>
            <a:xfrm>
              <a:off x="3734670" y="1223718"/>
              <a:ext cx="577130" cy="1667315"/>
            </a:xfrm>
            <a:prstGeom prst="rect">
              <a:avLst/>
            </a:prstGeom>
            <a:noFill/>
            <a:ln>
              <a:noFill/>
            </a:ln>
          </p:spPr>
        </p:pic>
      </p:grpSp>
      <p:sp>
        <p:nvSpPr>
          <p:cNvPr id="37" name="TextBox 36"/>
          <p:cNvSpPr txBox="1"/>
          <p:nvPr/>
        </p:nvSpPr>
        <p:spPr>
          <a:xfrm>
            <a:off x="9054802" y="3213641"/>
            <a:ext cx="2930567" cy="461665"/>
          </a:xfrm>
          <a:prstGeom prst="rect">
            <a:avLst/>
          </a:prstGeom>
          <a:noFill/>
          <a:ln>
            <a:noFill/>
          </a:ln>
        </p:spPr>
        <p:txBody>
          <a:bodyPr wrap="square" rtlCol="1">
            <a:spAutoFit/>
          </a:bodyPr>
          <a:lstStyle/>
          <a:p>
            <a:pPr algn="ctr" rtl="1"/>
            <a:r>
              <a:rPr lang="he-IL" sz="2400" dirty="0">
                <a:latin typeface="Varela Round" panose="00000500000000000000" pitchFamily="2" charset="-79"/>
                <a:cs typeface="Varela Round" panose="00000500000000000000" pitchFamily="2" charset="-79"/>
              </a:rPr>
              <a:t>הוספת גז</a:t>
            </a:r>
          </a:p>
        </p:txBody>
      </p:sp>
      <p:sp>
        <p:nvSpPr>
          <p:cNvPr id="38" name="TextBox 37"/>
          <p:cNvSpPr txBox="1"/>
          <p:nvPr/>
        </p:nvSpPr>
        <p:spPr>
          <a:xfrm>
            <a:off x="9620574" y="3747813"/>
            <a:ext cx="2015627" cy="1292662"/>
          </a:xfrm>
          <a:prstGeom prst="rect">
            <a:avLst/>
          </a:prstGeom>
          <a:noFill/>
        </p:spPr>
        <p:txBody>
          <a:bodyPr wrap="square" rtlCol="1">
            <a:spAutoFit/>
          </a:bodyPr>
          <a:lstStyle/>
          <a:p>
            <a:pPr algn="r" rtl="1"/>
            <a:r>
              <a:rPr lang="he-IL" dirty="0">
                <a:solidFill>
                  <a:srgbClr val="00B050"/>
                </a:solidFill>
                <a:latin typeface="Varela Round" panose="00000500000000000000" pitchFamily="2" charset="-79"/>
                <a:cs typeface="Varela Round" panose="00000500000000000000" pitchFamily="2" charset="-79"/>
              </a:rPr>
              <a:t>קבוע: </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טמפרטורה</a:t>
            </a:r>
          </a:p>
          <a:p>
            <a:pPr marL="342900" indent="-342900">
              <a:buFont typeface="Wingdings" panose="05000000000000000000" pitchFamily="2" charset="2"/>
              <a:buChar char="ü"/>
            </a:pPr>
            <a:r>
              <a:rPr lang="he-IL" dirty="0">
                <a:solidFill>
                  <a:srgbClr val="00B050"/>
                </a:solidFill>
                <a:latin typeface="Varela Round" panose="00000500000000000000" pitchFamily="2" charset="-79"/>
                <a:cs typeface="Varela Round" panose="00000500000000000000" pitchFamily="2" charset="-79"/>
              </a:rPr>
              <a:t>לחץ הגז.</a:t>
            </a:r>
          </a:p>
          <a:p>
            <a:pPr algn="r" rtl="1"/>
            <a:endParaRPr lang="he-IL" sz="2400" dirty="0">
              <a:latin typeface="Varela Round" panose="00000500000000000000" pitchFamily="2" charset="-79"/>
              <a:cs typeface="Varela Round" panose="00000500000000000000" pitchFamily="2" charset="-79"/>
            </a:endParaRPr>
          </a:p>
        </p:txBody>
      </p:sp>
      <p:sp>
        <p:nvSpPr>
          <p:cNvPr id="39" name="TextBox 38"/>
          <p:cNvSpPr txBox="1"/>
          <p:nvPr/>
        </p:nvSpPr>
        <p:spPr>
          <a:xfrm>
            <a:off x="4324689" y="4517604"/>
            <a:ext cx="3633331" cy="523220"/>
          </a:xfrm>
          <a:prstGeom prst="rect">
            <a:avLst/>
          </a:prstGeom>
          <a:noFill/>
        </p:spPr>
        <p:txBody>
          <a:bodyPr wrap="square" rtlCol="1">
            <a:spAutoFit/>
          </a:bodyPr>
          <a:lstStyle/>
          <a:p>
            <a:pPr algn="ctr" rtl="1"/>
            <a:r>
              <a:rPr lang="he-IL" sz="2800" dirty="0">
                <a:latin typeface="Varela Round" panose="00000500000000000000" pitchFamily="2" charset="-79"/>
                <a:cs typeface="Varela Round" panose="00000500000000000000" pitchFamily="2" charset="-79"/>
              </a:rPr>
              <a:t>כיצד משתנה נפח הגז </a:t>
            </a:r>
          </a:p>
        </p:txBody>
      </p:sp>
      <p:sp>
        <p:nvSpPr>
          <p:cNvPr id="40" name="הסבר אליפטי 39"/>
          <p:cNvSpPr/>
          <p:nvPr/>
        </p:nvSpPr>
        <p:spPr>
          <a:xfrm>
            <a:off x="3672473" y="3957349"/>
            <a:ext cx="4937760" cy="1681414"/>
          </a:xfrm>
          <a:prstGeom prst="wedgeEllipseCallout">
            <a:avLst>
              <a:gd name="adj1" fmla="val -17129"/>
              <a:gd name="adj2" fmla="val 47358"/>
            </a:avLst>
          </a:prstGeom>
          <a:noFill/>
          <a:ln>
            <a:solidFill>
              <a:srgbClr val="00007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492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70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0"/>
                                        <p:tgtEl>
                                          <p:spTgt spid="23"/>
                                        </p:tgtEl>
                                      </p:cBhvr>
                                    </p:animEffect>
                                  </p:childTnLst>
                                </p:cTn>
                              </p:par>
                              <p:par>
                                <p:cTn id="23" presetID="22" presetClass="entr" presetSubtype="4" fill="hold" nodeType="withEffect">
                                  <p:stCondLst>
                                    <p:cond delay="40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0"/>
                                        <p:tgtEl>
                                          <p:spTgt spid="24"/>
                                        </p:tgtEl>
                                      </p:cBhvr>
                                    </p:animEffect>
                                  </p:childTnLst>
                                </p:cTn>
                              </p:par>
                              <p:par>
                                <p:cTn id="31" presetID="22" presetClass="entr" presetSubtype="8" fill="hold" nodeType="withEffect">
                                  <p:stCondLst>
                                    <p:cond delay="250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732e70a975_0_0"/>
          <p:cNvSpPr txBox="1">
            <a:spLocks noGrp="1"/>
          </p:cNvSpPr>
          <p:nvPr>
            <p:ph type="title"/>
          </p:nvPr>
        </p:nvSpPr>
        <p:spPr>
          <a:xfrm>
            <a:off x="97047" y="213094"/>
            <a:ext cx="12094160" cy="720000"/>
          </a:xfrm>
          <a:prstGeom prst="rect">
            <a:avLst/>
          </a:prstGeom>
        </p:spPr>
        <p:txBody>
          <a:bodyPr spcFirstLastPara="1" vert="horz" wrap="square" lIns="91425" tIns="45700" rIns="91425" bIns="45700" rtlCol="1" anchor="ctr" anchorCtr="0">
            <a:noAutofit/>
          </a:bodyPr>
          <a:lstStyle/>
          <a:p>
            <a:r>
              <a:rPr lang="he-IL" sz="3600" b="0" dirty="0">
                <a:solidFill>
                  <a:srgbClr val="00007E"/>
                </a:solidFill>
              </a:rPr>
              <a:t>השפעת שינוי הנפח של  הכלי על הלחץ הנמדד </a:t>
            </a:r>
            <a:r>
              <a:rPr lang="he-IL" sz="2400" b="0" dirty="0">
                <a:solidFill>
                  <a:srgbClr val="00007E"/>
                </a:solidFill>
              </a:rPr>
              <a:t>( </a:t>
            </a:r>
            <a:r>
              <a:rPr lang="en-US" sz="2400" b="0" dirty="0">
                <a:solidFill>
                  <a:srgbClr val="00007E"/>
                </a:solidFill>
              </a:rPr>
              <a:t>T</a:t>
            </a:r>
            <a:r>
              <a:rPr lang="he-IL" sz="2400" b="0" dirty="0">
                <a:solidFill>
                  <a:srgbClr val="00007E"/>
                </a:solidFill>
              </a:rPr>
              <a:t> ו- </a:t>
            </a:r>
            <a:r>
              <a:rPr lang="en-US" sz="2400" b="0" dirty="0">
                <a:solidFill>
                  <a:srgbClr val="00007E"/>
                </a:solidFill>
              </a:rPr>
              <a:t>n </a:t>
            </a:r>
            <a:r>
              <a:rPr lang="he-IL" sz="2400" b="0" dirty="0">
                <a:solidFill>
                  <a:srgbClr val="00007E"/>
                </a:solidFill>
              </a:rPr>
              <a:t> קבועים)  </a:t>
            </a:r>
          </a:p>
        </p:txBody>
      </p:sp>
      <p:sp>
        <p:nvSpPr>
          <p:cNvPr id="7" name="Google Shape;327;g730e8a58a7_1_172">
            <a:extLst>
              <a:ext uri="{FF2B5EF4-FFF2-40B4-BE49-F238E27FC236}">
                <a16:creationId xmlns:a16="http://schemas.microsoft.com/office/drawing/2014/main" id="{CB6B5619-C45A-4E8C-AC26-AB8A1C7AE318}"/>
              </a:ext>
            </a:extLst>
          </p:cNvPr>
          <p:cNvSpPr txBox="1"/>
          <p:nvPr/>
        </p:nvSpPr>
        <p:spPr>
          <a:xfrm>
            <a:off x="794" y="793061"/>
            <a:ext cx="11840212" cy="1014162"/>
          </a:xfrm>
          <a:prstGeom prst="rect">
            <a:avLst/>
          </a:prstGeom>
          <a:noFill/>
          <a:ln>
            <a:noFill/>
          </a:ln>
        </p:spPr>
        <p:txBody>
          <a:bodyPr spcFirstLastPara="1" wrap="square" lIns="91413" tIns="45694" rIns="91413" bIns="45694" anchor="t" anchorCtr="0">
            <a:noAutofit/>
          </a:bodyPr>
          <a:lstStyle/>
          <a:p>
            <a:pPr algn="ctr" defTabSz="914309">
              <a:buSzPts val="1800"/>
            </a:pPr>
            <a:r>
              <a:rPr lang="he-IL" sz="2400" u="sng" dirty="0">
                <a:solidFill>
                  <a:prstClr val="black"/>
                </a:solidFill>
                <a:latin typeface="Varela Round"/>
                <a:ea typeface="Varela Round"/>
                <a:cs typeface="Varela Round"/>
                <a:sym typeface="Varela Round"/>
                <a:hlinkClick r:id="rId3"/>
              </a:rPr>
              <a:t>סימולציה של מט"ח</a:t>
            </a:r>
            <a:r>
              <a:rPr lang="he-IL" sz="2400" u="sng" dirty="0">
                <a:solidFill>
                  <a:prstClr val="black"/>
                </a:solidFill>
                <a:latin typeface="Varela Round"/>
                <a:ea typeface="Varela Round"/>
                <a:cs typeface="Varela Round"/>
                <a:sym typeface="Varela Round"/>
              </a:rPr>
              <a:t> </a:t>
            </a:r>
            <a:endParaRPr sz="2400" u="sng" dirty="0">
              <a:solidFill>
                <a:prstClr val="black"/>
              </a:solidFill>
              <a:latin typeface="Varela Round"/>
              <a:ea typeface="Varela Round"/>
              <a:cs typeface="Varela Round"/>
              <a:sym typeface="Varela Round"/>
            </a:endParaRPr>
          </a:p>
        </p:txBody>
      </p:sp>
      <p:sp>
        <p:nvSpPr>
          <p:cNvPr id="11" name="תיבת טקסט 10">
            <a:extLst>
              <a:ext uri="{FF2B5EF4-FFF2-40B4-BE49-F238E27FC236}">
                <a16:creationId xmlns:a16="http://schemas.microsoft.com/office/drawing/2014/main" id="{C89EA1A2-7AF2-4D55-B27B-060D62204E6D}"/>
              </a:ext>
            </a:extLst>
          </p:cNvPr>
          <p:cNvSpPr txBox="1"/>
          <p:nvPr/>
        </p:nvSpPr>
        <p:spPr>
          <a:xfrm>
            <a:off x="3820626" y="1545594"/>
            <a:ext cx="8020381" cy="830997"/>
          </a:xfrm>
          <a:prstGeom prst="rect">
            <a:avLst/>
          </a:prstGeom>
          <a:noFill/>
          <a:ln w="38100">
            <a:noFill/>
          </a:ln>
        </p:spPr>
        <p:txBody>
          <a:bodyPr wrap="square" rtlCol="1">
            <a:spAutoFit/>
          </a:bodyPr>
          <a:lstStyle/>
          <a:p>
            <a:pPr algn="ctr" rtl="1"/>
            <a:r>
              <a:rPr lang="he-IL" sz="2400" dirty="0">
                <a:latin typeface="Varela Round" panose="00000500000000000000" charset="-79"/>
                <a:cs typeface="Varela Round" panose="00000500000000000000" charset="-79"/>
              </a:rPr>
              <a:t>כאשר הטמפרטורה קבועה, המהירות הממוצעת של החלקיקים קבועה</a:t>
            </a:r>
          </a:p>
        </p:txBody>
      </p:sp>
      <p:sp>
        <p:nvSpPr>
          <p:cNvPr id="12" name="חץ: למטה 11">
            <a:extLst>
              <a:ext uri="{FF2B5EF4-FFF2-40B4-BE49-F238E27FC236}">
                <a16:creationId xmlns:a16="http://schemas.microsoft.com/office/drawing/2014/main" id="{5C10C189-4472-4714-A8B0-7F61AD6D8C2A}"/>
              </a:ext>
            </a:extLst>
          </p:cNvPr>
          <p:cNvSpPr/>
          <p:nvPr/>
        </p:nvSpPr>
        <p:spPr>
          <a:xfrm>
            <a:off x="7713739" y="2367907"/>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תיבת טקסט 12">
            <a:extLst>
              <a:ext uri="{FF2B5EF4-FFF2-40B4-BE49-F238E27FC236}">
                <a16:creationId xmlns:a16="http://schemas.microsoft.com/office/drawing/2014/main" id="{6CF6CCD3-5FB0-41E2-ABCE-B751FD5A91F8}"/>
              </a:ext>
            </a:extLst>
          </p:cNvPr>
          <p:cNvSpPr txBox="1"/>
          <p:nvPr/>
        </p:nvSpPr>
        <p:spPr>
          <a:xfrm>
            <a:off x="3820627" y="2768265"/>
            <a:ext cx="7890387" cy="461665"/>
          </a:xfrm>
          <a:prstGeom prst="rect">
            <a:avLst/>
          </a:prstGeom>
          <a:noFill/>
          <a:ln w="38100">
            <a:noFill/>
          </a:ln>
        </p:spPr>
        <p:txBody>
          <a:bodyPr wrap="square" rtlCol="1">
            <a:spAutoFit/>
          </a:bodyPr>
          <a:lstStyle/>
          <a:p>
            <a:pPr algn="ctr" rtl="1"/>
            <a:r>
              <a:rPr lang="he-IL" sz="2400" dirty="0">
                <a:latin typeface="Varela Round" panose="00000500000000000000" charset="-79"/>
                <a:cs typeface="Varela Round" panose="00000500000000000000" charset="-79"/>
              </a:rPr>
              <a:t> הגדלת נפח הכלי מגדיל את המרחקים בין דפנות הכלי</a:t>
            </a:r>
          </a:p>
        </p:txBody>
      </p:sp>
      <p:sp>
        <p:nvSpPr>
          <p:cNvPr id="14" name="תיבת טקסט 13">
            <a:extLst>
              <a:ext uri="{FF2B5EF4-FFF2-40B4-BE49-F238E27FC236}">
                <a16:creationId xmlns:a16="http://schemas.microsoft.com/office/drawing/2014/main" id="{B771EB42-1603-4D47-8235-77A55BCC0E83}"/>
              </a:ext>
            </a:extLst>
          </p:cNvPr>
          <p:cNvSpPr txBox="1"/>
          <p:nvPr/>
        </p:nvSpPr>
        <p:spPr>
          <a:xfrm>
            <a:off x="3820626" y="3931312"/>
            <a:ext cx="8244350" cy="830997"/>
          </a:xfrm>
          <a:prstGeom prst="rect">
            <a:avLst/>
          </a:prstGeom>
          <a:noFill/>
          <a:ln w="38100">
            <a:noFill/>
          </a:ln>
        </p:spPr>
        <p:txBody>
          <a:bodyPr wrap="square" rtlCol="1">
            <a:spAutoFit/>
          </a:bodyPr>
          <a:lstStyle/>
          <a:p>
            <a:pPr algn="ctr" rtl="1"/>
            <a:r>
              <a:rPr lang="he-IL" sz="2400" dirty="0">
                <a:latin typeface="Varela Round" panose="00000500000000000000" charset="-79"/>
                <a:cs typeface="Varela Round" panose="00000500000000000000" charset="-79"/>
              </a:rPr>
              <a:t>          מתרחשות פחות התנגשויות ליחידת שטח של חלקיקי </a:t>
            </a:r>
          </a:p>
          <a:p>
            <a:pPr algn="ctr" rtl="1"/>
            <a:r>
              <a:rPr lang="he-IL" sz="2400" dirty="0">
                <a:latin typeface="Varela Round" panose="00000500000000000000" charset="-79"/>
                <a:cs typeface="Varela Round" panose="00000500000000000000" charset="-79"/>
              </a:rPr>
              <a:t>הגז עם דפנות הכלי.</a:t>
            </a:r>
          </a:p>
        </p:txBody>
      </p:sp>
      <p:sp>
        <p:nvSpPr>
          <p:cNvPr id="15" name="חץ: למטה 14">
            <a:extLst>
              <a:ext uri="{FF2B5EF4-FFF2-40B4-BE49-F238E27FC236}">
                <a16:creationId xmlns:a16="http://schemas.microsoft.com/office/drawing/2014/main" id="{B9510EC8-761B-42AB-B989-EEBAE1F196D2}"/>
              </a:ext>
            </a:extLst>
          </p:cNvPr>
          <p:cNvSpPr/>
          <p:nvPr/>
        </p:nvSpPr>
        <p:spPr>
          <a:xfrm>
            <a:off x="7750339" y="3353432"/>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למטה 15">
            <a:extLst>
              <a:ext uri="{FF2B5EF4-FFF2-40B4-BE49-F238E27FC236}">
                <a16:creationId xmlns:a16="http://schemas.microsoft.com/office/drawing/2014/main" id="{EC6B0595-34DD-4F40-A6E9-55EAEEC0273D}"/>
              </a:ext>
            </a:extLst>
          </p:cNvPr>
          <p:cNvSpPr/>
          <p:nvPr/>
        </p:nvSpPr>
        <p:spPr>
          <a:xfrm>
            <a:off x="7713739" y="4786157"/>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2F23BF07-7193-4312-98D8-9B307878BAF1}"/>
              </a:ext>
            </a:extLst>
          </p:cNvPr>
          <p:cNvSpPr txBox="1"/>
          <p:nvPr/>
        </p:nvSpPr>
        <p:spPr>
          <a:xfrm>
            <a:off x="3700056" y="5156442"/>
            <a:ext cx="8509820" cy="461665"/>
          </a:xfrm>
          <a:prstGeom prst="rect">
            <a:avLst/>
          </a:prstGeom>
          <a:noFill/>
          <a:ln w="38100">
            <a:noFill/>
          </a:ln>
        </p:spPr>
        <p:txBody>
          <a:bodyPr wrap="square" rtlCol="1">
            <a:spAutoFit/>
          </a:bodyPr>
          <a:lstStyle/>
          <a:p>
            <a:pPr algn="ctr" rtl="1"/>
            <a:r>
              <a:rPr lang="he-IL" sz="2400" dirty="0">
                <a:latin typeface="Varela Round" panose="00000500000000000000" charset="-79"/>
                <a:cs typeface="Varela Round" panose="00000500000000000000" charset="-79"/>
              </a:rPr>
              <a:t> הלחץ בכלי יורד.</a:t>
            </a:r>
          </a:p>
        </p:txBody>
      </p:sp>
      <p:pic>
        <p:nvPicPr>
          <p:cNvPr id="8" name="תמונה 7">
            <a:extLst>
              <a:ext uri="{FF2B5EF4-FFF2-40B4-BE49-F238E27FC236}">
                <a16:creationId xmlns:a16="http://schemas.microsoft.com/office/drawing/2014/main" id="{D6A6553C-1B68-47D6-A139-C42DDD1D0A2B}"/>
              </a:ext>
            </a:extLst>
          </p:cNvPr>
          <p:cNvPicPr>
            <a:picLocks noChangeAspect="1"/>
          </p:cNvPicPr>
          <p:nvPr/>
        </p:nvPicPr>
        <p:blipFill>
          <a:blip r:embed="rId4"/>
          <a:stretch>
            <a:fillRect/>
          </a:stretch>
        </p:blipFill>
        <p:spPr>
          <a:xfrm>
            <a:off x="296663" y="1546049"/>
            <a:ext cx="3401032" cy="3547488"/>
          </a:xfrm>
          <a:prstGeom prst="rect">
            <a:avLst/>
          </a:prstGeom>
        </p:spPr>
      </p:pic>
      <p:cxnSp>
        <p:nvCxnSpPr>
          <p:cNvPr id="18" name="מחבר ישר 17"/>
          <p:cNvCxnSpPr/>
          <p:nvPr/>
        </p:nvCxnSpPr>
        <p:spPr>
          <a:xfrm flipV="1">
            <a:off x="296663" y="202410"/>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V="1">
            <a:off x="296663" y="1284115"/>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458" y="930281"/>
            <a:ext cx="3916086" cy="369332"/>
          </a:xfrm>
          <a:prstGeom prst="rect">
            <a:avLst/>
          </a:prstGeom>
          <a:noFill/>
        </p:spPr>
        <p:txBody>
          <a:bodyPr wrap="square" rtlCol="1">
            <a:spAutoFit/>
          </a:bodyPr>
          <a:lstStyle/>
          <a:p>
            <a:r>
              <a:rPr lang="he-IL" dirty="0"/>
              <a:t>מט"ח המרכז לטכנולוגיה חינוכית</a:t>
            </a:r>
          </a:p>
        </p:txBody>
      </p:sp>
    </p:spTree>
    <p:extLst>
      <p:ext uri="{BB962C8B-B14F-4D97-AF65-F5344CB8AC3E}">
        <p14:creationId xmlns:p14="http://schemas.microsoft.com/office/powerpoint/2010/main" val="3195150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p:cNvSpPr>
            <a:spLocks noGrp="1"/>
          </p:cNvSpPr>
          <p:nvPr>
            <p:ph type="body" idx="2"/>
          </p:nvPr>
        </p:nvSpPr>
        <p:spPr>
          <a:xfrm>
            <a:off x="2911634" y="1672342"/>
            <a:ext cx="6143086" cy="575559"/>
          </a:xfrm>
        </p:spPr>
        <p:txBody>
          <a:bodyPr>
            <a:noAutofit/>
          </a:bodyPr>
          <a:lstStyle/>
          <a:p>
            <a:pPr marL="76200" indent="0" algn="ctr">
              <a:lnSpc>
                <a:spcPct val="200000"/>
              </a:lnSpc>
              <a:buNone/>
            </a:pPr>
            <a:r>
              <a:rPr lang="he-IL" sz="3600" b="1" dirty="0"/>
              <a:t>נתרגל את מה שלמדנו. </a:t>
            </a:r>
            <a:br>
              <a:rPr lang="en-US" sz="3600" b="1" dirty="0"/>
            </a:br>
            <a:r>
              <a:rPr lang="he-IL" sz="3600" b="1" dirty="0"/>
              <a:t>קודם נצפה בסרטון</a:t>
            </a:r>
          </a:p>
        </p:txBody>
      </p:sp>
    </p:spTree>
    <p:extLst>
      <p:ext uri="{BB962C8B-B14F-4D97-AF65-F5344CB8AC3E}">
        <p14:creationId xmlns:p14="http://schemas.microsoft.com/office/powerpoint/2010/main" val="32916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קבוצה 14"/>
          <p:cNvGrpSpPr/>
          <p:nvPr/>
        </p:nvGrpSpPr>
        <p:grpSpPr>
          <a:xfrm>
            <a:off x="1200046" y="1082111"/>
            <a:ext cx="2888874" cy="2839621"/>
            <a:chOff x="9036358" y="385889"/>
            <a:chExt cx="2889250" cy="2839991"/>
          </a:xfrm>
        </p:grpSpPr>
        <p:grpSp>
          <p:nvGrpSpPr>
            <p:cNvPr id="6" name="קבוצה 5"/>
            <p:cNvGrpSpPr/>
            <p:nvPr/>
          </p:nvGrpSpPr>
          <p:grpSpPr>
            <a:xfrm>
              <a:off x="9036358" y="385889"/>
              <a:ext cx="2889250" cy="2744788"/>
              <a:chOff x="9036358" y="385889"/>
              <a:chExt cx="2889250" cy="2744788"/>
            </a:xfrm>
          </p:grpSpPr>
          <p:pic>
            <p:nvPicPr>
              <p:cNvPr id="8" name="Picture 11" descr="012c_la_01_11"/>
              <p:cNvPicPr preferRelativeResize="0">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6358" y="385889"/>
                <a:ext cx="2889250"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9247239" y="2847206"/>
                <a:ext cx="1233744" cy="283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grpSp>
        <p:sp>
          <p:nvSpPr>
            <p:cNvPr id="14" name="TextBox 13"/>
            <p:cNvSpPr txBox="1"/>
            <p:nvPr/>
          </p:nvSpPr>
          <p:spPr>
            <a:xfrm>
              <a:off x="9438968" y="2764215"/>
              <a:ext cx="1042015" cy="461665"/>
            </a:xfrm>
            <a:prstGeom prst="rect">
              <a:avLst/>
            </a:prstGeom>
            <a:noFill/>
          </p:spPr>
          <p:txBody>
            <a:bodyPr wrap="square" rtlCol="1">
              <a:sp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גז</a:t>
              </a:r>
            </a:p>
          </p:txBody>
        </p:sp>
      </p:grpSp>
      <p:grpSp>
        <p:nvGrpSpPr>
          <p:cNvPr id="16" name="קבוצה 15"/>
          <p:cNvGrpSpPr/>
          <p:nvPr/>
        </p:nvGrpSpPr>
        <p:grpSpPr>
          <a:xfrm>
            <a:off x="5121919" y="1146093"/>
            <a:ext cx="2957127" cy="2839621"/>
            <a:chOff x="5410738" y="1334664"/>
            <a:chExt cx="2957512" cy="2839991"/>
          </a:xfrm>
        </p:grpSpPr>
        <p:grpSp>
          <p:nvGrpSpPr>
            <p:cNvPr id="7" name="קבוצה 6"/>
            <p:cNvGrpSpPr/>
            <p:nvPr/>
          </p:nvGrpSpPr>
          <p:grpSpPr>
            <a:xfrm>
              <a:off x="5410738" y="1334664"/>
              <a:ext cx="2957512" cy="2741613"/>
              <a:chOff x="5410738" y="1334664"/>
              <a:chExt cx="2957512" cy="2741613"/>
            </a:xfrm>
          </p:grpSpPr>
          <p:pic>
            <p:nvPicPr>
              <p:cNvPr id="9" name="Picture 6" descr="012b_la_01_11"/>
              <p:cNvPicPr preferRelativeResize="0">
                <a:picLocks noChangeAspect="1" noChangeArrowheads="1"/>
              </p:cNvPicPr>
              <p:nvPr/>
            </p:nvPicPr>
            <p:blipFill>
              <a:blip r:embed="rId4" cstate="print">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5410738" y="1334664"/>
                <a:ext cx="2957512" cy="27416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מלבן 11"/>
              <p:cNvSpPr/>
              <p:nvPr/>
            </p:nvSpPr>
            <p:spPr>
              <a:xfrm>
                <a:off x="5655750" y="3754244"/>
                <a:ext cx="1233744" cy="283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grpSp>
        <p:sp>
          <p:nvSpPr>
            <p:cNvPr id="18" name="TextBox 17"/>
            <p:cNvSpPr txBox="1"/>
            <p:nvPr/>
          </p:nvSpPr>
          <p:spPr>
            <a:xfrm>
              <a:off x="5819593" y="3712990"/>
              <a:ext cx="1042015" cy="461665"/>
            </a:xfrm>
            <a:prstGeom prst="rect">
              <a:avLst/>
            </a:prstGeom>
            <a:noFill/>
            <a:ln>
              <a:noFill/>
            </a:ln>
          </p:spPr>
          <p:txBody>
            <a:bodyPr wrap="square" rtlCol="1">
              <a:sp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נוזל</a:t>
              </a:r>
            </a:p>
          </p:txBody>
        </p:sp>
      </p:grpSp>
      <p:grpSp>
        <p:nvGrpSpPr>
          <p:cNvPr id="17" name="קבוצה 16"/>
          <p:cNvGrpSpPr/>
          <p:nvPr/>
        </p:nvGrpSpPr>
        <p:grpSpPr>
          <a:xfrm>
            <a:off x="8615423" y="1131295"/>
            <a:ext cx="3142841" cy="2839897"/>
            <a:chOff x="1614210" y="2593502"/>
            <a:chExt cx="3143250" cy="2840264"/>
          </a:xfrm>
        </p:grpSpPr>
        <p:grpSp>
          <p:nvGrpSpPr>
            <p:cNvPr id="11" name="קבוצה 10"/>
            <p:cNvGrpSpPr/>
            <p:nvPr/>
          </p:nvGrpSpPr>
          <p:grpSpPr>
            <a:xfrm>
              <a:off x="1614210" y="2593502"/>
              <a:ext cx="3143250" cy="2741612"/>
              <a:chOff x="1614210" y="2593502"/>
              <a:chExt cx="3143250" cy="2741612"/>
            </a:xfrm>
          </p:grpSpPr>
          <p:graphicFrame>
            <p:nvGraphicFramePr>
              <p:cNvPr id="10" name="Object 5"/>
              <p:cNvGraphicFramePr>
                <a:graphicFrameLocks noChangeAspect="1"/>
              </p:cNvGraphicFramePr>
              <p:nvPr>
                <p:extLst>
                  <p:ext uri="{D42A27DB-BD31-4B8C-83A1-F6EECF244321}">
                    <p14:modId xmlns:p14="http://schemas.microsoft.com/office/powerpoint/2010/main" val="617334125"/>
                  </p:ext>
                </p:extLst>
              </p:nvPr>
            </p:nvGraphicFramePr>
            <p:xfrm>
              <a:off x="1614210" y="2593502"/>
              <a:ext cx="3143250" cy="2741612"/>
            </p:xfrm>
            <a:graphic>
              <a:graphicData uri="http://schemas.openxmlformats.org/presentationml/2006/ole">
                <mc:AlternateContent xmlns:mc="http://schemas.openxmlformats.org/markup-compatibility/2006">
                  <mc:Choice xmlns:v="urn:schemas-microsoft-com:vml" Requires="v">
                    <p:oleObj spid="_x0000_s1070" name="צילום של Photo Editor" r:id="rId5" imgW="10476190" imgH="9409524" progId="MSPhotoEd.3">
                      <p:embed/>
                    </p:oleObj>
                  </mc:Choice>
                  <mc:Fallback>
                    <p:oleObj name="צילום של Photo Editor" r:id="rId5" imgW="10476190" imgH="9409524" progId="MSPhotoEd.3">
                      <p:embed/>
                      <p:pic>
                        <p:nvPicPr>
                          <p:cNvPr id="10" name="Object 5"/>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l="3369" t="3438" r="3648" b="6250"/>
                          <a:stretch>
                            <a:fillRect/>
                          </a:stretch>
                        </p:blipFill>
                        <p:spPr bwMode="auto">
                          <a:xfrm>
                            <a:off x="1614210" y="2593502"/>
                            <a:ext cx="3143250"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מלבן 12"/>
              <p:cNvSpPr/>
              <p:nvPr/>
            </p:nvSpPr>
            <p:spPr>
              <a:xfrm>
                <a:off x="1833151" y="4988452"/>
                <a:ext cx="1233744" cy="283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grpSp>
        <p:sp>
          <p:nvSpPr>
            <p:cNvPr id="19" name="TextBox 18"/>
            <p:cNvSpPr txBox="1"/>
            <p:nvPr/>
          </p:nvSpPr>
          <p:spPr>
            <a:xfrm>
              <a:off x="2163869" y="4972101"/>
              <a:ext cx="1042015" cy="461665"/>
            </a:xfrm>
            <a:prstGeom prst="rect">
              <a:avLst/>
            </a:prstGeom>
            <a:noFill/>
          </p:spPr>
          <p:txBody>
            <a:bodyPr wrap="square" rtlCol="1">
              <a:sp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מוצק</a:t>
              </a:r>
            </a:p>
          </p:txBody>
        </p:sp>
      </p:grpSp>
      <p:sp>
        <p:nvSpPr>
          <p:cNvPr id="20" name="מלבן 19"/>
          <p:cNvSpPr/>
          <p:nvPr/>
        </p:nvSpPr>
        <p:spPr>
          <a:xfrm>
            <a:off x="140180" y="163702"/>
            <a:ext cx="11283858" cy="769441"/>
          </a:xfrm>
          <a:prstGeom prst="rect">
            <a:avLst/>
          </a:prstGeom>
          <a:ln>
            <a:noFill/>
          </a:ln>
        </p:spPr>
        <p:txBody>
          <a:bodyPr wrap="none">
            <a:spAutoFit/>
          </a:bodyPr>
          <a:lstStyle/>
          <a:p>
            <a:pPr marL="0" marR="0" lvl="0" indent="0" algn="l" defTabSz="914309" rtl="0" eaLnBrk="1" fontAlgn="auto" latinLnBrk="0" hangingPunct="1">
              <a:lnSpc>
                <a:spcPct val="100000"/>
              </a:lnSpc>
              <a:spcBef>
                <a:spcPts val="0"/>
              </a:spcBef>
              <a:spcAft>
                <a:spcPts val="0"/>
              </a:spcAft>
              <a:buClr>
                <a:srgbClr val="000000"/>
              </a:buClr>
              <a:buSzTx/>
              <a:buFontTx/>
              <a:buNone/>
              <a:tabLst/>
              <a:defRPr/>
            </a:pPr>
            <a:r>
              <a:rPr kumimoji="0" lang="he-IL" altLang="he-IL" sz="4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שלושת מצבי הצבירה ברמה </a:t>
            </a:r>
            <a:r>
              <a:rPr kumimoji="0" lang="he-IL" altLang="he-IL" sz="44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המאקרוסקופית</a:t>
            </a:r>
            <a:r>
              <a:rPr kumimoji="0" lang="he-IL" altLang="he-IL" sz="4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   </a:t>
            </a:r>
          </a:p>
        </p:txBody>
      </p:sp>
      <p:cxnSp>
        <p:nvCxnSpPr>
          <p:cNvPr id="21" name="מחבר ישר 20"/>
          <p:cNvCxnSpPr/>
          <p:nvPr/>
        </p:nvCxnSpPr>
        <p:spPr>
          <a:xfrm>
            <a:off x="406779" y="933142"/>
            <a:ext cx="11541434"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a:off x="349349" y="194064"/>
            <a:ext cx="11541434"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1305" y="3964931"/>
            <a:ext cx="3790939" cy="1225868"/>
          </a:xfrm>
          <a:prstGeom prst="roundRect">
            <a:avLst/>
          </a:prstGeom>
          <a:noFill/>
          <a:ln w="6350">
            <a:solidFill>
              <a:srgbClr val="002060"/>
            </a:solidFill>
          </a:ln>
        </p:spPr>
        <p:txBody>
          <a:bodyPr wrap="square" rtlCol="1">
            <a:spAutoFit/>
          </a:bodyPr>
          <a:lstStyle/>
          <a:p>
            <a:r>
              <a:rPr lang="he-IL" sz="2200" dirty="0">
                <a:solidFill>
                  <a:srgbClr val="002060"/>
                </a:solidFill>
                <a:latin typeface="Varela Round" panose="00000500000000000000" pitchFamily="2" charset="-79"/>
                <a:cs typeface="Varela Round" panose="00000500000000000000" pitchFamily="2" charset="-79"/>
              </a:rPr>
              <a:t>אין צורה מוגדרת, הגז ממלא את כל נפח הכלי שבו הוא נמצא. דחיס מאוד.</a:t>
            </a:r>
          </a:p>
        </p:txBody>
      </p:sp>
      <p:sp>
        <p:nvSpPr>
          <p:cNvPr id="24" name="TextBox 23"/>
          <p:cNvSpPr txBox="1"/>
          <p:nvPr/>
        </p:nvSpPr>
        <p:spPr>
          <a:xfrm>
            <a:off x="8169435" y="3964932"/>
            <a:ext cx="3588829" cy="1225868"/>
          </a:xfrm>
          <a:prstGeom prst="roundRect">
            <a:avLst/>
          </a:prstGeom>
          <a:noFill/>
          <a:ln w="6350">
            <a:solidFill>
              <a:srgbClr val="002060"/>
            </a:solidFill>
          </a:ln>
        </p:spPr>
        <p:txBody>
          <a:bodyPr wrap="square" rtlCol="1">
            <a:spAutoFit/>
          </a:bodyPr>
          <a:lstStyle/>
          <a:p>
            <a:r>
              <a:rPr lang="he-IL" sz="2200" dirty="0">
                <a:solidFill>
                  <a:srgbClr val="002060"/>
                </a:solidFill>
                <a:latin typeface="Varela Round" panose="00000500000000000000" pitchFamily="2" charset="-79"/>
                <a:cs typeface="Varela Round" panose="00000500000000000000" pitchFamily="2" charset="-79"/>
              </a:rPr>
              <a:t>בעל צורה מוגדרת</a:t>
            </a:r>
          </a:p>
          <a:p>
            <a:r>
              <a:rPr lang="he-IL" sz="2200" dirty="0">
                <a:solidFill>
                  <a:srgbClr val="002060"/>
                </a:solidFill>
                <a:latin typeface="Varela Round" panose="00000500000000000000" pitchFamily="2" charset="-79"/>
                <a:cs typeface="Varela Round" panose="00000500000000000000" pitchFamily="2" charset="-79"/>
              </a:rPr>
              <a:t>הנפח קבוע. אינו זורם. </a:t>
            </a:r>
            <a:br>
              <a:rPr lang="en-US" sz="2200" dirty="0">
                <a:solidFill>
                  <a:srgbClr val="002060"/>
                </a:solidFill>
                <a:latin typeface="Varela Round" panose="00000500000000000000" pitchFamily="2" charset="-79"/>
                <a:cs typeface="Varela Round" panose="00000500000000000000" pitchFamily="2" charset="-79"/>
              </a:rPr>
            </a:br>
            <a:r>
              <a:rPr lang="he-IL" sz="2200" dirty="0">
                <a:solidFill>
                  <a:srgbClr val="002060"/>
                </a:solidFill>
                <a:latin typeface="Varela Round" panose="00000500000000000000" pitchFamily="2" charset="-79"/>
                <a:cs typeface="Varela Round" panose="00000500000000000000" pitchFamily="2" charset="-79"/>
              </a:rPr>
              <a:t>דחיס מעט.</a:t>
            </a:r>
          </a:p>
        </p:txBody>
      </p:sp>
      <p:sp>
        <p:nvSpPr>
          <p:cNvPr id="25" name="TextBox 24"/>
          <p:cNvSpPr txBox="1"/>
          <p:nvPr/>
        </p:nvSpPr>
        <p:spPr>
          <a:xfrm>
            <a:off x="4179748" y="3964932"/>
            <a:ext cx="3790939" cy="1225868"/>
          </a:xfrm>
          <a:prstGeom prst="roundRect">
            <a:avLst/>
          </a:prstGeom>
          <a:noFill/>
          <a:ln w="6350">
            <a:solidFill>
              <a:srgbClr val="002060"/>
            </a:solidFill>
          </a:ln>
        </p:spPr>
        <p:txBody>
          <a:bodyPr wrap="square" rtlCol="1">
            <a:spAutoFit/>
          </a:bodyPr>
          <a:lstStyle/>
          <a:p>
            <a:r>
              <a:rPr lang="he-IL" sz="2200" dirty="0">
                <a:solidFill>
                  <a:srgbClr val="002060"/>
                </a:solidFill>
                <a:latin typeface="Varela Round" panose="00000500000000000000" pitchFamily="2" charset="-79"/>
                <a:cs typeface="Varela Round" panose="00000500000000000000" pitchFamily="2" charset="-79"/>
              </a:rPr>
              <a:t>אין צורה מוגדרת, הנפח קבוע. זורם, והוא מקבל את צורת הכלי. דחיס מעט.</a:t>
            </a:r>
          </a:p>
        </p:txBody>
      </p:sp>
    </p:spTree>
    <p:extLst>
      <p:ext uri="{BB962C8B-B14F-4D97-AF65-F5344CB8AC3E}">
        <p14:creationId xmlns:p14="http://schemas.microsoft.com/office/powerpoint/2010/main" val="30386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2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right)">
                                      <p:cBhvr>
                                        <p:cTn id="3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9B78F9A-FE2C-4302-8A5B-C853065E465F}"/>
              </a:ext>
            </a:extLst>
          </p:cNvPr>
          <p:cNvSpPr>
            <a:spLocks noGrp="1"/>
          </p:cNvSpPr>
          <p:nvPr>
            <p:ph sz="quarter" idx="14"/>
          </p:nvPr>
        </p:nvSpPr>
        <p:spPr>
          <a:xfrm>
            <a:off x="1968" y="95251"/>
            <a:ext cx="11284451" cy="544513"/>
          </a:xfrm>
        </p:spPr>
        <p:txBody>
          <a:bodyPr/>
          <a:lstStyle/>
          <a:p>
            <a:pPr algn="l" rtl="0"/>
            <a:r>
              <a:rPr lang="he-IL" sz="1800" dirty="0"/>
              <a:t>)</a:t>
            </a:r>
            <a:r>
              <a:rPr lang="en-US" sz="1800" dirty="0"/>
              <a:t>Air Pressure Can Crush - Can Implosions</a:t>
            </a:r>
            <a:r>
              <a:rPr lang="he-IL" sz="1800" dirty="0"/>
              <a:t> (</a:t>
            </a:r>
            <a:r>
              <a:rPr lang="en-US" sz="1800" dirty="0"/>
              <a:t>The Sci Guys: Science at Home</a:t>
            </a:r>
            <a:r>
              <a:rPr lang="he-IL" sz="1800" dirty="0"/>
              <a:t> </a:t>
            </a:r>
            <a:r>
              <a:rPr lang="en-US" sz="1800" b="1" dirty="0"/>
              <a:t>(0:55-2:38)</a:t>
            </a:r>
          </a:p>
        </p:txBody>
      </p:sp>
      <p:pic>
        <p:nvPicPr>
          <p:cNvPr id="6" name="Online Media 5" title="The Sci Guys: Science at Home - SE2 - EP2: Air Pressure Can Crush - Can Implosions">
            <a:hlinkClick r:id="" action="ppaction://media"/>
            <a:extLst>
              <a:ext uri="{FF2B5EF4-FFF2-40B4-BE49-F238E27FC236}">
                <a16:creationId xmlns:a16="http://schemas.microsoft.com/office/drawing/2014/main" id="{7077012B-A584-4ED9-833D-A6D0AA7E9B6B}"/>
              </a:ext>
            </a:extLst>
          </p:cNvPr>
          <p:cNvPicPr>
            <a:picLocks noGrp="1" noRot="1" noChangeAspect="1"/>
          </p:cNvPicPr>
          <p:nvPr>
            <p:ph type="media" sz="quarter" idx="10"/>
            <a:videoFile r:link="rId1"/>
          </p:nvPr>
        </p:nvPicPr>
        <p:blipFill>
          <a:blip r:embed="rId4"/>
          <a:stretch>
            <a:fillRect/>
          </a:stretch>
        </p:blipFill>
        <p:spPr>
          <a:xfrm>
            <a:off x="654050" y="639763"/>
            <a:ext cx="10885488" cy="6122987"/>
          </a:xfrm>
          <a:prstGeom prst="rect">
            <a:avLst/>
          </a:prstGeom>
        </p:spPr>
      </p:pic>
      <p:sp>
        <p:nvSpPr>
          <p:cNvPr id="7" name="Rectangle 6">
            <a:extLst>
              <a:ext uri="{FF2B5EF4-FFF2-40B4-BE49-F238E27FC236}">
                <a16:creationId xmlns:a16="http://schemas.microsoft.com/office/drawing/2014/main" id="{7FE78CAF-AD0F-4465-9A3B-CE6E0A6B825F}"/>
              </a:ext>
            </a:extLst>
          </p:cNvPr>
          <p:cNvSpPr/>
          <p:nvPr/>
        </p:nvSpPr>
        <p:spPr>
          <a:xfrm>
            <a:off x="9260350" y="45720"/>
            <a:ext cx="2965940" cy="461665"/>
          </a:xfrm>
          <a:prstGeom prst="rect">
            <a:avLst/>
          </a:prstGeom>
        </p:spPr>
        <p:txBody>
          <a:bodyPr wrap="none">
            <a:spAutoFit/>
          </a:bodyPr>
          <a:lstStyle/>
          <a:p>
            <a:r>
              <a:rPr lang="en-US" sz="1200" dirty="0">
                <a:solidFill>
                  <a:schemeClr val="bg1">
                    <a:lumMod val="50000"/>
                  </a:schemeClr>
                </a:solidFill>
                <a:hlinkClick r:id="rId5">
                  <a:extLst>
                    <a:ext uri="{A12FA001-AC4F-418D-AE19-62706E023703}">
                      <ahyp:hlinkClr xmlns:ahyp="http://schemas.microsoft.com/office/drawing/2018/hyperlinkcolor" val="tx"/>
                    </a:ext>
                  </a:extLst>
                </a:hlinkClick>
              </a:rPr>
              <a:t>https://youtu.be/xg5NiOwf_Zw?t=55</a:t>
            </a:r>
            <a:endParaRPr lang="en-US" sz="1200" dirty="0">
              <a:solidFill>
                <a:schemeClr val="bg1">
                  <a:lumMod val="50000"/>
                </a:schemeClr>
              </a:solidFill>
            </a:endParaRPr>
          </a:p>
          <a:p>
            <a:endParaRPr lang="en-US" sz="1200" dirty="0">
              <a:solidFill>
                <a:schemeClr val="bg1">
                  <a:lumMod val="50000"/>
                </a:schemeClr>
              </a:solidFill>
            </a:endParaRPr>
          </a:p>
        </p:txBody>
      </p:sp>
    </p:spTree>
    <p:extLst>
      <p:ext uri="{BB962C8B-B14F-4D97-AF65-F5344CB8AC3E}">
        <p14:creationId xmlns:p14="http://schemas.microsoft.com/office/powerpoint/2010/main" val="44399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73157cf4ab_19_61"/>
          <p:cNvSpPr/>
          <p:nvPr/>
        </p:nvSpPr>
        <p:spPr>
          <a:xfrm>
            <a:off x="2119155" y="1021098"/>
            <a:ext cx="9962845" cy="2155239"/>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לפניכם סרטון:</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הוסיפו לקערה מים קרים מאוד.</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מזגו 100 מ"ל מים חמים לפחית קולה.</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lang="he-IL" sz="2800" kern="0" dirty="0">
                <a:solidFill>
                  <a:srgbClr val="000066"/>
                </a:solidFill>
                <a:latin typeface="Varela Round"/>
                <a:ea typeface="Varela Round"/>
                <a:cs typeface="Varela Round"/>
                <a:sym typeface="Varela Round"/>
              </a:rPr>
              <a:t>חיממו חימום נוסף את הפחית עם המים החמים. </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הפכו, את ה</a:t>
            </a:r>
            <a:r>
              <a:rPr kumimoji="0" lang="x-none"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פחית </a:t>
            </a: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ש</a:t>
            </a:r>
            <a:r>
              <a:rPr kumimoji="0" lang="x-none"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הכילה </a:t>
            </a: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את המים החמים מאוד, לתוך</a:t>
            </a: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קערת המים הקרים מאוד , </a:t>
            </a:r>
            <a:r>
              <a:rPr kumimoji="0" lang="x-none"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ה</a:t>
            </a: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פחית</a:t>
            </a:r>
            <a:r>
              <a:rPr kumimoji="0" lang="x-none"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 </a:t>
            </a: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ה</a:t>
            </a:r>
            <a:r>
              <a:rPr kumimoji="0" lang="x-none"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תכווצ</a:t>
            </a:r>
            <a:r>
              <a:rPr kumimoji="0" lang="he-IL"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ה</a:t>
            </a:r>
            <a:r>
              <a:rPr kumimoji="0" lang="x-none"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rPr>
              <a:t>. </a:t>
            </a:r>
            <a:endParaRPr kumimoji="0" sz="2800" b="0" i="0" u="none" strike="noStrike" kern="0" cap="none" spc="0" normalizeH="0" baseline="0" noProof="0" dirty="0">
              <a:ln>
                <a:noFill/>
              </a:ln>
              <a:solidFill>
                <a:srgbClr val="000066"/>
              </a:solidFill>
              <a:effectLst/>
              <a:uLnTx/>
              <a:uFillTx/>
              <a:latin typeface="Varela Round"/>
              <a:ea typeface="Varela Round"/>
              <a:cs typeface="Varela Round"/>
              <a:sym typeface="Varela Round"/>
            </a:endParaRP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800" b="0" i="0" u="none" strike="noStrike" kern="0" cap="none" spc="0" normalizeH="0" baseline="0" noProof="0" dirty="0">
                <a:ln>
                  <a:noFill/>
                </a:ln>
                <a:solidFill>
                  <a:srgbClr val="00B050"/>
                </a:solidFill>
                <a:effectLst/>
                <a:uLnTx/>
                <a:uFillTx/>
                <a:latin typeface="Varela Round"/>
                <a:ea typeface="Varela Round"/>
                <a:cs typeface="Varela Round"/>
                <a:sym typeface="Varela Round"/>
              </a:rPr>
              <a:t>הסבירו את התופעה ברמת </a:t>
            </a:r>
            <a:r>
              <a:rPr kumimoji="0" lang="he-IL" sz="2800" b="0" i="0" u="none" strike="noStrike" kern="0" cap="none" spc="0" normalizeH="0" baseline="0" noProof="0" dirty="0">
                <a:ln>
                  <a:noFill/>
                </a:ln>
                <a:solidFill>
                  <a:srgbClr val="00B050"/>
                </a:solidFill>
                <a:effectLst/>
                <a:uLnTx/>
                <a:uFillTx/>
                <a:latin typeface="Varela Round"/>
                <a:ea typeface="Varela Round"/>
                <a:cs typeface="Varela Round"/>
                <a:sym typeface="Varela Round"/>
              </a:rPr>
              <a:t>המאקרו ו</a:t>
            </a:r>
            <a:r>
              <a:rPr kumimoji="0" lang="x-none" sz="2800" b="0" i="0" u="none" strike="noStrike" kern="0" cap="none" spc="0" normalizeH="0" baseline="0" noProof="0" dirty="0">
                <a:ln>
                  <a:noFill/>
                </a:ln>
                <a:solidFill>
                  <a:srgbClr val="00B050"/>
                </a:solidFill>
                <a:effectLst/>
                <a:uLnTx/>
                <a:uFillTx/>
                <a:latin typeface="Varela Round"/>
                <a:ea typeface="Varela Round"/>
                <a:cs typeface="Varela Round"/>
                <a:sym typeface="Varela Round"/>
              </a:rPr>
              <a:t>המיקרו.</a:t>
            </a:r>
            <a:endParaRPr kumimoji="0" sz="1600" b="0" i="0" u="none" strike="noStrike" kern="0" cap="none" spc="0" normalizeH="0" baseline="0" noProof="0" dirty="0">
              <a:ln>
                <a:noFill/>
              </a:ln>
              <a:solidFill>
                <a:srgbClr val="00B050"/>
              </a:solidFill>
              <a:effectLst/>
              <a:uLnTx/>
              <a:uFillTx/>
              <a:latin typeface="Arial"/>
              <a:cs typeface="Arial"/>
              <a:sym typeface="Arial"/>
            </a:endParaRPr>
          </a:p>
        </p:txBody>
      </p:sp>
      <p:pic>
        <p:nvPicPr>
          <p:cNvPr id="416" name="Google Shape;416;g73157cf4ab_19_61"/>
          <p:cNvPicPr preferRelativeResize="0"/>
          <p:nvPr/>
        </p:nvPicPr>
        <p:blipFill rotWithShape="1">
          <a:blip r:embed="rId3">
            <a:alphaModFix/>
          </a:blip>
          <a:srcRect r="75016"/>
          <a:stretch/>
        </p:blipFill>
        <p:spPr>
          <a:xfrm>
            <a:off x="338461" y="1323475"/>
            <a:ext cx="2429597" cy="4104890"/>
          </a:xfrm>
          <a:prstGeom prst="rect">
            <a:avLst/>
          </a:prstGeom>
          <a:noFill/>
          <a:ln>
            <a:noFill/>
          </a:ln>
        </p:spPr>
      </p:pic>
      <p:sp>
        <p:nvSpPr>
          <p:cNvPr id="8" name="Google Shape;423;g73157cf4ab_19_177">
            <a:extLst>
              <a:ext uri="{FF2B5EF4-FFF2-40B4-BE49-F238E27FC236}">
                <a16:creationId xmlns:a16="http://schemas.microsoft.com/office/drawing/2014/main" id="{C43726FE-2018-4582-A8CD-4055B009F5D9}"/>
              </a:ext>
            </a:extLst>
          </p:cNvPr>
          <p:cNvSpPr txBox="1">
            <a:spLocks noGrp="1"/>
          </p:cNvSpPr>
          <p:nvPr>
            <p:ph type="title"/>
          </p:nvPr>
        </p:nvSpPr>
        <p:spPr>
          <a:xfrm>
            <a:off x="921999" y="249228"/>
            <a:ext cx="11160000" cy="720000"/>
          </a:xfrm>
          <a:prstGeom prst="rect">
            <a:avLst/>
          </a:prstGeom>
        </p:spPr>
        <p:txBody>
          <a:bodyPr spcFirstLastPara="1" wrap="square" lIns="91425" tIns="45700" rIns="91425" bIns="45700" anchor="ctr" anchorCtr="0">
            <a:noAutofit/>
          </a:bodyPr>
          <a:lstStyle/>
          <a:p>
            <a:pPr algn="r"/>
            <a:r>
              <a:rPr lang="x-none" sz="5400" b="0" dirty="0">
                <a:solidFill>
                  <a:srgbClr val="0000FF"/>
                </a:solidFill>
              </a:rPr>
              <a:t>                      </a:t>
            </a:r>
            <a:r>
              <a:rPr lang="x-none" sz="4400" b="0" dirty="0">
                <a:solidFill>
                  <a:srgbClr val="00B050"/>
                </a:solidFill>
              </a:rPr>
              <a:t>תרגיל </a:t>
            </a:r>
            <a:r>
              <a:rPr lang="he-IL" sz="4400" b="0" dirty="0">
                <a:solidFill>
                  <a:srgbClr val="00B050"/>
                </a:solidFill>
              </a:rPr>
              <a:t>2</a:t>
            </a:r>
            <a:endParaRPr sz="4400" b="0" dirty="0">
              <a:solidFill>
                <a:srgbClr val="00B050"/>
              </a:solidFill>
            </a:endParaRPr>
          </a:p>
        </p:txBody>
      </p:sp>
      <p:cxnSp>
        <p:nvCxnSpPr>
          <p:cNvPr id="5" name="מחבר ישר 4"/>
          <p:cNvCxnSpPr/>
          <p:nvPr/>
        </p:nvCxnSpPr>
        <p:spPr>
          <a:xfrm flipV="1">
            <a:off x="305594" y="208043"/>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flipV="1">
            <a:off x="338460" y="1010413"/>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051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5" name="תיבת טקסט 4">
            <a:extLst>
              <a:ext uri="{FF2B5EF4-FFF2-40B4-BE49-F238E27FC236}">
                <a16:creationId xmlns:a16="http://schemas.microsoft.com/office/drawing/2014/main" id="{34718672-5B19-4BB2-A269-0E2097DC3464}"/>
              </a:ext>
            </a:extLst>
          </p:cNvPr>
          <p:cNvSpPr txBox="1"/>
          <p:nvPr/>
        </p:nvSpPr>
        <p:spPr>
          <a:xfrm>
            <a:off x="2595465" y="1054364"/>
            <a:ext cx="9328893" cy="830997"/>
          </a:xfrm>
          <a:prstGeom prst="rect">
            <a:avLst/>
          </a:prstGeom>
          <a:noFill/>
          <a:ln w="38100">
            <a:no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Varela Round" panose="00000500000000000000" charset="-79"/>
                <a:ea typeface="+mn-ea"/>
                <a:cs typeface="Varela Round" panose="00000500000000000000" charset="-79"/>
                <a:sym typeface="Arial"/>
              </a:rPr>
              <a:t>בחימום המים בפחית הפתוחה , המים רותחים. חלק </a:t>
            </a:r>
            <a:r>
              <a:rPr kumimoji="0" lang="he-IL" sz="2400" b="0" i="0" u="none" strike="noStrike" kern="0" cap="none" spc="0" normalizeH="0" baseline="0" noProof="0" dirty="0" err="1">
                <a:ln>
                  <a:noFill/>
                </a:ln>
                <a:solidFill>
                  <a:srgbClr val="000000"/>
                </a:solidFill>
                <a:effectLst/>
                <a:uLnTx/>
                <a:uFillTx/>
                <a:latin typeface="Varela Round" panose="00000500000000000000" charset="-79"/>
                <a:ea typeface="+mn-ea"/>
                <a:cs typeface="Varela Round" panose="00000500000000000000" charset="-79"/>
                <a:sym typeface="Arial"/>
              </a:rPr>
              <a:t>מאידי</a:t>
            </a:r>
            <a:r>
              <a:rPr kumimoji="0" lang="he-IL" sz="2400" b="0" i="0" u="none" strike="noStrike" kern="0" cap="none" spc="0" normalizeH="0" baseline="0" noProof="0" dirty="0">
                <a:ln>
                  <a:noFill/>
                </a:ln>
                <a:solidFill>
                  <a:srgbClr val="000000"/>
                </a:solidFill>
                <a:effectLst/>
                <a:uLnTx/>
                <a:uFillTx/>
                <a:latin typeface="Varela Round" panose="00000500000000000000" charset="-79"/>
                <a:ea typeface="+mn-ea"/>
                <a:cs typeface="Varela Round" panose="00000500000000000000" charset="-79"/>
                <a:sym typeface="Arial"/>
              </a:rPr>
              <a:t> המים שבפחית "מתעופף" החוצה מהפחית </a:t>
            </a:r>
          </a:p>
        </p:txBody>
      </p:sp>
      <p:sp>
        <p:nvSpPr>
          <p:cNvPr id="6" name="תיבת טקסט 5">
            <a:extLst>
              <a:ext uri="{FF2B5EF4-FFF2-40B4-BE49-F238E27FC236}">
                <a16:creationId xmlns:a16="http://schemas.microsoft.com/office/drawing/2014/main" id="{9C70576A-C4BB-427E-B9C5-8F17588D3E21}"/>
              </a:ext>
            </a:extLst>
          </p:cNvPr>
          <p:cNvSpPr txBox="1"/>
          <p:nvPr/>
        </p:nvSpPr>
        <p:spPr>
          <a:xfrm>
            <a:off x="2622579" y="2297304"/>
            <a:ext cx="9328893" cy="461665"/>
          </a:xfrm>
          <a:prstGeom prst="rect">
            <a:avLst/>
          </a:prstGeom>
          <a:noFill/>
          <a:ln w="38100">
            <a:no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Varela Round" panose="00000500000000000000" charset="-79"/>
                <a:ea typeface="+mn-ea"/>
                <a:cs typeface="Varela Round" panose="00000500000000000000" charset="-79"/>
                <a:sym typeface="Arial"/>
              </a:rPr>
              <a:t>בפחית יש מים חמים מאוד ואדי מים </a:t>
            </a:r>
          </a:p>
        </p:txBody>
      </p:sp>
      <p:pic>
        <p:nvPicPr>
          <p:cNvPr id="416" name="Google Shape;416;g73157cf4ab_19_61"/>
          <p:cNvPicPr preferRelativeResize="0"/>
          <p:nvPr/>
        </p:nvPicPr>
        <p:blipFill rotWithShape="1">
          <a:blip r:embed="rId3">
            <a:alphaModFix/>
          </a:blip>
          <a:srcRect r="75016"/>
          <a:stretch/>
        </p:blipFill>
        <p:spPr>
          <a:xfrm>
            <a:off x="-10223" y="871539"/>
            <a:ext cx="1977771" cy="3615997"/>
          </a:xfrm>
          <a:prstGeom prst="rect">
            <a:avLst/>
          </a:prstGeom>
          <a:noFill/>
          <a:ln>
            <a:noFill/>
          </a:ln>
        </p:spPr>
      </p:pic>
      <p:sp>
        <p:nvSpPr>
          <p:cNvPr id="7" name="תיבת טקסט 6">
            <a:extLst>
              <a:ext uri="{FF2B5EF4-FFF2-40B4-BE49-F238E27FC236}">
                <a16:creationId xmlns:a16="http://schemas.microsoft.com/office/drawing/2014/main" id="{1DBCE8AF-1366-4951-BB45-7477311D76FA}"/>
              </a:ext>
            </a:extLst>
          </p:cNvPr>
          <p:cNvSpPr txBox="1"/>
          <p:nvPr/>
        </p:nvSpPr>
        <p:spPr>
          <a:xfrm>
            <a:off x="2420125" y="3167190"/>
            <a:ext cx="9328893" cy="1200329"/>
          </a:xfrm>
          <a:prstGeom prst="rect">
            <a:avLst/>
          </a:prstGeom>
          <a:noFill/>
          <a:ln w="38100">
            <a:no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Varela Round" panose="00000500000000000000" charset="-79"/>
                <a:ea typeface="+mn-ea"/>
                <a:cs typeface="Varela Round" panose="00000500000000000000" charset="-79"/>
                <a:sym typeface="Arial"/>
              </a:rPr>
              <a:t>כשהופכים את הפחית וטובלים אותה במים הקרים, אדי המים מתעבים ומספר  ההתנגשויות ליחידת שטח בדפנות הפחית יורד בהשוואה למספר ההתנגשויות ליחידת שטח שמופעל מחוץ לפחית</a:t>
            </a:r>
          </a:p>
        </p:txBody>
      </p:sp>
      <p:sp>
        <p:nvSpPr>
          <p:cNvPr id="8" name="תיבת טקסט 7">
            <a:extLst>
              <a:ext uri="{FF2B5EF4-FFF2-40B4-BE49-F238E27FC236}">
                <a16:creationId xmlns:a16="http://schemas.microsoft.com/office/drawing/2014/main" id="{D990E0A6-EF43-4698-B363-409361951AF5}"/>
              </a:ext>
            </a:extLst>
          </p:cNvPr>
          <p:cNvSpPr txBox="1"/>
          <p:nvPr/>
        </p:nvSpPr>
        <p:spPr>
          <a:xfrm>
            <a:off x="2660679" y="4792854"/>
            <a:ext cx="9328893" cy="892552"/>
          </a:xfrm>
          <a:prstGeom prst="rect">
            <a:avLst/>
          </a:prstGeom>
          <a:noFill/>
          <a:ln w="38100">
            <a:no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Varela Round" panose="00000500000000000000" charset="-79"/>
                <a:ea typeface="+mn-ea"/>
                <a:cs typeface="Varela Round" panose="00000500000000000000" charset="-79"/>
                <a:sym typeface="Arial"/>
              </a:rPr>
              <a:t>   </a:t>
            </a:r>
            <a:r>
              <a:rPr kumimoji="0" lang="he-IL" sz="2400" b="0" i="0" u="none" strike="noStrike" kern="0" cap="none" spc="0" normalizeH="0" baseline="0" noProof="0" dirty="0">
                <a:ln>
                  <a:noFill/>
                </a:ln>
                <a:solidFill>
                  <a:srgbClr val="000000"/>
                </a:solidFill>
                <a:effectLst/>
                <a:uLnTx/>
                <a:uFillTx/>
                <a:latin typeface="Varela Round" panose="00000500000000000000" charset="-79"/>
                <a:ea typeface="+mn-ea"/>
                <a:cs typeface="Varela Round" panose="00000500000000000000" charset="-79"/>
                <a:sym typeface="Arial"/>
              </a:rPr>
              <a:t>הלחץ החיצוני על הפחית גדול והפחית מתכווצת, החומר ממנו עשויה הפחית אינו שומר על צורתו.</a:t>
            </a:r>
            <a:endParaRPr kumimoji="0" lang="he-IL" sz="2800" b="0" i="0" u="none" strike="noStrike" kern="0" cap="none" spc="0" normalizeH="0" baseline="0" noProof="0" dirty="0">
              <a:ln>
                <a:noFill/>
              </a:ln>
              <a:solidFill>
                <a:srgbClr val="000000"/>
              </a:solidFill>
              <a:effectLst/>
              <a:uLnTx/>
              <a:uFillTx/>
              <a:latin typeface="Varela Round" panose="00000500000000000000" charset="-79"/>
              <a:ea typeface="+mn-ea"/>
              <a:cs typeface="Varela Round" panose="00000500000000000000" charset="-79"/>
              <a:sym typeface="Arial"/>
            </a:endParaRPr>
          </a:p>
        </p:txBody>
      </p:sp>
      <p:sp>
        <p:nvSpPr>
          <p:cNvPr id="9" name="חץ: למטה 8">
            <a:extLst>
              <a:ext uri="{FF2B5EF4-FFF2-40B4-BE49-F238E27FC236}">
                <a16:creationId xmlns:a16="http://schemas.microsoft.com/office/drawing/2014/main" id="{E1862BED-3B7F-476F-A021-20361A5AC130}"/>
              </a:ext>
            </a:extLst>
          </p:cNvPr>
          <p:cNvSpPr/>
          <p:nvPr/>
        </p:nvSpPr>
        <p:spPr>
          <a:xfrm>
            <a:off x="6781007" y="2001858"/>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10" name="חץ: למטה 9">
            <a:extLst>
              <a:ext uri="{FF2B5EF4-FFF2-40B4-BE49-F238E27FC236}">
                <a16:creationId xmlns:a16="http://schemas.microsoft.com/office/drawing/2014/main" id="{961F6EE2-3DF3-47B9-B8BA-939ABC5633BB}"/>
              </a:ext>
            </a:extLst>
          </p:cNvPr>
          <p:cNvSpPr/>
          <p:nvPr/>
        </p:nvSpPr>
        <p:spPr>
          <a:xfrm>
            <a:off x="6781007" y="2821008"/>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11" name="חץ: למטה 10">
            <a:extLst>
              <a:ext uri="{FF2B5EF4-FFF2-40B4-BE49-F238E27FC236}">
                <a16:creationId xmlns:a16="http://schemas.microsoft.com/office/drawing/2014/main" id="{3C2B6CF9-6B4E-45B4-B867-5E64E057A2BA}"/>
              </a:ext>
            </a:extLst>
          </p:cNvPr>
          <p:cNvSpPr/>
          <p:nvPr/>
        </p:nvSpPr>
        <p:spPr>
          <a:xfrm>
            <a:off x="6819107" y="4478358"/>
            <a:ext cx="409257" cy="2841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12" name="Google Shape;304;g730e8a58a7_1_195">
            <a:extLst>
              <a:ext uri="{FF2B5EF4-FFF2-40B4-BE49-F238E27FC236}">
                <a16:creationId xmlns:a16="http://schemas.microsoft.com/office/drawing/2014/main" id="{555B310B-AEA9-49EA-90D1-1EE3F64EB423}"/>
              </a:ext>
            </a:extLst>
          </p:cNvPr>
          <p:cNvSpPr txBox="1"/>
          <p:nvPr/>
        </p:nvSpPr>
        <p:spPr>
          <a:xfrm>
            <a:off x="1552494" y="171450"/>
            <a:ext cx="10649100" cy="704700"/>
          </a:xfrm>
          <a:prstGeom prst="rect">
            <a:avLst/>
          </a:prstGeom>
          <a:noFill/>
          <a:ln>
            <a:noFill/>
          </a:ln>
        </p:spPr>
        <p:txBody>
          <a:bodyPr spcFirstLastPara="1" wrap="square" lIns="91425" tIns="91425" rIns="91425" bIns="91425" anchor="t"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100"/>
              <a:buFontTx/>
              <a:buNone/>
              <a:tabLst/>
              <a:defRPr/>
            </a:pPr>
            <a:r>
              <a:rPr kumimoji="0" lang="x-none" sz="3600" b="0" i="0" u="none" strike="noStrike" kern="0" cap="none" spc="0" normalizeH="0" baseline="0" noProof="0" dirty="0">
                <a:ln>
                  <a:noFill/>
                </a:ln>
                <a:solidFill>
                  <a:srgbClr val="FF0000"/>
                </a:solidFill>
                <a:effectLst/>
                <a:uLnTx/>
                <a:uFillTx/>
                <a:latin typeface="Varela Round"/>
                <a:ea typeface="Varela Round"/>
                <a:cs typeface="Varela Round"/>
                <a:sym typeface="Varela Round"/>
              </a:rPr>
              <a:t> </a:t>
            </a:r>
            <a:r>
              <a:rPr kumimoji="0" lang="x-none" sz="4400" b="0" i="0" u="none" strike="noStrike" kern="0" cap="none" spc="0" normalizeH="0" baseline="0" noProof="0" dirty="0">
                <a:ln>
                  <a:noFill/>
                </a:ln>
                <a:solidFill>
                  <a:srgbClr val="00B050"/>
                </a:solidFill>
                <a:effectLst/>
                <a:uLnTx/>
                <a:uFillTx/>
                <a:latin typeface="Varela Round"/>
                <a:ea typeface="Varela Round"/>
                <a:cs typeface="Varela Round"/>
                <a:sym typeface="Varela Round"/>
              </a:rPr>
              <a:t>פתרון תרגיל</a:t>
            </a:r>
            <a:r>
              <a:rPr kumimoji="0" lang="he-IL" sz="4400" b="0" i="0" u="none" strike="noStrike" kern="0" cap="none" spc="0" normalizeH="0" baseline="0" noProof="0" dirty="0">
                <a:ln>
                  <a:noFill/>
                </a:ln>
                <a:solidFill>
                  <a:srgbClr val="00B050"/>
                </a:solidFill>
                <a:effectLst/>
                <a:uLnTx/>
                <a:uFillTx/>
                <a:latin typeface="Varela Round"/>
                <a:ea typeface="Varela Round"/>
                <a:cs typeface="Varela Round"/>
                <a:sym typeface="Varela Round"/>
              </a:rPr>
              <a:t> 2</a:t>
            </a:r>
            <a:endParaRPr kumimoji="0" sz="4400" b="0" i="0" u="none" strike="noStrike" kern="0" cap="none" spc="0" normalizeH="0" baseline="0" noProof="0" dirty="0">
              <a:ln>
                <a:noFill/>
              </a:ln>
              <a:solidFill>
                <a:srgbClr val="00B050"/>
              </a:solidFill>
              <a:effectLst/>
              <a:uLnTx/>
              <a:uFillTx/>
              <a:latin typeface="Calibri"/>
              <a:ea typeface="Calibri"/>
              <a:cs typeface="Calibri"/>
              <a:sym typeface="Calibri"/>
            </a:endParaRPr>
          </a:p>
        </p:txBody>
      </p:sp>
      <p:cxnSp>
        <p:nvCxnSpPr>
          <p:cNvPr id="14" name="מחבר ישר 13"/>
          <p:cNvCxnSpPr/>
          <p:nvPr/>
        </p:nvCxnSpPr>
        <p:spPr>
          <a:xfrm>
            <a:off x="5001420" y="885825"/>
            <a:ext cx="3432969" cy="8302"/>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V="1">
            <a:off x="296663" y="202410"/>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1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73157cf4ab_19_177"/>
          <p:cNvSpPr txBox="1">
            <a:spLocks noGrp="1"/>
          </p:cNvSpPr>
          <p:nvPr>
            <p:ph type="title"/>
          </p:nvPr>
        </p:nvSpPr>
        <p:spPr>
          <a:xfrm>
            <a:off x="536961" y="245694"/>
            <a:ext cx="11160000" cy="720000"/>
          </a:xfrm>
          <a:prstGeom prst="rect">
            <a:avLst/>
          </a:prstGeom>
        </p:spPr>
        <p:txBody>
          <a:bodyPr spcFirstLastPara="1" wrap="square" lIns="91425" tIns="45700" rIns="91425" bIns="45700" anchor="ctr" anchorCtr="0">
            <a:noAutofit/>
          </a:bodyPr>
          <a:lstStyle/>
          <a:p>
            <a:pPr algn="r"/>
            <a:r>
              <a:rPr lang="x-none" b="0" dirty="0">
                <a:solidFill>
                  <a:srgbClr val="0000FF"/>
                </a:solidFill>
              </a:rPr>
              <a:t>                      </a:t>
            </a:r>
            <a:r>
              <a:rPr lang="x-none" sz="4400" b="0" dirty="0">
                <a:solidFill>
                  <a:srgbClr val="00B050"/>
                </a:solidFill>
              </a:rPr>
              <a:t>תרגיל </a:t>
            </a:r>
            <a:r>
              <a:rPr lang="he-IL" sz="4400" b="0" dirty="0">
                <a:solidFill>
                  <a:srgbClr val="00B050"/>
                </a:solidFill>
              </a:rPr>
              <a:t>3</a:t>
            </a:r>
            <a:endParaRPr sz="4400" b="0" dirty="0">
              <a:solidFill>
                <a:srgbClr val="00B050"/>
              </a:solidFill>
            </a:endParaRPr>
          </a:p>
        </p:txBody>
      </p:sp>
      <p:sp>
        <p:nvSpPr>
          <p:cNvPr id="424" name="Google Shape;424;g73157cf4ab_19_177"/>
          <p:cNvSpPr txBox="1">
            <a:spLocks noGrp="1"/>
          </p:cNvSpPr>
          <p:nvPr>
            <p:ph type="body" idx="2"/>
          </p:nvPr>
        </p:nvSpPr>
        <p:spPr>
          <a:xfrm>
            <a:off x="795" y="1260107"/>
            <a:ext cx="12190413" cy="6039853"/>
          </a:xfrm>
          <a:prstGeom prst="rect">
            <a:avLst/>
          </a:prstGeom>
        </p:spPr>
        <p:txBody>
          <a:bodyPr spcFirstLastPara="1" wrap="square" lIns="91425" tIns="45700" rIns="91425" bIns="45700" anchor="t" anchorCtr="0">
            <a:noAutofit/>
          </a:bodyPr>
          <a:lstStyle/>
          <a:p>
            <a:pPr marL="0" marR="228600" indent="-228600">
              <a:lnSpc>
                <a:spcPct val="115000"/>
              </a:lnSpc>
              <a:spcBef>
                <a:spcPts val="1200"/>
              </a:spcBef>
              <a:buNone/>
            </a:pPr>
            <a:r>
              <a:rPr lang="x-none" sz="1300" dirty="0">
                <a:solidFill>
                  <a:srgbClr val="000000"/>
                </a:solidFill>
                <a:latin typeface="Arial"/>
                <a:ea typeface="Arial"/>
                <a:cs typeface="Arial"/>
                <a:sym typeface="Arial"/>
              </a:rPr>
              <a:t>         </a:t>
            </a:r>
            <a:r>
              <a:rPr lang="x-none" dirty="0">
                <a:solidFill>
                  <a:srgbClr val="000000"/>
                </a:solidFill>
              </a:rPr>
              <a:t>התמונות הבאות צולמו בטיול בפרו.                                           </a:t>
            </a:r>
            <a:endParaRPr lang="he-IL" dirty="0">
              <a:solidFill>
                <a:srgbClr val="000000"/>
              </a:solidFill>
            </a:endParaRPr>
          </a:p>
          <a:p>
            <a:pPr marL="0" marR="228600" indent="0">
              <a:lnSpc>
                <a:spcPct val="115000"/>
              </a:lnSpc>
              <a:spcBef>
                <a:spcPts val="1200"/>
              </a:spcBef>
              <a:buNone/>
            </a:pPr>
            <a:r>
              <a:rPr lang="he-IL" dirty="0">
                <a:solidFill>
                  <a:srgbClr val="000000"/>
                </a:solidFill>
              </a:rPr>
              <a:t>     </a:t>
            </a:r>
            <a:r>
              <a:rPr lang="x-none" dirty="0">
                <a:solidFill>
                  <a:srgbClr val="000000"/>
                </a:solidFill>
              </a:rPr>
              <a:t>בקבוק המים "הריק" צולם בגובה של 4900 </a:t>
            </a:r>
            <a:r>
              <a:rPr lang="he-IL" dirty="0">
                <a:solidFill>
                  <a:srgbClr val="000000"/>
                </a:solidFill>
              </a:rPr>
              <a:t> </a:t>
            </a:r>
            <a:r>
              <a:rPr lang="x-none" dirty="0">
                <a:solidFill>
                  <a:srgbClr val="000000"/>
                </a:solidFill>
              </a:rPr>
              <a:t>מ</a:t>
            </a:r>
            <a:r>
              <a:rPr lang="he-IL" dirty="0" err="1">
                <a:solidFill>
                  <a:srgbClr val="000000"/>
                </a:solidFill>
              </a:rPr>
              <a:t>טר</a:t>
            </a:r>
            <a:r>
              <a:rPr lang="he-IL" dirty="0">
                <a:solidFill>
                  <a:srgbClr val="000000"/>
                </a:solidFill>
              </a:rPr>
              <a:t>.</a:t>
            </a:r>
          </a:p>
          <a:p>
            <a:pPr marL="0" marR="228600" indent="0">
              <a:lnSpc>
                <a:spcPct val="115000"/>
              </a:lnSpc>
              <a:spcBef>
                <a:spcPts val="1200"/>
              </a:spcBef>
              <a:buNone/>
            </a:pPr>
            <a:r>
              <a:rPr lang="he-IL" dirty="0">
                <a:solidFill>
                  <a:srgbClr val="000000"/>
                </a:solidFill>
              </a:rPr>
              <a:t>     </a:t>
            </a:r>
            <a:r>
              <a:rPr lang="x-none" dirty="0">
                <a:solidFill>
                  <a:srgbClr val="000000"/>
                </a:solidFill>
              </a:rPr>
              <a:t>כשאחד המטיילים הגיע לגובה 2300 </a:t>
            </a:r>
            <a:r>
              <a:rPr lang="he-IL" dirty="0">
                <a:solidFill>
                  <a:srgbClr val="000000"/>
                </a:solidFill>
              </a:rPr>
              <a:t> </a:t>
            </a:r>
            <a:r>
              <a:rPr lang="x-none" dirty="0">
                <a:solidFill>
                  <a:srgbClr val="000000"/>
                </a:solidFill>
              </a:rPr>
              <a:t>מ</a:t>
            </a:r>
            <a:r>
              <a:rPr lang="he-IL" dirty="0" err="1">
                <a:solidFill>
                  <a:srgbClr val="000000"/>
                </a:solidFill>
              </a:rPr>
              <a:t>טר</a:t>
            </a:r>
            <a:r>
              <a:rPr lang="x-none" dirty="0">
                <a:solidFill>
                  <a:srgbClr val="000000"/>
                </a:solidFill>
              </a:rPr>
              <a:t> הוא רצה </a:t>
            </a:r>
            <a:endParaRPr lang="he-IL" dirty="0">
              <a:solidFill>
                <a:srgbClr val="000000"/>
              </a:solidFill>
            </a:endParaRPr>
          </a:p>
          <a:p>
            <a:pPr marL="0" marR="228600" indent="0">
              <a:lnSpc>
                <a:spcPct val="115000"/>
              </a:lnSpc>
              <a:spcBef>
                <a:spcPts val="1200"/>
              </a:spcBef>
              <a:buNone/>
            </a:pPr>
            <a:r>
              <a:rPr lang="he-IL" dirty="0">
                <a:solidFill>
                  <a:srgbClr val="000000"/>
                </a:solidFill>
              </a:rPr>
              <a:t>     </a:t>
            </a:r>
            <a:r>
              <a:rPr lang="x-none" dirty="0">
                <a:solidFill>
                  <a:srgbClr val="000000"/>
                </a:solidFill>
              </a:rPr>
              <a:t>למלא אותו</a:t>
            </a:r>
            <a:r>
              <a:rPr lang="he-IL" dirty="0">
                <a:solidFill>
                  <a:srgbClr val="000000"/>
                </a:solidFill>
              </a:rPr>
              <a:t>,</a:t>
            </a:r>
            <a:r>
              <a:rPr lang="x-none" dirty="0">
                <a:solidFill>
                  <a:srgbClr val="000000"/>
                </a:solidFill>
              </a:rPr>
              <a:t> </a:t>
            </a:r>
            <a:r>
              <a:rPr lang="he-IL" dirty="0">
                <a:solidFill>
                  <a:srgbClr val="000000"/>
                </a:solidFill>
              </a:rPr>
              <a:t> </a:t>
            </a:r>
            <a:r>
              <a:rPr lang="x-none" dirty="0">
                <a:solidFill>
                  <a:srgbClr val="000000"/>
                </a:solidFill>
              </a:rPr>
              <a:t>ולפתע פתאום ראה שהבקבוק עבר שינוי.</a:t>
            </a:r>
            <a:endParaRPr dirty="0">
              <a:solidFill>
                <a:srgbClr val="000000"/>
              </a:solidFill>
            </a:endParaRPr>
          </a:p>
          <a:p>
            <a:pPr marL="0" marR="457200" indent="-228600">
              <a:lnSpc>
                <a:spcPct val="115000"/>
              </a:lnSpc>
              <a:spcBef>
                <a:spcPts val="1200"/>
              </a:spcBef>
              <a:buNone/>
            </a:pPr>
            <a:r>
              <a:rPr lang="x-none" dirty="0">
                <a:solidFill>
                  <a:srgbClr val="000000"/>
                </a:solidFill>
              </a:rPr>
              <a:t>  </a:t>
            </a:r>
            <a:r>
              <a:rPr lang="he-IL" dirty="0">
                <a:solidFill>
                  <a:srgbClr val="000000"/>
                </a:solidFill>
              </a:rPr>
              <a:t>  </a:t>
            </a:r>
            <a:r>
              <a:rPr lang="he-IL" sz="3200" dirty="0">
                <a:solidFill>
                  <a:srgbClr val="000000"/>
                </a:solidFill>
              </a:rPr>
              <a:t> </a:t>
            </a:r>
            <a:r>
              <a:rPr lang="x-none" sz="3200" dirty="0">
                <a:solidFill>
                  <a:srgbClr val="000000"/>
                </a:solidFill>
              </a:rPr>
              <a:t>א</a:t>
            </a:r>
            <a:r>
              <a:rPr lang="x-none" dirty="0">
                <a:solidFill>
                  <a:srgbClr val="000000"/>
                </a:solidFill>
              </a:rPr>
              <a:t>. איזו תמונה צולמה בגובה 4900 </a:t>
            </a:r>
            <a:r>
              <a:rPr lang="he-IL" dirty="0">
                <a:solidFill>
                  <a:srgbClr val="000000"/>
                </a:solidFill>
              </a:rPr>
              <a:t> </a:t>
            </a:r>
            <a:r>
              <a:rPr lang="x-none" dirty="0">
                <a:solidFill>
                  <a:srgbClr val="000000"/>
                </a:solidFill>
              </a:rPr>
              <a:t>מ</a:t>
            </a:r>
            <a:r>
              <a:rPr lang="he-IL" dirty="0" err="1">
                <a:solidFill>
                  <a:srgbClr val="000000"/>
                </a:solidFill>
              </a:rPr>
              <a:t>טר</a:t>
            </a:r>
            <a:r>
              <a:rPr lang="he-IL" dirty="0">
                <a:solidFill>
                  <a:srgbClr val="000000"/>
                </a:solidFill>
              </a:rPr>
              <a:t> ?</a:t>
            </a:r>
          </a:p>
          <a:p>
            <a:pPr marL="0" marR="457200" indent="-228600">
              <a:lnSpc>
                <a:spcPct val="115000"/>
              </a:lnSpc>
              <a:spcBef>
                <a:spcPts val="1200"/>
              </a:spcBef>
              <a:buNone/>
            </a:pPr>
            <a:r>
              <a:rPr lang="he-IL" dirty="0">
                <a:solidFill>
                  <a:srgbClr val="000000"/>
                </a:solidFill>
              </a:rPr>
              <a:t>	</a:t>
            </a:r>
            <a:r>
              <a:rPr lang="en-US" dirty="0" err="1">
                <a:solidFill>
                  <a:srgbClr val="000000"/>
                </a:solidFill>
              </a:rPr>
              <a:t>i</a:t>
            </a:r>
            <a:r>
              <a:rPr lang="he-IL" dirty="0">
                <a:solidFill>
                  <a:srgbClr val="000000"/>
                </a:solidFill>
              </a:rPr>
              <a:t>.</a:t>
            </a:r>
            <a:r>
              <a:rPr lang="x-none" dirty="0">
                <a:solidFill>
                  <a:srgbClr val="000000"/>
                </a:solidFill>
              </a:rPr>
              <a:t> תמונה א'</a:t>
            </a:r>
            <a:endParaRPr lang="he-IL" dirty="0">
              <a:solidFill>
                <a:srgbClr val="000000"/>
              </a:solidFill>
            </a:endParaRPr>
          </a:p>
          <a:p>
            <a:pPr marL="0" marR="457200" indent="-228600">
              <a:lnSpc>
                <a:spcPct val="115000"/>
              </a:lnSpc>
              <a:spcBef>
                <a:spcPts val="1200"/>
              </a:spcBef>
              <a:buNone/>
            </a:pPr>
            <a:r>
              <a:rPr lang="he-IL" dirty="0">
                <a:solidFill>
                  <a:srgbClr val="000000"/>
                </a:solidFill>
              </a:rPr>
              <a:t>           </a:t>
            </a:r>
            <a:r>
              <a:rPr lang="x-none" dirty="0">
                <a:solidFill>
                  <a:srgbClr val="000000"/>
                </a:solidFill>
              </a:rPr>
              <a:t> </a:t>
            </a:r>
            <a:r>
              <a:rPr lang="en-US" dirty="0">
                <a:solidFill>
                  <a:srgbClr val="000000"/>
                </a:solidFill>
              </a:rPr>
              <a:t>ii</a:t>
            </a:r>
            <a:r>
              <a:rPr lang="x-none" dirty="0">
                <a:solidFill>
                  <a:srgbClr val="000000"/>
                </a:solidFill>
              </a:rPr>
              <a:t>תמונה ב'</a:t>
            </a:r>
            <a:endParaRPr dirty="0">
              <a:solidFill>
                <a:srgbClr val="000000"/>
              </a:solidFill>
            </a:endParaRPr>
          </a:p>
          <a:p>
            <a:pPr marL="0" marR="204304" indent="-228600">
              <a:lnSpc>
                <a:spcPct val="115000"/>
              </a:lnSpc>
              <a:spcBef>
                <a:spcPts val="1200"/>
              </a:spcBef>
              <a:buNone/>
            </a:pPr>
            <a:r>
              <a:rPr lang="x-none" dirty="0">
                <a:solidFill>
                  <a:srgbClr val="000000"/>
                </a:solidFill>
              </a:rPr>
              <a:t>  </a:t>
            </a:r>
            <a:endParaRPr dirty="0"/>
          </a:p>
        </p:txBody>
      </p:sp>
      <p:pic>
        <p:nvPicPr>
          <p:cNvPr id="425" name="Google Shape;425;g73157cf4ab_19_177"/>
          <p:cNvPicPr preferRelativeResize="0"/>
          <p:nvPr/>
        </p:nvPicPr>
        <p:blipFill>
          <a:blip r:embed="rId3">
            <a:alphaModFix/>
          </a:blip>
          <a:stretch>
            <a:fillRect/>
          </a:stretch>
        </p:blipFill>
        <p:spPr>
          <a:xfrm>
            <a:off x="433852" y="245694"/>
            <a:ext cx="4310393" cy="2364156"/>
          </a:xfrm>
          <a:prstGeom prst="rect">
            <a:avLst/>
          </a:prstGeom>
          <a:noFill/>
          <a:ln>
            <a:noFill/>
          </a:ln>
        </p:spPr>
      </p:pic>
      <p:sp>
        <p:nvSpPr>
          <p:cNvPr id="2" name="תיבת טקסט 1">
            <a:extLst>
              <a:ext uri="{FF2B5EF4-FFF2-40B4-BE49-F238E27FC236}">
                <a16:creationId xmlns:a16="http://schemas.microsoft.com/office/drawing/2014/main" id="{DFA740BE-322F-488D-8819-908C6731C280}"/>
              </a:ext>
            </a:extLst>
          </p:cNvPr>
          <p:cNvSpPr txBox="1"/>
          <p:nvPr/>
        </p:nvSpPr>
        <p:spPr>
          <a:xfrm>
            <a:off x="3265150" y="2624718"/>
            <a:ext cx="1479094" cy="461665"/>
          </a:xfrm>
          <a:prstGeom prst="rect">
            <a:avLst/>
          </a:prstGeom>
          <a:noFill/>
          <a:ln>
            <a:solidFill>
              <a:schemeClr val="tx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Arial"/>
                <a:ea typeface="+mn-ea"/>
                <a:cs typeface="Arial"/>
                <a:sym typeface="Arial"/>
              </a:rPr>
              <a:t>תמונה א'</a:t>
            </a:r>
          </a:p>
        </p:txBody>
      </p:sp>
      <p:sp>
        <p:nvSpPr>
          <p:cNvPr id="6" name="תיבת טקסט 5">
            <a:extLst>
              <a:ext uri="{FF2B5EF4-FFF2-40B4-BE49-F238E27FC236}">
                <a16:creationId xmlns:a16="http://schemas.microsoft.com/office/drawing/2014/main" id="{07CAC648-4FF5-415F-B115-1F289D34B0C7}"/>
              </a:ext>
            </a:extLst>
          </p:cNvPr>
          <p:cNvSpPr txBox="1"/>
          <p:nvPr/>
        </p:nvSpPr>
        <p:spPr>
          <a:xfrm>
            <a:off x="502900" y="2624718"/>
            <a:ext cx="1479094" cy="461665"/>
          </a:xfrm>
          <a:prstGeom prst="rect">
            <a:avLst/>
          </a:prstGeom>
          <a:noFill/>
          <a:ln>
            <a:solidFill>
              <a:schemeClr val="tx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Arial"/>
                <a:ea typeface="+mn-ea"/>
                <a:cs typeface="Arial"/>
                <a:sym typeface="Arial"/>
              </a:rPr>
              <a:t>תמונה ב'</a:t>
            </a:r>
          </a:p>
        </p:txBody>
      </p:sp>
      <p:cxnSp>
        <p:nvCxnSpPr>
          <p:cNvPr id="7" name="מחבר ישר 6"/>
          <p:cNvCxnSpPr/>
          <p:nvPr/>
        </p:nvCxnSpPr>
        <p:spPr>
          <a:xfrm flipV="1">
            <a:off x="296663" y="202410"/>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a:off x="6071242" y="965694"/>
            <a:ext cx="2189633"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842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73157cf4ab_19_177"/>
          <p:cNvSpPr txBox="1">
            <a:spLocks noGrp="1"/>
          </p:cNvSpPr>
          <p:nvPr>
            <p:ph type="title"/>
          </p:nvPr>
        </p:nvSpPr>
        <p:spPr>
          <a:xfrm>
            <a:off x="598150" y="157812"/>
            <a:ext cx="11160000" cy="720000"/>
          </a:xfrm>
          <a:prstGeom prst="rect">
            <a:avLst/>
          </a:prstGeom>
        </p:spPr>
        <p:txBody>
          <a:bodyPr spcFirstLastPara="1" wrap="square" lIns="91425" tIns="45700" rIns="91425" bIns="45700" anchor="ctr" anchorCtr="0">
            <a:noAutofit/>
          </a:bodyPr>
          <a:lstStyle/>
          <a:p>
            <a:pPr algn="r"/>
            <a:r>
              <a:rPr lang="x-none" b="0" dirty="0">
                <a:solidFill>
                  <a:srgbClr val="0000FF"/>
                </a:solidFill>
              </a:rPr>
              <a:t>                      </a:t>
            </a:r>
            <a:r>
              <a:rPr lang="he-IL" sz="3600" b="0" dirty="0">
                <a:solidFill>
                  <a:srgbClr val="00B050"/>
                </a:solidFill>
              </a:rPr>
              <a:t>המשך </a:t>
            </a:r>
            <a:r>
              <a:rPr lang="x-none" sz="3600" b="0" dirty="0">
                <a:solidFill>
                  <a:srgbClr val="00B050"/>
                </a:solidFill>
              </a:rPr>
              <a:t>תרגיל </a:t>
            </a:r>
            <a:r>
              <a:rPr lang="he-IL" sz="3600" b="0" dirty="0">
                <a:solidFill>
                  <a:srgbClr val="00B050"/>
                </a:solidFill>
              </a:rPr>
              <a:t>3</a:t>
            </a:r>
            <a:endParaRPr sz="3600" b="0" dirty="0">
              <a:solidFill>
                <a:srgbClr val="00B050"/>
              </a:solidFill>
            </a:endParaRPr>
          </a:p>
        </p:txBody>
      </p:sp>
      <p:sp>
        <p:nvSpPr>
          <p:cNvPr id="424" name="Google Shape;424;g73157cf4ab_19_177"/>
          <p:cNvSpPr txBox="1">
            <a:spLocks noGrp="1"/>
          </p:cNvSpPr>
          <p:nvPr>
            <p:ph type="body" idx="2"/>
          </p:nvPr>
        </p:nvSpPr>
        <p:spPr>
          <a:xfrm>
            <a:off x="795" y="686572"/>
            <a:ext cx="12190413" cy="6396018"/>
          </a:xfrm>
          <a:prstGeom prst="rect">
            <a:avLst/>
          </a:prstGeom>
        </p:spPr>
        <p:txBody>
          <a:bodyPr spcFirstLastPara="1" wrap="square" lIns="91425" tIns="45700" rIns="91425" bIns="45700" anchor="t" anchorCtr="0">
            <a:noAutofit/>
          </a:bodyPr>
          <a:lstStyle/>
          <a:p>
            <a:pPr marL="0" marR="457200" indent="-228600">
              <a:lnSpc>
                <a:spcPct val="115000"/>
              </a:lnSpc>
              <a:spcBef>
                <a:spcPts val="1200"/>
              </a:spcBef>
              <a:buNone/>
            </a:pPr>
            <a:r>
              <a:rPr lang="he-IL" dirty="0">
                <a:solidFill>
                  <a:srgbClr val="000000"/>
                </a:solidFill>
              </a:rPr>
              <a:t>  </a:t>
            </a:r>
            <a:r>
              <a:rPr lang="x-none" sz="3200" dirty="0">
                <a:solidFill>
                  <a:srgbClr val="000000"/>
                </a:solidFill>
              </a:rPr>
              <a:t>ב</a:t>
            </a:r>
            <a:r>
              <a:rPr lang="he-IL" sz="3200" dirty="0">
                <a:solidFill>
                  <a:srgbClr val="000000"/>
                </a:solidFill>
              </a:rPr>
              <a:t>.</a:t>
            </a:r>
            <a:r>
              <a:rPr lang="x-none" sz="3200" dirty="0">
                <a:solidFill>
                  <a:srgbClr val="000000"/>
                </a:solidFill>
              </a:rPr>
              <a:t> </a:t>
            </a:r>
            <a:r>
              <a:rPr lang="he-IL" dirty="0">
                <a:solidFill>
                  <a:srgbClr val="000000"/>
                </a:solidFill>
              </a:rPr>
              <a:t>קבעו, </a:t>
            </a:r>
            <a:r>
              <a:rPr lang="x-none" dirty="0">
                <a:solidFill>
                  <a:srgbClr val="000000"/>
                </a:solidFill>
              </a:rPr>
              <a:t>איזה שינוי משמעותי בתנאים התרחש בעת </a:t>
            </a:r>
            <a:endParaRPr lang="he-IL" dirty="0">
              <a:solidFill>
                <a:srgbClr val="000000"/>
              </a:solidFill>
            </a:endParaRPr>
          </a:p>
          <a:p>
            <a:pPr marL="0" marR="457200" indent="-228600">
              <a:lnSpc>
                <a:spcPct val="115000"/>
              </a:lnSpc>
              <a:spcBef>
                <a:spcPts val="1200"/>
              </a:spcBef>
              <a:buNone/>
            </a:pPr>
            <a:r>
              <a:rPr lang="he-IL" dirty="0">
                <a:solidFill>
                  <a:srgbClr val="000000"/>
                </a:solidFill>
              </a:rPr>
              <a:t>        </a:t>
            </a:r>
            <a:r>
              <a:rPr lang="x-none" dirty="0">
                <a:solidFill>
                  <a:srgbClr val="000000"/>
                </a:solidFill>
              </a:rPr>
              <a:t>הירידה בגובה שגרם לשינוי בצורת</a:t>
            </a:r>
            <a:r>
              <a:rPr lang="he-IL" dirty="0">
                <a:solidFill>
                  <a:srgbClr val="000000"/>
                </a:solidFill>
              </a:rPr>
              <a:t> ה</a:t>
            </a:r>
            <a:r>
              <a:rPr lang="x-none" dirty="0">
                <a:solidFill>
                  <a:srgbClr val="000000"/>
                </a:solidFill>
              </a:rPr>
              <a:t>בקבוק</a:t>
            </a:r>
            <a:r>
              <a:rPr lang="he-IL" dirty="0">
                <a:solidFill>
                  <a:srgbClr val="000000"/>
                </a:solidFill>
              </a:rPr>
              <a:t>?</a:t>
            </a:r>
            <a:r>
              <a:rPr lang="x-none" dirty="0">
                <a:solidFill>
                  <a:srgbClr val="000000"/>
                </a:solidFill>
              </a:rPr>
              <a:t>  </a:t>
            </a:r>
            <a:endParaRPr dirty="0">
              <a:solidFill>
                <a:srgbClr val="000000"/>
              </a:solidFill>
            </a:endParaRPr>
          </a:p>
          <a:p>
            <a:pPr marL="0" marR="204304" indent="-228600">
              <a:lnSpc>
                <a:spcPct val="115000"/>
              </a:lnSpc>
              <a:spcBef>
                <a:spcPts val="1200"/>
              </a:spcBef>
              <a:buNone/>
            </a:pPr>
            <a:r>
              <a:rPr lang="x-none" dirty="0">
                <a:solidFill>
                  <a:srgbClr val="000000"/>
                </a:solidFill>
              </a:rPr>
              <a:t>      </a:t>
            </a:r>
            <a:r>
              <a:rPr lang="he-IL" dirty="0">
                <a:solidFill>
                  <a:srgbClr val="000000"/>
                </a:solidFill>
              </a:rPr>
              <a:t>  </a:t>
            </a:r>
            <a:r>
              <a:rPr lang="x-none" dirty="0">
                <a:solidFill>
                  <a:srgbClr val="000000"/>
                </a:solidFill>
              </a:rPr>
              <a:t>הסב</a:t>
            </a:r>
            <a:r>
              <a:rPr lang="he-IL" dirty="0">
                <a:solidFill>
                  <a:srgbClr val="000000"/>
                </a:solidFill>
              </a:rPr>
              <a:t>י</a:t>
            </a:r>
            <a:r>
              <a:rPr lang="x-none" dirty="0">
                <a:solidFill>
                  <a:srgbClr val="000000"/>
                </a:solidFill>
              </a:rPr>
              <a:t>ר</a:t>
            </a:r>
            <a:r>
              <a:rPr lang="he-IL" dirty="0">
                <a:solidFill>
                  <a:srgbClr val="000000"/>
                </a:solidFill>
              </a:rPr>
              <a:t>ו</a:t>
            </a:r>
            <a:r>
              <a:rPr lang="x-none" dirty="0">
                <a:solidFill>
                  <a:srgbClr val="000000"/>
                </a:solidFill>
              </a:rPr>
              <a:t> </a:t>
            </a:r>
            <a:r>
              <a:rPr lang="he-IL" dirty="0">
                <a:solidFill>
                  <a:srgbClr val="000000"/>
                </a:solidFill>
              </a:rPr>
              <a:t>תוך</a:t>
            </a:r>
            <a:r>
              <a:rPr lang="x-none" dirty="0">
                <a:solidFill>
                  <a:srgbClr val="000000"/>
                </a:solidFill>
              </a:rPr>
              <a:t> התייחסות לגורמים הרלוונטיים </a:t>
            </a:r>
            <a:endParaRPr lang="he-IL" dirty="0">
              <a:solidFill>
                <a:srgbClr val="000000"/>
              </a:solidFill>
            </a:endParaRPr>
          </a:p>
          <a:p>
            <a:pPr marL="0" marR="204304" indent="-228600">
              <a:lnSpc>
                <a:spcPct val="115000"/>
              </a:lnSpc>
              <a:spcBef>
                <a:spcPts val="1200"/>
              </a:spcBef>
              <a:buNone/>
            </a:pPr>
            <a:r>
              <a:rPr lang="he-IL" dirty="0">
                <a:solidFill>
                  <a:srgbClr val="000000"/>
                </a:solidFill>
              </a:rPr>
              <a:t>        </a:t>
            </a:r>
            <a:r>
              <a:rPr lang="x-none" dirty="0">
                <a:solidFill>
                  <a:srgbClr val="000000"/>
                </a:solidFill>
              </a:rPr>
              <a:t>הבאים: </a:t>
            </a:r>
            <a:endParaRPr dirty="0">
              <a:solidFill>
                <a:srgbClr val="000000"/>
              </a:solidFill>
            </a:endParaRPr>
          </a:p>
          <a:p>
            <a:pPr marL="0" marR="204304" indent="-228600">
              <a:lnSpc>
                <a:spcPct val="115000"/>
              </a:lnSpc>
              <a:spcBef>
                <a:spcPts val="1200"/>
              </a:spcBef>
              <a:buNone/>
            </a:pPr>
            <a:r>
              <a:rPr lang="x-none" dirty="0">
                <a:solidFill>
                  <a:srgbClr val="000000"/>
                </a:solidFill>
              </a:rPr>
              <a:t>  </a:t>
            </a:r>
            <a:r>
              <a:rPr lang="he-IL" dirty="0">
                <a:solidFill>
                  <a:srgbClr val="000000"/>
                </a:solidFill>
              </a:rPr>
              <a:t>     </a:t>
            </a:r>
            <a:r>
              <a:rPr lang="x-none" dirty="0">
                <a:solidFill>
                  <a:srgbClr val="000000"/>
                </a:solidFill>
              </a:rPr>
              <a:t> מס</a:t>
            </a:r>
            <a:r>
              <a:rPr lang="he-IL" dirty="0">
                <a:solidFill>
                  <a:srgbClr val="000000"/>
                </a:solidFill>
              </a:rPr>
              <a:t>פר ה</a:t>
            </a:r>
            <a:r>
              <a:rPr lang="x-none" dirty="0">
                <a:solidFill>
                  <a:srgbClr val="000000"/>
                </a:solidFill>
              </a:rPr>
              <a:t>מולקולות</a:t>
            </a:r>
            <a:r>
              <a:rPr lang="he-IL" dirty="0">
                <a:solidFill>
                  <a:srgbClr val="000000"/>
                </a:solidFill>
              </a:rPr>
              <a:t>.</a:t>
            </a:r>
          </a:p>
          <a:p>
            <a:pPr marL="0" marR="204304" indent="-228600">
              <a:lnSpc>
                <a:spcPct val="115000"/>
              </a:lnSpc>
              <a:spcBef>
                <a:spcPts val="1200"/>
              </a:spcBef>
              <a:buNone/>
            </a:pPr>
            <a:r>
              <a:rPr lang="he-IL" dirty="0">
                <a:solidFill>
                  <a:srgbClr val="000000"/>
                </a:solidFill>
              </a:rPr>
              <a:t>        </a:t>
            </a:r>
            <a:r>
              <a:rPr lang="x-none" dirty="0">
                <a:solidFill>
                  <a:srgbClr val="000000"/>
                </a:solidFill>
              </a:rPr>
              <a:t>מס</a:t>
            </a:r>
            <a:r>
              <a:rPr lang="he-IL" dirty="0">
                <a:solidFill>
                  <a:srgbClr val="000000"/>
                </a:solidFill>
              </a:rPr>
              <a:t>פר ה</a:t>
            </a:r>
            <a:r>
              <a:rPr lang="x-none" dirty="0">
                <a:solidFill>
                  <a:srgbClr val="000000"/>
                </a:solidFill>
              </a:rPr>
              <a:t>התנגשויות בדופן הבקבוק</a:t>
            </a:r>
            <a:r>
              <a:rPr lang="he-IL" dirty="0">
                <a:solidFill>
                  <a:srgbClr val="000000"/>
                </a:solidFill>
              </a:rPr>
              <a:t>.</a:t>
            </a:r>
          </a:p>
          <a:p>
            <a:pPr marL="0" marR="204304" indent="-228600">
              <a:lnSpc>
                <a:spcPct val="115000"/>
              </a:lnSpc>
              <a:spcBef>
                <a:spcPts val="1200"/>
              </a:spcBef>
              <a:buNone/>
            </a:pPr>
            <a:r>
              <a:rPr lang="he-IL" dirty="0">
                <a:solidFill>
                  <a:srgbClr val="000000"/>
                </a:solidFill>
              </a:rPr>
              <a:t>        </a:t>
            </a:r>
            <a:r>
              <a:rPr lang="x-none" dirty="0">
                <a:solidFill>
                  <a:srgbClr val="000000"/>
                </a:solidFill>
              </a:rPr>
              <a:t>מהירות תנועת המולקולות.</a:t>
            </a:r>
            <a:endParaRPr dirty="0">
              <a:solidFill>
                <a:srgbClr val="000000"/>
              </a:solidFill>
            </a:endParaRPr>
          </a:p>
          <a:p>
            <a:pPr marL="0" indent="0" algn="l" rtl="0">
              <a:spcBef>
                <a:spcPts val="1200"/>
              </a:spcBef>
              <a:buNone/>
            </a:pPr>
            <a:endParaRPr dirty="0"/>
          </a:p>
        </p:txBody>
      </p:sp>
      <p:pic>
        <p:nvPicPr>
          <p:cNvPr id="425" name="Google Shape;425;g73157cf4ab_19_177"/>
          <p:cNvPicPr preferRelativeResize="0"/>
          <p:nvPr/>
        </p:nvPicPr>
        <p:blipFill>
          <a:blip r:embed="rId3">
            <a:alphaModFix/>
          </a:blip>
          <a:stretch>
            <a:fillRect/>
          </a:stretch>
        </p:blipFill>
        <p:spPr>
          <a:xfrm>
            <a:off x="502900" y="260561"/>
            <a:ext cx="4488994" cy="2668956"/>
          </a:xfrm>
          <a:prstGeom prst="rect">
            <a:avLst/>
          </a:prstGeom>
          <a:noFill/>
          <a:ln>
            <a:noFill/>
          </a:ln>
        </p:spPr>
      </p:pic>
      <p:sp>
        <p:nvSpPr>
          <p:cNvPr id="2" name="תיבת טקסט 1">
            <a:extLst>
              <a:ext uri="{FF2B5EF4-FFF2-40B4-BE49-F238E27FC236}">
                <a16:creationId xmlns:a16="http://schemas.microsoft.com/office/drawing/2014/main" id="{DFA740BE-322F-488D-8819-908C6731C280}"/>
              </a:ext>
            </a:extLst>
          </p:cNvPr>
          <p:cNvSpPr txBox="1"/>
          <p:nvPr/>
        </p:nvSpPr>
        <p:spPr>
          <a:xfrm>
            <a:off x="3493750" y="2929518"/>
            <a:ext cx="1479094" cy="461665"/>
          </a:xfrm>
          <a:prstGeom prst="rect">
            <a:avLst/>
          </a:prstGeom>
          <a:noFill/>
          <a:ln>
            <a:solidFill>
              <a:schemeClr val="tx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Arial"/>
                <a:ea typeface="+mn-ea"/>
                <a:cs typeface="Arial"/>
                <a:sym typeface="Arial"/>
              </a:rPr>
              <a:t>תמונה א'</a:t>
            </a:r>
          </a:p>
        </p:txBody>
      </p:sp>
      <p:sp>
        <p:nvSpPr>
          <p:cNvPr id="6" name="תיבת טקסט 5">
            <a:extLst>
              <a:ext uri="{FF2B5EF4-FFF2-40B4-BE49-F238E27FC236}">
                <a16:creationId xmlns:a16="http://schemas.microsoft.com/office/drawing/2014/main" id="{07CAC648-4FF5-415F-B115-1F289D34B0C7}"/>
              </a:ext>
            </a:extLst>
          </p:cNvPr>
          <p:cNvSpPr txBox="1"/>
          <p:nvPr/>
        </p:nvSpPr>
        <p:spPr>
          <a:xfrm>
            <a:off x="598150" y="2948568"/>
            <a:ext cx="1479094" cy="461665"/>
          </a:xfrm>
          <a:prstGeom prst="rect">
            <a:avLst/>
          </a:prstGeom>
          <a:noFill/>
          <a:ln>
            <a:solidFill>
              <a:schemeClr val="tx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00000"/>
                </a:solidFill>
                <a:effectLst/>
                <a:uLnTx/>
                <a:uFillTx/>
                <a:latin typeface="Arial"/>
                <a:ea typeface="+mn-ea"/>
                <a:cs typeface="Arial"/>
                <a:sym typeface="Arial"/>
              </a:rPr>
              <a:t>תמונה ב'</a:t>
            </a:r>
          </a:p>
        </p:txBody>
      </p:sp>
      <p:cxnSp>
        <p:nvCxnSpPr>
          <p:cNvPr id="7" name="מחבר ישר 6"/>
          <p:cNvCxnSpPr/>
          <p:nvPr/>
        </p:nvCxnSpPr>
        <p:spPr>
          <a:xfrm flipV="1">
            <a:off x="275702" y="198352"/>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flipV="1">
            <a:off x="5358587" y="918353"/>
            <a:ext cx="2824612" cy="8389"/>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249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73157cf4ab_19_194"/>
          <p:cNvSpPr txBox="1">
            <a:spLocks noGrp="1"/>
          </p:cNvSpPr>
          <p:nvPr>
            <p:ph type="title"/>
          </p:nvPr>
        </p:nvSpPr>
        <p:spPr>
          <a:xfrm>
            <a:off x="516000" y="213094"/>
            <a:ext cx="11160000" cy="720000"/>
          </a:xfrm>
          <a:prstGeom prst="rect">
            <a:avLst/>
          </a:prstGeom>
        </p:spPr>
        <p:txBody>
          <a:bodyPr spcFirstLastPara="1" wrap="square" lIns="91425" tIns="45700" rIns="91425" bIns="45700" anchor="ctr" anchorCtr="0">
            <a:noAutofit/>
          </a:bodyPr>
          <a:lstStyle/>
          <a:p>
            <a:r>
              <a:rPr lang="x-none" sz="4400" b="0" dirty="0">
                <a:solidFill>
                  <a:srgbClr val="00B050"/>
                </a:solidFill>
              </a:rPr>
              <a:t>תרגיל </a:t>
            </a:r>
            <a:r>
              <a:rPr lang="he-IL" sz="4400" b="0" dirty="0">
                <a:solidFill>
                  <a:srgbClr val="00B050"/>
                </a:solidFill>
              </a:rPr>
              <a:t>4</a:t>
            </a:r>
            <a:endParaRPr sz="4400" b="0" dirty="0">
              <a:solidFill>
                <a:srgbClr val="00B050"/>
              </a:solidFill>
            </a:endParaRPr>
          </a:p>
        </p:txBody>
      </p:sp>
      <p:sp>
        <p:nvSpPr>
          <p:cNvPr id="432" name="Google Shape;432;g73157cf4ab_19_194"/>
          <p:cNvSpPr txBox="1">
            <a:spLocks noGrp="1"/>
          </p:cNvSpPr>
          <p:nvPr>
            <p:ph type="body" idx="2"/>
          </p:nvPr>
        </p:nvSpPr>
        <p:spPr>
          <a:xfrm>
            <a:off x="-115682" y="933094"/>
            <a:ext cx="11963400" cy="5711812"/>
          </a:xfrm>
          <a:prstGeom prst="rect">
            <a:avLst/>
          </a:prstGeom>
        </p:spPr>
        <p:txBody>
          <a:bodyPr spcFirstLastPara="1" wrap="square" lIns="91425" tIns="45700" rIns="91425" bIns="45700" anchor="t" anchorCtr="0">
            <a:noAutofit/>
          </a:bodyPr>
          <a:lstStyle/>
          <a:p>
            <a:pPr marL="0" marR="457200" indent="-228600">
              <a:lnSpc>
                <a:spcPct val="107000"/>
              </a:lnSpc>
              <a:buNone/>
            </a:pPr>
            <a:r>
              <a:rPr lang="x-none" sz="2300" dirty="0">
                <a:solidFill>
                  <a:srgbClr val="000000"/>
                </a:solidFill>
              </a:rPr>
              <a:t>איתמר חוגג יום הולדת עם  חבריו במהלך טיול חוגי סיירות במדבר יהודה. הוא מקבל בלון מלא באוויר </a:t>
            </a:r>
            <a:r>
              <a:rPr lang="he-IL" sz="2300" dirty="0">
                <a:solidFill>
                  <a:srgbClr val="000000"/>
                </a:solidFill>
              </a:rPr>
              <a:t>(</a:t>
            </a:r>
            <a:r>
              <a:rPr lang="x-none" sz="2300" dirty="0">
                <a:solidFill>
                  <a:srgbClr val="000000"/>
                </a:solidFill>
              </a:rPr>
              <a:t> </a:t>
            </a:r>
            <a:r>
              <a:rPr lang="he-IL" sz="2300" dirty="0">
                <a:solidFill>
                  <a:srgbClr val="000000"/>
                </a:solidFill>
              </a:rPr>
              <a:t>הבלון </a:t>
            </a:r>
            <a:r>
              <a:rPr lang="x-none" sz="2300" dirty="0">
                <a:solidFill>
                  <a:srgbClr val="000000"/>
                </a:solidFill>
              </a:rPr>
              <a:t>מלא ברובו ב</a:t>
            </a:r>
            <a:r>
              <a:rPr lang="he-IL" sz="2300" dirty="0">
                <a:solidFill>
                  <a:srgbClr val="000000"/>
                </a:solidFill>
              </a:rPr>
              <a:t>-</a:t>
            </a:r>
            <a:r>
              <a:rPr lang="x-none" sz="2300" dirty="0">
                <a:solidFill>
                  <a:srgbClr val="000000"/>
                </a:solidFill>
              </a:rPr>
              <a:t> N</a:t>
            </a:r>
            <a:r>
              <a:rPr lang="x-none" sz="2300" baseline="-25000" dirty="0">
                <a:solidFill>
                  <a:srgbClr val="000000"/>
                </a:solidFill>
              </a:rPr>
              <a:t>2(g)</a:t>
            </a:r>
            <a:r>
              <a:rPr lang="x-none" sz="2300" dirty="0">
                <a:solidFill>
                  <a:srgbClr val="000000"/>
                </a:solidFill>
              </a:rPr>
              <a:t> ו</a:t>
            </a:r>
            <a:r>
              <a:rPr lang="he-IL" sz="2300" dirty="0">
                <a:solidFill>
                  <a:srgbClr val="000000"/>
                </a:solidFill>
              </a:rPr>
              <a:t> </a:t>
            </a:r>
            <a:r>
              <a:rPr lang="x-none" sz="2300" dirty="0">
                <a:solidFill>
                  <a:srgbClr val="000000"/>
                </a:solidFill>
              </a:rPr>
              <a:t> ( O</a:t>
            </a:r>
            <a:r>
              <a:rPr lang="x-none" sz="2300" baseline="-25000" dirty="0">
                <a:solidFill>
                  <a:srgbClr val="000000"/>
                </a:solidFill>
              </a:rPr>
              <a:t>2(g)</a:t>
            </a:r>
            <a:r>
              <a:rPr lang="x-none" sz="2300" dirty="0">
                <a:solidFill>
                  <a:srgbClr val="000000"/>
                </a:solidFill>
              </a:rPr>
              <a:t> –</a:t>
            </a:r>
            <a:r>
              <a:rPr lang="he-IL" sz="2300" dirty="0">
                <a:solidFill>
                  <a:srgbClr val="000000"/>
                </a:solidFill>
              </a:rPr>
              <a:t>.</a:t>
            </a:r>
          </a:p>
          <a:p>
            <a:pPr marL="0" marR="457200" indent="-228600">
              <a:lnSpc>
                <a:spcPct val="107000"/>
              </a:lnSpc>
              <a:buNone/>
            </a:pPr>
            <a:r>
              <a:rPr lang="he-IL" sz="2300" dirty="0">
                <a:solidFill>
                  <a:srgbClr val="000000"/>
                </a:solidFill>
              </a:rPr>
              <a:t>במדבר, בל</a:t>
            </a:r>
            <a:r>
              <a:rPr lang="x-none" sz="2300" dirty="0">
                <a:solidFill>
                  <a:srgbClr val="000000"/>
                </a:solidFill>
              </a:rPr>
              <a:t>ילה הטמפרטורה </a:t>
            </a:r>
            <a:r>
              <a:rPr lang="he-IL" sz="2300" dirty="0">
                <a:solidFill>
                  <a:srgbClr val="000000"/>
                </a:solidFill>
              </a:rPr>
              <a:t>יורדת</a:t>
            </a:r>
            <a:r>
              <a:rPr lang="x-none" sz="2300" dirty="0">
                <a:solidFill>
                  <a:srgbClr val="000000"/>
                </a:solidFill>
              </a:rPr>
              <a:t>. </a:t>
            </a:r>
            <a:endParaRPr lang="he-IL" sz="2300" dirty="0">
              <a:solidFill>
                <a:srgbClr val="000000"/>
              </a:solidFill>
            </a:endParaRPr>
          </a:p>
          <a:p>
            <a:pPr marL="0" marR="457200" indent="-228600">
              <a:lnSpc>
                <a:spcPct val="107000"/>
              </a:lnSpc>
              <a:buNone/>
            </a:pPr>
            <a:r>
              <a:rPr lang="x-none" sz="2300" dirty="0">
                <a:solidFill>
                  <a:srgbClr val="000000"/>
                </a:solidFill>
              </a:rPr>
              <a:t>התייחס</a:t>
            </a:r>
            <a:r>
              <a:rPr lang="he-IL" sz="2300" dirty="0">
                <a:solidFill>
                  <a:srgbClr val="000000"/>
                </a:solidFill>
              </a:rPr>
              <a:t>ו</a:t>
            </a:r>
            <a:r>
              <a:rPr lang="x-none" sz="2300" dirty="0">
                <a:solidFill>
                  <a:srgbClr val="000000"/>
                </a:solidFill>
              </a:rPr>
              <a:t> לשאלות 1-3 </a:t>
            </a:r>
            <a:r>
              <a:rPr lang="he-IL" sz="2300" dirty="0">
                <a:solidFill>
                  <a:srgbClr val="000000"/>
                </a:solidFill>
              </a:rPr>
              <a:t> </a:t>
            </a:r>
            <a:r>
              <a:rPr lang="x-none" sz="2300" dirty="0">
                <a:solidFill>
                  <a:srgbClr val="000000"/>
                </a:solidFill>
              </a:rPr>
              <a:t>והק</a:t>
            </a:r>
            <a:r>
              <a:rPr lang="he-IL" sz="2300" dirty="0">
                <a:solidFill>
                  <a:srgbClr val="000000"/>
                </a:solidFill>
              </a:rPr>
              <a:t>יפו</a:t>
            </a:r>
            <a:r>
              <a:rPr lang="x-none" sz="2300" dirty="0">
                <a:solidFill>
                  <a:srgbClr val="000000"/>
                </a:solidFill>
              </a:rPr>
              <a:t> בעיגול את התשובה הנכונה:</a:t>
            </a:r>
            <a:endParaRPr sz="2300" dirty="0">
              <a:solidFill>
                <a:srgbClr val="000000"/>
              </a:solidFill>
            </a:endParaRPr>
          </a:p>
          <a:p>
            <a:pPr>
              <a:lnSpc>
                <a:spcPct val="107000"/>
              </a:lnSpc>
              <a:buClr>
                <a:srgbClr val="000000"/>
              </a:buClr>
              <a:buFont typeface="Varela Round"/>
              <a:buAutoNum type="arabicPeriod"/>
            </a:pPr>
            <a:r>
              <a:rPr lang="x-none" sz="2300" dirty="0">
                <a:solidFill>
                  <a:srgbClr val="000000"/>
                </a:solidFill>
              </a:rPr>
              <a:t>מספר המולקולות בבלון החנקן גדל/קטן/לא השתנה.</a:t>
            </a:r>
            <a:endParaRPr sz="2300" dirty="0">
              <a:solidFill>
                <a:srgbClr val="000000"/>
              </a:solidFill>
            </a:endParaRPr>
          </a:p>
          <a:p>
            <a:pPr>
              <a:lnSpc>
                <a:spcPct val="107000"/>
              </a:lnSpc>
              <a:buClr>
                <a:srgbClr val="000000"/>
              </a:buClr>
              <a:buFont typeface="Varela Round"/>
              <a:buAutoNum type="arabicPeriod"/>
            </a:pPr>
            <a:r>
              <a:rPr lang="x-none" sz="2300" dirty="0">
                <a:solidFill>
                  <a:srgbClr val="000000"/>
                </a:solidFill>
              </a:rPr>
              <a:t>נפח בלון החנקן גדל/קטן/לא השתנה.</a:t>
            </a:r>
            <a:endParaRPr sz="2300" dirty="0">
              <a:solidFill>
                <a:srgbClr val="000000"/>
              </a:solidFill>
            </a:endParaRPr>
          </a:p>
          <a:p>
            <a:pPr>
              <a:lnSpc>
                <a:spcPct val="107000"/>
              </a:lnSpc>
              <a:buClr>
                <a:srgbClr val="000000"/>
              </a:buClr>
              <a:buFont typeface="Varela Round"/>
              <a:buAutoNum type="arabicPeriod"/>
            </a:pPr>
            <a:r>
              <a:rPr lang="x-none" sz="2300" dirty="0">
                <a:solidFill>
                  <a:srgbClr val="000000"/>
                </a:solidFill>
              </a:rPr>
              <a:t>איזה/אילו מהמשפט/ים הבא/ים מסביר/ים את השינוי שעבר  גז החנקן, N</a:t>
            </a:r>
            <a:r>
              <a:rPr lang="x-none" sz="2300" baseline="-25000" dirty="0">
                <a:solidFill>
                  <a:srgbClr val="000000"/>
                </a:solidFill>
              </a:rPr>
              <a:t>2(g)</a:t>
            </a:r>
            <a:r>
              <a:rPr lang="x-none" sz="2300" dirty="0">
                <a:solidFill>
                  <a:srgbClr val="000000"/>
                </a:solidFill>
              </a:rPr>
              <a:t> בבלון?</a:t>
            </a:r>
            <a:endParaRPr sz="2300" dirty="0">
              <a:solidFill>
                <a:srgbClr val="000000"/>
              </a:solidFill>
            </a:endParaRPr>
          </a:p>
          <a:p>
            <a:pPr marL="0" marR="457200" indent="0">
              <a:lnSpc>
                <a:spcPct val="107000"/>
              </a:lnSpc>
              <a:spcBef>
                <a:spcPts val="2000"/>
              </a:spcBef>
              <a:buNone/>
            </a:pPr>
            <a:r>
              <a:rPr lang="he-IL" sz="2300" dirty="0">
                <a:solidFill>
                  <a:srgbClr val="000000"/>
                </a:solidFill>
              </a:rPr>
              <a:t> </a:t>
            </a:r>
            <a:r>
              <a:rPr lang="x-none" sz="2300" dirty="0">
                <a:solidFill>
                  <a:srgbClr val="000000"/>
                </a:solidFill>
              </a:rPr>
              <a:t>בטמפרטורה הנמוכה:</a:t>
            </a:r>
            <a:endParaRPr sz="2300" dirty="0">
              <a:solidFill>
                <a:srgbClr val="000000"/>
              </a:solidFill>
            </a:endParaRPr>
          </a:p>
          <a:p>
            <a:pPr marL="719999" marR="1130300" indent="270000">
              <a:lnSpc>
                <a:spcPct val="107000"/>
              </a:lnSpc>
              <a:spcBef>
                <a:spcPts val="800"/>
              </a:spcBef>
              <a:buNone/>
            </a:pPr>
            <a:r>
              <a:rPr lang="he-IL" sz="2300" dirty="0">
                <a:solidFill>
                  <a:srgbClr val="000000"/>
                </a:solidFill>
              </a:rPr>
              <a:t>	</a:t>
            </a:r>
            <a:r>
              <a:rPr lang="x-none" sz="2300" dirty="0">
                <a:solidFill>
                  <a:srgbClr val="000000"/>
                </a:solidFill>
              </a:rPr>
              <a:t>א</a:t>
            </a:r>
            <a:r>
              <a:rPr lang="he-IL" sz="2300" dirty="0">
                <a:solidFill>
                  <a:srgbClr val="000000"/>
                </a:solidFill>
              </a:rPr>
              <a:t>.</a:t>
            </a:r>
            <a:r>
              <a:rPr lang="x-none" sz="2300" dirty="0">
                <a:solidFill>
                  <a:srgbClr val="000000"/>
                </a:solidFill>
              </a:rPr>
              <a:t> המרחק בין האטומים קטן יותר.</a:t>
            </a:r>
            <a:endParaRPr sz="2300" dirty="0">
              <a:solidFill>
                <a:srgbClr val="000000"/>
              </a:solidFill>
            </a:endParaRPr>
          </a:p>
          <a:p>
            <a:pPr marL="719999" marR="1130300" indent="270000">
              <a:lnSpc>
                <a:spcPct val="107000"/>
              </a:lnSpc>
              <a:spcBef>
                <a:spcPts val="800"/>
              </a:spcBef>
              <a:buNone/>
            </a:pPr>
            <a:r>
              <a:rPr lang="he-IL" sz="2300" dirty="0">
                <a:solidFill>
                  <a:srgbClr val="000000"/>
                </a:solidFill>
              </a:rPr>
              <a:t>	</a:t>
            </a:r>
            <a:r>
              <a:rPr lang="x-none" sz="2300" dirty="0">
                <a:solidFill>
                  <a:srgbClr val="000000"/>
                </a:solidFill>
              </a:rPr>
              <a:t>ב.</a:t>
            </a:r>
            <a:r>
              <a:rPr lang="he-IL" sz="2300" dirty="0">
                <a:solidFill>
                  <a:srgbClr val="000000"/>
                </a:solidFill>
              </a:rPr>
              <a:t> </a:t>
            </a:r>
            <a:r>
              <a:rPr lang="x-none" sz="2300" dirty="0">
                <a:solidFill>
                  <a:srgbClr val="000000"/>
                </a:solidFill>
              </a:rPr>
              <a:t>המרחק בין המולקולות קטן יותר.</a:t>
            </a:r>
            <a:endParaRPr sz="2300" dirty="0">
              <a:solidFill>
                <a:srgbClr val="000000"/>
              </a:solidFill>
            </a:endParaRPr>
          </a:p>
          <a:p>
            <a:pPr marL="719999" marR="1130300" indent="270000">
              <a:lnSpc>
                <a:spcPct val="107000"/>
              </a:lnSpc>
              <a:spcBef>
                <a:spcPts val="800"/>
              </a:spcBef>
              <a:buNone/>
            </a:pPr>
            <a:r>
              <a:rPr lang="he-IL" sz="2300" dirty="0">
                <a:solidFill>
                  <a:srgbClr val="000000"/>
                </a:solidFill>
              </a:rPr>
              <a:t>	</a:t>
            </a:r>
            <a:r>
              <a:rPr lang="x-none" sz="2300" dirty="0">
                <a:solidFill>
                  <a:srgbClr val="000000"/>
                </a:solidFill>
              </a:rPr>
              <a:t>ג. </a:t>
            </a:r>
            <a:r>
              <a:rPr lang="he-IL" sz="2300" dirty="0">
                <a:solidFill>
                  <a:srgbClr val="000000"/>
                </a:solidFill>
              </a:rPr>
              <a:t> </a:t>
            </a:r>
            <a:r>
              <a:rPr lang="x-none" sz="2300" dirty="0">
                <a:solidFill>
                  <a:srgbClr val="000000"/>
                </a:solidFill>
              </a:rPr>
              <a:t>גודל המולקולות קטן יותר.</a:t>
            </a:r>
            <a:endParaRPr sz="2300" dirty="0">
              <a:solidFill>
                <a:srgbClr val="000000"/>
              </a:solidFill>
            </a:endParaRPr>
          </a:p>
          <a:p>
            <a:pPr marL="719999" marR="1130300" indent="270000">
              <a:lnSpc>
                <a:spcPct val="107000"/>
              </a:lnSpc>
              <a:spcBef>
                <a:spcPts val="800"/>
              </a:spcBef>
              <a:buNone/>
            </a:pPr>
            <a:r>
              <a:rPr lang="he-IL" sz="2300" dirty="0">
                <a:solidFill>
                  <a:srgbClr val="000000"/>
                </a:solidFill>
              </a:rPr>
              <a:t>	</a:t>
            </a:r>
            <a:r>
              <a:rPr lang="x-none" sz="2300" dirty="0">
                <a:solidFill>
                  <a:srgbClr val="000000"/>
                </a:solidFill>
              </a:rPr>
              <a:t>ד</a:t>
            </a:r>
            <a:r>
              <a:rPr lang="he-IL" sz="2300" dirty="0">
                <a:solidFill>
                  <a:srgbClr val="000000"/>
                </a:solidFill>
              </a:rPr>
              <a:t>.</a:t>
            </a:r>
            <a:r>
              <a:rPr lang="x-none" sz="2300" dirty="0">
                <a:solidFill>
                  <a:srgbClr val="000000"/>
                </a:solidFill>
              </a:rPr>
              <a:t> מהירות תנועת המולקולות נמוכה יותר.</a:t>
            </a:r>
            <a:endParaRPr sz="2300" dirty="0">
              <a:solidFill>
                <a:srgbClr val="000000"/>
              </a:solidFill>
            </a:endParaRPr>
          </a:p>
          <a:p>
            <a:pPr marL="0" indent="0">
              <a:lnSpc>
                <a:spcPct val="115000"/>
              </a:lnSpc>
              <a:spcBef>
                <a:spcPts val="1200"/>
              </a:spcBef>
              <a:buNone/>
            </a:pPr>
            <a:r>
              <a:rPr lang="x-none" sz="2300" dirty="0">
                <a:solidFill>
                  <a:srgbClr val="000000"/>
                </a:solidFill>
                <a:latin typeface="Arial"/>
                <a:ea typeface="Arial"/>
                <a:cs typeface="Arial"/>
                <a:sym typeface="Arial"/>
              </a:rPr>
              <a:t> </a:t>
            </a:r>
            <a:endParaRPr sz="2300" dirty="0">
              <a:solidFill>
                <a:srgbClr val="000000"/>
              </a:solidFill>
              <a:latin typeface="Arial"/>
              <a:ea typeface="Arial"/>
              <a:cs typeface="Arial"/>
              <a:sym typeface="Arial"/>
            </a:endParaRPr>
          </a:p>
          <a:p>
            <a:pPr marL="0" indent="0" algn="l" rtl="0">
              <a:buNone/>
            </a:pPr>
            <a:endParaRPr sz="2300" dirty="0"/>
          </a:p>
        </p:txBody>
      </p:sp>
      <p:cxnSp>
        <p:nvCxnSpPr>
          <p:cNvPr id="4" name="מחבר ישר 3"/>
          <p:cNvCxnSpPr/>
          <p:nvPr/>
        </p:nvCxnSpPr>
        <p:spPr>
          <a:xfrm flipV="1">
            <a:off x="275702" y="202410"/>
            <a:ext cx="11640596" cy="10684"/>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5" name="מחבר ישר 4"/>
          <p:cNvCxnSpPr/>
          <p:nvPr/>
        </p:nvCxnSpPr>
        <p:spPr>
          <a:xfrm>
            <a:off x="5141495" y="939957"/>
            <a:ext cx="1909010"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57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2;p1">
            <a:extLst>
              <a:ext uri="{FF2B5EF4-FFF2-40B4-BE49-F238E27FC236}">
                <a16:creationId xmlns:a16="http://schemas.microsoft.com/office/drawing/2014/main" id="{574EF798-3875-4F39-8FD8-F6C30C344036}"/>
              </a:ext>
            </a:extLst>
          </p:cNvPr>
          <p:cNvSpPr txBox="1"/>
          <p:nvPr/>
        </p:nvSpPr>
        <p:spPr>
          <a:xfrm>
            <a:off x="116628" y="389979"/>
            <a:ext cx="11470200" cy="3416279"/>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המצגת נערכה על פי:</a:t>
            </a:r>
            <a:endParaRPr kumimoji="0" sz="2400" i="0" u="none" strike="noStrike" kern="0" cap="none" spc="0" normalizeH="0" baseline="0" noProof="0" dirty="0">
              <a:ln>
                <a:noFill/>
              </a:ln>
              <a:solidFill>
                <a:srgbClr val="002060"/>
              </a:solidFill>
              <a:effectLst/>
              <a:uLnTx/>
              <a:uFillTx/>
              <a:latin typeface="Varela Round"/>
              <a:ea typeface="Varela Round"/>
              <a:cs typeface="Varela Round"/>
              <a:sym typeface="Varela Round"/>
            </a:endParaRP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א. ספר הלימוד יחסים וקשרים בעולם החומרים-תמי לוי נחום, יעל שורץ, זיוה בר-דב </a:t>
            </a:r>
            <a:endParaRPr kumimoji="0" sz="2400" i="0" u="none" strike="noStrike" kern="0" cap="none" spc="0" normalizeH="0" baseline="0" noProof="0" dirty="0">
              <a:ln>
                <a:noFill/>
              </a:ln>
              <a:solidFill>
                <a:srgbClr val="002060"/>
              </a:solidFill>
              <a:effectLst/>
              <a:uLnTx/>
              <a:uFillTx/>
              <a:latin typeface="Varela Round"/>
              <a:ea typeface="Varela Round"/>
              <a:cs typeface="Varela Round"/>
              <a:sym typeface="Varela Round"/>
            </a:endParaRP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ב. הלומדה -המצב הגזי- ד"ר רות בן</a:t>
            </a:r>
            <a:r>
              <a:rPr kumimoji="0" lang="en-US"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 </a:t>
            </a:r>
            <a:r>
              <a:rPr kumimoji="0" lang="x-none"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צבי </a:t>
            </a:r>
            <a:r>
              <a:rPr kumimoji="0" lang="he-IL"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a:t>
            </a:r>
            <a:r>
              <a:rPr kumimoji="0" lang="x-none"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הלומדה נמצאת באתר מכון וייצמן</a:t>
            </a:r>
            <a:r>
              <a:rPr kumimoji="0" lang="he-IL"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a:t>
            </a:r>
            <a:r>
              <a:rPr kumimoji="0" lang="x-none"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 </a:t>
            </a:r>
            <a:endParaRPr kumimoji="0" lang="he-IL" sz="2400" i="0" u="none" strike="noStrike" kern="0" cap="none" spc="0" normalizeH="0" baseline="0" noProof="0" dirty="0">
              <a:ln>
                <a:noFill/>
              </a:ln>
              <a:solidFill>
                <a:srgbClr val="002060"/>
              </a:solidFill>
              <a:effectLst/>
              <a:uLnTx/>
              <a:uFillTx/>
              <a:latin typeface="Varela Round"/>
              <a:ea typeface="Varela Round"/>
              <a:cs typeface="Varela Round"/>
              <a:sym typeface="Varela Round"/>
            </a:endParaRP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ג. חומרים של עדינה שינפלד וירדן קדמי</a:t>
            </a:r>
            <a:endParaRPr kumimoji="0" sz="2400" i="0" u="none" strike="noStrike" kern="0" cap="none" spc="0" normalizeH="0" baseline="0" noProof="0" dirty="0">
              <a:ln>
                <a:noFill/>
              </a:ln>
              <a:solidFill>
                <a:srgbClr val="002060"/>
              </a:solidFill>
              <a:effectLst/>
              <a:uLnTx/>
              <a:uFillTx/>
              <a:latin typeface="Varela Round"/>
              <a:ea typeface="Varela Round"/>
              <a:cs typeface="Varela Round"/>
              <a:sym typeface="Varela Round"/>
            </a:endParaRP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ד.חומרים מקהילת השרון תשע"ז .</a:t>
            </a:r>
            <a:endParaRPr kumimoji="0" sz="2400" i="0" u="none" strike="noStrike" kern="0" cap="none" spc="0" normalizeH="0" baseline="0" noProof="0" dirty="0">
              <a:ln>
                <a:noFill/>
              </a:ln>
              <a:solidFill>
                <a:srgbClr val="002060"/>
              </a:solidFill>
              <a:effectLst/>
              <a:uLnTx/>
              <a:uFillTx/>
              <a:latin typeface="Varela Round"/>
              <a:ea typeface="Varela Round"/>
              <a:cs typeface="Varela Round"/>
              <a:sym typeface="Varela Round"/>
            </a:endParaRPr>
          </a:p>
          <a:p>
            <a:pPr marL="0" marR="0" lvl="0" indent="0" algn="r" defTabSz="914400" rtl="1" eaLnBrk="1" fontAlgn="auto" latinLnBrk="0" hangingPunct="1">
              <a:lnSpc>
                <a:spcPct val="150000"/>
              </a:lnSpc>
              <a:spcBef>
                <a:spcPts val="0"/>
              </a:spcBef>
              <a:spcAft>
                <a:spcPts val="0"/>
              </a:spcAft>
              <a:buClr>
                <a:srgbClr val="000000"/>
              </a:buClr>
              <a:buSzPts val="2400"/>
              <a:buFontTx/>
              <a:buNone/>
              <a:tabLst/>
              <a:defRPr/>
            </a:pPr>
            <a:r>
              <a:rPr kumimoji="0" lang="x-none" sz="2400" i="0" u="none" strike="noStrike" kern="0" cap="none" spc="0" normalizeH="0" baseline="0" noProof="0" dirty="0">
                <a:ln>
                  <a:noFill/>
                </a:ln>
                <a:solidFill>
                  <a:srgbClr val="002060"/>
                </a:solidFill>
                <a:effectLst/>
                <a:uLnTx/>
                <a:uFillTx/>
                <a:latin typeface="Varela Round"/>
                <a:ea typeface="Varela Round"/>
                <a:cs typeface="Varela Round"/>
                <a:sym typeface="Varela Round"/>
              </a:rPr>
              <a:t>ה.מצגת של נחשון </a:t>
            </a:r>
            <a:endParaRPr kumimoji="0" sz="3600" i="0" u="none" strike="noStrike" kern="0" cap="none" spc="0" normalizeH="0" baseline="0" noProof="0" dirty="0">
              <a:ln>
                <a:noFill/>
              </a:ln>
              <a:solidFill>
                <a:srgbClr val="002060"/>
              </a:solidFill>
              <a:effectLst/>
              <a:uLnTx/>
              <a:uFillTx/>
              <a:latin typeface="Varela Round"/>
              <a:ea typeface="Varela Round"/>
              <a:cs typeface="Varela Round"/>
              <a:sym typeface="Varela Round"/>
            </a:endParaRPr>
          </a:p>
        </p:txBody>
      </p:sp>
    </p:spTree>
    <p:extLst>
      <p:ext uri="{BB962C8B-B14F-4D97-AF65-F5344CB8AC3E}">
        <p14:creationId xmlns:p14="http://schemas.microsoft.com/office/powerpoint/2010/main" val="4064766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
            <a:extLst>
              <a:ext uri="{FF2B5EF4-FFF2-40B4-BE49-F238E27FC236}">
                <a16:creationId xmlns:a16="http://schemas.microsoft.com/office/drawing/2014/main" id="{E5E5CB88-DEB9-4C9B-8BCD-36D491AD6190}"/>
              </a:ext>
            </a:extLst>
          </p:cNvPr>
          <p:cNvPicPr>
            <a:picLocks noChangeAspect="1"/>
          </p:cNvPicPr>
          <p:nvPr/>
        </p:nvPicPr>
        <p:blipFill rotWithShape="1">
          <a:blip r:embed="rId2"/>
          <a:srcRect l="39172" r="34234" b="66411"/>
          <a:stretch/>
        </p:blipFill>
        <p:spPr>
          <a:xfrm>
            <a:off x="4578565" y="72737"/>
            <a:ext cx="3241964" cy="1838476"/>
          </a:xfrm>
          <a:prstGeom prst="rect">
            <a:avLst/>
          </a:prstGeom>
        </p:spPr>
      </p:pic>
      <p:sp>
        <p:nvSpPr>
          <p:cNvPr id="12" name="תיבת טקסט 3">
            <a:extLst>
              <a:ext uri="{FF2B5EF4-FFF2-40B4-BE49-F238E27FC236}">
                <a16:creationId xmlns:a16="http://schemas.microsoft.com/office/drawing/2014/main" id="{774D7E25-FE6A-4E76-A6FE-B349BC389C68}"/>
              </a:ext>
            </a:extLst>
          </p:cNvPr>
          <p:cNvSpPr txBox="1"/>
          <p:nvPr/>
        </p:nvSpPr>
        <p:spPr>
          <a:xfrm>
            <a:off x="1235001" y="3005721"/>
            <a:ext cx="10389322" cy="1815882"/>
          </a:xfrm>
          <a:prstGeom prst="rect">
            <a:avLst/>
          </a:prstGeom>
          <a:noFill/>
        </p:spPr>
        <p:txBody>
          <a:bodyPr wrap="square" rtlCol="1">
            <a:spAutoFit/>
          </a:bodyPr>
          <a:lstStyle/>
          <a:p>
            <a:pPr marL="895350" marR="0" lvl="0" indent="0" algn="just" defTabSz="914400" eaLnBrk="1" fontAlgn="auto" latinLnBrk="0" hangingPunct="1">
              <a:lnSpc>
                <a:spcPct val="10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8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rights@education.gov.il</a:t>
            </a:r>
            <a:endParaRPr kumimoji="0" lang="he-IL" sz="28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sp>
        <p:nvSpPr>
          <p:cNvPr id="13" name="מלבן 4">
            <a:extLst>
              <a:ext uri="{FF2B5EF4-FFF2-40B4-BE49-F238E27FC236}">
                <a16:creationId xmlns:a16="http://schemas.microsoft.com/office/drawing/2014/main" id="{98DE0E04-16F6-44A8-BDE9-B0D6E705981A}"/>
              </a:ext>
            </a:extLst>
          </p:cNvPr>
          <p:cNvSpPr/>
          <p:nvPr/>
        </p:nvSpPr>
        <p:spPr>
          <a:xfrm>
            <a:off x="-196634" y="1828086"/>
            <a:ext cx="12190412" cy="83099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he-IL" sz="3200" b="1"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שימוש ביצירות מוגנות בזכויות יוצרים ואיתור בעלי זכויות </a:t>
            </a:r>
          </a:p>
        </p:txBody>
      </p:sp>
    </p:spTree>
    <p:extLst>
      <p:ext uri="{BB962C8B-B14F-4D97-AF65-F5344CB8AC3E}">
        <p14:creationId xmlns:p14="http://schemas.microsoft.com/office/powerpoint/2010/main" val="311739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קבוצה 16"/>
          <p:cNvGrpSpPr/>
          <p:nvPr/>
        </p:nvGrpSpPr>
        <p:grpSpPr>
          <a:xfrm>
            <a:off x="1255368" y="1987317"/>
            <a:ext cx="3142841" cy="2883365"/>
            <a:chOff x="1614142" y="3130675"/>
            <a:chExt cx="3143251" cy="2883742"/>
          </a:xfrm>
        </p:grpSpPr>
        <p:grpSp>
          <p:nvGrpSpPr>
            <p:cNvPr id="11" name="קבוצה 10"/>
            <p:cNvGrpSpPr/>
            <p:nvPr/>
          </p:nvGrpSpPr>
          <p:grpSpPr>
            <a:xfrm>
              <a:off x="1614142" y="3130675"/>
              <a:ext cx="3143251" cy="2741611"/>
              <a:chOff x="1614142" y="3130677"/>
              <a:chExt cx="3143250" cy="2741612"/>
            </a:xfrm>
          </p:grpSpPr>
          <p:graphicFrame>
            <p:nvGraphicFramePr>
              <p:cNvPr id="10" name="Object 5"/>
              <p:cNvGraphicFramePr>
                <a:graphicFrameLocks noChangeAspect="1"/>
              </p:cNvGraphicFramePr>
              <p:nvPr/>
            </p:nvGraphicFramePr>
            <p:xfrm>
              <a:off x="1614142" y="3130677"/>
              <a:ext cx="3143250" cy="2741612"/>
            </p:xfrm>
            <a:graphic>
              <a:graphicData uri="http://schemas.openxmlformats.org/presentationml/2006/ole">
                <mc:AlternateContent xmlns:mc="http://schemas.openxmlformats.org/markup-compatibility/2006">
                  <mc:Choice xmlns:v="urn:schemas-microsoft-com:vml" Requires="v">
                    <p:oleObj spid="_x0000_s2093" name="צילום של Photo Editor" r:id="rId4" imgW="10476190" imgH="9409524" progId="MSPhotoEd.3">
                      <p:embed/>
                    </p:oleObj>
                  </mc:Choice>
                  <mc:Fallback>
                    <p:oleObj name="צילום של Photo Editor" r:id="rId4" imgW="10476190" imgH="9409524" progId="MSPhotoEd.3">
                      <p:embed/>
                      <p:pic>
                        <p:nvPicPr>
                          <p:cNvPr id="10" name="Object 5"/>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l="3369" t="3438" r="3648" b="6250"/>
                          <a:stretch>
                            <a:fillRect/>
                          </a:stretch>
                        </p:blipFill>
                        <p:spPr bwMode="auto">
                          <a:xfrm>
                            <a:off x="1614142" y="3130677"/>
                            <a:ext cx="3143250"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מלבן 12"/>
              <p:cNvSpPr/>
              <p:nvPr/>
            </p:nvSpPr>
            <p:spPr>
              <a:xfrm>
                <a:off x="1865120" y="5588818"/>
                <a:ext cx="1233744" cy="283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grpSp>
        <p:sp>
          <p:nvSpPr>
            <p:cNvPr id="19" name="TextBox 18"/>
            <p:cNvSpPr txBox="1"/>
            <p:nvPr/>
          </p:nvSpPr>
          <p:spPr>
            <a:xfrm>
              <a:off x="2056849" y="5552752"/>
              <a:ext cx="1042015" cy="461665"/>
            </a:xfrm>
            <a:prstGeom prst="rect">
              <a:avLst/>
            </a:prstGeom>
            <a:noFill/>
          </p:spPr>
          <p:txBody>
            <a:bodyPr wrap="square" rtlCol="1">
              <a:sp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מוצק</a:t>
              </a:r>
            </a:p>
          </p:txBody>
        </p:sp>
      </p:grpSp>
      <p:sp>
        <p:nvSpPr>
          <p:cNvPr id="20" name="מלבן 19"/>
          <p:cNvSpPr/>
          <p:nvPr/>
        </p:nvSpPr>
        <p:spPr>
          <a:xfrm>
            <a:off x="431106" y="193850"/>
            <a:ext cx="11355405" cy="769441"/>
          </a:xfrm>
          <a:prstGeom prst="rect">
            <a:avLst/>
          </a:prstGeom>
        </p:spPr>
        <p:txBody>
          <a:bodyPr wrap="square">
            <a:spAutoFit/>
          </a:bodyPr>
          <a:lstStyle/>
          <a:p>
            <a:pPr marL="0" marR="0" lvl="0" indent="0" algn="ctr" defTabSz="914309" rtl="0" eaLnBrk="1" fontAlgn="auto" latinLnBrk="0" hangingPunct="1">
              <a:lnSpc>
                <a:spcPct val="100000"/>
              </a:lnSpc>
              <a:spcBef>
                <a:spcPts val="0"/>
              </a:spcBef>
              <a:spcAft>
                <a:spcPts val="0"/>
              </a:spcAft>
              <a:buClr>
                <a:srgbClr val="000000"/>
              </a:buClr>
              <a:buSzTx/>
              <a:buFontTx/>
              <a:buNone/>
              <a:tabLst/>
              <a:defRPr/>
            </a:pPr>
            <a:r>
              <a:rPr kumimoji="0" lang="he-IL" altLang="he-IL" sz="4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  מאפייני מצבי הצבירה ברמה המיקרוסקופית  </a:t>
            </a:r>
          </a:p>
        </p:txBody>
      </p:sp>
      <p:sp>
        <p:nvSpPr>
          <p:cNvPr id="2" name="TextBox 1"/>
          <p:cNvSpPr txBox="1"/>
          <p:nvPr/>
        </p:nvSpPr>
        <p:spPr>
          <a:xfrm>
            <a:off x="5620544" y="2022232"/>
            <a:ext cx="4933950" cy="461665"/>
          </a:xfrm>
          <a:prstGeom prst="rect">
            <a:avLst/>
          </a:prstGeom>
          <a:noFill/>
        </p:spPr>
        <p:txBody>
          <a:bodyPr wrap="square" rtlCol="1">
            <a:spAutoFit/>
          </a:bodyPr>
          <a:lstStyle/>
          <a:p>
            <a:pPr marL="0" marR="0" lvl="0" indent="0" algn="r" defTabSz="914309"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   הקשרים בין החלקיקים חזקים.</a:t>
            </a:r>
          </a:p>
        </p:txBody>
      </p:sp>
      <p:sp>
        <p:nvSpPr>
          <p:cNvPr id="5" name="TextBox 4"/>
          <p:cNvSpPr txBox="1"/>
          <p:nvPr/>
        </p:nvSpPr>
        <p:spPr>
          <a:xfrm>
            <a:off x="1148672" y="1251681"/>
            <a:ext cx="10613795"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Tx/>
              <a:buNone/>
              <a:tabLst/>
              <a:defRPr/>
            </a:pPr>
            <a:r>
              <a:rPr kumimoji="0" lang="he-IL" sz="3200" b="1" i="0" u="none" strike="noStrike" kern="120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מוצק</a:t>
            </a:r>
            <a:r>
              <a:rPr kumimoji="0" lang="he-IL" sz="2400" b="1" i="0" u="none" strike="noStrike" kern="120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a:t>
            </a: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החלקיקים מאורגנים במבנה מסודר וסימטרי, קרובים מאוד זה לזה.</a:t>
            </a: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TextBox 5"/>
          <p:cNvSpPr txBox="1"/>
          <p:nvPr/>
        </p:nvSpPr>
        <p:spPr>
          <a:xfrm>
            <a:off x="9775068" y="7107429"/>
            <a:ext cx="409498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הקשרים בין החלקיקים חזקים.</a:t>
            </a: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 name="TextBox 14"/>
          <p:cNvSpPr txBox="1"/>
          <p:nvPr/>
        </p:nvSpPr>
        <p:spPr>
          <a:xfrm>
            <a:off x="5071250" y="2698797"/>
            <a:ext cx="5243417" cy="1200329"/>
          </a:xfrm>
          <a:prstGeom prst="rect">
            <a:avLst/>
          </a:prstGeom>
          <a:noFill/>
        </p:spPr>
        <p:txBody>
          <a:bodyPr wrap="square" rtlCol="1">
            <a:spAutoFit/>
          </a:bodyPr>
          <a:lstStyle/>
          <a:p>
            <a:pPr marL="0" marR="0" lvl="0" indent="0" algn="r" defTabSz="914309"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החלקיקים </a:t>
            </a:r>
            <a:r>
              <a:rPr kumimoji="0" lang="he-IL" sz="2400" b="0" i="0" u="none" strike="noStrike" kern="1200" cap="none" spc="0" normalizeH="0" baseline="0" noProof="0" dirty="0">
                <a:ln>
                  <a:noFill/>
                </a:ln>
                <a:solidFill>
                  <a:srgbClr val="03070C"/>
                </a:solidFill>
                <a:effectLst/>
                <a:uLnTx/>
                <a:uFillTx/>
                <a:latin typeface="Varela Round"/>
                <a:ea typeface="Varela Round"/>
                <a:cs typeface="Varela Round"/>
                <a:sym typeface="Varela Round"/>
              </a:rPr>
              <a:t>נעים בתנודה בלבד.</a:t>
            </a:r>
          </a:p>
          <a:p>
            <a:pPr marL="0" marR="0" lvl="0" indent="0" algn="r" defTabSz="914309" rtl="1" eaLnBrk="1" fontAlgn="auto" latinLnBrk="0" hangingPunct="1">
              <a:lnSpc>
                <a:spcPct val="100000"/>
              </a:lnSpc>
              <a:spcBef>
                <a:spcPts val="0"/>
              </a:spcBef>
              <a:spcAft>
                <a:spcPts val="0"/>
              </a:spcAft>
              <a:buClrTx/>
              <a:buSzTx/>
              <a:buFontTx/>
              <a:buNone/>
              <a:tabLst/>
              <a:defRPr/>
            </a:pPr>
            <a:endParaRPr lang="he-IL" sz="2400" dirty="0">
              <a:solidFill>
                <a:srgbClr val="03070C"/>
              </a:solidFill>
              <a:latin typeface="Varela Round"/>
              <a:ea typeface="Varela Round"/>
              <a:cs typeface="Varela Round"/>
              <a:sym typeface="Varela Round"/>
            </a:endParaRPr>
          </a:p>
          <a:p>
            <a:pPr marL="0" marR="0" lvl="0" indent="0" algn="r" defTabSz="914309"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3070C"/>
                </a:solidFill>
                <a:effectLst/>
                <a:uLnTx/>
                <a:uFillTx/>
                <a:latin typeface="Varela Round"/>
                <a:ea typeface="Varela Round"/>
                <a:cs typeface="Varela Round"/>
                <a:sym typeface="Varela Round"/>
              </a:rPr>
              <a:t>תנודה היא תנועה בלתי פוסקת במקום. </a:t>
            </a:r>
          </a:p>
        </p:txBody>
      </p:sp>
      <p:sp>
        <p:nvSpPr>
          <p:cNvPr id="29" name="TextBox 28"/>
          <p:cNvSpPr txBox="1"/>
          <p:nvPr/>
        </p:nvSpPr>
        <p:spPr>
          <a:xfrm>
            <a:off x="5071250" y="6876596"/>
            <a:ext cx="470381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החלקיקים נעים </a:t>
            </a:r>
            <a:r>
              <a:rPr kumimoji="0" lang="he-IL" sz="2400" b="0" i="0" u="none" strike="noStrike" kern="1200" cap="none" spc="0" normalizeH="0" baseline="0" noProof="0" dirty="0">
                <a:ln>
                  <a:noFill/>
                </a:ln>
                <a:solidFill>
                  <a:srgbClr val="03070C"/>
                </a:solidFill>
                <a:effectLst/>
                <a:uLnTx/>
                <a:uFillTx/>
                <a:latin typeface="Varela Round"/>
                <a:ea typeface="Varela Round"/>
                <a:cs typeface="Varela Round"/>
                <a:sym typeface="Varela Round"/>
              </a:rPr>
              <a:t>בתנודה וסיבוב.</a:t>
            </a: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6" name="מחבר ישר 15"/>
          <p:cNvCxnSpPr/>
          <p:nvPr/>
        </p:nvCxnSpPr>
        <p:spPr>
          <a:xfrm>
            <a:off x="349349" y="990478"/>
            <a:ext cx="11541434"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349349" y="194064"/>
            <a:ext cx="11541434"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10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900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right)">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wipe(right)">
                                      <p:cBhvr>
                                        <p:cTn id="26"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allAtOnce"/>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קבוצה 15"/>
          <p:cNvGrpSpPr/>
          <p:nvPr/>
        </p:nvGrpSpPr>
        <p:grpSpPr>
          <a:xfrm>
            <a:off x="2089615" y="1775691"/>
            <a:ext cx="2957127" cy="2991337"/>
            <a:chOff x="5410738" y="1334664"/>
            <a:chExt cx="2957512" cy="2991727"/>
          </a:xfrm>
        </p:grpSpPr>
        <p:grpSp>
          <p:nvGrpSpPr>
            <p:cNvPr id="7" name="קבוצה 6"/>
            <p:cNvGrpSpPr/>
            <p:nvPr/>
          </p:nvGrpSpPr>
          <p:grpSpPr>
            <a:xfrm>
              <a:off x="5410738" y="1334664"/>
              <a:ext cx="2957512" cy="2741613"/>
              <a:chOff x="5410738" y="1334664"/>
              <a:chExt cx="2957512" cy="2741613"/>
            </a:xfrm>
          </p:grpSpPr>
          <p:pic>
            <p:nvPicPr>
              <p:cNvPr id="9" name="Picture 6" descr="012b_la_01_11"/>
              <p:cNvPicPr preferRelativeResize="0">
                <a:picLocks noChangeAspect="1" noChangeArrowheads="1"/>
              </p:cNvPicPr>
              <p:nvPr/>
            </p:nvPicPr>
            <p:blipFill>
              <a:blip r:embed="rId3" cstate="print">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5410738" y="1334664"/>
                <a:ext cx="2957512"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מלבן 11"/>
              <p:cNvSpPr/>
              <p:nvPr/>
            </p:nvSpPr>
            <p:spPr>
              <a:xfrm>
                <a:off x="5655750" y="3754244"/>
                <a:ext cx="1233744" cy="283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grpSp>
        <p:sp>
          <p:nvSpPr>
            <p:cNvPr id="18" name="TextBox 17"/>
            <p:cNvSpPr txBox="1"/>
            <p:nvPr/>
          </p:nvSpPr>
          <p:spPr>
            <a:xfrm>
              <a:off x="5847479" y="3864726"/>
              <a:ext cx="1042015" cy="461665"/>
            </a:xfrm>
            <a:prstGeom prst="rect">
              <a:avLst/>
            </a:prstGeom>
            <a:noFill/>
          </p:spPr>
          <p:txBody>
            <a:bodyPr wrap="square" rtlCol="1">
              <a:sp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נוזל</a:t>
              </a:r>
            </a:p>
          </p:txBody>
        </p:sp>
      </p:grpSp>
      <p:sp>
        <p:nvSpPr>
          <p:cNvPr id="20" name="מלבן 19"/>
          <p:cNvSpPr/>
          <p:nvPr/>
        </p:nvSpPr>
        <p:spPr>
          <a:xfrm>
            <a:off x="656872" y="275036"/>
            <a:ext cx="10926389" cy="769441"/>
          </a:xfrm>
          <a:prstGeom prst="rect">
            <a:avLst/>
          </a:prstGeom>
        </p:spPr>
        <p:txBody>
          <a:bodyPr wrap="none">
            <a:spAutoFit/>
          </a:bodyPr>
          <a:lstStyle/>
          <a:p>
            <a:pPr marL="0" marR="0" lvl="0" indent="0" algn="l" defTabSz="914309" rtl="0" eaLnBrk="1" fontAlgn="auto" latinLnBrk="0" hangingPunct="1">
              <a:lnSpc>
                <a:spcPct val="100000"/>
              </a:lnSpc>
              <a:spcBef>
                <a:spcPts val="0"/>
              </a:spcBef>
              <a:spcAft>
                <a:spcPts val="0"/>
              </a:spcAft>
              <a:buClr>
                <a:srgbClr val="000000"/>
              </a:buClr>
              <a:buSzTx/>
              <a:buFontTx/>
              <a:buNone/>
              <a:tabLst/>
              <a:defRPr/>
            </a:pPr>
            <a:r>
              <a:rPr kumimoji="0" lang="he-IL" altLang="he-IL" sz="4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מאפייני מצבי הצבירה ברמה המיקרוסקופית  </a:t>
            </a:r>
          </a:p>
        </p:txBody>
      </p:sp>
      <p:sp>
        <p:nvSpPr>
          <p:cNvPr id="3" name="TextBox 2"/>
          <p:cNvSpPr txBox="1"/>
          <p:nvPr/>
        </p:nvSpPr>
        <p:spPr>
          <a:xfrm>
            <a:off x="991395" y="1144268"/>
            <a:ext cx="9675843" cy="584775"/>
          </a:xfrm>
          <a:prstGeom prst="rect">
            <a:avLst/>
          </a:prstGeom>
          <a:noFill/>
        </p:spPr>
        <p:txBody>
          <a:bodyPr wrap="square" rtlCol="1">
            <a:spAutoFit/>
          </a:bodyPr>
          <a:lstStyle/>
          <a:p>
            <a:pPr marL="0" marR="0" lvl="0" indent="0" algn="r" defTabSz="914309"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נוזל</a:t>
            </a: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 החלקיקים אינם מסודרים במבנה מסודר, אך קרובים מאוד זה לזה. </a:t>
            </a:r>
          </a:p>
        </p:txBody>
      </p:sp>
      <p:sp>
        <p:nvSpPr>
          <p:cNvPr id="6" name="TextBox 5"/>
          <p:cNvSpPr txBox="1"/>
          <p:nvPr/>
        </p:nvSpPr>
        <p:spPr>
          <a:xfrm>
            <a:off x="5636419" y="2038536"/>
            <a:ext cx="4211668"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הקשרים בין החלקיקים חזקים.</a:t>
            </a: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TextBox 28"/>
          <p:cNvSpPr txBox="1"/>
          <p:nvPr/>
        </p:nvSpPr>
        <p:spPr>
          <a:xfrm>
            <a:off x="5144269" y="2809694"/>
            <a:ext cx="4703818" cy="147732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החלקיקים נעים </a:t>
            </a:r>
            <a:r>
              <a:rPr kumimoji="0" lang="he-IL" sz="2400" b="0" i="0" u="none" strike="noStrike" kern="1200" cap="none" spc="0" normalizeH="0" baseline="0" noProof="0" dirty="0">
                <a:ln>
                  <a:noFill/>
                </a:ln>
                <a:solidFill>
                  <a:srgbClr val="03070C"/>
                </a:solidFill>
                <a:effectLst/>
                <a:uLnTx/>
                <a:uFillTx/>
                <a:latin typeface="Varela Round"/>
                <a:ea typeface="Varela Round"/>
                <a:cs typeface="Varela Round"/>
                <a:sym typeface="Varela Round"/>
              </a:rPr>
              <a:t>בתנודה וסיבוב.</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endParaRPr lang="he-IL" sz="2400" dirty="0">
              <a:solidFill>
                <a:srgbClr val="03070C"/>
              </a:solidFill>
              <a:latin typeface="Varela Round"/>
              <a:cs typeface="Varela Round"/>
              <a:sym typeface="Varela Round"/>
            </a:endParaRP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srgbClr val="03070C"/>
                </a:solidFill>
                <a:effectLst/>
                <a:uLnTx/>
                <a:uFillTx/>
                <a:latin typeface="Varela Round"/>
                <a:ea typeface="+mn-ea"/>
                <a:cs typeface="Varela Round"/>
                <a:sym typeface="Varela Round"/>
              </a:rPr>
              <a:t>תנועה של הגוף סביב עצמו.</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b="0" i="0" u="none" strike="noStrike" kern="0" cap="none" spc="0" normalizeH="0" baseline="0" noProof="0" dirty="0">
                <a:ln>
                  <a:noFill/>
                </a:ln>
                <a:solidFill>
                  <a:srgbClr val="03070C"/>
                </a:solidFill>
                <a:effectLst/>
                <a:uLnTx/>
                <a:uFillTx/>
                <a:latin typeface="Varela Round"/>
                <a:ea typeface="+mn-ea"/>
                <a:cs typeface="Varela Round"/>
                <a:sym typeface="Varela Round"/>
              </a:rPr>
              <a:t>(כמו סביבון)</a:t>
            </a:r>
            <a:endParaRPr kumimoji="0" lang="he-IL"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3" name="מחבר ישר 12"/>
          <p:cNvCxnSpPr/>
          <p:nvPr/>
        </p:nvCxnSpPr>
        <p:spPr>
          <a:xfrm>
            <a:off x="349349" y="194064"/>
            <a:ext cx="11541434"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349349" y="1044476"/>
            <a:ext cx="11541434"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178" y="4060707"/>
            <a:ext cx="909448" cy="912480"/>
          </a:xfrm>
          <a:prstGeom prst="rect">
            <a:avLst/>
          </a:prstGeom>
        </p:spPr>
      </p:pic>
    </p:spTree>
    <p:extLst>
      <p:ext uri="{BB962C8B-B14F-4D97-AF65-F5344CB8AC3E}">
        <p14:creationId xmlns:p14="http://schemas.microsoft.com/office/powerpoint/2010/main" val="10728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animEffect transition="in" filter="wipe(right)">
                                      <p:cBhvr>
                                        <p:cTn id="22" dur="500"/>
                                        <p:tgtEl>
                                          <p:spTgt spid="29">
                                            <p:txEl>
                                              <p:pRg st="2" end="2"/>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animEffect transition="in" filter="wipe(right)">
                                      <p:cBhvr>
                                        <p:cTn id="25" dur="500"/>
                                        <p:tgtEl>
                                          <p:spTgt spid="29">
                                            <p:txEl>
                                              <p:pRg st="3" end="3"/>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מלבן 19"/>
          <p:cNvSpPr/>
          <p:nvPr/>
        </p:nvSpPr>
        <p:spPr>
          <a:xfrm>
            <a:off x="546485" y="203565"/>
            <a:ext cx="10926389" cy="769441"/>
          </a:xfrm>
          <a:prstGeom prst="rect">
            <a:avLst/>
          </a:prstGeom>
        </p:spPr>
        <p:txBody>
          <a:bodyPr wrap="none">
            <a:spAutoFit/>
          </a:bodyPr>
          <a:lstStyle/>
          <a:p>
            <a:pPr marL="0" marR="0" lvl="0" indent="0" algn="l" defTabSz="914309" rtl="0" eaLnBrk="1" fontAlgn="auto" latinLnBrk="0" hangingPunct="1">
              <a:lnSpc>
                <a:spcPct val="100000"/>
              </a:lnSpc>
              <a:spcBef>
                <a:spcPts val="0"/>
              </a:spcBef>
              <a:spcAft>
                <a:spcPts val="0"/>
              </a:spcAft>
              <a:buClr>
                <a:srgbClr val="000000"/>
              </a:buClr>
              <a:buSzTx/>
              <a:buFontTx/>
              <a:buNone/>
              <a:tabLst/>
              <a:defRPr/>
            </a:pPr>
            <a:r>
              <a:rPr kumimoji="0" lang="he-IL" altLang="he-IL" sz="44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מאפייני מצבי הצבירה ברמה המיקרוסקופית  </a:t>
            </a:r>
          </a:p>
        </p:txBody>
      </p:sp>
      <p:sp>
        <p:nvSpPr>
          <p:cNvPr id="4" name="מלבן 3"/>
          <p:cNvSpPr/>
          <p:nvPr/>
        </p:nvSpPr>
        <p:spPr>
          <a:xfrm>
            <a:off x="2382044" y="1275297"/>
            <a:ext cx="8468170" cy="584775"/>
          </a:xfrm>
          <a:prstGeom prst="rect">
            <a:avLst/>
          </a:prstGeom>
        </p:spPr>
        <p:txBody>
          <a:bodyPr wrap="square">
            <a:spAutoFit/>
          </a:bodyPr>
          <a:lstStyle/>
          <a:p>
            <a:pPr marL="0" marR="0" lvl="0" indent="0" algn="r" defTabSz="914309"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B050"/>
                </a:solidFill>
                <a:effectLst/>
                <a:uLnTx/>
                <a:uFillTx/>
                <a:latin typeface="Varela Round" panose="00000500000000000000" pitchFamily="2" charset="-79"/>
                <a:ea typeface="+mn-ea"/>
                <a:cs typeface="Varela Round" panose="00000500000000000000" pitchFamily="2" charset="-79"/>
                <a:sym typeface="Arial"/>
              </a:rPr>
              <a:t>גז</a:t>
            </a:r>
            <a:r>
              <a:rPr kumimoji="0" lang="he-IL" sz="32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 </a:t>
            </a: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-החלקיקים נמצאים באי- סדר מרוחקים זה מזה.</a:t>
            </a:r>
          </a:p>
        </p:txBody>
      </p:sp>
      <p:grpSp>
        <p:nvGrpSpPr>
          <p:cNvPr id="21" name="קבוצה 20"/>
          <p:cNvGrpSpPr/>
          <p:nvPr/>
        </p:nvGrpSpPr>
        <p:grpSpPr>
          <a:xfrm>
            <a:off x="937607" y="1510909"/>
            <a:ext cx="2888874" cy="2922601"/>
            <a:chOff x="9036358" y="385889"/>
            <a:chExt cx="2889250" cy="2922982"/>
          </a:xfrm>
        </p:grpSpPr>
        <p:grpSp>
          <p:nvGrpSpPr>
            <p:cNvPr id="24" name="קבוצה 23"/>
            <p:cNvGrpSpPr/>
            <p:nvPr/>
          </p:nvGrpSpPr>
          <p:grpSpPr>
            <a:xfrm>
              <a:off x="9036358" y="385889"/>
              <a:ext cx="2889250" cy="2744788"/>
              <a:chOff x="9036358" y="385889"/>
              <a:chExt cx="2889250" cy="2744788"/>
            </a:xfrm>
          </p:grpSpPr>
          <p:pic>
            <p:nvPicPr>
              <p:cNvPr id="27" name="Picture 11" descr="012c_la_01_11"/>
              <p:cNvPicPr preferRelativeResize="0">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6358" y="385889"/>
                <a:ext cx="2889250"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מלבן 27"/>
              <p:cNvSpPr/>
              <p:nvPr/>
            </p:nvSpPr>
            <p:spPr>
              <a:xfrm>
                <a:off x="9247239" y="2847206"/>
                <a:ext cx="1233744" cy="283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grpSp>
        <p:sp>
          <p:nvSpPr>
            <p:cNvPr id="26" name="TextBox 25"/>
            <p:cNvSpPr txBox="1"/>
            <p:nvPr/>
          </p:nvSpPr>
          <p:spPr>
            <a:xfrm>
              <a:off x="9438968" y="2847206"/>
              <a:ext cx="1042015" cy="461665"/>
            </a:xfrm>
            <a:prstGeom prst="rect">
              <a:avLst/>
            </a:prstGeom>
            <a:noFill/>
          </p:spPr>
          <p:txBody>
            <a:bodyPr wrap="square" rtlCol="1">
              <a:spAutoFit/>
            </a:bodyPr>
            <a:lstStyle/>
            <a:p>
              <a:pPr marL="0" marR="0" lvl="0" indent="0" algn="ctr" defTabSz="914309"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גז</a:t>
              </a:r>
            </a:p>
          </p:txBody>
        </p:sp>
      </p:grpSp>
      <p:sp>
        <p:nvSpPr>
          <p:cNvPr id="8" name="TextBox 7"/>
          <p:cNvSpPr txBox="1"/>
          <p:nvPr/>
        </p:nvSpPr>
        <p:spPr>
          <a:xfrm>
            <a:off x="4148709" y="2086834"/>
            <a:ext cx="6125020"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בין החלקיקים לא מתקיימים קשרים.</a:t>
            </a:r>
            <a:endParaRPr kumimoji="0" lang="he-IL"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 name="TextBox 13"/>
          <p:cNvSpPr txBox="1"/>
          <p:nvPr/>
        </p:nvSpPr>
        <p:spPr>
          <a:xfrm>
            <a:off x="3448109" y="2891219"/>
            <a:ext cx="6825620" cy="120032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120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החלקיקים נעים בתנודה, סיבוב ומעתק. </a:t>
            </a: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endParaRPr lang="he-IL" sz="2400" dirty="0">
              <a:solidFill>
                <a:prstClr val="black"/>
              </a:solidFill>
              <a:latin typeface="Varela Round" panose="00000500000000000000" pitchFamily="2" charset="-79"/>
              <a:cs typeface="Varela Round" panose="00000500000000000000" pitchFamily="2" charset="-79"/>
              <a:sym typeface="Arial"/>
            </a:endParaRPr>
          </a:p>
          <a:p>
            <a:pPr marL="0" marR="0" lvl="0" indent="0" algn="r" defTabSz="914400" rtl="1" eaLnBrk="1" fontAlgn="auto" latinLnBrk="0" hangingPunct="1">
              <a:lnSpc>
                <a:spcPct val="100000"/>
              </a:lnSpc>
              <a:spcBef>
                <a:spcPts val="0"/>
              </a:spcBef>
              <a:spcAft>
                <a:spcPts val="0"/>
              </a:spcAft>
              <a:buClr>
                <a:srgbClr val="000000"/>
              </a:buClr>
              <a:buSzTx/>
              <a:buFontTx/>
              <a:buNone/>
              <a:tabLst/>
              <a:defRPr/>
            </a:pPr>
            <a:r>
              <a:rPr kumimoji="0" lang="he-IL" sz="2400" b="0" i="0" u="none" strike="noStrike" kern="0" cap="none" spc="0" normalizeH="0" baseline="0" noProof="0" dirty="0">
                <a:ln>
                  <a:noFill/>
                </a:ln>
                <a:solidFill>
                  <a:prstClr val="black"/>
                </a:solidFill>
                <a:effectLst/>
                <a:uLnTx/>
                <a:uFillTx/>
                <a:latin typeface="Varela Round" panose="00000500000000000000" pitchFamily="2" charset="-79"/>
                <a:ea typeface="+mn-ea"/>
                <a:cs typeface="Varela Round" panose="00000500000000000000" pitchFamily="2" charset="-79"/>
                <a:sym typeface="Arial"/>
              </a:rPr>
              <a:t>מעתק –תנועה של החלקיק למקום אחר במרחב.</a:t>
            </a:r>
            <a:endParaRPr kumimoji="0" lang="he-IL" sz="14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3" name="מחבר ישר 12"/>
          <p:cNvCxnSpPr/>
          <p:nvPr/>
        </p:nvCxnSpPr>
        <p:spPr>
          <a:xfrm>
            <a:off x="349349" y="194064"/>
            <a:ext cx="11541434"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349349" y="951148"/>
            <a:ext cx="11541434" cy="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6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right)">
                                      <p:cBhvr>
                                        <p:cTn id="20" dur="1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right)">
                                      <p:cBhvr>
                                        <p:cTn id="25" dur="1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cxnSp>
        <p:nvCxnSpPr>
          <p:cNvPr id="3" name="מחבר ישר 2"/>
          <p:cNvCxnSpPr/>
          <p:nvPr/>
        </p:nvCxnSpPr>
        <p:spPr>
          <a:xfrm>
            <a:off x="375481" y="285037"/>
            <a:ext cx="11714875" cy="19050"/>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sp>
        <p:nvSpPr>
          <p:cNvPr id="258" name="Google Shape;258;g730e8a58a7_0_135"/>
          <p:cNvSpPr txBox="1">
            <a:spLocks noGrp="1"/>
          </p:cNvSpPr>
          <p:nvPr>
            <p:ph type="title"/>
          </p:nvPr>
        </p:nvSpPr>
        <p:spPr>
          <a:xfrm>
            <a:off x="5115719" y="349500"/>
            <a:ext cx="2819774" cy="719906"/>
          </a:xfrm>
          <a:prstGeom prst="rect">
            <a:avLst/>
          </a:prstGeom>
          <a:noFill/>
          <a:ln>
            <a:noFill/>
          </a:ln>
        </p:spPr>
        <p:txBody>
          <a:bodyPr spcFirstLastPara="1" vert="horz" wrap="square" lIns="91413" tIns="45694" rIns="91413" bIns="45694" rtlCol="1" anchor="ctr" anchorCtr="0">
            <a:noAutofit/>
          </a:bodyPr>
          <a:lstStyle/>
          <a:p>
            <a:pPr rtl="0">
              <a:buClr>
                <a:srgbClr val="000000"/>
              </a:buClr>
              <a:buFont typeface="Arial"/>
            </a:pPr>
            <a:r>
              <a:rPr lang="he-IL" sz="4400" b="0" dirty="0">
                <a:solidFill>
                  <a:srgbClr val="192A72"/>
                </a:solidFill>
                <a:latin typeface="Varela Round" panose="00000500000000000000" pitchFamily="2" charset="-79"/>
                <a:ea typeface="Arial"/>
                <a:cs typeface="Varela Round" panose="00000500000000000000" pitchFamily="2" charset="-79"/>
                <a:sym typeface="Arial"/>
              </a:rPr>
              <a:t>המצב ה</a:t>
            </a:r>
            <a:r>
              <a:rPr lang="x-none" sz="4400" b="0" dirty="0">
                <a:solidFill>
                  <a:srgbClr val="192A72"/>
                </a:solidFill>
                <a:latin typeface="Varela Round" panose="00000500000000000000" pitchFamily="2" charset="-79"/>
                <a:ea typeface="Arial"/>
                <a:cs typeface="Varela Round" panose="00000500000000000000" pitchFamily="2" charset="-79"/>
                <a:sym typeface="Arial"/>
              </a:rPr>
              <a:t>גז</a:t>
            </a:r>
            <a:r>
              <a:rPr lang="he-IL" sz="4400" b="0" dirty="0">
                <a:solidFill>
                  <a:srgbClr val="192A72"/>
                </a:solidFill>
                <a:latin typeface="Varela Round" panose="00000500000000000000" pitchFamily="2" charset="-79"/>
                <a:ea typeface="Arial"/>
                <a:cs typeface="Varela Round" panose="00000500000000000000" pitchFamily="2" charset="-79"/>
                <a:sym typeface="Arial"/>
              </a:rPr>
              <a:t>י</a:t>
            </a:r>
            <a:endParaRPr sz="4400" b="0" dirty="0">
              <a:solidFill>
                <a:srgbClr val="192A72"/>
              </a:solidFill>
              <a:latin typeface="Varela Round" panose="00000500000000000000" pitchFamily="2" charset="-79"/>
              <a:ea typeface="Arial"/>
              <a:cs typeface="Varela Round" panose="00000500000000000000" pitchFamily="2" charset="-79"/>
              <a:sym typeface="Arial"/>
            </a:endParaRPr>
          </a:p>
        </p:txBody>
      </p:sp>
      <p:cxnSp>
        <p:nvCxnSpPr>
          <p:cNvPr id="8" name="מחבר ישר 7"/>
          <p:cNvCxnSpPr/>
          <p:nvPr/>
        </p:nvCxnSpPr>
        <p:spPr>
          <a:xfrm>
            <a:off x="4673850" y="1175576"/>
            <a:ext cx="3647985" cy="13145"/>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grpSp>
        <p:nvGrpSpPr>
          <p:cNvPr id="16" name="קבוצה 15"/>
          <p:cNvGrpSpPr/>
          <p:nvPr/>
        </p:nvGrpSpPr>
        <p:grpSpPr>
          <a:xfrm>
            <a:off x="988697" y="1367994"/>
            <a:ext cx="4394236" cy="584775"/>
            <a:chOff x="987903" y="1367993"/>
            <a:chExt cx="4394236" cy="584775"/>
          </a:xfrm>
        </p:grpSpPr>
        <p:sp>
          <p:nvSpPr>
            <p:cNvPr id="6" name="TextBox 5"/>
            <p:cNvSpPr txBox="1"/>
            <p:nvPr/>
          </p:nvSpPr>
          <p:spPr>
            <a:xfrm>
              <a:off x="987903" y="1367993"/>
              <a:ext cx="4394236" cy="584775"/>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הסבר ברמה </a:t>
              </a:r>
              <a:r>
                <a:rPr kumimoji="0" lang="he-IL" sz="32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Varela Round"/>
                </a:rPr>
                <a:t>החלקיקית</a:t>
              </a:r>
              <a:endPar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cxnSp>
          <p:nvCxnSpPr>
            <p:cNvPr id="11" name="מחבר ישר 10"/>
            <p:cNvCxnSpPr/>
            <p:nvPr/>
          </p:nvCxnSpPr>
          <p:spPr>
            <a:xfrm flipV="1">
              <a:off x="1158240" y="1925737"/>
              <a:ext cx="4165021" cy="27031"/>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grpSp>
      <p:cxnSp>
        <p:nvCxnSpPr>
          <p:cNvPr id="20" name="מחבר ישר 19"/>
          <p:cNvCxnSpPr/>
          <p:nvPr/>
        </p:nvCxnSpPr>
        <p:spPr>
          <a:xfrm>
            <a:off x="14022387" y="2737398"/>
            <a:ext cx="0" cy="43902"/>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6427" y="1377197"/>
            <a:ext cx="4305300" cy="58477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 תיאור </a:t>
            </a:r>
            <a:r>
              <a:rPr kumimoji="0" lang="he-IL" sz="3200" b="0" i="0" u="none" strike="noStrike" kern="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sym typeface="Arial"/>
              </a:rPr>
              <a:t>מאקרוסקופי</a:t>
            </a:r>
            <a:endParaRPr kumimoji="0" lang="he-IL" sz="3200" b="0" i="0" u="none" strike="noStrike" kern="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sym typeface="Arial"/>
            </a:endParaRPr>
          </a:p>
        </p:txBody>
      </p:sp>
      <p:cxnSp>
        <p:nvCxnSpPr>
          <p:cNvPr id="25" name="מחבר ישר 24"/>
          <p:cNvCxnSpPr/>
          <p:nvPr/>
        </p:nvCxnSpPr>
        <p:spPr>
          <a:xfrm>
            <a:off x="7803674" y="1925738"/>
            <a:ext cx="3258568" cy="27031"/>
          </a:xfrm>
          <a:prstGeom prst="line">
            <a:avLst/>
          </a:prstGeom>
          <a:ln w="38100">
            <a:solidFill>
              <a:srgbClr val="00007E"/>
            </a:solidFill>
          </a:ln>
        </p:spPr>
        <p:style>
          <a:lnRef idx="1">
            <a:schemeClr val="accent1"/>
          </a:lnRef>
          <a:fillRef idx="0">
            <a:schemeClr val="accent1"/>
          </a:fillRef>
          <a:effectRef idx="0">
            <a:schemeClr val="accent1"/>
          </a:effectRef>
          <a:fontRef idx="minor">
            <a:schemeClr val="tx1"/>
          </a:fontRef>
        </p:style>
      </p:cxnSp>
      <p:pic>
        <p:nvPicPr>
          <p:cNvPr id="21" name="Google Shape;252;p5"/>
          <p:cNvPicPr preferRelativeResize="0"/>
          <p:nvPr/>
        </p:nvPicPr>
        <p:blipFill rotWithShape="1">
          <a:blip r:embed="rId3">
            <a:alphaModFix/>
          </a:blip>
          <a:srcRect l="8445" t="34813" r="72535" b="9981"/>
          <a:stretch/>
        </p:blipFill>
        <p:spPr>
          <a:xfrm>
            <a:off x="8428714" y="2494272"/>
            <a:ext cx="2160727" cy="2315993"/>
          </a:xfrm>
          <a:prstGeom prst="rect">
            <a:avLst/>
          </a:prstGeom>
          <a:noFill/>
          <a:ln>
            <a:noFill/>
          </a:ln>
        </p:spPr>
      </p:pic>
      <p:pic>
        <p:nvPicPr>
          <p:cNvPr id="23" name="תמונה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478" y="2263010"/>
            <a:ext cx="2672132" cy="2778516"/>
          </a:xfrm>
          <a:prstGeom prst="rect">
            <a:avLst/>
          </a:prstGeom>
        </p:spPr>
      </p:pic>
    </p:spTree>
    <p:extLst>
      <p:ext uri="{BB962C8B-B14F-4D97-AF65-F5344CB8AC3E}">
        <p14:creationId xmlns:p14="http://schemas.microsoft.com/office/powerpoint/2010/main" val="20276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20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80">
                                          <p:stCondLst>
                                            <p:cond delay="0"/>
                                          </p:stCondLst>
                                        </p:cTn>
                                        <p:tgtEl>
                                          <p:spTgt spid="21"/>
                                        </p:tgtEl>
                                      </p:cBhvr>
                                    </p:animEffect>
                                    <p:anim calcmode="lin" valueType="num">
                                      <p:cBhvr>
                                        <p:cTn id="1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1" dur="26">
                                          <p:stCondLst>
                                            <p:cond delay="650"/>
                                          </p:stCondLst>
                                        </p:cTn>
                                        <p:tgtEl>
                                          <p:spTgt spid="21"/>
                                        </p:tgtEl>
                                      </p:cBhvr>
                                      <p:to x="100000" y="60000"/>
                                    </p:animScale>
                                    <p:animScale>
                                      <p:cBhvr>
                                        <p:cTn id="22" dur="166" decel="50000">
                                          <p:stCondLst>
                                            <p:cond delay="67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80">
                                          <p:stCondLst>
                                            <p:cond delay="0"/>
                                          </p:stCondLst>
                                        </p:cTn>
                                        <p:tgtEl>
                                          <p:spTgt spid="23"/>
                                        </p:tgtEl>
                                      </p:cBhvr>
                                    </p:animEffect>
                                    <p:anim calcmode="lin" valueType="num">
                                      <p:cBhvr>
                                        <p:cTn id="3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4" dur="26">
                                          <p:stCondLst>
                                            <p:cond delay="650"/>
                                          </p:stCondLst>
                                        </p:cTn>
                                        <p:tgtEl>
                                          <p:spTgt spid="23"/>
                                        </p:tgtEl>
                                      </p:cBhvr>
                                      <p:to x="100000" y="60000"/>
                                    </p:animScale>
                                    <p:animScale>
                                      <p:cBhvr>
                                        <p:cTn id="45" dur="166" decel="50000">
                                          <p:stCondLst>
                                            <p:cond delay="676"/>
                                          </p:stCondLst>
                                        </p:cTn>
                                        <p:tgtEl>
                                          <p:spTgt spid="23"/>
                                        </p:tgtEl>
                                      </p:cBhvr>
                                      <p:to x="100000" y="100000"/>
                                    </p:animScale>
                                    <p:animScale>
                                      <p:cBhvr>
                                        <p:cTn id="46" dur="26">
                                          <p:stCondLst>
                                            <p:cond delay="1312"/>
                                          </p:stCondLst>
                                        </p:cTn>
                                        <p:tgtEl>
                                          <p:spTgt spid="23"/>
                                        </p:tgtEl>
                                      </p:cBhvr>
                                      <p:to x="100000" y="80000"/>
                                    </p:animScale>
                                    <p:animScale>
                                      <p:cBhvr>
                                        <p:cTn id="47" dur="166" decel="50000">
                                          <p:stCondLst>
                                            <p:cond delay="1338"/>
                                          </p:stCondLst>
                                        </p:cTn>
                                        <p:tgtEl>
                                          <p:spTgt spid="23"/>
                                        </p:tgtEl>
                                      </p:cBhvr>
                                      <p:to x="100000" y="100000"/>
                                    </p:animScale>
                                    <p:animScale>
                                      <p:cBhvr>
                                        <p:cTn id="48" dur="26">
                                          <p:stCondLst>
                                            <p:cond delay="1642"/>
                                          </p:stCondLst>
                                        </p:cTn>
                                        <p:tgtEl>
                                          <p:spTgt spid="23"/>
                                        </p:tgtEl>
                                      </p:cBhvr>
                                      <p:to x="100000" y="90000"/>
                                    </p:animScale>
                                    <p:animScale>
                                      <p:cBhvr>
                                        <p:cTn id="49" dur="166" decel="50000">
                                          <p:stCondLst>
                                            <p:cond delay="1668"/>
                                          </p:stCondLst>
                                        </p:cTn>
                                        <p:tgtEl>
                                          <p:spTgt spid="23"/>
                                        </p:tgtEl>
                                      </p:cBhvr>
                                      <p:to x="100000" y="100000"/>
                                    </p:animScale>
                                    <p:animScale>
                                      <p:cBhvr>
                                        <p:cTn id="50" dur="26">
                                          <p:stCondLst>
                                            <p:cond delay="1808"/>
                                          </p:stCondLst>
                                        </p:cTn>
                                        <p:tgtEl>
                                          <p:spTgt spid="23"/>
                                        </p:tgtEl>
                                      </p:cBhvr>
                                      <p:to x="100000" y="95000"/>
                                    </p:animScale>
                                    <p:animScale>
                                      <p:cBhvr>
                                        <p:cTn id="51"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3062</Words>
  <Application>Microsoft Office PowerPoint</Application>
  <PresentationFormat>Widescreen</PresentationFormat>
  <Paragraphs>468</Paragraphs>
  <Slides>57</Slides>
  <Notes>41</Notes>
  <HiddenSlides>0</HiddenSlides>
  <MMClips>7</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57</vt:i4>
      </vt:variant>
    </vt:vector>
  </HeadingPairs>
  <TitlesOfParts>
    <vt:vector size="71" baseType="lpstr">
      <vt:lpstr>Arial</vt:lpstr>
      <vt:lpstr>Calibri</vt:lpstr>
      <vt:lpstr>Calibri Light</vt:lpstr>
      <vt:lpstr>Cambria Math</vt:lpstr>
      <vt:lpstr>David</vt:lpstr>
      <vt:lpstr>Noto Sans Symbols</vt:lpstr>
      <vt:lpstr>Roboto</vt:lpstr>
      <vt:lpstr>Varela Round</vt:lpstr>
      <vt:lpstr>Wingdings</vt:lpstr>
      <vt:lpstr>1_ערכת נושא Office</vt:lpstr>
      <vt:lpstr>3_ערכת נושא Office</vt:lpstr>
      <vt:lpstr>2_ערכת נושא Office</vt:lpstr>
      <vt:lpstr>ערכת נושא Office</vt:lpstr>
      <vt:lpstr>צילום של Photo Editor</vt:lpstr>
      <vt:lpstr>מערכת שידורים לאומית</vt:lpstr>
      <vt:lpstr>המצב הגזי ומאפייניו</vt:lpstr>
      <vt:lpstr>מה נלמד היום </vt:lpstr>
      <vt:lpstr>סטוכיומטריה</vt:lpstr>
      <vt:lpstr>PowerPoint Presentation</vt:lpstr>
      <vt:lpstr>PowerPoint Presentation</vt:lpstr>
      <vt:lpstr>PowerPoint Presentation</vt:lpstr>
      <vt:lpstr>PowerPoint Presentation</vt:lpstr>
      <vt:lpstr>המצב הגזי</vt:lpstr>
      <vt:lpstr>המצב הגזי</vt:lpstr>
      <vt:lpstr>המצב הגזי</vt:lpstr>
      <vt:lpstr>המצב הגזי</vt:lpstr>
      <vt:lpstr>טמפרטורה [T]</vt:lpstr>
      <vt:lpstr>אנרגיה קינטית ואנרגיה קינטית ממוצעת</vt:lpstr>
      <vt:lpstr>אנרגיה קינטית ממוצעת וטמפרטורה </vt:lpstr>
      <vt:lpstr>PowerPoint Presentation</vt:lpstr>
      <vt:lpstr>עיקרון הפעולה  של מד הטמפרטורה</vt:lpstr>
      <vt:lpstr>PowerPoint Presentation</vt:lpstr>
      <vt:lpstr>PowerPoint Presentation</vt:lpstr>
      <vt:lpstr>PowerPoint Presentation</vt:lpstr>
      <vt:lpstr> לחץ  [P] </vt:lpstr>
      <vt:lpstr>PowerPoint Presentation</vt:lpstr>
      <vt:lpstr>PowerPoint Presentation</vt:lpstr>
      <vt:lpstr>ארבעה מאפיינים של המצב הגזי</vt:lpstr>
      <vt:lpstr>מספר החלקיקים במולים [n]</vt:lpstr>
      <vt:lpstr>PowerPoint Presentation</vt:lpstr>
      <vt:lpstr> נבחן את ההשפעה שיש למאפייני המצב הגזי זה על זה</vt:lpstr>
      <vt:lpstr>PowerPoint Presentation</vt:lpstr>
      <vt:lpstr>PowerPoint Presentation</vt:lpstr>
      <vt:lpstr>השפעת שינוי טמפרטורה של גז על לחץ הגז (V ו-n קבועים)</vt:lpstr>
      <vt:lpstr>השפעת שינוי טמפרטורה של גז על לחץ הגז (V ו-n קבועים)</vt:lpstr>
      <vt:lpstr>PowerPoint Presentation</vt:lpstr>
      <vt:lpstr>PowerPoint Presentation</vt:lpstr>
      <vt:lpstr>PowerPoint Presentation</vt:lpstr>
      <vt:lpstr>PowerPoint Presentation</vt:lpstr>
      <vt:lpstr>ב. מה היה צריך להוסיף למודל                    כדי להדגים את שינוי הטמפרטורה?</vt:lpstr>
      <vt:lpstr>PowerPoint Presentation</vt:lpstr>
      <vt:lpstr> נבחן את ההשפעה שיש למאפייני המצב הגזי זה על זה</vt:lpstr>
      <vt:lpstr>השפעת העלאת מספר חלקיקי הגז על הנפח ( T  ו- P קבועים)</vt:lpstr>
      <vt:lpstr>השפעת העלאת מספר חלקיקי הגז על הנפח ( T  ו- P קבועים)</vt:lpstr>
      <vt:lpstr>PowerPoint Presentation</vt:lpstr>
      <vt:lpstr>השפעת טמפרטורה על נפח המדגם (P ו- n  קבועים)</vt:lpstr>
      <vt:lpstr>השפעת טמפרטורה על נפח המדגם (P ו- n  קבועים)</vt:lpstr>
      <vt:lpstr>השפעת לחץ חיצוני על נפח של הגז ( T ו- n קבועים)</vt:lpstr>
      <vt:lpstr>נסכם</vt:lpstr>
      <vt:lpstr>PowerPoint Presentation</vt:lpstr>
      <vt:lpstr>PowerPoint Presentation</vt:lpstr>
      <vt:lpstr>השפעת שינוי הנפח של  הכלי על הלחץ הנמדד ( T ו- n  קבועים)  </vt:lpstr>
      <vt:lpstr>PowerPoint Presentation</vt:lpstr>
      <vt:lpstr>PowerPoint Presentation</vt:lpstr>
      <vt:lpstr>                      תרגיל 2</vt:lpstr>
      <vt:lpstr>PowerPoint Presentation</vt:lpstr>
      <vt:lpstr>                      תרגיל 3</vt:lpstr>
      <vt:lpstr>                      המשך תרגיל 3</vt:lpstr>
      <vt:lpstr>תרגיל 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YAIR</dc:creator>
  <cp:lastModifiedBy>Sivan Shimshila</cp:lastModifiedBy>
  <cp:revision>131</cp:revision>
  <dcterms:created xsi:type="dcterms:W3CDTF">2020-05-04T14:07:36Z</dcterms:created>
  <dcterms:modified xsi:type="dcterms:W3CDTF">2020-05-06T22:04:00Z</dcterms:modified>
</cp:coreProperties>
</file>