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2"/>
  </p:notesMasterIdLst>
  <p:sldIdLst>
    <p:sldId id="257" r:id="rId2"/>
    <p:sldId id="262" r:id="rId3"/>
    <p:sldId id="263" r:id="rId4"/>
    <p:sldId id="288" r:id="rId5"/>
    <p:sldId id="296" r:id="rId6"/>
    <p:sldId id="325" r:id="rId7"/>
    <p:sldId id="326" r:id="rId8"/>
    <p:sldId id="329" r:id="rId9"/>
    <p:sldId id="330" r:id="rId10"/>
    <p:sldId id="328" r:id="rId11"/>
    <p:sldId id="367" r:id="rId12"/>
    <p:sldId id="331" r:id="rId13"/>
    <p:sldId id="336" r:id="rId14"/>
    <p:sldId id="337" r:id="rId15"/>
    <p:sldId id="338" r:id="rId16"/>
    <p:sldId id="341" r:id="rId17"/>
    <p:sldId id="342" r:id="rId18"/>
    <p:sldId id="339" r:id="rId19"/>
    <p:sldId id="343" r:id="rId20"/>
    <p:sldId id="344" r:id="rId21"/>
    <p:sldId id="346" r:id="rId22"/>
    <p:sldId id="347" r:id="rId23"/>
    <p:sldId id="345" r:id="rId24"/>
    <p:sldId id="349" r:id="rId25"/>
    <p:sldId id="348" r:id="rId26"/>
    <p:sldId id="354" r:id="rId27"/>
    <p:sldId id="355" r:id="rId28"/>
    <p:sldId id="350" r:id="rId29"/>
    <p:sldId id="351" r:id="rId30"/>
    <p:sldId id="359" r:id="rId31"/>
    <p:sldId id="353" r:id="rId32"/>
    <p:sldId id="352" r:id="rId33"/>
    <p:sldId id="360" r:id="rId34"/>
    <p:sldId id="361" r:id="rId35"/>
    <p:sldId id="362" r:id="rId36"/>
    <p:sldId id="363" r:id="rId37"/>
    <p:sldId id="364" r:id="rId38"/>
    <p:sldId id="365" r:id="rId39"/>
    <p:sldId id="366" r:id="rId40"/>
    <p:sldId id="286" r:id="rId41"/>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FF00"/>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8848" autoAdjust="0"/>
  </p:normalViewPr>
  <p:slideViewPr>
    <p:cSldViewPr snapToGrid="0" snapToObjects="1">
      <p:cViewPr varScale="1">
        <p:scale>
          <a:sx n="82" d="100"/>
          <a:sy n="82" d="100"/>
        </p:scale>
        <p:origin x="1160" y="17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י"ד.אב.תש"ף</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0" name="Google Shape;12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74222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3"/>
            <a:ext cx="10872000" cy="64209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200" b="1">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י"ד.אב.תש"ף</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3" r:id="rId6"/>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solidFill>
                  <a:srgbClr val="002060"/>
                </a:solidFill>
              </a:rPr>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טבלה 9"/>
          <p:cNvGraphicFramePr>
            <a:graphicFrameLocks noGrp="1"/>
          </p:cNvGraphicFramePr>
          <p:nvPr>
            <p:extLst>
              <p:ext uri="{D42A27DB-BD31-4B8C-83A1-F6EECF244321}">
                <p14:modId xmlns:p14="http://schemas.microsoft.com/office/powerpoint/2010/main" val="2380006645"/>
              </p:ext>
            </p:extLst>
          </p:nvPr>
        </p:nvGraphicFramePr>
        <p:xfrm>
          <a:off x="283870" y="914602"/>
          <a:ext cx="10130113" cy="5028795"/>
        </p:xfrm>
        <a:graphic>
          <a:graphicData uri="http://schemas.openxmlformats.org/drawingml/2006/table">
            <a:tbl>
              <a:tblPr rtl="1"/>
              <a:tblGrid>
                <a:gridCol w="327014">
                  <a:extLst>
                    <a:ext uri="{9D8B030D-6E8A-4147-A177-3AD203B41FA5}">
                      <a16:colId xmlns:a16="http://schemas.microsoft.com/office/drawing/2014/main" val="20000"/>
                    </a:ext>
                  </a:extLst>
                </a:gridCol>
                <a:gridCol w="162060">
                  <a:extLst>
                    <a:ext uri="{9D8B030D-6E8A-4147-A177-3AD203B41FA5}">
                      <a16:colId xmlns:a16="http://schemas.microsoft.com/office/drawing/2014/main" val="20001"/>
                    </a:ext>
                  </a:extLst>
                </a:gridCol>
                <a:gridCol w="162060">
                  <a:extLst>
                    <a:ext uri="{9D8B030D-6E8A-4147-A177-3AD203B41FA5}">
                      <a16:colId xmlns:a16="http://schemas.microsoft.com/office/drawing/2014/main" val="20002"/>
                    </a:ext>
                  </a:extLst>
                </a:gridCol>
                <a:gridCol w="162060">
                  <a:extLst>
                    <a:ext uri="{9D8B030D-6E8A-4147-A177-3AD203B41FA5}">
                      <a16:colId xmlns:a16="http://schemas.microsoft.com/office/drawing/2014/main" val="20003"/>
                    </a:ext>
                  </a:extLst>
                </a:gridCol>
                <a:gridCol w="343036">
                  <a:extLst>
                    <a:ext uri="{9D8B030D-6E8A-4147-A177-3AD203B41FA5}">
                      <a16:colId xmlns:a16="http://schemas.microsoft.com/office/drawing/2014/main" val="20004"/>
                    </a:ext>
                  </a:extLst>
                </a:gridCol>
                <a:gridCol w="342092">
                  <a:extLst>
                    <a:ext uri="{9D8B030D-6E8A-4147-A177-3AD203B41FA5}">
                      <a16:colId xmlns:a16="http://schemas.microsoft.com/office/drawing/2014/main" val="20005"/>
                    </a:ext>
                  </a:extLst>
                </a:gridCol>
                <a:gridCol w="162060">
                  <a:extLst>
                    <a:ext uri="{9D8B030D-6E8A-4147-A177-3AD203B41FA5}">
                      <a16:colId xmlns:a16="http://schemas.microsoft.com/office/drawing/2014/main" val="20006"/>
                    </a:ext>
                  </a:extLst>
                </a:gridCol>
                <a:gridCol w="162060">
                  <a:extLst>
                    <a:ext uri="{9D8B030D-6E8A-4147-A177-3AD203B41FA5}">
                      <a16:colId xmlns:a16="http://schemas.microsoft.com/office/drawing/2014/main" val="20007"/>
                    </a:ext>
                  </a:extLst>
                </a:gridCol>
                <a:gridCol w="162060">
                  <a:extLst>
                    <a:ext uri="{9D8B030D-6E8A-4147-A177-3AD203B41FA5}">
                      <a16:colId xmlns:a16="http://schemas.microsoft.com/office/drawing/2014/main" val="20008"/>
                    </a:ext>
                  </a:extLst>
                </a:gridCol>
                <a:gridCol w="162060">
                  <a:extLst>
                    <a:ext uri="{9D8B030D-6E8A-4147-A177-3AD203B41FA5}">
                      <a16:colId xmlns:a16="http://schemas.microsoft.com/office/drawing/2014/main" val="20009"/>
                    </a:ext>
                  </a:extLst>
                </a:gridCol>
                <a:gridCol w="162060">
                  <a:extLst>
                    <a:ext uri="{9D8B030D-6E8A-4147-A177-3AD203B41FA5}">
                      <a16:colId xmlns:a16="http://schemas.microsoft.com/office/drawing/2014/main" val="20010"/>
                    </a:ext>
                  </a:extLst>
                </a:gridCol>
                <a:gridCol w="162060">
                  <a:extLst>
                    <a:ext uri="{9D8B030D-6E8A-4147-A177-3AD203B41FA5}">
                      <a16:colId xmlns:a16="http://schemas.microsoft.com/office/drawing/2014/main" val="20011"/>
                    </a:ext>
                  </a:extLst>
                </a:gridCol>
                <a:gridCol w="162060">
                  <a:extLst>
                    <a:ext uri="{9D8B030D-6E8A-4147-A177-3AD203B41FA5}">
                      <a16:colId xmlns:a16="http://schemas.microsoft.com/office/drawing/2014/main" val="20012"/>
                    </a:ext>
                  </a:extLst>
                </a:gridCol>
                <a:gridCol w="162060">
                  <a:extLst>
                    <a:ext uri="{9D8B030D-6E8A-4147-A177-3AD203B41FA5}">
                      <a16:colId xmlns:a16="http://schemas.microsoft.com/office/drawing/2014/main" val="20013"/>
                    </a:ext>
                  </a:extLst>
                </a:gridCol>
                <a:gridCol w="162060">
                  <a:extLst>
                    <a:ext uri="{9D8B030D-6E8A-4147-A177-3AD203B41FA5}">
                      <a16:colId xmlns:a16="http://schemas.microsoft.com/office/drawing/2014/main" val="20014"/>
                    </a:ext>
                  </a:extLst>
                </a:gridCol>
                <a:gridCol w="162060">
                  <a:extLst>
                    <a:ext uri="{9D8B030D-6E8A-4147-A177-3AD203B41FA5}">
                      <a16:colId xmlns:a16="http://schemas.microsoft.com/office/drawing/2014/main" val="20015"/>
                    </a:ext>
                  </a:extLst>
                </a:gridCol>
                <a:gridCol w="162060">
                  <a:extLst>
                    <a:ext uri="{9D8B030D-6E8A-4147-A177-3AD203B41FA5}">
                      <a16:colId xmlns:a16="http://schemas.microsoft.com/office/drawing/2014/main" val="20016"/>
                    </a:ext>
                  </a:extLst>
                </a:gridCol>
                <a:gridCol w="162060">
                  <a:extLst>
                    <a:ext uri="{9D8B030D-6E8A-4147-A177-3AD203B41FA5}">
                      <a16:colId xmlns:a16="http://schemas.microsoft.com/office/drawing/2014/main" val="20017"/>
                    </a:ext>
                  </a:extLst>
                </a:gridCol>
                <a:gridCol w="162060">
                  <a:extLst>
                    <a:ext uri="{9D8B030D-6E8A-4147-A177-3AD203B41FA5}">
                      <a16:colId xmlns:a16="http://schemas.microsoft.com/office/drawing/2014/main" val="20018"/>
                    </a:ext>
                  </a:extLst>
                </a:gridCol>
                <a:gridCol w="162060">
                  <a:extLst>
                    <a:ext uri="{9D8B030D-6E8A-4147-A177-3AD203B41FA5}">
                      <a16:colId xmlns:a16="http://schemas.microsoft.com/office/drawing/2014/main" val="20019"/>
                    </a:ext>
                  </a:extLst>
                </a:gridCol>
                <a:gridCol w="162060">
                  <a:extLst>
                    <a:ext uri="{9D8B030D-6E8A-4147-A177-3AD203B41FA5}">
                      <a16:colId xmlns:a16="http://schemas.microsoft.com/office/drawing/2014/main" val="20020"/>
                    </a:ext>
                  </a:extLst>
                </a:gridCol>
                <a:gridCol w="162060">
                  <a:extLst>
                    <a:ext uri="{9D8B030D-6E8A-4147-A177-3AD203B41FA5}">
                      <a16:colId xmlns:a16="http://schemas.microsoft.com/office/drawing/2014/main" val="20021"/>
                    </a:ext>
                  </a:extLst>
                </a:gridCol>
                <a:gridCol w="162060">
                  <a:extLst>
                    <a:ext uri="{9D8B030D-6E8A-4147-A177-3AD203B41FA5}">
                      <a16:colId xmlns:a16="http://schemas.microsoft.com/office/drawing/2014/main" val="20022"/>
                    </a:ext>
                  </a:extLst>
                </a:gridCol>
                <a:gridCol w="162060">
                  <a:extLst>
                    <a:ext uri="{9D8B030D-6E8A-4147-A177-3AD203B41FA5}">
                      <a16:colId xmlns:a16="http://schemas.microsoft.com/office/drawing/2014/main" val="20023"/>
                    </a:ext>
                  </a:extLst>
                </a:gridCol>
                <a:gridCol w="162060">
                  <a:extLst>
                    <a:ext uri="{9D8B030D-6E8A-4147-A177-3AD203B41FA5}">
                      <a16:colId xmlns:a16="http://schemas.microsoft.com/office/drawing/2014/main" val="20024"/>
                    </a:ext>
                  </a:extLst>
                </a:gridCol>
                <a:gridCol w="162060">
                  <a:extLst>
                    <a:ext uri="{9D8B030D-6E8A-4147-A177-3AD203B41FA5}">
                      <a16:colId xmlns:a16="http://schemas.microsoft.com/office/drawing/2014/main" val="20025"/>
                    </a:ext>
                  </a:extLst>
                </a:gridCol>
                <a:gridCol w="162060">
                  <a:extLst>
                    <a:ext uri="{9D8B030D-6E8A-4147-A177-3AD203B41FA5}">
                      <a16:colId xmlns:a16="http://schemas.microsoft.com/office/drawing/2014/main" val="20026"/>
                    </a:ext>
                  </a:extLst>
                </a:gridCol>
                <a:gridCol w="162060">
                  <a:extLst>
                    <a:ext uri="{9D8B030D-6E8A-4147-A177-3AD203B41FA5}">
                      <a16:colId xmlns:a16="http://schemas.microsoft.com/office/drawing/2014/main" val="20027"/>
                    </a:ext>
                  </a:extLst>
                </a:gridCol>
                <a:gridCol w="162060">
                  <a:extLst>
                    <a:ext uri="{9D8B030D-6E8A-4147-A177-3AD203B41FA5}">
                      <a16:colId xmlns:a16="http://schemas.microsoft.com/office/drawing/2014/main" val="20028"/>
                    </a:ext>
                  </a:extLst>
                </a:gridCol>
                <a:gridCol w="162060">
                  <a:extLst>
                    <a:ext uri="{9D8B030D-6E8A-4147-A177-3AD203B41FA5}">
                      <a16:colId xmlns:a16="http://schemas.microsoft.com/office/drawing/2014/main" val="20029"/>
                    </a:ext>
                  </a:extLst>
                </a:gridCol>
                <a:gridCol w="162060">
                  <a:extLst>
                    <a:ext uri="{9D8B030D-6E8A-4147-A177-3AD203B41FA5}">
                      <a16:colId xmlns:a16="http://schemas.microsoft.com/office/drawing/2014/main" val="20030"/>
                    </a:ext>
                  </a:extLst>
                </a:gridCol>
                <a:gridCol w="162060">
                  <a:extLst>
                    <a:ext uri="{9D8B030D-6E8A-4147-A177-3AD203B41FA5}">
                      <a16:colId xmlns:a16="http://schemas.microsoft.com/office/drawing/2014/main" val="20031"/>
                    </a:ext>
                  </a:extLst>
                </a:gridCol>
                <a:gridCol w="162060">
                  <a:extLst>
                    <a:ext uri="{9D8B030D-6E8A-4147-A177-3AD203B41FA5}">
                      <a16:colId xmlns:a16="http://schemas.microsoft.com/office/drawing/2014/main" val="20032"/>
                    </a:ext>
                  </a:extLst>
                </a:gridCol>
                <a:gridCol w="162060">
                  <a:extLst>
                    <a:ext uri="{9D8B030D-6E8A-4147-A177-3AD203B41FA5}">
                      <a16:colId xmlns:a16="http://schemas.microsoft.com/office/drawing/2014/main" val="20033"/>
                    </a:ext>
                  </a:extLst>
                </a:gridCol>
                <a:gridCol w="162060">
                  <a:extLst>
                    <a:ext uri="{9D8B030D-6E8A-4147-A177-3AD203B41FA5}">
                      <a16:colId xmlns:a16="http://schemas.microsoft.com/office/drawing/2014/main" val="20034"/>
                    </a:ext>
                  </a:extLst>
                </a:gridCol>
                <a:gridCol w="162060">
                  <a:extLst>
                    <a:ext uri="{9D8B030D-6E8A-4147-A177-3AD203B41FA5}">
                      <a16:colId xmlns:a16="http://schemas.microsoft.com/office/drawing/2014/main" val="20035"/>
                    </a:ext>
                  </a:extLst>
                </a:gridCol>
                <a:gridCol w="162060">
                  <a:extLst>
                    <a:ext uri="{9D8B030D-6E8A-4147-A177-3AD203B41FA5}">
                      <a16:colId xmlns:a16="http://schemas.microsoft.com/office/drawing/2014/main" val="20036"/>
                    </a:ext>
                  </a:extLst>
                </a:gridCol>
                <a:gridCol w="162060">
                  <a:extLst>
                    <a:ext uri="{9D8B030D-6E8A-4147-A177-3AD203B41FA5}">
                      <a16:colId xmlns:a16="http://schemas.microsoft.com/office/drawing/2014/main" val="20037"/>
                    </a:ext>
                  </a:extLst>
                </a:gridCol>
                <a:gridCol w="162060">
                  <a:extLst>
                    <a:ext uri="{9D8B030D-6E8A-4147-A177-3AD203B41FA5}">
                      <a16:colId xmlns:a16="http://schemas.microsoft.com/office/drawing/2014/main" val="20038"/>
                    </a:ext>
                  </a:extLst>
                </a:gridCol>
                <a:gridCol w="162060">
                  <a:extLst>
                    <a:ext uri="{9D8B030D-6E8A-4147-A177-3AD203B41FA5}">
                      <a16:colId xmlns:a16="http://schemas.microsoft.com/office/drawing/2014/main" val="20039"/>
                    </a:ext>
                  </a:extLst>
                </a:gridCol>
                <a:gridCol w="162060">
                  <a:extLst>
                    <a:ext uri="{9D8B030D-6E8A-4147-A177-3AD203B41FA5}">
                      <a16:colId xmlns:a16="http://schemas.microsoft.com/office/drawing/2014/main" val="20040"/>
                    </a:ext>
                  </a:extLst>
                </a:gridCol>
                <a:gridCol w="162060">
                  <a:extLst>
                    <a:ext uri="{9D8B030D-6E8A-4147-A177-3AD203B41FA5}">
                      <a16:colId xmlns:a16="http://schemas.microsoft.com/office/drawing/2014/main" val="20041"/>
                    </a:ext>
                  </a:extLst>
                </a:gridCol>
                <a:gridCol w="162060">
                  <a:extLst>
                    <a:ext uri="{9D8B030D-6E8A-4147-A177-3AD203B41FA5}">
                      <a16:colId xmlns:a16="http://schemas.microsoft.com/office/drawing/2014/main" val="20042"/>
                    </a:ext>
                  </a:extLst>
                </a:gridCol>
                <a:gridCol w="162060">
                  <a:extLst>
                    <a:ext uri="{9D8B030D-6E8A-4147-A177-3AD203B41FA5}">
                      <a16:colId xmlns:a16="http://schemas.microsoft.com/office/drawing/2014/main" val="20043"/>
                    </a:ext>
                  </a:extLst>
                </a:gridCol>
                <a:gridCol w="162060">
                  <a:extLst>
                    <a:ext uri="{9D8B030D-6E8A-4147-A177-3AD203B41FA5}">
                      <a16:colId xmlns:a16="http://schemas.microsoft.com/office/drawing/2014/main" val="20044"/>
                    </a:ext>
                  </a:extLst>
                </a:gridCol>
                <a:gridCol w="162060">
                  <a:extLst>
                    <a:ext uri="{9D8B030D-6E8A-4147-A177-3AD203B41FA5}">
                      <a16:colId xmlns:a16="http://schemas.microsoft.com/office/drawing/2014/main" val="20045"/>
                    </a:ext>
                  </a:extLst>
                </a:gridCol>
                <a:gridCol w="162060">
                  <a:extLst>
                    <a:ext uri="{9D8B030D-6E8A-4147-A177-3AD203B41FA5}">
                      <a16:colId xmlns:a16="http://schemas.microsoft.com/office/drawing/2014/main" val="20046"/>
                    </a:ext>
                  </a:extLst>
                </a:gridCol>
                <a:gridCol w="162060">
                  <a:extLst>
                    <a:ext uri="{9D8B030D-6E8A-4147-A177-3AD203B41FA5}">
                      <a16:colId xmlns:a16="http://schemas.microsoft.com/office/drawing/2014/main" val="20047"/>
                    </a:ext>
                  </a:extLst>
                </a:gridCol>
                <a:gridCol w="162060">
                  <a:extLst>
                    <a:ext uri="{9D8B030D-6E8A-4147-A177-3AD203B41FA5}">
                      <a16:colId xmlns:a16="http://schemas.microsoft.com/office/drawing/2014/main" val="20048"/>
                    </a:ext>
                  </a:extLst>
                </a:gridCol>
                <a:gridCol w="162060">
                  <a:extLst>
                    <a:ext uri="{9D8B030D-6E8A-4147-A177-3AD203B41FA5}">
                      <a16:colId xmlns:a16="http://schemas.microsoft.com/office/drawing/2014/main" val="20049"/>
                    </a:ext>
                  </a:extLst>
                </a:gridCol>
                <a:gridCol w="162060">
                  <a:extLst>
                    <a:ext uri="{9D8B030D-6E8A-4147-A177-3AD203B41FA5}">
                      <a16:colId xmlns:a16="http://schemas.microsoft.com/office/drawing/2014/main" val="20050"/>
                    </a:ext>
                  </a:extLst>
                </a:gridCol>
                <a:gridCol w="162060">
                  <a:extLst>
                    <a:ext uri="{9D8B030D-6E8A-4147-A177-3AD203B41FA5}">
                      <a16:colId xmlns:a16="http://schemas.microsoft.com/office/drawing/2014/main" val="20051"/>
                    </a:ext>
                  </a:extLst>
                </a:gridCol>
                <a:gridCol w="162060">
                  <a:extLst>
                    <a:ext uri="{9D8B030D-6E8A-4147-A177-3AD203B41FA5}">
                      <a16:colId xmlns:a16="http://schemas.microsoft.com/office/drawing/2014/main" val="20052"/>
                    </a:ext>
                  </a:extLst>
                </a:gridCol>
                <a:gridCol w="359998">
                  <a:extLst>
                    <a:ext uri="{9D8B030D-6E8A-4147-A177-3AD203B41FA5}">
                      <a16:colId xmlns:a16="http://schemas.microsoft.com/office/drawing/2014/main" val="20053"/>
                    </a:ext>
                  </a:extLst>
                </a:gridCol>
                <a:gridCol w="366596">
                  <a:extLst>
                    <a:ext uri="{9D8B030D-6E8A-4147-A177-3AD203B41FA5}">
                      <a16:colId xmlns:a16="http://schemas.microsoft.com/office/drawing/2014/main" val="20054"/>
                    </a:ext>
                  </a:extLst>
                </a:gridCol>
                <a:gridCol w="288377">
                  <a:extLst>
                    <a:ext uri="{9D8B030D-6E8A-4147-A177-3AD203B41FA5}">
                      <a16:colId xmlns:a16="http://schemas.microsoft.com/office/drawing/2014/main" val="20055"/>
                    </a:ext>
                  </a:extLst>
                </a:gridCol>
              </a:tblGrid>
              <a:tr h="410666">
                <a:tc gridSpan="7">
                  <a:txBody>
                    <a:bodyPr/>
                    <a:lstStyle/>
                    <a:p>
                      <a:pPr algn="r" rtl="1">
                        <a:spcAft>
                          <a:spcPts val="0"/>
                        </a:spcAft>
                      </a:pPr>
                      <a:r>
                        <a:rPr lang="he-IL" sz="1200" dirty="0">
                          <a:latin typeface="Times New Roman"/>
                          <a:ea typeface="Times New Roman"/>
                          <a:cs typeface="Arial"/>
                        </a:rPr>
                        <a:t>מדינת ישראל</a:t>
                      </a:r>
                      <a:endParaRPr lang="en-US" sz="12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r" rtl="1">
                        <a:spcAft>
                          <a:spcPts val="0"/>
                        </a:spcAft>
                      </a:pPr>
                      <a:r>
                        <a:rPr lang="he-IL" sz="1200" b="1">
                          <a:latin typeface="Times New Roman"/>
                          <a:ea typeface="Times New Roman"/>
                          <a:cs typeface="Arial"/>
                        </a:rPr>
                        <a:t>אגף המכס ומס ערך מוסף</a:t>
                      </a:r>
                      <a:endParaRPr lang="en-US" sz="12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1">
                  <a:txBody>
                    <a:bodyPr/>
                    <a:lstStyle/>
                    <a:p>
                      <a:pPr algn="r" rtl="1">
                        <a:spcAft>
                          <a:spcPts val="0"/>
                        </a:spcAft>
                      </a:pPr>
                      <a:r>
                        <a:rPr lang="he-IL" sz="1200" b="1" dirty="0">
                          <a:latin typeface="Times New Roman"/>
                          <a:ea typeface="Times New Roman"/>
                          <a:cs typeface="Arial"/>
                        </a:rPr>
                        <a:t>דו"ח תקופתי</a:t>
                      </a:r>
                      <a:endParaRPr lang="en-US" sz="12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7">
                  <a:txBody>
                    <a:bodyPr/>
                    <a:lstStyle/>
                    <a:p>
                      <a:pPr algn="ctr" rtl="1">
                        <a:spcAft>
                          <a:spcPts val="0"/>
                        </a:spcAft>
                      </a:pPr>
                      <a:r>
                        <a:rPr lang="he-IL" sz="1100">
                          <a:latin typeface="Times New Roman"/>
                          <a:ea typeface="Times New Roman"/>
                          <a:cs typeface="Arial"/>
                        </a:rPr>
                        <a:t>הודעת זיכוי </a:t>
                      </a:r>
                      <a:r>
                        <a:rPr lang="en-US" sz="1100">
                          <a:latin typeface="Arial"/>
                          <a:ea typeface="Times New Roman"/>
                          <a:cs typeface="David"/>
                        </a:rPr>
                        <a:t>–</a:t>
                      </a:r>
                      <a:r>
                        <a:rPr lang="he-IL" sz="1100">
                          <a:latin typeface="Times New Roman"/>
                          <a:ea typeface="Times New Roman"/>
                          <a:cs typeface="Arial"/>
                        </a:rPr>
                        <a:t> לתשלום</a:t>
                      </a:r>
                      <a:endParaRPr lang="en-US" sz="1200">
                        <a:latin typeface="Times New Roman"/>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456294">
                <a:tc gridSpan="3">
                  <a:txBody>
                    <a:bodyPr/>
                    <a:lstStyle/>
                    <a:p>
                      <a:pPr algn="r" rtl="1">
                        <a:spcAft>
                          <a:spcPts val="0"/>
                        </a:spcAft>
                      </a:pPr>
                      <a:r>
                        <a:rPr lang="he-IL" sz="1200" b="1">
                          <a:latin typeface="Times New Roman"/>
                          <a:ea typeface="Times New Roman"/>
                          <a:cs typeface="Arial"/>
                        </a:rPr>
                        <a:t>מ</a:t>
                      </a:r>
                      <a:r>
                        <a:rPr lang="he-IL" sz="2200" b="1" baseline="30000">
                          <a:latin typeface="Times New Roman"/>
                          <a:ea typeface="Times New Roman"/>
                          <a:cs typeface="Arial"/>
                        </a:rPr>
                        <a:t>ע</a:t>
                      </a:r>
                      <a:r>
                        <a:rPr lang="he-IL" sz="1200" b="1">
                          <a:latin typeface="Times New Roman"/>
                          <a:ea typeface="Times New Roman"/>
                          <a:cs typeface="Arial"/>
                        </a:rPr>
                        <a:t>מ</a:t>
                      </a:r>
                      <a:endParaRPr lang="en-US" sz="12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r>
                        <a:rPr lang="he-IL" sz="1400" dirty="0">
                          <a:latin typeface="Times New Roman"/>
                          <a:ea typeface="Times New Roman"/>
                          <a:cs typeface="Arial"/>
                        </a:rPr>
                        <a:t>שם העוסק</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ctr" rtl="1">
                        <a:spcAft>
                          <a:spcPts val="0"/>
                        </a:spcAft>
                      </a:pPr>
                      <a:r>
                        <a:rPr lang="he-IL" sz="1400" dirty="0">
                          <a:latin typeface="Times New Roman"/>
                          <a:ea typeface="Times New Roman"/>
                          <a:cs typeface="Arial"/>
                        </a:rPr>
                        <a:t>מען</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r>
                        <a:rPr lang="he-IL" sz="1400" dirty="0">
                          <a:latin typeface="Times New Roman"/>
                          <a:ea typeface="Times New Roman"/>
                          <a:cs typeface="Arial"/>
                        </a:rPr>
                        <a:t>ס. ישוב</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gn="r" rtl="1">
                        <a:spcAft>
                          <a:spcPts val="0"/>
                        </a:spcAft>
                      </a:pPr>
                      <a:r>
                        <a:rPr lang="he-IL" sz="1400" dirty="0">
                          <a:latin typeface="Times New Roman"/>
                          <a:ea typeface="Times New Roman"/>
                          <a:cs typeface="Arial"/>
                        </a:rPr>
                        <a:t>מיקוד</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05332">
                <a:tc gridSpan="14">
                  <a:txBody>
                    <a:bodyPr/>
                    <a:lstStyle/>
                    <a:p>
                      <a:pPr algn="ct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5">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r>
                        <a:rPr lang="he-IL" sz="800" dirty="0">
                          <a:latin typeface="Times New Roman"/>
                          <a:ea typeface="Times New Roman"/>
                          <a:cs typeface="Arial"/>
                        </a:rPr>
                        <a:t>835</a:t>
                      </a:r>
                      <a:endParaRPr lang="en-US" sz="1200" dirty="0">
                        <a:latin typeface="Times New Roman"/>
                        <a:ea typeface="Times New Roman"/>
                        <a:cs typeface="David"/>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87865">
                <a:tc gridSpan="14">
                  <a:txBody>
                    <a:bodyPr/>
                    <a:lstStyle/>
                    <a:p>
                      <a:pPr algn="ctr" rtl="1">
                        <a:lnSpc>
                          <a:spcPts val="1000"/>
                        </a:lnSpc>
                        <a:spcAft>
                          <a:spcPts val="0"/>
                        </a:spcAft>
                      </a:pPr>
                      <a:r>
                        <a:rPr lang="he-IL" sz="1400" spc="-20" dirty="0">
                          <a:latin typeface="Times New Roman"/>
                          <a:ea typeface="Times New Roman"/>
                          <a:cs typeface="Arial"/>
                        </a:rPr>
                        <a:t>התקופה שלגביה חלה חובת הדיווח</a:t>
                      </a:r>
                      <a:endParaRPr lang="en-US" sz="1400" dirty="0">
                        <a:latin typeface="Times New Roman"/>
                        <a:ea typeface="Times New Roman"/>
                        <a:cs typeface="David"/>
                      </a:endParaRPr>
                    </a:p>
                  </a:txBody>
                  <a:tcPr marL="17780" marR="177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lnSpc>
                          <a:spcPts val="1000"/>
                        </a:lnSpc>
                        <a:spcAft>
                          <a:spcPts val="0"/>
                        </a:spcAft>
                      </a:pPr>
                      <a:r>
                        <a:rPr lang="he-IL" sz="1400" dirty="0">
                          <a:latin typeface="Times New Roman"/>
                          <a:ea typeface="Times New Roman"/>
                          <a:cs typeface="Arial"/>
                        </a:rPr>
                        <a:t>יש להגיש הדו"ח עד</a:t>
                      </a:r>
                      <a:endParaRPr lang="en-US" sz="1400" dirty="0">
                        <a:latin typeface="Times New Roman"/>
                        <a:ea typeface="Times New Roman"/>
                        <a:cs typeface="David"/>
                      </a:endParaRP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lnSpc>
                          <a:spcPts val="1000"/>
                        </a:lnSpc>
                        <a:spcAft>
                          <a:spcPts val="0"/>
                        </a:spcAft>
                      </a:pPr>
                      <a:r>
                        <a:rPr lang="he-IL" sz="1400" dirty="0">
                          <a:latin typeface="Times New Roman"/>
                          <a:ea typeface="Times New Roman"/>
                          <a:cs typeface="Arial"/>
                        </a:rPr>
                        <a:t>ס.ת</a:t>
                      </a:r>
                      <a:endParaRPr lang="en-US" sz="1400" dirty="0">
                        <a:latin typeface="Times New Roman"/>
                        <a:ea typeface="Times New Roman"/>
                        <a:cs typeface="David"/>
                      </a:endParaRP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gridSpan="5">
                  <a:txBody>
                    <a:bodyPr/>
                    <a:lstStyle/>
                    <a:p>
                      <a:pPr algn="r" rtl="1">
                        <a:lnSpc>
                          <a:spcPts val="1000"/>
                        </a:lnSpc>
                        <a:spcAft>
                          <a:spcPts val="0"/>
                        </a:spcAft>
                      </a:pPr>
                      <a:r>
                        <a:rPr lang="he-IL" sz="1400" dirty="0">
                          <a:latin typeface="Times New Roman"/>
                          <a:ea typeface="Times New Roman"/>
                          <a:cs typeface="Arial"/>
                        </a:rPr>
                        <a:t>ח.מ.א</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0">
                        <a:lnSpc>
                          <a:spcPts val="1000"/>
                        </a:lnSpc>
                        <a:spcAft>
                          <a:spcPts val="0"/>
                        </a:spcAft>
                      </a:pPr>
                      <a:endParaRPr lang="en-US" sz="1400" dirty="0">
                        <a:latin typeface="Arial"/>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lnSpc>
                          <a:spcPts val="1000"/>
                        </a:lnSpc>
                        <a:spcAft>
                          <a:spcPts val="0"/>
                        </a:spcAft>
                      </a:pPr>
                      <a:r>
                        <a:rPr lang="he-IL" sz="1400" dirty="0">
                          <a:latin typeface="Times New Roman"/>
                          <a:ea typeface="Times New Roman"/>
                          <a:cs typeface="Arial"/>
                        </a:rPr>
                        <a:t>שנה חודש</a:t>
                      </a:r>
                      <a:endParaRPr lang="en-US" sz="1400" dirty="0">
                        <a:latin typeface="Times New Roman"/>
                        <a:ea typeface="Times New Roman"/>
                        <a:cs typeface="David"/>
                      </a:endParaRPr>
                    </a:p>
                  </a:txBody>
                  <a:tcPr marL="17780" marR="177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0">
                        <a:lnSpc>
                          <a:spcPts val="1000"/>
                        </a:lnSpc>
                        <a:spcAft>
                          <a:spcPts val="0"/>
                        </a:spcAft>
                      </a:pPr>
                      <a:endParaRPr lang="en-US" sz="1400" dirty="0">
                        <a:latin typeface="Arial"/>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lnSpc>
                          <a:spcPts val="1000"/>
                        </a:lnSpc>
                        <a:spcAft>
                          <a:spcPts val="0"/>
                        </a:spcAft>
                      </a:pPr>
                      <a:r>
                        <a:rPr lang="he-IL" sz="1400" dirty="0">
                          <a:latin typeface="Times New Roman"/>
                          <a:ea typeface="Times New Roman"/>
                          <a:cs typeface="Arial"/>
                        </a:rPr>
                        <a:t>מס' תיק העוסק</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lnSpc>
                          <a:spcPts val="1000"/>
                        </a:lnSpc>
                        <a:spcAft>
                          <a:spcPts val="0"/>
                        </a:spcAft>
                      </a:pPr>
                      <a:endParaRPr lang="en-US" sz="1200">
                        <a:latin typeface="Arial"/>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85555">
                <a:tc gridSpan="8">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9">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lnSpc>
                          <a:spcPts val="600"/>
                        </a:lnSpc>
                        <a:spcAft>
                          <a:spcPts val="0"/>
                        </a:spcAft>
                      </a:pPr>
                      <a:endParaRPr lang="he-IL" sz="1200" dirty="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4"/>
                  </a:ext>
                </a:extLst>
              </a:tr>
              <a:tr h="23289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Wingdings"/>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2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232898">
                <a:tc gridSpan="12">
                  <a:txBody>
                    <a:bodyPr/>
                    <a:lstStyle/>
                    <a:p>
                      <a:pPr algn="ctr" rtl="1">
                        <a:spcAft>
                          <a:spcPts val="0"/>
                        </a:spcAft>
                      </a:pPr>
                      <a:r>
                        <a:rPr lang="he-IL" sz="1400">
                          <a:latin typeface="Times New Roman"/>
                          <a:ea typeface="Times New Roman"/>
                          <a:cs typeface="Arial"/>
                        </a:rPr>
                        <a:t>המס על העסקאות</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r>
                        <a:rPr lang="he-IL" sz="1400">
                          <a:latin typeface="Times New Roman"/>
                          <a:ea typeface="Times New Roman"/>
                          <a:cs typeface="Arial"/>
                        </a:rPr>
                        <a:t>עסקאות חייבות (ללא מע"מ)</a:t>
                      </a:r>
                      <a:endParaRPr lang="en-US" sz="14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0">
                  <a:txBody>
                    <a:bodyPr/>
                    <a:lstStyle/>
                    <a:p>
                      <a:pPr algn="ctr" rtl="1">
                        <a:spcAft>
                          <a:spcPts val="0"/>
                        </a:spcAft>
                      </a:pPr>
                      <a:r>
                        <a:rPr lang="he-IL" sz="1400">
                          <a:latin typeface="Times New Roman"/>
                          <a:ea typeface="Times New Roman"/>
                          <a:cs typeface="Arial"/>
                        </a:rPr>
                        <a:t>עסקאות פטורות או בשיעור אפס   </a:t>
                      </a:r>
                      <a:endParaRPr lang="en-US" sz="1400">
                        <a:latin typeface="Times New Roman"/>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6"/>
                  </a:ext>
                </a:extLst>
              </a:tr>
              <a:tr h="232898">
                <a:tc gridSpan="8">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7">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endParaRPr lang="en-US" sz="1400" dirty="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4">
                  <a:txBody>
                    <a:bodyPr/>
                    <a:lstStyle/>
                    <a:p>
                      <a:pPr algn="r" rtl="1">
                        <a:spcAft>
                          <a:spcPts val="0"/>
                        </a:spcAft>
                      </a:pPr>
                      <a:endParaRPr lang="he-IL" sz="14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7"/>
                  </a:ext>
                </a:extLst>
              </a:tr>
              <a:tr h="23289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Symbol"/>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29">
                  <a:txBody>
                    <a:bodyPr/>
                    <a:lstStyle/>
                    <a:p>
                      <a:pPr algn="r" rtl="1">
                        <a:spcAft>
                          <a:spcPts val="0"/>
                        </a:spcAft>
                      </a:pPr>
                      <a:endParaRPr lang="he-IL" sz="1400">
                        <a:latin typeface="Times New Roman"/>
                        <a:ea typeface="Times New Roman"/>
                        <a:cs typeface="Arial"/>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1">
                  <a:txBody>
                    <a:bodyPr/>
                    <a:lstStyle/>
                    <a:p>
                      <a:pPr algn="r" rtl="1">
                        <a:spcAft>
                          <a:spcPts val="0"/>
                        </a:spcAft>
                      </a:pPr>
                      <a:r>
                        <a:rPr lang="he-IL" sz="1400" b="1">
                          <a:latin typeface="Times New Roman"/>
                          <a:ea typeface="Times New Roman"/>
                          <a:cs typeface="Arial"/>
                        </a:rPr>
                        <a:t>בשקלים שלמים</a:t>
                      </a:r>
                      <a:endParaRPr lang="en-US" sz="1400">
                        <a:latin typeface="Times New Roman"/>
                        <a:ea typeface="Times New Roman"/>
                        <a:cs typeface="David"/>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8"/>
                  </a:ext>
                </a:extLst>
              </a:tr>
              <a:tr h="465795">
                <a:tc gridSpan="2">
                  <a:txBody>
                    <a:bodyPr/>
                    <a:lstStyle/>
                    <a:p>
                      <a:pPr algn="r" rtl="1">
                        <a:spcAft>
                          <a:spcPts val="0"/>
                        </a:spcAft>
                      </a:pPr>
                      <a:endParaRPr lang="he-IL" sz="800">
                        <a:latin typeface="Times New Roman"/>
                        <a:ea typeface="Times New Roman"/>
                        <a:cs typeface="Arial"/>
                      </a:endParaRPr>
                    </a:p>
                  </a:txBody>
                  <a:tcPr marL="67945" marR="67945"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11">
                  <a:txBody>
                    <a:bodyPr/>
                    <a:lstStyle/>
                    <a:p>
                      <a:pPr algn="ctr" rtl="1">
                        <a:spcAft>
                          <a:spcPts val="0"/>
                        </a:spcAft>
                      </a:pPr>
                      <a:r>
                        <a:rPr lang="he-IL" sz="1400">
                          <a:latin typeface="Times New Roman"/>
                          <a:ea typeface="Times New Roman"/>
                          <a:cs typeface="Arial"/>
                        </a:rPr>
                        <a:t>מס תשומות על ציוד ונכסים קבועים</a:t>
                      </a:r>
                      <a:endParaRPr lang="en-US" sz="1400">
                        <a:latin typeface="Times New Roman"/>
                        <a:ea typeface="Times New Roman"/>
                        <a:cs typeface="David"/>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6">
                  <a:txBody>
                    <a:bodyPr/>
                    <a:lstStyle/>
                    <a:p>
                      <a:pPr algn="r" rtl="0">
                        <a:spcAft>
                          <a:spcPts val="0"/>
                        </a:spcAft>
                      </a:pPr>
                      <a:r>
                        <a:rPr lang="en-US" sz="1400">
                          <a:latin typeface="Arial"/>
                          <a:ea typeface="Times New Roman"/>
                          <a:cs typeface="Arial"/>
                          <a:sym typeface="Symbol"/>
                        </a:rPr>
                        <a:t></a:t>
                      </a:r>
                      <a:r>
                        <a:rPr lang="he-IL" sz="1400">
                          <a:latin typeface="Times New Roman"/>
                          <a:ea typeface="Times New Roman"/>
                          <a:cs typeface="Arial"/>
                        </a:rPr>
                        <a:t>מס תשומות</a:t>
                      </a:r>
                      <a:endParaRPr lang="en-US" sz="1400">
                        <a:latin typeface="Times New Roman"/>
                        <a:ea typeface="Times New Roman"/>
                        <a:cs typeface="David"/>
                      </a:endParaRPr>
                    </a:p>
                  </a:txBody>
                  <a:tcPr marL="67945" marR="67945"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9">
                  <a:txBody>
                    <a:bodyPr/>
                    <a:lstStyle/>
                    <a:p>
                      <a:pPr algn="r" rtl="1">
                        <a:spcAft>
                          <a:spcPts val="0"/>
                        </a:spcAft>
                      </a:pPr>
                      <a:endParaRPr lang="he-IL" sz="1400">
                        <a:latin typeface="Times New Roman"/>
                        <a:ea typeface="Times New Roman"/>
                        <a:cs typeface="Arial"/>
                      </a:endParaRPr>
                    </a:p>
                  </a:txBody>
                  <a:tcPr marL="67945" marR="67945"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800">
                        <a:latin typeface="Times New Roman"/>
                        <a:ea typeface="Times New Roman"/>
                        <a:cs typeface="Arial"/>
                      </a:endParaRPr>
                    </a:p>
                  </a:txBody>
                  <a:tcPr marL="67945" marR="67945"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9"/>
                  </a:ext>
                </a:extLst>
              </a:tr>
              <a:tr h="23289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Symbol"/>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gridSpan="30">
                  <a:txBody>
                    <a:bodyPr/>
                    <a:lstStyle/>
                    <a:p>
                      <a:pPr algn="r" rtl="1">
                        <a:spcAft>
                          <a:spcPts val="0"/>
                        </a:spcAft>
                      </a:pPr>
                      <a:r>
                        <a:rPr lang="he-IL" sz="1400" b="1">
                          <a:latin typeface="Times New Roman"/>
                          <a:ea typeface="Times New Roman"/>
                          <a:cs typeface="Arial"/>
                        </a:rPr>
                        <a:t>הצהרת העוסק וחתימתו</a:t>
                      </a:r>
                      <a:endParaRPr lang="en-US" sz="14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spcAft>
                          <a:spcPts val="0"/>
                        </a:spcAft>
                      </a:pPr>
                      <a:endParaRPr lang="he-IL" sz="14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0"/>
                  </a:ext>
                </a:extLst>
              </a:tr>
              <a:tr h="465795">
                <a:tc gridSpan="2">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10">
                  <a:txBody>
                    <a:bodyPr/>
                    <a:lstStyle/>
                    <a:p>
                      <a:pPr algn="ctr" rtl="1">
                        <a:spcAft>
                          <a:spcPts val="0"/>
                        </a:spcAft>
                      </a:pPr>
                      <a:r>
                        <a:rPr lang="he-IL" sz="1400">
                          <a:latin typeface="Times New Roman"/>
                          <a:ea typeface="Times New Roman"/>
                          <a:cs typeface="Arial"/>
                        </a:rPr>
                        <a:t>המס על תשומות אחרות</a:t>
                      </a:r>
                      <a:endParaRPr lang="en-US" sz="14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5">
                  <a:txBody>
                    <a:bodyPr/>
                    <a:lstStyle/>
                    <a:p>
                      <a:pPr algn="r" rtl="1">
                        <a:spcAft>
                          <a:spcPts val="0"/>
                        </a:spcAft>
                      </a:pPr>
                      <a:r>
                        <a:rPr lang="he-IL" sz="1400">
                          <a:latin typeface="Times New Roman"/>
                          <a:ea typeface="Times New Roman"/>
                          <a:cs typeface="Arial"/>
                        </a:rPr>
                        <a:t>אני מצהיר שכל הפרטים שמסרתי בדו"ח זה הינם נכונים ומלאים.</a:t>
                      </a:r>
                      <a:endParaRPr lang="en-US" sz="1400" dirty="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1"/>
                  </a:ext>
                </a:extLst>
              </a:tr>
              <a:tr h="273777">
                <a:tc gridSpan="8">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5">
                  <a:txBody>
                    <a:bodyPr/>
                    <a:lstStyle/>
                    <a:p>
                      <a:pPr algn="r" rtl="1">
                        <a:spcAft>
                          <a:spcPts val="0"/>
                        </a:spcAft>
                      </a:pPr>
                      <a:r>
                        <a:rPr lang="he-IL" sz="1400">
                          <a:latin typeface="Times New Roman"/>
                          <a:ea typeface="Times New Roman"/>
                          <a:cs typeface="Arial"/>
                        </a:rPr>
                        <a:t>ידוע לי שמסירת פרטים לא נכונים מהווה עבירה על החוק.</a:t>
                      </a:r>
                      <a:endParaRPr lang="en-US" sz="14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ct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2"/>
                  </a:ext>
                </a:extLst>
              </a:tr>
              <a:tr h="232898">
                <a:tc gridSpan="8">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a:latin typeface="Times New Roman"/>
                          <a:ea typeface="Times New Roman"/>
                          <a:cs typeface="Arial"/>
                        </a:rPr>
                        <a:t>שם החותם: </a:t>
                      </a:r>
                      <a:endParaRPr lang="en-US" sz="1400">
                        <a:latin typeface="Times New Roman"/>
                        <a:ea typeface="Times New Roman"/>
                        <a:cs typeface="David"/>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12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410666">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a:latin typeface="Times New Roman"/>
                          <a:ea typeface="Times New Roman"/>
                          <a:cs typeface="Arial"/>
                        </a:rPr>
                        <a:t>חתימה וחותמת העוסק או בא כוחו </a:t>
                      </a:r>
                      <a:endParaRPr lang="en-US" sz="14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ctr" rtl="1">
                        <a:spcAft>
                          <a:spcPts val="0"/>
                        </a:spcAft>
                      </a:pPr>
                      <a:r>
                        <a:rPr lang="he-IL" sz="1200">
                          <a:latin typeface="Times New Roman"/>
                          <a:ea typeface="Times New Roman"/>
                          <a:cs typeface="Arial"/>
                        </a:rPr>
                        <a:t>חותמת נתקבל</a:t>
                      </a:r>
                      <a:endParaRPr lang="en-US" sz="12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4"/>
                  </a:ext>
                </a:extLst>
              </a:tr>
              <a:tr h="232898">
                <a:tc gridSpan="12">
                  <a:txBody>
                    <a:bodyPr/>
                    <a:lstStyle/>
                    <a:p>
                      <a:pPr algn="ctr" rtl="1">
                        <a:spcAft>
                          <a:spcPts val="0"/>
                        </a:spcAft>
                      </a:pPr>
                      <a:r>
                        <a:rPr lang="he-IL" sz="1400">
                          <a:latin typeface="Times New Roman"/>
                          <a:ea typeface="Times New Roman"/>
                          <a:cs typeface="Arial"/>
                        </a:rPr>
                        <a:t>הסכום לתשלום בשקלים חדשים</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a:latin typeface="Times New Roman"/>
                          <a:ea typeface="Times New Roman"/>
                          <a:cs typeface="Arial"/>
                        </a:rPr>
                        <a:t>תאריך </a:t>
                      </a:r>
                      <a:r>
                        <a:rPr lang="he-IL" sz="1400" b="1">
                          <a:latin typeface="Times New Roman"/>
                          <a:ea typeface="Times New Roman"/>
                          <a:cs typeface="Arial"/>
                        </a:rPr>
                        <a:t>	</a:t>
                      </a:r>
                      <a:endParaRPr lang="en-US" sz="14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ct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5"/>
                  </a:ext>
                </a:extLst>
              </a:tr>
              <a:tr h="232898">
                <a:tc gridSpan="2">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2">
                  <a:txBody>
                    <a:bodyPr/>
                    <a:lstStyle/>
                    <a:p>
                      <a:pPr algn="r" rtl="1">
                        <a:spcAft>
                          <a:spcPts val="0"/>
                        </a:spcAft>
                      </a:pPr>
                      <a:r>
                        <a:rPr lang="he-IL" sz="1400">
                          <a:latin typeface="Times New Roman"/>
                          <a:ea typeface="Times New Roman"/>
                          <a:cs typeface="Arial"/>
                        </a:rPr>
                        <a:t>הסכום לתשלום במילים</a:t>
                      </a:r>
                      <a:r>
                        <a:rPr lang="he-IL" sz="1400" b="1">
                          <a:latin typeface="Times New Roman"/>
                          <a:ea typeface="Times New Roman"/>
                          <a:cs typeface="Arial"/>
                        </a:rPr>
                        <a:t>	 </a:t>
                      </a:r>
                      <a:endParaRPr lang="en-US" sz="1400">
                        <a:latin typeface="Times New Roman"/>
                        <a:ea typeface="Times New Roman"/>
                        <a:cs typeface="David"/>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dirty="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8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6"/>
                  </a:ext>
                </a:extLst>
              </a:tr>
              <a:tr h="85555">
                <a:tc gridSpan="8">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0">
                  <a:txBody>
                    <a:bodyPr/>
                    <a:lstStyle/>
                    <a:p>
                      <a:pPr marL="0" algn="l" defTabSz="914400" rtl="0" eaLnBrk="1" latinLnBrk="0" hangingPunct="1">
                        <a:lnSpc>
                          <a:spcPts val="600"/>
                        </a:lnSpc>
                        <a:spcAft>
                          <a:spcPts val="0"/>
                        </a:spcAft>
                      </a:pPr>
                      <a:endParaRPr lang="he-IL" sz="1200" dirty="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marL="0" algn="l" defTabSz="914400" rtl="0" eaLnBrk="1" latinLnBrk="0" hangingPunct="1">
                        <a:lnSpc>
                          <a:spcPts val="600"/>
                        </a:lnSpc>
                        <a:spcAft>
                          <a:spcPts val="0"/>
                        </a:spcAft>
                      </a:pPr>
                      <a:endParaRPr lang="he-IL" sz="1200" dirty="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3" name="TextBox 2"/>
          <p:cNvSpPr txBox="1"/>
          <p:nvPr/>
        </p:nvSpPr>
        <p:spPr>
          <a:xfrm>
            <a:off x="2655585" y="227424"/>
            <a:ext cx="7401464" cy="584775"/>
          </a:xfrm>
          <a:prstGeom prst="rect">
            <a:avLst/>
          </a:prstGeom>
          <a:noFill/>
        </p:spPr>
        <p:txBody>
          <a:bodyPr wrap="square" rtlCol="1">
            <a:spAutoFit/>
          </a:bodyPr>
          <a:lstStyle/>
          <a:p>
            <a:pPr algn="ctr"/>
            <a:r>
              <a:rPr lang="he-IL" sz="3200" b="1" dirty="0">
                <a:latin typeface="Varela Round" pitchFamily="2" charset="-79"/>
                <a:cs typeface="Varela Round" pitchFamily="2" charset="-79"/>
              </a:rPr>
              <a:t>מבנה הדו"ח התקופתי ופרטיו</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06617" y="149539"/>
            <a:ext cx="7177177" cy="646331"/>
          </a:xfrm>
          <a:prstGeom prst="rect">
            <a:avLst/>
          </a:prstGeom>
          <a:noFill/>
        </p:spPr>
        <p:txBody>
          <a:bodyPr wrap="square" rtlCol="1">
            <a:spAutoFit/>
          </a:bodyPr>
          <a:lstStyle/>
          <a:p>
            <a:pPr algn="ctr"/>
            <a:r>
              <a:rPr lang="he-IL" sz="3600" b="1" dirty="0">
                <a:latin typeface="Varela Round" pitchFamily="2" charset="-79"/>
                <a:cs typeface="Varela Round" pitchFamily="2" charset="-79"/>
              </a:rPr>
              <a:t>מע"מ בשיעור אפס ופטור ממע"מ</a:t>
            </a:r>
          </a:p>
        </p:txBody>
      </p:sp>
      <p:sp>
        <p:nvSpPr>
          <p:cNvPr id="7" name="מלבן 6"/>
          <p:cNvSpPr/>
          <p:nvPr/>
        </p:nvSpPr>
        <p:spPr>
          <a:xfrm>
            <a:off x="7304491" y="1382480"/>
            <a:ext cx="4103000" cy="1200329"/>
          </a:xfrm>
          <a:prstGeom prst="rect">
            <a:avLst/>
          </a:prstGeom>
        </p:spPr>
        <p:txBody>
          <a:bodyPr wrap="square">
            <a:spAutoFit/>
          </a:bodyPr>
          <a:lstStyle/>
          <a:p>
            <a:r>
              <a:rPr lang="he-IL" dirty="0">
                <a:latin typeface="Varela Round" pitchFamily="2" charset="-79"/>
                <a:cs typeface="Varela Round" pitchFamily="2" charset="-79"/>
              </a:rPr>
              <a:t>חוק מע"מ קובע שורה של עסקאות, בהן חלה הטבה של מע"מ בשיעור אפס,  כלומר אי חבות במס עסקאות וזכות לנכות מס תשומות. </a:t>
            </a:r>
          </a:p>
        </p:txBody>
      </p:sp>
      <p:sp>
        <p:nvSpPr>
          <p:cNvPr id="8" name="מלבן 7"/>
          <p:cNvSpPr/>
          <p:nvPr/>
        </p:nvSpPr>
        <p:spPr>
          <a:xfrm>
            <a:off x="7699719" y="2582809"/>
            <a:ext cx="3707772" cy="1477328"/>
          </a:xfrm>
          <a:prstGeom prst="rect">
            <a:avLst/>
          </a:prstGeom>
        </p:spPr>
        <p:txBody>
          <a:bodyPr wrap="square">
            <a:spAutoFit/>
          </a:bodyPr>
          <a:lstStyle/>
          <a:p>
            <a:pPr lvl="0"/>
            <a:r>
              <a:rPr lang="he-IL" dirty="0">
                <a:solidFill>
                  <a:prstClr val="black"/>
                </a:solidFill>
                <a:latin typeface="Varela Round" pitchFamily="2" charset="-79"/>
                <a:cs typeface="Varela Round" pitchFamily="2" charset="-79"/>
              </a:rPr>
              <a:t>מע"מ בשיעור אפס על עסקאות – פירושו שהעסקאות עצמן מוגדרות כחייבות במע"מ בעיקרן, אולם שיעור המס במקרים מוגדרים בחוק יהיה אפס. </a:t>
            </a:r>
          </a:p>
        </p:txBody>
      </p:sp>
      <p:sp>
        <p:nvSpPr>
          <p:cNvPr id="9" name="TextBox 8"/>
          <p:cNvSpPr txBox="1"/>
          <p:nvPr/>
        </p:nvSpPr>
        <p:spPr>
          <a:xfrm>
            <a:off x="8217302" y="874303"/>
            <a:ext cx="2932983" cy="461665"/>
          </a:xfrm>
          <a:prstGeom prst="rect">
            <a:avLst/>
          </a:prstGeom>
          <a:noFill/>
        </p:spPr>
        <p:txBody>
          <a:bodyPr wrap="square" rtlCol="1">
            <a:spAutoFit/>
          </a:bodyPr>
          <a:lstStyle/>
          <a:p>
            <a:r>
              <a:rPr lang="he-IL" sz="2400" b="1" dirty="0">
                <a:latin typeface="Varela Round" pitchFamily="2" charset="-79"/>
                <a:cs typeface="Varela Round" pitchFamily="2" charset="-79"/>
              </a:rPr>
              <a:t>מע"מ בשיעור "אפס"</a:t>
            </a:r>
          </a:p>
        </p:txBody>
      </p:sp>
      <p:sp>
        <p:nvSpPr>
          <p:cNvPr id="10" name="TextBox 9"/>
          <p:cNvSpPr txBox="1"/>
          <p:nvPr/>
        </p:nvSpPr>
        <p:spPr>
          <a:xfrm>
            <a:off x="1658351" y="795870"/>
            <a:ext cx="2932983" cy="461665"/>
          </a:xfrm>
          <a:prstGeom prst="rect">
            <a:avLst/>
          </a:prstGeom>
          <a:noFill/>
        </p:spPr>
        <p:txBody>
          <a:bodyPr wrap="square" rtlCol="1">
            <a:spAutoFit/>
          </a:bodyPr>
          <a:lstStyle/>
          <a:p>
            <a:r>
              <a:rPr lang="he-IL" sz="2400" b="1" dirty="0">
                <a:latin typeface="Varela Round" pitchFamily="2" charset="-79"/>
                <a:cs typeface="Varela Round" pitchFamily="2" charset="-79"/>
              </a:rPr>
              <a:t>פטור ממע"מ</a:t>
            </a:r>
          </a:p>
        </p:txBody>
      </p:sp>
      <p:sp>
        <p:nvSpPr>
          <p:cNvPr id="12" name="TextBox 11"/>
          <p:cNvSpPr txBox="1"/>
          <p:nvPr/>
        </p:nvSpPr>
        <p:spPr>
          <a:xfrm>
            <a:off x="7304491" y="3831184"/>
            <a:ext cx="4103000" cy="1477328"/>
          </a:xfrm>
          <a:prstGeom prst="rect">
            <a:avLst/>
          </a:prstGeom>
          <a:noFill/>
        </p:spPr>
        <p:txBody>
          <a:bodyPr wrap="square" rtlCol="1">
            <a:spAutoFit/>
          </a:bodyPr>
          <a:lstStyle/>
          <a:p>
            <a:r>
              <a:rPr lang="he-IL" b="1" u="sng" dirty="0">
                <a:latin typeface="Varela Round" pitchFamily="2" charset="-79"/>
                <a:cs typeface="Varela Round" pitchFamily="2" charset="-79"/>
              </a:rPr>
              <a:t>לדוגמא</a:t>
            </a:r>
            <a:r>
              <a:rPr lang="he-IL" dirty="0">
                <a:latin typeface="Varela Round" pitchFamily="2" charset="-79"/>
                <a:cs typeface="Varela Round" pitchFamily="2" charset="-79"/>
              </a:rPr>
              <a:t>:  מתן שירות לתושב חוץ, מכירה בחנויות </a:t>
            </a:r>
            <a:r>
              <a:rPr lang="he-IL" dirty="0" err="1">
                <a:latin typeface="Varela Round" pitchFamily="2" charset="-79"/>
                <a:cs typeface="Varela Round" pitchFamily="2" charset="-79"/>
              </a:rPr>
              <a:t>דיוטי</a:t>
            </a:r>
            <a:r>
              <a:rPr lang="he-IL" dirty="0">
                <a:latin typeface="Varela Round" pitchFamily="2" charset="-79"/>
                <a:cs typeface="Varela Round" pitchFamily="2" charset="-79"/>
              </a:rPr>
              <a:t> פרי, מכירת ירקות ופירות, הובלת סחורות בים או באוויר וייצוא מוצרים ושירותים.</a:t>
            </a:r>
          </a:p>
          <a:p>
            <a:endParaRPr lang="he-IL" dirty="0">
              <a:latin typeface="Varela Round" pitchFamily="2" charset="-79"/>
              <a:cs typeface="Varela Round" pitchFamily="2" charset="-79"/>
            </a:endParaRPr>
          </a:p>
        </p:txBody>
      </p:sp>
      <p:sp>
        <p:nvSpPr>
          <p:cNvPr id="13" name="מלבן 12"/>
          <p:cNvSpPr/>
          <p:nvPr/>
        </p:nvSpPr>
        <p:spPr>
          <a:xfrm>
            <a:off x="1658351" y="1257535"/>
            <a:ext cx="4103000" cy="1200329"/>
          </a:xfrm>
          <a:prstGeom prst="rect">
            <a:avLst/>
          </a:prstGeom>
        </p:spPr>
        <p:txBody>
          <a:bodyPr wrap="square">
            <a:spAutoFit/>
          </a:bodyPr>
          <a:lstStyle/>
          <a:p>
            <a:r>
              <a:rPr lang="he-IL" dirty="0">
                <a:latin typeface="Varela Round" pitchFamily="2" charset="-79"/>
                <a:cs typeface="Varela Round" pitchFamily="2" charset="-79"/>
              </a:rPr>
              <a:t>מלבד עוסק פטור, חוק מע"מ קובע שורה של עסקאות, בהן חל פטור ממע"מ,  כלומר אי חבות במס עסקאות ואין זכות לנכות מס תשומות ששולם. </a:t>
            </a:r>
          </a:p>
        </p:txBody>
      </p:sp>
      <p:sp>
        <p:nvSpPr>
          <p:cNvPr id="14" name="מלבן 13"/>
          <p:cNvSpPr/>
          <p:nvPr/>
        </p:nvSpPr>
        <p:spPr>
          <a:xfrm>
            <a:off x="574301" y="2457864"/>
            <a:ext cx="5187052" cy="3139321"/>
          </a:xfrm>
          <a:prstGeom prst="rect">
            <a:avLst/>
          </a:prstGeom>
        </p:spPr>
        <p:txBody>
          <a:bodyPr wrap="square">
            <a:spAutoFit/>
          </a:bodyPr>
          <a:lstStyle/>
          <a:p>
            <a:pPr fontAlgn="base"/>
            <a:r>
              <a:rPr lang="he-IL" b="1" u="sng" dirty="0">
                <a:latin typeface="Varela Round" pitchFamily="2" charset="-79"/>
                <a:cs typeface="Varela Round" pitchFamily="2" charset="-79"/>
              </a:rPr>
              <a:t>לדוגמא: </a:t>
            </a:r>
            <a:r>
              <a:rPr lang="he-IL" dirty="0">
                <a:latin typeface="Varela Round" pitchFamily="2" charset="-79"/>
                <a:cs typeface="Varela Round" pitchFamily="2" charset="-79"/>
              </a:rPr>
              <a:t>השכרת  נכס למגורים לתקופה שאינה עולה על 25 שנים.</a:t>
            </a:r>
          </a:p>
          <a:p>
            <a:r>
              <a:rPr lang="he-IL" dirty="0">
                <a:latin typeface="Varela Round" pitchFamily="2" charset="-79"/>
                <a:cs typeface="Varela Round" pitchFamily="2" charset="-79"/>
              </a:rPr>
              <a:t>השכרת מקרקעין והחכרת מקרקעין שהוראות חוק הגנת הדייר, </a:t>
            </a:r>
            <a:r>
              <a:rPr lang="he-IL" dirty="0" err="1">
                <a:latin typeface="Varela Round" pitchFamily="2" charset="-79"/>
                <a:cs typeface="Varela Round" pitchFamily="2" charset="-79"/>
              </a:rPr>
              <a:t>התשל"ב</a:t>
            </a:r>
            <a:r>
              <a:rPr lang="he-IL" dirty="0">
                <a:latin typeface="Varela Round" pitchFamily="2" charset="-79"/>
                <a:cs typeface="Varela Round" pitchFamily="2" charset="-79"/>
              </a:rPr>
              <a:t>-1972, חלות עליהם.</a:t>
            </a:r>
          </a:p>
          <a:p>
            <a:r>
              <a:rPr lang="he-IL" dirty="0">
                <a:latin typeface="Varela Round" pitchFamily="2" charset="-79"/>
                <a:cs typeface="Varela Round" pitchFamily="2" charset="-79"/>
              </a:rPr>
              <a:t>מכירת מקרקעין המושכרים בתנאי שכירות מוגנים כאמור.</a:t>
            </a:r>
          </a:p>
          <a:p>
            <a:pPr fontAlgn="base"/>
            <a:r>
              <a:rPr lang="he-IL" dirty="0">
                <a:latin typeface="Varela Round" pitchFamily="2" charset="-79"/>
                <a:cs typeface="Varela Round" pitchFamily="2" charset="-79"/>
              </a:rPr>
              <a:t>פטור לעמותות מסוימות.</a:t>
            </a:r>
          </a:p>
          <a:p>
            <a:pPr fontAlgn="base"/>
            <a:r>
              <a:rPr lang="he-IL" dirty="0">
                <a:latin typeface="Varela Round" pitchFamily="2" charset="-79"/>
                <a:cs typeface="Varela Round" pitchFamily="2" charset="-79"/>
              </a:rPr>
              <a:t>סחר ביהלומים ממוכר אחד למשנהו</a:t>
            </a:r>
          </a:p>
          <a:p>
            <a:r>
              <a:rPr lang="he-IL" dirty="0">
                <a:latin typeface="Varela Round" pitchFamily="2" charset="-79"/>
                <a:cs typeface="Varela Round" pitchFamily="2" charset="-79"/>
              </a:rPr>
              <a:t>מכירות באזור אילת על-פי חוק אזור סחר חופשי באילת (פטורים והנחות ממיסים), למעט מוצרים מסוימים שהוגדרו בחוק ועליהם לא חל הפטור.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4)">
                                      <p:cBhvr>
                                        <p:cTn id="22" dur="2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1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heckerboard(across)">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heel(4)">
                                      <p:cBhvr>
                                        <p:cTn id="3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2" grpId="0"/>
      <p:bldP spid="13"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תרגיל בנושא מילוי טופס דיווח למע"מ</a:t>
            </a:r>
          </a:p>
        </p:txBody>
      </p:sp>
      <p:sp>
        <p:nvSpPr>
          <p:cNvPr id="3" name="מציין מיקום טקסט 2"/>
          <p:cNvSpPr>
            <a:spLocks noGrp="1"/>
          </p:cNvSpPr>
          <p:nvPr>
            <p:ph type="body" sz="quarter" idx="3"/>
          </p:nvPr>
        </p:nvSpPr>
        <p:spPr>
          <a:xfrm>
            <a:off x="515207" y="1298581"/>
            <a:ext cx="11159999" cy="871706"/>
          </a:xfrm>
        </p:spPr>
        <p:txBody>
          <a:bodyPr/>
          <a:lstStyle/>
          <a:p>
            <a:r>
              <a:rPr lang="he-IL" sz="2800" dirty="0"/>
              <a:t>להלן נתונים על בית מסחר "גבעון" הנמצא ברחוב </a:t>
            </a:r>
            <a:r>
              <a:rPr lang="he-IL" sz="2800" dirty="0" err="1"/>
              <a:t>הלוויים</a:t>
            </a:r>
            <a:r>
              <a:rPr lang="he-IL" sz="2800" dirty="0"/>
              <a:t> 14 בת ים מיקוד 549908 בעל עוסק מורשה  980778976 עבור חודש אפריל 2020:</a:t>
            </a:r>
          </a:p>
        </p:txBody>
      </p:sp>
      <p:sp>
        <p:nvSpPr>
          <p:cNvPr id="4" name="מציין מיקום תוכן 3"/>
          <p:cNvSpPr>
            <a:spLocks noGrp="1"/>
          </p:cNvSpPr>
          <p:nvPr>
            <p:ph sz="quarter" idx="4"/>
          </p:nvPr>
        </p:nvSpPr>
        <p:spPr>
          <a:xfrm>
            <a:off x="-1623560" y="2362590"/>
            <a:ext cx="11160000" cy="2522126"/>
          </a:xfrm>
        </p:spPr>
        <p:txBody>
          <a:bodyPr>
            <a:normAutofit lnSpcReduction="10000"/>
          </a:bodyPr>
          <a:lstStyle/>
          <a:p>
            <a:r>
              <a:rPr lang="he-IL" dirty="0"/>
              <a:t>סכום עסקאות ללא מע"מ 386,000 ₪</a:t>
            </a:r>
          </a:p>
          <a:p>
            <a:r>
              <a:rPr lang="he-IL" dirty="0"/>
              <a:t>השכרת מבנה למגורים עסקה פטורה ממע"מ 12,040 ₪</a:t>
            </a:r>
          </a:p>
          <a:p>
            <a:r>
              <a:rPr lang="he-IL" dirty="0"/>
              <a:t>מתן שירות לתייר עסקה בשיעור "אפס" 1,960 ₪.</a:t>
            </a:r>
          </a:p>
          <a:p>
            <a:r>
              <a:rPr lang="he-IL" dirty="0"/>
              <a:t>סכום מע"מ על העסקאות 65,620 ₪</a:t>
            </a:r>
          </a:p>
          <a:p>
            <a:r>
              <a:rPr lang="he-IL" dirty="0"/>
              <a:t>סכום מע"מ תשומות על ציוד ונכסים 3,170 ₪.</a:t>
            </a:r>
          </a:p>
          <a:p>
            <a:r>
              <a:rPr lang="he-IL" dirty="0"/>
              <a:t>סכום מע"מ תשומות על אחרות 28,960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טבלה 9"/>
          <p:cNvGraphicFramePr>
            <a:graphicFrameLocks noGrp="1"/>
          </p:cNvGraphicFramePr>
          <p:nvPr/>
        </p:nvGraphicFramePr>
        <p:xfrm>
          <a:off x="1291261" y="769270"/>
          <a:ext cx="10130113" cy="5259173"/>
        </p:xfrm>
        <a:graphic>
          <a:graphicData uri="http://schemas.openxmlformats.org/drawingml/2006/table">
            <a:tbl>
              <a:tblPr rtl="1"/>
              <a:tblGrid>
                <a:gridCol w="327014">
                  <a:extLst>
                    <a:ext uri="{9D8B030D-6E8A-4147-A177-3AD203B41FA5}">
                      <a16:colId xmlns:a16="http://schemas.microsoft.com/office/drawing/2014/main" val="20000"/>
                    </a:ext>
                  </a:extLst>
                </a:gridCol>
                <a:gridCol w="162060">
                  <a:extLst>
                    <a:ext uri="{9D8B030D-6E8A-4147-A177-3AD203B41FA5}">
                      <a16:colId xmlns:a16="http://schemas.microsoft.com/office/drawing/2014/main" val="20001"/>
                    </a:ext>
                  </a:extLst>
                </a:gridCol>
                <a:gridCol w="162060">
                  <a:extLst>
                    <a:ext uri="{9D8B030D-6E8A-4147-A177-3AD203B41FA5}">
                      <a16:colId xmlns:a16="http://schemas.microsoft.com/office/drawing/2014/main" val="20002"/>
                    </a:ext>
                  </a:extLst>
                </a:gridCol>
                <a:gridCol w="162060">
                  <a:extLst>
                    <a:ext uri="{9D8B030D-6E8A-4147-A177-3AD203B41FA5}">
                      <a16:colId xmlns:a16="http://schemas.microsoft.com/office/drawing/2014/main" val="20003"/>
                    </a:ext>
                  </a:extLst>
                </a:gridCol>
                <a:gridCol w="343036">
                  <a:extLst>
                    <a:ext uri="{9D8B030D-6E8A-4147-A177-3AD203B41FA5}">
                      <a16:colId xmlns:a16="http://schemas.microsoft.com/office/drawing/2014/main" val="20004"/>
                    </a:ext>
                  </a:extLst>
                </a:gridCol>
                <a:gridCol w="342092">
                  <a:extLst>
                    <a:ext uri="{9D8B030D-6E8A-4147-A177-3AD203B41FA5}">
                      <a16:colId xmlns:a16="http://schemas.microsoft.com/office/drawing/2014/main" val="20005"/>
                    </a:ext>
                  </a:extLst>
                </a:gridCol>
                <a:gridCol w="162060">
                  <a:extLst>
                    <a:ext uri="{9D8B030D-6E8A-4147-A177-3AD203B41FA5}">
                      <a16:colId xmlns:a16="http://schemas.microsoft.com/office/drawing/2014/main" val="20006"/>
                    </a:ext>
                  </a:extLst>
                </a:gridCol>
                <a:gridCol w="162060">
                  <a:extLst>
                    <a:ext uri="{9D8B030D-6E8A-4147-A177-3AD203B41FA5}">
                      <a16:colId xmlns:a16="http://schemas.microsoft.com/office/drawing/2014/main" val="20007"/>
                    </a:ext>
                  </a:extLst>
                </a:gridCol>
                <a:gridCol w="162060">
                  <a:extLst>
                    <a:ext uri="{9D8B030D-6E8A-4147-A177-3AD203B41FA5}">
                      <a16:colId xmlns:a16="http://schemas.microsoft.com/office/drawing/2014/main" val="20008"/>
                    </a:ext>
                  </a:extLst>
                </a:gridCol>
                <a:gridCol w="162060">
                  <a:extLst>
                    <a:ext uri="{9D8B030D-6E8A-4147-A177-3AD203B41FA5}">
                      <a16:colId xmlns:a16="http://schemas.microsoft.com/office/drawing/2014/main" val="20009"/>
                    </a:ext>
                  </a:extLst>
                </a:gridCol>
                <a:gridCol w="162060">
                  <a:extLst>
                    <a:ext uri="{9D8B030D-6E8A-4147-A177-3AD203B41FA5}">
                      <a16:colId xmlns:a16="http://schemas.microsoft.com/office/drawing/2014/main" val="20010"/>
                    </a:ext>
                  </a:extLst>
                </a:gridCol>
                <a:gridCol w="162060">
                  <a:extLst>
                    <a:ext uri="{9D8B030D-6E8A-4147-A177-3AD203B41FA5}">
                      <a16:colId xmlns:a16="http://schemas.microsoft.com/office/drawing/2014/main" val="20011"/>
                    </a:ext>
                  </a:extLst>
                </a:gridCol>
                <a:gridCol w="162060">
                  <a:extLst>
                    <a:ext uri="{9D8B030D-6E8A-4147-A177-3AD203B41FA5}">
                      <a16:colId xmlns:a16="http://schemas.microsoft.com/office/drawing/2014/main" val="20012"/>
                    </a:ext>
                  </a:extLst>
                </a:gridCol>
                <a:gridCol w="162060">
                  <a:extLst>
                    <a:ext uri="{9D8B030D-6E8A-4147-A177-3AD203B41FA5}">
                      <a16:colId xmlns:a16="http://schemas.microsoft.com/office/drawing/2014/main" val="20013"/>
                    </a:ext>
                  </a:extLst>
                </a:gridCol>
                <a:gridCol w="162060">
                  <a:extLst>
                    <a:ext uri="{9D8B030D-6E8A-4147-A177-3AD203B41FA5}">
                      <a16:colId xmlns:a16="http://schemas.microsoft.com/office/drawing/2014/main" val="20014"/>
                    </a:ext>
                  </a:extLst>
                </a:gridCol>
                <a:gridCol w="162060">
                  <a:extLst>
                    <a:ext uri="{9D8B030D-6E8A-4147-A177-3AD203B41FA5}">
                      <a16:colId xmlns:a16="http://schemas.microsoft.com/office/drawing/2014/main" val="20015"/>
                    </a:ext>
                  </a:extLst>
                </a:gridCol>
                <a:gridCol w="162060">
                  <a:extLst>
                    <a:ext uri="{9D8B030D-6E8A-4147-A177-3AD203B41FA5}">
                      <a16:colId xmlns:a16="http://schemas.microsoft.com/office/drawing/2014/main" val="20016"/>
                    </a:ext>
                  </a:extLst>
                </a:gridCol>
                <a:gridCol w="162060">
                  <a:extLst>
                    <a:ext uri="{9D8B030D-6E8A-4147-A177-3AD203B41FA5}">
                      <a16:colId xmlns:a16="http://schemas.microsoft.com/office/drawing/2014/main" val="20017"/>
                    </a:ext>
                  </a:extLst>
                </a:gridCol>
                <a:gridCol w="162060">
                  <a:extLst>
                    <a:ext uri="{9D8B030D-6E8A-4147-A177-3AD203B41FA5}">
                      <a16:colId xmlns:a16="http://schemas.microsoft.com/office/drawing/2014/main" val="20018"/>
                    </a:ext>
                  </a:extLst>
                </a:gridCol>
                <a:gridCol w="162060">
                  <a:extLst>
                    <a:ext uri="{9D8B030D-6E8A-4147-A177-3AD203B41FA5}">
                      <a16:colId xmlns:a16="http://schemas.microsoft.com/office/drawing/2014/main" val="20019"/>
                    </a:ext>
                  </a:extLst>
                </a:gridCol>
                <a:gridCol w="162060">
                  <a:extLst>
                    <a:ext uri="{9D8B030D-6E8A-4147-A177-3AD203B41FA5}">
                      <a16:colId xmlns:a16="http://schemas.microsoft.com/office/drawing/2014/main" val="20020"/>
                    </a:ext>
                  </a:extLst>
                </a:gridCol>
                <a:gridCol w="162060">
                  <a:extLst>
                    <a:ext uri="{9D8B030D-6E8A-4147-A177-3AD203B41FA5}">
                      <a16:colId xmlns:a16="http://schemas.microsoft.com/office/drawing/2014/main" val="20021"/>
                    </a:ext>
                  </a:extLst>
                </a:gridCol>
                <a:gridCol w="162060">
                  <a:extLst>
                    <a:ext uri="{9D8B030D-6E8A-4147-A177-3AD203B41FA5}">
                      <a16:colId xmlns:a16="http://schemas.microsoft.com/office/drawing/2014/main" val="20022"/>
                    </a:ext>
                  </a:extLst>
                </a:gridCol>
                <a:gridCol w="162060">
                  <a:extLst>
                    <a:ext uri="{9D8B030D-6E8A-4147-A177-3AD203B41FA5}">
                      <a16:colId xmlns:a16="http://schemas.microsoft.com/office/drawing/2014/main" val="20023"/>
                    </a:ext>
                  </a:extLst>
                </a:gridCol>
                <a:gridCol w="162060">
                  <a:extLst>
                    <a:ext uri="{9D8B030D-6E8A-4147-A177-3AD203B41FA5}">
                      <a16:colId xmlns:a16="http://schemas.microsoft.com/office/drawing/2014/main" val="20024"/>
                    </a:ext>
                  </a:extLst>
                </a:gridCol>
                <a:gridCol w="162060">
                  <a:extLst>
                    <a:ext uri="{9D8B030D-6E8A-4147-A177-3AD203B41FA5}">
                      <a16:colId xmlns:a16="http://schemas.microsoft.com/office/drawing/2014/main" val="20025"/>
                    </a:ext>
                  </a:extLst>
                </a:gridCol>
                <a:gridCol w="162060">
                  <a:extLst>
                    <a:ext uri="{9D8B030D-6E8A-4147-A177-3AD203B41FA5}">
                      <a16:colId xmlns:a16="http://schemas.microsoft.com/office/drawing/2014/main" val="20026"/>
                    </a:ext>
                  </a:extLst>
                </a:gridCol>
                <a:gridCol w="162060">
                  <a:extLst>
                    <a:ext uri="{9D8B030D-6E8A-4147-A177-3AD203B41FA5}">
                      <a16:colId xmlns:a16="http://schemas.microsoft.com/office/drawing/2014/main" val="20027"/>
                    </a:ext>
                  </a:extLst>
                </a:gridCol>
                <a:gridCol w="162060">
                  <a:extLst>
                    <a:ext uri="{9D8B030D-6E8A-4147-A177-3AD203B41FA5}">
                      <a16:colId xmlns:a16="http://schemas.microsoft.com/office/drawing/2014/main" val="20028"/>
                    </a:ext>
                  </a:extLst>
                </a:gridCol>
                <a:gridCol w="162060">
                  <a:extLst>
                    <a:ext uri="{9D8B030D-6E8A-4147-A177-3AD203B41FA5}">
                      <a16:colId xmlns:a16="http://schemas.microsoft.com/office/drawing/2014/main" val="20029"/>
                    </a:ext>
                  </a:extLst>
                </a:gridCol>
                <a:gridCol w="162060">
                  <a:extLst>
                    <a:ext uri="{9D8B030D-6E8A-4147-A177-3AD203B41FA5}">
                      <a16:colId xmlns:a16="http://schemas.microsoft.com/office/drawing/2014/main" val="20030"/>
                    </a:ext>
                  </a:extLst>
                </a:gridCol>
                <a:gridCol w="162060">
                  <a:extLst>
                    <a:ext uri="{9D8B030D-6E8A-4147-A177-3AD203B41FA5}">
                      <a16:colId xmlns:a16="http://schemas.microsoft.com/office/drawing/2014/main" val="20031"/>
                    </a:ext>
                  </a:extLst>
                </a:gridCol>
                <a:gridCol w="162060">
                  <a:extLst>
                    <a:ext uri="{9D8B030D-6E8A-4147-A177-3AD203B41FA5}">
                      <a16:colId xmlns:a16="http://schemas.microsoft.com/office/drawing/2014/main" val="20032"/>
                    </a:ext>
                  </a:extLst>
                </a:gridCol>
                <a:gridCol w="162060">
                  <a:extLst>
                    <a:ext uri="{9D8B030D-6E8A-4147-A177-3AD203B41FA5}">
                      <a16:colId xmlns:a16="http://schemas.microsoft.com/office/drawing/2014/main" val="20033"/>
                    </a:ext>
                  </a:extLst>
                </a:gridCol>
                <a:gridCol w="162060">
                  <a:extLst>
                    <a:ext uri="{9D8B030D-6E8A-4147-A177-3AD203B41FA5}">
                      <a16:colId xmlns:a16="http://schemas.microsoft.com/office/drawing/2014/main" val="20034"/>
                    </a:ext>
                  </a:extLst>
                </a:gridCol>
                <a:gridCol w="162060">
                  <a:extLst>
                    <a:ext uri="{9D8B030D-6E8A-4147-A177-3AD203B41FA5}">
                      <a16:colId xmlns:a16="http://schemas.microsoft.com/office/drawing/2014/main" val="20035"/>
                    </a:ext>
                  </a:extLst>
                </a:gridCol>
                <a:gridCol w="162060">
                  <a:extLst>
                    <a:ext uri="{9D8B030D-6E8A-4147-A177-3AD203B41FA5}">
                      <a16:colId xmlns:a16="http://schemas.microsoft.com/office/drawing/2014/main" val="20036"/>
                    </a:ext>
                  </a:extLst>
                </a:gridCol>
                <a:gridCol w="162060">
                  <a:extLst>
                    <a:ext uri="{9D8B030D-6E8A-4147-A177-3AD203B41FA5}">
                      <a16:colId xmlns:a16="http://schemas.microsoft.com/office/drawing/2014/main" val="20037"/>
                    </a:ext>
                  </a:extLst>
                </a:gridCol>
                <a:gridCol w="162060">
                  <a:extLst>
                    <a:ext uri="{9D8B030D-6E8A-4147-A177-3AD203B41FA5}">
                      <a16:colId xmlns:a16="http://schemas.microsoft.com/office/drawing/2014/main" val="20038"/>
                    </a:ext>
                  </a:extLst>
                </a:gridCol>
                <a:gridCol w="162060">
                  <a:extLst>
                    <a:ext uri="{9D8B030D-6E8A-4147-A177-3AD203B41FA5}">
                      <a16:colId xmlns:a16="http://schemas.microsoft.com/office/drawing/2014/main" val="20039"/>
                    </a:ext>
                  </a:extLst>
                </a:gridCol>
                <a:gridCol w="162060">
                  <a:extLst>
                    <a:ext uri="{9D8B030D-6E8A-4147-A177-3AD203B41FA5}">
                      <a16:colId xmlns:a16="http://schemas.microsoft.com/office/drawing/2014/main" val="20040"/>
                    </a:ext>
                  </a:extLst>
                </a:gridCol>
                <a:gridCol w="162060">
                  <a:extLst>
                    <a:ext uri="{9D8B030D-6E8A-4147-A177-3AD203B41FA5}">
                      <a16:colId xmlns:a16="http://schemas.microsoft.com/office/drawing/2014/main" val="20041"/>
                    </a:ext>
                  </a:extLst>
                </a:gridCol>
                <a:gridCol w="162060">
                  <a:extLst>
                    <a:ext uri="{9D8B030D-6E8A-4147-A177-3AD203B41FA5}">
                      <a16:colId xmlns:a16="http://schemas.microsoft.com/office/drawing/2014/main" val="20042"/>
                    </a:ext>
                  </a:extLst>
                </a:gridCol>
                <a:gridCol w="162060">
                  <a:extLst>
                    <a:ext uri="{9D8B030D-6E8A-4147-A177-3AD203B41FA5}">
                      <a16:colId xmlns:a16="http://schemas.microsoft.com/office/drawing/2014/main" val="20043"/>
                    </a:ext>
                  </a:extLst>
                </a:gridCol>
                <a:gridCol w="162060">
                  <a:extLst>
                    <a:ext uri="{9D8B030D-6E8A-4147-A177-3AD203B41FA5}">
                      <a16:colId xmlns:a16="http://schemas.microsoft.com/office/drawing/2014/main" val="20044"/>
                    </a:ext>
                  </a:extLst>
                </a:gridCol>
                <a:gridCol w="162060">
                  <a:extLst>
                    <a:ext uri="{9D8B030D-6E8A-4147-A177-3AD203B41FA5}">
                      <a16:colId xmlns:a16="http://schemas.microsoft.com/office/drawing/2014/main" val="20045"/>
                    </a:ext>
                  </a:extLst>
                </a:gridCol>
                <a:gridCol w="162060">
                  <a:extLst>
                    <a:ext uri="{9D8B030D-6E8A-4147-A177-3AD203B41FA5}">
                      <a16:colId xmlns:a16="http://schemas.microsoft.com/office/drawing/2014/main" val="20046"/>
                    </a:ext>
                  </a:extLst>
                </a:gridCol>
                <a:gridCol w="162060">
                  <a:extLst>
                    <a:ext uri="{9D8B030D-6E8A-4147-A177-3AD203B41FA5}">
                      <a16:colId xmlns:a16="http://schemas.microsoft.com/office/drawing/2014/main" val="20047"/>
                    </a:ext>
                  </a:extLst>
                </a:gridCol>
                <a:gridCol w="162060">
                  <a:extLst>
                    <a:ext uri="{9D8B030D-6E8A-4147-A177-3AD203B41FA5}">
                      <a16:colId xmlns:a16="http://schemas.microsoft.com/office/drawing/2014/main" val="20048"/>
                    </a:ext>
                  </a:extLst>
                </a:gridCol>
                <a:gridCol w="162060">
                  <a:extLst>
                    <a:ext uri="{9D8B030D-6E8A-4147-A177-3AD203B41FA5}">
                      <a16:colId xmlns:a16="http://schemas.microsoft.com/office/drawing/2014/main" val="20049"/>
                    </a:ext>
                  </a:extLst>
                </a:gridCol>
                <a:gridCol w="162060">
                  <a:extLst>
                    <a:ext uri="{9D8B030D-6E8A-4147-A177-3AD203B41FA5}">
                      <a16:colId xmlns:a16="http://schemas.microsoft.com/office/drawing/2014/main" val="20050"/>
                    </a:ext>
                  </a:extLst>
                </a:gridCol>
                <a:gridCol w="162060">
                  <a:extLst>
                    <a:ext uri="{9D8B030D-6E8A-4147-A177-3AD203B41FA5}">
                      <a16:colId xmlns:a16="http://schemas.microsoft.com/office/drawing/2014/main" val="20051"/>
                    </a:ext>
                  </a:extLst>
                </a:gridCol>
                <a:gridCol w="162060">
                  <a:extLst>
                    <a:ext uri="{9D8B030D-6E8A-4147-A177-3AD203B41FA5}">
                      <a16:colId xmlns:a16="http://schemas.microsoft.com/office/drawing/2014/main" val="20052"/>
                    </a:ext>
                  </a:extLst>
                </a:gridCol>
                <a:gridCol w="359998">
                  <a:extLst>
                    <a:ext uri="{9D8B030D-6E8A-4147-A177-3AD203B41FA5}">
                      <a16:colId xmlns:a16="http://schemas.microsoft.com/office/drawing/2014/main" val="20053"/>
                    </a:ext>
                  </a:extLst>
                </a:gridCol>
                <a:gridCol w="366596">
                  <a:extLst>
                    <a:ext uri="{9D8B030D-6E8A-4147-A177-3AD203B41FA5}">
                      <a16:colId xmlns:a16="http://schemas.microsoft.com/office/drawing/2014/main" val="20054"/>
                    </a:ext>
                  </a:extLst>
                </a:gridCol>
                <a:gridCol w="288377">
                  <a:extLst>
                    <a:ext uri="{9D8B030D-6E8A-4147-A177-3AD203B41FA5}">
                      <a16:colId xmlns:a16="http://schemas.microsoft.com/office/drawing/2014/main" val="20055"/>
                    </a:ext>
                  </a:extLst>
                </a:gridCol>
              </a:tblGrid>
              <a:tr h="410666">
                <a:tc gridSpan="7">
                  <a:txBody>
                    <a:bodyPr/>
                    <a:lstStyle/>
                    <a:p>
                      <a:pPr algn="r" rtl="1">
                        <a:spcAft>
                          <a:spcPts val="0"/>
                        </a:spcAft>
                      </a:pPr>
                      <a:r>
                        <a:rPr lang="he-IL" sz="1200" dirty="0">
                          <a:latin typeface="Times New Roman"/>
                          <a:ea typeface="Times New Roman"/>
                          <a:cs typeface="Arial"/>
                        </a:rPr>
                        <a:t>מדינת ישראל</a:t>
                      </a:r>
                      <a:endParaRPr lang="en-US" sz="12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r" rtl="1">
                        <a:spcAft>
                          <a:spcPts val="0"/>
                        </a:spcAft>
                      </a:pPr>
                      <a:r>
                        <a:rPr lang="he-IL" sz="1200" b="1">
                          <a:latin typeface="Times New Roman"/>
                          <a:ea typeface="Times New Roman"/>
                          <a:cs typeface="Arial"/>
                        </a:rPr>
                        <a:t>אגף המכס ומס ערך מוסף</a:t>
                      </a:r>
                      <a:endParaRPr lang="en-US" sz="12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1">
                  <a:txBody>
                    <a:bodyPr/>
                    <a:lstStyle/>
                    <a:p>
                      <a:pPr algn="r" rtl="1">
                        <a:spcAft>
                          <a:spcPts val="0"/>
                        </a:spcAft>
                      </a:pPr>
                      <a:r>
                        <a:rPr lang="he-IL" sz="1200" b="1" dirty="0">
                          <a:latin typeface="Times New Roman"/>
                          <a:ea typeface="Times New Roman"/>
                          <a:cs typeface="Arial"/>
                        </a:rPr>
                        <a:t>דו"ח תקופתי</a:t>
                      </a:r>
                      <a:endParaRPr lang="en-US" sz="12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7">
                  <a:txBody>
                    <a:bodyPr/>
                    <a:lstStyle/>
                    <a:p>
                      <a:pPr algn="ctr" rtl="1">
                        <a:spcAft>
                          <a:spcPts val="0"/>
                        </a:spcAft>
                      </a:pPr>
                      <a:r>
                        <a:rPr lang="he-IL" sz="1100">
                          <a:latin typeface="Times New Roman"/>
                          <a:ea typeface="Times New Roman"/>
                          <a:cs typeface="Arial"/>
                        </a:rPr>
                        <a:t>הודעת זיכוי </a:t>
                      </a:r>
                      <a:r>
                        <a:rPr lang="en-US" sz="1100">
                          <a:latin typeface="Arial"/>
                          <a:ea typeface="Times New Roman"/>
                          <a:cs typeface="David"/>
                        </a:rPr>
                        <a:t>–</a:t>
                      </a:r>
                      <a:r>
                        <a:rPr lang="he-IL" sz="1100">
                          <a:latin typeface="Times New Roman"/>
                          <a:ea typeface="Times New Roman"/>
                          <a:cs typeface="Arial"/>
                        </a:rPr>
                        <a:t> לתשלום</a:t>
                      </a:r>
                      <a:endParaRPr lang="en-US" sz="1200">
                        <a:latin typeface="Times New Roman"/>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456294">
                <a:tc gridSpan="3">
                  <a:txBody>
                    <a:bodyPr/>
                    <a:lstStyle/>
                    <a:p>
                      <a:pPr algn="r" rtl="1">
                        <a:spcAft>
                          <a:spcPts val="0"/>
                        </a:spcAft>
                      </a:pPr>
                      <a:r>
                        <a:rPr lang="he-IL" sz="1200" b="1">
                          <a:latin typeface="Times New Roman"/>
                          <a:ea typeface="Times New Roman"/>
                          <a:cs typeface="Arial"/>
                        </a:rPr>
                        <a:t>מ</a:t>
                      </a:r>
                      <a:r>
                        <a:rPr lang="he-IL" sz="2200" b="1" baseline="30000">
                          <a:latin typeface="Times New Roman"/>
                          <a:ea typeface="Times New Roman"/>
                          <a:cs typeface="Arial"/>
                        </a:rPr>
                        <a:t>ע</a:t>
                      </a:r>
                      <a:r>
                        <a:rPr lang="he-IL" sz="1200" b="1">
                          <a:latin typeface="Times New Roman"/>
                          <a:ea typeface="Times New Roman"/>
                          <a:cs typeface="Arial"/>
                        </a:rPr>
                        <a:t>מ</a:t>
                      </a:r>
                      <a:endParaRPr lang="en-US" sz="12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r>
                        <a:rPr lang="he-IL" sz="1400" dirty="0">
                          <a:latin typeface="Times New Roman"/>
                          <a:ea typeface="Times New Roman"/>
                          <a:cs typeface="Arial"/>
                        </a:rPr>
                        <a:t>שם העוסק</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ctr" rtl="1">
                        <a:spcAft>
                          <a:spcPts val="0"/>
                        </a:spcAft>
                      </a:pPr>
                      <a:r>
                        <a:rPr lang="he-IL" sz="1400" dirty="0">
                          <a:latin typeface="Times New Roman"/>
                          <a:ea typeface="Times New Roman"/>
                          <a:cs typeface="Arial"/>
                        </a:rPr>
                        <a:t>מען</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r>
                        <a:rPr lang="he-IL" sz="1400" dirty="0">
                          <a:latin typeface="Times New Roman"/>
                          <a:ea typeface="Times New Roman"/>
                          <a:cs typeface="Arial"/>
                        </a:rPr>
                        <a:t>ס. ישוב</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gn="r" rtl="1">
                        <a:spcAft>
                          <a:spcPts val="0"/>
                        </a:spcAft>
                      </a:pPr>
                      <a:r>
                        <a:rPr lang="he-IL" sz="1400" dirty="0">
                          <a:latin typeface="Times New Roman"/>
                          <a:ea typeface="Times New Roman"/>
                          <a:cs typeface="Arial"/>
                        </a:rPr>
                        <a:t>מיקוד</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05332">
                <a:tc gridSpan="14">
                  <a:txBody>
                    <a:bodyPr/>
                    <a:lstStyle/>
                    <a:p>
                      <a:pPr algn="ctr" rtl="0">
                        <a:spcAft>
                          <a:spcPts val="0"/>
                        </a:spcAft>
                      </a:pPr>
                      <a:r>
                        <a:rPr lang="he-IL" sz="1200" dirty="0">
                          <a:latin typeface="Arial"/>
                          <a:ea typeface="Times New Roman"/>
                          <a:cs typeface="David"/>
                        </a:rPr>
                        <a:t> </a:t>
                      </a: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5">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r>
                        <a:rPr lang="he-IL" sz="800" dirty="0">
                          <a:latin typeface="Times New Roman"/>
                          <a:ea typeface="Times New Roman"/>
                          <a:cs typeface="Arial"/>
                        </a:rPr>
                        <a:t>835</a:t>
                      </a:r>
                      <a:endParaRPr lang="en-US" sz="1200" dirty="0">
                        <a:latin typeface="Times New Roman"/>
                        <a:ea typeface="Times New Roman"/>
                        <a:cs typeface="David"/>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0">
                        <a:spcAft>
                          <a:spcPts val="0"/>
                        </a:spcAft>
                      </a:pPr>
                      <a:endParaRPr lang="he-IL" sz="1200" dirty="0">
                        <a:latin typeface="Arial"/>
                        <a:ea typeface="Times New Roman"/>
                        <a:cs typeface="David"/>
                      </a:endParaRPr>
                    </a:p>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87865">
                <a:tc gridSpan="14">
                  <a:txBody>
                    <a:bodyPr/>
                    <a:lstStyle/>
                    <a:p>
                      <a:pPr algn="ctr" rtl="1">
                        <a:lnSpc>
                          <a:spcPts val="1000"/>
                        </a:lnSpc>
                        <a:spcAft>
                          <a:spcPts val="0"/>
                        </a:spcAft>
                      </a:pPr>
                      <a:r>
                        <a:rPr lang="he-IL" sz="1400" spc="-20" dirty="0">
                          <a:latin typeface="Times New Roman"/>
                          <a:ea typeface="Times New Roman"/>
                          <a:cs typeface="Arial"/>
                        </a:rPr>
                        <a:t>התקופה שלגביה חלה חובת הדיווח</a:t>
                      </a:r>
                      <a:endParaRPr lang="en-US" sz="1400" dirty="0">
                        <a:latin typeface="Times New Roman"/>
                        <a:ea typeface="Times New Roman"/>
                        <a:cs typeface="David"/>
                      </a:endParaRPr>
                    </a:p>
                  </a:txBody>
                  <a:tcPr marL="17780" marR="177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lnSpc>
                          <a:spcPts val="1000"/>
                        </a:lnSpc>
                        <a:spcAft>
                          <a:spcPts val="0"/>
                        </a:spcAft>
                      </a:pPr>
                      <a:r>
                        <a:rPr lang="he-IL" sz="1400" dirty="0">
                          <a:latin typeface="Times New Roman"/>
                          <a:ea typeface="Times New Roman"/>
                          <a:cs typeface="Arial"/>
                        </a:rPr>
                        <a:t>יש להגיש הדו"ח עד</a:t>
                      </a:r>
                      <a:endParaRPr lang="en-US" sz="1400" dirty="0">
                        <a:latin typeface="Times New Roman"/>
                        <a:ea typeface="Times New Roman"/>
                        <a:cs typeface="David"/>
                      </a:endParaRP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lnSpc>
                          <a:spcPts val="1000"/>
                        </a:lnSpc>
                        <a:spcAft>
                          <a:spcPts val="0"/>
                        </a:spcAft>
                      </a:pPr>
                      <a:r>
                        <a:rPr lang="he-IL" sz="1400" dirty="0">
                          <a:latin typeface="Times New Roman"/>
                          <a:ea typeface="Times New Roman"/>
                          <a:cs typeface="Arial"/>
                        </a:rPr>
                        <a:t>ס.ת</a:t>
                      </a:r>
                      <a:endParaRPr lang="en-US" sz="1400" dirty="0">
                        <a:latin typeface="Times New Roman"/>
                        <a:ea typeface="Times New Roman"/>
                        <a:cs typeface="David"/>
                      </a:endParaRP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gridSpan="5">
                  <a:txBody>
                    <a:bodyPr/>
                    <a:lstStyle/>
                    <a:p>
                      <a:pPr algn="r" rtl="1">
                        <a:lnSpc>
                          <a:spcPts val="1000"/>
                        </a:lnSpc>
                        <a:spcAft>
                          <a:spcPts val="0"/>
                        </a:spcAft>
                      </a:pPr>
                      <a:r>
                        <a:rPr lang="he-IL" sz="1400" dirty="0">
                          <a:latin typeface="Times New Roman"/>
                          <a:ea typeface="Times New Roman"/>
                          <a:cs typeface="Arial"/>
                        </a:rPr>
                        <a:t>ח.מ.א</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0">
                        <a:lnSpc>
                          <a:spcPts val="1000"/>
                        </a:lnSpc>
                        <a:spcAft>
                          <a:spcPts val="0"/>
                        </a:spcAft>
                      </a:pPr>
                      <a:endParaRPr lang="en-US" sz="1400" dirty="0">
                        <a:latin typeface="Arial"/>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lnSpc>
                          <a:spcPts val="1000"/>
                        </a:lnSpc>
                        <a:spcAft>
                          <a:spcPts val="0"/>
                        </a:spcAft>
                      </a:pPr>
                      <a:r>
                        <a:rPr lang="he-IL" sz="1400" dirty="0">
                          <a:latin typeface="Times New Roman"/>
                          <a:ea typeface="Times New Roman"/>
                          <a:cs typeface="Arial"/>
                        </a:rPr>
                        <a:t>שנה חודש</a:t>
                      </a:r>
                      <a:endParaRPr lang="en-US" sz="1400" dirty="0">
                        <a:latin typeface="Times New Roman"/>
                        <a:ea typeface="Times New Roman"/>
                        <a:cs typeface="David"/>
                      </a:endParaRPr>
                    </a:p>
                  </a:txBody>
                  <a:tcPr marL="17780" marR="177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0">
                        <a:lnSpc>
                          <a:spcPts val="1000"/>
                        </a:lnSpc>
                        <a:spcAft>
                          <a:spcPts val="0"/>
                        </a:spcAft>
                      </a:pPr>
                      <a:endParaRPr lang="en-US" sz="1400" dirty="0">
                        <a:latin typeface="Arial"/>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lnSpc>
                          <a:spcPts val="1000"/>
                        </a:lnSpc>
                        <a:spcAft>
                          <a:spcPts val="0"/>
                        </a:spcAft>
                      </a:pPr>
                      <a:r>
                        <a:rPr lang="he-IL" sz="1400" dirty="0">
                          <a:latin typeface="Times New Roman"/>
                          <a:ea typeface="Times New Roman"/>
                          <a:cs typeface="Arial"/>
                        </a:rPr>
                        <a:t>מס' תיק העוסק</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lnSpc>
                          <a:spcPts val="1000"/>
                        </a:lnSpc>
                        <a:spcAft>
                          <a:spcPts val="0"/>
                        </a:spcAft>
                      </a:pPr>
                      <a:endParaRPr lang="en-US" sz="1200">
                        <a:latin typeface="Arial"/>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0">
                <a:tc gridSpan="8">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9">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lnSpc>
                          <a:spcPts val="600"/>
                        </a:lnSpc>
                        <a:spcAft>
                          <a:spcPts val="0"/>
                        </a:spcAft>
                      </a:pPr>
                      <a:endParaRPr lang="he-IL" sz="1200" dirty="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4"/>
                  </a:ext>
                </a:extLst>
              </a:tr>
              <a:tr h="30284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Wingdings"/>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gridSpan="4">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232898">
                <a:tc gridSpan="12">
                  <a:txBody>
                    <a:bodyPr/>
                    <a:lstStyle/>
                    <a:p>
                      <a:pPr algn="ctr" rtl="1">
                        <a:spcAft>
                          <a:spcPts val="0"/>
                        </a:spcAft>
                      </a:pPr>
                      <a:r>
                        <a:rPr lang="he-IL" sz="1400">
                          <a:latin typeface="Times New Roman"/>
                          <a:ea typeface="Times New Roman"/>
                          <a:cs typeface="Arial"/>
                        </a:rPr>
                        <a:t>המס על העסקאות</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r>
                        <a:rPr lang="he-IL" sz="1400">
                          <a:latin typeface="Times New Roman"/>
                          <a:ea typeface="Times New Roman"/>
                          <a:cs typeface="Arial"/>
                        </a:rPr>
                        <a:t>עסקאות חייבות (ללא מע"מ)</a:t>
                      </a:r>
                      <a:endParaRPr lang="en-US" sz="1400">
                        <a:latin typeface="Times New Roman"/>
                        <a:ea typeface="Times New Roman"/>
                        <a:cs typeface="David"/>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0">
                  <a:txBody>
                    <a:bodyPr/>
                    <a:lstStyle/>
                    <a:p>
                      <a:pPr algn="ctr" rtl="1">
                        <a:spcAft>
                          <a:spcPts val="0"/>
                        </a:spcAft>
                      </a:pPr>
                      <a:r>
                        <a:rPr lang="he-IL" sz="1400">
                          <a:latin typeface="Times New Roman"/>
                          <a:ea typeface="Times New Roman"/>
                          <a:cs typeface="Arial"/>
                        </a:rPr>
                        <a:t>עסקאות פטורות או בשיעור אפס   </a:t>
                      </a:r>
                      <a:endParaRPr lang="en-US" sz="1400">
                        <a:latin typeface="Times New Roman"/>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6"/>
                  </a:ext>
                </a:extLst>
              </a:tr>
              <a:tr h="232898">
                <a:tc gridSpan="8">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7">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endParaRPr lang="en-US" sz="1400" dirty="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4">
                  <a:txBody>
                    <a:bodyPr/>
                    <a:lstStyle/>
                    <a:p>
                      <a:pPr algn="r" rtl="1">
                        <a:spcAft>
                          <a:spcPts val="0"/>
                        </a:spcAft>
                      </a:pPr>
                      <a:endParaRPr lang="he-IL" sz="14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7"/>
                  </a:ext>
                </a:extLst>
              </a:tr>
              <a:tr h="23289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Symbol"/>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29">
                  <a:txBody>
                    <a:bodyPr/>
                    <a:lstStyle/>
                    <a:p>
                      <a:pPr algn="r" rtl="1">
                        <a:spcAft>
                          <a:spcPts val="0"/>
                        </a:spcAft>
                      </a:pPr>
                      <a:endParaRPr lang="he-IL" sz="1400" dirty="0">
                        <a:latin typeface="Times New Roman"/>
                        <a:ea typeface="Times New Roman"/>
                        <a:cs typeface="Arial"/>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1">
                  <a:txBody>
                    <a:bodyPr/>
                    <a:lstStyle/>
                    <a:p>
                      <a:pPr algn="r" rtl="1">
                        <a:spcAft>
                          <a:spcPts val="0"/>
                        </a:spcAft>
                      </a:pPr>
                      <a:r>
                        <a:rPr lang="he-IL" sz="1400" b="1">
                          <a:latin typeface="Times New Roman"/>
                          <a:ea typeface="Times New Roman"/>
                          <a:cs typeface="Arial"/>
                        </a:rPr>
                        <a:t>בשקלים שלמים</a:t>
                      </a:r>
                      <a:endParaRPr lang="en-US" sz="1400">
                        <a:latin typeface="Times New Roman"/>
                        <a:ea typeface="Times New Roman"/>
                        <a:cs typeface="David"/>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8"/>
                  </a:ext>
                </a:extLst>
              </a:tr>
              <a:tr h="465795">
                <a:tc gridSpan="2">
                  <a:txBody>
                    <a:bodyPr/>
                    <a:lstStyle/>
                    <a:p>
                      <a:pPr algn="r" rtl="1">
                        <a:spcAft>
                          <a:spcPts val="0"/>
                        </a:spcAft>
                      </a:pPr>
                      <a:endParaRPr lang="he-IL" sz="800">
                        <a:latin typeface="Times New Roman"/>
                        <a:ea typeface="Times New Roman"/>
                        <a:cs typeface="Arial"/>
                      </a:endParaRPr>
                    </a:p>
                  </a:txBody>
                  <a:tcPr marL="67945" marR="67945"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11">
                  <a:txBody>
                    <a:bodyPr/>
                    <a:lstStyle/>
                    <a:p>
                      <a:pPr algn="ctr" rtl="1">
                        <a:spcAft>
                          <a:spcPts val="0"/>
                        </a:spcAft>
                      </a:pPr>
                      <a:r>
                        <a:rPr lang="he-IL" sz="1400">
                          <a:latin typeface="Times New Roman"/>
                          <a:ea typeface="Times New Roman"/>
                          <a:cs typeface="Arial"/>
                        </a:rPr>
                        <a:t>מס תשומות על ציוד ונכסים קבועים</a:t>
                      </a:r>
                      <a:endParaRPr lang="en-US" sz="1400">
                        <a:latin typeface="Times New Roman"/>
                        <a:ea typeface="Times New Roman"/>
                        <a:cs typeface="David"/>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6">
                  <a:txBody>
                    <a:bodyPr/>
                    <a:lstStyle/>
                    <a:p>
                      <a:pPr algn="r" rtl="0">
                        <a:spcAft>
                          <a:spcPts val="0"/>
                        </a:spcAft>
                      </a:pPr>
                      <a:r>
                        <a:rPr lang="en-US" sz="1400">
                          <a:latin typeface="Arial"/>
                          <a:ea typeface="Times New Roman"/>
                          <a:cs typeface="Arial"/>
                          <a:sym typeface="Symbol"/>
                        </a:rPr>
                        <a:t></a:t>
                      </a:r>
                      <a:r>
                        <a:rPr lang="he-IL" sz="1400">
                          <a:latin typeface="Times New Roman"/>
                          <a:ea typeface="Times New Roman"/>
                          <a:cs typeface="Arial"/>
                        </a:rPr>
                        <a:t>מס תשומות</a:t>
                      </a:r>
                      <a:endParaRPr lang="en-US" sz="1400">
                        <a:latin typeface="Times New Roman"/>
                        <a:ea typeface="Times New Roman"/>
                        <a:cs typeface="David"/>
                      </a:endParaRPr>
                    </a:p>
                  </a:txBody>
                  <a:tcPr marL="67945" marR="67945"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9">
                  <a:txBody>
                    <a:bodyPr/>
                    <a:lstStyle/>
                    <a:p>
                      <a:pPr algn="r" rtl="1">
                        <a:spcAft>
                          <a:spcPts val="0"/>
                        </a:spcAft>
                      </a:pPr>
                      <a:endParaRPr lang="he-IL" sz="1400">
                        <a:latin typeface="Times New Roman"/>
                        <a:ea typeface="Times New Roman"/>
                        <a:cs typeface="Arial"/>
                      </a:endParaRPr>
                    </a:p>
                  </a:txBody>
                  <a:tcPr marL="67945" marR="67945"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800">
                        <a:latin typeface="Times New Roman"/>
                        <a:ea typeface="Times New Roman"/>
                        <a:cs typeface="Arial"/>
                      </a:endParaRPr>
                    </a:p>
                  </a:txBody>
                  <a:tcPr marL="67945" marR="67945"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9"/>
                  </a:ext>
                </a:extLst>
              </a:tr>
              <a:tr h="23289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Symbol"/>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gridSpan="30">
                  <a:txBody>
                    <a:bodyPr/>
                    <a:lstStyle/>
                    <a:p>
                      <a:pPr algn="r" rtl="1">
                        <a:spcAft>
                          <a:spcPts val="0"/>
                        </a:spcAft>
                      </a:pPr>
                      <a:r>
                        <a:rPr lang="he-IL" sz="1400" b="1">
                          <a:latin typeface="Times New Roman"/>
                          <a:ea typeface="Times New Roman"/>
                          <a:cs typeface="Arial"/>
                        </a:rPr>
                        <a:t>הצהרת העוסק וחתימתו</a:t>
                      </a:r>
                      <a:endParaRPr lang="en-US" sz="14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spcAft>
                          <a:spcPts val="0"/>
                        </a:spcAft>
                      </a:pPr>
                      <a:endParaRPr lang="he-IL" sz="14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0"/>
                  </a:ext>
                </a:extLst>
              </a:tr>
              <a:tr h="465795">
                <a:tc gridSpan="2">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10">
                  <a:txBody>
                    <a:bodyPr/>
                    <a:lstStyle/>
                    <a:p>
                      <a:pPr algn="ctr" rtl="1">
                        <a:spcAft>
                          <a:spcPts val="0"/>
                        </a:spcAft>
                      </a:pPr>
                      <a:r>
                        <a:rPr lang="he-IL" sz="1400">
                          <a:latin typeface="Times New Roman"/>
                          <a:ea typeface="Times New Roman"/>
                          <a:cs typeface="Arial"/>
                        </a:rPr>
                        <a:t>המס על תשומות אחרות</a:t>
                      </a:r>
                      <a:endParaRPr lang="en-US" sz="14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5">
                  <a:txBody>
                    <a:bodyPr/>
                    <a:lstStyle/>
                    <a:p>
                      <a:pPr algn="r" rtl="1">
                        <a:spcAft>
                          <a:spcPts val="0"/>
                        </a:spcAft>
                      </a:pPr>
                      <a:r>
                        <a:rPr lang="he-IL" sz="1400">
                          <a:latin typeface="Times New Roman"/>
                          <a:ea typeface="Times New Roman"/>
                          <a:cs typeface="Arial"/>
                        </a:rPr>
                        <a:t>אני מצהיר שכל הפרטים שמסרתי בדו"ח זה הינם נכונים ומלאים.</a:t>
                      </a:r>
                      <a:endParaRPr lang="en-US" sz="1400" dirty="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1"/>
                  </a:ext>
                </a:extLst>
              </a:tr>
              <a:tr h="273777">
                <a:tc gridSpan="8">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5">
                  <a:txBody>
                    <a:bodyPr/>
                    <a:lstStyle/>
                    <a:p>
                      <a:pPr algn="r" rtl="1">
                        <a:spcAft>
                          <a:spcPts val="0"/>
                        </a:spcAft>
                      </a:pPr>
                      <a:r>
                        <a:rPr lang="he-IL" sz="1400">
                          <a:latin typeface="Times New Roman"/>
                          <a:ea typeface="Times New Roman"/>
                          <a:cs typeface="Arial"/>
                        </a:rPr>
                        <a:t>ידוע לי שמסירת פרטים לא נכונים מהווה עבירה על החוק.</a:t>
                      </a:r>
                      <a:endParaRPr lang="en-US" sz="14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ct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2"/>
                  </a:ext>
                </a:extLst>
              </a:tr>
              <a:tr h="232898">
                <a:tc gridSpan="8">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dirty="0">
                          <a:latin typeface="Times New Roman"/>
                          <a:ea typeface="Times New Roman"/>
                          <a:cs typeface="Arial"/>
                        </a:rPr>
                        <a:t>שם החותם: </a:t>
                      </a:r>
                      <a:endParaRPr lang="en-US" sz="1400" dirty="0">
                        <a:latin typeface="Times New Roman"/>
                        <a:ea typeface="Times New Roman"/>
                        <a:cs typeface="David"/>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12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410666">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nchor="ctr">
                    <a:lnL w="1905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dirty="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gridSpan="4">
                  <a:txBody>
                    <a:bodyPr/>
                    <a:lstStyle/>
                    <a:p>
                      <a:pPr algn="r" rtl="1">
                        <a:spcAft>
                          <a:spcPts val="0"/>
                        </a:spcAft>
                      </a:pPr>
                      <a:endParaRPr lang="he-IL" sz="1400" dirty="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dirty="0">
                          <a:latin typeface="Times New Roman"/>
                          <a:ea typeface="Times New Roman"/>
                          <a:cs typeface="Arial"/>
                        </a:rPr>
                        <a:t>חתימה וחותמת העוסק או בא כוחו </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ctr" rtl="1">
                        <a:spcAft>
                          <a:spcPts val="0"/>
                        </a:spcAft>
                      </a:pPr>
                      <a:r>
                        <a:rPr lang="he-IL" sz="1200">
                          <a:latin typeface="Times New Roman"/>
                          <a:ea typeface="Times New Roman"/>
                          <a:cs typeface="Arial"/>
                        </a:rPr>
                        <a:t>חותמת נתקבל</a:t>
                      </a:r>
                      <a:endParaRPr lang="en-US" sz="12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4"/>
                  </a:ext>
                </a:extLst>
              </a:tr>
              <a:tr h="232898">
                <a:tc gridSpan="12">
                  <a:txBody>
                    <a:bodyPr/>
                    <a:lstStyle/>
                    <a:p>
                      <a:pPr algn="ctr" rtl="1">
                        <a:spcAft>
                          <a:spcPts val="0"/>
                        </a:spcAft>
                      </a:pPr>
                      <a:r>
                        <a:rPr lang="he-IL" sz="1400">
                          <a:latin typeface="Times New Roman"/>
                          <a:ea typeface="Times New Roman"/>
                          <a:cs typeface="Arial"/>
                        </a:rPr>
                        <a:t>הסכום לתשלום בשקלים חדשים</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dirty="0">
                          <a:latin typeface="Times New Roman"/>
                          <a:ea typeface="Times New Roman"/>
                          <a:cs typeface="Arial"/>
                        </a:rPr>
                        <a:t>תאריך </a:t>
                      </a:r>
                      <a:r>
                        <a:rPr lang="he-IL" sz="1400" b="1" dirty="0">
                          <a:latin typeface="Times New Roman"/>
                          <a:ea typeface="Times New Roman"/>
                          <a:cs typeface="Arial"/>
                        </a:rPr>
                        <a:t>	</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ct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5"/>
                  </a:ext>
                </a:extLst>
              </a:tr>
              <a:tr h="232898">
                <a:tc gridSpan="2">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2">
                  <a:txBody>
                    <a:bodyPr/>
                    <a:lstStyle/>
                    <a:p>
                      <a:pPr algn="r" rtl="1">
                        <a:spcAft>
                          <a:spcPts val="0"/>
                        </a:spcAft>
                      </a:pPr>
                      <a:r>
                        <a:rPr lang="he-IL" sz="1400" dirty="0">
                          <a:latin typeface="Times New Roman"/>
                          <a:ea typeface="Times New Roman"/>
                          <a:cs typeface="Arial"/>
                        </a:rPr>
                        <a:t>הסכום לתשלום במילים</a:t>
                      </a:r>
                      <a:r>
                        <a:rPr lang="he-IL" sz="1400" b="1" dirty="0">
                          <a:latin typeface="Times New Roman"/>
                          <a:ea typeface="Times New Roman"/>
                          <a:cs typeface="Arial"/>
                        </a:rPr>
                        <a:t>	 </a:t>
                      </a:r>
                      <a:endParaRPr lang="en-US" sz="1400" dirty="0">
                        <a:latin typeface="Times New Roman"/>
                        <a:ea typeface="Times New Roman"/>
                        <a:cs typeface="David"/>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dirty="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8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6"/>
                  </a:ext>
                </a:extLst>
              </a:tr>
              <a:tr h="85555">
                <a:tc gridSpan="8">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0">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ts val="600"/>
                        </a:lnSpc>
                        <a:spcAft>
                          <a:spcPts val="0"/>
                        </a:spcAft>
                      </a:pPr>
                      <a:endParaRPr lang="he-IL" sz="1200" dirty="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3" name="TextBox 2"/>
          <p:cNvSpPr txBox="1"/>
          <p:nvPr/>
        </p:nvSpPr>
        <p:spPr>
          <a:xfrm>
            <a:off x="2924355" y="139844"/>
            <a:ext cx="7401464" cy="584775"/>
          </a:xfrm>
          <a:prstGeom prst="rect">
            <a:avLst/>
          </a:prstGeom>
          <a:noFill/>
        </p:spPr>
        <p:txBody>
          <a:bodyPr wrap="square" rtlCol="1">
            <a:spAutoFit/>
          </a:bodyPr>
          <a:lstStyle/>
          <a:p>
            <a:pPr algn="ctr"/>
            <a:r>
              <a:rPr lang="he-IL" sz="3200" b="1" dirty="0">
                <a:latin typeface="Varela Round" pitchFamily="2" charset="-79"/>
                <a:cs typeface="Varela Round" pitchFamily="2" charset="-79"/>
              </a:rPr>
              <a:t>פתרון התרגיל</a:t>
            </a:r>
          </a:p>
        </p:txBody>
      </p:sp>
      <p:sp>
        <p:nvSpPr>
          <p:cNvPr id="4" name="TextBox 3"/>
          <p:cNvSpPr txBox="1"/>
          <p:nvPr/>
        </p:nvSpPr>
        <p:spPr>
          <a:xfrm>
            <a:off x="8022566" y="1245413"/>
            <a:ext cx="2639683" cy="369332"/>
          </a:xfrm>
          <a:prstGeom prst="rect">
            <a:avLst/>
          </a:prstGeom>
          <a:noFill/>
        </p:spPr>
        <p:txBody>
          <a:bodyPr wrap="square" rtlCol="1">
            <a:spAutoFit/>
          </a:bodyPr>
          <a:lstStyle/>
          <a:p>
            <a:r>
              <a:rPr lang="he-IL" dirty="0"/>
              <a:t>גבעון</a:t>
            </a:r>
          </a:p>
        </p:txBody>
      </p:sp>
      <p:sp>
        <p:nvSpPr>
          <p:cNvPr id="5" name="TextBox 4"/>
          <p:cNvSpPr txBox="1"/>
          <p:nvPr/>
        </p:nvSpPr>
        <p:spPr>
          <a:xfrm>
            <a:off x="4390846" y="1262666"/>
            <a:ext cx="3450566" cy="369332"/>
          </a:xfrm>
          <a:prstGeom prst="rect">
            <a:avLst/>
          </a:prstGeom>
          <a:noFill/>
        </p:spPr>
        <p:txBody>
          <a:bodyPr wrap="square" rtlCol="1">
            <a:spAutoFit/>
          </a:bodyPr>
          <a:lstStyle/>
          <a:p>
            <a:r>
              <a:rPr lang="he-IL" dirty="0"/>
              <a:t>רחוב </a:t>
            </a:r>
            <a:r>
              <a:rPr lang="he-IL" dirty="0" err="1"/>
              <a:t>הלוויים</a:t>
            </a:r>
            <a:r>
              <a:rPr lang="he-IL" dirty="0"/>
              <a:t> 14</a:t>
            </a:r>
          </a:p>
        </p:txBody>
      </p:sp>
      <p:sp>
        <p:nvSpPr>
          <p:cNvPr id="6" name="TextBox 5"/>
          <p:cNvSpPr txBox="1"/>
          <p:nvPr/>
        </p:nvSpPr>
        <p:spPr>
          <a:xfrm>
            <a:off x="2674189" y="1262666"/>
            <a:ext cx="1414732" cy="369332"/>
          </a:xfrm>
          <a:prstGeom prst="rect">
            <a:avLst/>
          </a:prstGeom>
          <a:noFill/>
        </p:spPr>
        <p:txBody>
          <a:bodyPr wrap="square" rtlCol="1">
            <a:spAutoFit/>
          </a:bodyPr>
          <a:lstStyle/>
          <a:p>
            <a:r>
              <a:rPr lang="he-IL" dirty="0"/>
              <a:t>בת ים</a:t>
            </a:r>
          </a:p>
        </p:txBody>
      </p:sp>
      <p:sp>
        <p:nvSpPr>
          <p:cNvPr id="7" name="TextBox 6"/>
          <p:cNvSpPr txBox="1"/>
          <p:nvPr/>
        </p:nvSpPr>
        <p:spPr>
          <a:xfrm>
            <a:off x="1429285" y="1314425"/>
            <a:ext cx="1121434" cy="369332"/>
          </a:xfrm>
          <a:prstGeom prst="rect">
            <a:avLst/>
          </a:prstGeom>
          <a:noFill/>
        </p:spPr>
        <p:txBody>
          <a:bodyPr wrap="square" rtlCol="1">
            <a:spAutoFit/>
          </a:bodyPr>
          <a:lstStyle/>
          <a:p>
            <a:r>
              <a:rPr lang="he-IL" dirty="0"/>
              <a:t>549908</a:t>
            </a:r>
          </a:p>
        </p:txBody>
      </p:sp>
      <p:sp>
        <p:nvSpPr>
          <p:cNvPr id="9" name="TextBox 8"/>
          <p:cNvSpPr txBox="1"/>
          <p:nvPr/>
        </p:nvSpPr>
        <p:spPr>
          <a:xfrm>
            <a:off x="9108141" y="1685785"/>
            <a:ext cx="1657627" cy="369332"/>
          </a:xfrm>
          <a:prstGeom prst="rect">
            <a:avLst/>
          </a:prstGeom>
          <a:noFill/>
        </p:spPr>
        <p:txBody>
          <a:bodyPr wrap="square" rtlCol="1">
            <a:spAutoFit/>
          </a:bodyPr>
          <a:lstStyle/>
          <a:p>
            <a:r>
              <a:rPr lang="he-IL" dirty="0"/>
              <a:t>אפריל 2020</a:t>
            </a:r>
          </a:p>
        </p:txBody>
      </p:sp>
      <p:sp>
        <p:nvSpPr>
          <p:cNvPr id="11" name="TextBox 10"/>
          <p:cNvSpPr txBox="1"/>
          <p:nvPr/>
        </p:nvSpPr>
        <p:spPr>
          <a:xfrm>
            <a:off x="7185804" y="1661387"/>
            <a:ext cx="1311215" cy="369332"/>
          </a:xfrm>
          <a:prstGeom prst="rect">
            <a:avLst/>
          </a:prstGeom>
          <a:noFill/>
        </p:spPr>
        <p:txBody>
          <a:bodyPr wrap="square" rtlCol="1">
            <a:spAutoFit/>
          </a:bodyPr>
          <a:lstStyle/>
          <a:p>
            <a:r>
              <a:rPr lang="he-IL" dirty="0"/>
              <a:t>15/5/2020</a:t>
            </a:r>
          </a:p>
        </p:txBody>
      </p:sp>
      <p:sp>
        <p:nvSpPr>
          <p:cNvPr id="12" name="TextBox 11"/>
          <p:cNvSpPr txBox="1"/>
          <p:nvPr/>
        </p:nvSpPr>
        <p:spPr>
          <a:xfrm>
            <a:off x="4390846" y="1661387"/>
            <a:ext cx="1017917" cy="369332"/>
          </a:xfrm>
          <a:prstGeom prst="rect">
            <a:avLst/>
          </a:prstGeom>
          <a:noFill/>
        </p:spPr>
        <p:txBody>
          <a:bodyPr wrap="square" rtlCol="1">
            <a:spAutoFit/>
          </a:bodyPr>
          <a:lstStyle/>
          <a:p>
            <a:r>
              <a:rPr lang="he-IL" dirty="0"/>
              <a:t>04/2020</a:t>
            </a:r>
          </a:p>
        </p:txBody>
      </p:sp>
      <p:sp>
        <p:nvSpPr>
          <p:cNvPr id="13" name="TextBox 12"/>
          <p:cNvSpPr txBox="1"/>
          <p:nvPr/>
        </p:nvSpPr>
        <p:spPr>
          <a:xfrm>
            <a:off x="1725283" y="1683757"/>
            <a:ext cx="1897811" cy="369332"/>
          </a:xfrm>
          <a:prstGeom prst="rect">
            <a:avLst/>
          </a:prstGeom>
          <a:noFill/>
        </p:spPr>
        <p:txBody>
          <a:bodyPr wrap="square" rtlCol="1">
            <a:spAutoFit/>
          </a:bodyPr>
          <a:lstStyle/>
          <a:p>
            <a:r>
              <a:rPr lang="he-IL" dirty="0"/>
              <a:t>980778976</a:t>
            </a:r>
          </a:p>
        </p:txBody>
      </p:sp>
      <p:sp>
        <p:nvSpPr>
          <p:cNvPr id="14" name="TextBox 13"/>
          <p:cNvSpPr txBox="1"/>
          <p:nvPr/>
        </p:nvSpPr>
        <p:spPr>
          <a:xfrm>
            <a:off x="6236899" y="2341600"/>
            <a:ext cx="2260120" cy="369332"/>
          </a:xfrm>
          <a:prstGeom prst="rect">
            <a:avLst/>
          </a:prstGeom>
          <a:noFill/>
        </p:spPr>
        <p:txBody>
          <a:bodyPr wrap="square" rtlCol="1">
            <a:spAutoFit/>
          </a:bodyPr>
          <a:lstStyle/>
          <a:p>
            <a:r>
              <a:rPr lang="he-IL" dirty="0"/>
              <a:t>386,000</a:t>
            </a:r>
          </a:p>
        </p:txBody>
      </p:sp>
      <p:sp>
        <p:nvSpPr>
          <p:cNvPr id="15" name="TextBox 14"/>
          <p:cNvSpPr txBox="1"/>
          <p:nvPr/>
        </p:nvSpPr>
        <p:spPr>
          <a:xfrm>
            <a:off x="3623094" y="2341600"/>
            <a:ext cx="1518249" cy="369332"/>
          </a:xfrm>
          <a:prstGeom prst="rect">
            <a:avLst/>
          </a:prstGeom>
          <a:noFill/>
        </p:spPr>
        <p:txBody>
          <a:bodyPr wrap="square" rtlCol="1">
            <a:spAutoFit/>
          </a:bodyPr>
          <a:lstStyle/>
          <a:p>
            <a:r>
              <a:rPr lang="he-IL" dirty="0"/>
              <a:t>14,000</a:t>
            </a:r>
          </a:p>
        </p:txBody>
      </p:sp>
      <p:sp>
        <p:nvSpPr>
          <p:cNvPr id="16" name="TextBox 15"/>
          <p:cNvSpPr txBox="1"/>
          <p:nvPr/>
        </p:nvSpPr>
        <p:spPr>
          <a:xfrm>
            <a:off x="8833447" y="2376106"/>
            <a:ext cx="2260120" cy="369332"/>
          </a:xfrm>
          <a:prstGeom prst="rect">
            <a:avLst/>
          </a:prstGeom>
          <a:noFill/>
        </p:spPr>
        <p:txBody>
          <a:bodyPr wrap="square" rtlCol="1">
            <a:spAutoFit/>
          </a:bodyPr>
          <a:lstStyle/>
          <a:p>
            <a:r>
              <a:rPr lang="he-IL" dirty="0"/>
              <a:t>65,620</a:t>
            </a:r>
          </a:p>
        </p:txBody>
      </p:sp>
      <p:sp>
        <p:nvSpPr>
          <p:cNvPr id="17" name="TextBox 16"/>
          <p:cNvSpPr txBox="1"/>
          <p:nvPr/>
        </p:nvSpPr>
        <p:spPr>
          <a:xfrm>
            <a:off x="9816860" y="3083141"/>
            <a:ext cx="1230702" cy="369332"/>
          </a:xfrm>
          <a:prstGeom prst="rect">
            <a:avLst/>
          </a:prstGeom>
          <a:noFill/>
        </p:spPr>
        <p:txBody>
          <a:bodyPr wrap="square" rtlCol="1">
            <a:spAutoFit/>
          </a:bodyPr>
          <a:lstStyle/>
          <a:p>
            <a:r>
              <a:rPr lang="he-IL" dirty="0"/>
              <a:t>3,170</a:t>
            </a:r>
          </a:p>
        </p:txBody>
      </p:sp>
      <p:sp>
        <p:nvSpPr>
          <p:cNvPr id="18" name="TextBox 17"/>
          <p:cNvSpPr txBox="1"/>
          <p:nvPr/>
        </p:nvSpPr>
        <p:spPr>
          <a:xfrm>
            <a:off x="9512060" y="3761117"/>
            <a:ext cx="1604514" cy="369332"/>
          </a:xfrm>
          <a:prstGeom prst="rect">
            <a:avLst/>
          </a:prstGeom>
          <a:noFill/>
        </p:spPr>
        <p:txBody>
          <a:bodyPr wrap="square" rtlCol="1">
            <a:spAutoFit/>
          </a:bodyPr>
          <a:lstStyle/>
          <a:p>
            <a:r>
              <a:rPr lang="he-IL" dirty="0"/>
              <a:t>28,960</a:t>
            </a:r>
          </a:p>
        </p:txBody>
      </p:sp>
      <p:sp>
        <p:nvSpPr>
          <p:cNvPr id="19" name="TextBox 18"/>
          <p:cNvSpPr txBox="1"/>
          <p:nvPr/>
        </p:nvSpPr>
        <p:spPr>
          <a:xfrm>
            <a:off x="8856454" y="5077447"/>
            <a:ext cx="2260120" cy="369332"/>
          </a:xfrm>
          <a:prstGeom prst="rect">
            <a:avLst/>
          </a:prstGeom>
          <a:noFill/>
        </p:spPr>
        <p:txBody>
          <a:bodyPr wrap="square" rtlCol="1">
            <a:spAutoFit/>
          </a:bodyPr>
          <a:lstStyle/>
          <a:p>
            <a:r>
              <a:rPr lang="he-IL" dirty="0"/>
              <a:t>33,490</a:t>
            </a:r>
          </a:p>
        </p:txBody>
      </p:sp>
      <p:sp>
        <p:nvSpPr>
          <p:cNvPr id="20" name="TextBox 19"/>
          <p:cNvSpPr txBox="1"/>
          <p:nvPr/>
        </p:nvSpPr>
        <p:spPr>
          <a:xfrm>
            <a:off x="5141343" y="4708115"/>
            <a:ext cx="1449238" cy="369332"/>
          </a:xfrm>
          <a:prstGeom prst="rect">
            <a:avLst/>
          </a:prstGeom>
          <a:noFill/>
        </p:spPr>
        <p:txBody>
          <a:bodyPr wrap="square" rtlCol="1">
            <a:spAutoFit/>
          </a:bodyPr>
          <a:lstStyle/>
          <a:p>
            <a:r>
              <a:rPr lang="he-IL" dirty="0"/>
              <a:t>גבעון</a:t>
            </a:r>
          </a:p>
        </p:txBody>
      </p:sp>
      <p:sp>
        <p:nvSpPr>
          <p:cNvPr id="21" name="TextBox 20"/>
          <p:cNvSpPr txBox="1"/>
          <p:nvPr/>
        </p:nvSpPr>
        <p:spPr>
          <a:xfrm>
            <a:off x="4390846" y="5077447"/>
            <a:ext cx="1449238" cy="369332"/>
          </a:xfrm>
          <a:prstGeom prst="rect">
            <a:avLst/>
          </a:prstGeom>
          <a:noFill/>
        </p:spPr>
        <p:txBody>
          <a:bodyPr wrap="square" rtlCol="1">
            <a:spAutoFit/>
          </a:bodyPr>
          <a:lstStyle/>
          <a:p>
            <a:r>
              <a:rPr lang="he-IL" dirty="0">
                <a:latin typeface="Guttman Yad-Brush" pitchFamily="2" charset="-79"/>
                <a:cs typeface="Guttman Yad-Brush" pitchFamily="2" charset="-79"/>
              </a:rPr>
              <a:t>גבעון</a:t>
            </a:r>
          </a:p>
        </p:txBody>
      </p:sp>
      <p:sp>
        <p:nvSpPr>
          <p:cNvPr id="22" name="TextBox 21"/>
          <p:cNvSpPr txBox="1"/>
          <p:nvPr/>
        </p:nvSpPr>
        <p:spPr>
          <a:xfrm>
            <a:off x="5201729" y="5395020"/>
            <a:ext cx="2070340" cy="369332"/>
          </a:xfrm>
          <a:prstGeom prst="rect">
            <a:avLst/>
          </a:prstGeom>
          <a:noFill/>
        </p:spPr>
        <p:txBody>
          <a:bodyPr wrap="square" rtlCol="1">
            <a:spAutoFit/>
          </a:bodyPr>
          <a:lstStyle/>
          <a:p>
            <a:r>
              <a:rPr lang="he-IL" dirty="0"/>
              <a:t>15.5.2020</a:t>
            </a:r>
          </a:p>
        </p:txBody>
      </p:sp>
      <p:sp>
        <p:nvSpPr>
          <p:cNvPr id="23" name="TextBox 22"/>
          <p:cNvSpPr txBox="1"/>
          <p:nvPr/>
        </p:nvSpPr>
        <p:spPr>
          <a:xfrm>
            <a:off x="2674189" y="5614192"/>
            <a:ext cx="4865298" cy="369332"/>
          </a:xfrm>
          <a:prstGeom prst="rect">
            <a:avLst/>
          </a:prstGeom>
          <a:noFill/>
        </p:spPr>
        <p:txBody>
          <a:bodyPr wrap="square" rtlCol="1">
            <a:spAutoFit/>
          </a:bodyPr>
          <a:lstStyle/>
          <a:p>
            <a:r>
              <a:rPr lang="he-IL" dirty="0"/>
              <a:t>שלושים ושלושה אלף ארבע מאות ותשעים ש"ח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dissolv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dissolve">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dissolve">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dissolve">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dissolve">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dissolve">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dissolve">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dissolve">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dissolve">
                                      <p:cBhvr>
                                        <p:cTn id="82" dur="500"/>
                                        <p:tgtEl>
                                          <p:spTgt spid="21"/>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2"/>
                                        </p:tgtEl>
                                        <p:attrNameLst>
                                          <p:attrName>style.visibility</p:attrName>
                                        </p:attrNameLst>
                                      </p:cBhvr>
                                      <p:to>
                                        <p:strVal val="visible"/>
                                      </p:to>
                                    </p:set>
                                    <p:animEffect transition="in" filter="dissolve">
                                      <p:cBhvr>
                                        <p:cTn id="87" dur="500"/>
                                        <p:tgtEl>
                                          <p:spTgt spid="22"/>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Effect transition="in" filter="dissolve">
                                      <p:cBhvr>
                                        <p:cTn id="9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פעילות חשבונאית לדיווח למע"מ</a:t>
            </a:r>
          </a:p>
        </p:txBody>
      </p:sp>
      <p:sp>
        <p:nvSpPr>
          <p:cNvPr id="3" name="מציין מיקום טקסט 2"/>
          <p:cNvSpPr>
            <a:spLocks noGrp="1"/>
          </p:cNvSpPr>
          <p:nvPr>
            <p:ph type="body" sz="quarter" idx="3"/>
          </p:nvPr>
        </p:nvSpPr>
        <p:spPr>
          <a:xfrm>
            <a:off x="0" y="933094"/>
            <a:ext cx="11159999" cy="540000"/>
          </a:xfrm>
        </p:spPr>
        <p:txBody>
          <a:bodyPr/>
          <a:lstStyle/>
          <a:p>
            <a:r>
              <a:rPr lang="he-IL" dirty="0"/>
              <a:t>שלבים</a:t>
            </a:r>
          </a:p>
        </p:txBody>
      </p:sp>
      <p:sp>
        <p:nvSpPr>
          <p:cNvPr id="4" name="מציין מיקום תוכן 3"/>
          <p:cNvSpPr>
            <a:spLocks noGrp="1"/>
          </p:cNvSpPr>
          <p:nvPr>
            <p:ph sz="quarter" idx="4"/>
          </p:nvPr>
        </p:nvSpPr>
        <p:spPr>
          <a:xfrm>
            <a:off x="0" y="1473095"/>
            <a:ext cx="11160000" cy="706968"/>
          </a:xfrm>
        </p:spPr>
        <p:txBody>
          <a:bodyPr/>
          <a:lstStyle/>
          <a:p>
            <a:r>
              <a:rPr lang="he-IL" dirty="0"/>
              <a:t>רישום פקודות יומן על סמך מסמכים</a:t>
            </a:r>
          </a:p>
          <a:p>
            <a:endParaRPr lang="he-IL" dirty="0"/>
          </a:p>
        </p:txBody>
      </p:sp>
      <p:sp>
        <p:nvSpPr>
          <p:cNvPr id="7" name="מציין מיקום תוכן 3"/>
          <p:cNvSpPr txBox="1">
            <a:spLocks/>
          </p:cNvSpPr>
          <p:nvPr/>
        </p:nvSpPr>
        <p:spPr>
          <a:xfrm>
            <a:off x="66135" y="2180063"/>
            <a:ext cx="11160000" cy="706968"/>
          </a:xfrm>
          <a:prstGeom prst="rect">
            <a:avLst/>
          </a:prstGeom>
        </p:spPr>
        <p:txBody>
          <a:bodyPr vert="horz" lIns="91440" tIns="45720" rIns="91440" bIns="45720" rtlCol="1">
            <a:normAutofit/>
          </a:bodyPr>
          <a:lstStyle/>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העברת הפעולות לכרטסת חשבונות והצגת חשבונות המע"מ בלבד</a:t>
            </a: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sp>
        <p:nvSpPr>
          <p:cNvPr id="8" name="מציין מיקום תוכן 3"/>
          <p:cNvSpPr txBox="1">
            <a:spLocks/>
          </p:cNvSpPr>
          <p:nvPr/>
        </p:nvSpPr>
        <p:spPr>
          <a:xfrm>
            <a:off x="-1" y="2887031"/>
            <a:ext cx="11160000" cy="706968"/>
          </a:xfrm>
          <a:prstGeom prst="rect">
            <a:avLst/>
          </a:prstGeom>
        </p:spPr>
        <p:txBody>
          <a:bodyPr vert="horz" lIns="91440" tIns="45720" rIns="91440" bIns="45720" rtlCol="1">
            <a:normAutofit/>
          </a:bodyPr>
          <a:lstStyle/>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סגירת חשבונות המע"מ לחשבון </a:t>
            </a:r>
            <a:r>
              <a:rPr kumimoji="0" lang="he-IL" sz="2400" b="0" i="0" u="none" strike="noStrike" kern="1200" cap="none" spc="0" normalizeH="0" baseline="0" noProof="0" dirty="0" err="1">
                <a:ln>
                  <a:noFill/>
                </a:ln>
                <a:solidFill>
                  <a:srgbClr val="002060"/>
                </a:solidFill>
                <a:effectLst/>
                <a:uLnTx/>
                <a:uFillTx/>
                <a:latin typeface="Varela Round" pitchFamily="2" charset="-79"/>
                <a:ea typeface="+mn-ea"/>
                <a:cs typeface="Varela Round" pitchFamily="2" charset="-79"/>
              </a:rPr>
              <a:t>חו</a:t>
            </a: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a:t>
            </a:r>
            <a:r>
              <a:rPr lang="he-IL" sz="2400" dirty="0">
                <a:solidFill>
                  <a:srgbClr val="002060"/>
                </a:solidFill>
                <a:latin typeface="Varela Round" pitchFamily="2" charset="-79"/>
                <a:cs typeface="Varela Round" pitchFamily="2" charset="-79"/>
              </a:rPr>
              <a:t>ז מע"מ</a:t>
            </a: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sp>
        <p:nvSpPr>
          <p:cNvPr id="9" name="מציין מיקום תוכן 3"/>
          <p:cNvSpPr txBox="1">
            <a:spLocks/>
          </p:cNvSpPr>
          <p:nvPr/>
        </p:nvSpPr>
        <p:spPr>
          <a:xfrm>
            <a:off x="0" y="3567109"/>
            <a:ext cx="11160000" cy="706968"/>
          </a:xfrm>
          <a:prstGeom prst="rect">
            <a:avLst/>
          </a:prstGeom>
        </p:spPr>
        <p:txBody>
          <a:bodyPr vert="horz" lIns="91440" tIns="45720" rIns="91440" bIns="45720" rtlCol="1">
            <a:normAutofit/>
          </a:bodyPr>
          <a:lstStyle/>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רישום פעולות יומן עבור סגירת חשבונות המע"מ והעברה לכרטיס </a:t>
            </a:r>
            <a:r>
              <a:rPr kumimoji="0" lang="he-IL" sz="2400" b="0" i="0" u="none" strike="noStrike" kern="1200" cap="none" spc="0" normalizeH="0" baseline="0" noProof="0" dirty="0" err="1">
                <a:ln>
                  <a:noFill/>
                </a:ln>
                <a:solidFill>
                  <a:srgbClr val="002060"/>
                </a:solidFill>
                <a:effectLst/>
                <a:uLnTx/>
                <a:uFillTx/>
                <a:latin typeface="Varela Round" pitchFamily="2" charset="-79"/>
                <a:ea typeface="+mn-ea"/>
                <a:cs typeface="Varela Round" pitchFamily="2" charset="-79"/>
              </a:rPr>
              <a:t>חו"ז</a:t>
            </a: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 מע"מ</a:t>
            </a: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sp>
        <p:nvSpPr>
          <p:cNvPr id="10" name="מציין מיקום תוכן 3"/>
          <p:cNvSpPr txBox="1">
            <a:spLocks/>
          </p:cNvSpPr>
          <p:nvPr/>
        </p:nvSpPr>
        <p:spPr>
          <a:xfrm>
            <a:off x="0" y="4238219"/>
            <a:ext cx="11160000" cy="706968"/>
          </a:xfrm>
          <a:prstGeom prst="rect">
            <a:avLst/>
          </a:prstGeom>
        </p:spPr>
        <p:txBody>
          <a:bodyPr vert="horz" lIns="91440" tIns="45720" rIns="91440" bIns="45720" rtlCol="1">
            <a:normAutofit/>
          </a:bodyPr>
          <a:lstStyle/>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מילוי דו"ח מע"מ</a:t>
            </a: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sp>
        <p:nvSpPr>
          <p:cNvPr id="11" name="מציין מיקום תוכן 3"/>
          <p:cNvSpPr txBox="1">
            <a:spLocks/>
          </p:cNvSpPr>
          <p:nvPr/>
        </p:nvSpPr>
        <p:spPr>
          <a:xfrm>
            <a:off x="-1" y="4891400"/>
            <a:ext cx="11160000" cy="706968"/>
          </a:xfrm>
          <a:prstGeom prst="rect">
            <a:avLst/>
          </a:prstGeom>
        </p:spPr>
        <p:txBody>
          <a:bodyPr vert="horz" lIns="91440" tIns="45720" rIns="91440" bIns="45720" rtlCol="1">
            <a:normAutofit/>
          </a:bodyPr>
          <a:lstStyle/>
          <a:p>
            <a:pPr marL="342900" lvl="0" indent="-342900">
              <a:spcAft>
                <a:spcPts val="600"/>
              </a:spcAft>
              <a:buFont typeface="Arial" pitchFamily="34" charset="0"/>
              <a:buChar char="•"/>
            </a:pPr>
            <a:r>
              <a:rPr lang="he-IL" sz="2400" dirty="0">
                <a:solidFill>
                  <a:srgbClr val="002060"/>
                </a:solidFill>
                <a:latin typeface="Varela Round" pitchFamily="2" charset="-79"/>
                <a:cs typeface="Varela Round" pitchFamily="2" charset="-79"/>
              </a:rPr>
              <a:t>סגירת  כרטיס </a:t>
            </a:r>
            <a:r>
              <a:rPr lang="he-IL" sz="2400" dirty="0" err="1">
                <a:solidFill>
                  <a:srgbClr val="002060"/>
                </a:solidFill>
                <a:latin typeface="Varela Round" pitchFamily="2" charset="-79"/>
                <a:cs typeface="Varela Round" pitchFamily="2" charset="-79"/>
              </a:rPr>
              <a:t>חו"ז</a:t>
            </a:r>
            <a:r>
              <a:rPr lang="he-IL" sz="2400" dirty="0">
                <a:solidFill>
                  <a:srgbClr val="002060"/>
                </a:solidFill>
                <a:latin typeface="Varela Round" pitchFamily="2" charset="-79"/>
                <a:cs typeface="Varela Round" pitchFamily="2" charset="-79"/>
              </a:rPr>
              <a:t> מע"מ ורישום </a:t>
            </a: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פעולת יומן לתשלום למע"מ</a:t>
            </a: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2000" fill="hold"/>
                                        <p:tgtEl>
                                          <p:spTgt spid="7"/>
                                        </p:tgtEl>
                                        <p:attrNameLst>
                                          <p:attrName>ppt_x</p:attrName>
                                        </p:attrNameLst>
                                      </p:cBhvr>
                                      <p:tavLst>
                                        <p:tav tm="0">
                                          <p:val>
                                            <p:strVal val="1+#ppt_w/2"/>
                                          </p:val>
                                        </p:tav>
                                        <p:tav tm="100000">
                                          <p:val>
                                            <p:strVal val="#ppt_x"/>
                                          </p:val>
                                        </p:tav>
                                      </p:tavLst>
                                    </p:anim>
                                    <p:anim calcmode="lin" valueType="num">
                                      <p:cBhvr additive="base">
                                        <p:cTn id="14"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2000" fill="hold"/>
                                        <p:tgtEl>
                                          <p:spTgt spid="8"/>
                                        </p:tgtEl>
                                        <p:attrNameLst>
                                          <p:attrName>ppt_x</p:attrName>
                                        </p:attrNameLst>
                                      </p:cBhvr>
                                      <p:tavLst>
                                        <p:tav tm="0">
                                          <p:val>
                                            <p:strVal val="1+#ppt_w/2"/>
                                          </p:val>
                                        </p:tav>
                                        <p:tav tm="100000">
                                          <p:val>
                                            <p:strVal val="#ppt_x"/>
                                          </p:val>
                                        </p:tav>
                                      </p:tavLst>
                                    </p:anim>
                                    <p:anim calcmode="lin" valueType="num">
                                      <p:cBhvr additive="base">
                                        <p:cTn id="20"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2000" fill="hold"/>
                                        <p:tgtEl>
                                          <p:spTgt spid="9"/>
                                        </p:tgtEl>
                                        <p:attrNameLst>
                                          <p:attrName>ppt_x</p:attrName>
                                        </p:attrNameLst>
                                      </p:cBhvr>
                                      <p:tavLst>
                                        <p:tav tm="0">
                                          <p:val>
                                            <p:strVal val="1+#ppt_w/2"/>
                                          </p:val>
                                        </p:tav>
                                        <p:tav tm="100000">
                                          <p:val>
                                            <p:strVal val="#ppt_x"/>
                                          </p:val>
                                        </p:tav>
                                      </p:tavLst>
                                    </p:anim>
                                    <p:anim calcmode="lin" valueType="num">
                                      <p:cBhvr additive="base">
                                        <p:cTn id="26" dur="2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2000" fill="hold"/>
                                        <p:tgtEl>
                                          <p:spTgt spid="10"/>
                                        </p:tgtEl>
                                        <p:attrNameLst>
                                          <p:attrName>ppt_x</p:attrName>
                                        </p:attrNameLst>
                                      </p:cBhvr>
                                      <p:tavLst>
                                        <p:tav tm="0">
                                          <p:val>
                                            <p:strVal val="1+#ppt_w/2"/>
                                          </p:val>
                                        </p:tav>
                                        <p:tav tm="100000">
                                          <p:val>
                                            <p:strVal val="#ppt_x"/>
                                          </p:val>
                                        </p:tav>
                                      </p:tavLst>
                                    </p:anim>
                                    <p:anim calcmode="lin" valueType="num">
                                      <p:cBhvr additive="base">
                                        <p:cTn id="32" dur="2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2000" fill="hold"/>
                                        <p:tgtEl>
                                          <p:spTgt spid="11"/>
                                        </p:tgtEl>
                                        <p:attrNameLst>
                                          <p:attrName>ppt_x</p:attrName>
                                        </p:attrNameLst>
                                      </p:cBhvr>
                                      <p:tavLst>
                                        <p:tav tm="0">
                                          <p:val>
                                            <p:strVal val="1+#ppt_w/2"/>
                                          </p:val>
                                        </p:tav>
                                        <p:tav tm="100000">
                                          <p:val>
                                            <p:strVal val="#ppt_x"/>
                                          </p:val>
                                        </p:tav>
                                      </p:tavLst>
                                    </p:anim>
                                    <p:anim calcmode="lin" valueType="num">
                                      <p:cBhvr additive="base">
                                        <p:cTn id="38" dur="2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p:bldP spid="8" grpId="0"/>
      <p:bldP spid="9"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תרגיל</a:t>
            </a:r>
          </a:p>
        </p:txBody>
      </p:sp>
      <p:sp>
        <p:nvSpPr>
          <p:cNvPr id="3" name="מציין מיקום טקסט 2"/>
          <p:cNvSpPr>
            <a:spLocks noGrp="1"/>
          </p:cNvSpPr>
          <p:nvPr>
            <p:ph type="body" sz="quarter" idx="3"/>
          </p:nvPr>
        </p:nvSpPr>
        <p:spPr>
          <a:xfrm>
            <a:off x="515207" y="915681"/>
            <a:ext cx="11159999" cy="540000"/>
          </a:xfrm>
        </p:spPr>
        <p:txBody>
          <a:bodyPr/>
          <a:lstStyle/>
          <a:p>
            <a:r>
              <a:rPr lang="he-IL" dirty="0"/>
              <a:t>לפניך מסמכים שטרם נרשמו בבית המסחר "איילת השחר": </a:t>
            </a:r>
          </a:p>
        </p:txBody>
      </p:sp>
      <p:graphicFrame>
        <p:nvGraphicFramePr>
          <p:cNvPr id="5" name="מציין מיקום תוכן 4"/>
          <p:cNvGraphicFramePr>
            <a:graphicFrameLocks noGrp="1"/>
          </p:cNvGraphicFramePr>
          <p:nvPr>
            <p:ph sz="quarter" idx="4"/>
          </p:nvPr>
        </p:nvGraphicFramePr>
        <p:xfrm>
          <a:off x="7100047" y="1725681"/>
          <a:ext cx="4285129" cy="4083691"/>
        </p:xfrm>
        <a:graphic>
          <a:graphicData uri="http://schemas.openxmlformats.org/drawingml/2006/table">
            <a:tbl>
              <a:tblPr rtl="1"/>
              <a:tblGrid>
                <a:gridCol w="464471">
                  <a:extLst>
                    <a:ext uri="{9D8B030D-6E8A-4147-A177-3AD203B41FA5}">
                      <a16:colId xmlns:a16="http://schemas.microsoft.com/office/drawing/2014/main" val="20000"/>
                    </a:ext>
                  </a:extLst>
                </a:gridCol>
                <a:gridCol w="1438366">
                  <a:extLst>
                    <a:ext uri="{9D8B030D-6E8A-4147-A177-3AD203B41FA5}">
                      <a16:colId xmlns:a16="http://schemas.microsoft.com/office/drawing/2014/main" val="20001"/>
                    </a:ext>
                  </a:extLst>
                </a:gridCol>
                <a:gridCol w="659251">
                  <a:extLst>
                    <a:ext uri="{9D8B030D-6E8A-4147-A177-3AD203B41FA5}">
                      <a16:colId xmlns:a16="http://schemas.microsoft.com/office/drawing/2014/main" val="20002"/>
                    </a:ext>
                  </a:extLst>
                </a:gridCol>
                <a:gridCol w="250767">
                  <a:extLst>
                    <a:ext uri="{9D8B030D-6E8A-4147-A177-3AD203B41FA5}">
                      <a16:colId xmlns:a16="http://schemas.microsoft.com/office/drawing/2014/main" val="20003"/>
                    </a:ext>
                  </a:extLst>
                </a:gridCol>
                <a:gridCol w="1472274">
                  <a:extLst>
                    <a:ext uri="{9D8B030D-6E8A-4147-A177-3AD203B41FA5}">
                      <a16:colId xmlns:a16="http://schemas.microsoft.com/office/drawing/2014/main" val="20004"/>
                    </a:ext>
                  </a:extLst>
                </a:gridCol>
              </a:tblGrid>
              <a:tr h="474766">
                <a:tc gridSpan="4">
                  <a:txBody>
                    <a:bodyPr/>
                    <a:lstStyle/>
                    <a:p>
                      <a:pPr algn="r" rtl="1">
                        <a:lnSpc>
                          <a:spcPct val="115000"/>
                        </a:lnSpc>
                        <a:spcAft>
                          <a:spcPts val="0"/>
                        </a:spcAft>
                      </a:pPr>
                      <a:r>
                        <a:rPr lang="he-IL" sz="1600" b="1" dirty="0">
                          <a:latin typeface="Calibri"/>
                          <a:ea typeface="Calibri"/>
                          <a:cs typeface="David"/>
                        </a:rPr>
                        <a:t>"טרקלין חשמל"</a:t>
                      </a:r>
                      <a:endParaRPr lang="en-US" sz="1600" dirty="0">
                        <a:latin typeface="Calibri"/>
                        <a:ea typeface="Calibri"/>
                        <a:cs typeface="Arial"/>
                      </a:endParaRPr>
                    </a:p>
                    <a:p>
                      <a:pPr algn="r" rtl="1">
                        <a:lnSpc>
                          <a:spcPct val="115000"/>
                        </a:lnSpc>
                        <a:spcAft>
                          <a:spcPts val="0"/>
                        </a:spcAft>
                      </a:pPr>
                      <a:r>
                        <a:rPr lang="he-IL" sz="1600" b="1" dirty="0" err="1">
                          <a:latin typeface="Calibri"/>
                          <a:ea typeface="Calibri"/>
                          <a:cs typeface="David"/>
                        </a:rPr>
                        <a:t>רח</a:t>
                      </a:r>
                      <a:r>
                        <a:rPr lang="he-IL" sz="1600" b="1" dirty="0">
                          <a:latin typeface="Calibri"/>
                          <a:ea typeface="Calibri"/>
                          <a:cs typeface="David"/>
                        </a:rPr>
                        <a:t>' ההסתדרות 23 </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חיפה</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b="1" dirty="0">
                          <a:latin typeface="Calibri"/>
                          <a:ea typeface="Calibri"/>
                          <a:cs typeface="David"/>
                        </a:rPr>
                        <a:t>עוסק מורשה </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345567889</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90569">
                <a:tc gridSpan="5">
                  <a:txBody>
                    <a:bodyPr/>
                    <a:lstStyle/>
                    <a:p>
                      <a:pPr algn="ctr" rtl="1">
                        <a:lnSpc>
                          <a:spcPct val="115000"/>
                        </a:lnSpc>
                        <a:spcAft>
                          <a:spcPts val="0"/>
                        </a:spcAft>
                        <a:tabLst>
                          <a:tab pos="1972945" algn="l"/>
                        </a:tabLst>
                      </a:pPr>
                      <a:r>
                        <a:rPr lang="he-IL" sz="1600" dirty="0">
                          <a:latin typeface="Calibri"/>
                          <a:ea typeface="Calibri"/>
                          <a:cs typeface="David"/>
                        </a:rPr>
                        <a:t>                                               תאריך</a:t>
                      </a:r>
                      <a:r>
                        <a:rPr lang="he-IL" sz="1600" baseline="0" dirty="0">
                          <a:latin typeface="Calibri"/>
                          <a:ea typeface="Calibri"/>
                          <a:cs typeface="David"/>
                        </a:rPr>
                        <a:t> </a:t>
                      </a:r>
                      <a:r>
                        <a:rPr lang="he-IL" sz="1600" u="sng" dirty="0">
                          <a:latin typeface="Calibri"/>
                          <a:ea typeface="Calibri"/>
                          <a:cs typeface="David"/>
                        </a:rPr>
                        <a:t>11.3.2020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מספר 186</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מקור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"איילת השחר" רחוב בשן 56  </a:t>
                      </a:r>
                      <a:r>
                        <a:rPr lang="he-IL" sz="1600" b="1" u="sng" dirty="0" err="1">
                          <a:latin typeface="Calibri"/>
                          <a:ea typeface="Calibri"/>
                          <a:cs typeface="David"/>
                        </a:rPr>
                        <a:t>קרית</a:t>
                      </a:r>
                      <a:r>
                        <a:rPr lang="he-IL" sz="1600" b="1" u="sng" dirty="0">
                          <a:latin typeface="Calibri"/>
                          <a:ea typeface="Calibri"/>
                          <a:cs typeface="David"/>
                        </a:rPr>
                        <a:t> חיים</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22788">
                <a:tc>
                  <a:txBody>
                    <a:bodyPr/>
                    <a:lstStyle/>
                    <a:p>
                      <a:pPr algn="ctr" rtl="1" hangingPunct="0">
                        <a:lnSpc>
                          <a:spcPts val="1300"/>
                        </a:lnSpc>
                        <a:spcAft>
                          <a:spcPts val="0"/>
                        </a:spcAft>
                      </a:pPr>
                      <a:r>
                        <a:rPr lang="he-IL" sz="1600" b="1" dirty="0">
                          <a:latin typeface="Times New Roman"/>
                          <a:ea typeface="Times New Roman"/>
                          <a:cs typeface="David"/>
                        </a:rPr>
                        <a:t>כמות</a:t>
                      </a:r>
                      <a:endParaRPr lang="en-US" sz="1600" b="1" dirty="0">
                        <a:latin typeface="Times New Roman"/>
                        <a:ea typeface="Times New Roman"/>
                        <a:cs typeface="David"/>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dirty="0">
                          <a:latin typeface="Times New Roman"/>
                          <a:ea typeface="Times New Roman"/>
                          <a:cs typeface="David"/>
                        </a:rPr>
                        <a:t>פרטים</a:t>
                      </a:r>
                      <a:endParaRPr lang="en-US" sz="1600" b="1" dirty="0">
                        <a:latin typeface="Times New Roman"/>
                        <a:ea typeface="Times New Roman"/>
                        <a:cs typeface="David"/>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a:latin typeface="Times New Roman"/>
                          <a:ea typeface="Times New Roman"/>
                          <a:cs typeface="David"/>
                        </a:rPr>
                        <a:t>מחיר ליח'</a:t>
                      </a:r>
                      <a:endParaRPr lang="en-US" sz="1600" b="1">
                        <a:latin typeface="Times New Roman"/>
                        <a:ea typeface="Times New Roman"/>
                        <a:cs typeface="David"/>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extLst>
                  <a:ext uri="{0D108BD9-81ED-4DB2-BD59-A6C34878D82A}">
                    <a16:rowId xmlns:a16="http://schemas.microsoft.com/office/drawing/2014/main" val="10002"/>
                  </a:ext>
                </a:extLst>
              </a:tr>
              <a:tr h="158256">
                <a:tc>
                  <a:txBody>
                    <a:bodyPr/>
                    <a:lstStyle/>
                    <a:p>
                      <a:pPr algn="r" rtl="1">
                        <a:lnSpc>
                          <a:spcPct val="115000"/>
                        </a:lnSpc>
                        <a:spcAft>
                          <a:spcPts val="0"/>
                        </a:spcAft>
                      </a:pPr>
                      <a:r>
                        <a:rPr lang="he-IL" sz="1600">
                          <a:latin typeface="Calibri"/>
                          <a:ea typeface="Calibri"/>
                          <a:cs typeface="David"/>
                        </a:rPr>
                        <a:t>1</a:t>
                      </a:r>
                      <a:endParaRPr lang="en-US" sz="160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מזגן אלקטרה</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endParaRPr lang="en-US" sz="1600">
                        <a:latin typeface="Calibri"/>
                        <a:ea typeface="Calibri"/>
                        <a:cs typeface="David"/>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Calibri"/>
                          <a:ea typeface="Calibri"/>
                          <a:cs typeface="David"/>
                        </a:rPr>
                        <a:t>1,700</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3"/>
                  </a:ext>
                </a:extLst>
              </a:tr>
              <a:tr h="158256">
                <a:tc>
                  <a:txBody>
                    <a:bodyPr/>
                    <a:lstStyle/>
                    <a:p>
                      <a:pPr algn="r" rtl="1">
                        <a:lnSpc>
                          <a:spcPct val="115000"/>
                        </a:lnSpc>
                        <a:spcAft>
                          <a:spcPts val="0"/>
                        </a:spcAft>
                      </a:pPr>
                      <a:endParaRPr lang="he-IL" sz="1600">
                        <a:latin typeface="Calibri"/>
                        <a:ea typeface="Calibri"/>
                        <a:cs typeface="David"/>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הובלת מזגן והתקנה</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he-IL" sz="1600">
                        <a:latin typeface="Calibri"/>
                        <a:ea typeface="Calibri"/>
                        <a:cs typeface="David"/>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Calibri"/>
                          <a:ea typeface="Calibri"/>
                          <a:cs typeface="David"/>
                        </a:rPr>
                        <a:t>400</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4"/>
                  </a:ext>
                </a:extLst>
              </a:tr>
              <a:tr h="433645">
                <a:tc gridSpan="3">
                  <a:txBody>
                    <a:bodyPr/>
                    <a:lstStyle/>
                    <a:p>
                      <a:pPr algn="r" rtl="1">
                        <a:lnSpc>
                          <a:spcPct val="115000"/>
                        </a:lnSpc>
                        <a:spcAft>
                          <a:spcPts val="0"/>
                        </a:spcAft>
                      </a:pPr>
                      <a:r>
                        <a:rPr lang="he-IL" sz="1600" dirty="0" err="1">
                          <a:latin typeface="Calibri"/>
                          <a:ea typeface="Calibri"/>
                          <a:cs typeface="David"/>
                        </a:rPr>
                        <a:t>ז"פ</a:t>
                      </a:r>
                      <a:r>
                        <a:rPr lang="he-IL" sz="1600" dirty="0">
                          <a:latin typeface="Calibri"/>
                          <a:ea typeface="Calibri"/>
                          <a:cs typeface="David"/>
                        </a:rPr>
                        <a:t> 19.4.20                          סה"כ</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dirty="0">
                          <a:latin typeface="Calibri"/>
                          <a:ea typeface="Calibri"/>
                          <a:cs typeface="David"/>
                        </a:rPr>
                        <a:t>2,100</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5"/>
                  </a:ext>
                </a:extLst>
              </a:tr>
              <a:tr h="158256">
                <a:tc gridSpan="3">
                  <a:txBody>
                    <a:bodyPr/>
                    <a:lstStyle/>
                    <a:p>
                      <a:pPr algn="l" rtl="1">
                        <a:lnSpc>
                          <a:spcPct val="115000"/>
                        </a:lnSpc>
                        <a:spcAft>
                          <a:spcPts val="0"/>
                        </a:spcAft>
                      </a:pPr>
                      <a:r>
                        <a:rPr lang="he-IL" sz="1600" dirty="0">
                          <a:latin typeface="Calibri"/>
                          <a:ea typeface="Calibri"/>
                          <a:cs typeface="David"/>
                        </a:rPr>
                        <a:t>17% מע"מ</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dirty="0">
                          <a:latin typeface="Calibri"/>
                          <a:ea typeface="Calibri"/>
                          <a:cs typeface="David"/>
                        </a:rPr>
                        <a:t>357</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6"/>
                  </a:ext>
                </a:extLst>
              </a:tr>
              <a:tr h="158256">
                <a:tc gridSpan="3">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"טרקלין"</a:t>
                      </a:r>
                      <a:r>
                        <a:rPr lang="he-IL" sz="1600" dirty="0">
                          <a:latin typeface="Calibri"/>
                          <a:ea typeface="Calibri"/>
                          <a:cs typeface="David"/>
                        </a:rPr>
                        <a:t> סה"כ לתשלום</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u="dbl" dirty="0">
                          <a:latin typeface="Calibri"/>
                          <a:ea typeface="Calibri"/>
                          <a:cs typeface="David"/>
                        </a:rPr>
                        <a:t>2,457</a:t>
                      </a:r>
                      <a:endParaRPr lang="en-US" sz="1600" dirty="0">
                        <a:latin typeface="Calibri"/>
                        <a:ea typeface="Calibri"/>
                        <a:cs typeface="Arial"/>
                      </a:endParaRPr>
                    </a:p>
                  </a:txBody>
                  <a:tcPr marL="10618" marR="1061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7"/>
                  </a:ext>
                </a:extLst>
              </a:tr>
            </a:tbl>
          </a:graphicData>
        </a:graphic>
      </p:graphicFrame>
      <p:graphicFrame>
        <p:nvGraphicFramePr>
          <p:cNvPr id="8" name="מציין מיקום תוכן 4"/>
          <p:cNvGraphicFramePr>
            <a:graphicFrameLocks/>
          </p:cNvGraphicFramePr>
          <p:nvPr/>
        </p:nvGraphicFramePr>
        <p:xfrm>
          <a:off x="1900518" y="1725681"/>
          <a:ext cx="4511487" cy="4177091"/>
        </p:xfrm>
        <a:graphic>
          <a:graphicData uri="http://schemas.openxmlformats.org/drawingml/2006/table">
            <a:tbl>
              <a:tblPr rtl="1"/>
              <a:tblGrid>
                <a:gridCol w="832801">
                  <a:extLst>
                    <a:ext uri="{9D8B030D-6E8A-4147-A177-3AD203B41FA5}">
                      <a16:colId xmlns:a16="http://schemas.microsoft.com/office/drawing/2014/main" val="20000"/>
                    </a:ext>
                  </a:extLst>
                </a:gridCol>
                <a:gridCol w="1391813">
                  <a:extLst>
                    <a:ext uri="{9D8B030D-6E8A-4147-A177-3AD203B41FA5}">
                      <a16:colId xmlns:a16="http://schemas.microsoft.com/office/drawing/2014/main" val="20001"/>
                    </a:ext>
                  </a:extLst>
                </a:gridCol>
                <a:gridCol w="760265">
                  <a:extLst>
                    <a:ext uri="{9D8B030D-6E8A-4147-A177-3AD203B41FA5}">
                      <a16:colId xmlns:a16="http://schemas.microsoft.com/office/drawing/2014/main" val="20002"/>
                    </a:ext>
                  </a:extLst>
                </a:gridCol>
                <a:gridCol w="111194">
                  <a:extLst>
                    <a:ext uri="{9D8B030D-6E8A-4147-A177-3AD203B41FA5}">
                      <a16:colId xmlns:a16="http://schemas.microsoft.com/office/drawing/2014/main" val="20003"/>
                    </a:ext>
                  </a:extLst>
                </a:gridCol>
                <a:gridCol w="1415414">
                  <a:extLst>
                    <a:ext uri="{9D8B030D-6E8A-4147-A177-3AD203B41FA5}">
                      <a16:colId xmlns:a16="http://schemas.microsoft.com/office/drawing/2014/main" val="20004"/>
                    </a:ext>
                  </a:extLst>
                </a:gridCol>
              </a:tblGrid>
              <a:tr h="357781">
                <a:tc gridSpan="3">
                  <a:txBody>
                    <a:bodyPr/>
                    <a:lstStyle/>
                    <a:p>
                      <a:pPr algn="r" rtl="1">
                        <a:lnSpc>
                          <a:spcPct val="115000"/>
                        </a:lnSpc>
                        <a:spcAft>
                          <a:spcPts val="0"/>
                        </a:spcAft>
                      </a:pPr>
                      <a:r>
                        <a:rPr lang="he-IL" sz="1600" b="1" dirty="0">
                          <a:latin typeface="Calibri"/>
                          <a:ea typeface="Calibri"/>
                          <a:cs typeface="David"/>
                        </a:rPr>
                        <a:t>"איילת השחר"</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רחוב הבשן 56</a:t>
                      </a:r>
                    </a:p>
                    <a:p>
                      <a:pPr algn="r" rtl="1">
                        <a:lnSpc>
                          <a:spcPct val="115000"/>
                        </a:lnSpc>
                        <a:spcAft>
                          <a:spcPts val="0"/>
                        </a:spcAft>
                      </a:pPr>
                      <a:r>
                        <a:rPr lang="he-IL" sz="1600" b="1" dirty="0" err="1">
                          <a:latin typeface="Calibri"/>
                          <a:ea typeface="Calibri"/>
                          <a:cs typeface="David"/>
                        </a:rPr>
                        <a:t>קרית</a:t>
                      </a:r>
                      <a:r>
                        <a:rPr lang="he-IL" sz="1600" b="1" dirty="0">
                          <a:latin typeface="Calibri"/>
                          <a:ea typeface="Calibri"/>
                          <a:cs typeface="David"/>
                        </a:rPr>
                        <a:t> חיים</a:t>
                      </a:r>
                      <a:endParaRPr lang="en-US" sz="1600" dirty="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dirty="0">
                          <a:latin typeface="Calibri"/>
                          <a:ea typeface="Calibri"/>
                          <a:cs typeface="David"/>
                        </a:rPr>
                        <a:t>עוסק מורשה </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890878766</a:t>
                      </a:r>
                      <a:endParaRPr lang="en-US" sz="1600" dirty="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780613">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14.3.2020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מספר 340</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העתק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איילת – משיכת בעלים</a:t>
                      </a:r>
                      <a:endParaRPr lang="en-US" sz="1600" dirty="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311874">
                <a:tc>
                  <a:txBody>
                    <a:bodyPr/>
                    <a:lstStyle/>
                    <a:p>
                      <a:pPr algn="ctr" rtl="1" hangingPunct="0">
                        <a:lnSpc>
                          <a:spcPts val="1300"/>
                        </a:lnSpc>
                        <a:spcAft>
                          <a:spcPts val="0"/>
                        </a:spcAft>
                      </a:pPr>
                      <a:r>
                        <a:rPr lang="he-IL" sz="1600" b="1">
                          <a:latin typeface="Times New Roman"/>
                          <a:ea typeface="Times New Roman"/>
                          <a:cs typeface="David"/>
                        </a:rPr>
                        <a:t>כמות</a:t>
                      </a:r>
                      <a:endParaRPr lang="en-US" sz="1600" b="1">
                        <a:latin typeface="Times New Roman"/>
                        <a:ea typeface="Times New Roman"/>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a:latin typeface="Times New Roman"/>
                          <a:ea typeface="Times New Roman"/>
                          <a:cs typeface="David"/>
                        </a:rPr>
                        <a:t>פרטים</a:t>
                      </a:r>
                      <a:endParaRPr lang="en-US" sz="1600" b="1">
                        <a:latin typeface="Times New Roman"/>
                        <a:ea typeface="Times New Roman"/>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a:latin typeface="Times New Roman"/>
                          <a:ea typeface="Times New Roman"/>
                          <a:cs typeface="David"/>
                        </a:rPr>
                        <a:t>מחיר ליח'</a:t>
                      </a:r>
                      <a:endParaRPr lang="en-US" sz="1600" b="1">
                        <a:latin typeface="Times New Roman"/>
                        <a:ea typeface="Times New Roman"/>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394897">
                <a:tc>
                  <a:txBody>
                    <a:bodyPr/>
                    <a:lstStyle/>
                    <a:p>
                      <a:pPr algn="r" rtl="1">
                        <a:lnSpc>
                          <a:spcPct val="115000"/>
                        </a:lnSpc>
                        <a:spcAft>
                          <a:spcPts val="0"/>
                        </a:spcAft>
                      </a:pPr>
                      <a:r>
                        <a:rPr lang="he-IL" sz="1600">
                          <a:latin typeface="Calibri"/>
                          <a:ea typeface="Calibri"/>
                          <a:cs typeface="David"/>
                        </a:rPr>
                        <a:t>1</a:t>
                      </a:r>
                      <a:endParaRPr lang="en-US" sz="160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a:latin typeface="Calibri"/>
                          <a:ea typeface="Calibri"/>
                          <a:cs typeface="David"/>
                        </a:rPr>
                        <a:t>מילון אנגלי עברי</a:t>
                      </a:r>
                      <a:endParaRPr lang="en-US" sz="160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a:latin typeface="Calibri"/>
                          <a:ea typeface="Calibri"/>
                          <a:cs typeface="David"/>
                        </a:rPr>
                        <a:t>150</a:t>
                      </a:r>
                      <a:endParaRPr lang="en-US" sz="160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150</a:t>
                      </a:r>
                      <a:endParaRPr lang="en-US" sz="160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8891">
                <a:tc>
                  <a:txBody>
                    <a:bodyPr/>
                    <a:lstStyle/>
                    <a:p>
                      <a:pPr algn="r" rtl="1">
                        <a:lnSpc>
                          <a:spcPct val="115000"/>
                        </a:lnSpc>
                        <a:spcAft>
                          <a:spcPts val="0"/>
                        </a:spcAft>
                      </a:pPr>
                      <a:endParaRPr lang="he-IL" sz="1600">
                        <a:latin typeface="Calibri"/>
                        <a:ea typeface="Calibri"/>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he-IL" sz="1600">
                        <a:latin typeface="Calibri"/>
                        <a:ea typeface="Calibri"/>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0">
                        <a:lnSpc>
                          <a:spcPct val="115000"/>
                        </a:lnSpc>
                        <a:spcAft>
                          <a:spcPts val="0"/>
                        </a:spcAft>
                      </a:pPr>
                      <a:endParaRPr lang="en-US" sz="1600">
                        <a:latin typeface="Calibri"/>
                        <a:ea typeface="Calibri"/>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8891">
                <a:tc>
                  <a:txBody>
                    <a:bodyPr/>
                    <a:lstStyle/>
                    <a:p>
                      <a:pPr algn="r" rtl="1">
                        <a:lnSpc>
                          <a:spcPct val="115000"/>
                        </a:lnSpc>
                        <a:spcAft>
                          <a:spcPts val="0"/>
                        </a:spcAft>
                      </a:pPr>
                      <a:endParaRPr lang="he-IL" sz="1600">
                        <a:latin typeface="Calibri"/>
                        <a:ea typeface="Calibri"/>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he-IL" sz="1600">
                        <a:latin typeface="Calibri"/>
                        <a:ea typeface="Calibri"/>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endParaRPr lang="he-IL" sz="1600">
                        <a:latin typeface="Calibri"/>
                        <a:ea typeface="Calibri"/>
                        <a:cs typeface="David"/>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7781">
                <a:tc gridSpan="4">
                  <a:txBody>
                    <a:bodyPr/>
                    <a:lstStyle/>
                    <a:p>
                      <a:pPr algn="r" rtl="1">
                        <a:lnSpc>
                          <a:spcPct val="115000"/>
                        </a:lnSpc>
                        <a:spcAft>
                          <a:spcPts val="0"/>
                        </a:spcAft>
                      </a:pPr>
                      <a:r>
                        <a:rPr lang="he-IL" sz="1600">
                          <a:latin typeface="Calibri"/>
                          <a:ea typeface="Calibri"/>
                          <a:cs typeface="David"/>
                        </a:rPr>
                        <a:t>                               	       סה"כ</a:t>
                      </a:r>
                      <a:endParaRPr lang="en-US" sz="160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150</a:t>
                      </a:r>
                      <a:endParaRPr lang="en-US" sz="160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8891">
                <a:tc gridSpan="4">
                  <a:txBody>
                    <a:bodyPr/>
                    <a:lstStyle/>
                    <a:p>
                      <a:pPr algn="l" rtl="1">
                        <a:lnSpc>
                          <a:spcPct val="115000"/>
                        </a:lnSpc>
                        <a:spcAft>
                          <a:spcPts val="0"/>
                        </a:spcAft>
                      </a:pPr>
                      <a:r>
                        <a:rPr lang="he-IL" sz="1600">
                          <a:latin typeface="Calibri"/>
                          <a:ea typeface="Calibri"/>
                          <a:cs typeface="David"/>
                        </a:rPr>
                        <a:t>17% מע"מ</a:t>
                      </a:r>
                      <a:endParaRPr lang="en-US" sz="160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26</a:t>
                      </a:r>
                      <a:endParaRPr lang="en-US" sz="160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57781">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"איילת השחר"</a:t>
                      </a:r>
                      <a:r>
                        <a:rPr lang="he-IL" sz="1600" dirty="0">
                          <a:latin typeface="Calibri"/>
                          <a:ea typeface="Calibri"/>
                          <a:cs typeface="David"/>
                        </a:rPr>
                        <a:t>    סה"כ לתשלום</a:t>
                      </a:r>
                      <a:endParaRPr lang="en-US" sz="1600" dirty="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u="dbl" dirty="0">
                          <a:latin typeface="Calibri"/>
                          <a:ea typeface="Calibri"/>
                          <a:cs typeface="David"/>
                        </a:rPr>
                        <a:t>176</a:t>
                      </a:r>
                      <a:endParaRPr lang="en-US" sz="1600" dirty="0">
                        <a:latin typeface="Calibri"/>
                        <a:ea typeface="Calibri"/>
                        <a:cs typeface="Arial"/>
                      </a:endParaRPr>
                    </a:p>
                  </a:txBody>
                  <a:tcPr marL="32997" marR="329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a:xfrm>
            <a:off x="515207" y="915681"/>
            <a:ext cx="11159999" cy="540000"/>
          </a:xfrm>
        </p:spPr>
        <p:txBody>
          <a:bodyPr/>
          <a:lstStyle/>
          <a:p>
            <a:r>
              <a:rPr lang="he-IL" dirty="0"/>
              <a:t>המשך מסמכים שטרם נרשמו בבית המסחר "איילת השחר": </a:t>
            </a:r>
          </a:p>
        </p:txBody>
      </p:sp>
      <p:graphicFrame>
        <p:nvGraphicFramePr>
          <p:cNvPr id="7" name="טבלה 6"/>
          <p:cNvGraphicFramePr>
            <a:graphicFrameLocks noGrp="1"/>
          </p:cNvGraphicFramePr>
          <p:nvPr/>
        </p:nvGraphicFramePr>
        <p:xfrm>
          <a:off x="6967102" y="1725681"/>
          <a:ext cx="4708104" cy="4182240"/>
        </p:xfrm>
        <a:graphic>
          <a:graphicData uri="http://schemas.openxmlformats.org/drawingml/2006/table">
            <a:tbl>
              <a:tblPr rtl="1"/>
              <a:tblGrid>
                <a:gridCol w="869096">
                  <a:extLst>
                    <a:ext uri="{9D8B030D-6E8A-4147-A177-3AD203B41FA5}">
                      <a16:colId xmlns:a16="http://schemas.microsoft.com/office/drawing/2014/main" val="20000"/>
                    </a:ext>
                  </a:extLst>
                </a:gridCol>
                <a:gridCol w="1541414">
                  <a:extLst>
                    <a:ext uri="{9D8B030D-6E8A-4147-A177-3AD203B41FA5}">
                      <a16:colId xmlns:a16="http://schemas.microsoft.com/office/drawing/2014/main" val="20001"/>
                    </a:ext>
                  </a:extLst>
                </a:gridCol>
                <a:gridCol w="704454">
                  <a:extLst>
                    <a:ext uri="{9D8B030D-6E8A-4147-A177-3AD203B41FA5}">
                      <a16:colId xmlns:a16="http://schemas.microsoft.com/office/drawing/2014/main" val="20002"/>
                    </a:ext>
                  </a:extLst>
                </a:gridCol>
                <a:gridCol w="116040">
                  <a:extLst>
                    <a:ext uri="{9D8B030D-6E8A-4147-A177-3AD203B41FA5}">
                      <a16:colId xmlns:a16="http://schemas.microsoft.com/office/drawing/2014/main" val="20003"/>
                    </a:ext>
                  </a:extLst>
                </a:gridCol>
                <a:gridCol w="1477100">
                  <a:extLst>
                    <a:ext uri="{9D8B030D-6E8A-4147-A177-3AD203B41FA5}">
                      <a16:colId xmlns:a16="http://schemas.microsoft.com/office/drawing/2014/main" val="20004"/>
                    </a:ext>
                  </a:extLst>
                </a:gridCol>
              </a:tblGrid>
              <a:tr h="337820">
                <a:tc gridSpan="3">
                  <a:txBody>
                    <a:bodyPr/>
                    <a:lstStyle/>
                    <a:p>
                      <a:pPr algn="r" rtl="1">
                        <a:lnSpc>
                          <a:spcPct val="115000"/>
                        </a:lnSpc>
                        <a:spcAft>
                          <a:spcPts val="0"/>
                        </a:spcAft>
                      </a:pPr>
                      <a:r>
                        <a:rPr lang="he-IL" sz="1600" b="1" dirty="0">
                          <a:latin typeface="Calibri"/>
                          <a:ea typeface="Calibri"/>
                          <a:cs typeface="David"/>
                        </a:rPr>
                        <a:t>"סטימצקי"</a:t>
                      </a:r>
                      <a:endParaRPr lang="en-US" sz="1600" dirty="0">
                        <a:latin typeface="Calibri"/>
                        <a:ea typeface="Calibri"/>
                        <a:cs typeface="Arial"/>
                      </a:endParaRPr>
                    </a:p>
                    <a:p>
                      <a:pPr algn="r" rtl="1">
                        <a:lnSpc>
                          <a:spcPct val="115000"/>
                        </a:lnSpc>
                        <a:spcAft>
                          <a:spcPts val="0"/>
                        </a:spcAft>
                      </a:pPr>
                      <a:r>
                        <a:rPr lang="he-IL" sz="1600" b="1" dirty="0" err="1">
                          <a:latin typeface="Calibri"/>
                          <a:ea typeface="Calibri"/>
                          <a:cs typeface="David"/>
                        </a:rPr>
                        <a:t>רח</a:t>
                      </a:r>
                      <a:r>
                        <a:rPr lang="he-IL" sz="1600" b="1" dirty="0">
                          <a:latin typeface="Calibri"/>
                          <a:ea typeface="Calibri"/>
                          <a:cs typeface="David"/>
                        </a:rPr>
                        <a:t>' יוספטל 45 </a:t>
                      </a:r>
                      <a:endParaRPr lang="en-US" sz="1600" dirty="0">
                        <a:latin typeface="Calibri"/>
                        <a:ea typeface="Calibri"/>
                        <a:cs typeface="Arial"/>
                      </a:endParaRPr>
                    </a:p>
                    <a:p>
                      <a:pPr algn="r" rtl="1">
                        <a:lnSpc>
                          <a:spcPct val="115000"/>
                        </a:lnSpc>
                        <a:spcAft>
                          <a:spcPts val="0"/>
                        </a:spcAft>
                      </a:pPr>
                      <a:r>
                        <a:rPr lang="he-IL" sz="1600" b="1" dirty="0" err="1">
                          <a:latin typeface="Calibri"/>
                          <a:ea typeface="Calibri"/>
                          <a:cs typeface="David"/>
                        </a:rPr>
                        <a:t>קרית</a:t>
                      </a:r>
                      <a:r>
                        <a:rPr lang="he-IL" sz="1600" b="1" dirty="0">
                          <a:latin typeface="Calibri"/>
                          <a:ea typeface="Calibri"/>
                          <a:cs typeface="David"/>
                        </a:rPr>
                        <a:t> שמונה</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a:latin typeface="Calibri"/>
                          <a:ea typeface="Calibri"/>
                          <a:cs typeface="David"/>
                        </a:rPr>
                        <a:t>עוסק מורשה </a:t>
                      </a:r>
                      <a:endParaRPr lang="en-US" sz="1600">
                        <a:latin typeface="Calibri"/>
                        <a:ea typeface="Calibri"/>
                        <a:cs typeface="Arial"/>
                      </a:endParaRPr>
                    </a:p>
                    <a:p>
                      <a:pPr algn="r" rtl="1">
                        <a:lnSpc>
                          <a:spcPct val="115000"/>
                        </a:lnSpc>
                        <a:spcAft>
                          <a:spcPts val="0"/>
                        </a:spcAft>
                      </a:pPr>
                      <a:r>
                        <a:rPr lang="he-IL" sz="1600" b="1">
                          <a:latin typeface="Calibri"/>
                          <a:ea typeface="Calibri"/>
                          <a:cs typeface="David"/>
                        </a:rPr>
                        <a:t>122343777</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0">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16.3.2020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מספר 298</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מקור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"איילת השחר" רחוב בשן 56  </a:t>
                      </a:r>
                      <a:r>
                        <a:rPr lang="he-IL" sz="1600" b="1" u="sng" dirty="0" err="1">
                          <a:latin typeface="Calibri"/>
                          <a:ea typeface="Calibri"/>
                          <a:cs typeface="David"/>
                        </a:rPr>
                        <a:t>קרית</a:t>
                      </a:r>
                      <a:r>
                        <a:rPr lang="he-IL" sz="1600" b="1" u="sng" dirty="0">
                          <a:latin typeface="Calibri"/>
                          <a:ea typeface="Calibri"/>
                          <a:cs typeface="David"/>
                        </a:rPr>
                        <a:t> חיים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335137">
                <a:tc>
                  <a:txBody>
                    <a:bodyPr/>
                    <a:lstStyle/>
                    <a:p>
                      <a:pPr algn="ctr" rtl="1" hangingPunct="0">
                        <a:lnSpc>
                          <a:spcPts val="1300"/>
                        </a:lnSpc>
                        <a:spcAft>
                          <a:spcPts val="0"/>
                        </a:spcAft>
                      </a:pPr>
                      <a:r>
                        <a:rPr lang="he-IL" sz="1600" b="1">
                          <a:latin typeface="Times New Roman"/>
                          <a:ea typeface="Times New Roman"/>
                          <a:cs typeface="David"/>
                        </a:rPr>
                        <a:t>כמות</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a:latin typeface="Times New Roman"/>
                          <a:ea typeface="Times New Roman"/>
                          <a:cs typeface="David"/>
                        </a:rPr>
                        <a:t>פרטים</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a:latin typeface="Times New Roman"/>
                          <a:ea typeface="Times New Roman"/>
                          <a:cs typeface="David"/>
                        </a:rPr>
                        <a:t>מחיר ליח'</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0">
                <a:tc>
                  <a:txBody>
                    <a:bodyPr/>
                    <a:lstStyle/>
                    <a:p>
                      <a:pPr algn="r" rtl="1">
                        <a:lnSpc>
                          <a:spcPct val="115000"/>
                        </a:lnSpc>
                        <a:spcAft>
                          <a:spcPts val="0"/>
                        </a:spcAft>
                      </a:pPr>
                      <a:r>
                        <a:rPr lang="he-IL" sz="1600">
                          <a:latin typeface="Calibri"/>
                          <a:ea typeface="Calibri"/>
                          <a:cs typeface="David"/>
                        </a:rPr>
                        <a:t>30</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מילון אנגלי עברי</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a:latin typeface="Calibri"/>
                          <a:ea typeface="Calibri"/>
                          <a:cs typeface="David"/>
                        </a:rPr>
                        <a:t>110</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3,300</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r" rtl="1">
                        <a:lnSpc>
                          <a:spcPct val="115000"/>
                        </a:lnSpc>
                        <a:spcAft>
                          <a:spcPts val="0"/>
                        </a:spcAft>
                      </a:pPr>
                      <a:r>
                        <a:rPr lang="he-IL" sz="1600">
                          <a:latin typeface="Calibri"/>
                          <a:ea typeface="Calibri"/>
                          <a:cs typeface="David"/>
                        </a:rPr>
                        <a:t>20 </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a:latin typeface="Calibri"/>
                          <a:ea typeface="Calibri"/>
                          <a:cs typeface="David"/>
                        </a:rPr>
                        <a:t>ספרי ילדים</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a:latin typeface="Calibri"/>
                          <a:ea typeface="Calibri"/>
                          <a:cs typeface="David"/>
                        </a:rPr>
                        <a:t>40</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800</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a:latin typeface="Calibri"/>
                          <a:ea typeface="Calibri"/>
                          <a:cs typeface="David"/>
                        </a:rPr>
                        <a:t>סה"כ לפני הנחה</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4,100</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a:latin typeface="Calibri"/>
                          <a:ea typeface="Calibri"/>
                          <a:cs typeface="David"/>
                        </a:rPr>
                        <a:t>הנחה 8%</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(328)</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gridSpan="4">
                  <a:txBody>
                    <a:bodyPr/>
                    <a:lstStyle/>
                    <a:p>
                      <a:pPr algn="r" rtl="1">
                        <a:lnSpc>
                          <a:spcPct val="115000"/>
                        </a:lnSpc>
                        <a:spcAft>
                          <a:spcPts val="0"/>
                        </a:spcAft>
                      </a:pPr>
                      <a:r>
                        <a:rPr lang="he-IL" sz="1600" dirty="0" err="1">
                          <a:latin typeface="Calibri"/>
                          <a:ea typeface="Calibri"/>
                          <a:cs typeface="David"/>
                        </a:rPr>
                        <a:t>ז"פ</a:t>
                      </a:r>
                      <a:r>
                        <a:rPr lang="he-IL" sz="1600" dirty="0">
                          <a:latin typeface="Calibri"/>
                          <a:ea typeface="Calibri"/>
                          <a:cs typeface="David"/>
                        </a:rPr>
                        <a:t> 23.4.20            	                 סה"כ</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3,772</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gridSpan="4">
                  <a:txBody>
                    <a:bodyPr/>
                    <a:lstStyle/>
                    <a:p>
                      <a:pPr algn="l" rtl="1">
                        <a:lnSpc>
                          <a:spcPct val="115000"/>
                        </a:lnSpc>
                        <a:spcAft>
                          <a:spcPts val="0"/>
                        </a:spcAft>
                      </a:pPr>
                      <a:r>
                        <a:rPr lang="he-IL" sz="1600">
                          <a:latin typeface="Calibri"/>
                          <a:ea typeface="Calibri"/>
                          <a:cs typeface="David"/>
                        </a:rPr>
                        <a:t>17% מע"מ</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641</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"סטימצקי"</a:t>
                      </a:r>
                      <a:r>
                        <a:rPr lang="he-IL" sz="1600" dirty="0">
                          <a:latin typeface="Calibri"/>
                          <a:ea typeface="Calibri"/>
                          <a:cs typeface="David"/>
                        </a:rPr>
                        <a:t>          סה"כ לתשלום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u="dbl" dirty="0">
                          <a:latin typeface="Calibri"/>
                          <a:ea typeface="Calibri"/>
                          <a:cs typeface="David"/>
                        </a:rPr>
                        <a:t>4,413</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graphicFrame>
        <p:nvGraphicFramePr>
          <p:cNvPr id="9" name="טבלה 8"/>
          <p:cNvGraphicFramePr>
            <a:graphicFrameLocks noGrp="1"/>
          </p:cNvGraphicFramePr>
          <p:nvPr/>
        </p:nvGraphicFramePr>
        <p:xfrm>
          <a:off x="1954306" y="1725681"/>
          <a:ext cx="4428564" cy="4415520"/>
        </p:xfrm>
        <a:graphic>
          <a:graphicData uri="http://schemas.openxmlformats.org/drawingml/2006/table">
            <a:tbl>
              <a:tblPr rtl="1"/>
              <a:tblGrid>
                <a:gridCol w="817494">
                  <a:extLst>
                    <a:ext uri="{9D8B030D-6E8A-4147-A177-3AD203B41FA5}">
                      <a16:colId xmlns:a16="http://schemas.microsoft.com/office/drawing/2014/main" val="20000"/>
                    </a:ext>
                  </a:extLst>
                </a:gridCol>
                <a:gridCol w="1298177">
                  <a:extLst>
                    <a:ext uri="{9D8B030D-6E8A-4147-A177-3AD203B41FA5}">
                      <a16:colId xmlns:a16="http://schemas.microsoft.com/office/drawing/2014/main" val="20001"/>
                    </a:ext>
                  </a:extLst>
                </a:gridCol>
                <a:gridCol w="814344">
                  <a:extLst>
                    <a:ext uri="{9D8B030D-6E8A-4147-A177-3AD203B41FA5}">
                      <a16:colId xmlns:a16="http://schemas.microsoft.com/office/drawing/2014/main" val="20002"/>
                    </a:ext>
                  </a:extLst>
                </a:gridCol>
                <a:gridCol w="109150">
                  <a:extLst>
                    <a:ext uri="{9D8B030D-6E8A-4147-A177-3AD203B41FA5}">
                      <a16:colId xmlns:a16="http://schemas.microsoft.com/office/drawing/2014/main" val="20003"/>
                    </a:ext>
                  </a:extLst>
                </a:gridCol>
                <a:gridCol w="1389399">
                  <a:extLst>
                    <a:ext uri="{9D8B030D-6E8A-4147-A177-3AD203B41FA5}">
                      <a16:colId xmlns:a16="http://schemas.microsoft.com/office/drawing/2014/main" val="20004"/>
                    </a:ext>
                  </a:extLst>
                </a:gridCol>
              </a:tblGrid>
              <a:tr h="489712">
                <a:tc gridSpan="3">
                  <a:txBody>
                    <a:bodyPr/>
                    <a:lstStyle/>
                    <a:p>
                      <a:pPr algn="r" rtl="1">
                        <a:lnSpc>
                          <a:spcPct val="115000"/>
                        </a:lnSpc>
                        <a:spcAft>
                          <a:spcPts val="0"/>
                        </a:spcAft>
                      </a:pPr>
                      <a:r>
                        <a:rPr lang="he-IL" sz="1600" b="1" dirty="0">
                          <a:latin typeface="Calibri"/>
                          <a:ea typeface="Calibri"/>
                          <a:cs typeface="David"/>
                        </a:rPr>
                        <a:t>"איילת השחר"</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רחוב הבשן 56 </a:t>
                      </a:r>
                    </a:p>
                    <a:p>
                      <a:pPr algn="r" rtl="1">
                        <a:lnSpc>
                          <a:spcPct val="115000"/>
                        </a:lnSpc>
                        <a:spcAft>
                          <a:spcPts val="0"/>
                        </a:spcAft>
                      </a:pPr>
                      <a:r>
                        <a:rPr lang="he-IL" sz="1600" b="1" dirty="0" err="1">
                          <a:latin typeface="Calibri"/>
                          <a:ea typeface="Calibri"/>
                          <a:cs typeface="David"/>
                        </a:rPr>
                        <a:t>קרית</a:t>
                      </a:r>
                      <a:r>
                        <a:rPr lang="he-IL" sz="1600" b="1" dirty="0">
                          <a:latin typeface="Calibri"/>
                          <a:ea typeface="Calibri"/>
                          <a:cs typeface="David"/>
                        </a:rPr>
                        <a:t> חיים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a:latin typeface="Calibri"/>
                          <a:ea typeface="Calibri"/>
                          <a:cs typeface="David"/>
                        </a:rPr>
                        <a:t>עוסק מורשה </a:t>
                      </a:r>
                      <a:endParaRPr lang="en-US" sz="1600">
                        <a:latin typeface="Calibri"/>
                        <a:ea typeface="Calibri"/>
                        <a:cs typeface="Arial"/>
                      </a:endParaRPr>
                    </a:p>
                    <a:p>
                      <a:pPr algn="r" rtl="1">
                        <a:lnSpc>
                          <a:spcPct val="115000"/>
                        </a:lnSpc>
                        <a:spcAft>
                          <a:spcPts val="0"/>
                        </a:spcAft>
                      </a:pPr>
                      <a:r>
                        <a:rPr lang="he-IL" sz="1600" b="1">
                          <a:latin typeface="Calibri"/>
                          <a:ea typeface="Calibri"/>
                          <a:cs typeface="David"/>
                        </a:rPr>
                        <a:t>890878766</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1059429">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22.3.2020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מספר 341</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העתק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ספק סטימצקי</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09692">
                <a:tc>
                  <a:txBody>
                    <a:bodyPr/>
                    <a:lstStyle/>
                    <a:p>
                      <a:pPr algn="ctr" rtl="1" hangingPunct="0">
                        <a:lnSpc>
                          <a:spcPts val="1300"/>
                        </a:lnSpc>
                        <a:spcAft>
                          <a:spcPts val="0"/>
                        </a:spcAft>
                      </a:pPr>
                      <a:r>
                        <a:rPr lang="he-IL" sz="1600" b="1">
                          <a:latin typeface="Times New Roman"/>
                          <a:ea typeface="Times New Roman"/>
                          <a:cs typeface="David"/>
                        </a:rPr>
                        <a:t>כמות</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a:latin typeface="Times New Roman"/>
                          <a:ea typeface="Times New Roman"/>
                          <a:cs typeface="David"/>
                        </a:rPr>
                        <a:t>פרטים</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a:latin typeface="Times New Roman"/>
                          <a:ea typeface="Times New Roman"/>
                          <a:cs typeface="David"/>
                        </a:rPr>
                        <a:t>מחיר ליח'</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489712">
                <a:tc>
                  <a:txBody>
                    <a:bodyPr/>
                    <a:lstStyle/>
                    <a:p>
                      <a:pPr algn="r" rtl="0">
                        <a:lnSpc>
                          <a:spcPct val="115000"/>
                        </a:lnSpc>
                        <a:spcAft>
                          <a:spcPts val="0"/>
                        </a:spcAft>
                      </a:pPr>
                      <a:endParaRPr lang="en-US"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הנחת מיוחדת</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0">
                        <a:lnSpc>
                          <a:spcPct val="115000"/>
                        </a:lnSpc>
                        <a:spcAft>
                          <a:spcPts val="0"/>
                        </a:spcAft>
                      </a:pPr>
                      <a:endParaRPr lang="en-US"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80</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4856">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0">
                        <a:lnSpc>
                          <a:spcPct val="115000"/>
                        </a:lnSpc>
                        <a:spcAft>
                          <a:spcPts val="0"/>
                        </a:spcAft>
                      </a:pPr>
                      <a:endParaRPr lang="en-US"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4856">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80679">
                <a:tc gridSpan="4">
                  <a:txBody>
                    <a:bodyPr/>
                    <a:lstStyle/>
                    <a:p>
                      <a:pPr algn="r" rtl="1">
                        <a:lnSpc>
                          <a:spcPct val="115000"/>
                        </a:lnSpc>
                        <a:spcAft>
                          <a:spcPts val="0"/>
                        </a:spcAft>
                      </a:pPr>
                      <a:r>
                        <a:rPr lang="he-IL" sz="1600">
                          <a:latin typeface="Calibri"/>
                          <a:ea typeface="Calibri"/>
                          <a:cs typeface="David"/>
                        </a:rPr>
                        <a:t>                               	       סה"כ</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80</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4856">
                <a:tc gridSpan="4">
                  <a:txBody>
                    <a:bodyPr/>
                    <a:lstStyle/>
                    <a:p>
                      <a:pPr algn="l" rtl="1">
                        <a:lnSpc>
                          <a:spcPct val="115000"/>
                        </a:lnSpc>
                        <a:spcAft>
                          <a:spcPts val="0"/>
                        </a:spcAft>
                      </a:pPr>
                      <a:r>
                        <a:rPr lang="he-IL" sz="1600">
                          <a:latin typeface="Calibri"/>
                          <a:ea typeface="Calibri"/>
                          <a:cs typeface="David"/>
                        </a:rPr>
                        <a:t>17% מע"מ</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a:latin typeface="Calibri"/>
                          <a:ea typeface="Calibri"/>
                          <a:cs typeface="David"/>
                        </a:rPr>
                        <a:t>14</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80679">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"איילת השחר"</a:t>
                      </a:r>
                      <a:r>
                        <a:rPr lang="he-IL" sz="1600" dirty="0">
                          <a:latin typeface="Calibri"/>
                          <a:ea typeface="Calibri"/>
                          <a:cs typeface="David"/>
                        </a:rPr>
                        <a:t> </a:t>
                      </a:r>
                      <a:r>
                        <a:rPr lang="he-IL" sz="1600" baseline="0" dirty="0">
                          <a:latin typeface="Calibri"/>
                          <a:ea typeface="Calibri"/>
                          <a:cs typeface="David"/>
                        </a:rPr>
                        <a:t> </a:t>
                      </a:r>
                      <a:r>
                        <a:rPr lang="he-IL" sz="1600" dirty="0">
                          <a:latin typeface="Calibri"/>
                          <a:ea typeface="Calibri"/>
                          <a:cs typeface="David"/>
                        </a:rPr>
                        <a:t>סה"כ לתשלום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u="dbl" dirty="0">
                          <a:latin typeface="Calibri"/>
                          <a:ea typeface="Calibri"/>
                          <a:cs typeface="David"/>
                        </a:rPr>
                        <a:t>94</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a:xfrm>
            <a:off x="515207" y="915681"/>
            <a:ext cx="11159999" cy="540000"/>
          </a:xfrm>
        </p:spPr>
        <p:txBody>
          <a:bodyPr/>
          <a:lstStyle/>
          <a:p>
            <a:r>
              <a:rPr lang="he-IL" dirty="0"/>
              <a:t>המשך מסמכים שטרם נרשמו בבית המסחר "איילת השחר": </a:t>
            </a:r>
          </a:p>
        </p:txBody>
      </p:sp>
      <p:graphicFrame>
        <p:nvGraphicFramePr>
          <p:cNvPr id="7" name="טבלה 6"/>
          <p:cNvGraphicFramePr>
            <a:graphicFrameLocks noGrp="1"/>
          </p:cNvGraphicFramePr>
          <p:nvPr/>
        </p:nvGraphicFramePr>
        <p:xfrm>
          <a:off x="6967102" y="1725681"/>
          <a:ext cx="4708104" cy="4192590"/>
        </p:xfrm>
        <a:graphic>
          <a:graphicData uri="http://schemas.openxmlformats.org/drawingml/2006/table">
            <a:tbl>
              <a:tblPr rtl="1"/>
              <a:tblGrid>
                <a:gridCol w="869096">
                  <a:extLst>
                    <a:ext uri="{9D8B030D-6E8A-4147-A177-3AD203B41FA5}">
                      <a16:colId xmlns:a16="http://schemas.microsoft.com/office/drawing/2014/main" val="20000"/>
                    </a:ext>
                  </a:extLst>
                </a:gridCol>
                <a:gridCol w="1541414">
                  <a:extLst>
                    <a:ext uri="{9D8B030D-6E8A-4147-A177-3AD203B41FA5}">
                      <a16:colId xmlns:a16="http://schemas.microsoft.com/office/drawing/2014/main" val="20001"/>
                    </a:ext>
                  </a:extLst>
                </a:gridCol>
                <a:gridCol w="704454">
                  <a:extLst>
                    <a:ext uri="{9D8B030D-6E8A-4147-A177-3AD203B41FA5}">
                      <a16:colId xmlns:a16="http://schemas.microsoft.com/office/drawing/2014/main" val="20002"/>
                    </a:ext>
                  </a:extLst>
                </a:gridCol>
                <a:gridCol w="116040">
                  <a:extLst>
                    <a:ext uri="{9D8B030D-6E8A-4147-A177-3AD203B41FA5}">
                      <a16:colId xmlns:a16="http://schemas.microsoft.com/office/drawing/2014/main" val="20003"/>
                    </a:ext>
                  </a:extLst>
                </a:gridCol>
                <a:gridCol w="1477100">
                  <a:extLst>
                    <a:ext uri="{9D8B030D-6E8A-4147-A177-3AD203B41FA5}">
                      <a16:colId xmlns:a16="http://schemas.microsoft.com/office/drawing/2014/main" val="20004"/>
                    </a:ext>
                  </a:extLst>
                </a:gridCol>
              </a:tblGrid>
              <a:tr h="337820">
                <a:tc gridSpan="3">
                  <a:txBody>
                    <a:bodyPr/>
                    <a:lstStyle/>
                    <a:p>
                      <a:pPr algn="r" rtl="1">
                        <a:lnSpc>
                          <a:spcPct val="115000"/>
                        </a:lnSpc>
                        <a:spcAft>
                          <a:spcPts val="0"/>
                        </a:spcAft>
                      </a:pPr>
                      <a:r>
                        <a:rPr lang="he-IL" sz="1600" b="1" dirty="0">
                          <a:latin typeface="Calibri"/>
                          <a:ea typeface="Calibri"/>
                          <a:cs typeface="David"/>
                        </a:rPr>
                        <a:t>"סטימצקי"</a:t>
                      </a:r>
                      <a:endParaRPr lang="en-US" sz="1600" dirty="0">
                        <a:latin typeface="Calibri"/>
                        <a:ea typeface="Calibri"/>
                        <a:cs typeface="Arial"/>
                      </a:endParaRPr>
                    </a:p>
                    <a:p>
                      <a:pPr algn="r" rtl="1">
                        <a:lnSpc>
                          <a:spcPct val="115000"/>
                        </a:lnSpc>
                        <a:spcAft>
                          <a:spcPts val="0"/>
                        </a:spcAft>
                      </a:pPr>
                      <a:r>
                        <a:rPr lang="he-IL" sz="1600" b="1" dirty="0" err="1">
                          <a:latin typeface="Calibri"/>
                          <a:ea typeface="Calibri"/>
                          <a:cs typeface="David"/>
                        </a:rPr>
                        <a:t>רח</a:t>
                      </a:r>
                      <a:r>
                        <a:rPr lang="he-IL" sz="1600" b="1" dirty="0">
                          <a:latin typeface="Calibri"/>
                          <a:ea typeface="Calibri"/>
                          <a:cs typeface="David"/>
                        </a:rPr>
                        <a:t>' יוספטל 45 </a:t>
                      </a:r>
                      <a:endParaRPr lang="en-US" sz="1600" dirty="0">
                        <a:latin typeface="Calibri"/>
                        <a:ea typeface="Calibri"/>
                        <a:cs typeface="Arial"/>
                      </a:endParaRPr>
                    </a:p>
                    <a:p>
                      <a:pPr algn="r" rtl="1">
                        <a:lnSpc>
                          <a:spcPct val="115000"/>
                        </a:lnSpc>
                        <a:spcAft>
                          <a:spcPts val="0"/>
                        </a:spcAft>
                      </a:pPr>
                      <a:r>
                        <a:rPr lang="he-IL" sz="1600" b="1" dirty="0" err="1">
                          <a:latin typeface="Calibri"/>
                          <a:ea typeface="Calibri"/>
                          <a:cs typeface="David"/>
                        </a:rPr>
                        <a:t>קרית</a:t>
                      </a:r>
                      <a:r>
                        <a:rPr lang="he-IL" sz="1600" b="1" dirty="0">
                          <a:latin typeface="Calibri"/>
                          <a:ea typeface="Calibri"/>
                          <a:cs typeface="David"/>
                        </a:rPr>
                        <a:t> שמונה</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a:latin typeface="Calibri"/>
                          <a:ea typeface="Calibri"/>
                          <a:cs typeface="David"/>
                        </a:rPr>
                        <a:t>עוסק מורשה </a:t>
                      </a:r>
                      <a:endParaRPr lang="en-US" sz="1600">
                        <a:latin typeface="Calibri"/>
                        <a:ea typeface="Calibri"/>
                        <a:cs typeface="Arial"/>
                      </a:endParaRPr>
                    </a:p>
                    <a:p>
                      <a:pPr algn="r" rtl="1">
                        <a:lnSpc>
                          <a:spcPct val="115000"/>
                        </a:lnSpc>
                        <a:spcAft>
                          <a:spcPts val="0"/>
                        </a:spcAft>
                      </a:pPr>
                      <a:r>
                        <a:rPr lang="he-IL" sz="1600" b="1">
                          <a:latin typeface="Calibri"/>
                          <a:ea typeface="Calibri"/>
                          <a:cs typeface="David"/>
                        </a:rPr>
                        <a:t>122343777</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0">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24.3.2020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זיכוי  מספר 088</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מקור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"איילת השחר" רחוב בשן 56  </a:t>
                      </a:r>
                      <a:r>
                        <a:rPr lang="he-IL" sz="1600" b="1" u="sng" dirty="0" err="1">
                          <a:latin typeface="Calibri"/>
                          <a:ea typeface="Calibri"/>
                          <a:cs typeface="David"/>
                        </a:rPr>
                        <a:t>קרית</a:t>
                      </a:r>
                      <a:r>
                        <a:rPr lang="he-IL" sz="1600" b="1" u="sng" dirty="0">
                          <a:latin typeface="Calibri"/>
                          <a:ea typeface="Calibri"/>
                          <a:cs typeface="David"/>
                        </a:rPr>
                        <a:t> חיים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335137">
                <a:tc>
                  <a:txBody>
                    <a:bodyPr/>
                    <a:lstStyle/>
                    <a:p>
                      <a:pPr algn="ctr" rtl="1" hangingPunct="0">
                        <a:lnSpc>
                          <a:spcPts val="1300"/>
                        </a:lnSpc>
                        <a:spcAft>
                          <a:spcPts val="0"/>
                        </a:spcAft>
                      </a:pPr>
                      <a:r>
                        <a:rPr lang="he-IL" sz="1600" b="1">
                          <a:latin typeface="Times New Roman"/>
                          <a:ea typeface="Times New Roman"/>
                          <a:cs typeface="David"/>
                        </a:rPr>
                        <a:t>כמות</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a:latin typeface="Times New Roman"/>
                          <a:ea typeface="Times New Roman"/>
                          <a:cs typeface="David"/>
                        </a:rPr>
                        <a:t>פרטים</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a:latin typeface="Times New Roman"/>
                          <a:ea typeface="Times New Roman"/>
                          <a:cs typeface="David"/>
                        </a:rPr>
                        <a:t>מחיר ליח'</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0">
                <a:tc>
                  <a:txBody>
                    <a:bodyPr/>
                    <a:lstStyle/>
                    <a:p>
                      <a:pPr algn="r" rtl="1">
                        <a:lnSpc>
                          <a:spcPct val="115000"/>
                        </a:lnSpc>
                        <a:spcAft>
                          <a:spcPts val="0"/>
                        </a:spcAft>
                      </a:pPr>
                      <a:r>
                        <a:rPr lang="he-IL" sz="1600" dirty="0">
                          <a:latin typeface="Calibri"/>
                          <a:ea typeface="Calibri"/>
                          <a:cs typeface="David"/>
                        </a:rPr>
                        <a:t>3</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החזרת סחורה</a:t>
                      </a:r>
                    </a:p>
                    <a:p>
                      <a:pPr algn="r" rtl="1">
                        <a:lnSpc>
                          <a:spcPct val="115000"/>
                        </a:lnSpc>
                        <a:spcAft>
                          <a:spcPts val="0"/>
                        </a:spcAft>
                      </a:pPr>
                      <a:r>
                        <a:rPr lang="he-IL" sz="1600" dirty="0">
                          <a:latin typeface="Calibri"/>
                          <a:ea typeface="Calibri"/>
                          <a:cs typeface="David"/>
                        </a:rPr>
                        <a:t>מילון אנגלי עברי</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a:latin typeface="Calibri"/>
                          <a:ea typeface="Calibri"/>
                          <a:cs typeface="David"/>
                        </a:rPr>
                        <a:t>110</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330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r" rtl="1">
                        <a:lnSpc>
                          <a:spcPct val="115000"/>
                        </a:lnSpc>
                        <a:spcAft>
                          <a:spcPts val="0"/>
                        </a:spcAft>
                      </a:pPr>
                      <a:endParaRPr lang="he-IL" sz="1600" dirty="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סה"כ לפני הנחה</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330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a:latin typeface="Calibri"/>
                          <a:ea typeface="Calibri"/>
                          <a:cs typeface="David"/>
                        </a:rPr>
                        <a:t>הנחה 8%</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(26)</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gridSpan="4">
                  <a:txBody>
                    <a:bodyPr/>
                    <a:lstStyle/>
                    <a:p>
                      <a:pPr algn="r" rtl="1">
                        <a:lnSpc>
                          <a:spcPct val="115000"/>
                        </a:lnSpc>
                        <a:spcAft>
                          <a:spcPts val="0"/>
                        </a:spcAft>
                      </a:pPr>
                      <a:r>
                        <a:rPr lang="he-IL" sz="1600" dirty="0" err="1">
                          <a:latin typeface="Calibri"/>
                          <a:ea typeface="Calibri"/>
                          <a:cs typeface="David"/>
                        </a:rPr>
                        <a:t>ז"פ</a:t>
                      </a:r>
                      <a:r>
                        <a:rPr lang="he-IL" sz="1600" dirty="0">
                          <a:latin typeface="Calibri"/>
                          <a:ea typeface="Calibri"/>
                          <a:cs typeface="David"/>
                        </a:rPr>
                        <a:t> 23.4.20            	                 סה"כ</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304</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gridSpan="4">
                  <a:txBody>
                    <a:bodyPr/>
                    <a:lstStyle/>
                    <a:p>
                      <a:pPr algn="l" rtl="1">
                        <a:lnSpc>
                          <a:spcPct val="115000"/>
                        </a:lnSpc>
                        <a:spcAft>
                          <a:spcPts val="0"/>
                        </a:spcAft>
                      </a:pPr>
                      <a:r>
                        <a:rPr lang="he-IL" sz="1600">
                          <a:latin typeface="Calibri"/>
                          <a:ea typeface="Calibri"/>
                          <a:cs typeface="David"/>
                        </a:rPr>
                        <a:t>17% מע"מ</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52</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"סטימצקי"</a:t>
                      </a:r>
                      <a:r>
                        <a:rPr lang="he-IL" sz="1600" dirty="0">
                          <a:latin typeface="Calibri"/>
                          <a:ea typeface="Calibri"/>
                          <a:cs typeface="David"/>
                        </a:rPr>
                        <a:t>          סה"כ לתשלום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u="dbl" dirty="0">
                          <a:latin typeface="Calibri"/>
                          <a:ea typeface="Calibri"/>
                          <a:cs typeface="David"/>
                        </a:rPr>
                        <a:t>356</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9" name="טבלה 8"/>
          <p:cNvGraphicFramePr>
            <a:graphicFrameLocks noGrp="1"/>
          </p:cNvGraphicFramePr>
          <p:nvPr/>
        </p:nvGraphicFramePr>
        <p:xfrm>
          <a:off x="1954306" y="1725681"/>
          <a:ext cx="4428564" cy="4187106"/>
        </p:xfrm>
        <a:graphic>
          <a:graphicData uri="http://schemas.openxmlformats.org/drawingml/2006/table">
            <a:tbl>
              <a:tblPr rtl="1"/>
              <a:tblGrid>
                <a:gridCol w="817494">
                  <a:extLst>
                    <a:ext uri="{9D8B030D-6E8A-4147-A177-3AD203B41FA5}">
                      <a16:colId xmlns:a16="http://schemas.microsoft.com/office/drawing/2014/main" val="20000"/>
                    </a:ext>
                  </a:extLst>
                </a:gridCol>
                <a:gridCol w="1298177">
                  <a:extLst>
                    <a:ext uri="{9D8B030D-6E8A-4147-A177-3AD203B41FA5}">
                      <a16:colId xmlns:a16="http://schemas.microsoft.com/office/drawing/2014/main" val="20001"/>
                    </a:ext>
                  </a:extLst>
                </a:gridCol>
                <a:gridCol w="814344">
                  <a:extLst>
                    <a:ext uri="{9D8B030D-6E8A-4147-A177-3AD203B41FA5}">
                      <a16:colId xmlns:a16="http://schemas.microsoft.com/office/drawing/2014/main" val="20002"/>
                    </a:ext>
                  </a:extLst>
                </a:gridCol>
                <a:gridCol w="109150">
                  <a:extLst>
                    <a:ext uri="{9D8B030D-6E8A-4147-A177-3AD203B41FA5}">
                      <a16:colId xmlns:a16="http://schemas.microsoft.com/office/drawing/2014/main" val="20003"/>
                    </a:ext>
                  </a:extLst>
                </a:gridCol>
                <a:gridCol w="1389399">
                  <a:extLst>
                    <a:ext uri="{9D8B030D-6E8A-4147-A177-3AD203B41FA5}">
                      <a16:colId xmlns:a16="http://schemas.microsoft.com/office/drawing/2014/main" val="20004"/>
                    </a:ext>
                  </a:extLst>
                </a:gridCol>
              </a:tblGrid>
              <a:tr h="489712">
                <a:tc gridSpan="3">
                  <a:txBody>
                    <a:bodyPr/>
                    <a:lstStyle/>
                    <a:p>
                      <a:pPr algn="r" rtl="1">
                        <a:lnSpc>
                          <a:spcPct val="115000"/>
                        </a:lnSpc>
                        <a:spcAft>
                          <a:spcPts val="0"/>
                        </a:spcAft>
                      </a:pPr>
                      <a:r>
                        <a:rPr lang="he-IL" sz="1600" b="1" dirty="0">
                          <a:latin typeface="Calibri"/>
                          <a:ea typeface="Calibri"/>
                          <a:cs typeface="David"/>
                        </a:rPr>
                        <a:t>"איילת השחר"</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רחוב הבשן 56 </a:t>
                      </a:r>
                    </a:p>
                    <a:p>
                      <a:pPr algn="r" rtl="1">
                        <a:lnSpc>
                          <a:spcPct val="115000"/>
                        </a:lnSpc>
                        <a:spcAft>
                          <a:spcPts val="0"/>
                        </a:spcAft>
                      </a:pPr>
                      <a:r>
                        <a:rPr lang="he-IL" sz="1600" b="1" dirty="0" err="1">
                          <a:latin typeface="Calibri"/>
                          <a:ea typeface="Calibri"/>
                          <a:cs typeface="David"/>
                        </a:rPr>
                        <a:t>קרית</a:t>
                      </a:r>
                      <a:r>
                        <a:rPr lang="he-IL" sz="1600" b="1" dirty="0">
                          <a:latin typeface="Calibri"/>
                          <a:ea typeface="Calibri"/>
                          <a:cs typeface="David"/>
                        </a:rPr>
                        <a:t> חיים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dirty="0">
                          <a:latin typeface="Calibri"/>
                          <a:ea typeface="Calibri"/>
                          <a:cs typeface="David"/>
                        </a:rPr>
                        <a:t>עוסק מורשה </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890878766</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1059429">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27.3.2020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מספר 342</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העתק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ספרי" רחוב גושן 45 </a:t>
                      </a:r>
                      <a:r>
                        <a:rPr lang="he-IL" sz="1600" b="1" u="sng" dirty="0" err="1">
                          <a:latin typeface="Calibri"/>
                          <a:ea typeface="Calibri"/>
                          <a:cs typeface="David"/>
                        </a:rPr>
                        <a:t>קרית</a:t>
                      </a:r>
                      <a:r>
                        <a:rPr lang="he-IL" sz="1600" b="1" u="sng" dirty="0">
                          <a:latin typeface="Calibri"/>
                          <a:ea typeface="Calibri"/>
                          <a:cs typeface="David"/>
                        </a:rPr>
                        <a:t> </a:t>
                      </a:r>
                      <a:r>
                        <a:rPr lang="he-IL" sz="1600" b="1" u="sng" dirty="0" err="1">
                          <a:latin typeface="Calibri"/>
                          <a:ea typeface="Calibri"/>
                          <a:cs typeface="David"/>
                        </a:rPr>
                        <a:t>מוצקין</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09692">
                <a:tc>
                  <a:txBody>
                    <a:bodyPr/>
                    <a:lstStyle/>
                    <a:p>
                      <a:pPr algn="ctr" rtl="1" hangingPunct="0">
                        <a:lnSpc>
                          <a:spcPts val="1300"/>
                        </a:lnSpc>
                        <a:spcAft>
                          <a:spcPts val="0"/>
                        </a:spcAft>
                      </a:pPr>
                      <a:r>
                        <a:rPr lang="he-IL" sz="1600" b="1">
                          <a:latin typeface="Times New Roman"/>
                          <a:ea typeface="Times New Roman"/>
                          <a:cs typeface="David"/>
                        </a:rPr>
                        <a:t>כמות</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a:latin typeface="Times New Roman"/>
                          <a:ea typeface="Times New Roman"/>
                          <a:cs typeface="David"/>
                        </a:rPr>
                        <a:t>פרטים</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a:latin typeface="Times New Roman"/>
                          <a:ea typeface="Times New Roman"/>
                          <a:cs typeface="David"/>
                        </a:rPr>
                        <a:t>מחיר ליח'</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397194">
                <a:tc>
                  <a:txBody>
                    <a:bodyPr/>
                    <a:lstStyle/>
                    <a:p>
                      <a:pPr algn="r" rtl="0">
                        <a:lnSpc>
                          <a:spcPct val="115000"/>
                        </a:lnSpc>
                        <a:spcAft>
                          <a:spcPts val="0"/>
                        </a:spcAft>
                      </a:pPr>
                      <a:r>
                        <a:rPr lang="he-IL" sz="1600" dirty="0">
                          <a:latin typeface="Calibri"/>
                          <a:ea typeface="Calibri"/>
                          <a:cs typeface="David"/>
                        </a:rPr>
                        <a:t>40</a:t>
                      </a:r>
                      <a:endParaRPr lang="en-US" sz="1600" dirty="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ספרי ילדים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0">
                        <a:lnSpc>
                          <a:spcPct val="115000"/>
                        </a:lnSpc>
                        <a:spcAft>
                          <a:spcPts val="0"/>
                        </a:spcAft>
                      </a:pPr>
                      <a:r>
                        <a:rPr lang="he-IL" sz="1600" dirty="0">
                          <a:latin typeface="Calibri"/>
                          <a:ea typeface="Calibri"/>
                          <a:cs typeface="David"/>
                        </a:rPr>
                        <a:t>60</a:t>
                      </a:r>
                      <a:endParaRPr lang="en-US" sz="1600" dirty="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2,400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4856">
                <a:tc>
                  <a:txBody>
                    <a:bodyPr/>
                    <a:lstStyle/>
                    <a:p>
                      <a:pPr algn="r" rtl="1">
                        <a:lnSpc>
                          <a:spcPct val="115000"/>
                        </a:lnSpc>
                        <a:spcAft>
                          <a:spcPts val="0"/>
                        </a:spcAft>
                      </a:pPr>
                      <a:r>
                        <a:rPr lang="he-IL" sz="1600" dirty="0">
                          <a:latin typeface="Calibri"/>
                          <a:ea typeface="Calibri"/>
                          <a:cs typeface="David"/>
                        </a:rPr>
                        <a:t>45</a:t>
                      </a: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מילון עברי ערבי</a:t>
                      </a: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Calibri"/>
                          <a:ea typeface="Calibri"/>
                          <a:cs typeface="David"/>
                        </a:rPr>
                        <a:t>140</a:t>
                      </a: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0">
                        <a:lnSpc>
                          <a:spcPct val="115000"/>
                        </a:lnSpc>
                        <a:spcAft>
                          <a:spcPts val="0"/>
                        </a:spcAft>
                      </a:pPr>
                      <a:r>
                        <a:rPr lang="he-IL" sz="1600" dirty="0">
                          <a:latin typeface="Calibri"/>
                          <a:ea typeface="Calibri"/>
                          <a:cs typeface="David"/>
                        </a:rPr>
                        <a:t>6,300</a:t>
                      </a:r>
                      <a:endParaRPr lang="en-US" sz="1600" dirty="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4856">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4783">
                <a:tc gridSpan="4">
                  <a:txBody>
                    <a:bodyPr/>
                    <a:lstStyle/>
                    <a:p>
                      <a:pPr algn="r" rtl="1">
                        <a:lnSpc>
                          <a:spcPct val="115000"/>
                        </a:lnSpc>
                        <a:spcAft>
                          <a:spcPts val="0"/>
                        </a:spcAft>
                      </a:pPr>
                      <a:r>
                        <a:rPr lang="he-IL" sz="1600" dirty="0" err="1">
                          <a:latin typeface="Calibri"/>
                          <a:ea typeface="Calibri"/>
                          <a:cs typeface="David"/>
                        </a:rPr>
                        <a:t>ז"פ</a:t>
                      </a:r>
                      <a:r>
                        <a:rPr lang="he-IL" sz="1600" baseline="0" dirty="0">
                          <a:latin typeface="Calibri"/>
                          <a:ea typeface="Calibri"/>
                          <a:cs typeface="David"/>
                        </a:rPr>
                        <a:t> 17.4.2020</a:t>
                      </a:r>
                      <a:r>
                        <a:rPr lang="he-IL" sz="1600" dirty="0">
                          <a:latin typeface="Calibri"/>
                          <a:ea typeface="Calibri"/>
                          <a:cs typeface="David"/>
                        </a:rPr>
                        <a:t>            	       סה"כ</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8,700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4856">
                <a:tc gridSpan="4">
                  <a:txBody>
                    <a:bodyPr/>
                    <a:lstStyle/>
                    <a:p>
                      <a:pPr algn="l" rtl="1">
                        <a:lnSpc>
                          <a:spcPct val="115000"/>
                        </a:lnSpc>
                        <a:spcAft>
                          <a:spcPts val="0"/>
                        </a:spcAft>
                      </a:pPr>
                      <a:r>
                        <a:rPr lang="he-IL" sz="1600">
                          <a:latin typeface="Calibri"/>
                          <a:ea typeface="Calibri"/>
                          <a:cs typeface="David"/>
                        </a:rPr>
                        <a:t>17% מע"מ</a:t>
                      </a:r>
                      <a:endParaRPr lang="en-US" sz="160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1,479</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80679">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"איילת השחר"</a:t>
                      </a:r>
                      <a:r>
                        <a:rPr lang="he-IL" sz="1600" dirty="0">
                          <a:latin typeface="Calibri"/>
                          <a:ea typeface="Calibri"/>
                          <a:cs typeface="David"/>
                        </a:rPr>
                        <a:t> </a:t>
                      </a:r>
                      <a:r>
                        <a:rPr lang="he-IL" sz="1600" baseline="0" dirty="0">
                          <a:latin typeface="Calibri"/>
                          <a:ea typeface="Calibri"/>
                          <a:cs typeface="David"/>
                        </a:rPr>
                        <a:t> </a:t>
                      </a:r>
                      <a:r>
                        <a:rPr lang="he-IL" sz="1600" dirty="0">
                          <a:latin typeface="Calibri"/>
                          <a:ea typeface="Calibri"/>
                          <a:cs typeface="David"/>
                        </a:rPr>
                        <a:t>סה"כ לתשלום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u="dbl" dirty="0">
                          <a:latin typeface="Calibri"/>
                          <a:ea typeface="Calibri"/>
                          <a:cs typeface="David"/>
                        </a:rPr>
                        <a:t>10,179</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864659" y="562993"/>
            <a:ext cx="8175812" cy="369332"/>
          </a:xfrm>
          <a:prstGeom prst="rect">
            <a:avLst/>
          </a:prstGeom>
          <a:noFill/>
        </p:spPr>
        <p:txBody>
          <a:bodyPr wrap="square" rtlCol="1">
            <a:spAutoFit/>
          </a:bodyPr>
          <a:lstStyle/>
          <a:p>
            <a:pPr algn="ctr"/>
            <a:r>
              <a:rPr lang="he-IL" b="1" dirty="0">
                <a:latin typeface="Varela Round" pitchFamily="2" charset="-79"/>
                <a:cs typeface="Varela Round" pitchFamily="2" charset="-79"/>
              </a:rPr>
              <a:t>שלב 1 - רישום פעולות יומן</a:t>
            </a:r>
          </a:p>
        </p:txBody>
      </p:sp>
      <p:graphicFrame>
        <p:nvGraphicFramePr>
          <p:cNvPr id="11" name="מציין מיקום תוכן 4"/>
          <p:cNvGraphicFramePr>
            <a:graphicFrameLocks noGrp="1"/>
          </p:cNvGraphicFramePr>
          <p:nvPr>
            <p:ph sz="quarter" idx="4"/>
          </p:nvPr>
        </p:nvGraphicFramePr>
        <p:xfrm>
          <a:off x="480078" y="1104438"/>
          <a:ext cx="11335404" cy="5191760"/>
        </p:xfrm>
        <a:graphic>
          <a:graphicData uri="http://schemas.openxmlformats.org/drawingml/2006/table">
            <a:tbl>
              <a:tblPr rtl="1" firstRow="1" bandRow="1">
                <a:tableStyleId>{5C22544A-7EE6-4342-B048-85BDC9FD1C3A}</a:tableStyleId>
              </a:tblPr>
              <a:tblGrid>
                <a:gridCol w="1198708">
                  <a:extLst>
                    <a:ext uri="{9D8B030D-6E8A-4147-A177-3AD203B41FA5}">
                      <a16:colId xmlns:a16="http://schemas.microsoft.com/office/drawing/2014/main" val="20000"/>
                    </a:ext>
                  </a:extLst>
                </a:gridCol>
                <a:gridCol w="1974797">
                  <a:extLst>
                    <a:ext uri="{9D8B030D-6E8A-4147-A177-3AD203B41FA5}">
                      <a16:colId xmlns:a16="http://schemas.microsoft.com/office/drawing/2014/main" val="20001"/>
                    </a:ext>
                  </a:extLst>
                </a:gridCol>
                <a:gridCol w="1631576">
                  <a:extLst>
                    <a:ext uri="{9D8B030D-6E8A-4147-A177-3AD203B41FA5}">
                      <a16:colId xmlns:a16="http://schemas.microsoft.com/office/drawing/2014/main" val="20002"/>
                    </a:ext>
                  </a:extLst>
                </a:gridCol>
                <a:gridCol w="1093694">
                  <a:extLst>
                    <a:ext uri="{9D8B030D-6E8A-4147-A177-3AD203B41FA5}">
                      <a16:colId xmlns:a16="http://schemas.microsoft.com/office/drawing/2014/main" val="20003"/>
                    </a:ext>
                  </a:extLst>
                </a:gridCol>
                <a:gridCol w="780744">
                  <a:extLst>
                    <a:ext uri="{9D8B030D-6E8A-4147-A177-3AD203B41FA5}">
                      <a16:colId xmlns:a16="http://schemas.microsoft.com/office/drawing/2014/main" val="20004"/>
                    </a:ext>
                  </a:extLst>
                </a:gridCol>
                <a:gridCol w="2246495">
                  <a:extLst>
                    <a:ext uri="{9D8B030D-6E8A-4147-A177-3AD203B41FA5}">
                      <a16:colId xmlns:a16="http://schemas.microsoft.com/office/drawing/2014/main" val="20005"/>
                    </a:ext>
                  </a:extLst>
                </a:gridCol>
                <a:gridCol w="1179011">
                  <a:extLst>
                    <a:ext uri="{9D8B030D-6E8A-4147-A177-3AD203B41FA5}">
                      <a16:colId xmlns:a16="http://schemas.microsoft.com/office/drawing/2014/main" val="20006"/>
                    </a:ext>
                  </a:extLst>
                </a:gridCol>
                <a:gridCol w="123037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err="1">
                          <a:solidFill>
                            <a:srgbClr val="000000"/>
                          </a:solidFill>
                          <a:latin typeface="Arial"/>
                        </a:rPr>
                        <a:t>ז"פ</a:t>
                      </a:r>
                      <a:endParaRPr lang="he-IL" sz="2000" b="1"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rtl="1"/>
                      <a:endParaRPr lang="he-IL"/>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pPr rtl="1"/>
                      <a:endParaRPr lang="he-IL"/>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pPr rtl="1"/>
                      <a:endParaRPr lang="he-IL"/>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endParaRPr lang="he-IL" sz="1100" b="0"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rtl="0" fontAlgn="b"/>
                      <a:endParaRPr lang="he-IL" sz="1100" b="0"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endParaRPr lang="he-IL" sz="1100" b="0"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13" name="TextBox 12"/>
          <p:cNvSpPr txBox="1"/>
          <p:nvPr/>
        </p:nvSpPr>
        <p:spPr>
          <a:xfrm>
            <a:off x="10381127" y="1452281"/>
            <a:ext cx="1400922" cy="369332"/>
          </a:xfrm>
          <a:prstGeom prst="rect">
            <a:avLst/>
          </a:prstGeom>
          <a:noFill/>
        </p:spPr>
        <p:txBody>
          <a:bodyPr wrap="square" rtlCol="1">
            <a:spAutoFit/>
          </a:bodyPr>
          <a:lstStyle/>
          <a:p>
            <a:r>
              <a:rPr lang="he-IL" dirty="0"/>
              <a:t>11.3.2020</a:t>
            </a:r>
          </a:p>
        </p:txBody>
      </p:sp>
      <p:sp>
        <p:nvSpPr>
          <p:cNvPr id="14" name="TextBox 13"/>
          <p:cNvSpPr txBox="1"/>
          <p:nvPr/>
        </p:nvSpPr>
        <p:spPr>
          <a:xfrm>
            <a:off x="9161922" y="1452281"/>
            <a:ext cx="1398495" cy="369332"/>
          </a:xfrm>
          <a:prstGeom prst="rect">
            <a:avLst/>
          </a:prstGeom>
          <a:noFill/>
        </p:spPr>
        <p:txBody>
          <a:bodyPr wrap="square" rtlCol="1">
            <a:spAutoFit/>
          </a:bodyPr>
          <a:lstStyle/>
          <a:p>
            <a:r>
              <a:rPr lang="he-IL" dirty="0"/>
              <a:t>ציוד ורהוט</a:t>
            </a:r>
          </a:p>
        </p:txBody>
      </p:sp>
      <p:sp>
        <p:nvSpPr>
          <p:cNvPr id="15" name="TextBox 14"/>
          <p:cNvSpPr txBox="1"/>
          <p:nvPr/>
        </p:nvSpPr>
        <p:spPr>
          <a:xfrm>
            <a:off x="8668906" y="1870032"/>
            <a:ext cx="1936377" cy="369332"/>
          </a:xfrm>
          <a:prstGeom prst="rect">
            <a:avLst/>
          </a:prstGeom>
          <a:solidFill>
            <a:srgbClr val="FF66FF"/>
          </a:solidFill>
        </p:spPr>
        <p:txBody>
          <a:bodyPr wrap="square" rtlCol="1">
            <a:spAutoFit/>
          </a:bodyPr>
          <a:lstStyle/>
          <a:p>
            <a:r>
              <a:rPr lang="he-IL" dirty="0"/>
              <a:t>מס תשומות נכסים</a:t>
            </a:r>
          </a:p>
        </p:txBody>
      </p:sp>
      <p:sp>
        <p:nvSpPr>
          <p:cNvPr id="16" name="TextBox 15"/>
          <p:cNvSpPr txBox="1"/>
          <p:nvPr/>
        </p:nvSpPr>
        <p:spPr>
          <a:xfrm>
            <a:off x="7252482" y="1515044"/>
            <a:ext cx="1398495" cy="369332"/>
          </a:xfrm>
          <a:prstGeom prst="rect">
            <a:avLst/>
          </a:prstGeom>
          <a:noFill/>
        </p:spPr>
        <p:txBody>
          <a:bodyPr wrap="square" rtlCol="1">
            <a:spAutoFit/>
          </a:bodyPr>
          <a:lstStyle/>
          <a:p>
            <a:r>
              <a:rPr lang="he-IL" dirty="0"/>
              <a:t>ספק טרקלין</a:t>
            </a:r>
          </a:p>
        </p:txBody>
      </p:sp>
      <p:sp>
        <p:nvSpPr>
          <p:cNvPr id="17" name="TextBox 16"/>
          <p:cNvSpPr txBox="1"/>
          <p:nvPr/>
        </p:nvSpPr>
        <p:spPr>
          <a:xfrm>
            <a:off x="8740622" y="2262669"/>
            <a:ext cx="1837724" cy="369332"/>
          </a:xfrm>
          <a:prstGeom prst="rect">
            <a:avLst/>
          </a:prstGeom>
          <a:noFill/>
        </p:spPr>
        <p:txBody>
          <a:bodyPr wrap="square" rtlCol="1">
            <a:spAutoFit/>
          </a:bodyPr>
          <a:lstStyle/>
          <a:p>
            <a:r>
              <a:rPr lang="he-IL" dirty="0"/>
              <a:t>משיכות פרטיות</a:t>
            </a:r>
          </a:p>
        </p:txBody>
      </p:sp>
      <p:sp>
        <p:nvSpPr>
          <p:cNvPr id="18" name="TextBox 17"/>
          <p:cNvSpPr txBox="1"/>
          <p:nvPr/>
        </p:nvSpPr>
        <p:spPr>
          <a:xfrm>
            <a:off x="7324198" y="2226811"/>
            <a:ext cx="1299842" cy="369332"/>
          </a:xfrm>
          <a:prstGeom prst="rect">
            <a:avLst/>
          </a:prstGeom>
          <a:noFill/>
        </p:spPr>
        <p:txBody>
          <a:bodyPr wrap="square" rtlCol="1">
            <a:spAutoFit/>
          </a:bodyPr>
          <a:lstStyle/>
          <a:p>
            <a:r>
              <a:rPr lang="he-IL" dirty="0"/>
              <a:t>מכירות</a:t>
            </a:r>
          </a:p>
        </p:txBody>
      </p:sp>
      <p:sp>
        <p:nvSpPr>
          <p:cNvPr id="19" name="TextBox 18"/>
          <p:cNvSpPr txBox="1"/>
          <p:nvPr/>
        </p:nvSpPr>
        <p:spPr>
          <a:xfrm>
            <a:off x="6920754" y="2630217"/>
            <a:ext cx="1766042" cy="369332"/>
          </a:xfrm>
          <a:prstGeom prst="rect">
            <a:avLst/>
          </a:prstGeom>
          <a:solidFill>
            <a:srgbClr val="00FF00"/>
          </a:solidFill>
        </p:spPr>
        <p:txBody>
          <a:bodyPr wrap="square" rtlCol="1">
            <a:spAutoFit/>
          </a:bodyPr>
          <a:lstStyle/>
          <a:p>
            <a:r>
              <a:rPr lang="he-IL" dirty="0"/>
              <a:t>מע"מ עסקאות</a:t>
            </a:r>
          </a:p>
        </p:txBody>
      </p:sp>
      <p:sp>
        <p:nvSpPr>
          <p:cNvPr id="20" name="TextBox 19"/>
          <p:cNvSpPr txBox="1"/>
          <p:nvPr/>
        </p:nvSpPr>
        <p:spPr>
          <a:xfrm>
            <a:off x="9260575" y="2981620"/>
            <a:ext cx="1299842" cy="369332"/>
          </a:xfrm>
          <a:prstGeom prst="rect">
            <a:avLst/>
          </a:prstGeom>
          <a:noFill/>
        </p:spPr>
        <p:txBody>
          <a:bodyPr wrap="square" rtlCol="1">
            <a:spAutoFit/>
          </a:bodyPr>
          <a:lstStyle/>
          <a:p>
            <a:r>
              <a:rPr lang="he-IL" dirty="0"/>
              <a:t>קניות</a:t>
            </a:r>
          </a:p>
        </p:txBody>
      </p:sp>
      <p:sp>
        <p:nvSpPr>
          <p:cNvPr id="21" name="TextBox 20"/>
          <p:cNvSpPr txBox="1"/>
          <p:nvPr/>
        </p:nvSpPr>
        <p:spPr>
          <a:xfrm>
            <a:off x="9265047" y="3333023"/>
            <a:ext cx="1299842" cy="369332"/>
          </a:xfrm>
          <a:prstGeom prst="rect">
            <a:avLst/>
          </a:prstGeom>
          <a:solidFill>
            <a:srgbClr val="00FFFF"/>
          </a:solidFill>
        </p:spPr>
        <p:txBody>
          <a:bodyPr wrap="square" rtlCol="1">
            <a:spAutoFit/>
          </a:bodyPr>
          <a:lstStyle/>
          <a:p>
            <a:r>
              <a:rPr lang="he-IL" dirty="0"/>
              <a:t>מס תשומות</a:t>
            </a:r>
          </a:p>
        </p:txBody>
      </p:sp>
      <p:sp>
        <p:nvSpPr>
          <p:cNvPr id="22" name="TextBox 21"/>
          <p:cNvSpPr txBox="1"/>
          <p:nvPr/>
        </p:nvSpPr>
        <p:spPr>
          <a:xfrm>
            <a:off x="6920754" y="2981620"/>
            <a:ext cx="1703286" cy="369332"/>
          </a:xfrm>
          <a:prstGeom prst="rect">
            <a:avLst/>
          </a:prstGeom>
          <a:noFill/>
        </p:spPr>
        <p:txBody>
          <a:bodyPr wrap="square" rtlCol="1">
            <a:spAutoFit/>
          </a:bodyPr>
          <a:lstStyle/>
          <a:p>
            <a:r>
              <a:rPr lang="he-IL" dirty="0"/>
              <a:t>ספק סטימצקי</a:t>
            </a:r>
          </a:p>
        </p:txBody>
      </p:sp>
      <p:sp>
        <p:nvSpPr>
          <p:cNvPr id="23" name="TextBox 22"/>
          <p:cNvSpPr txBox="1"/>
          <p:nvPr/>
        </p:nvSpPr>
        <p:spPr>
          <a:xfrm>
            <a:off x="9018485" y="3720284"/>
            <a:ext cx="1582262" cy="369332"/>
          </a:xfrm>
          <a:prstGeom prst="rect">
            <a:avLst/>
          </a:prstGeom>
          <a:noFill/>
        </p:spPr>
        <p:txBody>
          <a:bodyPr wrap="square" rtlCol="1">
            <a:spAutoFit/>
          </a:bodyPr>
          <a:lstStyle/>
          <a:p>
            <a:r>
              <a:rPr lang="he-IL" dirty="0"/>
              <a:t>ספק סטימצקי</a:t>
            </a:r>
          </a:p>
        </p:txBody>
      </p:sp>
      <p:sp>
        <p:nvSpPr>
          <p:cNvPr id="24" name="TextBox 23"/>
          <p:cNvSpPr txBox="1"/>
          <p:nvPr/>
        </p:nvSpPr>
        <p:spPr>
          <a:xfrm>
            <a:off x="6553203" y="3738213"/>
            <a:ext cx="2133593" cy="369332"/>
          </a:xfrm>
          <a:prstGeom prst="rect">
            <a:avLst/>
          </a:prstGeom>
          <a:noFill/>
        </p:spPr>
        <p:txBody>
          <a:bodyPr wrap="square" rtlCol="1">
            <a:spAutoFit/>
          </a:bodyPr>
          <a:lstStyle/>
          <a:p>
            <a:r>
              <a:rPr lang="he-IL" dirty="0"/>
              <a:t>הנחה מס שנתקבלה</a:t>
            </a:r>
          </a:p>
        </p:txBody>
      </p:sp>
      <p:sp>
        <p:nvSpPr>
          <p:cNvPr id="25" name="TextBox 24"/>
          <p:cNvSpPr txBox="1"/>
          <p:nvPr/>
        </p:nvSpPr>
        <p:spPr>
          <a:xfrm>
            <a:off x="7252482" y="4799599"/>
            <a:ext cx="1299842" cy="369332"/>
          </a:xfrm>
          <a:prstGeom prst="rect">
            <a:avLst/>
          </a:prstGeom>
          <a:solidFill>
            <a:srgbClr val="00FFFF"/>
          </a:solidFill>
        </p:spPr>
        <p:txBody>
          <a:bodyPr wrap="square" rtlCol="1">
            <a:spAutoFit/>
          </a:bodyPr>
          <a:lstStyle/>
          <a:p>
            <a:r>
              <a:rPr lang="he-IL" dirty="0"/>
              <a:t>מס תשומות</a:t>
            </a:r>
          </a:p>
        </p:txBody>
      </p:sp>
      <p:sp>
        <p:nvSpPr>
          <p:cNvPr id="26" name="TextBox 25"/>
          <p:cNvSpPr txBox="1"/>
          <p:nvPr/>
        </p:nvSpPr>
        <p:spPr>
          <a:xfrm>
            <a:off x="6920754" y="4107545"/>
            <a:ext cx="1748152" cy="369332"/>
          </a:xfrm>
          <a:prstGeom prst="rect">
            <a:avLst/>
          </a:prstGeom>
          <a:solidFill>
            <a:srgbClr val="00FF00"/>
          </a:solidFill>
        </p:spPr>
        <p:txBody>
          <a:bodyPr wrap="square" rtlCol="1">
            <a:spAutoFit/>
          </a:bodyPr>
          <a:lstStyle/>
          <a:p>
            <a:r>
              <a:rPr lang="he-IL" dirty="0"/>
              <a:t>מע"מ עסקאות</a:t>
            </a:r>
          </a:p>
        </p:txBody>
      </p:sp>
      <p:sp>
        <p:nvSpPr>
          <p:cNvPr id="27" name="TextBox 26"/>
          <p:cNvSpPr txBox="1"/>
          <p:nvPr/>
        </p:nvSpPr>
        <p:spPr>
          <a:xfrm>
            <a:off x="9045382" y="4410554"/>
            <a:ext cx="1582262" cy="369332"/>
          </a:xfrm>
          <a:prstGeom prst="rect">
            <a:avLst/>
          </a:prstGeom>
          <a:noFill/>
        </p:spPr>
        <p:txBody>
          <a:bodyPr wrap="square" rtlCol="1">
            <a:spAutoFit/>
          </a:bodyPr>
          <a:lstStyle/>
          <a:p>
            <a:r>
              <a:rPr lang="he-IL" dirty="0"/>
              <a:t>ספק סטימצקי</a:t>
            </a:r>
          </a:p>
        </p:txBody>
      </p:sp>
      <p:sp>
        <p:nvSpPr>
          <p:cNvPr id="28" name="TextBox 27"/>
          <p:cNvSpPr txBox="1"/>
          <p:nvPr/>
        </p:nvSpPr>
        <p:spPr>
          <a:xfrm>
            <a:off x="6580100" y="4428483"/>
            <a:ext cx="2133593" cy="369332"/>
          </a:xfrm>
          <a:prstGeom prst="rect">
            <a:avLst/>
          </a:prstGeom>
          <a:noFill/>
        </p:spPr>
        <p:txBody>
          <a:bodyPr wrap="square" rtlCol="1">
            <a:spAutoFit/>
          </a:bodyPr>
          <a:lstStyle/>
          <a:p>
            <a:r>
              <a:rPr lang="he-IL" dirty="0"/>
              <a:t>החזר ס' לספק</a:t>
            </a:r>
          </a:p>
        </p:txBody>
      </p:sp>
      <p:sp>
        <p:nvSpPr>
          <p:cNvPr id="29" name="TextBox 28"/>
          <p:cNvSpPr txBox="1"/>
          <p:nvPr/>
        </p:nvSpPr>
        <p:spPr>
          <a:xfrm>
            <a:off x="9045382" y="5168931"/>
            <a:ext cx="1532964" cy="369332"/>
          </a:xfrm>
          <a:prstGeom prst="rect">
            <a:avLst/>
          </a:prstGeom>
          <a:noFill/>
        </p:spPr>
        <p:txBody>
          <a:bodyPr wrap="square" rtlCol="1">
            <a:spAutoFit/>
          </a:bodyPr>
          <a:lstStyle/>
          <a:p>
            <a:r>
              <a:rPr lang="he-IL" dirty="0"/>
              <a:t>לקוח ספרי</a:t>
            </a:r>
          </a:p>
        </p:txBody>
      </p:sp>
      <p:sp>
        <p:nvSpPr>
          <p:cNvPr id="30" name="TextBox 29"/>
          <p:cNvSpPr txBox="1"/>
          <p:nvPr/>
        </p:nvSpPr>
        <p:spPr>
          <a:xfrm>
            <a:off x="7252482" y="5168931"/>
            <a:ext cx="1299842" cy="369332"/>
          </a:xfrm>
          <a:prstGeom prst="rect">
            <a:avLst/>
          </a:prstGeom>
          <a:noFill/>
        </p:spPr>
        <p:txBody>
          <a:bodyPr wrap="square" rtlCol="1">
            <a:spAutoFit/>
          </a:bodyPr>
          <a:lstStyle/>
          <a:p>
            <a:r>
              <a:rPr lang="he-IL" dirty="0"/>
              <a:t>מכירות</a:t>
            </a:r>
          </a:p>
        </p:txBody>
      </p:sp>
      <p:sp>
        <p:nvSpPr>
          <p:cNvPr id="32" name="TextBox 31"/>
          <p:cNvSpPr txBox="1"/>
          <p:nvPr/>
        </p:nvSpPr>
        <p:spPr>
          <a:xfrm>
            <a:off x="6902864" y="5538263"/>
            <a:ext cx="1766042" cy="369332"/>
          </a:xfrm>
          <a:prstGeom prst="rect">
            <a:avLst/>
          </a:prstGeom>
          <a:solidFill>
            <a:srgbClr val="00FF00"/>
          </a:solidFill>
        </p:spPr>
        <p:txBody>
          <a:bodyPr wrap="square" rtlCol="1">
            <a:spAutoFit/>
          </a:bodyPr>
          <a:lstStyle/>
          <a:p>
            <a:r>
              <a:rPr lang="he-IL" dirty="0"/>
              <a:t>מע"מ עסקאות</a:t>
            </a:r>
          </a:p>
        </p:txBody>
      </p:sp>
      <p:sp>
        <p:nvSpPr>
          <p:cNvPr id="34" name="TextBox 33"/>
          <p:cNvSpPr txBox="1"/>
          <p:nvPr/>
        </p:nvSpPr>
        <p:spPr>
          <a:xfrm>
            <a:off x="6006353" y="1515044"/>
            <a:ext cx="896511" cy="369332"/>
          </a:xfrm>
          <a:prstGeom prst="rect">
            <a:avLst/>
          </a:prstGeom>
          <a:noFill/>
        </p:spPr>
        <p:txBody>
          <a:bodyPr wrap="square" rtlCol="1">
            <a:spAutoFit/>
          </a:bodyPr>
          <a:lstStyle/>
          <a:p>
            <a:r>
              <a:rPr lang="he-IL" dirty="0"/>
              <a:t>186</a:t>
            </a:r>
          </a:p>
        </p:txBody>
      </p:sp>
      <p:sp>
        <p:nvSpPr>
          <p:cNvPr id="35" name="TextBox 34"/>
          <p:cNvSpPr txBox="1"/>
          <p:nvPr/>
        </p:nvSpPr>
        <p:spPr>
          <a:xfrm>
            <a:off x="5074026" y="1452281"/>
            <a:ext cx="806824" cy="369332"/>
          </a:xfrm>
          <a:prstGeom prst="rect">
            <a:avLst/>
          </a:prstGeom>
          <a:noFill/>
        </p:spPr>
        <p:txBody>
          <a:bodyPr wrap="square" rtlCol="1">
            <a:spAutoFit/>
          </a:bodyPr>
          <a:lstStyle/>
          <a:p>
            <a:r>
              <a:rPr lang="he-IL" dirty="0"/>
              <a:t>19.4</a:t>
            </a:r>
          </a:p>
        </p:txBody>
      </p:sp>
      <p:sp>
        <p:nvSpPr>
          <p:cNvPr id="36" name="TextBox 35"/>
          <p:cNvSpPr txBox="1"/>
          <p:nvPr/>
        </p:nvSpPr>
        <p:spPr>
          <a:xfrm>
            <a:off x="2904565" y="1506068"/>
            <a:ext cx="2169461" cy="646331"/>
          </a:xfrm>
          <a:prstGeom prst="rect">
            <a:avLst/>
          </a:prstGeom>
          <a:noFill/>
        </p:spPr>
        <p:txBody>
          <a:bodyPr wrap="square" rtlCol="1">
            <a:spAutoFit/>
          </a:bodyPr>
          <a:lstStyle/>
          <a:p>
            <a:r>
              <a:rPr lang="he-IL" dirty="0"/>
              <a:t>קניית מזגן הובלתו והתקנתו </a:t>
            </a:r>
          </a:p>
        </p:txBody>
      </p:sp>
      <p:sp>
        <p:nvSpPr>
          <p:cNvPr id="37" name="TextBox 36"/>
          <p:cNvSpPr txBox="1"/>
          <p:nvPr/>
        </p:nvSpPr>
        <p:spPr>
          <a:xfrm>
            <a:off x="1864659" y="1515044"/>
            <a:ext cx="1039906" cy="369332"/>
          </a:xfrm>
          <a:prstGeom prst="rect">
            <a:avLst/>
          </a:prstGeom>
          <a:noFill/>
        </p:spPr>
        <p:txBody>
          <a:bodyPr wrap="square" rtlCol="1">
            <a:spAutoFit/>
          </a:bodyPr>
          <a:lstStyle/>
          <a:p>
            <a:r>
              <a:rPr lang="he-IL" dirty="0"/>
              <a:t>2,100</a:t>
            </a:r>
          </a:p>
        </p:txBody>
      </p:sp>
      <p:sp>
        <p:nvSpPr>
          <p:cNvPr id="38" name="TextBox 37"/>
          <p:cNvSpPr txBox="1"/>
          <p:nvPr/>
        </p:nvSpPr>
        <p:spPr>
          <a:xfrm>
            <a:off x="1864659" y="1884376"/>
            <a:ext cx="1039906" cy="369332"/>
          </a:xfrm>
          <a:prstGeom prst="rect">
            <a:avLst/>
          </a:prstGeom>
          <a:solidFill>
            <a:srgbClr val="FF66FF"/>
          </a:solidFill>
        </p:spPr>
        <p:txBody>
          <a:bodyPr wrap="square" rtlCol="1">
            <a:spAutoFit/>
          </a:bodyPr>
          <a:lstStyle/>
          <a:p>
            <a:r>
              <a:rPr lang="he-IL" dirty="0"/>
              <a:t>357</a:t>
            </a:r>
          </a:p>
        </p:txBody>
      </p:sp>
      <p:sp>
        <p:nvSpPr>
          <p:cNvPr id="39" name="TextBox 38"/>
          <p:cNvSpPr txBox="1"/>
          <p:nvPr/>
        </p:nvSpPr>
        <p:spPr>
          <a:xfrm>
            <a:off x="480078" y="1515044"/>
            <a:ext cx="1151498" cy="369332"/>
          </a:xfrm>
          <a:prstGeom prst="rect">
            <a:avLst/>
          </a:prstGeom>
          <a:noFill/>
        </p:spPr>
        <p:txBody>
          <a:bodyPr wrap="square" rtlCol="1">
            <a:spAutoFit/>
          </a:bodyPr>
          <a:lstStyle/>
          <a:p>
            <a:r>
              <a:rPr lang="he-IL" dirty="0"/>
              <a:t>2,457</a:t>
            </a:r>
          </a:p>
        </p:txBody>
      </p:sp>
      <p:sp>
        <p:nvSpPr>
          <p:cNvPr id="40" name="TextBox 39"/>
          <p:cNvSpPr txBox="1"/>
          <p:nvPr/>
        </p:nvSpPr>
        <p:spPr>
          <a:xfrm>
            <a:off x="10390095" y="2226811"/>
            <a:ext cx="1400922" cy="369332"/>
          </a:xfrm>
          <a:prstGeom prst="rect">
            <a:avLst/>
          </a:prstGeom>
          <a:noFill/>
        </p:spPr>
        <p:txBody>
          <a:bodyPr wrap="square" rtlCol="1">
            <a:spAutoFit/>
          </a:bodyPr>
          <a:lstStyle/>
          <a:p>
            <a:r>
              <a:rPr lang="he-IL" dirty="0"/>
              <a:t>14.3.2020</a:t>
            </a:r>
          </a:p>
        </p:txBody>
      </p:sp>
      <p:sp>
        <p:nvSpPr>
          <p:cNvPr id="41" name="TextBox 40"/>
          <p:cNvSpPr txBox="1"/>
          <p:nvPr/>
        </p:nvSpPr>
        <p:spPr>
          <a:xfrm>
            <a:off x="480078" y="2262669"/>
            <a:ext cx="1151498" cy="369332"/>
          </a:xfrm>
          <a:prstGeom prst="rect">
            <a:avLst/>
          </a:prstGeom>
          <a:noFill/>
        </p:spPr>
        <p:txBody>
          <a:bodyPr wrap="square" rtlCol="1">
            <a:spAutoFit/>
          </a:bodyPr>
          <a:lstStyle/>
          <a:p>
            <a:r>
              <a:rPr lang="he-IL" dirty="0"/>
              <a:t>150</a:t>
            </a:r>
          </a:p>
        </p:txBody>
      </p:sp>
      <p:sp>
        <p:nvSpPr>
          <p:cNvPr id="42" name="TextBox 41"/>
          <p:cNvSpPr txBox="1"/>
          <p:nvPr/>
        </p:nvSpPr>
        <p:spPr>
          <a:xfrm>
            <a:off x="986118" y="2632001"/>
            <a:ext cx="645458" cy="369332"/>
          </a:xfrm>
          <a:prstGeom prst="rect">
            <a:avLst/>
          </a:prstGeom>
          <a:solidFill>
            <a:srgbClr val="00FF00"/>
          </a:solidFill>
        </p:spPr>
        <p:txBody>
          <a:bodyPr wrap="square" rtlCol="1">
            <a:spAutoFit/>
          </a:bodyPr>
          <a:lstStyle/>
          <a:p>
            <a:r>
              <a:rPr lang="he-IL" dirty="0"/>
              <a:t>26</a:t>
            </a:r>
          </a:p>
        </p:txBody>
      </p:sp>
      <p:sp>
        <p:nvSpPr>
          <p:cNvPr id="43" name="TextBox 42"/>
          <p:cNvSpPr txBox="1"/>
          <p:nvPr/>
        </p:nvSpPr>
        <p:spPr>
          <a:xfrm>
            <a:off x="1828801" y="2239364"/>
            <a:ext cx="1039906" cy="369332"/>
          </a:xfrm>
          <a:prstGeom prst="rect">
            <a:avLst/>
          </a:prstGeom>
          <a:noFill/>
        </p:spPr>
        <p:txBody>
          <a:bodyPr wrap="square" rtlCol="1">
            <a:spAutoFit/>
          </a:bodyPr>
          <a:lstStyle/>
          <a:p>
            <a:r>
              <a:rPr lang="he-IL" dirty="0"/>
              <a:t>176</a:t>
            </a:r>
          </a:p>
        </p:txBody>
      </p:sp>
      <p:sp>
        <p:nvSpPr>
          <p:cNvPr id="44" name="TextBox 43"/>
          <p:cNvSpPr txBox="1"/>
          <p:nvPr/>
        </p:nvSpPr>
        <p:spPr>
          <a:xfrm>
            <a:off x="2904565" y="2262669"/>
            <a:ext cx="2169461" cy="369332"/>
          </a:xfrm>
          <a:prstGeom prst="rect">
            <a:avLst/>
          </a:prstGeom>
          <a:noFill/>
        </p:spPr>
        <p:txBody>
          <a:bodyPr wrap="square" rtlCol="1">
            <a:spAutoFit/>
          </a:bodyPr>
          <a:lstStyle/>
          <a:p>
            <a:r>
              <a:rPr lang="he-IL" dirty="0"/>
              <a:t>משיכה פרטית במילון</a:t>
            </a:r>
          </a:p>
        </p:txBody>
      </p:sp>
      <p:sp>
        <p:nvSpPr>
          <p:cNvPr id="45" name="TextBox 44"/>
          <p:cNvSpPr txBox="1"/>
          <p:nvPr/>
        </p:nvSpPr>
        <p:spPr>
          <a:xfrm>
            <a:off x="6024243" y="2226811"/>
            <a:ext cx="896511" cy="369332"/>
          </a:xfrm>
          <a:prstGeom prst="rect">
            <a:avLst/>
          </a:prstGeom>
          <a:noFill/>
        </p:spPr>
        <p:txBody>
          <a:bodyPr wrap="square" rtlCol="1">
            <a:spAutoFit/>
          </a:bodyPr>
          <a:lstStyle/>
          <a:p>
            <a:r>
              <a:rPr lang="he-IL" dirty="0"/>
              <a:t>340</a:t>
            </a:r>
          </a:p>
        </p:txBody>
      </p:sp>
      <p:sp>
        <p:nvSpPr>
          <p:cNvPr id="47" name="TextBox 46"/>
          <p:cNvSpPr txBox="1"/>
          <p:nvPr/>
        </p:nvSpPr>
        <p:spPr>
          <a:xfrm>
            <a:off x="10399063" y="2970868"/>
            <a:ext cx="1400922" cy="369332"/>
          </a:xfrm>
          <a:prstGeom prst="rect">
            <a:avLst/>
          </a:prstGeom>
          <a:noFill/>
        </p:spPr>
        <p:txBody>
          <a:bodyPr wrap="square" rtlCol="1">
            <a:spAutoFit/>
          </a:bodyPr>
          <a:lstStyle/>
          <a:p>
            <a:r>
              <a:rPr lang="he-IL" dirty="0"/>
              <a:t>16.3.2020</a:t>
            </a:r>
          </a:p>
        </p:txBody>
      </p:sp>
      <p:sp>
        <p:nvSpPr>
          <p:cNvPr id="48" name="TextBox 47"/>
          <p:cNvSpPr txBox="1"/>
          <p:nvPr/>
        </p:nvSpPr>
        <p:spPr>
          <a:xfrm>
            <a:off x="10399063" y="3702355"/>
            <a:ext cx="1400922" cy="369332"/>
          </a:xfrm>
          <a:prstGeom prst="rect">
            <a:avLst/>
          </a:prstGeom>
          <a:noFill/>
        </p:spPr>
        <p:txBody>
          <a:bodyPr wrap="square" rtlCol="1">
            <a:spAutoFit/>
          </a:bodyPr>
          <a:lstStyle/>
          <a:p>
            <a:r>
              <a:rPr lang="he-IL" dirty="0"/>
              <a:t>22.3.2020</a:t>
            </a:r>
          </a:p>
        </p:txBody>
      </p:sp>
      <p:sp>
        <p:nvSpPr>
          <p:cNvPr id="49" name="TextBox 48"/>
          <p:cNvSpPr txBox="1"/>
          <p:nvPr/>
        </p:nvSpPr>
        <p:spPr>
          <a:xfrm>
            <a:off x="10414560" y="4446412"/>
            <a:ext cx="1400922" cy="369332"/>
          </a:xfrm>
          <a:prstGeom prst="rect">
            <a:avLst/>
          </a:prstGeom>
          <a:noFill/>
        </p:spPr>
        <p:txBody>
          <a:bodyPr wrap="square" rtlCol="1">
            <a:spAutoFit/>
          </a:bodyPr>
          <a:lstStyle/>
          <a:p>
            <a:r>
              <a:rPr lang="he-IL" dirty="0"/>
              <a:t>24.3.2020</a:t>
            </a:r>
          </a:p>
        </p:txBody>
      </p:sp>
      <p:sp>
        <p:nvSpPr>
          <p:cNvPr id="50" name="TextBox 49"/>
          <p:cNvSpPr txBox="1"/>
          <p:nvPr/>
        </p:nvSpPr>
        <p:spPr>
          <a:xfrm>
            <a:off x="10425960" y="5163572"/>
            <a:ext cx="1400922" cy="369332"/>
          </a:xfrm>
          <a:prstGeom prst="rect">
            <a:avLst/>
          </a:prstGeom>
          <a:noFill/>
        </p:spPr>
        <p:txBody>
          <a:bodyPr wrap="square" rtlCol="1">
            <a:spAutoFit/>
          </a:bodyPr>
          <a:lstStyle/>
          <a:p>
            <a:r>
              <a:rPr lang="he-IL" dirty="0"/>
              <a:t>27.3.2020</a:t>
            </a:r>
          </a:p>
        </p:txBody>
      </p:sp>
      <p:sp>
        <p:nvSpPr>
          <p:cNvPr id="51" name="TextBox 50"/>
          <p:cNvSpPr txBox="1"/>
          <p:nvPr/>
        </p:nvSpPr>
        <p:spPr>
          <a:xfrm>
            <a:off x="6069069" y="2952939"/>
            <a:ext cx="896511" cy="369332"/>
          </a:xfrm>
          <a:prstGeom prst="rect">
            <a:avLst/>
          </a:prstGeom>
          <a:noFill/>
        </p:spPr>
        <p:txBody>
          <a:bodyPr wrap="square" rtlCol="1">
            <a:spAutoFit/>
          </a:bodyPr>
          <a:lstStyle/>
          <a:p>
            <a:r>
              <a:rPr lang="he-IL" dirty="0"/>
              <a:t>298</a:t>
            </a:r>
          </a:p>
        </p:txBody>
      </p:sp>
      <p:sp>
        <p:nvSpPr>
          <p:cNvPr id="52" name="TextBox 51"/>
          <p:cNvSpPr txBox="1"/>
          <p:nvPr/>
        </p:nvSpPr>
        <p:spPr>
          <a:xfrm>
            <a:off x="5880850" y="3738213"/>
            <a:ext cx="896511" cy="369332"/>
          </a:xfrm>
          <a:prstGeom prst="rect">
            <a:avLst/>
          </a:prstGeom>
          <a:noFill/>
        </p:spPr>
        <p:txBody>
          <a:bodyPr wrap="square" rtlCol="1">
            <a:spAutoFit/>
          </a:bodyPr>
          <a:lstStyle/>
          <a:p>
            <a:r>
              <a:rPr lang="he-IL" dirty="0"/>
              <a:t>341</a:t>
            </a:r>
          </a:p>
        </p:txBody>
      </p:sp>
      <p:sp>
        <p:nvSpPr>
          <p:cNvPr id="53" name="TextBox 52"/>
          <p:cNvSpPr txBox="1"/>
          <p:nvPr/>
        </p:nvSpPr>
        <p:spPr>
          <a:xfrm>
            <a:off x="6051160" y="5163572"/>
            <a:ext cx="896511" cy="369332"/>
          </a:xfrm>
          <a:prstGeom prst="rect">
            <a:avLst/>
          </a:prstGeom>
          <a:noFill/>
        </p:spPr>
        <p:txBody>
          <a:bodyPr wrap="square" rtlCol="1">
            <a:spAutoFit/>
          </a:bodyPr>
          <a:lstStyle/>
          <a:p>
            <a:r>
              <a:rPr lang="he-IL" dirty="0"/>
              <a:t>342</a:t>
            </a:r>
          </a:p>
        </p:txBody>
      </p:sp>
      <p:sp>
        <p:nvSpPr>
          <p:cNvPr id="54" name="TextBox 53"/>
          <p:cNvSpPr txBox="1"/>
          <p:nvPr/>
        </p:nvSpPr>
        <p:spPr>
          <a:xfrm>
            <a:off x="6069069" y="4476877"/>
            <a:ext cx="833795" cy="369332"/>
          </a:xfrm>
          <a:prstGeom prst="rect">
            <a:avLst/>
          </a:prstGeom>
          <a:noFill/>
        </p:spPr>
        <p:txBody>
          <a:bodyPr wrap="square" rtlCol="1">
            <a:spAutoFit/>
          </a:bodyPr>
          <a:lstStyle/>
          <a:p>
            <a:r>
              <a:rPr lang="he-IL" dirty="0"/>
              <a:t>088</a:t>
            </a:r>
          </a:p>
        </p:txBody>
      </p:sp>
      <p:sp>
        <p:nvSpPr>
          <p:cNvPr id="55" name="TextBox 54"/>
          <p:cNvSpPr txBox="1"/>
          <p:nvPr/>
        </p:nvSpPr>
        <p:spPr>
          <a:xfrm>
            <a:off x="3003178" y="2954723"/>
            <a:ext cx="2169461" cy="369332"/>
          </a:xfrm>
          <a:prstGeom prst="rect">
            <a:avLst/>
          </a:prstGeom>
          <a:noFill/>
        </p:spPr>
        <p:txBody>
          <a:bodyPr wrap="square" rtlCol="1">
            <a:spAutoFit/>
          </a:bodyPr>
          <a:lstStyle/>
          <a:p>
            <a:r>
              <a:rPr lang="he-IL" dirty="0"/>
              <a:t>קניית סחורה </a:t>
            </a:r>
            <a:r>
              <a:rPr lang="he-IL" dirty="0" err="1"/>
              <a:t>בהפה</a:t>
            </a:r>
            <a:endParaRPr lang="he-IL" dirty="0"/>
          </a:p>
        </p:txBody>
      </p:sp>
      <p:sp>
        <p:nvSpPr>
          <p:cNvPr id="56" name="TextBox 55"/>
          <p:cNvSpPr txBox="1"/>
          <p:nvPr/>
        </p:nvSpPr>
        <p:spPr>
          <a:xfrm>
            <a:off x="2904565" y="3738213"/>
            <a:ext cx="2169461" cy="646331"/>
          </a:xfrm>
          <a:prstGeom prst="rect">
            <a:avLst/>
          </a:prstGeom>
          <a:noFill/>
        </p:spPr>
        <p:txBody>
          <a:bodyPr wrap="square" rtlCol="1">
            <a:spAutoFit/>
          </a:bodyPr>
          <a:lstStyle/>
          <a:p>
            <a:r>
              <a:rPr lang="he-IL" dirty="0"/>
              <a:t>הנחת מזומנים שהתקבלה מספק</a:t>
            </a:r>
          </a:p>
        </p:txBody>
      </p:sp>
      <p:sp>
        <p:nvSpPr>
          <p:cNvPr id="57" name="TextBox 56"/>
          <p:cNvSpPr txBox="1"/>
          <p:nvPr/>
        </p:nvSpPr>
        <p:spPr>
          <a:xfrm>
            <a:off x="2949391" y="4428483"/>
            <a:ext cx="2169461" cy="369332"/>
          </a:xfrm>
          <a:prstGeom prst="rect">
            <a:avLst/>
          </a:prstGeom>
          <a:noFill/>
        </p:spPr>
        <p:txBody>
          <a:bodyPr wrap="square" rtlCol="1">
            <a:spAutoFit/>
          </a:bodyPr>
          <a:lstStyle/>
          <a:p>
            <a:r>
              <a:rPr lang="he-IL" dirty="0"/>
              <a:t>החזרת סחורה לספק</a:t>
            </a:r>
          </a:p>
        </p:txBody>
      </p:sp>
      <p:sp>
        <p:nvSpPr>
          <p:cNvPr id="58" name="TextBox 57"/>
          <p:cNvSpPr txBox="1"/>
          <p:nvPr/>
        </p:nvSpPr>
        <p:spPr>
          <a:xfrm>
            <a:off x="3003178" y="5168931"/>
            <a:ext cx="2070848" cy="369332"/>
          </a:xfrm>
          <a:prstGeom prst="rect">
            <a:avLst/>
          </a:prstGeom>
          <a:noFill/>
        </p:spPr>
        <p:txBody>
          <a:bodyPr wrap="square" rtlCol="1">
            <a:spAutoFit/>
          </a:bodyPr>
          <a:lstStyle/>
          <a:p>
            <a:r>
              <a:rPr lang="he-IL" dirty="0"/>
              <a:t>מכירת סחורה</a:t>
            </a:r>
          </a:p>
        </p:txBody>
      </p:sp>
      <p:sp>
        <p:nvSpPr>
          <p:cNvPr id="59" name="TextBox 58"/>
          <p:cNvSpPr txBox="1"/>
          <p:nvPr/>
        </p:nvSpPr>
        <p:spPr>
          <a:xfrm>
            <a:off x="5172639" y="3001333"/>
            <a:ext cx="708211" cy="369332"/>
          </a:xfrm>
          <a:prstGeom prst="rect">
            <a:avLst/>
          </a:prstGeom>
          <a:noFill/>
        </p:spPr>
        <p:txBody>
          <a:bodyPr wrap="square" rtlCol="1">
            <a:spAutoFit/>
          </a:bodyPr>
          <a:lstStyle/>
          <a:p>
            <a:r>
              <a:rPr lang="he-IL" dirty="0"/>
              <a:t>23.4</a:t>
            </a:r>
          </a:p>
        </p:txBody>
      </p:sp>
      <p:sp>
        <p:nvSpPr>
          <p:cNvPr id="60" name="TextBox 59"/>
          <p:cNvSpPr txBox="1"/>
          <p:nvPr/>
        </p:nvSpPr>
        <p:spPr>
          <a:xfrm>
            <a:off x="5118852" y="4476877"/>
            <a:ext cx="708211" cy="369332"/>
          </a:xfrm>
          <a:prstGeom prst="rect">
            <a:avLst/>
          </a:prstGeom>
          <a:noFill/>
        </p:spPr>
        <p:txBody>
          <a:bodyPr wrap="square" rtlCol="1">
            <a:spAutoFit/>
          </a:bodyPr>
          <a:lstStyle/>
          <a:p>
            <a:r>
              <a:rPr lang="he-IL" dirty="0"/>
              <a:t>23.4</a:t>
            </a:r>
          </a:p>
        </p:txBody>
      </p:sp>
      <p:sp>
        <p:nvSpPr>
          <p:cNvPr id="61" name="TextBox 60"/>
          <p:cNvSpPr txBox="1"/>
          <p:nvPr/>
        </p:nvSpPr>
        <p:spPr>
          <a:xfrm>
            <a:off x="5172639" y="5163572"/>
            <a:ext cx="708211" cy="369332"/>
          </a:xfrm>
          <a:prstGeom prst="rect">
            <a:avLst/>
          </a:prstGeom>
          <a:noFill/>
        </p:spPr>
        <p:txBody>
          <a:bodyPr wrap="square" rtlCol="1">
            <a:spAutoFit/>
          </a:bodyPr>
          <a:lstStyle/>
          <a:p>
            <a:r>
              <a:rPr lang="he-IL" dirty="0"/>
              <a:t>17.4</a:t>
            </a:r>
          </a:p>
        </p:txBody>
      </p:sp>
      <p:sp>
        <p:nvSpPr>
          <p:cNvPr id="62" name="TextBox 61"/>
          <p:cNvSpPr txBox="1"/>
          <p:nvPr/>
        </p:nvSpPr>
        <p:spPr>
          <a:xfrm>
            <a:off x="1828801" y="2999549"/>
            <a:ext cx="1039906" cy="369332"/>
          </a:xfrm>
          <a:prstGeom prst="rect">
            <a:avLst/>
          </a:prstGeom>
          <a:noFill/>
        </p:spPr>
        <p:txBody>
          <a:bodyPr wrap="square" rtlCol="1">
            <a:spAutoFit/>
          </a:bodyPr>
          <a:lstStyle/>
          <a:p>
            <a:r>
              <a:rPr lang="he-IL" dirty="0"/>
              <a:t>3,772</a:t>
            </a:r>
          </a:p>
        </p:txBody>
      </p:sp>
      <p:sp>
        <p:nvSpPr>
          <p:cNvPr id="63" name="TextBox 62"/>
          <p:cNvSpPr txBox="1"/>
          <p:nvPr/>
        </p:nvSpPr>
        <p:spPr>
          <a:xfrm>
            <a:off x="1828801" y="3370665"/>
            <a:ext cx="1039906" cy="367548"/>
          </a:xfrm>
          <a:prstGeom prst="rect">
            <a:avLst/>
          </a:prstGeom>
          <a:solidFill>
            <a:srgbClr val="00FFFF"/>
          </a:solidFill>
        </p:spPr>
        <p:txBody>
          <a:bodyPr wrap="square" rtlCol="1">
            <a:spAutoFit/>
          </a:bodyPr>
          <a:lstStyle/>
          <a:p>
            <a:r>
              <a:rPr lang="he-IL" dirty="0"/>
              <a:t>641</a:t>
            </a:r>
          </a:p>
        </p:txBody>
      </p:sp>
      <p:sp>
        <p:nvSpPr>
          <p:cNvPr id="65" name="TextBox 64"/>
          <p:cNvSpPr txBox="1"/>
          <p:nvPr/>
        </p:nvSpPr>
        <p:spPr>
          <a:xfrm>
            <a:off x="770965" y="3001333"/>
            <a:ext cx="860611" cy="369332"/>
          </a:xfrm>
          <a:prstGeom prst="rect">
            <a:avLst/>
          </a:prstGeom>
          <a:noFill/>
        </p:spPr>
        <p:txBody>
          <a:bodyPr wrap="square" rtlCol="1">
            <a:spAutoFit/>
          </a:bodyPr>
          <a:lstStyle/>
          <a:p>
            <a:r>
              <a:rPr lang="he-IL" dirty="0"/>
              <a:t>4,413</a:t>
            </a:r>
          </a:p>
        </p:txBody>
      </p:sp>
      <p:sp>
        <p:nvSpPr>
          <p:cNvPr id="66" name="TextBox 65"/>
          <p:cNvSpPr txBox="1"/>
          <p:nvPr/>
        </p:nvSpPr>
        <p:spPr>
          <a:xfrm>
            <a:off x="986118" y="3738213"/>
            <a:ext cx="627531" cy="369332"/>
          </a:xfrm>
          <a:prstGeom prst="rect">
            <a:avLst/>
          </a:prstGeom>
          <a:noFill/>
        </p:spPr>
        <p:txBody>
          <a:bodyPr wrap="square" rtlCol="1">
            <a:spAutoFit/>
          </a:bodyPr>
          <a:lstStyle/>
          <a:p>
            <a:r>
              <a:rPr lang="he-IL" dirty="0"/>
              <a:t>80</a:t>
            </a:r>
          </a:p>
        </p:txBody>
      </p:sp>
      <p:sp>
        <p:nvSpPr>
          <p:cNvPr id="67" name="TextBox 66"/>
          <p:cNvSpPr txBox="1"/>
          <p:nvPr/>
        </p:nvSpPr>
        <p:spPr>
          <a:xfrm>
            <a:off x="1004045" y="4077080"/>
            <a:ext cx="627531" cy="369332"/>
          </a:xfrm>
          <a:prstGeom prst="rect">
            <a:avLst/>
          </a:prstGeom>
          <a:solidFill>
            <a:srgbClr val="00FF00"/>
          </a:solidFill>
        </p:spPr>
        <p:txBody>
          <a:bodyPr wrap="square" rtlCol="1">
            <a:spAutoFit/>
          </a:bodyPr>
          <a:lstStyle/>
          <a:p>
            <a:r>
              <a:rPr lang="he-IL" dirty="0"/>
              <a:t>14</a:t>
            </a:r>
          </a:p>
        </p:txBody>
      </p:sp>
      <p:sp>
        <p:nvSpPr>
          <p:cNvPr id="68" name="TextBox 67"/>
          <p:cNvSpPr txBox="1"/>
          <p:nvPr/>
        </p:nvSpPr>
        <p:spPr>
          <a:xfrm>
            <a:off x="2008095" y="3738213"/>
            <a:ext cx="860611" cy="369332"/>
          </a:xfrm>
          <a:prstGeom prst="rect">
            <a:avLst/>
          </a:prstGeom>
          <a:noFill/>
        </p:spPr>
        <p:txBody>
          <a:bodyPr wrap="square" rtlCol="1">
            <a:spAutoFit/>
          </a:bodyPr>
          <a:lstStyle/>
          <a:p>
            <a:r>
              <a:rPr lang="he-IL" dirty="0"/>
              <a:t>94</a:t>
            </a:r>
          </a:p>
        </p:txBody>
      </p:sp>
      <p:sp>
        <p:nvSpPr>
          <p:cNvPr id="69" name="TextBox 68"/>
          <p:cNvSpPr txBox="1"/>
          <p:nvPr/>
        </p:nvSpPr>
        <p:spPr>
          <a:xfrm>
            <a:off x="770965" y="4446412"/>
            <a:ext cx="860611" cy="369332"/>
          </a:xfrm>
          <a:prstGeom prst="rect">
            <a:avLst/>
          </a:prstGeom>
          <a:noFill/>
        </p:spPr>
        <p:txBody>
          <a:bodyPr wrap="square" rtlCol="1">
            <a:spAutoFit/>
          </a:bodyPr>
          <a:lstStyle/>
          <a:p>
            <a:r>
              <a:rPr lang="he-IL" dirty="0"/>
              <a:t>304</a:t>
            </a:r>
          </a:p>
        </p:txBody>
      </p:sp>
      <p:sp>
        <p:nvSpPr>
          <p:cNvPr id="70" name="TextBox 69"/>
          <p:cNvSpPr txBox="1"/>
          <p:nvPr/>
        </p:nvSpPr>
        <p:spPr>
          <a:xfrm>
            <a:off x="986118" y="4846209"/>
            <a:ext cx="645458" cy="369332"/>
          </a:xfrm>
          <a:prstGeom prst="rect">
            <a:avLst/>
          </a:prstGeom>
          <a:solidFill>
            <a:srgbClr val="00FFFF"/>
          </a:solidFill>
        </p:spPr>
        <p:txBody>
          <a:bodyPr wrap="square" rtlCol="1">
            <a:spAutoFit/>
          </a:bodyPr>
          <a:lstStyle/>
          <a:p>
            <a:r>
              <a:rPr lang="he-IL" dirty="0"/>
              <a:t>52</a:t>
            </a:r>
          </a:p>
        </p:txBody>
      </p:sp>
      <p:sp>
        <p:nvSpPr>
          <p:cNvPr id="71" name="TextBox 70"/>
          <p:cNvSpPr txBox="1"/>
          <p:nvPr/>
        </p:nvSpPr>
        <p:spPr>
          <a:xfrm>
            <a:off x="1864659" y="4476877"/>
            <a:ext cx="1004048" cy="369332"/>
          </a:xfrm>
          <a:prstGeom prst="rect">
            <a:avLst/>
          </a:prstGeom>
          <a:noFill/>
        </p:spPr>
        <p:txBody>
          <a:bodyPr wrap="square" rtlCol="1">
            <a:spAutoFit/>
          </a:bodyPr>
          <a:lstStyle/>
          <a:p>
            <a:r>
              <a:rPr lang="he-IL" dirty="0"/>
              <a:t>356</a:t>
            </a:r>
          </a:p>
        </p:txBody>
      </p:sp>
      <p:sp>
        <p:nvSpPr>
          <p:cNvPr id="72" name="TextBox 71"/>
          <p:cNvSpPr txBox="1"/>
          <p:nvPr/>
        </p:nvSpPr>
        <p:spPr>
          <a:xfrm>
            <a:off x="770965" y="5215541"/>
            <a:ext cx="860611" cy="369332"/>
          </a:xfrm>
          <a:prstGeom prst="rect">
            <a:avLst/>
          </a:prstGeom>
          <a:noFill/>
        </p:spPr>
        <p:txBody>
          <a:bodyPr wrap="square" rtlCol="1">
            <a:spAutoFit/>
          </a:bodyPr>
          <a:lstStyle/>
          <a:p>
            <a:r>
              <a:rPr lang="he-IL" dirty="0"/>
              <a:t>8,700</a:t>
            </a:r>
          </a:p>
        </p:txBody>
      </p:sp>
      <p:sp>
        <p:nvSpPr>
          <p:cNvPr id="73" name="TextBox 72"/>
          <p:cNvSpPr txBox="1"/>
          <p:nvPr/>
        </p:nvSpPr>
        <p:spPr>
          <a:xfrm>
            <a:off x="770965" y="5584873"/>
            <a:ext cx="860611" cy="369332"/>
          </a:xfrm>
          <a:prstGeom prst="rect">
            <a:avLst/>
          </a:prstGeom>
          <a:solidFill>
            <a:srgbClr val="00FF00"/>
          </a:solidFill>
        </p:spPr>
        <p:txBody>
          <a:bodyPr wrap="square" rtlCol="1">
            <a:spAutoFit/>
          </a:bodyPr>
          <a:lstStyle/>
          <a:p>
            <a:r>
              <a:rPr lang="he-IL" dirty="0"/>
              <a:t>1,479</a:t>
            </a:r>
          </a:p>
        </p:txBody>
      </p:sp>
      <p:sp>
        <p:nvSpPr>
          <p:cNvPr id="74" name="TextBox 73"/>
          <p:cNvSpPr txBox="1"/>
          <p:nvPr/>
        </p:nvSpPr>
        <p:spPr>
          <a:xfrm>
            <a:off x="1828801" y="5215541"/>
            <a:ext cx="1039906" cy="369332"/>
          </a:xfrm>
          <a:prstGeom prst="rect">
            <a:avLst/>
          </a:prstGeom>
          <a:noFill/>
        </p:spPr>
        <p:txBody>
          <a:bodyPr wrap="square" rtlCol="1">
            <a:spAutoFit/>
          </a:bodyPr>
          <a:lstStyle/>
          <a:p>
            <a:r>
              <a:rPr lang="he-IL" dirty="0"/>
              <a:t>10,179</a:t>
            </a:r>
          </a:p>
        </p:txBody>
      </p:sp>
      <p:sp>
        <p:nvSpPr>
          <p:cNvPr id="75" name="TextBox 74"/>
          <p:cNvSpPr txBox="1"/>
          <p:nvPr/>
        </p:nvSpPr>
        <p:spPr>
          <a:xfrm>
            <a:off x="1828801" y="5954205"/>
            <a:ext cx="1039905" cy="369332"/>
          </a:xfrm>
          <a:prstGeom prst="rect">
            <a:avLst/>
          </a:prstGeom>
          <a:noFill/>
        </p:spPr>
        <p:txBody>
          <a:bodyPr wrap="square" rtlCol="1">
            <a:spAutoFit/>
          </a:bodyPr>
          <a:lstStyle/>
          <a:p>
            <a:r>
              <a:rPr lang="he-IL" b="1" u="sng" dirty="0"/>
              <a:t>17,675</a:t>
            </a:r>
          </a:p>
        </p:txBody>
      </p:sp>
      <p:sp>
        <p:nvSpPr>
          <p:cNvPr id="76" name="TextBox 75"/>
          <p:cNvSpPr txBox="1"/>
          <p:nvPr/>
        </p:nvSpPr>
        <p:spPr>
          <a:xfrm>
            <a:off x="600668" y="5981102"/>
            <a:ext cx="1039905" cy="369332"/>
          </a:xfrm>
          <a:prstGeom prst="rect">
            <a:avLst/>
          </a:prstGeom>
          <a:noFill/>
        </p:spPr>
        <p:txBody>
          <a:bodyPr wrap="square" rtlCol="1">
            <a:spAutoFit/>
          </a:bodyPr>
          <a:lstStyle/>
          <a:p>
            <a:r>
              <a:rPr lang="he-IL" b="1" u="sng" dirty="0"/>
              <a:t>17,675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1+#ppt_w/2"/>
                                          </p:val>
                                        </p:tav>
                                        <p:tav tm="100000">
                                          <p:val>
                                            <p:strVal val="#ppt_x"/>
                                          </p:val>
                                        </p:tav>
                                      </p:tavLst>
                                    </p:anim>
                                    <p:anim calcmode="lin" valueType="num">
                                      <p:cBhvr additive="base">
                                        <p:cTn id="14"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500" fill="hold"/>
                                        <p:tgtEl>
                                          <p:spTgt spid="37"/>
                                        </p:tgtEl>
                                        <p:attrNameLst>
                                          <p:attrName>ppt_x</p:attrName>
                                        </p:attrNameLst>
                                      </p:cBhvr>
                                      <p:tavLst>
                                        <p:tav tm="0">
                                          <p:val>
                                            <p:strVal val="1+#ppt_w/2"/>
                                          </p:val>
                                        </p:tav>
                                        <p:tav tm="100000">
                                          <p:val>
                                            <p:strVal val="#ppt_x"/>
                                          </p:val>
                                        </p:tav>
                                      </p:tavLst>
                                    </p:anim>
                                    <p:anim calcmode="lin" valueType="num">
                                      <p:cBhvr additive="base">
                                        <p:cTn id="20"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1+#ppt_w/2"/>
                                          </p:val>
                                        </p:tav>
                                        <p:tav tm="100000">
                                          <p:val>
                                            <p:strVal val="#ppt_x"/>
                                          </p:val>
                                        </p:tav>
                                      </p:tavLst>
                                    </p:anim>
                                    <p:anim calcmode="lin" valueType="num">
                                      <p:cBhvr additive="base">
                                        <p:cTn id="26"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additive="base">
                                        <p:cTn id="31" dur="500" fill="hold"/>
                                        <p:tgtEl>
                                          <p:spTgt spid="38"/>
                                        </p:tgtEl>
                                        <p:attrNameLst>
                                          <p:attrName>ppt_x</p:attrName>
                                        </p:attrNameLst>
                                      </p:cBhvr>
                                      <p:tavLst>
                                        <p:tav tm="0">
                                          <p:val>
                                            <p:strVal val="1+#ppt_w/2"/>
                                          </p:val>
                                        </p:tav>
                                        <p:tav tm="100000">
                                          <p:val>
                                            <p:strVal val="#ppt_x"/>
                                          </p:val>
                                        </p:tav>
                                      </p:tavLst>
                                    </p:anim>
                                    <p:anim calcmode="lin" valueType="num">
                                      <p:cBhvr additive="base">
                                        <p:cTn id="32"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1+#ppt_w/2"/>
                                          </p:val>
                                        </p:tav>
                                        <p:tav tm="100000">
                                          <p:val>
                                            <p:strVal val="#ppt_x"/>
                                          </p:val>
                                        </p:tav>
                                      </p:tavLst>
                                    </p:anim>
                                    <p:anim calcmode="lin" valueType="num">
                                      <p:cBhvr additive="base">
                                        <p:cTn id="3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additive="base">
                                        <p:cTn id="43" dur="500" fill="hold"/>
                                        <p:tgtEl>
                                          <p:spTgt spid="39"/>
                                        </p:tgtEl>
                                        <p:attrNameLst>
                                          <p:attrName>ppt_x</p:attrName>
                                        </p:attrNameLst>
                                      </p:cBhvr>
                                      <p:tavLst>
                                        <p:tav tm="0">
                                          <p:val>
                                            <p:strVal val="1+#ppt_w/2"/>
                                          </p:val>
                                        </p:tav>
                                        <p:tav tm="100000">
                                          <p:val>
                                            <p:strVal val="#ppt_x"/>
                                          </p:val>
                                        </p:tav>
                                      </p:tavLst>
                                    </p:anim>
                                    <p:anim calcmode="lin" valueType="num">
                                      <p:cBhvr additive="base">
                                        <p:cTn id="44"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anim calcmode="lin" valueType="num">
                                      <p:cBhvr additive="base">
                                        <p:cTn id="49" dur="500" fill="hold"/>
                                        <p:tgtEl>
                                          <p:spTgt spid="34"/>
                                        </p:tgtEl>
                                        <p:attrNameLst>
                                          <p:attrName>ppt_x</p:attrName>
                                        </p:attrNameLst>
                                      </p:cBhvr>
                                      <p:tavLst>
                                        <p:tav tm="0">
                                          <p:val>
                                            <p:strVal val="1+#ppt_w/2"/>
                                          </p:val>
                                        </p:tav>
                                        <p:tav tm="100000">
                                          <p:val>
                                            <p:strVal val="#ppt_x"/>
                                          </p:val>
                                        </p:tav>
                                      </p:tavLst>
                                    </p:anim>
                                    <p:anim calcmode="lin" valueType="num">
                                      <p:cBhvr additive="base">
                                        <p:cTn id="50"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 calcmode="lin" valueType="num">
                                      <p:cBhvr additive="base">
                                        <p:cTn id="55" dur="500" fill="hold"/>
                                        <p:tgtEl>
                                          <p:spTgt spid="35"/>
                                        </p:tgtEl>
                                        <p:attrNameLst>
                                          <p:attrName>ppt_x</p:attrName>
                                        </p:attrNameLst>
                                      </p:cBhvr>
                                      <p:tavLst>
                                        <p:tav tm="0">
                                          <p:val>
                                            <p:strVal val="1+#ppt_w/2"/>
                                          </p:val>
                                        </p:tav>
                                        <p:tav tm="100000">
                                          <p:val>
                                            <p:strVal val="#ppt_x"/>
                                          </p:val>
                                        </p:tav>
                                      </p:tavLst>
                                    </p:anim>
                                    <p:anim calcmode="lin" valueType="num">
                                      <p:cBhvr additive="base">
                                        <p:cTn id="56"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additive="base">
                                        <p:cTn id="61" dur="500" fill="hold"/>
                                        <p:tgtEl>
                                          <p:spTgt spid="36"/>
                                        </p:tgtEl>
                                        <p:attrNameLst>
                                          <p:attrName>ppt_x</p:attrName>
                                        </p:attrNameLst>
                                      </p:cBhvr>
                                      <p:tavLst>
                                        <p:tav tm="0">
                                          <p:val>
                                            <p:strVal val="1+#ppt_w/2"/>
                                          </p:val>
                                        </p:tav>
                                        <p:tav tm="100000">
                                          <p:val>
                                            <p:strVal val="#ppt_x"/>
                                          </p:val>
                                        </p:tav>
                                      </p:tavLst>
                                    </p:anim>
                                    <p:anim calcmode="lin" valueType="num">
                                      <p:cBhvr additive="base">
                                        <p:cTn id="62"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additive="base">
                                        <p:cTn id="67" dur="500" fill="hold"/>
                                        <p:tgtEl>
                                          <p:spTgt spid="40"/>
                                        </p:tgtEl>
                                        <p:attrNameLst>
                                          <p:attrName>ppt_x</p:attrName>
                                        </p:attrNameLst>
                                      </p:cBhvr>
                                      <p:tavLst>
                                        <p:tav tm="0">
                                          <p:val>
                                            <p:strVal val="1+#ppt_w/2"/>
                                          </p:val>
                                        </p:tav>
                                        <p:tav tm="100000">
                                          <p:val>
                                            <p:strVal val="#ppt_x"/>
                                          </p:val>
                                        </p:tav>
                                      </p:tavLst>
                                    </p:anim>
                                    <p:anim calcmode="lin" valueType="num">
                                      <p:cBhvr additive="base">
                                        <p:cTn id="68"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1+#ppt_w/2"/>
                                          </p:val>
                                        </p:tav>
                                        <p:tav tm="100000">
                                          <p:val>
                                            <p:strVal val="#ppt_x"/>
                                          </p:val>
                                        </p:tav>
                                      </p:tavLst>
                                    </p:anim>
                                    <p:anim calcmode="lin" valueType="num">
                                      <p:cBhvr additive="base">
                                        <p:cTn id="7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43"/>
                                        </p:tgtEl>
                                        <p:attrNameLst>
                                          <p:attrName>style.visibility</p:attrName>
                                        </p:attrNameLst>
                                      </p:cBhvr>
                                      <p:to>
                                        <p:strVal val="visible"/>
                                      </p:to>
                                    </p:set>
                                    <p:anim calcmode="lin" valueType="num">
                                      <p:cBhvr additive="base">
                                        <p:cTn id="79" dur="500" fill="hold"/>
                                        <p:tgtEl>
                                          <p:spTgt spid="43"/>
                                        </p:tgtEl>
                                        <p:attrNameLst>
                                          <p:attrName>ppt_x</p:attrName>
                                        </p:attrNameLst>
                                      </p:cBhvr>
                                      <p:tavLst>
                                        <p:tav tm="0">
                                          <p:val>
                                            <p:strVal val="1+#ppt_w/2"/>
                                          </p:val>
                                        </p:tav>
                                        <p:tav tm="100000">
                                          <p:val>
                                            <p:strVal val="#ppt_x"/>
                                          </p:val>
                                        </p:tav>
                                      </p:tavLst>
                                    </p:anim>
                                    <p:anim calcmode="lin" valueType="num">
                                      <p:cBhvr additive="base">
                                        <p:cTn id="80" dur="50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1+#ppt_w/2"/>
                                          </p:val>
                                        </p:tav>
                                        <p:tav tm="100000">
                                          <p:val>
                                            <p:strVal val="#ppt_x"/>
                                          </p:val>
                                        </p:tav>
                                      </p:tavLst>
                                    </p:anim>
                                    <p:anim calcmode="lin" valueType="num">
                                      <p:cBhvr additive="base">
                                        <p:cTn id="86"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2" fill="hold" grpId="0" nodeType="click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additive="base">
                                        <p:cTn id="91" dur="500" fill="hold"/>
                                        <p:tgtEl>
                                          <p:spTgt spid="41"/>
                                        </p:tgtEl>
                                        <p:attrNameLst>
                                          <p:attrName>ppt_x</p:attrName>
                                        </p:attrNameLst>
                                      </p:cBhvr>
                                      <p:tavLst>
                                        <p:tav tm="0">
                                          <p:val>
                                            <p:strVal val="1+#ppt_w/2"/>
                                          </p:val>
                                        </p:tav>
                                        <p:tav tm="100000">
                                          <p:val>
                                            <p:strVal val="#ppt_x"/>
                                          </p:val>
                                        </p:tav>
                                      </p:tavLst>
                                    </p:anim>
                                    <p:anim calcmode="lin" valueType="num">
                                      <p:cBhvr additive="base">
                                        <p:cTn id="92"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1+#ppt_w/2"/>
                                          </p:val>
                                        </p:tav>
                                        <p:tav tm="100000">
                                          <p:val>
                                            <p:strVal val="#ppt_x"/>
                                          </p:val>
                                        </p:tav>
                                      </p:tavLst>
                                    </p:anim>
                                    <p:anim calcmode="lin" valueType="num">
                                      <p:cBhvr additive="base">
                                        <p:cTn id="98"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2" fill="hold" grpId="0" nodeType="clickEffect">
                                  <p:stCondLst>
                                    <p:cond delay="0"/>
                                  </p:stCondLst>
                                  <p:childTnLst>
                                    <p:set>
                                      <p:cBhvr>
                                        <p:cTn id="102" dur="1" fill="hold">
                                          <p:stCondLst>
                                            <p:cond delay="0"/>
                                          </p:stCondLst>
                                        </p:cTn>
                                        <p:tgtEl>
                                          <p:spTgt spid="42"/>
                                        </p:tgtEl>
                                        <p:attrNameLst>
                                          <p:attrName>style.visibility</p:attrName>
                                        </p:attrNameLst>
                                      </p:cBhvr>
                                      <p:to>
                                        <p:strVal val="visible"/>
                                      </p:to>
                                    </p:set>
                                    <p:anim calcmode="lin" valueType="num">
                                      <p:cBhvr additive="base">
                                        <p:cTn id="103" dur="500" fill="hold"/>
                                        <p:tgtEl>
                                          <p:spTgt spid="42"/>
                                        </p:tgtEl>
                                        <p:attrNameLst>
                                          <p:attrName>ppt_x</p:attrName>
                                        </p:attrNameLst>
                                      </p:cBhvr>
                                      <p:tavLst>
                                        <p:tav tm="0">
                                          <p:val>
                                            <p:strVal val="1+#ppt_w/2"/>
                                          </p:val>
                                        </p:tav>
                                        <p:tav tm="100000">
                                          <p:val>
                                            <p:strVal val="#ppt_x"/>
                                          </p:val>
                                        </p:tav>
                                      </p:tavLst>
                                    </p:anim>
                                    <p:anim calcmode="lin" valueType="num">
                                      <p:cBhvr additive="base">
                                        <p:cTn id="104"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2" fill="hold" grpId="0" nodeType="clickEffect">
                                  <p:stCondLst>
                                    <p:cond delay="0"/>
                                  </p:stCondLst>
                                  <p:childTnLst>
                                    <p:set>
                                      <p:cBhvr>
                                        <p:cTn id="108" dur="1" fill="hold">
                                          <p:stCondLst>
                                            <p:cond delay="0"/>
                                          </p:stCondLst>
                                        </p:cTn>
                                        <p:tgtEl>
                                          <p:spTgt spid="45"/>
                                        </p:tgtEl>
                                        <p:attrNameLst>
                                          <p:attrName>style.visibility</p:attrName>
                                        </p:attrNameLst>
                                      </p:cBhvr>
                                      <p:to>
                                        <p:strVal val="visible"/>
                                      </p:to>
                                    </p:set>
                                    <p:anim calcmode="lin" valueType="num">
                                      <p:cBhvr additive="base">
                                        <p:cTn id="109" dur="500" fill="hold"/>
                                        <p:tgtEl>
                                          <p:spTgt spid="45"/>
                                        </p:tgtEl>
                                        <p:attrNameLst>
                                          <p:attrName>ppt_x</p:attrName>
                                        </p:attrNameLst>
                                      </p:cBhvr>
                                      <p:tavLst>
                                        <p:tav tm="0">
                                          <p:val>
                                            <p:strVal val="1+#ppt_w/2"/>
                                          </p:val>
                                        </p:tav>
                                        <p:tav tm="100000">
                                          <p:val>
                                            <p:strVal val="#ppt_x"/>
                                          </p:val>
                                        </p:tav>
                                      </p:tavLst>
                                    </p:anim>
                                    <p:anim calcmode="lin" valueType="num">
                                      <p:cBhvr additive="base">
                                        <p:cTn id="110" dur="500" fill="hold"/>
                                        <p:tgtEl>
                                          <p:spTgt spid="45"/>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44"/>
                                        </p:tgtEl>
                                        <p:attrNameLst>
                                          <p:attrName>style.visibility</p:attrName>
                                        </p:attrNameLst>
                                      </p:cBhvr>
                                      <p:to>
                                        <p:strVal val="visible"/>
                                      </p:to>
                                    </p:set>
                                    <p:anim calcmode="lin" valueType="num">
                                      <p:cBhvr additive="base">
                                        <p:cTn id="115" dur="500" fill="hold"/>
                                        <p:tgtEl>
                                          <p:spTgt spid="44"/>
                                        </p:tgtEl>
                                        <p:attrNameLst>
                                          <p:attrName>ppt_x</p:attrName>
                                        </p:attrNameLst>
                                      </p:cBhvr>
                                      <p:tavLst>
                                        <p:tav tm="0">
                                          <p:val>
                                            <p:strVal val="1+#ppt_w/2"/>
                                          </p:val>
                                        </p:tav>
                                        <p:tav tm="100000">
                                          <p:val>
                                            <p:strVal val="#ppt_x"/>
                                          </p:val>
                                        </p:tav>
                                      </p:tavLst>
                                    </p:anim>
                                    <p:anim calcmode="lin" valueType="num">
                                      <p:cBhvr additive="base">
                                        <p:cTn id="116" dur="50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2" fill="hold" grpId="0" nodeType="clickEffect">
                                  <p:stCondLst>
                                    <p:cond delay="0"/>
                                  </p:stCondLst>
                                  <p:childTnLst>
                                    <p:set>
                                      <p:cBhvr>
                                        <p:cTn id="120" dur="1" fill="hold">
                                          <p:stCondLst>
                                            <p:cond delay="0"/>
                                          </p:stCondLst>
                                        </p:cTn>
                                        <p:tgtEl>
                                          <p:spTgt spid="47"/>
                                        </p:tgtEl>
                                        <p:attrNameLst>
                                          <p:attrName>style.visibility</p:attrName>
                                        </p:attrNameLst>
                                      </p:cBhvr>
                                      <p:to>
                                        <p:strVal val="visible"/>
                                      </p:to>
                                    </p:set>
                                    <p:anim calcmode="lin" valueType="num">
                                      <p:cBhvr additive="base">
                                        <p:cTn id="121" dur="500" fill="hold"/>
                                        <p:tgtEl>
                                          <p:spTgt spid="47"/>
                                        </p:tgtEl>
                                        <p:attrNameLst>
                                          <p:attrName>ppt_x</p:attrName>
                                        </p:attrNameLst>
                                      </p:cBhvr>
                                      <p:tavLst>
                                        <p:tav tm="0">
                                          <p:val>
                                            <p:strVal val="1+#ppt_w/2"/>
                                          </p:val>
                                        </p:tav>
                                        <p:tav tm="100000">
                                          <p:val>
                                            <p:strVal val="#ppt_x"/>
                                          </p:val>
                                        </p:tav>
                                      </p:tavLst>
                                    </p:anim>
                                    <p:anim calcmode="lin" valueType="num">
                                      <p:cBhvr additive="base">
                                        <p:cTn id="122" dur="500" fill="hold"/>
                                        <p:tgtEl>
                                          <p:spTgt spid="47"/>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2" fill="hold" grpId="0" nodeType="clickEffect">
                                  <p:stCondLst>
                                    <p:cond delay="0"/>
                                  </p:stCondLst>
                                  <p:childTnLst>
                                    <p:set>
                                      <p:cBhvr>
                                        <p:cTn id="126" dur="1" fill="hold">
                                          <p:stCondLst>
                                            <p:cond delay="0"/>
                                          </p:stCondLst>
                                        </p:cTn>
                                        <p:tgtEl>
                                          <p:spTgt spid="20"/>
                                        </p:tgtEl>
                                        <p:attrNameLst>
                                          <p:attrName>style.visibility</p:attrName>
                                        </p:attrNameLst>
                                      </p:cBhvr>
                                      <p:to>
                                        <p:strVal val="visible"/>
                                      </p:to>
                                    </p:set>
                                    <p:anim calcmode="lin" valueType="num">
                                      <p:cBhvr additive="base">
                                        <p:cTn id="127" dur="500" fill="hold"/>
                                        <p:tgtEl>
                                          <p:spTgt spid="20"/>
                                        </p:tgtEl>
                                        <p:attrNameLst>
                                          <p:attrName>ppt_x</p:attrName>
                                        </p:attrNameLst>
                                      </p:cBhvr>
                                      <p:tavLst>
                                        <p:tav tm="0">
                                          <p:val>
                                            <p:strVal val="1+#ppt_w/2"/>
                                          </p:val>
                                        </p:tav>
                                        <p:tav tm="100000">
                                          <p:val>
                                            <p:strVal val="#ppt_x"/>
                                          </p:val>
                                        </p:tav>
                                      </p:tavLst>
                                    </p:anim>
                                    <p:anim calcmode="lin" valueType="num">
                                      <p:cBhvr additive="base">
                                        <p:cTn id="128"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2" fill="hold" grpId="0" nodeType="clickEffect">
                                  <p:stCondLst>
                                    <p:cond delay="0"/>
                                  </p:stCondLst>
                                  <p:childTnLst>
                                    <p:set>
                                      <p:cBhvr>
                                        <p:cTn id="132" dur="1" fill="hold">
                                          <p:stCondLst>
                                            <p:cond delay="0"/>
                                          </p:stCondLst>
                                        </p:cTn>
                                        <p:tgtEl>
                                          <p:spTgt spid="62"/>
                                        </p:tgtEl>
                                        <p:attrNameLst>
                                          <p:attrName>style.visibility</p:attrName>
                                        </p:attrNameLst>
                                      </p:cBhvr>
                                      <p:to>
                                        <p:strVal val="visible"/>
                                      </p:to>
                                    </p:set>
                                    <p:anim calcmode="lin" valueType="num">
                                      <p:cBhvr additive="base">
                                        <p:cTn id="133" dur="500" fill="hold"/>
                                        <p:tgtEl>
                                          <p:spTgt spid="62"/>
                                        </p:tgtEl>
                                        <p:attrNameLst>
                                          <p:attrName>ppt_x</p:attrName>
                                        </p:attrNameLst>
                                      </p:cBhvr>
                                      <p:tavLst>
                                        <p:tav tm="0">
                                          <p:val>
                                            <p:strVal val="1+#ppt_w/2"/>
                                          </p:val>
                                        </p:tav>
                                        <p:tav tm="100000">
                                          <p:val>
                                            <p:strVal val="#ppt_x"/>
                                          </p:val>
                                        </p:tav>
                                      </p:tavLst>
                                    </p:anim>
                                    <p:anim calcmode="lin" valueType="num">
                                      <p:cBhvr additive="base">
                                        <p:cTn id="134" dur="500" fill="hold"/>
                                        <p:tgtEl>
                                          <p:spTgt spid="62"/>
                                        </p:tgtEl>
                                        <p:attrNameLst>
                                          <p:attrName>ppt_y</p:attrName>
                                        </p:attrNameLst>
                                      </p:cBhvr>
                                      <p:tavLst>
                                        <p:tav tm="0">
                                          <p:val>
                                            <p:strVal val="#ppt_y"/>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2" fill="hold" grpId="0" nodeType="clickEffect">
                                  <p:stCondLst>
                                    <p:cond delay="0"/>
                                  </p:stCondLst>
                                  <p:childTnLst>
                                    <p:set>
                                      <p:cBhvr>
                                        <p:cTn id="138" dur="1" fill="hold">
                                          <p:stCondLst>
                                            <p:cond delay="0"/>
                                          </p:stCondLst>
                                        </p:cTn>
                                        <p:tgtEl>
                                          <p:spTgt spid="21"/>
                                        </p:tgtEl>
                                        <p:attrNameLst>
                                          <p:attrName>style.visibility</p:attrName>
                                        </p:attrNameLst>
                                      </p:cBhvr>
                                      <p:to>
                                        <p:strVal val="visible"/>
                                      </p:to>
                                    </p:set>
                                    <p:anim calcmode="lin" valueType="num">
                                      <p:cBhvr additive="base">
                                        <p:cTn id="139" dur="500" fill="hold"/>
                                        <p:tgtEl>
                                          <p:spTgt spid="21"/>
                                        </p:tgtEl>
                                        <p:attrNameLst>
                                          <p:attrName>ppt_x</p:attrName>
                                        </p:attrNameLst>
                                      </p:cBhvr>
                                      <p:tavLst>
                                        <p:tav tm="0">
                                          <p:val>
                                            <p:strVal val="1+#ppt_w/2"/>
                                          </p:val>
                                        </p:tav>
                                        <p:tav tm="100000">
                                          <p:val>
                                            <p:strVal val="#ppt_x"/>
                                          </p:val>
                                        </p:tav>
                                      </p:tavLst>
                                    </p:anim>
                                    <p:anim calcmode="lin" valueType="num">
                                      <p:cBhvr additive="base">
                                        <p:cTn id="140"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2" fill="hold" grpId="0" nodeType="clickEffect">
                                  <p:stCondLst>
                                    <p:cond delay="0"/>
                                  </p:stCondLst>
                                  <p:childTnLst>
                                    <p:set>
                                      <p:cBhvr>
                                        <p:cTn id="144" dur="1" fill="hold">
                                          <p:stCondLst>
                                            <p:cond delay="0"/>
                                          </p:stCondLst>
                                        </p:cTn>
                                        <p:tgtEl>
                                          <p:spTgt spid="63"/>
                                        </p:tgtEl>
                                        <p:attrNameLst>
                                          <p:attrName>style.visibility</p:attrName>
                                        </p:attrNameLst>
                                      </p:cBhvr>
                                      <p:to>
                                        <p:strVal val="visible"/>
                                      </p:to>
                                    </p:set>
                                    <p:anim calcmode="lin" valueType="num">
                                      <p:cBhvr additive="base">
                                        <p:cTn id="145" dur="500" fill="hold"/>
                                        <p:tgtEl>
                                          <p:spTgt spid="63"/>
                                        </p:tgtEl>
                                        <p:attrNameLst>
                                          <p:attrName>ppt_x</p:attrName>
                                        </p:attrNameLst>
                                      </p:cBhvr>
                                      <p:tavLst>
                                        <p:tav tm="0">
                                          <p:val>
                                            <p:strVal val="1+#ppt_w/2"/>
                                          </p:val>
                                        </p:tav>
                                        <p:tav tm="100000">
                                          <p:val>
                                            <p:strVal val="#ppt_x"/>
                                          </p:val>
                                        </p:tav>
                                      </p:tavLst>
                                    </p:anim>
                                    <p:anim calcmode="lin" valueType="num">
                                      <p:cBhvr additive="base">
                                        <p:cTn id="146" dur="500" fill="hold"/>
                                        <p:tgtEl>
                                          <p:spTgt spid="63"/>
                                        </p:tgtEl>
                                        <p:attrNameLst>
                                          <p:attrName>ppt_y</p:attrName>
                                        </p:attrNameLst>
                                      </p:cBhvr>
                                      <p:tavLst>
                                        <p:tav tm="0">
                                          <p:val>
                                            <p:strVal val="#ppt_y"/>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2" fill="hold" grpId="0" nodeType="clickEffect">
                                  <p:stCondLst>
                                    <p:cond delay="0"/>
                                  </p:stCondLst>
                                  <p:childTnLst>
                                    <p:set>
                                      <p:cBhvr>
                                        <p:cTn id="150" dur="1" fill="hold">
                                          <p:stCondLst>
                                            <p:cond delay="0"/>
                                          </p:stCondLst>
                                        </p:cTn>
                                        <p:tgtEl>
                                          <p:spTgt spid="22"/>
                                        </p:tgtEl>
                                        <p:attrNameLst>
                                          <p:attrName>style.visibility</p:attrName>
                                        </p:attrNameLst>
                                      </p:cBhvr>
                                      <p:to>
                                        <p:strVal val="visible"/>
                                      </p:to>
                                    </p:set>
                                    <p:anim calcmode="lin" valueType="num">
                                      <p:cBhvr additive="base">
                                        <p:cTn id="151" dur="500" fill="hold"/>
                                        <p:tgtEl>
                                          <p:spTgt spid="22"/>
                                        </p:tgtEl>
                                        <p:attrNameLst>
                                          <p:attrName>ppt_x</p:attrName>
                                        </p:attrNameLst>
                                      </p:cBhvr>
                                      <p:tavLst>
                                        <p:tav tm="0">
                                          <p:val>
                                            <p:strVal val="1+#ppt_w/2"/>
                                          </p:val>
                                        </p:tav>
                                        <p:tav tm="100000">
                                          <p:val>
                                            <p:strVal val="#ppt_x"/>
                                          </p:val>
                                        </p:tav>
                                      </p:tavLst>
                                    </p:anim>
                                    <p:anim calcmode="lin" valueType="num">
                                      <p:cBhvr additive="base">
                                        <p:cTn id="152"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2" fill="hold" grpId="0" nodeType="clickEffect">
                                  <p:stCondLst>
                                    <p:cond delay="0"/>
                                  </p:stCondLst>
                                  <p:childTnLst>
                                    <p:set>
                                      <p:cBhvr>
                                        <p:cTn id="156" dur="1" fill="hold">
                                          <p:stCondLst>
                                            <p:cond delay="0"/>
                                          </p:stCondLst>
                                        </p:cTn>
                                        <p:tgtEl>
                                          <p:spTgt spid="65"/>
                                        </p:tgtEl>
                                        <p:attrNameLst>
                                          <p:attrName>style.visibility</p:attrName>
                                        </p:attrNameLst>
                                      </p:cBhvr>
                                      <p:to>
                                        <p:strVal val="visible"/>
                                      </p:to>
                                    </p:set>
                                    <p:anim calcmode="lin" valueType="num">
                                      <p:cBhvr additive="base">
                                        <p:cTn id="157" dur="500" fill="hold"/>
                                        <p:tgtEl>
                                          <p:spTgt spid="65"/>
                                        </p:tgtEl>
                                        <p:attrNameLst>
                                          <p:attrName>ppt_x</p:attrName>
                                        </p:attrNameLst>
                                      </p:cBhvr>
                                      <p:tavLst>
                                        <p:tav tm="0">
                                          <p:val>
                                            <p:strVal val="1+#ppt_w/2"/>
                                          </p:val>
                                        </p:tav>
                                        <p:tav tm="100000">
                                          <p:val>
                                            <p:strVal val="#ppt_x"/>
                                          </p:val>
                                        </p:tav>
                                      </p:tavLst>
                                    </p:anim>
                                    <p:anim calcmode="lin" valueType="num">
                                      <p:cBhvr additive="base">
                                        <p:cTn id="158"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2" fill="hold" grpId="0" nodeType="clickEffect">
                                  <p:stCondLst>
                                    <p:cond delay="0"/>
                                  </p:stCondLst>
                                  <p:childTnLst>
                                    <p:set>
                                      <p:cBhvr>
                                        <p:cTn id="162" dur="1" fill="hold">
                                          <p:stCondLst>
                                            <p:cond delay="0"/>
                                          </p:stCondLst>
                                        </p:cTn>
                                        <p:tgtEl>
                                          <p:spTgt spid="51"/>
                                        </p:tgtEl>
                                        <p:attrNameLst>
                                          <p:attrName>style.visibility</p:attrName>
                                        </p:attrNameLst>
                                      </p:cBhvr>
                                      <p:to>
                                        <p:strVal val="visible"/>
                                      </p:to>
                                    </p:set>
                                    <p:anim calcmode="lin" valueType="num">
                                      <p:cBhvr additive="base">
                                        <p:cTn id="163" dur="500" fill="hold"/>
                                        <p:tgtEl>
                                          <p:spTgt spid="51"/>
                                        </p:tgtEl>
                                        <p:attrNameLst>
                                          <p:attrName>ppt_x</p:attrName>
                                        </p:attrNameLst>
                                      </p:cBhvr>
                                      <p:tavLst>
                                        <p:tav tm="0">
                                          <p:val>
                                            <p:strVal val="1+#ppt_w/2"/>
                                          </p:val>
                                        </p:tav>
                                        <p:tav tm="100000">
                                          <p:val>
                                            <p:strVal val="#ppt_x"/>
                                          </p:val>
                                        </p:tav>
                                      </p:tavLst>
                                    </p:anim>
                                    <p:anim calcmode="lin" valueType="num">
                                      <p:cBhvr additive="base">
                                        <p:cTn id="164" dur="500" fill="hold"/>
                                        <p:tgtEl>
                                          <p:spTgt spid="51"/>
                                        </p:tgtEl>
                                        <p:attrNameLst>
                                          <p:attrName>ppt_y</p:attrName>
                                        </p:attrNameLst>
                                      </p:cBhvr>
                                      <p:tavLst>
                                        <p:tav tm="0">
                                          <p:val>
                                            <p:strVal val="#ppt_y"/>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2" fill="hold" grpId="0" nodeType="clickEffect">
                                  <p:stCondLst>
                                    <p:cond delay="0"/>
                                  </p:stCondLst>
                                  <p:childTnLst>
                                    <p:set>
                                      <p:cBhvr>
                                        <p:cTn id="168" dur="1" fill="hold">
                                          <p:stCondLst>
                                            <p:cond delay="0"/>
                                          </p:stCondLst>
                                        </p:cTn>
                                        <p:tgtEl>
                                          <p:spTgt spid="59"/>
                                        </p:tgtEl>
                                        <p:attrNameLst>
                                          <p:attrName>style.visibility</p:attrName>
                                        </p:attrNameLst>
                                      </p:cBhvr>
                                      <p:to>
                                        <p:strVal val="visible"/>
                                      </p:to>
                                    </p:set>
                                    <p:anim calcmode="lin" valueType="num">
                                      <p:cBhvr additive="base">
                                        <p:cTn id="169" dur="500" fill="hold"/>
                                        <p:tgtEl>
                                          <p:spTgt spid="59"/>
                                        </p:tgtEl>
                                        <p:attrNameLst>
                                          <p:attrName>ppt_x</p:attrName>
                                        </p:attrNameLst>
                                      </p:cBhvr>
                                      <p:tavLst>
                                        <p:tav tm="0">
                                          <p:val>
                                            <p:strVal val="1+#ppt_w/2"/>
                                          </p:val>
                                        </p:tav>
                                        <p:tav tm="100000">
                                          <p:val>
                                            <p:strVal val="#ppt_x"/>
                                          </p:val>
                                        </p:tav>
                                      </p:tavLst>
                                    </p:anim>
                                    <p:anim calcmode="lin" valueType="num">
                                      <p:cBhvr additive="base">
                                        <p:cTn id="170" dur="500" fill="hold"/>
                                        <p:tgtEl>
                                          <p:spTgt spid="59"/>
                                        </p:tgtEl>
                                        <p:attrNameLst>
                                          <p:attrName>ppt_y</p:attrName>
                                        </p:attrNameLst>
                                      </p:cBhvr>
                                      <p:tavLst>
                                        <p:tav tm="0">
                                          <p:val>
                                            <p:strVal val="#ppt_y"/>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2" presetClass="entr" presetSubtype="2" fill="hold" grpId="0" nodeType="clickEffect">
                                  <p:stCondLst>
                                    <p:cond delay="0"/>
                                  </p:stCondLst>
                                  <p:childTnLst>
                                    <p:set>
                                      <p:cBhvr>
                                        <p:cTn id="174" dur="1" fill="hold">
                                          <p:stCondLst>
                                            <p:cond delay="0"/>
                                          </p:stCondLst>
                                        </p:cTn>
                                        <p:tgtEl>
                                          <p:spTgt spid="55"/>
                                        </p:tgtEl>
                                        <p:attrNameLst>
                                          <p:attrName>style.visibility</p:attrName>
                                        </p:attrNameLst>
                                      </p:cBhvr>
                                      <p:to>
                                        <p:strVal val="visible"/>
                                      </p:to>
                                    </p:set>
                                    <p:anim calcmode="lin" valueType="num">
                                      <p:cBhvr additive="base">
                                        <p:cTn id="175" dur="500" fill="hold"/>
                                        <p:tgtEl>
                                          <p:spTgt spid="55"/>
                                        </p:tgtEl>
                                        <p:attrNameLst>
                                          <p:attrName>ppt_x</p:attrName>
                                        </p:attrNameLst>
                                      </p:cBhvr>
                                      <p:tavLst>
                                        <p:tav tm="0">
                                          <p:val>
                                            <p:strVal val="1+#ppt_w/2"/>
                                          </p:val>
                                        </p:tav>
                                        <p:tav tm="100000">
                                          <p:val>
                                            <p:strVal val="#ppt_x"/>
                                          </p:val>
                                        </p:tav>
                                      </p:tavLst>
                                    </p:anim>
                                    <p:anim calcmode="lin" valueType="num">
                                      <p:cBhvr additive="base">
                                        <p:cTn id="176" dur="500" fill="hold"/>
                                        <p:tgtEl>
                                          <p:spTgt spid="55"/>
                                        </p:tgtEl>
                                        <p:attrNameLst>
                                          <p:attrName>ppt_y</p:attrName>
                                        </p:attrNameLst>
                                      </p:cBhvr>
                                      <p:tavLst>
                                        <p:tav tm="0">
                                          <p:val>
                                            <p:strVal val="#ppt_y"/>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 presetClass="entr" presetSubtype="4" fill="hold" grpId="0" nodeType="clickEffect">
                                  <p:stCondLst>
                                    <p:cond delay="0"/>
                                  </p:stCondLst>
                                  <p:childTnLst>
                                    <p:set>
                                      <p:cBhvr>
                                        <p:cTn id="180" dur="1" fill="hold">
                                          <p:stCondLst>
                                            <p:cond delay="0"/>
                                          </p:stCondLst>
                                        </p:cTn>
                                        <p:tgtEl>
                                          <p:spTgt spid="48"/>
                                        </p:tgtEl>
                                        <p:attrNameLst>
                                          <p:attrName>style.visibility</p:attrName>
                                        </p:attrNameLst>
                                      </p:cBhvr>
                                      <p:to>
                                        <p:strVal val="visible"/>
                                      </p:to>
                                    </p:set>
                                    <p:anim calcmode="lin" valueType="num">
                                      <p:cBhvr additive="base">
                                        <p:cTn id="181" dur="500" fill="hold"/>
                                        <p:tgtEl>
                                          <p:spTgt spid="48"/>
                                        </p:tgtEl>
                                        <p:attrNameLst>
                                          <p:attrName>ppt_x</p:attrName>
                                        </p:attrNameLst>
                                      </p:cBhvr>
                                      <p:tavLst>
                                        <p:tav tm="0">
                                          <p:val>
                                            <p:strVal val="#ppt_x"/>
                                          </p:val>
                                        </p:tav>
                                        <p:tav tm="100000">
                                          <p:val>
                                            <p:strVal val="#ppt_x"/>
                                          </p:val>
                                        </p:tav>
                                      </p:tavLst>
                                    </p:anim>
                                    <p:anim calcmode="lin" valueType="num">
                                      <p:cBhvr additive="base">
                                        <p:cTn id="182"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 presetClass="entr" presetSubtype="2" fill="hold" grpId="0" nodeType="clickEffect">
                                  <p:stCondLst>
                                    <p:cond delay="0"/>
                                  </p:stCondLst>
                                  <p:childTnLst>
                                    <p:set>
                                      <p:cBhvr>
                                        <p:cTn id="186" dur="1" fill="hold">
                                          <p:stCondLst>
                                            <p:cond delay="0"/>
                                          </p:stCondLst>
                                        </p:cTn>
                                        <p:tgtEl>
                                          <p:spTgt spid="23"/>
                                        </p:tgtEl>
                                        <p:attrNameLst>
                                          <p:attrName>style.visibility</p:attrName>
                                        </p:attrNameLst>
                                      </p:cBhvr>
                                      <p:to>
                                        <p:strVal val="visible"/>
                                      </p:to>
                                    </p:set>
                                    <p:anim calcmode="lin" valueType="num">
                                      <p:cBhvr additive="base">
                                        <p:cTn id="187" dur="500" fill="hold"/>
                                        <p:tgtEl>
                                          <p:spTgt spid="23"/>
                                        </p:tgtEl>
                                        <p:attrNameLst>
                                          <p:attrName>ppt_x</p:attrName>
                                        </p:attrNameLst>
                                      </p:cBhvr>
                                      <p:tavLst>
                                        <p:tav tm="0">
                                          <p:val>
                                            <p:strVal val="1+#ppt_w/2"/>
                                          </p:val>
                                        </p:tav>
                                        <p:tav tm="100000">
                                          <p:val>
                                            <p:strVal val="#ppt_x"/>
                                          </p:val>
                                        </p:tav>
                                      </p:tavLst>
                                    </p:anim>
                                    <p:anim calcmode="lin" valueType="num">
                                      <p:cBhvr additive="base">
                                        <p:cTn id="188"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189" fill="hold">
                      <p:stCondLst>
                        <p:cond delay="indefinite"/>
                      </p:stCondLst>
                      <p:childTnLst>
                        <p:par>
                          <p:cTn id="190" fill="hold">
                            <p:stCondLst>
                              <p:cond delay="0"/>
                            </p:stCondLst>
                            <p:childTnLst>
                              <p:par>
                                <p:cTn id="191" presetID="2" presetClass="entr" presetSubtype="2" fill="hold" grpId="0" nodeType="clickEffect">
                                  <p:stCondLst>
                                    <p:cond delay="0"/>
                                  </p:stCondLst>
                                  <p:childTnLst>
                                    <p:set>
                                      <p:cBhvr>
                                        <p:cTn id="192" dur="1" fill="hold">
                                          <p:stCondLst>
                                            <p:cond delay="0"/>
                                          </p:stCondLst>
                                        </p:cTn>
                                        <p:tgtEl>
                                          <p:spTgt spid="68"/>
                                        </p:tgtEl>
                                        <p:attrNameLst>
                                          <p:attrName>style.visibility</p:attrName>
                                        </p:attrNameLst>
                                      </p:cBhvr>
                                      <p:to>
                                        <p:strVal val="visible"/>
                                      </p:to>
                                    </p:set>
                                    <p:anim calcmode="lin" valueType="num">
                                      <p:cBhvr additive="base">
                                        <p:cTn id="193" dur="500" fill="hold"/>
                                        <p:tgtEl>
                                          <p:spTgt spid="68"/>
                                        </p:tgtEl>
                                        <p:attrNameLst>
                                          <p:attrName>ppt_x</p:attrName>
                                        </p:attrNameLst>
                                      </p:cBhvr>
                                      <p:tavLst>
                                        <p:tav tm="0">
                                          <p:val>
                                            <p:strVal val="1+#ppt_w/2"/>
                                          </p:val>
                                        </p:tav>
                                        <p:tav tm="100000">
                                          <p:val>
                                            <p:strVal val="#ppt_x"/>
                                          </p:val>
                                        </p:tav>
                                      </p:tavLst>
                                    </p:anim>
                                    <p:anim calcmode="lin" valueType="num">
                                      <p:cBhvr additive="base">
                                        <p:cTn id="194" dur="500" fill="hold"/>
                                        <p:tgtEl>
                                          <p:spTgt spid="68"/>
                                        </p:tgtEl>
                                        <p:attrNameLst>
                                          <p:attrName>ppt_y</p:attrName>
                                        </p:attrNameLst>
                                      </p:cBhvr>
                                      <p:tavLst>
                                        <p:tav tm="0">
                                          <p:val>
                                            <p:strVal val="#ppt_y"/>
                                          </p:val>
                                        </p:tav>
                                        <p:tav tm="100000">
                                          <p:val>
                                            <p:strVal val="#ppt_y"/>
                                          </p:val>
                                        </p:tav>
                                      </p:tavLst>
                                    </p:anim>
                                  </p:childTnLst>
                                </p:cTn>
                              </p:par>
                            </p:childTnLst>
                          </p:cTn>
                        </p:par>
                      </p:childTnLst>
                    </p:cTn>
                  </p:par>
                  <p:par>
                    <p:cTn id="195" fill="hold">
                      <p:stCondLst>
                        <p:cond delay="indefinite"/>
                      </p:stCondLst>
                      <p:childTnLst>
                        <p:par>
                          <p:cTn id="196" fill="hold">
                            <p:stCondLst>
                              <p:cond delay="0"/>
                            </p:stCondLst>
                            <p:childTnLst>
                              <p:par>
                                <p:cTn id="197" presetID="2" presetClass="entr" presetSubtype="2" fill="hold" grpId="0" nodeType="clickEffect">
                                  <p:stCondLst>
                                    <p:cond delay="0"/>
                                  </p:stCondLst>
                                  <p:childTnLst>
                                    <p:set>
                                      <p:cBhvr>
                                        <p:cTn id="198" dur="1" fill="hold">
                                          <p:stCondLst>
                                            <p:cond delay="0"/>
                                          </p:stCondLst>
                                        </p:cTn>
                                        <p:tgtEl>
                                          <p:spTgt spid="24"/>
                                        </p:tgtEl>
                                        <p:attrNameLst>
                                          <p:attrName>style.visibility</p:attrName>
                                        </p:attrNameLst>
                                      </p:cBhvr>
                                      <p:to>
                                        <p:strVal val="visible"/>
                                      </p:to>
                                    </p:set>
                                    <p:anim calcmode="lin" valueType="num">
                                      <p:cBhvr additive="base">
                                        <p:cTn id="199" dur="500" fill="hold"/>
                                        <p:tgtEl>
                                          <p:spTgt spid="24"/>
                                        </p:tgtEl>
                                        <p:attrNameLst>
                                          <p:attrName>ppt_x</p:attrName>
                                        </p:attrNameLst>
                                      </p:cBhvr>
                                      <p:tavLst>
                                        <p:tav tm="0">
                                          <p:val>
                                            <p:strVal val="1+#ppt_w/2"/>
                                          </p:val>
                                        </p:tav>
                                        <p:tav tm="100000">
                                          <p:val>
                                            <p:strVal val="#ppt_x"/>
                                          </p:val>
                                        </p:tav>
                                      </p:tavLst>
                                    </p:anim>
                                    <p:anim calcmode="lin" valueType="num">
                                      <p:cBhvr additive="base">
                                        <p:cTn id="200"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201" fill="hold">
                      <p:stCondLst>
                        <p:cond delay="indefinite"/>
                      </p:stCondLst>
                      <p:childTnLst>
                        <p:par>
                          <p:cTn id="202" fill="hold">
                            <p:stCondLst>
                              <p:cond delay="0"/>
                            </p:stCondLst>
                            <p:childTnLst>
                              <p:par>
                                <p:cTn id="203" presetID="2" presetClass="entr" presetSubtype="2" fill="hold" grpId="0" nodeType="clickEffect">
                                  <p:stCondLst>
                                    <p:cond delay="0"/>
                                  </p:stCondLst>
                                  <p:childTnLst>
                                    <p:set>
                                      <p:cBhvr>
                                        <p:cTn id="204" dur="1" fill="hold">
                                          <p:stCondLst>
                                            <p:cond delay="0"/>
                                          </p:stCondLst>
                                        </p:cTn>
                                        <p:tgtEl>
                                          <p:spTgt spid="66"/>
                                        </p:tgtEl>
                                        <p:attrNameLst>
                                          <p:attrName>style.visibility</p:attrName>
                                        </p:attrNameLst>
                                      </p:cBhvr>
                                      <p:to>
                                        <p:strVal val="visible"/>
                                      </p:to>
                                    </p:set>
                                    <p:anim calcmode="lin" valueType="num">
                                      <p:cBhvr additive="base">
                                        <p:cTn id="205" dur="500" fill="hold"/>
                                        <p:tgtEl>
                                          <p:spTgt spid="66"/>
                                        </p:tgtEl>
                                        <p:attrNameLst>
                                          <p:attrName>ppt_x</p:attrName>
                                        </p:attrNameLst>
                                      </p:cBhvr>
                                      <p:tavLst>
                                        <p:tav tm="0">
                                          <p:val>
                                            <p:strVal val="1+#ppt_w/2"/>
                                          </p:val>
                                        </p:tav>
                                        <p:tav tm="100000">
                                          <p:val>
                                            <p:strVal val="#ppt_x"/>
                                          </p:val>
                                        </p:tav>
                                      </p:tavLst>
                                    </p:anim>
                                    <p:anim calcmode="lin" valueType="num">
                                      <p:cBhvr additive="base">
                                        <p:cTn id="206" dur="500" fill="hold"/>
                                        <p:tgtEl>
                                          <p:spTgt spid="66"/>
                                        </p:tgtEl>
                                        <p:attrNameLst>
                                          <p:attrName>ppt_y</p:attrName>
                                        </p:attrNameLst>
                                      </p:cBhvr>
                                      <p:tavLst>
                                        <p:tav tm="0">
                                          <p:val>
                                            <p:strVal val="#ppt_y"/>
                                          </p:val>
                                        </p:tav>
                                        <p:tav tm="100000">
                                          <p:val>
                                            <p:strVal val="#ppt_y"/>
                                          </p:val>
                                        </p:tav>
                                      </p:tavLst>
                                    </p:anim>
                                  </p:childTnLst>
                                </p:cTn>
                              </p:par>
                            </p:childTnLst>
                          </p:cTn>
                        </p:par>
                      </p:childTnLst>
                    </p:cTn>
                  </p:par>
                  <p:par>
                    <p:cTn id="207" fill="hold">
                      <p:stCondLst>
                        <p:cond delay="indefinite"/>
                      </p:stCondLst>
                      <p:childTnLst>
                        <p:par>
                          <p:cTn id="208" fill="hold">
                            <p:stCondLst>
                              <p:cond delay="0"/>
                            </p:stCondLst>
                            <p:childTnLst>
                              <p:par>
                                <p:cTn id="209" presetID="2" presetClass="entr" presetSubtype="2" fill="hold" grpId="0" nodeType="clickEffect">
                                  <p:stCondLst>
                                    <p:cond delay="0"/>
                                  </p:stCondLst>
                                  <p:childTnLst>
                                    <p:set>
                                      <p:cBhvr>
                                        <p:cTn id="210" dur="1" fill="hold">
                                          <p:stCondLst>
                                            <p:cond delay="0"/>
                                          </p:stCondLst>
                                        </p:cTn>
                                        <p:tgtEl>
                                          <p:spTgt spid="26"/>
                                        </p:tgtEl>
                                        <p:attrNameLst>
                                          <p:attrName>style.visibility</p:attrName>
                                        </p:attrNameLst>
                                      </p:cBhvr>
                                      <p:to>
                                        <p:strVal val="visible"/>
                                      </p:to>
                                    </p:set>
                                    <p:anim calcmode="lin" valueType="num">
                                      <p:cBhvr additive="base">
                                        <p:cTn id="211" dur="500" fill="hold"/>
                                        <p:tgtEl>
                                          <p:spTgt spid="26"/>
                                        </p:tgtEl>
                                        <p:attrNameLst>
                                          <p:attrName>ppt_x</p:attrName>
                                        </p:attrNameLst>
                                      </p:cBhvr>
                                      <p:tavLst>
                                        <p:tav tm="0">
                                          <p:val>
                                            <p:strVal val="1+#ppt_w/2"/>
                                          </p:val>
                                        </p:tav>
                                        <p:tav tm="100000">
                                          <p:val>
                                            <p:strVal val="#ppt_x"/>
                                          </p:val>
                                        </p:tav>
                                      </p:tavLst>
                                    </p:anim>
                                    <p:anim calcmode="lin" valueType="num">
                                      <p:cBhvr additive="base">
                                        <p:cTn id="212"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2" presetClass="entr" presetSubtype="2" fill="hold" grpId="0" nodeType="clickEffect">
                                  <p:stCondLst>
                                    <p:cond delay="0"/>
                                  </p:stCondLst>
                                  <p:childTnLst>
                                    <p:set>
                                      <p:cBhvr>
                                        <p:cTn id="216" dur="1" fill="hold">
                                          <p:stCondLst>
                                            <p:cond delay="0"/>
                                          </p:stCondLst>
                                        </p:cTn>
                                        <p:tgtEl>
                                          <p:spTgt spid="67"/>
                                        </p:tgtEl>
                                        <p:attrNameLst>
                                          <p:attrName>style.visibility</p:attrName>
                                        </p:attrNameLst>
                                      </p:cBhvr>
                                      <p:to>
                                        <p:strVal val="visible"/>
                                      </p:to>
                                    </p:set>
                                    <p:anim calcmode="lin" valueType="num">
                                      <p:cBhvr additive="base">
                                        <p:cTn id="217" dur="500" fill="hold"/>
                                        <p:tgtEl>
                                          <p:spTgt spid="67"/>
                                        </p:tgtEl>
                                        <p:attrNameLst>
                                          <p:attrName>ppt_x</p:attrName>
                                        </p:attrNameLst>
                                      </p:cBhvr>
                                      <p:tavLst>
                                        <p:tav tm="0">
                                          <p:val>
                                            <p:strVal val="1+#ppt_w/2"/>
                                          </p:val>
                                        </p:tav>
                                        <p:tav tm="100000">
                                          <p:val>
                                            <p:strVal val="#ppt_x"/>
                                          </p:val>
                                        </p:tav>
                                      </p:tavLst>
                                    </p:anim>
                                    <p:anim calcmode="lin" valueType="num">
                                      <p:cBhvr additive="base">
                                        <p:cTn id="218" dur="500" fill="hold"/>
                                        <p:tgtEl>
                                          <p:spTgt spid="67"/>
                                        </p:tgtEl>
                                        <p:attrNameLst>
                                          <p:attrName>ppt_y</p:attrName>
                                        </p:attrNameLst>
                                      </p:cBhvr>
                                      <p:tavLst>
                                        <p:tav tm="0">
                                          <p:val>
                                            <p:strVal val="#ppt_y"/>
                                          </p:val>
                                        </p:tav>
                                        <p:tav tm="100000">
                                          <p:val>
                                            <p:strVal val="#ppt_y"/>
                                          </p:val>
                                        </p:tav>
                                      </p:tavLst>
                                    </p:anim>
                                  </p:childTnLst>
                                </p:cTn>
                              </p:par>
                            </p:childTnLst>
                          </p:cTn>
                        </p:par>
                      </p:childTnLst>
                    </p:cTn>
                  </p:par>
                  <p:par>
                    <p:cTn id="219" fill="hold">
                      <p:stCondLst>
                        <p:cond delay="indefinite"/>
                      </p:stCondLst>
                      <p:childTnLst>
                        <p:par>
                          <p:cTn id="220" fill="hold">
                            <p:stCondLst>
                              <p:cond delay="0"/>
                            </p:stCondLst>
                            <p:childTnLst>
                              <p:par>
                                <p:cTn id="221" presetID="2" presetClass="entr" presetSubtype="2" fill="hold" grpId="0" nodeType="clickEffect">
                                  <p:stCondLst>
                                    <p:cond delay="0"/>
                                  </p:stCondLst>
                                  <p:childTnLst>
                                    <p:set>
                                      <p:cBhvr>
                                        <p:cTn id="222" dur="1" fill="hold">
                                          <p:stCondLst>
                                            <p:cond delay="0"/>
                                          </p:stCondLst>
                                        </p:cTn>
                                        <p:tgtEl>
                                          <p:spTgt spid="52"/>
                                        </p:tgtEl>
                                        <p:attrNameLst>
                                          <p:attrName>style.visibility</p:attrName>
                                        </p:attrNameLst>
                                      </p:cBhvr>
                                      <p:to>
                                        <p:strVal val="visible"/>
                                      </p:to>
                                    </p:set>
                                    <p:anim calcmode="lin" valueType="num">
                                      <p:cBhvr additive="base">
                                        <p:cTn id="223" dur="500" fill="hold"/>
                                        <p:tgtEl>
                                          <p:spTgt spid="52"/>
                                        </p:tgtEl>
                                        <p:attrNameLst>
                                          <p:attrName>ppt_x</p:attrName>
                                        </p:attrNameLst>
                                      </p:cBhvr>
                                      <p:tavLst>
                                        <p:tav tm="0">
                                          <p:val>
                                            <p:strVal val="1+#ppt_w/2"/>
                                          </p:val>
                                        </p:tav>
                                        <p:tav tm="100000">
                                          <p:val>
                                            <p:strVal val="#ppt_x"/>
                                          </p:val>
                                        </p:tav>
                                      </p:tavLst>
                                    </p:anim>
                                    <p:anim calcmode="lin" valueType="num">
                                      <p:cBhvr additive="base">
                                        <p:cTn id="224" dur="500" fill="hold"/>
                                        <p:tgtEl>
                                          <p:spTgt spid="52"/>
                                        </p:tgtEl>
                                        <p:attrNameLst>
                                          <p:attrName>ppt_y</p:attrName>
                                        </p:attrNameLst>
                                      </p:cBhvr>
                                      <p:tavLst>
                                        <p:tav tm="0">
                                          <p:val>
                                            <p:strVal val="#ppt_y"/>
                                          </p:val>
                                        </p:tav>
                                        <p:tav tm="100000">
                                          <p:val>
                                            <p:strVal val="#ppt_y"/>
                                          </p:val>
                                        </p:tav>
                                      </p:tavLst>
                                    </p:anim>
                                  </p:childTnLst>
                                </p:cTn>
                              </p:par>
                            </p:childTnLst>
                          </p:cTn>
                        </p:par>
                      </p:childTnLst>
                    </p:cTn>
                  </p:par>
                  <p:par>
                    <p:cTn id="225" fill="hold">
                      <p:stCondLst>
                        <p:cond delay="indefinite"/>
                      </p:stCondLst>
                      <p:childTnLst>
                        <p:par>
                          <p:cTn id="226" fill="hold">
                            <p:stCondLst>
                              <p:cond delay="0"/>
                            </p:stCondLst>
                            <p:childTnLst>
                              <p:par>
                                <p:cTn id="227" presetID="2" presetClass="entr" presetSubtype="2" fill="hold" grpId="0" nodeType="clickEffect">
                                  <p:stCondLst>
                                    <p:cond delay="0"/>
                                  </p:stCondLst>
                                  <p:childTnLst>
                                    <p:set>
                                      <p:cBhvr>
                                        <p:cTn id="228" dur="1" fill="hold">
                                          <p:stCondLst>
                                            <p:cond delay="0"/>
                                          </p:stCondLst>
                                        </p:cTn>
                                        <p:tgtEl>
                                          <p:spTgt spid="56"/>
                                        </p:tgtEl>
                                        <p:attrNameLst>
                                          <p:attrName>style.visibility</p:attrName>
                                        </p:attrNameLst>
                                      </p:cBhvr>
                                      <p:to>
                                        <p:strVal val="visible"/>
                                      </p:to>
                                    </p:set>
                                    <p:anim calcmode="lin" valueType="num">
                                      <p:cBhvr additive="base">
                                        <p:cTn id="229" dur="500" fill="hold"/>
                                        <p:tgtEl>
                                          <p:spTgt spid="56"/>
                                        </p:tgtEl>
                                        <p:attrNameLst>
                                          <p:attrName>ppt_x</p:attrName>
                                        </p:attrNameLst>
                                      </p:cBhvr>
                                      <p:tavLst>
                                        <p:tav tm="0">
                                          <p:val>
                                            <p:strVal val="1+#ppt_w/2"/>
                                          </p:val>
                                        </p:tav>
                                        <p:tav tm="100000">
                                          <p:val>
                                            <p:strVal val="#ppt_x"/>
                                          </p:val>
                                        </p:tav>
                                      </p:tavLst>
                                    </p:anim>
                                    <p:anim calcmode="lin" valueType="num">
                                      <p:cBhvr additive="base">
                                        <p:cTn id="230" dur="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231" fill="hold">
                      <p:stCondLst>
                        <p:cond delay="indefinite"/>
                      </p:stCondLst>
                      <p:childTnLst>
                        <p:par>
                          <p:cTn id="232" fill="hold">
                            <p:stCondLst>
                              <p:cond delay="0"/>
                            </p:stCondLst>
                            <p:childTnLst>
                              <p:par>
                                <p:cTn id="233" presetID="2" presetClass="entr" presetSubtype="2" fill="hold" grpId="0" nodeType="clickEffect">
                                  <p:stCondLst>
                                    <p:cond delay="0"/>
                                  </p:stCondLst>
                                  <p:childTnLst>
                                    <p:set>
                                      <p:cBhvr>
                                        <p:cTn id="234" dur="1" fill="hold">
                                          <p:stCondLst>
                                            <p:cond delay="0"/>
                                          </p:stCondLst>
                                        </p:cTn>
                                        <p:tgtEl>
                                          <p:spTgt spid="49"/>
                                        </p:tgtEl>
                                        <p:attrNameLst>
                                          <p:attrName>style.visibility</p:attrName>
                                        </p:attrNameLst>
                                      </p:cBhvr>
                                      <p:to>
                                        <p:strVal val="visible"/>
                                      </p:to>
                                    </p:set>
                                    <p:anim calcmode="lin" valueType="num">
                                      <p:cBhvr additive="base">
                                        <p:cTn id="235" dur="500" fill="hold"/>
                                        <p:tgtEl>
                                          <p:spTgt spid="49"/>
                                        </p:tgtEl>
                                        <p:attrNameLst>
                                          <p:attrName>ppt_x</p:attrName>
                                        </p:attrNameLst>
                                      </p:cBhvr>
                                      <p:tavLst>
                                        <p:tav tm="0">
                                          <p:val>
                                            <p:strVal val="1+#ppt_w/2"/>
                                          </p:val>
                                        </p:tav>
                                        <p:tav tm="100000">
                                          <p:val>
                                            <p:strVal val="#ppt_x"/>
                                          </p:val>
                                        </p:tav>
                                      </p:tavLst>
                                    </p:anim>
                                    <p:anim calcmode="lin" valueType="num">
                                      <p:cBhvr additive="base">
                                        <p:cTn id="236" dur="500" fill="hold"/>
                                        <p:tgtEl>
                                          <p:spTgt spid="49"/>
                                        </p:tgtEl>
                                        <p:attrNameLst>
                                          <p:attrName>ppt_y</p:attrName>
                                        </p:attrNameLst>
                                      </p:cBhvr>
                                      <p:tavLst>
                                        <p:tav tm="0">
                                          <p:val>
                                            <p:strVal val="#ppt_y"/>
                                          </p:val>
                                        </p:tav>
                                        <p:tav tm="100000">
                                          <p:val>
                                            <p:strVal val="#ppt_y"/>
                                          </p:val>
                                        </p:tav>
                                      </p:tavLst>
                                    </p:anim>
                                  </p:childTnLst>
                                </p:cTn>
                              </p:par>
                            </p:childTnLst>
                          </p:cTn>
                        </p:par>
                      </p:childTnLst>
                    </p:cTn>
                  </p:par>
                  <p:par>
                    <p:cTn id="237" fill="hold">
                      <p:stCondLst>
                        <p:cond delay="indefinite"/>
                      </p:stCondLst>
                      <p:childTnLst>
                        <p:par>
                          <p:cTn id="238" fill="hold">
                            <p:stCondLst>
                              <p:cond delay="0"/>
                            </p:stCondLst>
                            <p:childTnLst>
                              <p:par>
                                <p:cTn id="239" presetID="2" presetClass="entr" presetSubtype="2" fill="hold" grpId="0" nodeType="clickEffect">
                                  <p:stCondLst>
                                    <p:cond delay="0"/>
                                  </p:stCondLst>
                                  <p:childTnLst>
                                    <p:set>
                                      <p:cBhvr>
                                        <p:cTn id="240" dur="1" fill="hold">
                                          <p:stCondLst>
                                            <p:cond delay="0"/>
                                          </p:stCondLst>
                                        </p:cTn>
                                        <p:tgtEl>
                                          <p:spTgt spid="27"/>
                                        </p:tgtEl>
                                        <p:attrNameLst>
                                          <p:attrName>style.visibility</p:attrName>
                                        </p:attrNameLst>
                                      </p:cBhvr>
                                      <p:to>
                                        <p:strVal val="visible"/>
                                      </p:to>
                                    </p:set>
                                    <p:anim calcmode="lin" valueType="num">
                                      <p:cBhvr additive="base">
                                        <p:cTn id="241" dur="500" fill="hold"/>
                                        <p:tgtEl>
                                          <p:spTgt spid="27"/>
                                        </p:tgtEl>
                                        <p:attrNameLst>
                                          <p:attrName>ppt_x</p:attrName>
                                        </p:attrNameLst>
                                      </p:cBhvr>
                                      <p:tavLst>
                                        <p:tav tm="0">
                                          <p:val>
                                            <p:strVal val="1+#ppt_w/2"/>
                                          </p:val>
                                        </p:tav>
                                        <p:tav tm="100000">
                                          <p:val>
                                            <p:strVal val="#ppt_x"/>
                                          </p:val>
                                        </p:tav>
                                      </p:tavLst>
                                    </p:anim>
                                    <p:anim calcmode="lin" valueType="num">
                                      <p:cBhvr additive="base">
                                        <p:cTn id="242"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43" fill="hold">
                      <p:stCondLst>
                        <p:cond delay="indefinite"/>
                      </p:stCondLst>
                      <p:childTnLst>
                        <p:par>
                          <p:cTn id="244" fill="hold">
                            <p:stCondLst>
                              <p:cond delay="0"/>
                            </p:stCondLst>
                            <p:childTnLst>
                              <p:par>
                                <p:cTn id="245" presetID="2" presetClass="entr" presetSubtype="2" fill="hold" grpId="0" nodeType="click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500" fill="hold"/>
                                        <p:tgtEl>
                                          <p:spTgt spid="71"/>
                                        </p:tgtEl>
                                        <p:attrNameLst>
                                          <p:attrName>ppt_x</p:attrName>
                                        </p:attrNameLst>
                                      </p:cBhvr>
                                      <p:tavLst>
                                        <p:tav tm="0">
                                          <p:val>
                                            <p:strVal val="1+#ppt_w/2"/>
                                          </p:val>
                                        </p:tav>
                                        <p:tav tm="100000">
                                          <p:val>
                                            <p:strVal val="#ppt_x"/>
                                          </p:val>
                                        </p:tav>
                                      </p:tavLst>
                                    </p:anim>
                                    <p:anim calcmode="lin" valueType="num">
                                      <p:cBhvr additive="base">
                                        <p:cTn id="248"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 presetClass="entr" presetSubtype="2" fill="hold" grpId="0" nodeType="clickEffect">
                                  <p:stCondLst>
                                    <p:cond delay="0"/>
                                  </p:stCondLst>
                                  <p:childTnLst>
                                    <p:set>
                                      <p:cBhvr>
                                        <p:cTn id="252" dur="1" fill="hold">
                                          <p:stCondLst>
                                            <p:cond delay="0"/>
                                          </p:stCondLst>
                                        </p:cTn>
                                        <p:tgtEl>
                                          <p:spTgt spid="28"/>
                                        </p:tgtEl>
                                        <p:attrNameLst>
                                          <p:attrName>style.visibility</p:attrName>
                                        </p:attrNameLst>
                                      </p:cBhvr>
                                      <p:to>
                                        <p:strVal val="visible"/>
                                      </p:to>
                                    </p:set>
                                    <p:anim calcmode="lin" valueType="num">
                                      <p:cBhvr additive="base">
                                        <p:cTn id="253" dur="500" fill="hold"/>
                                        <p:tgtEl>
                                          <p:spTgt spid="28"/>
                                        </p:tgtEl>
                                        <p:attrNameLst>
                                          <p:attrName>ppt_x</p:attrName>
                                        </p:attrNameLst>
                                      </p:cBhvr>
                                      <p:tavLst>
                                        <p:tav tm="0">
                                          <p:val>
                                            <p:strVal val="1+#ppt_w/2"/>
                                          </p:val>
                                        </p:tav>
                                        <p:tav tm="100000">
                                          <p:val>
                                            <p:strVal val="#ppt_x"/>
                                          </p:val>
                                        </p:tav>
                                      </p:tavLst>
                                    </p:anim>
                                    <p:anim calcmode="lin" valueType="num">
                                      <p:cBhvr additive="base">
                                        <p:cTn id="254"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2" presetClass="entr" presetSubtype="2" fill="hold" grpId="0" nodeType="clickEffect">
                                  <p:stCondLst>
                                    <p:cond delay="0"/>
                                  </p:stCondLst>
                                  <p:childTnLst>
                                    <p:set>
                                      <p:cBhvr>
                                        <p:cTn id="258" dur="1" fill="hold">
                                          <p:stCondLst>
                                            <p:cond delay="0"/>
                                          </p:stCondLst>
                                        </p:cTn>
                                        <p:tgtEl>
                                          <p:spTgt spid="69"/>
                                        </p:tgtEl>
                                        <p:attrNameLst>
                                          <p:attrName>style.visibility</p:attrName>
                                        </p:attrNameLst>
                                      </p:cBhvr>
                                      <p:to>
                                        <p:strVal val="visible"/>
                                      </p:to>
                                    </p:set>
                                    <p:anim calcmode="lin" valueType="num">
                                      <p:cBhvr additive="base">
                                        <p:cTn id="259" dur="500" fill="hold"/>
                                        <p:tgtEl>
                                          <p:spTgt spid="69"/>
                                        </p:tgtEl>
                                        <p:attrNameLst>
                                          <p:attrName>ppt_x</p:attrName>
                                        </p:attrNameLst>
                                      </p:cBhvr>
                                      <p:tavLst>
                                        <p:tav tm="0">
                                          <p:val>
                                            <p:strVal val="1+#ppt_w/2"/>
                                          </p:val>
                                        </p:tav>
                                        <p:tav tm="100000">
                                          <p:val>
                                            <p:strVal val="#ppt_x"/>
                                          </p:val>
                                        </p:tav>
                                      </p:tavLst>
                                    </p:anim>
                                    <p:anim calcmode="lin" valueType="num">
                                      <p:cBhvr additive="base">
                                        <p:cTn id="260" dur="500" fill="hold"/>
                                        <p:tgtEl>
                                          <p:spTgt spid="69"/>
                                        </p:tgtEl>
                                        <p:attrNameLst>
                                          <p:attrName>ppt_y</p:attrName>
                                        </p:attrNameLst>
                                      </p:cBhvr>
                                      <p:tavLst>
                                        <p:tav tm="0">
                                          <p:val>
                                            <p:strVal val="#ppt_y"/>
                                          </p:val>
                                        </p:tav>
                                        <p:tav tm="100000">
                                          <p:val>
                                            <p:strVal val="#ppt_y"/>
                                          </p:val>
                                        </p:tav>
                                      </p:tavLst>
                                    </p:anim>
                                  </p:childTnLst>
                                </p:cTn>
                              </p:par>
                            </p:childTnLst>
                          </p:cTn>
                        </p:par>
                      </p:childTnLst>
                    </p:cTn>
                  </p:par>
                  <p:par>
                    <p:cTn id="261" fill="hold">
                      <p:stCondLst>
                        <p:cond delay="indefinite"/>
                      </p:stCondLst>
                      <p:childTnLst>
                        <p:par>
                          <p:cTn id="262" fill="hold">
                            <p:stCondLst>
                              <p:cond delay="0"/>
                            </p:stCondLst>
                            <p:childTnLst>
                              <p:par>
                                <p:cTn id="263" presetID="2" presetClass="entr" presetSubtype="2" fill="hold" grpId="0" nodeType="clickEffect">
                                  <p:stCondLst>
                                    <p:cond delay="0"/>
                                  </p:stCondLst>
                                  <p:childTnLst>
                                    <p:set>
                                      <p:cBhvr>
                                        <p:cTn id="264" dur="1" fill="hold">
                                          <p:stCondLst>
                                            <p:cond delay="0"/>
                                          </p:stCondLst>
                                        </p:cTn>
                                        <p:tgtEl>
                                          <p:spTgt spid="25"/>
                                        </p:tgtEl>
                                        <p:attrNameLst>
                                          <p:attrName>style.visibility</p:attrName>
                                        </p:attrNameLst>
                                      </p:cBhvr>
                                      <p:to>
                                        <p:strVal val="visible"/>
                                      </p:to>
                                    </p:set>
                                    <p:anim calcmode="lin" valueType="num">
                                      <p:cBhvr additive="base">
                                        <p:cTn id="265" dur="500" fill="hold"/>
                                        <p:tgtEl>
                                          <p:spTgt spid="25"/>
                                        </p:tgtEl>
                                        <p:attrNameLst>
                                          <p:attrName>ppt_x</p:attrName>
                                        </p:attrNameLst>
                                      </p:cBhvr>
                                      <p:tavLst>
                                        <p:tav tm="0">
                                          <p:val>
                                            <p:strVal val="1+#ppt_w/2"/>
                                          </p:val>
                                        </p:tav>
                                        <p:tav tm="100000">
                                          <p:val>
                                            <p:strVal val="#ppt_x"/>
                                          </p:val>
                                        </p:tav>
                                      </p:tavLst>
                                    </p:anim>
                                    <p:anim calcmode="lin" valueType="num">
                                      <p:cBhvr additive="base">
                                        <p:cTn id="266"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267" fill="hold">
                      <p:stCondLst>
                        <p:cond delay="indefinite"/>
                      </p:stCondLst>
                      <p:childTnLst>
                        <p:par>
                          <p:cTn id="268" fill="hold">
                            <p:stCondLst>
                              <p:cond delay="0"/>
                            </p:stCondLst>
                            <p:childTnLst>
                              <p:par>
                                <p:cTn id="269" presetID="2" presetClass="entr" presetSubtype="2" fill="hold" grpId="0" nodeType="clickEffect">
                                  <p:stCondLst>
                                    <p:cond delay="0"/>
                                  </p:stCondLst>
                                  <p:childTnLst>
                                    <p:set>
                                      <p:cBhvr>
                                        <p:cTn id="270" dur="1" fill="hold">
                                          <p:stCondLst>
                                            <p:cond delay="0"/>
                                          </p:stCondLst>
                                        </p:cTn>
                                        <p:tgtEl>
                                          <p:spTgt spid="70"/>
                                        </p:tgtEl>
                                        <p:attrNameLst>
                                          <p:attrName>style.visibility</p:attrName>
                                        </p:attrNameLst>
                                      </p:cBhvr>
                                      <p:to>
                                        <p:strVal val="visible"/>
                                      </p:to>
                                    </p:set>
                                    <p:anim calcmode="lin" valueType="num">
                                      <p:cBhvr additive="base">
                                        <p:cTn id="271" dur="500" fill="hold"/>
                                        <p:tgtEl>
                                          <p:spTgt spid="70"/>
                                        </p:tgtEl>
                                        <p:attrNameLst>
                                          <p:attrName>ppt_x</p:attrName>
                                        </p:attrNameLst>
                                      </p:cBhvr>
                                      <p:tavLst>
                                        <p:tav tm="0">
                                          <p:val>
                                            <p:strVal val="1+#ppt_w/2"/>
                                          </p:val>
                                        </p:tav>
                                        <p:tav tm="100000">
                                          <p:val>
                                            <p:strVal val="#ppt_x"/>
                                          </p:val>
                                        </p:tav>
                                      </p:tavLst>
                                    </p:anim>
                                    <p:anim calcmode="lin" valueType="num">
                                      <p:cBhvr additive="base">
                                        <p:cTn id="272"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273" fill="hold">
                      <p:stCondLst>
                        <p:cond delay="indefinite"/>
                      </p:stCondLst>
                      <p:childTnLst>
                        <p:par>
                          <p:cTn id="274" fill="hold">
                            <p:stCondLst>
                              <p:cond delay="0"/>
                            </p:stCondLst>
                            <p:childTnLst>
                              <p:par>
                                <p:cTn id="275" presetID="2" presetClass="entr" presetSubtype="2" fill="hold" grpId="0" nodeType="clickEffect">
                                  <p:stCondLst>
                                    <p:cond delay="0"/>
                                  </p:stCondLst>
                                  <p:childTnLst>
                                    <p:set>
                                      <p:cBhvr>
                                        <p:cTn id="276" dur="1" fill="hold">
                                          <p:stCondLst>
                                            <p:cond delay="0"/>
                                          </p:stCondLst>
                                        </p:cTn>
                                        <p:tgtEl>
                                          <p:spTgt spid="54"/>
                                        </p:tgtEl>
                                        <p:attrNameLst>
                                          <p:attrName>style.visibility</p:attrName>
                                        </p:attrNameLst>
                                      </p:cBhvr>
                                      <p:to>
                                        <p:strVal val="visible"/>
                                      </p:to>
                                    </p:set>
                                    <p:anim calcmode="lin" valueType="num">
                                      <p:cBhvr additive="base">
                                        <p:cTn id="277" dur="500" fill="hold"/>
                                        <p:tgtEl>
                                          <p:spTgt spid="54"/>
                                        </p:tgtEl>
                                        <p:attrNameLst>
                                          <p:attrName>ppt_x</p:attrName>
                                        </p:attrNameLst>
                                      </p:cBhvr>
                                      <p:tavLst>
                                        <p:tav tm="0">
                                          <p:val>
                                            <p:strVal val="1+#ppt_w/2"/>
                                          </p:val>
                                        </p:tav>
                                        <p:tav tm="100000">
                                          <p:val>
                                            <p:strVal val="#ppt_x"/>
                                          </p:val>
                                        </p:tav>
                                      </p:tavLst>
                                    </p:anim>
                                    <p:anim calcmode="lin" valueType="num">
                                      <p:cBhvr additive="base">
                                        <p:cTn id="278" dur="500" fill="hold"/>
                                        <p:tgtEl>
                                          <p:spTgt spid="54"/>
                                        </p:tgtEl>
                                        <p:attrNameLst>
                                          <p:attrName>ppt_y</p:attrName>
                                        </p:attrNameLst>
                                      </p:cBhvr>
                                      <p:tavLst>
                                        <p:tav tm="0">
                                          <p:val>
                                            <p:strVal val="#ppt_y"/>
                                          </p:val>
                                        </p:tav>
                                        <p:tav tm="100000">
                                          <p:val>
                                            <p:strVal val="#ppt_y"/>
                                          </p:val>
                                        </p:tav>
                                      </p:tavLst>
                                    </p:anim>
                                  </p:childTnLst>
                                </p:cTn>
                              </p:par>
                            </p:childTnLst>
                          </p:cTn>
                        </p:par>
                      </p:childTnLst>
                    </p:cTn>
                  </p:par>
                  <p:par>
                    <p:cTn id="279" fill="hold">
                      <p:stCondLst>
                        <p:cond delay="indefinite"/>
                      </p:stCondLst>
                      <p:childTnLst>
                        <p:par>
                          <p:cTn id="280" fill="hold">
                            <p:stCondLst>
                              <p:cond delay="0"/>
                            </p:stCondLst>
                            <p:childTnLst>
                              <p:par>
                                <p:cTn id="281" presetID="2" presetClass="entr" presetSubtype="2" fill="hold" grpId="0" nodeType="clickEffect">
                                  <p:stCondLst>
                                    <p:cond delay="0"/>
                                  </p:stCondLst>
                                  <p:childTnLst>
                                    <p:set>
                                      <p:cBhvr>
                                        <p:cTn id="282" dur="1" fill="hold">
                                          <p:stCondLst>
                                            <p:cond delay="0"/>
                                          </p:stCondLst>
                                        </p:cTn>
                                        <p:tgtEl>
                                          <p:spTgt spid="60"/>
                                        </p:tgtEl>
                                        <p:attrNameLst>
                                          <p:attrName>style.visibility</p:attrName>
                                        </p:attrNameLst>
                                      </p:cBhvr>
                                      <p:to>
                                        <p:strVal val="visible"/>
                                      </p:to>
                                    </p:set>
                                    <p:anim calcmode="lin" valueType="num">
                                      <p:cBhvr additive="base">
                                        <p:cTn id="283" dur="500" fill="hold"/>
                                        <p:tgtEl>
                                          <p:spTgt spid="60"/>
                                        </p:tgtEl>
                                        <p:attrNameLst>
                                          <p:attrName>ppt_x</p:attrName>
                                        </p:attrNameLst>
                                      </p:cBhvr>
                                      <p:tavLst>
                                        <p:tav tm="0">
                                          <p:val>
                                            <p:strVal val="1+#ppt_w/2"/>
                                          </p:val>
                                        </p:tav>
                                        <p:tav tm="100000">
                                          <p:val>
                                            <p:strVal val="#ppt_x"/>
                                          </p:val>
                                        </p:tav>
                                      </p:tavLst>
                                    </p:anim>
                                    <p:anim calcmode="lin" valueType="num">
                                      <p:cBhvr additive="base">
                                        <p:cTn id="284" dur="500" fill="hold"/>
                                        <p:tgtEl>
                                          <p:spTgt spid="60"/>
                                        </p:tgtEl>
                                        <p:attrNameLst>
                                          <p:attrName>ppt_y</p:attrName>
                                        </p:attrNameLst>
                                      </p:cBhvr>
                                      <p:tavLst>
                                        <p:tav tm="0">
                                          <p:val>
                                            <p:strVal val="#ppt_y"/>
                                          </p:val>
                                        </p:tav>
                                        <p:tav tm="100000">
                                          <p:val>
                                            <p:strVal val="#ppt_y"/>
                                          </p:val>
                                        </p:tav>
                                      </p:tavLst>
                                    </p:anim>
                                  </p:childTnLst>
                                </p:cTn>
                              </p:par>
                            </p:childTnLst>
                          </p:cTn>
                        </p:par>
                      </p:childTnLst>
                    </p:cTn>
                  </p:par>
                  <p:par>
                    <p:cTn id="285" fill="hold">
                      <p:stCondLst>
                        <p:cond delay="indefinite"/>
                      </p:stCondLst>
                      <p:childTnLst>
                        <p:par>
                          <p:cTn id="286" fill="hold">
                            <p:stCondLst>
                              <p:cond delay="0"/>
                            </p:stCondLst>
                            <p:childTnLst>
                              <p:par>
                                <p:cTn id="287" presetID="2" presetClass="entr" presetSubtype="2" fill="hold" grpId="0" nodeType="clickEffect">
                                  <p:stCondLst>
                                    <p:cond delay="0"/>
                                  </p:stCondLst>
                                  <p:childTnLst>
                                    <p:set>
                                      <p:cBhvr>
                                        <p:cTn id="288" dur="1" fill="hold">
                                          <p:stCondLst>
                                            <p:cond delay="0"/>
                                          </p:stCondLst>
                                        </p:cTn>
                                        <p:tgtEl>
                                          <p:spTgt spid="57"/>
                                        </p:tgtEl>
                                        <p:attrNameLst>
                                          <p:attrName>style.visibility</p:attrName>
                                        </p:attrNameLst>
                                      </p:cBhvr>
                                      <p:to>
                                        <p:strVal val="visible"/>
                                      </p:to>
                                    </p:set>
                                    <p:anim calcmode="lin" valueType="num">
                                      <p:cBhvr additive="base">
                                        <p:cTn id="289" dur="500" fill="hold"/>
                                        <p:tgtEl>
                                          <p:spTgt spid="57"/>
                                        </p:tgtEl>
                                        <p:attrNameLst>
                                          <p:attrName>ppt_x</p:attrName>
                                        </p:attrNameLst>
                                      </p:cBhvr>
                                      <p:tavLst>
                                        <p:tav tm="0">
                                          <p:val>
                                            <p:strVal val="1+#ppt_w/2"/>
                                          </p:val>
                                        </p:tav>
                                        <p:tav tm="100000">
                                          <p:val>
                                            <p:strVal val="#ppt_x"/>
                                          </p:val>
                                        </p:tav>
                                      </p:tavLst>
                                    </p:anim>
                                    <p:anim calcmode="lin" valueType="num">
                                      <p:cBhvr additive="base">
                                        <p:cTn id="290" dur="500" fill="hold"/>
                                        <p:tgtEl>
                                          <p:spTgt spid="57"/>
                                        </p:tgtEl>
                                        <p:attrNameLst>
                                          <p:attrName>ppt_y</p:attrName>
                                        </p:attrNameLst>
                                      </p:cBhvr>
                                      <p:tavLst>
                                        <p:tav tm="0">
                                          <p:val>
                                            <p:strVal val="#ppt_y"/>
                                          </p:val>
                                        </p:tav>
                                        <p:tav tm="100000">
                                          <p:val>
                                            <p:strVal val="#ppt_y"/>
                                          </p:val>
                                        </p:tav>
                                      </p:tavLst>
                                    </p:anim>
                                  </p:childTnLst>
                                </p:cTn>
                              </p:par>
                            </p:childTnLst>
                          </p:cTn>
                        </p:par>
                      </p:childTnLst>
                    </p:cTn>
                  </p:par>
                  <p:par>
                    <p:cTn id="291" fill="hold">
                      <p:stCondLst>
                        <p:cond delay="indefinite"/>
                      </p:stCondLst>
                      <p:childTnLst>
                        <p:par>
                          <p:cTn id="292" fill="hold">
                            <p:stCondLst>
                              <p:cond delay="0"/>
                            </p:stCondLst>
                            <p:childTnLst>
                              <p:par>
                                <p:cTn id="293" presetID="2" presetClass="entr" presetSubtype="2" fill="hold" grpId="0" nodeType="clickEffect">
                                  <p:stCondLst>
                                    <p:cond delay="0"/>
                                  </p:stCondLst>
                                  <p:childTnLst>
                                    <p:set>
                                      <p:cBhvr>
                                        <p:cTn id="294" dur="1" fill="hold">
                                          <p:stCondLst>
                                            <p:cond delay="0"/>
                                          </p:stCondLst>
                                        </p:cTn>
                                        <p:tgtEl>
                                          <p:spTgt spid="50"/>
                                        </p:tgtEl>
                                        <p:attrNameLst>
                                          <p:attrName>style.visibility</p:attrName>
                                        </p:attrNameLst>
                                      </p:cBhvr>
                                      <p:to>
                                        <p:strVal val="visible"/>
                                      </p:to>
                                    </p:set>
                                    <p:anim calcmode="lin" valueType="num">
                                      <p:cBhvr additive="base">
                                        <p:cTn id="295" dur="500" fill="hold"/>
                                        <p:tgtEl>
                                          <p:spTgt spid="50"/>
                                        </p:tgtEl>
                                        <p:attrNameLst>
                                          <p:attrName>ppt_x</p:attrName>
                                        </p:attrNameLst>
                                      </p:cBhvr>
                                      <p:tavLst>
                                        <p:tav tm="0">
                                          <p:val>
                                            <p:strVal val="1+#ppt_w/2"/>
                                          </p:val>
                                        </p:tav>
                                        <p:tav tm="100000">
                                          <p:val>
                                            <p:strVal val="#ppt_x"/>
                                          </p:val>
                                        </p:tav>
                                      </p:tavLst>
                                    </p:anim>
                                    <p:anim calcmode="lin" valueType="num">
                                      <p:cBhvr additive="base">
                                        <p:cTn id="296"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297" fill="hold">
                      <p:stCondLst>
                        <p:cond delay="indefinite"/>
                      </p:stCondLst>
                      <p:childTnLst>
                        <p:par>
                          <p:cTn id="298" fill="hold">
                            <p:stCondLst>
                              <p:cond delay="0"/>
                            </p:stCondLst>
                            <p:childTnLst>
                              <p:par>
                                <p:cTn id="299" presetID="2" presetClass="entr" presetSubtype="2" fill="hold" grpId="0" nodeType="clickEffect">
                                  <p:stCondLst>
                                    <p:cond delay="0"/>
                                  </p:stCondLst>
                                  <p:childTnLst>
                                    <p:set>
                                      <p:cBhvr>
                                        <p:cTn id="300" dur="1" fill="hold">
                                          <p:stCondLst>
                                            <p:cond delay="0"/>
                                          </p:stCondLst>
                                        </p:cTn>
                                        <p:tgtEl>
                                          <p:spTgt spid="29"/>
                                        </p:tgtEl>
                                        <p:attrNameLst>
                                          <p:attrName>style.visibility</p:attrName>
                                        </p:attrNameLst>
                                      </p:cBhvr>
                                      <p:to>
                                        <p:strVal val="visible"/>
                                      </p:to>
                                    </p:set>
                                    <p:anim calcmode="lin" valueType="num">
                                      <p:cBhvr additive="base">
                                        <p:cTn id="301" dur="500" fill="hold"/>
                                        <p:tgtEl>
                                          <p:spTgt spid="29"/>
                                        </p:tgtEl>
                                        <p:attrNameLst>
                                          <p:attrName>ppt_x</p:attrName>
                                        </p:attrNameLst>
                                      </p:cBhvr>
                                      <p:tavLst>
                                        <p:tav tm="0">
                                          <p:val>
                                            <p:strVal val="1+#ppt_w/2"/>
                                          </p:val>
                                        </p:tav>
                                        <p:tav tm="100000">
                                          <p:val>
                                            <p:strVal val="#ppt_x"/>
                                          </p:val>
                                        </p:tav>
                                      </p:tavLst>
                                    </p:anim>
                                    <p:anim calcmode="lin" valueType="num">
                                      <p:cBhvr additive="base">
                                        <p:cTn id="30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303" fill="hold">
                      <p:stCondLst>
                        <p:cond delay="indefinite"/>
                      </p:stCondLst>
                      <p:childTnLst>
                        <p:par>
                          <p:cTn id="304" fill="hold">
                            <p:stCondLst>
                              <p:cond delay="0"/>
                            </p:stCondLst>
                            <p:childTnLst>
                              <p:par>
                                <p:cTn id="305" presetID="2" presetClass="entr" presetSubtype="2" fill="hold" grpId="0" nodeType="clickEffect">
                                  <p:stCondLst>
                                    <p:cond delay="0"/>
                                  </p:stCondLst>
                                  <p:childTnLst>
                                    <p:set>
                                      <p:cBhvr>
                                        <p:cTn id="306" dur="1" fill="hold">
                                          <p:stCondLst>
                                            <p:cond delay="0"/>
                                          </p:stCondLst>
                                        </p:cTn>
                                        <p:tgtEl>
                                          <p:spTgt spid="74"/>
                                        </p:tgtEl>
                                        <p:attrNameLst>
                                          <p:attrName>style.visibility</p:attrName>
                                        </p:attrNameLst>
                                      </p:cBhvr>
                                      <p:to>
                                        <p:strVal val="visible"/>
                                      </p:to>
                                    </p:set>
                                    <p:anim calcmode="lin" valueType="num">
                                      <p:cBhvr additive="base">
                                        <p:cTn id="307" dur="500" fill="hold"/>
                                        <p:tgtEl>
                                          <p:spTgt spid="74"/>
                                        </p:tgtEl>
                                        <p:attrNameLst>
                                          <p:attrName>ppt_x</p:attrName>
                                        </p:attrNameLst>
                                      </p:cBhvr>
                                      <p:tavLst>
                                        <p:tav tm="0">
                                          <p:val>
                                            <p:strVal val="1+#ppt_w/2"/>
                                          </p:val>
                                        </p:tav>
                                        <p:tav tm="100000">
                                          <p:val>
                                            <p:strVal val="#ppt_x"/>
                                          </p:val>
                                        </p:tav>
                                      </p:tavLst>
                                    </p:anim>
                                    <p:anim calcmode="lin" valueType="num">
                                      <p:cBhvr additive="base">
                                        <p:cTn id="308" dur="500" fill="hold"/>
                                        <p:tgtEl>
                                          <p:spTgt spid="74"/>
                                        </p:tgtEl>
                                        <p:attrNameLst>
                                          <p:attrName>ppt_y</p:attrName>
                                        </p:attrNameLst>
                                      </p:cBhvr>
                                      <p:tavLst>
                                        <p:tav tm="0">
                                          <p:val>
                                            <p:strVal val="#ppt_y"/>
                                          </p:val>
                                        </p:tav>
                                        <p:tav tm="100000">
                                          <p:val>
                                            <p:strVal val="#ppt_y"/>
                                          </p:val>
                                        </p:tav>
                                      </p:tavLst>
                                    </p:anim>
                                  </p:childTnLst>
                                </p:cTn>
                              </p:par>
                            </p:childTnLst>
                          </p:cTn>
                        </p:par>
                      </p:childTnLst>
                    </p:cTn>
                  </p:par>
                  <p:par>
                    <p:cTn id="309" fill="hold">
                      <p:stCondLst>
                        <p:cond delay="indefinite"/>
                      </p:stCondLst>
                      <p:childTnLst>
                        <p:par>
                          <p:cTn id="310" fill="hold">
                            <p:stCondLst>
                              <p:cond delay="0"/>
                            </p:stCondLst>
                            <p:childTnLst>
                              <p:par>
                                <p:cTn id="311" presetID="2" presetClass="entr" presetSubtype="2" fill="hold" grpId="0" nodeType="clickEffect">
                                  <p:stCondLst>
                                    <p:cond delay="0"/>
                                  </p:stCondLst>
                                  <p:childTnLst>
                                    <p:set>
                                      <p:cBhvr>
                                        <p:cTn id="312" dur="1" fill="hold">
                                          <p:stCondLst>
                                            <p:cond delay="0"/>
                                          </p:stCondLst>
                                        </p:cTn>
                                        <p:tgtEl>
                                          <p:spTgt spid="30"/>
                                        </p:tgtEl>
                                        <p:attrNameLst>
                                          <p:attrName>style.visibility</p:attrName>
                                        </p:attrNameLst>
                                      </p:cBhvr>
                                      <p:to>
                                        <p:strVal val="visible"/>
                                      </p:to>
                                    </p:set>
                                    <p:anim calcmode="lin" valueType="num">
                                      <p:cBhvr additive="base">
                                        <p:cTn id="313" dur="500" fill="hold"/>
                                        <p:tgtEl>
                                          <p:spTgt spid="30"/>
                                        </p:tgtEl>
                                        <p:attrNameLst>
                                          <p:attrName>ppt_x</p:attrName>
                                        </p:attrNameLst>
                                      </p:cBhvr>
                                      <p:tavLst>
                                        <p:tav tm="0">
                                          <p:val>
                                            <p:strVal val="1+#ppt_w/2"/>
                                          </p:val>
                                        </p:tav>
                                        <p:tav tm="100000">
                                          <p:val>
                                            <p:strVal val="#ppt_x"/>
                                          </p:val>
                                        </p:tav>
                                      </p:tavLst>
                                    </p:anim>
                                    <p:anim calcmode="lin" valueType="num">
                                      <p:cBhvr additive="base">
                                        <p:cTn id="314"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315" fill="hold">
                      <p:stCondLst>
                        <p:cond delay="indefinite"/>
                      </p:stCondLst>
                      <p:childTnLst>
                        <p:par>
                          <p:cTn id="316" fill="hold">
                            <p:stCondLst>
                              <p:cond delay="0"/>
                            </p:stCondLst>
                            <p:childTnLst>
                              <p:par>
                                <p:cTn id="317" presetID="2" presetClass="entr" presetSubtype="2" fill="hold" grpId="0" nodeType="clickEffect">
                                  <p:stCondLst>
                                    <p:cond delay="0"/>
                                  </p:stCondLst>
                                  <p:childTnLst>
                                    <p:set>
                                      <p:cBhvr>
                                        <p:cTn id="318" dur="1" fill="hold">
                                          <p:stCondLst>
                                            <p:cond delay="0"/>
                                          </p:stCondLst>
                                        </p:cTn>
                                        <p:tgtEl>
                                          <p:spTgt spid="72"/>
                                        </p:tgtEl>
                                        <p:attrNameLst>
                                          <p:attrName>style.visibility</p:attrName>
                                        </p:attrNameLst>
                                      </p:cBhvr>
                                      <p:to>
                                        <p:strVal val="visible"/>
                                      </p:to>
                                    </p:set>
                                    <p:anim calcmode="lin" valueType="num">
                                      <p:cBhvr additive="base">
                                        <p:cTn id="319" dur="500" fill="hold"/>
                                        <p:tgtEl>
                                          <p:spTgt spid="72"/>
                                        </p:tgtEl>
                                        <p:attrNameLst>
                                          <p:attrName>ppt_x</p:attrName>
                                        </p:attrNameLst>
                                      </p:cBhvr>
                                      <p:tavLst>
                                        <p:tav tm="0">
                                          <p:val>
                                            <p:strVal val="1+#ppt_w/2"/>
                                          </p:val>
                                        </p:tav>
                                        <p:tav tm="100000">
                                          <p:val>
                                            <p:strVal val="#ppt_x"/>
                                          </p:val>
                                        </p:tav>
                                      </p:tavLst>
                                    </p:anim>
                                    <p:anim calcmode="lin" valueType="num">
                                      <p:cBhvr additive="base">
                                        <p:cTn id="320" dur="500" fill="hold"/>
                                        <p:tgtEl>
                                          <p:spTgt spid="72"/>
                                        </p:tgtEl>
                                        <p:attrNameLst>
                                          <p:attrName>ppt_y</p:attrName>
                                        </p:attrNameLst>
                                      </p:cBhvr>
                                      <p:tavLst>
                                        <p:tav tm="0">
                                          <p:val>
                                            <p:strVal val="#ppt_y"/>
                                          </p:val>
                                        </p:tav>
                                        <p:tav tm="100000">
                                          <p:val>
                                            <p:strVal val="#ppt_y"/>
                                          </p:val>
                                        </p:tav>
                                      </p:tavLst>
                                    </p:anim>
                                  </p:childTnLst>
                                </p:cTn>
                              </p:par>
                            </p:childTnLst>
                          </p:cTn>
                        </p:par>
                      </p:childTnLst>
                    </p:cTn>
                  </p:par>
                  <p:par>
                    <p:cTn id="321" fill="hold">
                      <p:stCondLst>
                        <p:cond delay="indefinite"/>
                      </p:stCondLst>
                      <p:childTnLst>
                        <p:par>
                          <p:cTn id="322" fill="hold">
                            <p:stCondLst>
                              <p:cond delay="0"/>
                            </p:stCondLst>
                            <p:childTnLst>
                              <p:par>
                                <p:cTn id="323" presetID="2" presetClass="entr" presetSubtype="2" fill="hold" grpId="0" nodeType="clickEffect">
                                  <p:stCondLst>
                                    <p:cond delay="0"/>
                                  </p:stCondLst>
                                  <p:childTnLst>
                                    <p:set>
                                      <p:cBhvr>
                                        <p:cTn id="324" dur="1" fill="hold">
                                          <p:stCondLst>
                                            <p:cond delay="0"/>
                                          </p:stCondLst>
                                        </p:cTn>
                                        <p:tgtEl>
                                          <p:spTgt spid="32"/>
                                        </p:tgtEl>
                                        <p:attrNameLst>
                                          <p:attrName>style.visibility</p:attrName>
                                        </p:attrNameLst>
                                      </p:cBhvr>
                                      <p:to>
                                        <p:strVal val="visible"/>
                                      </p:to>
                                    </p:set>
                                    <p:anim calcmode="lin" valueType="num">
                                      <p:cBhvr additive="base">
                                        <p:cTn id="325" dur="500" fill="hold"/>
                                        <p:tgtEl>
                                          <p:spTgt spid="32"/>
                                        </p:tgtEl>
                                        <p:attrNameLst>
                                          <p:attrName>ppt_x</p:attrName>
                                        </p:attrNameLst>
                                      </p:cBhvr>
                                      <p:tavLst>
                                        <p:tav tm="0">
                                          <p:val>
                                            <p:strVal val="1+#ppt_w/2"/>
                                          </p:val>
                                        </p:tav>
                                        <p:tav tm="100000">
                                          <p:val>
                                            <p:strVal val="#ppt_x"/>
                                          </p:val>
                                        </p:tav>
                                      </p:tavLst>
                                    </p:anim>
                                    <p:anim calcmode="lin" valueType="num">
                                      <p:cBhvr additive="base">
                                        <p:cTn id="326"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327" fill="hold">
                      <p:stCondLst>
                        <p:cond delay="indefinite"/>
                      </p:stCondLst>
                      <p:childTnLst>
                        <p:par>
                          <p:cTn id="328" fill="hold">
                            <p:stCondLst>
                              <p:cond delay="0"/>
                            </p:stCondLst>
                            <p:childTnLst>
                              <p:par>
                                <p:cTn id="329" presetID="2" presetClass="entr" presetSubtype="2" fill="hold" grpId="0" nodeType="clickEffect">
                                  <p:stCondLst>
                                    <p:cond delay="0"/>
                                  </p:stCondLst>
                                  <p:childTnLst>
                                    <p:set>
                                      <p:cBhvr>
                                        <p:cTn id="330" dur="1" fill="hold">
                                          <p:stCondLst>
                                            <p:cond delay="0"/>
                                          </p:stCondLst>
                                        </p:cTn>
                                        <p:tgtEl>
                                          <p:spTgt spid="73"/>
                                        </p:tgtEl>
                                        <p:attrNameLst>
                                          <p:attrName>style.visibility</p:attrName>
                                        </p:attrNameLst>
                                      </p:cBhvr>
                                      <p:to>
                                        <p:strVal val="visible"/>
                                      </p:to>
                                    </p:set>
                                    <p:anim calcmode="lin" valueType="num">
                                      <p:cBhvr additive="base">
                                        <p:cTn id="331" dur="500" fill="hold"/>
                                        <p:tgtEl>
                                          <p:spTgt spid="73"/>
                                        </p:tgtEl>
                                        <p:attrNameLst>
                                          <p:attrName>ppt_x</p:attrName>
                                        </p:attrNameLst>
                                      </p:cBhvr>
                                      <p:tavLst>
                                        <p:tav tm="0">
                                          <p:val>
                                            <p:strVal val="1+#ppt_w/2"/>
                                          </p:val>
                                        </p:tav>
                                        <p:tav tm="100000">
                                          <p:val>
                                            <p:strVal val="#ppt_x"/>
                                          </p:val>
                                        </p:tav>
                                      </p:tavLst>
                                    </p:anim>
                                    <p:anim calcmode="lin" valueType="num">
                                      <p:cBhvr additive="base">
                                        <p:cTn id="332" dur="500" fill="hold"/>
                                        <p:tgtEl>
                                          <p:spTgt spid="73"/>
                                        </p:tgtEl>
                                        <p:attrNameLst>
                                          <p:attrName>ppt_y</p:attrName>
                                        </p:attrNameLst>
                                      </p:cBhvr>
                                      <p:tavLst>
                                        <p:tav tm="0">
                                          <p:val>
                                            <p:strVal val="#ppt_y"/>
                                          </p:val>
                                        </p:tav>
                                        <p:tav tm="100000">
                                          <p:val>
                                            <p:strVal val="#ppt_y"/>
                                          </p:val>
                                        </p:tav>
                                      </p:tavLst>
                                    </p:anim>
                                  </p:childTnLst>
                                </p:cTn>
                              </p:par>
                            </p:childTnLst>
                          </p:cTn>
                        </p:par>
                      </p:childTnLst>
                    </p:cTn>
                  </p:par>
                  <p:par>
                    <p:cTn id="333" fill="hold">
                      <p:stCondLst>
                        <p:cond delay="indefinite"/>
                      </p:stCondLst>
                      <p:childTnLst>
                        <p:par>
                          <p:cTn id="334" fill="hold">
                            <p:stCondLst>
                              <p:cond delay="0"/>
                            </p:stCondLst>
                            <p:childTnLst>
                              <p:par>
                                <p:cTn id="335" presetID="2" presetClass="entr" presetSubtype="2" fill="hold" grpId="0" nodeType="clickEffect">
                                  <p:stCondLst>
                                    <p:cond delay="0"/>
                                  </p:stCondLst>
                                  <p:childTnLst>
                                    <p:set>
                                      <p:cBhvr>
                                        <p:cTn id="336" dur="1" fill="hold">
                                          <p:stCondLst>
                                            <p:cond delay="0"/>
                                          </p:stCondLst>
                                        </p:cTn>
                                        <p:tgtEl>
                                          <p:spTgt spid="53"/>
                                        </p:tgtEl>
                                        <p:attrNameLst>
                                          <p:attrName>style.visibility</p:attrName>
                                        </p:attrNameLst>
                                      </p:cBhvr>
                                      <p:to>
                                        <p:strVal val="visible"/>
                                      </p:to>
                                    </p:set>
                                    <p:anim calcmode="lin" valueType="num">
                                      <p:cBhvr additive="base">
                                        <p:cTn id="337" dur="500" fill="hold"/>
                                        <p:tgtEl>
                                          <p:spTgt spid="53"/>
                                        </p:tgtEl>
                                        <p:attrNameLst>
                                          <p:attrName>ppt_x</p:attrName>
                                        </p:attrNameLst>
                                      </p:cBhvr>
                                      <p:tavLst>
                                        <p:tav tm="0">
                                          <p:val>
                                            <p:strVal val="1+#ppt_w/2"/>
                                          </p:val>
                                        </p:tav>
                                        <p:tav tm="100000">
                                          <p:val>
                                            <p:strVal val="#ppt_x"/>
                                          </p:val>
                                        </p:tav>
                                      </p:tavLst>
                                    </p:anim>
                                    <p:anim calcmode="lin" valueType="num">
                                      <p:cBhvr additive="base">
                                        <p:cTn id="338" dur="5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339" fill="hold">
                      <p:stCondLst>
                        <p:cond delay="indefinite"/>
                      </p:stCondLst>
                      <p:childTnLst>
                        <p:par>
                          <p:cTn id="340" fill="hold">
                            <p:stCondLst>
                              <p:cond delay="0"/>
                            </p:stCondLst>
                            <p:childTnLst>
                              <p:par>
                                <p:cTn id="341" presetID="2" presetClass="entr" presetSubtype="2" fill="hold" grpId="0" nodeType="clickEffect">
                                  <p:stCondLst>
                                    <p:cond delay="0"/>
                                  </p:stCondLst>
                                  <p:childTnLst>
                                    <p:set>
                                      <p:cBhvr>
                                        <p:cTn id="342" dur="1" fill="hold">
                                          <p:stCondLst>
                                            <p:cond delay="0"/>
                                          </p:stCondLst>
                                        </p:cTn>
                                        <p:tgtEl>
                                          <p:spTgt spid="61"/>
                                        </p:tgtEl>
                                        <p:attrNameLst>
                                          <p:attrName>style.visibility</p:attrName>
                                        </p:attrNameLst>
                                      </p:cBhvr>
                                      <p:to>
                                        <p:strVal val="visible"/>
                                      </p:to>
                                    </p:set>
                                    <p:anim calcmode="lin" valueType="num">
                                      <p:cBhvr additive="base">
                                        <p:cTn id="343" dur="500" fill="hold"/>
                                        <p:tgtEl>
                                          <p:spTgt spid="61"/>
                                        </p:tgtEl>
                                        <p:attrNameLst>
                                          <p:attrName>ppt_x</p:attrName>
                                        </p:attrNameLst>
                                      </p:cBhvr>
                                      <p:tavLst>
                                        <p:tav tm="0">
                                          <p:val>
                                            <p:strVal val="1+#ppt_w/2"/>
                                          </p:val>
                                        </p:tav>
                                        <p:tav tm="100000">
                                          <p:val>
                                            <p:strVal val="#ppt_x"/>
                                          </p:val>
                                        </p:tav>
                                      </p:tavLst>
                                    </p:anim>
                                    <p:anim calcmode="lin" valueType="num">
                                      <p:cBhvr additive="base">
                                        <p:cTn id="344" dur="500" fill="hold"/>
                                        <p:tgtEl>
                                          <p:spTgt spid="61"/>
                                        </p:tgtEl>
                                        <p:attrNameLst>
                                          <p:attrName>ppt_y</p:attrName>
                                        </p:attrNameLst>
                                      </p:cBhvr>
                                      <p:tavLst>
                                        <p:tav tm="0">
                                          <p:val>
                                            <p:strVal val="#ppt_y"/>
                                          </p:val>
                                        </p:tav>
                                        <p:tav tm="100000">
                                          <p:val>
                                            <p:strVal val="#ppt_y"/>
                                          </p:val>
                                        </p:tav>
                                      </p:tavLst>
                                    </p:anim>
                                  </p:childTnLst>
                                </p:cTn>
                              </p:par>
                            </p:childTnLst>
                          </p:cTn>
                        </p:par>
                      </p:childTnLst>
                    </p:cTn>
                  </p:par>
                  <p:par>
                    <p:cTn id="345" fill="hold">
                      <p:stCondLst>
                        <p:cond delay="indefinite"/>
                      </p:stCondLst>
                      <p:childTnLst>
                        <p:par>
                          <p:cTn id="346" fill="hold">
                            <p:stCondLst>
                              <p:cond delay="0"/>
                            </p:stCondLst>
                            <p:childTnLst>
                              <p:par>
                                <p:cTn id="347" presetID="2" presetClass="entr" presetSubtype="2" fill="hold" grpId="0" nodeType="clickEffect">
                                  <p:stCondLst>
                                    <p:cond delay="0"/>
                                  </p:stCondLst>
                                  <p:childTnLst>
                                    <p:set>
                                      <p:cBhvr>
                                        <p:cTn id="348" dur="1" fill="hold">
                                          <p:stCondLst>
                                            <p:cond delay="0"/>
                                          </p:stCondLst>
                                        </p:cTn>
                                        <p:tgtEl>
                                          <p:spTgt spid="58"/>
                                        </p:tgtEl>
                                        <p:attrNameLst>
                                          <p:attrName>style.visibility</p:attrName>
                                        </p:attrNameLst>
                                      </p:cBhvr>
                                      <p:to>
                                        <p:strVal val="visible"/>
                                      </p:to>
                                    </p:set>
                                    <p:anim calcmode="lin" valueType="num">
                                      <p:cBhvr additive="base">
                                        <p:cTn id="349" dur="500" fill="hold"/>
                                        <p:tgtEl>
                                          <p:spTgt spid="58"/>
                                        </p:tgtEl>
                                        <p:attrNameLst>
                                          <p:attrName>ppt_x</p:attrName>
                                        </p:attrNameLst>
                                      </p:cBhvr>
                                      <p:tavLst>
                                        <p:tav tm="0">
                                          <p:val>
                                            <p:strVal val="1+#ppt_w/2"/>
                                          </p:val>
                                        </p:tav>
                                        <p:tav tm="100000">
                                          <p:val>
                                            <p:strVal val="#ppt_x"/>
                                          </p:val>
                                        </p:tav>
                                      </p:tavLst>
                                    </p:anim>
                                    <p:anim calcmode="lin" valueType="num">
                                      <p:cBhvr additive="base">
                                        <p:cTn id="350" dur="500" fill="hold"/>
                                        <p:tgtEl>
                                          <p:spTgt spid="58"/>
                                        </p:tgtEl>
                                        <p:attrNameLst>
                                          <p:attrName>ppt_y</p:attrName>
                                        </p:attrNameLst>
                                      </p:cBhvr>
                                      <p:tavLst>
                                        <p:tav tm="0">
                                          <p:val>
                                            <p:strVal val="#ppt_y"/>
                                          </p:val>
                                        </p:tav>
                                        <p:tav tm="100000">
                                          <p:val>
                                            <p:strVal val="#ppt_y"/>
                                          </p:val>
                                        </p:tav>
                                      </p:tavLst>
                                    </p:anim>
                                  </p:childTnLst>
                                </p:cTn>
                              </p:par>
                            </p:childTnLst>
                          </p:cTn>
                        </p:par>
                      </p:childTnLst>
                    </p:cTn>
                  </p:par>
                  <p:par>
                    <p:cTn id="351" fill="hold">
                      <p:stCondLst>
                        <p:cond delay="indefinite"/>
                      </p:stCondLst>
                      <p:childTnLst>
                        <p:par>
                          <p:cTn id="352" fill="hold">
                            <p:stCondLst>
                              <p:cond delay="0"/>
                            </p:stCondLst>
                            <p:childTnLst>
                              <p:par>
                                <p:cTn id="353" presetID="9" presetClass="entr" presetSubtype="0" fill="hold" grpId="0" nodeType="clickEffect">
                                  <p:stCondLst>
                                    <p:cond delay="0"/>
                                  </p:stCondLst>
                                  <p:childTnLst>
                                    <p:set>
                                      <p:cBhvr>
                                        <p:cTn id="354" dur="1" fill="hold">
                                          <p:stCondLst>
                                            <p:cond delay="0"/>
                                          </p:stCondLst>
                                        </p:cTn>
                                        <p:tgtEl>
                                          <p:spTgt spid="75"/>
                                        </p:tgtEl>
                                        <p:attrNameLst>
                                          <p:attrName>style.visibility</p:attrName>
                                        </p:attrNameLst>
                                      </p:cBhvr>
                                      <p:to>
                                        <p:strVal val="visible"/>
                                      </p:to>
                                    </p:set>
                                    <p:animEffect transition="in" filter="dissolve">
                                      <p:cBhvr>
                                        <p:cTn id="355" dur="500"/>
                                        <p:tgtEl>
                                          <p:spTgt spid="75"/>
                                        </p:tgtEl>
                                      </p:cBhvr>
                                    </p:animEffect>
                                  </p:childTnLst>
                                </p:cTn>
                              </p:par>
                            </p:childTnLst>
                          </p:cTn>
                        </p:par>
                      </p:childTnLst>
                    </p:cTn>
                  </p:par>
                  <p:par>
                    <p:cTn id="356" fill="hold">
                      <p:stCondLst>
                        <p:cond delay="indefinite"/>
                      </p:stCondLst>
                      <p:childTnLst>
                        <p:par>
                          <p:cTn id="357" fill="hold">
                            <p:stCondLst>
                              <p:cond delay="0"/>
                            </p:stCondLst>
                            <p:childTnLst>
                              <p:par>
                                <p:cTn id="358" presetID="9" presetClass="entr" presetSubtype="0" fill="hold" grpId="0" nodeType="clickEffect">
                                  <p:stCondLst>
                                    <p:cond delay="0"/>
                                  </p:stCondLst>
                                  <p:childTnLst>
                                    <p:set>
                                      <p:cBhvr>
                                        <p:cTn id="359" dur="1" fill="hold">
                                          <p:stCondLst>
                                            <p:cond delay="0"/>
                                          </p:stCondLst>
                                        </p:cTn>
                                        <p:tgtEl>
                                          <p:spTgt spid="76"/>
                                        </p:tgtEl>
                                        <p:attrNameLst>
                                          <p:attrName>style.visibility</p:attrName>
                                        </p:attrNameLst>
                                      </p:cBhvr>
                                      <p:to>
                                        <p:strVal val="visible"/>
                                      </p:to>
                                    </p:set>
                                    <p:animEffect transition="in" filter="dissolve">
                                      <p:cBhvr>
                                        <p:cTn id="360"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animBg="1"/>
      <p:bldP spid="16" grpId="0"/>
      <p:bldP spid="17" grpId="0"/>
      <p:bldP spid="18" grpId="0"/>
      <p:bldP spid="19" grpId="0" animBg="1"/>
      <p:bldP spid="20" grpId="0"/>
      <p:bldP spid="21" grpId="0" animBg="1"/>
      <p:bldP spid="22" grpId="0"/>
      <p:bldP spid="23" grpId="0"/>
      <p:bldP spid="24" grpId="0"/>
      <p:bldP spid="25" grpId="0" animBg="1"/>
      <p:bldP spid="26" grpId="0" animBg="1"/>
      <p:bldP spid="27" grpId="0"/>
      <p:bldP spid="28" grpId="0"/>
      <p:bldP spid="29" grpId="0"/>
      <p:bldP spid="30" grpId="0"/>
      <p:bldP spid="32" grpId="0" animBg="1"/>
      <p:bldP spid="34" grpId="0"/>
      <p:bldP spid="35" grpId="0"/>
      <p:bldP spid="36" grpId="0"/>
      <p:bldP spid="37" grpId="0"/>
      <p:bldP spid="38" grpId="0" animBg="1"/>
      <p:bldP spid="39" grpId="0"/>
      <p:bldP spid="40" grpId="0"/>
      <p:bldP spid="41" grpId="0"/>
      <p:bldP spid="42" grpId="0" animBg="1"/>
      <p:bldP spid="43" grpId="0"/>
      <p:bldP spid="44" grpId="0"/>
      <p:bldP spid="45"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p:bldP spid="62" grpId="0"/>
      <p:bldP spid="63" grpId="0" animBg="1"/>
      <p:bldP spid="65" grpId="0"/>
      <p:bldP spid="66" grpId="0"/>
      <p:bldP spid="67" grpId="0" animBg="1"/>
      <p:bldP spid="68" grpId="0"/>
      <p:bldP spid="69" grpId="0"/>
      <p:bldP spid="70" grpId="0" animBg="1"/>
      <p:bldP spid="71" grpId="0"/>
      <p:bldP spid="72" grpId="0"/>
      <p:bldP spid="73" grpId="0" animBg="1"/>
      <p:bldP spid="74" grpId="0"/>
      <p:bldP spid="75" grpId="0"/>
      <p:bldP spid="7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939" y="189190"/>
            <a:ext cx="11160000" cy="720000"/>
          </a:xfrm>
        </p:spPr>
        <p:txBody>
          <a:bodyPr/>
          <a:lstStyle/>
          <a:p>
            <a:pPr lvl="0"/>
            <a:r>
              <a:rPr lang="he-IL" sz="2400" b="0" dirty="0"/>
              <a:t>שלב 2 - העברת הפעולות לכרטסת חשבונות והצגת חשבונות המע"מ בלבד</a:t>
            </a:r>
            <a:endParaRPr lang="he-IL" dirty="0"/>
          </a:p>
        </p:txBody>
      </p:sp>
      <p:graphicFrame>
        <p:nvGraphicFramePr>
          <p:cNvPr id="5" name="מציין מיקום תוכן 4"/>
          <p:cNvGraphicFramePr>
            <a:graphicFrameLocks/>
          </p:cNvGraphicFramePr>
          <p:nvPr>
            <p:extLst>
              <p:ext uri="{D42A27DB-BD31-4B8C-83A1-F6EECF244321}">
                <p14:modId xmlns:p14="http://schemas.microsoft.com/office/powerpoint/2010/main" val="2709385078"/>
              </p:ext>
            </p:extLst>
          </p:nvPr>
        </p:nvGraphicFramePr>
        <p:xfrm>
          <a:off x="517403" y="1389696"/>
          <a:ext cx="11158536" cy="111252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3567953" y="909190"/>
            <a:ext cx="4177553" cy="369332"/>
          </a:xfrm>
          <a:prstGeom prst="rect">
            <a:avLst/>
          </a:prstGeom>
          <a:solidFill>
            <a:srgbClr val="FF66FF"/>
          </a:solidFill>
        </p:spPr>
        <p:txBody>
          <a:bodyPr wrap="square" rtlCol="1">
            <a:spAutoFit/>
          </a:bodyPr>
          <a:lstStyle/>
          <a:p>
            <a:pPr algn="ctr"/>
            <a:r>
              <a:rPr lang="he-IL" dirty="0"/>
              <a:t>חשבון מס תשומות נכסים</a:t>
            </a:r>
          </a:p>
        </p:txBody>
      </p:sp>
      <p:sp>
        <p:nvSpPr>
          <p:cNvPr id="7" name="TextBox 6"/>
          <p:cNvSpPr txBox="1"/>
          <p:nvPr/>
        </p:nvSpPr>
        <p:spPr>
          <a:xfrm>
            <a:off x="10381129" y="1766214"/>
            <a:ext cx="1294810" cy="369332"/>
          </a:xfrm>
          <a:prstGeom prst="rect">
            <a:avLst/>
          </a:prstGeom>
          <a:noFill/>
        </p:spPr>
        <p:txBody>
          <a:bodyPr wrap="square" rtlCol="1">
            <a:spAutoFit/>
          </a:bodyPr>
          <a:lstStyle/>
          <a:p>
            <a:r>
              <a:rPr lang="he-IL" dirty="0"/>
              <a:t>11.3.2020</a:t>
            </a:r>
          </a:p>
        </p:txBody>
      </p:sp>
      <p:sp>
        <p:nvSpPr>
          <p:cNvPr id="8" name="TextBox 7"/>
          <p:cNvSpPr txBox="1"/>
          <p:nvPr/>
        </p:nvSpPr>
        <p:spPr>
          <a:xfrm>
            <a:off x="4769224" y="1766214"/>
            <a:ext cx="2689411" cy="369332"/>
          </a:xfrm>
          <a:prstGeom prst="rect">
            <a:avLst/>
          </a:prstGeom>
          <a:noFill/>
        </p:spPr>
        <p:txBody>
          <a:bodyPr wrap="square" rtlCol="1">
            <a:spAutoFit/>
          </a:bodyPr>
          <a:lstStyle/>
          <a:p>
            <a:r>
              <a:rPr lang="he-IL" dirty="0"/>
              <a:t>קניית מזגן הובלתו והתקנתו</a:t>
            </a:r>
          </a:p>
        </p:txBody>
      </p:sp>
      <p:sp>
        <p:nvSpPr>
          <p:cNvPr id="9" name="TextBox 8"/>
          <p:cNvSpPr txBox="1"/>
          <p:nvPr/>
        </p:nvSpPr>
        <p:spPr>
          <a:xfrm>
            <a:off x="3532095" y="1730356"/>
            <a:ext cx="950259" cy="369332"/>
          </a:xfrm>
          <a:prstGeom prst="rect">
            <a:avLst/>
          </a:prstGeom>
          <a:solidFill>
            <a:srgbClr val="FF66FF"/>
          </a:solidFill>
        </p:spPr>
        <p:txBody>
          <a:bodyPr wrap="square" rtlCol="1">
            <a:spAutoFit/>
          </a:bodyPr>
          <a:lstStyle/>
          <a:p>
            <a:r>
              <a:rPr lang="he-IL" dirty="0"/>
              <a:t>357</a:t>
            </a:r>
          </a:p>
        </p:txBody>
      </p:sp>
      <p:sp>
        <p:nvSpPr>
          <p:cNvPr id="10" name="TextBox 9"/>
          <p:cNvSpPr txBox="1"/>
          <p:nvPr/>
        </p:nvSpPr>
        <p:spPr>
          <a:xfrm>
            <a:off x="1102659" y="1751877"/>
            <a:ext cx="950259" cy="369332"/>
          </a:xfrm>
          <a:prstGeom prst="rect">
            <a:avLst/>
          </a:prstGeom>
          <a:noFill/>
        </p:spPr>
        <p:txBody>
          <a:bodyPr wrap="square" rtlCol="1">
            <a:spAutoFit/>
          </a:bodyPr>
          <a:lstStyle/>
          <a:p>
            <a:r>
              <a:rPr lang="he-IL" dirty="0"/>
              <a:t>357</a:t>
            </a:r>
          </a:p>
        </p:txBody>
      </p:sp>
      <p:sp>
        <p:nvSpPr>
          <p:cNvPr id="11" name="TextBox 10"/>
          <p:cNvSpPr txBox="1"/>
          <p:nvPr/>
        </p:nvSpPr>
        <p:spPr>
          <a:xfrm>
            <a:off x="391900" y="1748285"/>
            <a:ext cx="585256" cy="369332"/>
          </a:xfrm>
          <a:prstGeom prst="rect">
            <a:avLst/>
          </a:prstGeom>
          <a:noFill/>
        </p:spPr>
        <p:txBody>
          <a:bodyPr wrap="square" rtlCol="1">
            <a:spAutoFit/>
          </a:bodyPr>
          <a:lstStyle/>
          <a:p>
            <a:r>
              <a:rPr lang="he-IL" dirty="0"/>
              <a:t>ח</a:t>
            </a:r>
          </a:p>
        </p:txBody>
      </p:sp>
      <p:graphicFrame>
        <p:nvGraphicFramePr>
          <p:cNvPr id="12" name="מציין מיקום תוכן 4"/>
          <p:cNvGraphicFramePr>
            <a:graphicFrameLocks/>
          </p:cNvGraphicFramePr>
          <p:nvPr>
            <p:extLst>
              <p:ext uri="{D42A27DB-BD31-4B8C-83A1-F6EECF244321}">
                <p14:modId xmlns:p14="http://schemas.microsoft.com/office/powerpoint/2010/main" val="2779939677"/>
              </p:ext>
            </p:extLst>
          </p:nvPr>
        </p:nvGraphicFramePr>
        <p:xfrm>
          <a:off x="515939" y="3080390"/>
          <a:ext cx="11158536" cy="185420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4"/>
                  </a:ext>
                </a:extLst>
              </a:tr>
            </a:tbl>
          </a:graphicData>
        </a:graphic>
      </p:graphicFrame>
      <p:sp>
        <p:nvSpPr>
          <p:cNvPr id="13" name="TextBox 12"/>
          <p:cNvSpPr txBox="1"/>
          <p:nvPr/>
        </p:nvSpPr>
        <p:spPr>
          <a:xfrm>
            <a:off x="3541063" y="2657271"/>
            <a:ext cx="4177553" cy="369332"/>
          </a:xfrm>
          <a:prstGeom prst="rect">
            <a:avLst/>
          </a:prstGeom>
          <a:solidFill>
            <a:srgbClr val="00FF00"/>
          </a:solidFill>
        </p:spPr>
        <p:txBody>
          <a:bodyPr wrap="square" rtlCol="1">
            <a:spAutoFit/>
          </a:bodyPr>
          <a:lstStyle/>
          <a:p>
            <a:pPr algn="ctr"/>
            <a:r>
              <a:rPr lang="he-IL" dirty="0"/>
              <a:t>חשבון מע"מ עסקאות</a:t>
            </a:r>
          </a:p>
        </p:txBody>
      </p:sp>
      <p:sp>
        <p:nvSpPr>
          <p:cNvPr id="14" name="TextBox 13"/>
          <p:cNvSpPr txBox="1"/>
          <p:nvPr/>
        </p:nvSpPr>
        <p:spPr>
          <a:xfrm>
            <a:off x="2510083" y="3447920"/>
            <a:ext cx="645458" cy="369332"/>
          </a:xfrm>
          <a:prstGeom prst="rect">
            <a:avLst/>
          </a:prstGeom>
          <a:solidFill>
            <a:srgbClr val="00FF00"/>
          </a:solidFill>
        </p:spPr>
        <p:txBody>
          <a:bodyPr wrap="square" rtlCol="1">
            <a:spAutoFit/>
          </a:bodyPr>
          <a:lstStyle/>
          <a:p>
            <a:r>
              <a:rPr lang="he-IL" dirty="0"/>
              <a:t>26</a:t>
            </a:r>
          </a:p>
        </p:txBody>
      </p:sp>
      <p:sp>
        <p:nvSpPr>
          <p:cNvPr id="15" name="TextBox 14"/>
          <p:cNvSpPr txBox="1"/>
          <p:nvPr/>
        </p:nvSpPr>
        <p:spPr>
          <a:xfrm>
            <a:off x="2545939" y="3835188"/>
            <a:ext cx="627531" cy="369332"/>
          </a:xfrm>
          <a:prstGeom prst="rect">
            <a:avLst/>
          </a:prstGeom>
          <a:solidFill>
            <a:srgbClr val="00FF00"/>
          </a:solidFill>
        </p:spPr>
        <p:txBody>
          <a:bodyPr wrap="square" rtlCol="1">
            <a:spAutoFit/>
          </a:bodyPr>
          <a:lstStyle/>
          <a:p>
            <a:r>
              <a:rPr lang="he-IL" dirty="0"/>
              <a:t>14</a:t>
            </a:r>
          </a:p>
        </p:txBody>
      </p:sp>
      <p:sp>
        <p:nvSpPr>
          <p:cNvPr id="16" name="TextBox 15"/>
          <p:cNvSpPr txBox="1"/>
          <p:nvPr/>
        </p:nvSpPr>
        <p:spPr>
          <a:xfrm>
            <a:off x="2312859" y="4249312"/>
            <a:ext cx="860611" cy="369332"/>
          </a:xfrm>
          <a:prstGeom prst="rect">
            <a:avLst/>
          </a:prstGeom>
          <a:solidFill>
            <a:srgbClr val="00FF00"/>
          </a:solidFill>
        </p:spPr>
        <p:txBody>
          <a:bodyPr wrap="square" rtlCol="1">
            <a:spAutoFit/>
          </a:bodyPr>
          <a:lstStyle/>
          <a:p>
            <a:r>
              <a:rPr lang="he-IL" dirty="0"/>
              <a:t>1,479</a:t>
            </a:r>
          </a:p>
        </p:txBody>
      </p:sp>
      <p:sp>
        <p:nvSpPr>
          <p:cNvPr id="17" name="TextBox 16"/>
          <p:cNvSpPr txBox="1"/>
          <p:nvPr/>
        </p:nvSpPr>
        <p:spPr>
          <a:xfrm>
            <a:off x="7718616" y="1766214"/>
            <a:ext cx="869572" cy="369332"/>
          </a:xfrm>
          <a:prstGeom prst="rect">
            <a:avLst/>
          </a:prstGeom>
          <a:noFill/>
        </p:spPr>
        <p:txBody>
          <a:bodyPr wrap="square" rtlCol="1">
            <a:spAutoFit/>
          </a:bodyPr>
          <a:lstStyle/>
          <a:p>
            <a:r>
              <a:rPr lang="he-IL" dirty="0"/>
              <a:t>186</a:t>
            </a:r>
          </a:p>
        </p:txBody>
      </p:sp>
      <p:sp>
        <p:nvSpPr>
          <p:cNvPr id="18" name="TextBox 17"/>
          <p:cNvSpPr txBox="1"/>
          <p:nvPr/>
        </p:nvSpPr>
        <p:spPr>
          <a:xfrm>
            <a:off x="8534401" y="1766214"/>
            <a:ext cx="1792941" cy="369332"/>
          </a:xfrm>
          <a:prstGeom prst="rect">
            <a:avLst/>
          </a:prstGeom>
          <a:noFill/>
        </p:spPr>
        <p:txBody>
          <a:bodyPr wrap="square" rtlCol="1">
            <a:spAutoFit/>
          </a:bodyPr>
          <a:lstStyle/>
          <a:p>
            <a:r>
              <a:rPr lang="he-IL" dirty="0"/>
              <a:t>ספק טרקלין</a:t>
            </a:r>
          </a:p>
        </p:txBody>
      </p:sp>
      <p:sp>
        <p:nvSpPr>
          <p:cNvPr id="19" name="TextBox 18"/>
          <p:cNvSpPr txBox="1"/>
          <p:nvPr/>
        </p:nvSpPr>
        <p:spPr>
          <a:xfrm>
            <a:off x="10381129" y="3447920"/>
            <a:ext cx="1293346" cy="369332"/>
          </a:xfrm>
          <a:prstGeom prst="rect">
            <a:avLst/>
          </a:prstGeom>
          <a:noFill/>
        </p:spPr>
        <p:txBody>
          <a:bodyPr wrap="square" rtlCol="1">
            <a:spAutoFit/>
          </a:bodyPr>
          <a:lstStyle/>
          <a:p>
            <a:r>
              <a:rPr lang="he-IL" dirty="0"/>
              <a:t>14.3.2020</a:t>
            </a:r>
          </a:p>
        </p:txBody>
      </p:sp>
      <p:sp>
        <p:nvSpPr>
          <p:cNvPr id="20" name="TextBox 19"/>
          <p:cNvSpPr txBox="1"/>
          <p:nvPr/>
        </p:nvSpPr>
        <p:spPr>
          <a:xfrm>
            <a:off x="10354239" y="3815468"/>
            <a:ext cx="1293346" cy="369332"/>
          </a:xfrm>
          <a:prstGeom prst="rect">
            <a:avLst/>
          </a:prstGeom>
          <a:noFill/>
        </p:spPr>
        <p:txBody>
          <a:bodyPr wrap="square" rtlCol="1">
            <a:spAutoFit/>
          </a:bodyPr>
          <a:lstStyle/>
          <a:p>
            <a:r>
              <a:rPr lang="he-IL" dirty="0"/>
              <a:t>22.3.2020</a:t>
            </a:r>
          </a:p>
        </p:txBody>
      </p:sp>
      <p:sp>
        <p:nvSpPr>
          <p:cNvPr id="21" name="TextBox 20"/>
          <p:cNvSpPr txBox="1"/>
          <p:nvPr/>
        </p:nvSpPr>
        <p:spPr>
          <a:xfrm>
            <a:off x="10372168" y="4209906"/>
            <a:ext cx="1293346" cy="369332"/>
          </a:xfrm>
          <a:prstGeom prst="rect">
            <a:avLst/>
          </a:prstGeom>
          <a:noFill/>
        </p:spPr>
        <p:txBody>
          <a:bodyPr wrap="square" rtlCol="1">
            <a:spAutoFit/>
          </a:bodyPr>
          <a:lstStyle/>
          <a:p>
            <a:r>
              <a:rPr lang="he-IL" dirty="0"/>
              <a:t>27.3.2020</a:t>
            </a:r>
          </a:p>
        </p:txBody>
      </p:sp>
      <p:sp>
        <p:nvSpPr>
          <p:cNvPr id="22" name="TextBox 21"/>
          <p:cNvSpPr txBox="1"/>
          <p:nvPr/>
        </p:nvSpPr>
        <p:spPr>
          <a:xfrm>
            <a:off x="8247529" y="3412062"/>
            <a:ext cx="2079813" cy="369332"/>
          </a:xfrm>
          <a:prstGeom prst="rect">
            <a:avLst/>
          </a:prstGeom>
          <a:noFill/>
        </p:spPr>
        <p:txBody>
          <a:bodyPr wrap="square" rtlCol="1">
            <a:spAutoFit/>
          </a:bodyPr>
          <a:lstStyle/>
          <a:p>
            <a:r>
              <a:rPr lang="he-IL" dirty="0"/>
              <a:t>משיכות פרטיות</a:t>
            </a:r>
          </a:p>
        </p:txBody>
      </p:sp>
      <p:sp>
        <p:nvSpPr>
          <p:cNvPr id="23" name="TextBox 22"/>
          <p:cNvSpPr txBox="1"/>
          <p:nvPr/>
        </p:nvSpPr>
        <p:spPr>
          <a:xfrm>
            <a:off x="8220639" y="3833397"/>
            <a:ext cx="2079813" cy="369332"/>
          </a:xfrm>
          <a:prstGeom prst="rect">
            <a:avLst/>
          </a:prstGeom>
          <a:noFill/>
        </p:spPr>
        <p:txBody>
          <a:bodyPr wrap="square" rtlCol="1">
            <a:spAutoFit/>
          </a:bodyPr>
          <a:lstStyle/>
          <a:p>
            <a:r>
              <a:rPr lang="he-IL" dirty="0"/>
              <a:t>ספק סטימצקי</a:t>
            </a:r>
          </a:p>
        </p:txBody>
      </p:sp>
      <p:sp>
        <p:nvSpPr>
          <p:cNvPr id="24" name="TextBox 23"/>
          <p:cNvSpPr txBox="1"/>
          <p:nvPr/>
        </p:nvSpPr>
        <p:spPr>
          <a:xfrm>
            <a:off x="8211678" y="4165087"/>
            <a:ext cx="2079813" cy="369332"/>
          </a:xfrm>
          <a:prstGeom prst="rect">
            <a:avLst/>
          </a:prstGeom>
          <a:noFill/>
        </p:spPr>
        <p:txBody>
          <a:bodyPr wrap="square" rtlCol="1">
            <a:spAutoFit/>
          </a:bodyPr>
          <a:lstStyle/>
          <a:p>
            <a:r>
              <a:rPr lang="he-IL" dirty="0"/>
              <a:t>לקוח ספרי</a:t>
            </a:r>
          </a:p>
        </p:txBody>
      </p:sp>
      <p:sp>
        <p:nvSpPr>
          <p:cNvPr id="25" name="TextBox 24"/>
          <p:cNvSpPr txBox="1"/>
          <p:nvPr/>
        </p:nvSpPr>
        <p:spPr>
          <a:xfrm>
            <a:off x="7745506" y="3447920"/>
            <a:ext cx="788895" cy="367548"/>
          </a:xfrm>
          <a:prstGeom prst="rect">
            <a:avLst/>
          </a:prstGeom>
          <a:noFill/>
        </p:spPr>
        <p:txBody>
          <a:bodyPr wrap="square" rtlCol="1">
            <a:spAutoFit/>
          </a:bodyPr>
          <a:lstStyle/>
          <a:p>
            <a:r>
              <a:rPr lang="he-IL" dirty="0"/>
              <a:t>340</a:t>
            </a:r>
          </a:p>
        </p:txBody>
      </p:sp>
      <p:sp>
        <p:nvSpPr>
          <p:cNvPr id="26" name="TextBox 25"/>
          <p:cNvSpPr txBox="1"/>
          <p:nvPr/>
        </p:nvSpPr>
        <p:spPr>
          <a:xfrm>
            <a:off x="7754474" y="3815468"/>
            <a:ext cx="788895" cy="367548"/>
          </a:xfrm>
          <a:prstGeom prst="rect">
            <a:avLst/>
          </a:prstGeom>
          <a:noFill/>
        </p:spPr>
        <p:txBody>
          <a:bodyPr wrap="square" rtlCol="1">
            <a:spAutoFit/>
          </a:bodyPr>
          <a:lstStyle/>
          <a:p>
            <a:r>
              <a:rPr lang="he-IL" dirty="0"/>
              <a:t>341</a:t>
            </a:r>
          </a:p>
        </p:txBody>
      </p:sp>
      <p:sp>
        <p:nvSpPr>
          <p:cNvPr id="27" name="TextBox 26"/>
          <p:cNvSpPr txBox="1"/>
          <p:nvPr/>
        </p:nvSpPr>
        <p:spPr>
          <a:xfrm>
            <a:off x="7763442" y="4200945"/>
            <a:ext cx="788895" cy="367548"/>
          </a:xfrm>
          <a:prstGeom prst="rect">
            <a:avLst/>
          </a:prstGeom>
          <a:noFill/>
        </p:spPr>
        <p:txBody>
          <a:bodyPr wrap="square" rtlCol="1">
            <a:spAutoFit/>
          </a:bodyPr>
          <a:lstStyle/>
          <a:p>
            <a:r>
              <a:rPr lang="he-IL" dirty="0"/>
              <a:t>342</a:t>
            </a:r>
          </a:p>
        </p:txBody>
      </p:sp>
      <p:sp>
        <p:nvSpPr>
          <p:cNvPr id="28" name="TextBox 27"/>
          <p:cNvSpPr txBox="1"/>
          <p:nvPr/>
        </p:nvSpPr>
        <p:spPr>
          <a:xfrm>
            <a:off x="4769224" y="3447920"/>
            <a:ext cx="2689411" cy="367548"/>
          </a:xfrm>
          <a:prstGeom prst="rect">
            <a:avLst/>
          </a:prstGeom>
          <a:noFill/>
        </p:spPr>
        <p:txBody>
          <a:bodyPr wrap="square" rtlCol="1">
            <a:spAutoFit/>
          </a:bodyPr>
          <a:lstStyle/>
          <a:p>
            <a:r>
              <a:rPr lang="he-IL" dirty="0"/>
              <a:t>משיכה פרטית בסחורה</a:t>
            </a:r>
          </a:p>
        </p:txBody>
      </p:sp>
      <p:sp>
        <p:nvSpPr>
          <p:cNvPr id="29" name="TextBox 28"/>
          <p:cNvSpPr txBox="1"/>
          <p:nvPr/>
        </p:nvSpPr>
        <p:spPr>
          <a:xfrm>
            <a:off x="4778192" y="3851326"/>
            <a:ext cx="2689411" cy="367548"/>
          </a:xfrm>
          <a:prstGeom prst="rect">
            <a:avLst/>
          </a:prstGeom>
          <a:noFill/>
        </p:spPr>
        <p:txBody>
          <a:bodyPr wrap="square" rtlCol="1">
            <a:spAutoFit/>
          </a:bodyPr>
          <a:lstStyle/>
          <a:p>
            <a:r>
              <a:rPr lang="he-IL" dirty="0"/>
              <a:t>הנחה מסחרית מספק</a:t>
            </a:r>
          </a:p>
        </p:txBody>
      </p:sp>
      <p:sp>
        <p:nvSpPr>
          <p:cNvPr id="30" name="TextBox 29"/>
          <p:cNvSpPr txBox="1"/>
          <p:nvPr/>
        </p:nvSpPr>
        <p:spPr>
          <a:xfrm>
            <a:off x="4787160" y="4200945"/>
            <a:ext cx="2689411" cy="367548"/>
          </a:xfrm>
          <a:prstGeom prst="rect">
            <a:avLst/>
          </a:prstGeom>
          <a:noFill/>
        </p:spPr>
        <p:txBody>
          <a:bodyPr wrap="square" rtlCol="1">
            <a:spAutoFit/>
          </a:bodyPr>
          <a:lstStyle/>
          <a:p>
            <a:r>
              <a:rPr lang="he-IL" dirty="0"/>
              <a:t>מכירת סחורה ללקוח</a:t>
            </a:r>
          </a:p>
        </p:txBody>
      </p:sp>
      <p:sp>
        <p:nvSpPr>
          <p:cNvPr id="31" name="TextBox 30"/>
          <p:cNvSpPr txBox="1"/>
          <p:nvPr/>
        </p:nvSpPr>
        <p:spPr>
          <a:xfrm>
            <a:off x="1102659" y="3447920"/>
            <a:ext cx="950259" cy="367548"/>
          </a:xfrm>
          <a:prstGeom prst="rect">
            <a:avLst/>
          </a:prstGeom>
          <a:noFill/>
        </p:spPr>
        <p:txBody>
          <a:bodyPr wrap="square" rtlCol="1">
            <a:spAutoFit/>
          </a:bodyPr>
          <a:lstStyle/>
          <a:p>
            <a:r>
              <a:rPr lang="he-IL" dirty="0"/>
              <a:t>26</a:t>
            </a:r>
          </a:p>
        </p:txBody>
      </p:sp>
      <p:sp>
        <p:nvSpPr>
          <p:cNvPr id="32" name="TextBox 31"/>
          <p:cNvSpPr txBox="1"/>
          <p:nvPr/>
        </p:nvSpPr>
        <p:spPr>
          <a:xfrm>
            <a:off x="1102659" y="3833397"/>
            <a:ext cx="950259" cy="369332"/>
          </a:xfrm>
          <a:prstGeom prst="rect">
            <a:avLst/>
          </a:prstGeom>
          <a:noFill/>
        </p:spPr>
        <p:txBody>
          <a:bodyPr wrap="square" rtlCol="1">
            <a:spAutoFit/>
          </a:bodyPr>
          <a:lstStyle/>
          <a:p>
            <a:r>
              <a:rPr lang="he-IL" dirty="0"/>
              <a:t>40</a:t>
            </a:r>
          </a:p>
        </p:txBody>
      </p:sp>
      <p:sp>
        <p:nvSpPr>
          <p:cNvPr id="33" name="TextBox 32"/>
          <p:cNvSpPr txBox="1"/>
          <p:nvPr/>
        </p:nvSpPr>
        <p:spPr>
          <a:xfrm>
            <a:off x="1102659" y="4249312"/>
            <a:ext cx="950259" cy="369332"/>
          </a:xfrm>
          <a:prstGeom prst="rect">
            <a:avLst/>
          </a:prstGeom>
          <a:noFill/>
        </p:spPr>
        <p:txBody>
          <a:bodyPr wrap="square" rtlCol="1">
            <a:spAutoFit/>
          </a:bodyPr>
          <a:lstStyle/>
          <a:p>
            <a:r>
              <a:rPr lang="he-IL" dirty="0"/>
              <a:t>1,519</a:t>
            </a:r>
          </a:p>
        </p:txBody>
      </p:sp>
      <p:sp>
        <p:nvSpPr>
          <p:cNvPr id="34" name="TextBox 33"/>
          <p:cNvSpPr txBox="1"/>
          <p:nvPr/>
        </p:nvSpPr>
        <p:spPr>
          <a:xfrm>
            <a:off x="382939" y="3460508"/>
            <a:ext cx="585256" cy="369332"/>
          </a:xfrm>
          <a:prstGeom prst="rect">
            <a:avLst/>
          </a:prstGeom>
          <a:noFill/>
        </p:spPr>
        <p:txBody>
          <a:bodyPr wrap="square" rtlCol="1">
            <a:spAutoFit/>
          </a:bodyPr>
          <a:lstStyle/>
          <a:p>
            <a:r>
              <a:rPr lang="he-IL" dirty="0"/>
              <a:t>ז</a:t>
            </a:r>
          </a:p>
        </p:txBody>
      </p:sp>
      <p:sp>
        <p:nvSpPr>
          <p:cNvPr id="35" name="TextBox 34"/>
          <p:cNvSpPr txBox="1"/>
          <p:nvPr/>
        </p:nvSpPr>
        <p:spPr>
          <a:xfrm>
            <a:off x="373978" y="3810127"/>
            <a:ext cx="585256" cy="369332"/>
          </a:xfrm>
          <a:prstGeom prst="rect">
            <a:avLst/>
          </a:prstGeom>
          <a:noFill/>
        </p:spPr>
        <p:txBody>
          <a:bodyPr wrap="square" rtlCol="1">
            <a:spAutoFit/>
          </a:bodyPr>
          <a:lstStyle/>
          <a:p>
            <a:r>
              <a:rPr lang="he-IL" dirty="0"/>
              <a:t>ז</a:t>
            </a:r>
          </a:p>
        </p:txBody>
      </p:sp>
      <p:sp>
        <p:nvSpPr>
          <p:cNvPr id="36" name="TextBox 35"/>
          <p:cNvSpPr txBox="1"/>
          <p:nvPr/>
        </p:nvSpPr>
        <p:spPr>
          <a:xfrm>
            <a:off x="382946" y="4195604"/>
            <a:ext cx="585256" cy="369332"/>
          </a:xfrm>
          <a:prstGeom prst="rect">
            <a:avLst/>
          </a:prstGeom>
          <a:noFill/>
        </p:spPr>
        <p:txBody>
          <a:bodyPr wrap="square" rtlCol="1">
            <a:spAutoFit/>
          </a:bodyPr>
          <a:lstStyle/>
          <a:p>
            <a:r>
              <a:rPr lang="he-IL" dirty="0"/>
              <a:t>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dissolv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dissolve">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dissolve">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dissolve">
                                      <p:cBhvr>
                                        <p:cTn id="57" dur="500"/>
                                        <p:tgtEl>
                                          <p:spTgt spid="28"/>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dissolve">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dissolve">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dissolve">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dissolve">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dissolve">
                                      <p:cBhvr>
                                        <p:cTn id="82" dur="500"/>
                                        <p:tgtEl>
                                          <p:spTgt spid="23"/>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dissolve">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dissolve">
                                      <p:cBhvr>
                                        <p:cTn id="92" dur="500"/>
                                        <p:tgtEl>
                                          <p:spTgt spid="29"/>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15"/>
                                        </p:tgtEl>
                                        <p:attrNameLst>
                                          <p:attrName>style.visibility</p:attrName>
                                        </p:attrNameLst>
                                      </p:cBhvr>
                                      <p:to>
                                        <p:strVal val="visible"/>
                                      </p:to>
                                    </p:set>
                                    <p:animEffect transition="in" filter="dissolve">
                                      <p:cBhvr>
                                        <p:cTn id="97" dur="500"/>
                                        <p:tgtEl>
                                          <p:spTgt spid="15"/>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dissolve">
                                      <p:cBhvr>
                                        <p:cTn id="102" dur="500"/>
                                        <p:tgtEl>
                                          <p:spTgt spid="32"/>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35"/>
                                        </p:tgtEl>
                                        <p:attrNameLst>
                                          <p:attrName>style.visibility</p:attrName>
                                        </p:attrNameLst>
                                      </p:cBhvr>
                                      <p:to>
                                        <p:strVal val="visible"/>
                                      </p:to>
                                    </p:set>
                                    <p:animEffect transition="in" filter="dissolve">
                                      <p:cBhvr>
                                        <p:cTn id="107" dur="500"/>
                                        <p:tgtEl>
                                          <p:spTgt spid="35"/>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21"/>
                                        </p:tgtEl>
                                        <p:attrNameLst>
                                          <p:attrName>style.visibility</p:attrName>
                                        </p:attrNameLst>
                                      </p:cBhvr>
                                      <p:to>
                                        <p:strVal val="visible"/>
                                      </p:to>
                                    </p:set>
                                    <p:animEffect transition="in" filter="dissolve">
                                      <p:cBhvr>
                                        <p:cTn id="112" dur="500"/>
                                        <p:tgtEl>
                                          <p:spTgt spid="21"/>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24"/>
                                        </p:tgtEl>
                                        <p:attrNameLst>
                                          <p:attrName>style.visibility</p:attrName>
                                        </p:attrNameLst>
                                      </p:cBhvr>
                                      <p:to>
                                        <p:strVal val="visible"/>
                                      </p:to>
                                    </p:set>
                                    <p:animEffect transition="in" filter="dissolve">
                                      <p:cBhvr>
                                        <p:cTn id="117" dur="500"/>
                                        <p:tgtEl>
                                          <p:spTgt spid="24"/>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27"/>
                                        </p:tgtEl>
                                        <p:attrNameLst>
                                          <p:attrName>style.visibility</p:attrName>
                                        </p:attrNameLst>
                                      </p:cBhvr>
                                      <p:to>
                                        <p:strVal val="visible"/>
                                      </p:to>
                                    </p:set>
                                    <p:animEffect transition="in" filter="dissolve">
                                      <p:cBhvr>
                                        <p:cTn id="122" dur="500"/>
                                        <p:tgtEl>
                                          <p:spTgt spid="27"/>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30"/>
                                        </p:tgtEl>
                                        <p:attrNameLst>
                                          <p:attrName>style.visibility</p:attrName>
                                        </p:attrNameLst>
                                      </p:cBhvr>
                                      <p:to>
                                        <p:strVal val="visible"/>
                                      </p:to>
                                    </p:set>
                                    <p:animEffect transition="in" filter="dissolve">
                                      <p:cBhvr>
                                        <p:cTn id="127" dur="500"/>
                                        <p:tgtEl>
                                          <p:spTgt spid="30"/>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16"/>
                                        </p:tgtEl>
                                        <p:attrNameLst>
                                          <p:attrName>style.visibility</p:attrName>
                                        </p:attrNameLst>
                                      </p:cBhvr>
                                      <p:to>
                                        <p:strVal val="visible"/>
                                      </p:to>
                                    </p:set>
                                    <p:animEffect transition="in" filter="dissolve">
                                      <p:cBhvr>
                                        <p:cTn id="132" dur="500"/>
                                        <p:tgtEl>
                                          <p:spTgt spid="16"/>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33"/>
                                        </p:tgtEl>
                                        <p:attrNameLst>
                                          <p:attrName>style.visibility</p:attrName>
                                        </p:attrNameLst>
                                      </p:cBhvr>
                                      <p:to>
                                        <p:strVal val="visible"/>
                                      </p:to>
                                    </p:set>
                                    <p:animEffect transition="in" filter="dissolve">
                                      <p:cBhvr>
                                        <p:cTn id="137" dur="500"/>
                                        <p:tgtEl>
                                          <p:spTgt spid="33"/>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36"/>
                                        </p:tgtEl>
                                        <p:attrNameLst>
                                          <p:attrName>style.visibility</p:attrName>
                                        </p:attrNameLst>
                                      </p:cBhvr>
                                      <p:to>
                                        <p:strVal val="visible"/>
                                      </p:to>
                                    </p:set>
                                    <p:animEffect transition="in" filter="dissolve">
                                      <p:cBhvr>
                                        <p:cTn id="14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1" grpId="0"/>
      <p:bldP spid="14" grpId="0" animBg="1"/>
      <p:bldP spid="15" grpId="0" animBg="1"/>
      <p:bldP spid="16" grpId="0" animBg="1"/>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pPr algn="ctr" defTabSz="914400" rtl="0" eaLnBrk="1" latinLnBrk="0" hangingPunct="1">
              <a:spcBef>
                <a:spcPct val="0"/>
              </a:spcBef>
              <a:buNone/>
            </a:pPr>
            <a:r>
              <a:rPr lang="he-IL" dirty="0"/>
              <a:t>דיווח למע"מ</a:t>
            </a:r>
          </a:p>
        </p:txBody>
      </p:sp>
      <p:sp>
        <p:nvSpPr>
          <p:cNvPr id="7" name="כותרת משנה 6"/>
          <p:cNvSpPr>
            <a:spLocks noGrp="1"/>
          </p:cNvSpPr>
          <p:nvPr>
            <p:ph type="subTitle" idx="1"/>
          </p:nvPr>
        </p:nvSpPr>
        <p:spPr/>
        <p:txBody>
          <a:bodyPr/>
          <a:lstStyle/>
          <a:p>
            <a:r>
              <a:rPr lang="he-IL" dirty="0">
                <a:sym typeface="Varela Round"/>
              </a:rPr>
              <a:t>חשבונאות לתלמידי כיתה י"א</a:t>
            </a:r>
          </a:p>
        </p:txBody>
      </p:sp>
      <p:sp>
        <p:nvSpPr>
          <p:cNvPr id="4" name="מציין מיקום תוכן 3"/>
          <p:cNvSpPr>
            <a:spLocks noGrp="1"/>
          </p:cNvSpPr>
          <p:nvPr>
            <p:ph idx="10"/>
          </p:nvPr>
        </p:nvSpPr>
        <p:spPr/>
        <p:txBody>
          <a:bodyPr/>
          <a:lstStyle/>
          <a:p>
            <a:r>
              <a:rPr lang="he-IL" dirty="0">
                <a:sym typeface="Varela Round"/>
              </a:rPr>
              <a:t>שם המורה: בנימין חנה</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p:cNvGraphicFramePr>
          <p:nvPr/>
        </p:nvGraphicFramePr>
        <p:xfrm>
          <a:off x="517403" y="2133600"/>
          <a:ext cx="11158536" cy="148336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bl>
          </a:graphicData>
        </a:graphic>
      </p:graphicFrame>
      <p:sp>
        <p:nvSpPr>
          <p:cNvPr id="6" name="TextBox 5"/>
          <p:cNvSpPr txBox="1"/>
          <p:nvPr/>
        </p:nvSpPr>
        <p:spPr>
          <a:xfrm>
            <a:off x="3541063" y="1283762"/>
            <a:ext cx="4177553" cy="369332"/>
          </a:xfrm>
          <a:prstGeom prst="rect">
            <a:avLst/>
          </a:prstGeom>
          <a:solidFill>
            <a:srgbClr val="00FFFF"/>
          </a:solidFill>
        </p:spPr>
        <p:txBody>
          <a:bodyPr wrap="square" rtlCol="1">
            <a:spAutoFit/>
          </a:bodyPr>
          <a:lstStyle/>
          <a:p>
            <a:pPr algn="ctr"/>
            <a:r>
              <a:rPr lang="he-IL" dirty="0"/>
              <a:t>חשבון מס תשומות</a:t>
            </a:r>
          </a:p>
        </p:txBody>
      </p:sp>
      <p:sp>
        <p:nvSpPr>
          <p:cNvPr id="7" name="TextBox 6"/>
          <p:cNvSpPr txBox="1"/>
          <p:nvPr/>
        </p:nvSpPr>
        <p:spPr>
          <a:xfrm>
            <a:off x="10381129" y="2545976"/>
            <a:ext cx="1294810" cy="369332"/>
          </a:xfrm>
          <a:prstGeom prst="rect">
            <a:avLst/>
          </a:prstGeom>
          <a:noFill/>
        </p:spPr>
        <p:txBody>
          <a:bodyPr wrap="square" rtlCol="1">
            <a:spAutoFit/>
          </a:bodyPr>
          <a:lstStyle/>
          <a:p>
            <a:r>
              <a:rPr lang="he-IL" dirty="0"/>
              <a:t>16.3.2020</a:t>
            </a:r>
          </a:p>
        </p:txBody>
      </p:sp>
      <p:sp>
        <p:nvSpPr>
          <p:cNvPr id="8" name="TextBox 7"/>
          <p:cNvSpPr txBox="1"/>
          <p:nvPr/>
        </p:nvSpPr>
        <p:spPr>
          <a:xfrm>
            <a:off x="4769224" y="2492189"/>
            <a:ext cx="2689411" cy="369332"/>
          </a:xfrm>
          <a:prstGeom prst="rect">
            <a:avLst/>
          </a:prstGeom>
          <a:noFill/>
        </p:spPr>
        <p:txBody>
          <a:bodyPr wrap="square" rtlCol="1">
            <a:spAutoFit/>
          </a:bodyPr>
          <a:lstStyle/>
          <a:p>
            <a:r>
              <a:rPr lang="he-IL" dirty="0"/>
              <a:t>קניית סחורה</a:t>
            </a:r>
          </a:p>
        </p:txBody>
      </p:sp>
      <p:sp>
        <p:nvSpPr>
          <p:cNvPr id="9" name="TextBox 8"/>
          <p:cNvSpPr txBox="1"/>
          <p:nvPr/>
        </p:nvSpPr>
        <p:spPr>
          <a:xfrm>
            <a:off x="3567953" y="2545976"/>
            <a:ext cx="950259" cy="369332"/>
          </a:xfrm>
          <a:prstGeom prst="rect">
            <a:avLst/>
          </a:prstGeom>
          <a:solidFill>
            <a:srgbClr val="00FFFF"/>
          </a:solidFill>
        </p:spPr>
        <p:txBody>
          <a:bodyPr wrap="square" rtlCol="1">
            <a:spAutoFit/>
          </a:bodyPr>
          <a:lstStyle/>
          <a:p>
            <a:r>
              <a:rPr lang="he-IL" dirty="0"/>
              <a:t>641</a:t>
            </a:r>
          </a:p>
        </p:txBody>
      </p:sp>
      <p:sp>
        <p:nvSpPr>
          <p:cNvPr id="10" name="TextBox 9"/>
          <p:cNvSpPr txBox="1"/>
          <p:nvPr/>
        </p:nvSpPr>
        <p:spPr>
          <a:xfrm>
            <a:off x="1102659" y="2495781"/>
            <a:ext cx="950259" cy="369332"/>
          </a:xfrm>
          <a:prstGeom prst="rect">
            <a:avLst/>
          </a:prstGeom>
          <a:noFill/>
        </p:spPr>
        <p:txBody>
          <a:bodyPr wrap="square" rtlCol="1">
            <a:spAutoFit/>
          </a:bodyPr>
          <a:lstStyle/>
          <a:p>
            <a:r>
              <a:rPr lang="he-IL" dirty="0"/>
              <a:t>641</a:t>
            </a:r>
          </a:p>
        </p:txBody>
      </p:sp>
      <p:sp>
        <p:nvSpPr>
          <p:cNvPr id="15" name="TextBox 14"/>
          <p:cNvSpPr txBox="1"/>
          <p:nvPr/>
        </p:nvSpPr>
        <p:spPr>
          <a:xfrm>
            <a:off x="2545939" y="2865113"/>
            <a:ext cx="627531" cy="369332"/>
          </a:xfrm>
          <a:prstGeom prst="rect">
            <a:avLst/>
          </a:prstGeom>
          <a:solidFill>
            <a:srgbClr val="00FFFF"/>
          </a:solidFill>
        </p:spPr>
        <p:txBody>
          <a:bodyPr wrap="square" rtlCol="1">
            <a:spAutoFit/>
          </a:bodyPr>
          <a:lstStyle/>
          <a:p>
            <a:r>
              <a:rPr lang="he-IL" dirty="0"/>
              <a:t>52</a:t>
            </a:r>
          </a:p>
        </p:txBody>
      </p:sp>
      <p:sp>
        <p:nvSpPr>
          <p:cNvPr id="17" name="TextBox 16"/>
          <p:cNvSpPr txBox="1"/>
          <p:nvPr/>
        </p:nvSpPr>
        <p:spPr>
          <a:xfrm>
            <a:off x="7718616" y="2510118"/>
            <a:ext cx="869572" cy="369332"/>
          </a:xfrm>
          <a:prstGeom prst="rect">
            <a:avLst/>
          </a:prstGeom>
          <a:noFill/>
        </p:spPr>
        <p:txBody>
          <a:bodyPr wrap="square" rtlCol="1">
            <a:spAutoFit/>
          </a:bodyPr>
          <a:lstStyle/>
          <a:p>
            <a:r>
              <a:rPr lang="he-IL" dirty="0"/>
              <a:t>298</a:t>
            </a:r>
          </a:p>
        </p:txBody>
      </p:sp>
      <p:sp>
        <p:nvSpPr>
          <p:cNvPr id="18" name="TextBox 17"/>
          <p:cNvSpPr txBox="1"/>
          <p:nvPr/>
        </p:nvSpPr>
        <p:spPr>
          <a:xfrm>
            <a:off x="8534401" y="2510118"/>
            <a:ext cx="1792941" cy="369332"/>
          </a:xfrm>
          <a:prstGeom prst="rect">
            <a:avLst/>
          </a:prstGeom>
          <a:noFill/>
        </p:spPr>
        <p:txBody>
          <a:bodyPr wrap="square" rtlCol="1">
            <a:spAutoFit/>
          </a:bodyPr>
          <a:lstStyle/>
          <a:p>
            <a:r>
              <a:rPr lang="he-IL" dirty="0"/>
              <a:t>ספק סטימצקי</a:t>
            </a:r>
          </a:p>
        </p:txBody>
      </p:sp>
      <p:sp>
        <p:nvSpPr>
          <p:cNvPr id="21" name="TextBox 20"/>
          <p:cNvSpPr txBox="1"/>
          <p:nvPr/>
        </p:nvSpPr>
        <p:spPr>
          <a:xfrm>
            <a:off x="10381136" y="2915308"/>
            <a:ext cx="1293346" cy="369332"/>
          </a:xfrm>
          <a:prstGeom prst="rect">
            <a:avLst/>
          </a:prstGeom>
          <a:noFill/>
        </p:spPr>
        <p:txBody>
          <a:bodyPr wrap="square" rtlCol="1">
            <a:spAutoFit/>
          </a:bodyPr>
          <a:lstStyle/>
          <a:p>
            <a:r>
              <a:rPr lang="he-IL" dirty="0"/>
              <a:t>24.3.2020</a:t>
            </a:r>
          </a:p>
        </p:txBody>
      </p:sp>
      <p:sp>
        <p:nvSpPr>
          <p:cNvPr id="26" name="TextBox 25"/>
          <p:cNvSpPr txBox="1"/>
          <p:nvPr/>
        </p:nvSpPr>
        <p:spPr>
          <a:xfrm>
            <a:off x="7853081" y="2879450"/>
            <a:ext cx="788895" cy="367548"/>
          </a:xfrm>
          <a:prstGeom prst="rect">
            <a:avLst/>
          </a:prstGeom>
          <a:noFill/>
        </p:spPr>
        <p:txBody>
          <a:bodyPr wrap="square" rtlCol="1">
            <a:spAutoFit/>
          </a:bodyPr>
          <a:lstStyle/>
          <a:p>
            <a:r>
              <a:rPr lang="he-IL" dirty="0"/>
              <a:t>088</a:t>
            </a:r>
          </a:p>
        </p:txBody>
      </p:sp>
      <p:sp>
        <p:nvSpPr>
          <p:cNvPr id="28" name="TextBox 27"/>
          <p:cNvSpPr txBox="1"/>
          <p:nvPr/>
        </p:nvSpPr>
        <p:spPr>
          <a:xfrm>
            <a:off x="4787160" y="2879450"/>
            <a:ext cx="2689411" cy="367548"/>
          </a:xfrm>
          <a:prstGeom prst="rect">
            <a:avLst/>
          </a:prstGeom>
          <a:noFill/>
        </p:spPr>
        <p:txBody>
          <a:bodyPr wrap="square" rtlCol="1">
            <a:spAutoFit/>
          </a:bodyPr>
          <a:lstStyle/>
          <a:p>
            <a:r>
              <a:rPr lang="he-IL" dirty="0"/>
              <a:t>החזרת סחורה לספק</a:t>
            </a:r>
          </a:p>
        </p:txBody>
      </p:sp>
      <p:sp>
        <p:nvSpPr>
          <p:cNvPr id="38" name="TextBox 37"/>
          <p:cNvSpPr txBox="1"/>
          <p:nvPr/>
        </p:nvSpPr>
        <p:spPr>
          <a:xfrm>
            <a:off x="8525440" y="2877666"/>
            <a:ext cx="1792941" cy="369332"/>
          </a:xfrm>
          <a:prstGeom prst="rect">
            <a:avLst/>
          </a:prstGeom>
          <a:noFill/>
        </p:spPr>
        <p:txBody>
          <a:bodyPr wrap="square" rtlCol="1">
            <a:spAutoFit/>
          </a:bodyPr>
          <a:lstStyle/>
          <a:p>
            <a:r>
              <a:rPr lang="he-IL" dirty="0"/>
              <a:t>ספק סטימצקי</a:t>
            </a:r>
          </a:p>
        </p:txBody>
      </p:sp>
      <p:sp>
        <p:nvSpPr>
          <p:cNvPr id="39" name="TextBox 38"/>
          <p:cNvSpPr txBox="1"/>
          <p:nvPr/>
        </p:nvSpPr>
        <p:spPr>
          <a:xfrm>
            <a:off x="1102659" y="2915308"/>
            <a:ext cx="950259" cy="369332"/>
          </a:xfrm>
          <a:prstGeom prst="rect">
            <a:avLst/>
          </a:prstGeom>
          <a:noFill/>
        </p:spPr>
        <p:txBody>
          <a:bodyPr wrap="square" rtlCol="1">
            <a:spAutoFit/>
          </a:bodyPr>
          <a:lstStyle/>
          <a:p>
            <a:r>
              <a:rPr lang="he-IL" dirty="0"/>
              <a:t>693</a:t>
            </a:r>
          </a:p>
        </p:txBody>
      </p:sp>
      <p:sp>
        <p:nvSpPr>
          <p:cNvPr id="40" name="TextBox 39"/>
          <p:cNvSpPr txBox="1"/>
          <p:nvPr/>
        </p:nvSpPr>
        <p:spPr>
          <a:xfrm>
            <a:off x="391900" y="2510118"/>
            <a:ext cx="585256" cy="369332"/>
          </a:xfrm>
          <a:prstGeom prst="rect">
            <a:avLst/>
          </a:prstGeom>
          <a:noFill/>
        </p:spPr>
        <p:txBody>
          <a:bodyPr wrap="square" rtlCol="1">
            <a:spAutoFit/>
          </a:bodyPr>
          <a:lstStyle/>
          <a:p>
            <a:r>
              <a:rPr lang="he-IL" dirty="0"/>
              <a:t>ח</a:t>
            </a:r>
          </a:p>
        </p:txBody>
      </p:sp>
      <p:sp>
        <p:nvSpPr>
          <p:cNvPr id="41" name="TextBox 40"/>
          <p:cNvSpPr txBox="1"/>
          <p:nvPr/>
        </p:nvSpPr>
        <p:spPr>
          <a:xfrm>
            <a:off x="418797" y="2877666"/>
            <a:ext cx="585256" cy="369332"/>
          </a:xfrm>
          <a:prstGeom prst="rect">
            <a:avLst/>
          </a:prstGeom>
          <a:noFill/>
        </p:spPr>
        <p:txBody>
          <a:bodyPr wrap="square" rtlCol="1">
            <a:spAutoFit/>
          </a:bodyPr>
          <a:lstStyle/>
          <a:p>
            <a:r>
              <a:rPr lang="he-IL" dirty="0"/>
              <a:t>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dissolve">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dissolv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dissolve">
                                      <p:cBhvr>
                                        <p:cTn id="47" dur="500"/>
                                        <p:tgtEl>
                                          <p:spTgt spid="38"/>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dissolve">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dissolve">
                                      <p:cBhvr>
                                        <p:cTn id="57" dur="500"/>
                                        <p:tgtEl>
                                          <p:spTgt spid="28"/>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dissolve">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dissolve">
                                      <p:cBhvr>
                                        <p:cTn id="67" dur="500"/>
                                        <p:tgtEl>
                                          <p:spTgt spid="3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dissolve">
                                      <p:cBhvr>
                                        <p:cTn id="7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5" grpId="0" animBg="1"/>
      <p:bldP spid="17" grpId="0"/>
      <p:bldP spid="18" grpId="0"/>
      <p:bldP spid="21" grpId="0"/>
      <p:bldP spid="26" grpId="0"/>
      <p:bldP spid="28" grpId="0"/>
      <p:bldP spid="38" grpId="0"/>
      <p:bldP spid="39" grpId="0"/>
      <p:bldP spid="40" grpId="0"/>
      <p:bldP spid="4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939" y="173692"/>
            <a:ext cx="11160000" cy="720000"/>
          </a:xfrm>
        </p:spPr>
        <p:txBody>
          <a:bodyPr/>
          <a:lstStyle/>
          <a:p>
            <a:r>
              <a:rPr lang="he-IL" sz="2400" b="0" dirty="0"/>
              <a:t>שלב 3 - סגירת חשבונות המע"מ לחשבון </a:t>
            </a:r>
            <a:r>
              <a:rPr lang="he-IL" sz="2400" b="0" dirty="0" err="1"/>
              <a:t>חו"</a:t>
            </a:r>
            <a:r>
              <a:rPr lang="he-IL" sz="2400" dirty="0" err="1"/>
              <a:t>ז</a:t>
            </a:r>
            <a:r>
              <a:rPr lang="he-IL" sz="2400" dirty="0"/>
              <a:t> מע"מ</a:t>
            </a:r>
            <a:endParaRPr lang="he-IL" dirty="0"/>
          </a:p>
        </p:txBody>
      </p:sp>
      <p:graphicFrame>
        <p:nvGraphicFramePr>
          <p:cNvPr id="5" name="מציין מיקום תוכן 4"/>
          <p:cNvGraphicFramePr>
            <a:graphicFrameLocks/>
          </p:cNvGraphicFramePr>
          <p:nvPr>
            <p:extLst>
              <p:ext uri="{D42A27DB-BD31-4B8C-83A1-F6EECF244321}">
                <p14:modId xmlns:p14="http://schemas.microsoft.com/office/powerpoint/2010/main" val="1004918736"/>
              </p:ext>
            </p:extLst>
          </p:nvPr>
        </p:nvGraphicFramePr>
        <p:xfrm>
          <a:off x="517403" y="1374198"/>
          <a:ext cx="11158536" cy="111252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3567953" y="893692"/>
            <a:ext cx="4177553" cy="369332"/>
          </a:xfrm>
          <a:prstGeom prst="rect">
            <a:avLst/>
          </a:prstGeom>
          <a:solidFill>
            <a:srgbClr val="FF66FF"/>
          </a:solidFill>
        </p:spPr>
        <p:txBody>
          <a:bodyPr wrap="square" rtlCol="1">
            <a:spAutoFit/>
          </a:bodyPr>
          <a:lstStyle/>
          <a:p>
            <a:pPr algn="ctr"/>
            <a:r>
              <a:rPr lang="he-IL" dirty="0"/>
              <a:t>חשבון מס תשומות נכסים</a:t>
            </a:r>
          </a:p>
        </p:txBody>
      </p:sp>
      <p:sp>
        <p:nvSpPr>
          <p:cNvPr id="7" name="TextBox 6"/>
          <p:cNvSpPr txBox="1"/>
          <p:nvPr/>
        </p:nvSpPr>
        <p:spPr>
          <a:xfrm>
            <a:off x="10381129" y="1736379"/>
            <a:ext cx="1294810" cy="369332"/>
          </a:xfrm>
          <a:prstGeom prst="rect">
            <a:avLst/>
          </a:prstGeom>
          <a:noFill/>
        </p:spPr>
        <p:txBody>
          <a:bodyPr wrap="square" rtlCol="1">
            <a:spAutoFit/>
          </a:bodyPr>
          <a:lstStyle/>
          <a:p>
            <a:r>
              <a:rPr lang="he-IL" dirty="0"/>
              <a:t>11.3.2020</a:t>
            </a:r>
          </a:p>
        </p:txBody>
      </p:sp>
      <p:sp>
        <p:nvSpPr>
          <p:cNvPr id="8" name="TextBox 7"/>
          <p:cNvSpPr txBox="1"/>
          <p:nvPr/>
        </p:nvSpPr>
        <p:spPr>
          <a:xfrm>
            <a:off x="4769224" y="1786574"/>
            <a:ext cx="2689411" cy="369332"/>
          </a:xfrm>
          <a:prstGeom prst="rect">
            <a:avLst/>
          </a:prstGeom>
          <a:noFill/>
        </p:spPr>
        <p:txBody>
          <a:bodyPr wrap="square" rtlCol="1">
            <a:spAutoFit/>
          </a:bodyPr>
          <a:lstStyle/>
          <a:p>
            <a:r>
              <a:rPr lang="he-IL" dirty="0"/>
              <a:t>קניית מזגן הובלתו והתקנתו</a:t>
            </a:r>
          </a:p>
        </p:txBody>
      </p:sp>
      <p:sp>
        <p:nvSpPr>
          <p:cNvPr id="9" name="TextBox 8"/>
          <p:cNvSpPr txBox="1"/>
          <p:nvPr/>
        </p:nvSpPr>
        <p:spPr>
          <a:xfrm>
            <a:off x="3567953" y="1786574"/>
            <a:ext cx="950259" cy="369332"/>
          </a:xfrm>
          <a:prstGeom prst="rect">
            <a:avLst/>
          </a:prstGeom>
          <a:solidFill>
            <a:srgbClr val="FF66FF"/>
          </a:solidFill>
        </p:spPr>
        <p:txBody>
          <a:bodyPr wrap="square" rtlCol="1">
            <a:spAutoFit/>
          </a:bodyPr>
          <a:lstStyle/>
          <a:p>
            <a:r>
              <a:rPr lang="he-IL" dirty="0"/>
              <a:t>357</a:t>
            </a:r>
          </a:p>
        </p:txBody>
      </p:sp>
      <p:sp>
        <p:nvSpPr>
          <p:cNvPr id="10" name="TextBox 9"/>
          <p:cNvSpPr txBox="1"/>
          <p:nvPr/>
        </p:nvSpPr>
        <p:spPr>
          <a:xfrm>
            <a:off x="1102659" y="1736379"/>
            <a:ext cx="950259" cy="369332"/>
          </a:xfrm>
          <a:prstGeom prst="rect">
            <a:avLst/>
          </a:prstGeom>
          <a:noFill/>
        </p:spPr>
        <p:txBody>
          <a:bodyPr wrap="square" rtlCol="1">
            <a:spAutoFit/>
          </a:bodyPr>
          <a:lstStyle/>
          <a:p>
            <a:r>
              <a:rPr lang="he-IL" dirty="0"/>
              <a:t>357</a:t>
            </a:r>
          </a:p>
        </p:txBody>
      </p:sp>
      <p:sp>
        <p:nvSpPr>
          <p:cNvPr id="11" name="TextBox 10"/>
          <p:cNvSpPr txBox="1"/>
          <p:nvPr/>
        </p:nvSpPr>
        <p:spPr>
          <a:xfrm>
            <a:off x="391900" y="1786574"/>
            <a:ext cx="585256" cy="369332"/>
          </a:xfrm>
          <a:prstGeom prst="rect">
            <a:avLst/>
          </a:prstGeom>
          <a:noFill/>
        </p:spPr>
        <p:txBody>
          <a:bodyPr wrap="square" rtlCol="1">
            <a:spAutoFit/>
          </a:bodyPr>
          <a:lstStyle/>
          <a:p>
            <a:r>
              <a:rPr lang="he-IL" dirty="0"/>
              <a:t>ח</a:t>
            </a:r>
          </a:p>
        </p:txBody>
      </p:sp>
      <p:graphicFrame>
        <p:nvGraphicFramePr>
          <p:cNvPr id="12" name="מציין מיקום תוכן 4"/>
          <p:cNvGraphicFramePr>
            <a:graphicFrameLocks/>
          </p:cNvGraphicFramePr>
          <p:nvPr>
            <p:extLst>
              <p:ext uri="{D42A27DB-BD31-4B8C-83A1-F6EECF244321}">
                <p14:modId xmlns:p14="http://schemas.microsoft.com/office/powerpoint/2010/main" val="1489072661"/>
              </p:ext>
            </p:extLst>
          </p:nvPr>
        </p:nvGraphicFramePr>
        <p:xfrm>
          <a:off x="515939" y="3064892"/>
          <a:ext cx="11158536" cy="185420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4"/>
                  </a:ext>
                </a:extLst>
              </a:tr>
            </a:tbl>
          </a:graphicData>
        </a:graphic>
      </p:graphicFrame>
      <p:sp>
        <p:nvSpPr>
          <p:cNvPr id="13" name="TextBox 12"/>
          <p:cNvSpPr txBox="1"/>
          <p:nvPr/>
        </p:nvSpPr>
        <p:spPr>
          <a:xfrm>
            <a:off x="3541063" y="2641773"/>
            <a:ext cx="4177553" cy="369332"/>
          </a:xfrm>
          <a:prstGeom prst="rect">
            <a:avLst/>
          </a:prstGeom>
          <a:solidFill>
            <a:srgbClr val="00FF00"/>
          </a:solidFill>
        </p:spPr>
        <p:txBody>
          <a:bodyPr wrap="square" rtlCol="1">
            <a:spAutoFit/>
          </a:bodyPr>
          <a:lstStyle/>
          <a:p>
            <a:pPr algn="ctr"/>
            <a:r>
              <a:rPr lang="he-IL" dirty="0"/>
              <a:t>חשבון מע"מ עסקאות</a:t>
            </a:r>
          </a:p>
        </p:txBody>
      </p:sp>
      <p:sp>
        <p:nvSpPr>
          <p:cNvPr id="14" name="TextBox 13"/>
          <p:cNvSpPr txBox="1"/>
          <p:nvPr/>
        </p:nvSpPr>
        <p:spPr>
          <a:xfrm>
            <a:off x="2510083" y="3432422"/>
            <a:ext cx="645458" cy="369332"/>
          </a:xfrm>
          <a:prstGeom prst="rect">
            <a:avLst/>
          </a:prstGeom>
          <a:solidFill>
            <a:srgbClr val="00FF00"/>
          </a:solidFill>
        </p:spPr>
        <p:txBody>
          <a:bodyPr wrap="square" rtlCol="1">
            <a:spAutoFit/>
          </a:bodyPr>
          <a:lstStyle/>
          <a:p>
            <a:r>
              <a:rPr lang="he-IL" dirty="0"/>
              <a:t>26</a:t>
            </a:r>
          </a:p>
        </p:txBody>
      </p:sp>
      <p:sp>
        <p:nvSpPr>
          <p:cNvPr id="15" name="TextBox 14"/>
          <p:cNvSpPr txBox="1"/>
          <p:nvPr/>
        </p:nvSpPr>
        <p:spPr>
          <a:xfrm>
            <a:off x="2545939" y="3819690"/>
            <a:ext cx="627531" cy="369332"/>
          </a:xfrm>
          <a:prstGeom prst="rect">
            <a:avLst/>
          </a:prstGeom>
          <a:solidFill>
            <a:srgbClr val="00FF00"/>
          </a:solidFill>
        </p:spPr>
        <p:txBody>
          <a:bodyPr wrap="square" rtlCol="1">
            <a:spAutoFit/>
          </a:bodyPr>
          <a:lstStyle/>
          <a:p>
            <a:r>
              <a:rPr lang="he-IL" dirty="0"/>
              <a:t>14</a:t>
            </a:r>
          </a:p>
        </p:txBody>
      </p:sp>
      <p:sp>
        <p:nvSpPr>
          <p:cNvPr id="16" name="TextBox 15"/>
          <p:cNvSpPr txBox="1"/>
          <p:nvPr/>
        </p:nvSpPr>
        <p:spPr>
          <a:xfrm>
            <a:off x="2312859" y="4233814"/>
            <a:ext cx="860611" cy="369332"/>
          </a:xfrm>
          <a:prstGeom prst="rect">
            <a:avLst/>
          </a:prstGeom>
          <a:solidFill>
            <a:srgbClr val="00FF00"/>
          </a:solidFill>
        </p:spPr>
        <p:txBody>
          <a:bodyPr wrap="square" rtlCol="1">
            <a:spAutoFit/>
          </a:bodyPr>
          <a:lstStyle/>
          <a:p>
            <a:r>
              <a:rPr lang="he-IL" dirty="0"/>
              <a:t>1,479</a:t>
            </a:r>
          </a:p>
        </p:txBody>
      </p:sp>
      <p:sp>
        <p:nvSpPr>
          <p:cNvPr id="17" name="TextBox 16"/>
          <p:cNvSpPr txBox="1"/>
          <p:nvPr/>
        </p:nvSpPr>
        <p:spPr>
          <a:xfrm>
            <a:off x="7718616" y="1786574"/>
            <a:ext cx="869572" cy="369332"/>
          </a:xfrm>
          <a:prstGeom prst="rect">
            <a:avLst/>
          </a:prstGeom>
          <a:noFill/>
        </p:spPr>
        <p:txBody>
          <a:bodyPr wrap="square" rtlCol="1">
            <a:spAutoFit/>
          </a:bodyPr>
          <a:lstStyle/>
          <a:p>
            <a:r>
              <a:rPr lang="he-IL" dirty="0"/>
              <a:t>186</a:t>
            </a:r>
          </a:p>
        </p:txBody>
      </p:sp>
      <p:sp>
        <p:nvSpPr>
          <p:cNvPr id="18" name="TextBox 17"/>
          <p:cNvSpPr txBox="1"/>
          <p:nvPr/>
        </p:nvSpPr>
        <p:spPr>
          <a:xfrm>
            <a:off x="8534401" y="1750716"/>
            <a:ext cx="1792941" cy="369332"/>
          </a:xfrm>
          <a:prstGeom prst="rect">
            <a:avLst/>
          </a:prstGeom>
          <a:noFill/>
        </p:spPr>
        <p:txBody>
          <a:bodyPr wrap="square" rtlCol="1">
            <a:spAutoFit/>
          </a:bodyPr>
          <a:lstStyle/>
          <a:p>
            <a:r>
              <a:rPr lang="he-IL" dirty="0"/>
              <a:t>ספק טרקלין</a:t>
            </a:r>
          </a:p>
        </p:txBody>
      </p:sp>
      <p:sp>
        <p:nvSpPr>
          <p:cNvPr id="19" name="TextBox 18"/>
          <p:cNvSpPr txBox="1"/>
          <p:nvPr/>
        </p:nvSpPr>
        <p:spPr>
          <a:xfrm>
            <a:off x="10381129" y="3432422"/>
            <a:ext cx="1293346" cy="369332"/>
          </a:xfrm>
          <a:prstGeom prst="rect">
            <a:avLst/>
          </a:prstGeom>
          <a:noFill/>
        </p:spPr>
        <p:txBody>
          <a:bodyPr wrap="square" rtlCol="1">
            <a:spAutoFit/>
          </a:bodyPr>
          <a:lstStyle/>
          <a:p>
            <a:r>
              <a:rPr lang="he-IL" dirty="0"/>
              <a:t>14.3.2020</a:t>
            </a:r>
          </a:p>
        </p:txBody>
      </p:sp>
      <p:sp>
        <p:nvSpPr>
          <p:cNvPr id="20" name="TextBox 19"/>
          <p:cNvSpPr txBox="1"/>
          <p:nvPr/>
        </p:nvSpPr>
        <p:spPr>
          <a:xfrm>
            <a:off x="10354239" y="3799970"/>
            <a:ext cx="1293346" cy="369332"/>
          </a:xfrm>
          <a:prstGeom prst="rect">
            <a:avLst/>
          </a:prstGeom>
          <a:noFill/>
        </p:spPr>
        <p:txBody>
          <a:bodyPr wrap="square" rtlCol="1">
            <a:spAutoFit/>
          </a:bodyPr>
          <a:lstStyle/>
          <a:p>
            <a:r>
              <a:rPr lang="he-IL" dirty="0"/>
              <a:t>22.3.2020</a:t>
            </a:r>
          </a:p>
        </p:txBody>
      </p:sp>
      <p:sp>
        <p:nvSpPr>
          <p:cNvPr id="21" name="TextBox 20"/>
          <p:cNvSpPr txBox="1"/>
          <p:nvPr/>
        </p:nvSpPr>
        <p:spPr>
          <a:xfrm>
            <a:off x="10372168" y="4194408"/>
            <a:ext cx="1293346" cy="369332"/>
          </a:xfrm>
          <a:prstGeom prst="rect">
            <a:avLst/>
          </a:prstGeom>
          <a:noFill/>
        </p:spPr>
        <p:txBody>
          <a:bodyPr wrap="square" rtlCol="1">
            <a:spAutoFit/>
          </a:bodyPr>
          <a:lstStyle/>
          <a:p>
            <a:r>
              <a:rPr lang="he-IL" dirty="0"/>
              <a:t>27.3.2020</a:t>
            </a:r>
          </a:p>
        </p:txBody>
      </p:sp>
      <p:sp>
        <p:nvSpPr>
          <p:cNvPr id="22" name="TextBox 21"/>
          <p:cNvSpPr txBox="1"/>
          <p:nvPr/>
        </p:nvSpPr>
        <p:spPr>
          <a:xfrm>
            <a:off x="8247529" y="3432422"/>
            <a:ext cx="2079813" cy="369332"/>
          </a:xfrm>
          <a:prstGeom prst="rect">
            <a:avLst/>
          </a:prstGeom>
          <a:noFill/>
        </p:spPr>
        <p:txBody>
          <a:bodyPr wrap="square" rtlCol="1">
            <a:spAutoFit/>
          </a:bodyPr>
          <a:lstStyle/>
          <a:p>
            <a:r>
              <a:rPr lang="he-IL" dirty="0"/>
              <a:t>משיכות פרטיות</a:t>
            </a:r>
          </a:p>
        </p:txBody>
      </p:sp>
      <p:sp>
        <p:nvSpPr>
          <p:cNvPr id="23" name="TextBox 22"/>
          <p:cNvSpPr txBox="1"/>
          <p:nvPr/>
        </p:nvSpPr>
        <p:spPr>
          <a:xfrm>
            <a:off x="8220639" y="3817899"/>
            <a:ext cx="2079813" cy="369332"/>
          </a:xfrm>
          <a:prstGeom prst="rect">
            <a:avLst/>
          </a:prstGeom>
          <a:noFill/>
        </p:spPr>
        <p:txBody>
          <a:bodyPr wrap="square" rtlCol="1">
            <a:spAutoFit/>
          </a:bodyPr>
          <a:lstStyle/>
          <a:p>
            <a:r>
              <a:rPr lang="he-IL" dirty="0"/>
              <a:t>ספק סטימצקי</a:t>
            </a:r>
          </a:p>
        </p:txBody>
      </p:sp>
      <p:sp>
        <p:nvSpPr>
          <p:cNvPr id="24" name="TextBox 23"/>
          <p:cNvSpPr txBox="1"/>
          <p:nvPr/>
        </p:nvSpPr>
        <p:spPr>
          <a:xfrm>
            <a:off x="8211678" y="4149589"/>
            <a:ext cx="2079813" cy="369332"/>
          </a:xfrm>
          <a:prstGeom prst="rect">
            <a:avLst/>
          </a:prstGeom>
          <a:noFill/>
        </p:spPr>
        <p:txBody>
          <a:bodyPr wrap="square" rtlCol="1">
            <a:spAutoFit/>
          </a:bodyPr>
          <a:lstStyle/>
          <a:p>
            <a:r>
              <a:rPr lang="he-IL" dirty="0"/>
              <a:t>לקוח ספרי</a:t>
            </a:r>
          </a:p>
        </p:txBody>
      </p:sp>
      <p:sp>
        <p:nvSpPr>
          <p:cNvPr id="25" name="TextBox 24"/>
          <p:cNvSpPr txBox="1"/>
          <p:nvPr/>
        </p:nvSpPr>
        <p:spPr>
          <a:xfrm>
            <a:off x="7745506" y="3432422"/>
            <a:ext cx="788895" cy="367548"/>
          </a:xfrm>
          <a:prstGeom prst="rect">
            <a:avLst/>
          </a:prstGeom>
          <a:noFill/>
        </p:spPr>
        <p:txBody>
          <a:bodyPr wrap="square" rtlCol="1">
            <a:spAutoFit/>
          </a:bodyPr>
          <a:lstStyle/>
          <a:p>
            <a:r>
              <a:rPr lang="he-IL" dirty="0"/>
              <a:t>340</a:t>
            </a:r>
          </a:p>
        </p:txBody>
      </p:sp>
      <p:sp>
        <p:nvSpPr>
          <p:cNvPr id="26" name="TextBox 25"/>
          <p:cNvSpPr txBox="1"/>
          <p:nvPr/>
        </p:nvSpPr>
        <p:spPr>
          <a:xfrm>
            <a:off x="7754474" y="3799970"/>
            <a:ext cx="788895" cy="367548"/>
          </a:xfrm>
          <a:prstGeom prst="rect">
            <a:avLst/>
          </a:prstGeom>
          <a:noFill/>
        </p:spPr>
        <p:txBody>
          <a:bodyPr wrap="square" rtlCol="1">
            <a:spAutoFit/>
          </a:bodyPr>
          <a:lstStyle/>
          <a:p>
            <a:r>
              <a:rPr lang="he-IL" dirty="0"/>
              <a:t>341</a:t>
            </a:r>
          </a:p>
        </p:txBody>
      </p:sp>
      <p:sp>
        <p:nvSpPr>
          <p:cNvPr id="27" name="TextBox 26"/>
          <p:cNvSpPr txBox="1"/>
          <p:nvPr/>
        </p:nvSpPr>
        <p:spPr>
          <a:xfrm>
            <a:off x="7817229" y="4203376"/>
            <a:ext cx="788895" cy="367548"/>
          </a:xfrm>
          <a:prstGeom prst="rect">
            <a:avLst/>
          </a:prstGeom>
          <a:noFill/>
        </p:spPr>
        <p:txBody>
          <a:bodyPr wrap="square" rtlCol="1">
            <a:spAutoFit/>
          </a:bodyPr>
          <a:lstStyle/>
          <a:p>
            <a:r>
              <a:rPr lang="he-IL" dirty="0"/>
              <a:t>342</a:t>
            </a:r>
          </a:p>
        </p:txBody>
      </p:sp>
      <p:sp>
        <p:nvSpPr>
          <p:cNvPr id="28" name="TextBox 27"/>
          <p:cNvSpPr txBox="1"/>
          <p:nvPr/>
        </p:nvSpPr>
        <p:spPr>
          <a:xfrm>
            <a:off x="4769224" y="3432422"/>
            <a:ext cx="2689411" cy="367548"/>
          </a:xfrm>
          <a:prstGeom prst="rect">
            <a:avLst/>
          </a:prstGeom>
          <a:noFill/>
        </p:spPr>
        <p:txBody>
          <a:bodyPr wrap="square" rtlCol="1">
            <a:spAutoFit/>
          </a:bodyPr>
          <a:lstStyle/>
          <a:p>
            <a:r>
              <a:rPr lang="he-IL" dirty="0"/>
              <a:t>משיכה פרטית בסחורה</a:t>
            </a:r>
          </a:p>
        </p:txBody>
      </p:sp>
      <p:sp>
        <p:nvSpPr>
          <p:cNvPr id="29" name="TextBox 28"/>
          <p:cNvSpPr txBox="1"/>
          <p:nvPr/>
        </p:nvSpPr>
        <p:spPr>
          <a:xfrm>
            <a:off x="4778192" y="3835828"/>
            <a:ext cx="2689411" cy="367548"/>
          </a:xfrm>
          <a:prstGeom prst="rect">
            <a:avLst/>
          </a:prstGeom>
          <a:noFill/>
        </p:spPr>
        <p:txBody>
          <a:bodyPr wrap="square" rtlCol="1">
            <a:spAutoFit/>
          </a:bodyPr>
          <a:lstStyle/>
          <a:p>
            <a:r>
              <a:rPr lang="he-IL" dirty="0"/>
              <a:t>הנחה מסחרית מספק</a:t>
            </a:r>
          </a:p>
        </p:txBody>
      </p:sp>
      <p:sp>
        <p:nvSpPr>
          <p:cNvPr id="30" name="TextBox 29"/>
          <p:cNvSpPr txBox="1"/>
          <p:nvPr/>
        </p:nvSpPr>
        <p:spPr>
          <a:xfrm>
            <a:off x="4787160" y="4185447"/>
            <a:ext cx="2689411" cy="367548"/>
          </a:xfrm>
          <a:prstGeom prst="rect">
            <a:avLst/>
          </a:prstGeom>
          <a:noFill/>
        </p:spPr>
        <p:txBody>
          <a:bodyPr wrap="square" rtlCol="1">
            <a:spAutoFit/>
          </a:bodyPr>
          <a:lstStyle/>
          <a:p>
            <a:r>
              <a:rPr lang="he-IL" dirty="0"/>
              <a:t>מכירת סחורה ללקוח</a:t>
            </a:r>
          </a:p>
        </p:txBody>
      </p:sp>
      <p:sp>
        <p:nvSpPr>
          <p:cNvPr id="31" name="TextBox 30"/>
          <p:cNvSpPr txBox="1"/>
          <p:nvPr/>
        </p:nvSpPr>
        <p:spPr>
          <a:xfrm>
            <a:off x="1102659" y="3432422"/>
            <a:ext cx="950259" cy="367548"/>
          </a:xfrm>
          <a:prstGeom prst="rect">
            <a:avLst/>
          </a:prstGeom>
          <a:noFill/>
        </p:spPr>
        <p:txBody>
          <a:bodyPr wrap="square" rtlCol="1">
            <a:spAutoFit/>
          </a:bodyPr>
          <a:lstStyle/>
          <a:p>
            <a:r>
              <a:rPr lang="he-IL" dirty="0"/>
              <a:t>26</a:t>
            </a:r>
          </a:p>
        </p:txBody>
      </p:sp>
      <p:sp>
        <p:nvSpPr>
          <p:cNvPr id="32" name="TextBox 31"/>
          <p:cNvSpPr txBox="1"/>
          <p:nvPr/>
        </p:nvSpPr>
        <p:spPr>
          <a:xfrm>
            <a:off x="1102659" y="3817899"/>
            <a:ext cx="950259" cy="369332"/>
          </a:xfrm>
          <a:prstGeom prst="rect">
            <a:avLst/>
          </a:prstGeom>
          <a:noFill/>
        </p:spPr>
        <p:txBody>
          <a:bodyPr wrap="square" rtlCol="1">
            <a:spAutoFit/>
          </a:bodyPr>
          <a:lstStyle/>
          <a:p>
            <a:r>
              <a:rPr lang="he-IL" dirty="0"/>
              <a:t>40</a:t>
            </a:r>
          </a:p>
        </p:txBody>
      </p:sp>
      <p:sp>
        <p:nvSpPr>
          <p:cNvPr id="33" name="TextBox 32"/>
          <p:cNvSpPr txBox="1"/>
          <p:nvPr/>
        </p:nvSpPr>
        <p:spPr>
          <a:xfrm>
            <a:off x="1021983" y="4233814"/>
            <a:ext cx="1030936" cy="369332"/>
          </a:xfrm>
          <a:prstGeom prst="rect">
            <a:avLst/>
          </a:prstGeom>
          <a:noFill/>
        </p:spPr>
        <p:txBody>
          <a:bodyPr wrap="square" rtlCol="1">
            <a:spAutoFit/>
          </a:bodyPr>
          <a:lstStyle/>
          <a:p>
            <a:r>
              <a:rPr lang="he-IL" dirty="0"/>
              <a:t>1,519</a:t>
            </a:r>
          </a:p>
        </p:txBody>
      </p:sp>
      <p:sp>
        <p:nvSpPr>
          <p:cNvPr id="34" name="TextBox 33"/>
          <p:cNvSpPr txBox="1"/>
          <p:nvPr/>
        </p:nvSpPr>
        <p:spPr>
          <a:xfrm>
            <a:off x="382939" y="3445010"/>
            <a:ext cx="585256" cy="369332"/>
          </a:xfrm>
          <a:prstGeom prst="rect">
            <a:avLst/>
          </a:prstGeom>
          <a:noFill/>
        </p:spPr>
        <p:txBody>
          <a:bodyPr wrap="square" rtlCol="1">
            <a:spAutoFit/>
          </a:bodyPr>
          <a:lstStyle/>
          <a:p>
            <a:r>
              <a:rPr lang="he-IL" dirty="0"/>
              <a:t>ז</a:t>
            </a:r>
          </a:p>
        </p:txBody>
      </p:sp>
      <p:sp>
        <p:nvSpPr>
          <p:cNvPr id="35" name="TextBox 34"/>
          <p:cNvSpPr txBox="1"/>
          <p:nvPr/>
        </p:nvSpPr>
        <p:spPr>
          <a:xfrm>
            <a:off x="373978" y="3794629"/>
            <a:ext cx="585256" cy="369332"/>
          </a:xfrm>
          <a:prstGeom prst="rect">
            <a:avLst/>
          </a:prstGeom>
          <a:noFill/>
        </p:spPr>
        <p:txBody>
          <a:bodyPr wrap="square" rtlCol="1">
            <a:spAutoFit/>
          </a:bodyPr>
          <a:lstStyle/>
          <a:p>
            <a:r>
              <a:rPr lang="he-IL" dirty="0"/>
              <a:t>ז</a:t>
            </a:r>
          </a:p>
        </p:txBody>
      </p:sp>
      <p:sp>
        <p:nvSpPr>
          <p:cNvPr id="36" name="TextBox 35"/>
          <p:cNvSpPr txBox="1"/>
          <p:nvPr/>
        </p:nvSpPr>
        <p:spPr>
          <a:xfrm>
            <a:off x="382946" y="4180106"/>
            <a:ext cx="585256" cy="369332"/>
          </a:xfrm>
          <a:prstGeom prst="rect">
            <a:avLst/>
          </a:prstGeom>
          <a:noFill/>
        </p:spPr>
        <p:txBody>
          <a:bodyPr wrap="square" rtlCol="1">
            <a:spAutoFit/>
          </a:bodyPr>
          <a:lstStyle/>
          <a:p>
            <a:r>
              <a:rPr lang="he-IL" dirty="0"/>
              <a:t>ז</a:t>
            </a:r>
          </a:p>
        </p:txBody>
      </p:sp>
      <p:sp>
        <p:nvSpPr>
          <p:cNvPr id="37" name="TextBox 36"/>
          <p:cNvSpPr txBox="1"/>
          <p:nvPr/>
        </p:nvSpPr>
        <p:spPr>
          <a:xfrm>
            <a:off x="10381129" y="2155906"/>
            <a:ext cx="1266456" cy="369332"/>
          </a:xfrm>
          <a:prstGeom prst="rect">
            <a:avLst/>
          </a:prstGeom>
          <a:noFill/>
        </p:spPr>
        <p:txBody>
          <a:bodyPr wrap="square" rtlCol="1">
            <a:spAutoFit/>
          </a:bodyPr>
          <a:lstStyle/>
          <a:p>
            <a:r>
              <a:rPr lang="he-IL" dirty="0"/>
              <a:t>31.3.2020</a:t>
            </a:r>
          </a:p>
        </p:txBody>
      </p:sp>
      <p:sp>
        <p:nvSpPr>
          <p:cNvPr id="38" name="TextBox 37"/>
          <p:cNvSpPr txBox="1"/>
          <p:nvPr/>
        </p:nvSpPr>
        <p:spPr>
          <a:xfrm>
            <a:off x="8606124" y="2120048"/>
            <a:ext cx="1685367" cy="366670"/>
          </a:xfrm>
          <a:prstGeom prst="rect">
            <a:avLst/>
          </a:prstGeom>
          <a:noFill/>
        </p:spPr>
        <p:txBody>
          <a:bodyPr wrap="square" rtlCol="1">
            <a:spAutoFit/>
          </a:bodyPr>
          <a:lstStyle/>
          <a:p>
            <a:r>
              <a:rPr lang="he-IL" dirty="0" err="1"/>
              <a:t>חו"ז</a:t>
            </a:r>
            <a:r>
              <a:rPr lang="he-IL" dirty="0"/>
              <a:t> מע"מ</a:t>
            </a:r>
          </a:p>
        </p:txBody>
      </p:sp>
      <p:sp>
        <p:nvSpPr>
          <p:cNvPr id="39" name="TextBox 38"/>
          <p:cNvSpPr txBox="1"/>
          <p:nvPr/>
        </p:nvSpPr>
        <p:spPr>
          <a:xfrm>
            <a:off x="4760263" y="2100335"/>
            <a:ext cx="2689411" cy="369332"/>
          </a:xfrm>
          <a:prstGeom prst="rect">
            <a:avLst/>
          </a:prstGeom>
          <a:noFill/>
        </p:spPr>
        <p:txBody>
          <a:bodyPr wrap="square" rtlCol="1">
            <a:spAutoFit/>
          </a:bodyPr>
          <a:lstStyle/>
          <a:p>
            <a:r>
              <a:rPr lang="he-IL" dirty="0"/>
              <a:t>סגירת מס תשומות נכסים</a:t>
            </a:r>
          </a:p>
        </p:txBody>
      </p:sp>
      <p:sp>
        <p:nvSpPr>
          <p:cNvPr id="40" name="TextBox 39"/>
          <p:cNvSpPr txBox="1"/>
          <p:nvPr/>
        </p:nvSpPr>
        <p:spPr>
          <a:xfrm>
            <a:off x="2339820" y="2100335"/>
            <a:ext cx="950259" cy="369332"/>
          </a:xfrm>
          <a:prstGeom prst="rect">
            <a:avLst/>
          </a:prstGeom>
          <a:solidFill>
            <a:srgbClr val="FF66FF"/>
          </a:solidFill>
        </p:spPr>
        <p:txBody>
          <a:bodyPr wrap="square" rtlCol="1">
            <a:spAutoFit/>
          </a:bodyPr>
          <a:lstStyle/>
          <a:p>
            <a:r>
              <a:rPr lang="he-IL" dirty="0"/>
              <a:t>357</a:t>
            </a:r>
          </a:p>
        </p:txBody>
      </p:sp>
      <p:sp>
        <p:nvSpPr>
          <p:cNvPr id="41" name="TextBox 40"/>
          <p:cNvSpPr txBox="1"/>
          <p:nvPr/>
        </p:nvSpPr>
        <p:spPr>
          <a:xfrm>
            <a:off x="1102659" y="2120048"/>
            <a:ext cx="950259" cy="369332"/>
          </a:xfrm>
          <a:prstGeom prst="rect">
            <a:avLst/>
          </a:prstGeom>
          <a:noFill/>
        </p:spPr>
        <p:txBody>
          <a:bodyPr wrap="square" rtlCol="1">
            <a:spAutoFit/>
          </a:bodyPr>
          <a:lstStyle/>
          <a:p>
            <a:r>
              <a:rPr lang="he-IL" dirty="0"/>
              <a:t>0</a:t>
            </a:r>
          </a:p>
        </p:txBody>
      </p:sp>
      <p:sp>
        <p:nvSpPr>
          <p:cNvPr id="42" name="TextBox 41"/>
          <p:cNvSpPr txBox="1"/>
          <p:nvPr/>
        </p:nvSpPr>
        <p:spPr>
          <a:xfrm>
            <a:off x="10399058" y="4536850"/>
            <a:ext cx="1266456" cy="369332"/>
          </a:xfrm>
          <a:prstGeom prst="rect">
            <a:avLst/>
          </a:prstGeom>
          <a:noFill/>
        </p:spPr>
        <p:txBody>
          <a:bodyPr wrap="square" rtlCol="1">
            <a:spAutoFit/>
          </a:bodyPr>
          <a:lstStyle/>
          <a:p>
            <a:r>
              <a:rPr lang="he-IL" dirty="0"/>
              <a:t>31.3.2020</a:t>
            </a:r>
          </a:p>
        </p:txBody>
      </p:sp>
      <p:sp>
        <p:nvSpPr>
          <p:cNvPr id="43" name="TextBox 42"/>
          <p:cNvSpPr txBox="1"/>
          <p:nvPr/>
        </p:nvSpPr>
        <p:spPr>
          <a:xfrm>
            <a:off x="8561305" y="4531502"/>
            <a:ext cx="1685367" cy="366670"/>
          </a:xfrm>
          <a:prstGeom prst="rect">
            <a:avLst/>
          </a:prstGeom>
          <a:noFill/>
        </p:spPr>
        <p:txBody>
          <a:bodyPr wrap="square" rtlCol="1">
            <a:spAutoFit/>
          </a:bodyPr>
          <a:lstStyle/>
          <a:p>
            <a:r>
              <a:rPr lang="he-IL" dirty="0" err="1"/>
              <a:t>חו"ז</a:t>
            </a:r>
            <a:r>
              <a:rPr lang="he-IL" dirty="0"/>
              <a:t> מע"מ</a:t>
            </a:r>
          </a:p>
        </p:txBody>
      </p:sp>
      <p:sp>
        <p:nvSpPr>
          <p:cNvPr id="44" name="TextBox 43"/>
          <p:cNvSpPr txBox="1"/>
          <p:nvPr/>
        </p:nvSpPr>
        <p:spPr>
          <a:xfrm>
            <a:off x="4787160" y="4547647"/>
            <a:ext cx="2689411" cy="369332"/>
          </a:xfrm>
          <a:prstGeom prst="rect">
            <a:avLst/>
          </a:prstGeom>
          <a:noFill/>
        </p:spPr>
        <p:txBody>
          <a:bodyPr wrap="square" rtlCol="1">
            <a:spAutoFit/>
          </a:bodyPr>
          <a:lstStyle/>
          <a:p>
            <a:r>
              <a:rPr lang="he-IL" dirty="0"/>
              <a:t>סגירת מע"מ עסקאות</a:t>
            </a:r>
          </a:p>
        </p:txBody>
      </p:sp>
      <p:sp>
        <p:nvSpPr>
          <p:cNvPr id="45" name="TextBox 44"/>
          <p:cNvSpPr txBox="1"/>
          <p:nvPr/>
        </p:nvSpPr>
        <p:spPr>
          <a:xfrm>
            <a:off x="3541063" y="4511717"/>
            <a:ext cx="815735" cy="369332"/>
          </a:xfrm>
          <a:prstGeom prst="rect">
            <a:avLst/>
          </a:prstGeom>
          <a:solidFill>
            <a:srgbClr val="00FF00"/>
          </a:solidFill>
        </p:spPr>
        <p:txBody>
          <a:bodyPr wrap="square" rtlCol="1">
            <a:spAutoFit/>
          </a:bodyPr>
          <a:lstStyle/>
          <a:p>
            <a:r>
              <a:rPr lang="he-IL" dirty="0"/>
              <a:t>1,519</a:t>
            </a:r>
          </a:p>
        </p:txBody>
      </p:sp>
      <p:sp>
        <p:nvSpPr>
          <p:cNvPr id="46" name="TextBox 45"/>
          <p:cNvSpPr txBox="1"/>
          <p:nvPr/>
        </p:nvSpPr>
        <p:spPr>
          <a:xfrm>
            <a:off x="1021982" y="4585289"/>
            <a:ext cx="950259" cy="369332"/>
          </a:xfrm>
          <a:prstGeom prst="rect">
            <a:avLst/>
          </a:prstGeom>
          <a:noFill/>
        </p:spPr>
        <p:txBody>
          <a:bodyPr wrap="square" rtlCol="1">
            <a:spAutoFit/>
          </a:bodyPr>
          <a:lstStyle/>
          <a:p>
            <a:r>
              <a:rPr lang="he-IL" dirty="0"/>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dissolv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dissolve">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dissolve">
                                      <p:cBhvr>
                                        <p:cTn id="17" dur="500"/>
                                        <p:tgtEl>
                                          <p:spTgt spid="3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dissolve">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dissolve">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dissolve">
                                      <p:cBhvr>
                                        <p:cTn id="32" dur="500"/>
                                        <p:tgtEl>
                                          <p:spTgt spid="4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dissolve">
                                      <p:cBhvr>
                                        <p:cTn id="37" dur="500"/>
                                        <p:tgtEl>
                                          <p:spTgt spid="4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dissolve">
                                      <p:cBhvr>
                                        <p:cTn id="42" dur="500"/>
                                        <p:tgtEl>
                                          <p:spTgt spid="4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5"/>
                                        </p:tgtEl>
                                        <p:attrNameLst>
                                          <p:attrName>style.visibility</p:attrName>
                                        </p:attrNameLst>
                                      </p:cBhvr>
                                      <p:to>
                                        <p:strVal val="visible"/>
                                      </p:to>
                                    </p:set>
                                    <p:animEffect transition="in" filter="dissolve">
                                      <p:cBhvr>
                                        <p:cTn id="47" dur="500"/>
                                        <p:tgtEl>
                                          <p:spTgt spid="4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dissolve">
                                      <p:cBhvr>
                                        <p:cTn id="5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animBg="1"/>
      <p:bldP spid="41" grpId="0"/>
      <p:bldP spid="42" grpId="0"/>
      <p:bldP spid="43" grpId="0"/>
      <p:bldP spid="44" grpId="0"/>
      <p:bldP spid="45" grpId="0" animBg="1"/>
      <p:bldP spid="4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p:cNvGraphicFramePr>
          <p:nvPr/>
        </p:nvGraphicFramePr>
        <p:xfrm>
          <a:off x="517403" y="2133600"/>
          <a:ext cx="11158536" cy="148336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bl>
          </a:graphicData>
        </a:graphic>
      </p:graphicFrame>
      <p:sp>
        <p:nvSpPr>
          <p:cNvPr id="6" name="TextBox 5"/>
          <p:cNvSpPr txBox="1"/>
          <p:nvPr/>
        </p:nvSpPr>
        <p:spPr>
          <a:xfrm>
            <a:off x="3541063" y="1283762"/>
            <a:ext cx="4177553" cy="369332"/>
          </a:xfrm>
          <a:prstGeom prst="rect">
            <a:avLst/>
          </a:prstGeom>
          <a:solidFill>
            <a:srgbClr val="00FFFF"/>
          </a:solidFill>
        </p:spPr>
        <p:txBody>
          <a:bodyPr wrap="square" rtlCol="1">
            <a:spAutoFit/>
          </a:bodyPr>
          <a:lstStyle/>
          <a:p>
            <a:pPr algn="ctr"/>
            <a:r>
              <a:rPr lang="he-IL" dirty="0">
                <a:latin typeface="Varela Round" pitchFamily="2" charset="-79"/>
                <a:cs typeface="Varela Round" pitchFamily="2" charset="-79"/>
              </a:rPr>
              <a:t>חשבון מס תשומות</a:t>
            </a:r>
          </a:p>
        </p:txBody>
      </p:sp>
      <p:sp>
        <p:nvSpPr>
          <p:cNvPr id="7" name="TextBox 6"/>
          <p:cNvSpPr txBox="1"/>
          <p:nvPr/>
        </p:nvSpPr>
        <p:spPr>
          <a:xfrm>
            <a:off x="10381129" y="2545976"/>
            <a:ext cx="1294810" cy="369332"/>
          </a:xfrm>
          <a:prstGeom prst="rect">
            <a:avLst/>
          </a:prstGeom>
          <a:noFill/>
        </p:spPr>
        <p:txBody>
          <a:bodyPr wrap="square" rtlCol="1">
            <a:spAutoFit/>
          </a:bodyPr>
          <a:lstStyle/>
          <a:p>
            <a:r>
              <a:rPr lang="he-IL" dirty="0"/>
              <a:t>16.3.2020</a:t>
            </a:r>
          </a:p>
        </p:txBody>
      </p:sp>
      <p:sp>
        <p:nvSpPr>
          <p:cNvPr id="8" name="TextBox 7"/>
          <p:cNvSpPr txBox="1"/>
          <p:nvPr/>
        </p:nvSpPr>
        <p:spPr>
          <a:xfrm>
            <a:off x="4769224" y="2545976"/>
            <a:ext cx="2689411" cy="369332"/>
          </a:xfrm>
          <a:prstGeom prst="rect">
            <a:avLst/>
          </a:prstGeom>
          <a:noFill/>
        </p:spPr>
        <p:txBody>
          <a:bodyPr wrap="square" rtlCol="1">
            <a:spAutoFit/>
          </a:bodyPr>
          <a:lstStyle/>
          <a:p>
            <a:r>
              <a:rPr lang="he-IL" dirty="0"/>
              <a:t>קניית סחורה</a:t>
            </a:r>
          </a:p>
        </p:txBody>
      </p:sp>
      <p:sp>
        <p:nvSpPr>
          <p:cNvPr id="9" name="TextBox 8"/>
          <p:cNvSpPr txBox="1"/>
          <p:nvPr/>
        </p:nvSpPr>
        <p:spPr>
          <a:xfrm>
            <a:off x="3567953" y="2545976"/>
            <a:ext cx="950259" cy="369332"/>
          </a:xfrm>
          <a:prstGeom prst="rect">
            <a:avLst/>
          </a:prstGeom>
          <a:solidFill>
            <a:srgbClr val="00FFFF"/>
          </a:solidFill>
        </p:spPr>
        <p:txBody>
          <a:bodyPr wrap="square" rtlCol="1">
            <a:spAutoFit/>
          </a:bodyPr>
          <a:lstStyle/>
          <a:p>
            <a:r>
              <a:rPr lang="he-IL" dirty="0"/>
              <a:t>641</a:t>
            </a:r>
          </a:p>
        </p:txBody>
      </p:sp>
      <p:sp>
        <p:nvSpPr>
          <p:cNvPr id="10" name="TextBox 9"/>
          <p:cNvSpPr txBox="1"/>
          <p:nvPr/>
        </p:nvSpPr>
        <p:spPr>
          <a:xfrm>
            <a:off x="1102659" y="2495781"/>
            <a:ext cx="950259" cy="369332"/>
          </a:xfrm>
          <a:prstGeom prst="rect">
            <a:avLst/>
          </a:prstGeom>
          <a:noFill/>
        </p:spPr>
        <p:txBody>
          <a:bodyPr wrap="square" rtlCol="1">
            <a:spAutoFit/>
          </a:bodyPr>
          <a:lstStyle/>
          <a:p>
            <a:r>
              <a:rPr lang="he-IL" dirty="0"/>
              <a:t>641</a:t>
            </a:r>
          </a:p>
        </p:txBody>
      </p:sp>
      <p:sp>
        <p:nvSpPr>
          <p:cNvPr id="15" name="TextBox 14"/>
          <p:cNvSpPr txBox="1"/>
          <p:nvPr/>
        </p:nvSpPr>
        <p:spPr>
          <a:xfrm>
            <a:off x="2545939" y="2865113"/>
            <a:ext cx="627531" cy="369332"/>
          </a:xfrm>
          <a:prstGeom prst="rect">
            <a:avLst/>
          </a:prstGeom>
          <a:solidFill>
            <a:srgbClr val="00FFFF"/>
          </a:solidFill>
        </p:spPr>
        <p:txBody>
          <a:bodyPr wrap="square" rtlCol="1">
            <a:spAutoFit/>
          </a:bodyPr>
          <a:lstStyle/>
          <a:p>
            <a:r>
              <a:rPr lang="he-IL" dirty="0"/>
              <a:t>52</a:t>
            </a:r>
          </a:p>
        </p:txBody>
      </p:sp>
      <p:sp>
        <p:nvSpPr>
          <p:cNvPr id="17" name="TextBox 16"/>
          <p:cNvSpPr txBox="1"/>
          <p:nvPr/>
        </p:nvSpPr>
        <p:spPr>
          <a:xfrm>
            <a:off x="7718616" y="2545976"/>
            <a:ext cx="869572" cy="369332"/>
          </a:xfrm>
          <a:prstGeom prst="rect">
            <a:avLst/>
          </a:prstGeom>
          <a:noFill/>
        </p:spPr>
        <p:txBody>
          <a:bodyPr wrap="square" rtlCol="1">
            <a:spAutoFit/>
          </a:bodyPr>
          <a:lstStyle/>
          <a:p>
            <a:r>
              <a:rPr lang="he-IL" dirty="0"/>
              <a:t>298</a:t>
            </a:r>
          </a:p>
        </p:txBody>
      </p:sp>
      <p:sp>
        <p:nvSpPr>
          <p:cNvPr id="18" name="TextBox 17"/>
          <p:cNvSpPr txBox="1"/>
          <p:nvPr/>
        </p:nvSpPr>
        <p:spPr>
          <a:xfrm>
            <a:off x="8534401" y="2510118"/>
            <a:ext cx="1792941" cy="369332"/>
          </a:xfrm>
          <a:prstGeom prst="rect">
            <a:avLst/>
          </a:prstGeom>
          <a:noFill/>
        </p:spPr>
        <p:txBody>
          <a:bodyPr wrap="square" rtlCol="1">
            <a:spAutoFit/>
          </a:bodyPr>
          <a:lstStyle/>
          <a:p>
            <a:r>
              <a:rPr lang="he-IL" dirty="0"/>
              <a:t>ספק סטימצקי</a:t>
            </a:r>
          </a:p>
        </p:txBody>
      </p:sp>
      <p:sp>
        <p:nvSpPr>
          <p:cNvPr id="21" name="TextBox 20"/>
          <p:cNvSpPr txBox="1"/>
          <p:nvPr/>
        </p:nvSpPr>
        <p:spPr>
          <a:xfrm>
            <a:off x="10381136" y="2915308"/>
            <a:ext cx="1293346" cy="369332"/>
          </a:xfrm>
          <a:prstGeom prst="rect">
            <a:avLst/>
          </a:prstGeom>
          <a:noFill/>
        </p:spPr>
        <p:txBody>
          <a:bodyPr wrap="square" rtlCol="1">
            <a:spAutoFit/>
          </a:bodyPr>
          <a:lstStyle/>
          <a:p>
            <a:r>
              <a:rPr lang="he-IL" dirty="0"/>
              <a:t>24.3.2020</a:t>
            </a:r>
          </a:p>
        </p:txBody>
      </p:sp>
      <p:sp>
        <p:nvSpPr>
          <p:cNvPr id="26" name="TextBox 25"/>
          <p:cNvSpPr txBox="1"/>
          <p:nvPr/>
        </p:nvSpPr>
        <p:spPr>
          <a:xfrm>
            <a:off x="7853081" y="2879450"/>
            <a:ext cx="788895" cy="367548"/>
          </a:xfrm>
          <a:prstGeom prst="rect">
            <a:avLst/>
          </a:prstGeom>
          <a:noFill/>
        </p:spPr>
        <p:txBody>
          <a:bodyPr wrap="square" rtlCol="1">
            <a:spAutoFit/>
          </a:bodyPr>
          <a:lstStyle/>
          <a:p>
            <a:r>
              <a:rPr lang="he-IL" dirty="0"/>
              <a:t>088</a:t>
            </a:r>
          </a:p>
        </p:txBody>
      </p:sp>
      <p:sp>
        <p:nvSpPr>
          <p:cNvPr id="28" name="TextBox 27"/>
          <p:cNvSpPr txBox="1"/>
          <p:nvPr/>
        </p:nvSpPr>
        <p:spPr>
          <a:xfrm>
            <a:off x="4787160" y="2879450"/>
            <a:ext cx="2689411" cy="367548"/>
          </a:xfrm>
          <a:prstGeom prst="rect">
            <a:avLst/>
          </a:prstGeom>
          <a:noFill/>
        </p:spPr>
        <p:txBody>
          <a:bodyPr wrap="square" rtlCol="1">
            <a:spAutoFit/>
          </a:bodyPr>
          <a:lstStyle/>
          <a:p>
            <a:r>
              <a:rPr lang="he-IL" dirty="0"/>
              <a:t>החזרת סחורה לספק</a:t>
            </a:r>
          </a:p>
        </p:txBody>
      </p:sp>
      <p:sp>
        <p:nvSpPr>
          <p:cNvPr id="38" name="TextBox 37"/>
          <p:cNvSpPr txBox="1"/>
          <p:nvPr/>
        </p:nvSpPr>
        <p:spPr>
          <a:xfrm>
            <a:off x="8525440" y="2877666"/>
            <a:ext cx="1792941" cy="369332"/>
          </a:xfrm>
          <a:prstGeom prst="rect">
            <a:avLst/>
          </a:prstGeom>
          <a:noFill/>
        </p:spPr>
        <p:txBody>
          <a:bodyPr wrap="square" rtlCol="1">
            <a:spAutoFit/>
          </a:bodyPr>
          <a:lstStyle/>
          <a:p>
            <a:r>
              <a:rPr lang="he-IL" dirty="0"/>
              <a:t>ספק סטימצקי</a:t>
            </a:r>
          </a:p>
        </p:txBody>
      </p:sp>
      <p:sp>
        <p:nvSpPr>
          <p:cNvPr id="39" name="TextBox 38"/>
          <p:cNvSpPr txBox="1"/>
          <p:nvPr/>
        </p:nvSpPr>
        <p:spPr>
          <a:xfrm>
            <a:off x="1102659" y="2915308"/>
            <a:ext cx="950259" cy="369332"/>
          </a:xfrm>
          <a:prstGeom prst="rect">
            <a:avLst/>
          </a:prstGeom>
          <a:noFill/>
        </p:spPr>
        <p:txBody>
          <a:bodyPr wrap="square" rtlCol="1">
            <a:spAutoFit/>
          </a:bodyPr>
          <a:lstStyle/>
          <a:p>
            <a:r>
              <a:rPr lang="he-IL" dirty="0"/>
              <a:t>589</a:t>
            </a:r>
          </a:p>
        </p:txBody>
      </p:sp>
      <p:sp>
        <p:nvSpPr>
          <p:cNvPr id="40" name="TextBox 39"/>
          <p:cNvSpPr txBox="1"/>
          <p:nvPr/>
        </p:nvSpPr>
        <p:spPr>
          <a:xfrm>
            <a:off x="391900" y="2545976"/>
            <a:ext cx="585256" cy="369332"/>
          </a:xfrm>
          <a:prstGeom prst="rect">
            <a:avLst/>
          </a:prstGeom>
          <a:noFill/>
        </p:spPr>
        <p:txBody>
          <a:bodyPr wrap="square" rtlCol="1">
            <a:spAutoFit/>
          </a:bodyPr>
          <a:lstStyle/>
          <a:p>
            <a:r>
              <a:rPr lang="he-IL" dirty="0"/>
              <a:t>ח</a:t>
            </a:r>
          </a:p>
        </p:txBody>
      </p:sp>
      <p:sp>
        <p:nvSpPr>
          <p:cNvPr id="41" name="TextBox 40"/>
          <p:cNvSpPr txBox="1"/>
          <p:nvPr/>
        </p:nvSpPr>
        <p:spPr>
          <a:xfrm>
            <a:off x="418797" y="2877666"/>
            <a:ext cx="585256" cy="369332"/>
          </a:xfrm>
          <a:prstGeom prst="rect">
            <a:avLst/>
          </a:prstGeom>
          <a:noFill/>
        </p:spPr>
        <p:txBody>
          <a:bodyPr wrap="square" rtlCol="1">
            <a:spAutoFit/>
          </a:bodyPr>
          <a:lstStyle/>
          <a:p>
            <a:r>
              <a:rPr lang="he-IL" dirty="0"/>
              <a:t>ח</a:t>
            </a:r>
          </a:p>
        </p:txBody>
      </p:sp>
      <p:sp>
        <p:nvSpPr>
          <p:cNvPr id="19" name="TextBox 18"/>
          <p:cNvSpPr txBox="1"/>
          <p:nvPr/>
        </p:nvSpPr>
        <p:spPr>
          <a:xfrm>
            <a:off x="10372175" y="3246998"/>
            <a:ext cx="1293346" cy="369332"/>
          </a:xfrm>
          <a:prstGeom prst="rect">
            <a:avLst/>
          </a:prstGeom>
          <a:noFill/>
        </p:spPr>
        <p:txBody>
          <a:bodyPr wrap="square" rtlCol="1">
            <a:spAutoFit/>
          </a:bodyPr>
          <a:lstStyle/>
          <a:p>
            <a:r>
              <a:rPr lang="he-IL" dirty="0"/>
              <a:t>31.3.2020</a:t>
            </a:r>
          </a:p>
        </p:txBody>
      </p:sp>
      <p:sp>
        <p:nvSpPr>
          <p:cNvPr id="20" name="TextBox 19"/>
          <p:cNvSpPr txBox="1"/>
          <p:nvPr/>
        </p:nvSpPr>
        <p:spPr>
          <a:xfrm>
            <a:off x="8498550" y="3227285"/>
            <a:ext cx="1792941" cy="369332"/>
          </a:xfrm>
          <a:prstGeom prst="rect">
            <a:avLst/>
          </a:prstGeom>
          <a:noFill/>
        </p:spPr>
        <p:txBody>
          <a:bodyPr wrap="square" rtlCol="1">
            <a:spAutoFit/>
          </a:bodyPr>
          <a:lstStyle/>
          <a:p>
            <a:r>
              <a:rPr lang="he-IL" dirty="0" err="1"/>
              <a:t>חו"ז</a:t>
            </a:r>
            <a:r>
              <a:rPr lang="he-IL" dirty="0"/>
              <a:t> מע"מ</a:t>
            </a:r>
          </a:p>
        </p:txBody>
      </p:sp>
      <p:sp>
        <p:nvSpPr>
          <p:cNvPr id="22" name="TextBox 21"/>
          <p:cNvSpPr txBox="1"/>
          <p:nvPr/>
        </p:nvSpPr>
        <p:spPr>
          <a:xfrm>
            <a:off x="4778199" y="3229069"/>
            <a:ext cx="2689411" cy="367548"/>
          </a:xfrm>
          <a:prstGeom prst="rect">
            <a:avLst/>
          </a:prstGeom>
          <a:noFill/>
        </p:spPr>
        <p:txBody>
          <a:bodyPr wrap="square" rtlCol="1">
            <a:spAutoFit/>
          </a:bodyPr>
          <a:lstStyle/>
          <a:p>
            <a:r>
              <a:rPr lang="he-IL" dirty="0"/>
              <a:t>סגירת מס תשומות </a:t>
            </a:r>
          </a:p>
        </p:txBody>
      </p:sp>
      <p:sp>
        <p:nvSpPr>
          <p:cNvPr id="23" name="TextBox 22"/>
          <p:cNvSpPr txBox="1"/>
          <p:nvPr/>
        </p:nvSpPr>
        <p:spPr>
          <a:xfrm>
            <a:off x="2241154" y="3264927"/>
            <a:ext cx="950259" cy="369332"/>
          </a:xfrm>
          <a:prstGeom prst="rect">
            <a:avLst/>
          </a:prstGeom>
          <a:solidFill>
            <a:srgbClr val="00FFFF"/>
          </a:solidFill>
        </p:spPr>
        <p:txBody>
          <a:bodyPr wrap="square" rtlCol="1">
            <a:spAutoFit/>
          </a:bodyPr>
          <a:lstStyle/>
          <a:p>
            <a:r>
              <a:rPr lang="he-IL" dirty="0"/>
              <a:t>589</a:t>
            </a:r>
          </a:p>
        </p:txBody>
      </p:sp>
      <p:sp>
        <p:nvSpPr>
          <p:cNvPr id="24" name="TextBox 23"/>
          <p:cNvSpPr txBox="1"/>
          <p:nvPr/>
        </p:nvSpPr>
        <p:spPr>
          <a:xfrm>
            <a:off x="1102659" y="3284640"/>
            <a:ext cx="950259" cy="369332"/>
          </a:xfrm>
          <a:prstGeom prst="rect">
            <a:avLst/>
          </a:prstGeom>
          <a:noFill/>
        </p:spPr>
        <p:txBody>
          <a:bodyPr wrap="square" rtlCol="1">
            <a:spAutoFit/>
          </a:bodyPr>
          <a:lstStyle/>
          <a:p>
            <a:r>
              <a:rPr lang="he-IL" dirty="0"/>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dissolv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dissolv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dissolv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dissolve">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2" grpId="0"/>
      <p:bldP spid="23" grpId="0" animBg="1"/>
      <p:bldP spid="2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תוכן 3"/>
          <p:cNvSpPr txBox="1">
            <a:spLocks/>
          </p:cNvSpPr>
          <p:nvPr/>
        </p:nvSpPr>
        <p:spPr>
          <a:xfrm>
            <a:off x="300052" y="478713"/>
            <a:ext cx="11160000" cy="706968"/>
          </a:xfrm>
          <a:prstGeom prst="rect">
            <a:avLst/>
          </a:prstGeom>
        </p:spPr>
        <p:txBody>
          <a:bodyPr vert="horz" lIns="91440" tIns="45720" rIns="91440" bIns="45720" rtlCol="1">
            <a:normAutofit/>
          </a:bodyPr>
          <a:lstStyle/>
          <a:p>
            <a:pPr marL="342900" marR="0" lvl="0" indent="-342900" algn="ctr" defTabSz="914400" rtl="1" eaLnBrk="1" fontAlgn="auto" latinLnBrk="0" hangingPunct="1">
              <a:lnSpc>
                <a:spcPct val="100000"/>
              </a:lnSpc>
              <a:spcBef>
                <a:spcPts val="0"/>
              </a:spcBef>
              <a:spcAft>
                <a:spcPts val="600"/>
              </a:spcAft>
              <a:buClrTx/>
              <a:buSzTx/>
              <a:tabLst/>
              <a:defRPr/>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שלב 4</a:t>
            </a:r>
            <a:r>
              <a:rPr kumimoji="0" lang="he-IL" sz="2400" b="0" i="0" u="none" strike="noStrike" kern="1200" cap="none" spc="0" normalizeH="0" noProof="0" dirty="0">
                <a:ln>
                  <a:noFill/>
                </a:ln>
                <a:solidFill>
                  <a:srgbClr val="002060"/>
                </a:solidFill>
                <a:effectLst/>
                <a:uLnTx/>
                <a:uFillTx/>
                <a:latin typeface="Varela Round" pitchFamily="2" charset="-79"/>
                <a:ea typeface="+mn-ea"/>
                <a:cs typeface="Varela Round" pitchFamily="2" charset="-79"/>
              </a:rPr>
              <a:t> - </a:t>
            </a: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רישום פעולות יומן עבור סגירת חשבונות המע"מ והעברה </a:t>
            </a:r>
            <a:r>
              <a:rPr kumimoji="0" lang="he-IL" sz="2400" b="0" i="0" u="none" strike="noStrike" kern="1200" cap="none" spc="0" normalizeH="0" baseline="0" noProof="0" dirty="0" err="1">
                <a:ln>
                  <a:noFill/>
                </a:ln>
                <a:solidFill>
                  <a:srgbClr val="002060"/>
                </a:solidFill>
                <a:effectLst/>
                <a:uLnTx/>
                <a:uFillTx/>
                <a:latin typeface="Varela Round" pitchFamily="2" charset="-79"/>
                <a:ea typeface="+mn-ea"/>
                <a:cs typeface="Varela Round" pitchFamily="2" charset="-79"/>
              </a:rPr>
              <a:t>לחו"ז</a:t>
            </a: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 מע"מ</a:t>
            </a: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graphicFrame>
        <p:nvGraphicFramePr>
          <p:cNvPr id="6" name="מציין מיקום תוכן 4"/>
          <p:cNvGraphicFramePr>
            <a:graphicFrameLocks noGrp="1"/>
          </p:cNvGraphicFramePr>
          <p:nvPr>
            <p:ph sz="quarter" idx="4"/>
          </p:nvPr>
        </p:nvGraphicFramePr>
        <p:xfrm>
          <a:off x="480078" y="1104438"/>
          <a:ext cx="11335404" cy="1483360"/>
        </p:xfrm>
        <a:graphic>
          <a:graphicData uri="http://schemas.openxmlformats.org/drawingml/2006/table">
            <a:tbl>
              <a:tblPr rtl="1" firstRow="1" bandRow="1">
                <a:tableStyleId>{5C22544A-7EE6-4342-B048-85BDC9FD1C3A}</a:tableStyleId>
              </a:tblPr>
              <a:tblGrid>
                <a:gridCol w="1198708">
                  <a:extLst>
                    <a:ext uri="{9D8B030D-6E8A-4147-A177-3AD203B41FA5}">
                      <a16:colId xmlns:a16="http://schemas.microsoft.com/office/drawing/2014/main" val="20000"/>
                    </a:ext>
                  </a:extLst>
                </a:gridCol>
                <a:gridCol w="1974797">
                  <a:extLst>
                    <a:ext uri="{9D8B030D-6E8A-4147-A177-3AD203B41FA5}">
                      <a16:colId xmlns:a16="http://schemas.microsoft.com/office/drawing/2014/main" val="20001"/>
                    </a:ext>
                  </a:extLst>
                </a:gridCol>
                <a:gridCol w="1900518">
                  <a:extLst>
                    <a:ext uri="{9D8B030D-6E8A-4147-A177-3AD203B41FA5}">
                      <a16:colId xmlns:a16="http://schemas.microsoft.com/office/drawing/2014/main" val="20002"/>
                    </a:ext>
                  </a:extLst>
                </a:gridCol>
                <a:gridCol w="1039906">
                  <a:extLst>
                    <a:ext uri="{9D8B030D-6E8A-4147-A177-3AD203B41FA5}">
                      <a16:colId xmlns:a16="http://schemas.microsoft.com/office/drawing/2014/main" val="20003"/>
                    </a:ext>
                  </a:extLst>
                </a:gridCol>
                <a:gridCol w="565590">
                  <a:extLst>
                    <a:ext uri="{9D8B030D-6E8A-4147-A177-3AD203B41FA5}">
                      <a16:colId xmlns:a16="http://schemas.microsoft.com/office/drawing/2014/main" val="20004"/>
                    </a:ext>
                  </a:extLst>
                </a:gridCol>
                <a:gridCol w="2246495">
                  <a:extLst>
                    <a:ext uri="{9D8B030D-6E8A-4147-A177-3AD203B41FA5}">
                      <a16:colId xmlns:a16="http://schemas.microsoft.com/office/drawing/2014/main" val="20005"/>
                    </a:ext>
                  </a:extLst>
                </a:gridCol>
                <a:gridCol w="1179011">
                  <a:extLst>
                    <a:ext uri="{9D8B030D-6E8A-4147-A177-3AD203B41FA5}">
                      <a16:colId xmlns:a16="http://schemas.microsoft.com/office/drawing/2014/main" val="20006"/>
                    </a:ext>
                  </a:extLst>
                </a:gridCol>
                <a:gridCol w="123037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err="1">
                          <a:solidFill>
                            <a:srgbClr val="000000"/>
                          </a:solidFill>
                          <a:latin typeface="Arial"/>
                        </a:rPr>
                        <a:t>ז"פ</a:t>
                      </a:r>
                      <a:endParaRPr lang="he-IL" sz="2000" b="1"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bl>
          </a:graphicData>
        </a:graphic>
      </p:graphicFrame>
      <p:sp>
        <p:nvSpPr>
          <p:cNvPr id="7" name="TextBox 6"/>
          <p:cNvSpPr txBox="1"/>
          <p:nvPr/>
        </p:nvSpPr>
        <p:spPr>
          <a:xfrm>
            <a:off x="10522136" y="1470212"/>
            <a:ext cx="1293346" cy="369332"/>
          </a:xfrm>
          <a:prstGeom prst="rect">
            <a:avLst/>
          </a:prstGeom>
          <a:noFill/>
        </p:spPr>
        <p:txBody>
          <a:bodyPr wrap="square" rtlCol="1">
            <a:spAutoFit/>
          </a:bodyPr>
          <a:lstStyle/>
          <a:p>
            <a:r>
              <a:rPr lang="he-IL" dirty="0"/>
              <a:t>31.3.2020</a:t>
            </a:r>
          </a:p>
        </p:txBody>
      </p:sp>
      <p:sp>
        <p:nvSpPr>
          <p:cNvPr id="8" name="TextBox 7"/>
          <p:cNvSpPr txBox="1"/>
          <p:nvPr/>
        </p:nvSpPr>
        <p:spPr>
          <a:xfrm>
            <a:off x="10549033" y="1843136"/>
            <a:ext cx="1293346" cy="369332"/>
          </a:xfrm>
          <a:prstGeom prst="rect">
            <a:avLst/>
          </a:prstGeom>
          <a:noFill/>
        </p:spPr>
        <p:txBody>
          <a:bodyPr wrap="square" rtlCol="1">
            <a:spAutoFit/>
          </a:bodyPr>
          <a:lstStyle/>
          <a:p>
            <a:r>
              <a:rPr lang="he-IL" dirty="0"/>
              <a:t>31.3.2020</a:t>
            </a:r>
          </a:p>
        </p:txBody>
      </p:sp>
      <p:sp>
        <p:nvSpPr>
          <p:cNvPr id="9" name="TextBox 8"/>
          <p:cNvSpPr txBox="1"/>
          <p:nvPr/>
        </p:nvSpPr>
        <p:spPr>
          <a:xfrm>
            <a:off x="10522143" y="2210684"/>
            <a:ext cx="1293346" cy="369332"/>
          </a:xfrm>
          <a:prstGeom prst="rect">
            <a:avLst/>
          </a:prstGeom>
          <a:noFill/>
        </p:spPr>
        <p:txBody>
          <a:bodyPr wrap="square" rtlCol="1">
            <a:spAutoFit/>
          </a:bodyPr>
          <a:lstStyle/>
          <a:p>
            <a:r>
              <a:rPr lang="he-IL" dirty="0"/>
              <a:t>31.3.2020</a:t>
            </a:r>
          </a:p>
        </p:txBody>
      </p:sp>
      <p:sp>
        <p:nvSpPr>
          <p:cNvPr id="10" name="TextBox 9"/>
          <p:cNvSpPr txBox="1"/>
          <p:nvPr/>
        </p:nvSpPr>
        <p:spPr>
          <a:xfrm>
            <a:off x="6806641" y="1486357"/>
            <a:ext cx="1799480" cy="369332"/>
          </a:xfrm>
          <a:prstGeom prst="rect">
            <a:avLst/>
          </a:prstGeom>
          <a:solidFill>
            <a:srgbClr val="FF66FF"/>
          </a:solidFill>
        </p:spPr>
        <p:txBody>
          <a:bodyPr wrap="square" rtlCol="1">
            <a:spAutoFit/>
          </a:bodyPr>
          <a:lstStyle/>
          <a:p>
            <a:r>
              <a:rPr lang="he-IL" dirty="0"/>
              <a:t>מס תשומות נכסים</a:t>
            </a:r>
          </a:p>
        </p:txBody>
      </p:sp>
      <p:sp>
        <p:nvSpPr>
          <p:cNvPr id="11" name="TextBox 10"/>
          <p:cNvSpPr txBox="1"/>
          <p:nvPr/>
        </p:nvSpPr>
        <p:spPr>
          <a:xfrm>
            <a:off x="6786331" y="2232198"/>
            <a:ext cx="1799480" cy="369332"/>
          </a:xfrm>
          <a:prstGeom prst="rect">
            <a:avLst/>
          </a:prstGeom>
          <a:solidFill>
            <a:srgbClr val="00FFFF"/>
          </a:solidFill>
        </p:spPr>
        <p:txBody>
          <a:bodyPr wrap="square" rtlCol="1">
            <a:spAutoFit/>
          </a:bodyPr>
          <a:lstStyle/>
          <a:p>
            <a:r>
              <a:rPr lang="he-IL" dirty="0"/>
              <a:t>מס תשומות</a:t>
            </a:r>
          </a:p>
        </p:txBody>
      </p:sp>
      <p:sp>
        <p:nvSpPr>
          <p:cNvPr id="12" name="TextBox 11"/>
          <p:cNvSpPr txBox="1"/>
          <p:nvPr/>
        </p:nvSpPr>
        <p:spPr>
          <a:xfrm>
            <a:off x="8794379" y="1819831"/>
            <a:ext cx="1799480" cy="369332"/>
          </a:xfrm>
          <a:prstGeom prst="rect">
            <a:avLst/>
          </a:prstGeom>
          <a:solidFill>
            <a:srgbClr val="00FF00"/>
          </a:solidFill>
        </p:spPr>
        <p:txBody>
          <a:bodyPr wrap="square" rtlCol="1">
            <a:spAutoFit/>
          </a:bodyPr>
          <a:lstStyle/>
          <a:p>
            <a:r>
              <a:rPr lang="he-IL" dirty="0"/>
              <a:t>מע"מ עסקאות</a:t>
            </a:r>
          </a:p>
        </p:txBody>
      </p:sp>
      <p:sp>
        <p:nvSpPr>
          <p:cNvPr id="13" name="TextBox 12"/>
          <p:cNvSpPr txBox="1"/>
          <p:nvPr/>
        </p:nvSpPr>
        <p:spPr>
          <a:xfrm>
            <a:off x="8794379" y="1486357"/>
            <a:ext cx="1691899" cy="369332"/>
          </a:xfrm>
          <a:prstGeom prst="rect">
            <a:avLst/>
          </a:prstGeom>
          <a:noFill/>
        </p:spPr>
        <p:txBody>
          <a:bodyPr wrap="square" rtlCol="1">
            <a:spAutoFit/>
          </a:bodyPr>
          <a:lstStyle/>
          <a:p>
            <a:r>
              <a:rPr lang="he-IL" dirty="0" err="1"/>
              <a:t>חו"ז</a:t>
            </a:r>
            <a:r>
              <a:rPr lang="he-IL" dirty="0"/>
              <a:t> מע"מ</a:t>
            </a:r>
          </a:p>
        </p:txBody>
      </p:sp>
      <p:sp>
        <p:nvSpPr>
          <p:cNvPr id="14" name="TextBox 13"/>
          <p:cNvSpPr txBox="1"/>
          <p:nvPr/>
        </p:nvSpPr>
        <p:spPr>
          <a:xfrm>
            <a:off x="6902873" y="1818047"/>
            <a:ext cx="1691899" cy="369332"/>
          </a:xfrm>
          <a:prstGeom prst="rect">
            <a:avLst/>
          </a:prstGeom>
          <a:noFill/>
        </p:spPr>
        <p:txBody>
          <a:bodyPr wrap="square" rtlCol="1">
            <a:spAutoFit/>
          </a:bodyPr>
          <a:lstStyle/>
          <a:p>
            <a:r>
              <a:rPr lang="he-IL" dirty="0" err="1"/>
              <a:t>חו"ז</a:t>
            </a:r>
            <a:r>
              <a:rPr lang="he-IL" dirty="0"/>
              <a:t> מע"מ</a:t>
            </a:r>
          </a:p>
        </p:txBody>
      </p:sp>
      <p:sp>
        <p:nvSpPr>
          <p:cNvPr id="15" name="TextBox 14"/>
          <p:cNvSpPr txBox="1"/>
          <p:nvPr/>
        </p:nvSpPr>
        <p:spPr>
          <a:xfrm>
            <a:off x="8848173" y="2221453"/>
            <a:ext cx="1691899" cy="369332"/>
          </a:xfrm>
          <a:prstGeom prst="rect">
            <a:avLst/>
          </a:prstGeom>
          <a:noFill/>
        </p:spPr>
        <p:txBody>
          <a:bodyPr wrap="square" rtlCol="1">
            <a:spAutoFit/>
          </a:bodyPr>
          <a:lstStyle/>
          <a:p>
            <a:r>
              <a:rPr lang="he-IL" dirty="0" err="1"/>
              <a:t>חו"ז</a:t>
            </a:r>
            <a:r>
              <a:rPr lang="he-IL" dirty="0"/>
              <a:t> מע"מ</a:t>
            </a:r>
          </a:p>
        </p:txBody>
      </p:sp>
      <p:sp>
        <p:nvSpPr>
          <p:cNvPr id="16" name="TextBox 15"/>
          <p:cNvSpPr txBox="1"/>
          <p:nvPr/>
        </p:nvSpPr>
        <p:spPr>
          <a:xfrm>
            <a:off x="2671481" y="1486357"/>
            <a:ext cx="2528047" cy="369332"/>
          </a:xfrm>
          <a:prstGeom prst="rect">
            <a:avLst/>
          </a:prstGeom>
          <a:noFill/>
        </p:spPr>
        <p:txBody>
          <a:bodyPr wrap="square" rtlCol="1">
            <a:spAutoFit/>
          </a:bodyPr>
          <a:lstStyle/>
          <a:p>
            <a:r>
              <a:rPr lang="he-IL" dirty="0"/>
              <a:t>סגירת מס תשומות נכסים</a:t>
            </a:r>
          </a:p>
        </p:txBody>
      </p:sp>
      <p:sp>
        <p:nvSpPr>
          <p:cNvPr id="17" name="TextBox 16"/>
          <p:cNvSpPr txBox="1"/>
          <p:nvPr/>
        </p:nvSpPr>
        <p:spPr>
          <a:xfrm>
            <a:off x="2662520" y="1835976"/>
            <a:ext cx="2528047" cy="369332"/>
          </a:xfrm>
          <a:prstGeom prst="rect">
            <a:avLst/>
          </a:prstGeom>
          <a:noFill/>
        </p:spPr>
        <p:txBody>
          <a:bodyPr wrap="square" rtlCol="1">
            <a:spAutoFit/>
          </a:bodyPr>
          <a:lstStyle/>
          <a:p>
            <a:r>
              <a:rPr lang="he-IL" dirty="0"/>
              <a:t>סגירת מע"מ עסקאות</a:t>
            </a:r>
          </a:p>
        </p:txBody>
      </p:sp>
      <p:sp>
        <p:nvSpPr>
          <p:cNvPr id="18" name="TextBox 17"/>
          <p:cNvSpPr txBox="1"/>
          <p:nvPr/>
        </p:nvSpPr>
        <p:spPr>
          <a:xfrm>
            <a:off x="2537017" y="2266272"/>
            <a:ext cx="2528047" cy="369332"/>
          </a:xfrm>
          <a:prstGeom prst="rect">
            <a:avLst/>
          </a:prstGeom>
          <a:noFill/>
        </p:spPr>
        <p:txBody>
          <a:bodyPr wrap="square" rtlCol="1">
            <a:spAutoFit/>
          </a:bodyPr>
          <a:lstStyle/>
          <a:p>
            <a:r>
              <a:rPr lang="he-IL" dirty="0"/>
              <a:t>סגירת מס תשומות</a:t>
            </a:r>
          </a:p>
        </p:txBody>
      </p:sp>
      <p:sp>
        <p:nvSpPr>
          <p:cNvPr id="19" name="TextBox 18"/>
          <p:cNvSpPr txBox="1"/>
          <p:nvPr/>
        </p:nvSpPr>
        <p:spPr>
          <a:xfrm>
            <a:off x="1864656" y="1486357"/>
            <a:ext cx="806825" cy="369332"/>
          </a:xfrm>
          <a:prstGeom prst="rect">
            <a:avLst/>
          </a:prstGeom>
          <a:noFill/>
        </p:spPr>
        <p:txBody>
          <a:bodyPr wrap="square" rtlCol="1">
            <a:spAutoFit/>
          </a:bodyPr>
          <a:lstStyle/>
          <a:p>
            <a:r>
              <a:rPr lang="he-IL" dirty="0"/>
              <a:t>357</a:t>
            </a:r>
          </a:p>
        </p:txBody>
      </p:sp>
      <p:sp>
        <p:nvSpPr>
          <p:cNvPr id="20" name="TextBox 19"/>
          <p:cNvSpPr txBox="1"/>
          <p:nvPr/>
        </p:nvSpPr>
        <p:spPr>
          <a:xfrm>
            <a:off x="690310" y="1477396"/>
            <a:ext cx="806825" cy="369332"/>
          </a:xfrm>
          <a:prstGeom prst="rect">
            <a:avLst/>
          </a:prstGeom>
          <a:solidFill>
            <a:srgbClr val="FF66FF"/>
          </a:solidFill>
        </p:spPr>
        <p:txBody>
          <a:bodyPr wrap="square" rtlCol="1">
            <a:spAutoFit/>
          </a:bodyPr>
          <a:lstStyle/>
          <a:p>
            <a:r>
              <a:rPr lang="he-IL" dirty="0"/>
              <a:t>357</a:t>
            </a:r>
          </a:p>
        </p:txBody>
      </p:sp>
      <p:sp>
        <p:nvSpPr>
          <p:cNvPr id="21" name="TextBox 20"/>
          <p:cNvSpPr txBox="1"/>
          <p:nvPr/>
        </p:nvSpPr>
        <p:spPr>
          <a:xfrm>
            <a:off x="699271" y="1896940"/>
            <a:ext cx="797864" cy="369332"/>
          </a:xfrm>
          <a:prstGeom prst="rect">
            <a:avLst/>
          </a:prstGeom>
          <a:noFill/>
        </p:spPr>
        <p:txBody>
          <a:bodyPr wrap="square" rtlCol="1">
            <a:spAutoFit/>
          </a:bodyPr>
          <a:lstStyle/>
          <a:p>
            <a:r>
              <a:rPr lang="he-IL" dirty="0"/>
              <a:t>1,519</a:t>
            </a:r>
          </a:p>
        </p:txBody>
      </p:sp>
      <p:sp>
        <p:nvSpPr>
          <p:cNvPr id="22" name="TextBox 21"/>
          <p:cNvSpPr txBox="1"/>
          <p:nvPr/>
        </p:nvSpPr>
        <p:spPr>
          <a:xfrm>
            <a:off x="1864656" y="1861082"/>
            <a:ext cx="797864" cy="369332"/>
          </a:xfrm>
          <a:prstGeom prst="rect">
            <a:avLst/>
          </a:prstGeom>
          <a:solidFill>
            <a:srgbClr val="00FF00"/>
          </a:solidFill>
        </p:spPr>
        <p:txBody>
          <a:bodyPr wrap="square" rtlCol="1">
            <a:spAutoFit/>
          </a:bodyPr>
          <a:lstStyle/>
          <a:p>
            <a:r>
              <a:rPr lang="he-IL" dirty="0"/>
              <a:t>1,519</a:t>
            </a:r>
          </a:p>
        </p:txBody>
      </p:sp>
      <p:sp>
        <p:nvSpPr>
          <p:cNvPr id="23" name="TextBox 22"/>
          <p:cNvSpPr txBox="1"/>
          <p:nvPr/>
        </p:nvSpPr>
        <p:spPr>
          <a:xfrm>
            <a:off x="1864656" y="2266272"/>
            <a:ext cx="672361" cy="369332"/>
          </a:xfrm>
          <a:prstGeom prst="rect">
            <a:avLst/>
          </a:prstGeom>
          <a:noFill/>
        </p:spPr>
        <p:txBody>
          <a:bodyPr wrap="square" rtlCol="1">
            <a:spAutoFit/>
          </a:bodyPr>
          <a:lstStyle/>
          <a:p>
            <a:r>
              <a:rPr lang="he-IL" dirty="0"/>
              <a:t>589</a:t>
            </a:r>
          </a:p>
        </p:txBody>
      </p:sp>
      <p:sp>
        <p:nvSpPr>
          <p:cNvPr id="24" name="TextBox 23"/>
          <p:cNvSpPr txBox="1"/>
          <p:nvPr/>
        </p:nvSpPr>
        <p:spPr>
          <a:xfrm>
            <a:off x="851671" y="2257311"/>
            <a:ext cx="672361" cy="369332"/>
          </a:xfrm>
          <a:prstGeom prst="rect">
            <a:avLst/>
          </a:prstGeom>
          <a:solidFill>
            <a:srgbClr val="00FFFF"/>
          </a:solidFill>
        </p:spPr>
        <p:txBody>
          <a:bodyPr wrap="square" rtlCol="1">
            <a:spAutoFit/>
          </a:bodyPr>
          <a:lstStyle/>
          <a:p>
            <a:r>
              <a:rPr lang="he-IL" dirty="0"/>
              <a:t>589</a:t>
            </a:r>
          </a:p>
        </p:txBody>
      </p:sp>
      <p:graphicFrame>
        <p:nvGraphicFramePr>
          <p:cNvPr id="25" name="מציין מיקום תוכן 4"/>
          <p:cNvGraphicFramePr>
            <a:graphicFrameLocks/>
          </p:cNvGraphicFramePr>
          <p:nvPr/>
        </p:nvGraphicFramePr>
        <p:xfrm>
          <a:off x="656946" y="3616960"/>
          <a:ext cx="11158536" cy="148336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bl>
          </a:graphicData>
        </a:graphic>
      </p:graphicFrame>
      <p:sp>
        <p:nvSpPr>
          <p:cNvPr id="26" name="TextBox 25"/>
          <p:cNvSpPr txBox="1"/>
          <p:nvPr/>
        </p:nvSpPr>
        <p:spPr>
          <a:xfrm>
            <a:off x="4141694" y="3209365"/>
            <a:ext cx="5647765" cy="369332"/>
          </a:xfrm>
          <a:prstGeom prst="rect">
            <a:avLst/>
          </a:prstGeom>
          <a:noFill/>
        </p:spPr>
        <p:txBody>
          <a:bodyPr wrap="square" rtlCol="1">
            <a:spAutoFit/>
          </a:bodyPr>
          <a:lstStyle/>
          <a:p>
            <a:pPr algn="ctr"/>
            <a:r>
              <a:rPr lang="he-IL" b="1" dirty="0">
                <a:latin typeface="Varela Round" pitchFamily="2" charset="-79"/>
                <a:cs typeface="Varela Round" pitchFamily="2" charset="-79"/>
              </a:rPr>
              <a:t>חשבון </a:t>
            </a:r>
            <a:r>
              <a:rPr lang="he-IL" b="1" dirty="0" err="1">
                <a:latin typeface="Varela Round" pitchFamily="2" charset="-79"/>
                <a:cs typeface="Varela Round" pitchFamily="2" charset="-79"/>
              </a:rPr>
              <a:t>חו"ז</a:t>
            </a:r>
            <a:r>
              <a:rPr lang="he-IL" b="1" dirty="0">
                <a:latin typeface="Varela Round" pitchFamily="2" charset="-79"/>
                <a:cs typeface="Varela Round" pitchFamily="2" charset="-79"/>
              </a:rPr>
              <a:t> מע"מ</a:t>
            </a:r>
          </a:p>
        </p:txBody>
      </p:sp>
      <p:sp>
        <p:nvSpPr>
          <p:cNvPr id="27" name="TextBox 26"/>
          <p:cNvSpPr txBox="1"/>
          <p:nvPr/>
        </p:nvSpPr>
        <p:spPr>
          <a:xfrm>
            <a:off x="10387672" y="3971311"/>
            <a:ext cx="1293346" cy="369332"/>
          </a:xfrm>
          <a:prstGeom prst="rect">
            <a:avLst/>
          </a:prstGeom>
          <a:noFill/>
        </p:spPr>
        <p:txBody>
          <a:bodyPr wrap="square" rtlCol="1">
            <a:spAutoFit/>
          </a:bodyPr>
          <a:lstStyle/>
          <a:p>
            <a:r>
              <a:rPr lang="he-IL" dirty="0"/>
              <a:t>31.3.2020</a:t>
            </a:r>
          </a:p>
        </p:txBody>
      </p:sp>
      <p:sp>
        <p:nvSpPr>
          <p:cNvPr id="28" name="TextBox 27"/>
          <p:cNvSpPr txBox="1"/>
          <p:nvPr/>
        </p:nvSpPr>
        <p:spPr>
          <a:xfrm>
            <a:off x="10378711" y="4338859"/>
            <a:ext cx="1293346" cy="369332"/>
          </a:xfrm>
          <a:prstGeom prst="rect">
            <a:avLst/>
          </a:prstGeom>
          <a:noFill/>
        </p:spPr>
        <p:txBody>
          <a:bodyPr wrap="square" rtlCol="1">
            <a:spAutoFit/>
          </a:bodyPr>
          <a:lstStyle/>
          <a:p>
            <a:r>
              <a:rPr lang="he-IL" dirty="0"/>
              <a:t>31.3.2020</a:t>
            </a:r>
          </a:p>
        </p:txBody>
      </p:sp>
      <p:sp>
        <p:nvSpPr>
          <p:cNvPr id="29" name="TextBox 28"/>
          <p:cNvSpPr txBox="1"/>
          <p:nvPr/>
        </p:nvSpPr>
        <p:spPr>
          <a:xfrm>
            <a:off x="10378711" y="4733297"/>
            <a:ext cx="1293346" cy="369332"/>
          </a:xfrm>
          <a:prstGeom prst="rect">
            <a:avLst/>
          </a:prstGeom>
          <a:noFill/>
        </p:spPr>
        <p:txBody>
          <a:bodyPr wrap="square" rtlCol="1">
            <a:spAutoFit/>
          </a:bodyPr>
          <a:lstStyle/>
          <a:p>
            <a:r>
              <a:rPr lang="he-IL" dirty="0"/>
              <a:t>31.3.2020</a:t>
            </a:r>
          </a:p>
        </p:txBody>
      </p:sp>
      <p:sp>
        <p:nvSpPr>
          <p:cNvPr id="30" name="TextBox 29"/>
          <p:cNvSpPr txBox="1"/>
          <p:nvPr/>
        </p:nvSpPr>
        <p:spPr>
          <a:xfrm>
            <a:off x="8590580" y="3987456"/>
            <a:ext cx="1799480" cy="369332"/>
          </a:xfrm>
          <a:prstGeom prst="rect">
            <a:avLst/>
          </a:prstGeom>
          <a:solidFill>
            <a:srgbClr val="FF66FF"/>
          </a:solidFill>
        </p:spPr>
        <p:txBody>
          <a:bodyPr wrap="square" rtlCol="1">
            <a:spAutoFit/>
          </a:bodyPr>
          <a:lstStyle/>
          <a:p>
            <a:r>
              <a:rPr lang="he-IL" dirty="0"/>
              <a:t>מס תשומות נכסים</a:t>
            </a:r>
          </a:p>
        </p:txBody>
      </p:sp>
      <p:sp>
        <p:nvSpPr>
          <p:cNvPr id="31" name="TextBox 30"/>
          <p:cNvSpPr txBox="1"/>
          <p:nvPr/>
        </p:nvSpPr>
        <p:spPr>
          <a:xfrm>
            <a:off x="8615089" y="4383678"/>
            <a:ext cx="1799480" cy="369332"/>
          </a:xfrm>
          <a:prstGeom prst="rect">
            <a:avLst/>
          </a:prstGeom>
          <a:solidFill>
            <a:srgbClr val="00FF00"/>
          </a:solidFill>
        </p:spPr>
        <p:txBody>
          <a:bodyPr wrap="square" rtlCol="1">
            <a:spAutoFit/>
          </a:bodyPr>
          <a:lstStyle/>
          <a:p>
            <a:r>
              <a:rPr lang="he-IL" dirty="0"/>
              <a:t>מע"מ עסקאות</a:t>
            </a:r>
          </a:p>
        </p:txBody>
      </p:sp>
      <p:sp>
        <p:nvSpPr>
          <p:cNvPr id="32" name="TextBox 31"/>
          <p:cNvSpPr txBox="1"/>
          <p:nvPr/>
        </p:nvSpPr>
        <p:spPr>
          <a:xfrm>
            <a:off x="8606128" y="4769155"/>
            <a:ext cx="1799480" cy="369332"/>
          </a:xfrm>
          <a:prstGeom prst="rect">
            <a:avLst/>
          </a:prstGeom>
          <a:solidFill>
            <a:srgbClr val="00FFFF"/>
          </a:solidFill>
        </p:spPr>
        <p:txBody>
          <a:bodyPr wrap="square" rtlCol="1">
            <a:spAutoFit/>
          </a:bodyPr>
          <a:lstStyle/>
          <a:p>
            <a:r>
              <a:rPr lang="he-IL" dirty="0"/>
              <a:t>מס תשומות</a:t>
            </a:r>
          </a:p>
        </p:txBody>
      </p:sp>
      <p:sp>
        <p:nvSpPr>
          <p:cNvPr id="34" name="TextBox 33"/>
          <p:cNvSpPr txBox="1"/>
          <p:nvPr/>
        </p:nvSpPr>
        <p:spPr>
          <a:xfrm>
            <a:off x="5065064" y="3969527"/>
            <a:ext cx="2528047" cy="369332"/>
          </a:xfrm>
          <a:prstGeom prst="rect">
            <a:avLst/>
          </a:prstGeom>
          <a:noFill/>
        </p:spPr>
        <p:txBody>
          <a:bodyPr wrap="square" rtlCol="1">
            <a:spAutoFit/>
          </a:bodyPr>
          <a:lstStyle/>
          <a:p>
            <a:r>
              <a:rPr lang="he-IL" dirty="0"/>
              <a:t>סגירת מס תשומות נכסים</a:t>
            </a:r>
          </a:p>
        </p:txBody>
      </p:sp>
      <p:sp>
        <p:nvSpPr>
          <p:cNvPr id="35" name="TextBox 34"/>
          <p:cNvSpPr txBox="1"/>
          <p:nvPr/>
        </p:nvSpPr>
        <p:spPr>
          <a:xfrm>
            <a:off x="5065064" y="4338859"/>
            <a:ext cx="2528047" cy="369332"/>
          </a:xfrm>
          <a:prstGeom prst="rect">
            <a:avLst/>
          </a:prstGeom>
          <a:noFill/>
        </p:spPr>
        <p:txBody>
          <a:bodyPr wrap="square" rtlCol="1">
            <a:spAutoFit/>
          </a:bodyPr>
          <a:lstStyle/>
          <a:p>
            <a:r>
              <a:rPr lang="he-IL" dirty="0"/>
              <a:t>סגירת מע"מ עסקאות</a:t>
            </a:r>
          </a:p>
        </p:txBody>
      </p:sp>
      <p:sp>
        <p:nvSpPr>
          <p:cNvPr id="36" name="TextBox 35"/>
          <p:cNvSpPr txBox="1"/>
          <p:nvPr/>
        </p:nvSpPr>
        <p:spPr>
          <a:xfrm>
            <a:off x="5091903" y="4749442"/>
            <a:ext cx="2528047" cy="369332"/>
          </a:xfrm>
          <a:prstGeom prst="rect">
            <a:avLst/>
          </a:prstGeom>
          <a:noFill/>
        </p:spPr>
        <p:txBody>
          <a:bodyPr wrap="square" rtlCol="1">
            <a:spAutoFit/>
          </a:bodyPr>
          <a:lstStyle/>
          <a:p>
            <a:r>
              <a:rPr lang="he-IL" dirty="0"/>
              <a:t>סגירת מס תשומות</a:t>
            </a:r>
          </a:p>
        </p:txBody>
      </p:sp>
      <p:sp>
        <p:nvSpPr>
          <p:cNvPr id="37" name="TextBox 36"/>
          <p:cNvSpPr txBox="1"/>
          <p:nvPr/>
        </p:nvSpPr>
        <p:spPr>
          <a:xfrm>
            <a:off x="3854782" y="3978495"/>
            <a:ext cx="806825" cy="369332"/>
          </a:xfrm>
          <a:prstGeom prst="rect">
            <a:avLst/>
          </a:prstGeom>
          <a:solidFill>
            <a:srgbClr val="FF66FF"/>
          </a:solidFill>
        </p:spPr>
        <p:txBody>
          <a:bodyPr wrap="square" rtlCol="1">
            <a:spAutoFit/>
          </a:bodyPr>
          <a:lstStyle/>
          <a:p>
            <a:r>
              <a:rPr lang="he-IL" dirty="0"/>
              <a:t>357</a:t>
            </a:r>
          </a:p>
        </p:txBody>
      </p:sp>
      <p:sp>
        <p:nvSpPr>
          <p:cNvPr id="38" name="TextBox 37"/>
          <p:cNvSpPr txBox="1"/>
          <p:nvPr/>
        </p:nvSpPr>
        <p:spPr>
          <a:xfrm>
            <a:off x="2671481" y="4399823"/>
            <a:ext cx="797864" cy="369332"/>
          </a:xfrm>
          <a:prstGeom prst="rect">
            <a:avLst/>
          </a:prstGeom>
          <a:solidFill>
            <a:srgbClr val="00FF00"/>
          </a:solidFill>
        </p:spPr>
        <p:txBody>
          <a:bodyPr wrap="square" rtlCol="1">
            <a:spAutoFit/>
          </a:bodyPr>
          <a:lstStyle/>
          <a:p>
            <a:r>
              <a:rPr lang="he-IL" dirty="0"/>
              <a:t>1,519</a:t>
            </a:r>
          </a:p>
        </p:txBody>
      </p:sp>
      <p:sp>
        <p:nvSpPr>
          <p:cNvPr id="39" name="TextBox 38"/>
          <p:cNvSpPr txBox="1"/>
          <p:nvPr/>
        </p:nvSpPr>
        <p:spPr>
          <a:xfrm>
            <a:off x="4016143" y="4708191"/>
            <a:ext cx="672361" cy="369332"/>
          </a:xfrm>
          <a:prstGeom prst="rect">
            <a:avLst/>
          </a:prstGeom>
          <a:solidFill>
            <a:srgbClr val="00FFFF"/>
          </a:solidFill>
        </p:spPr>
        <p:txBody>
          <a:bodyPr wrap="square" rtlCol="1">
            <a:spAutoFit/>
          </a:bodyPr>
          <a:lstStyle/>
          <a:p>
            <a:r>
              <a:rPr lang="he-IL" dirty="0"/>
              <a:t>589</a:t>
            </a:r>
          </a:p>
        </p:txBody>
      </p:sp>
      <p:sp>
        <p:nvSpPr>
          <p:cNvPr id="40" name="TextBox 39"/>
          <p:cNvSpPr txBox="1"/>
          <p:nvPr/>
        </p:nvSpPr>
        <p:spPr>
          <a:xfrm>
            <a:off x="1201271" y="4014353"/>
            <a:ext cx="1075764" cy="369332"/>
          </a:xfrm>
          <a:prstGeom prst="rect">
            <a:avLst/>
          </a:prstGeom>
          <a:noFill/>
        </p:spPr>
        <p:txBody>
          <a:bodyPr wrap="square" rtlCol="1">
            <a:spAutoFit/>
          </a:bodyPr>
          <a:lstStyle/>
          <a:p>
            <a:r>
              <a:rPr lang="he-IL" dirty="0"/>
              <a:t>357</a:t>
            </a:r>
          </a:p>
        </p:txBody>
      </p:sp>
      <p:sp>
        <p:nvSpPr>
          <p:cNvPr id="41" name="TextBox 40"/>
          <p:cNvSpPr txBox="1"/>
          <p:nvPr/>
        </p:nvSpPr>
        <p:spPr>
          <a:xfrm>
            <a:off x="1174381" y="4399830"/>
            <a:ext cx="1075764" cy="369332"/>
          </a:xfrm>
          <a:prstGeom prst="rect">
            <a:avLst/>
          </a:prstGeom>
          <a:noFill/>
        </p:spPr>
        <p:txBody>
          <a:bodyPr wrap="square" rtlCol="1">
            <a:spAutoFit/>
          </a:bodyPr>
          <a:lstStyle/>
          <a:p>
            <a:r>
              <a:rPr lang="he-IL" dirty="0"/>
              <a:t>1,162</a:t>
            </a:r>
          </a:p>
        </p:txBody>
      </p:sp>
      <p:sp>
        <p:nvSpPr>
          <p:cNvPr id="42" name="TextBox 41"/>
          <p:cNvSpPr txBox="1"/>
          <p:nvPr/>
        </p:nvSpPr>
        <p:spPr>
          <a:xfrm>
            <a:off x="1138523" y="4740481"/>
            <a:ext cx="1075764" cy="369332"/>
          </a:xfrm>
          <a:prstGeom prst="rect">
            <a:avLst/>
          </a:prstGeom>
          <a:noFill/>
        </p:spPr>
        <p:txBody>
          <a:bodyPr wrap="square" rtlCol="1">
            <a:spAutoFit/>
          </a:bodyPr>
          <a:lstStyle/>
          <a:p>
            <a:r>
              <a:rPr lang="he-IL" dirty="0"/>
              <a:t>573</a:t>
            </a:r>
          </a:p>
        </p:txBody>
      </p:sp>
      <p:sp>
        <p:nvSpPr>
          <p:cNvPr id="43" name="TextBox 42"/>
          <p:cNvSpPr txBox="1"/>
          <p:nvPr/>
        </p:nvSpPr>
        <p:spPr>
          <a:xfrm>
            <a:off x="699271" y="4014353"/>
            <a:ext cx="439252" cy="369332"/>
          </a:xfrm>
          <a:prstGeom prst="rect">
            <a:avLst/>
          </a:prstGeom>
          <a:noFill/>
        </p:spPr>
        <p:txBody>
          <a:bodyPr wrap="square" rtlCol="1">
            <a:spAutoFit/>
          </a:bodyPr>
          <a:lstStyle/>
          <a:p>
            <a:r>
              <a:rPr lang="he-IL" dirty="0"/>
              <a:t>ח</a:t>
            </a:r>
          </a:p>
        </p:txBody>
      </p:sp>
      <p:sp>
        <p:nvSpPr>
          <p:cNvPr id="44" name="TextBox 43"/>
          <p:cNvSpPr txBox="1"/>
          <p:nvPr/>
        </p:nvSpPr>
        <p:spPr>
          <a:xfrm>
            <a:off x="690310" y="4346043"/>
            <a:ext cx="439252" cy="369332"/>
          </a:xfrm>
          <a:prstGeom prst="rect">
            <a:avLst/>
          </a:prstGeom>
          <a:noFill/>
        </p:spPr>
        <p:txBody>
          <a:bodyPr wrap="square" rtlCol="1">
            <a:spAutoFit/>
          </a:bodyPr>
          <a:lstStyle/>
          <a:p>
            <a:r>
              <a:rPr lang="he-IL" dirty="0"/>
              <a:t>ז</a:t>
            </a:r>
          </a:p>
        </p:txBody>
      </p:sp>
      <p:sp>
        <p:nvSpPr>
          <p:cNvPr id="45" name="TextBox 44"/>
          <p:cNvSpPr txBox="1"/>
          <p:nvPr/>
        </p:nvSpPr>
        <p:spPr>
          <a:xfrm>
            <a:off x="699278" y="4713591"/>
            <a:ext cx="439252" cy="369332"/>
          </a:xfrm>
          <a:prstGeom prst="rect">
            <a:avLst/>
          </a:prstGeom>
          <a:noFill/>
        </p:spPr>
        <p:txBody>
          <a:bodyPr wrap="square" rtlCol="1">
            <a:spAutoFit/>
          </a:bodyPr>
          <a:lstStyle/>
          <a:p>
            <a:r>
              <a:rPr lang="he-IL" dirty="0"/>
              <a:t>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1+#ppt_w/2"/>
                                          </p:val>
                                        </p:tav>
                                        <p:tav tm="100000">
                                          <p:val>
                                            <p:strVal val="#ppt_x"/>
                                          </p:val>
                                        </p:tav>
                                      </p:tavLst>
                                    </p:anim>
                                    <p:anim calcmode="lin" valueType="num">
                                      <p:cBhvr additive="base">
                                        <p:cTn id="14"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1+#ppt_w/2"/>
                                          </p:val>
                                        </p:tav>
                                        <p:tav tm="100000">
                                          <p:val>
                                            <p:strVal val="#ppt_x"/>
                                          </p:val>
                                        </p:tav>
                                      </p:tavLst>
                                    </p:anim>
                                    <p:anim calcmode="lin" valueType="num">
                                      <p:cBhvr additive="base">
                                        <p:cTn id="20"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1+#ppt_w/2"/>
                                          </p:val>
                                        </p:tav>
                                        <p:tav tm="100000">
                                          <p:val>
                                            <p:strVal val="#ppt_x"/>
                                          </p:val>
                                        </p:tav>
                                      </p:tavLst>
                                    </p:anim>
                                    <p:anim calcmode="lin" valueType="num">
                                      <p:cBhvr additive="base">
                                        <p:cTn id="3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1+#ppt_w/2"/>
                                          </p:val>
                                        </p:tav>
                                        <p:tav tm="100000">
                                          <p:val>
                                            <p:strVal val="#ppt_x"/>
                                          </p:val>
                                        </p:tav>
                                      </p:tavLst>
                                    </p:anim>
                                    <p:anim calcmode="lin" valueType="num">
                                      <p:cBhvr additive="base">
                                        <p:cTn id="4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1+#ppt_w/2"/>
                                          </p:val>
                                        </p:tav>
                                        <p:tav tm="100000">
                                          <p:val>
                                            <p:strVal val="#ppt_x"/>
                                          </p:val>
                                        </p:tav>
                                      </p:tavLst>
                                    </p:anim>
                                    <p:anim calcmode="lin" valueType="num">
                                      <p:cBhvr additive="base">
                                        <p:cTn id="5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1+#ppt_w/2"/>
                                          </p:val>
                                        </p:tav>
                                        <p:tav tm="100000">
                                          <p:val>
                                            <p:strVal val="#ppt_x"/>
                                          </p:val>
                                        </p:tav>
                                      </p:tavLst>
                                    </p:anim>
                                    <p:anim calcmode="lin" valueType="num">
                                      <p:cBhvr additive="base">
                                        <p:cTn id="56"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1+#ppt_w/2"/>
                                          </p:val>
                                        </p:tav>
                                        <p:tav tm="100000">
                                          <p:val>
                                            <p:strVal val="#ppt_x"/>
                                          </p:val>
                                        </p:tav>
                                      </p:tavLst>
                                    </p:anim>
                                    <p:anim calcmode="lin" valueType="num">
                                      <p:cBhvr additive="base">
                                        <p:cTn id="6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1+#ppt_w/2"/>
                                          </p:val>
                                        </p:tav>
                                        <p:tav tm="100000">
                                          <p:val>
                                            <p:strVal val="#ppt_x"/>
                                          </p:val>
                                        </p:tav>
                                      </p:tavLst>
                                    </p:anim>
                                    <p:anim calcmode="lin" valueType="num">
                                      <p:cBhvr additive="base">
                                        <p:cTn id="7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additive="base">
                                        <p:cTn id="79" dur="500" fill="hold"/>
                                        <p:tgtEl>
                                          <p:spTgt spid="9"/>
                                        </p:tgtEl>
                                        <p:attrNameLst>
                                          <p:attrName>ppt_x</p:attrName>
                                        </p:attrNameLst>
                                      </p:cBhvr>
                                      <p:tavLst>
                                        <p:tav tm="0">
                                          <p:val>
                                            <p:strVal val="1+#ppt_w/2"/>
                                          </p:val>
                                        </p:tav>
                                        <p:tav tm="100000">
                                          <p:val>
                                            <p:strVal val="#ppt_x"/>
                                          </p:val>
                                        </p:tav>
                                      </p:tavLst>
                                    </p:anim>
                                    <p:anim calcmode="lin" valueType="num">
                                      <p:cBhvr additive="base">
                                        <p:cTn id="8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1+#ppt_w/2"/>
                                          </p:val>
                                        </p:tav>
                                        <p:tav tm="100000">
                                          <p:val>
                                            <p:strVal val="#ppt_x"/>
                                          </p:val>
                                        </p:tav>
                                      </p:tavLst>
                                    </p:anim>
                                    <p:anim calcmode="lin" valueType="num">
                                      <p:cBhvr additive="base">
                                        <p:cTn id="86"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2" fill="hold" grpId="0" nodeType="clickEffect">
                                  <p:stCondLst>
                                    <p:cond delay="0"/>
                                  </p:stCondLst>
                                  <p:childTnLst>
                                    <p:set>
                                      <p:cBhvr>
                                        <p:cTn id="90" dur="1" fill="hold">
                                          <p:stCondLst>
                                            <p:cond delay="0"/>
                                          </p:stCondLst>
                                        </p:cTn>
                                        <p:tgtEl>
                                          <p:spTgt spid="23"/>
                                        </p:tgtEl>
                                        <p:attrNameLst>
                                          <p:attrName>style.visibility</p:attrName>
                                        </p:attrNameLst>
                                      </p:cBhvr>
                                      <p:to>
                                        <p:strVal val="visible"/>
                                      </p:to>
                                    </p:set>
                                    <p:anim calcmode="lin" valueType="num">
                                      <p:cBhvr additive="base">
                                        <p:cTn id="91" dur="500" fill="hold"/>
                                        <p:tgtEl>
                                          <p:spTgt spid="23"/>
                                        </p:tgtEl>
                                        <p:attrNameLst>
                                          <p:attrName>ppt_x</p:attrName>
                                        </p:attrNameLst>
                                      </p:cBhvr>
                                      <p:tavLst>
                                        <p:tav tm="0">
                                          <p:val>
                                            <p:strVal val="1+#ppt_w/2"/>
                                          </p:val>
                                        </p:tav>
                                        <p:tav tm="100000">
                                          <p:val>
                                            <p:strVal val="#ppt_x"/>
                                          </p:val>
                                        </p:tav>
                                      </p:tavLst>
                                    </p:anim>
                                    <p:anim calcmode="lin" valueType="num">
                                      <p:cBhvr additive="base">
                                        <p:cTn id="92"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additive="base">
                                        <p:cTn id="97" dur="500" fill="hold"/>
                                        <p:tgtEl>
                                          <p:spTgt spid="11"/>
                                        </p:tgtEl>
                                        <p:attrNameLst>
                                          <p:attrName>ppt_x</p:attrName>
                                        </p:attrNameLst>
                                      </p:cBhvr>
                                      <p:tavLst>
                                        <p:tav tm="0">
                                          <p:val>
                                            <p:strVal val="1+#ppt_w/2"/>
                                          </p:val>
                                        </p:tav>
                                        <p:tav tm="100000">
                                          <p:val>
                                            <p:strVal val="#ppt_x"/>
                                          </p:val>
                                        </p:tav>
                                      </p:tavLst>
                                    </p:anim>
                                    <p:anim calcmode="lin" valueType="num">
                                      <p:cBhvr additive="base">
                                        <p:cTn id="9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2" fill="hold" grpId="0" nodeType="clickEffect">
                                  <p:stCondLst>
                                    <p:cond delay="0"/>
                                  </p:stCondLst>
                                  <p:childTnLst>
                                    <p:set>
                                      <p:cBhvr>
                                        <p:cTn id="102" dur="1" fill="hold">
                                          <p:stCondLst>
                                            <p:cond delay="0"/>
                                          </p:stCondLst>
                                        </p:cTn>
                                        <p:tgtEl>
                                          <p:spTgt spid="24"/>
                                        </p:tgtEl>
                                        <p:attrNameLst>
                                          <p:attrName>style.visibility</p:attrName>
                                        </p:attrNameLst>
                                      </p:cBhvr>
                                      <p:to>
                                        <p:strVal val="visible"/>
                                      </p:to>
                                    </p:set>
                                    <p:anim calcmode="lin" valueType="num">
                                      <p:cBhvr additive="base">
                                        <p:cTn id="103" dur="500" fill="hold"/>
                                        <p:tgtEl>
                                          <p:spTgt spid="24"/>
                                        </p:tgtEl>
                                        <p:attrNameLst>
                                          <p:attrName>ppt_x</p:attrName>
                                        </p:attrNameLst>
                                      </p:cBhvr>
                                      <p:tavLst>
                                        <p:tav tm="0">
                                          <p:val>
                                            <p:strVal val="1+#ppt_w/2"/>
                                          </p:val>
                                        </p:tav>
                                        <p:tav tm="100000">
                                          <p:val>
                                            <p:strVal val="#ppt_x"/>
                                          </p:val>
                                        </p:tav>
                                      </p:tavLst>
                                    </p:anim>
                                    <p:anim calcmode="lin" valueType="num">
                                      <p:cBhvr additive="base">
                                        <p:cTn id="10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2" fill="hold" grpId="0" nodeType="clickEffect">
                                  <p:stCondLst>
                                    <p:cond delay="0"/>
                                  </p:stCondLst>
                                  <p:childTnLst>
                                    <p:set>
                                      <p:cBhvr>
                                        <p:cTn id="108" dur="1" fill="hold">
                                          <p:stCondLst>
                                            <p:cond delay="0"/>
                                          </p:stCondLst>
                                        </p:cTn>
                                        <p:tgtEl>
                                          <p:spTgt spid="18"/>
                                        </p:tgtEl>
                                        <p:attrNameLst>
                                          <p:attrName>style.visibility</p:attrName>
                                        </p:attrNameLst>
                                      </p:cBhvr>
                                      <p:to>
                                        <p:strVal val="visible"/>
                                      </p:to>
                                    </p:set>
                                    <p:anim calcmode="lin" valueType="num">
                                      <p:cBhvr additive="base">
                                        <p:cTn id="109" dur="500" fill="hold"/>
                                        <p:tgtEl>
                                          <p:spTgt spid="18"/>
                                        </p:tgtEl>
                                        <p:attrNameLst>
                                          <p:attrName>ppt_x</p:attrName>
                                        </p:attrNameLst>
                                      </p:cBhvr>
                                      <p:tavLst>
                                        <p:tav tm="0">
                                          <p:val>
                                            <p:strVal val="1+#ppt_w/2"/>
                                          </p:val>
                                        </p:tav>
                                        <p:tav tm="100000">
                                          <p:val>
                                            <p:strVal val="#ppt_x"/>
                                          </p:val>
                                        </p:tav>
                                      </p:tavLst>
                                    </p:anim>
                                    <p:anim calcmode="lin" valueType="num">
                                      <p:cBhvr additive="base">
                                        <p:cTn id="110"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9" presetClass="entr" presetSubtype="0" fill="hold" grpId="0" nodeType="clickEffect">
                                  <p:stCondLst>
                                    <p:cond delay="0"/>
                                  </p:stCondLst>
                                  <p:childTnLst>
                                    <p:set>
                                      <p:cBhvr>
                                        <p:cTn id="114" dur="1" fill="hold">
                                          <p:stCondLst>
                                            <p:cond delay="0"/>
                                          </p:stCondLst>
                                        </p:cTn>
                                        <p:tgtEl>
                                          <p:spTgt spid="27"/>
                                        </p:tgtEl>
                                        <p:attrNameLst>
                                          <p:attrName>style.visibility</p:attrName>
                                        </p:attrNameLst>
                                      </p:cBhvr>
                                      <p:to>
                                        <p:strVal val="visible"/>
                                      </p:to>
                                    </p:set>
                                    <p:animEffect transition="in" filter="dissolve">
                                      <p:cBhvr>
                                        <p:cTn id="115" dur="500"/>
                                        <p:tgtEl>
                                          <p:spTgt spid="27"/>
                                        </p:tgtEl>
                                      </p:cBhvr>
                                    </p:animEffect>
                                  </p:childTnLst>
                                </p:cTn>
                              </p:par>
                            </p:childTnLst>
                          </p:cTn>
                        </p:par>
                      </p:childTnLst>
                    </p:cTn>
                  </p:par>
                  <p:par>
                    <p:cTn id="116" fill="hold">
                      <p:stCondLst>
                        <p:cond delay="indefinite"/>
                      </p:stCondLst>
                      <p:childTnLst>
                        <p:par>
                          <p:cTn id="117" fill="hold">
                            <p:stCondLst>
                              <p:cond delay="0"/>
                            </p:stCondLst>
                            <p:childTnLst>
                              <p:par>
                                <p:cTn id="118" presetID="9" presetClass="entr" presetSubtype="0" fill="hold" grpId="0" nodeType="click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dissolve">
                                      <p:cBhvr>
                                        <p:cTn id="120" dur="500"/>
                                        <p:tgtEl>
                                          <p:spTgt spid="30"/>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dissolve">
                                      <p:cBhvr>
                                        <p:cTn id="125" dur="500"/>
                                        <p:tgtEl>
                                          <p:spTgt spid="34"/>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ntr" presetSubtype="0" fill="hold" grpId="0" nodeType="clickEffect">
                                  <p:stCondLst>
                                    <p:cond delay="0"/>
                                  </p:stCondLst>
                                  <p:childTnLst>
                                    <p:set>
                                      <p:cBhvr>
                                        <p:cTn id="129" dur="1" fill="hold">
                                          <p:stCondLst>
                                            <p:cond delay="0"/>
                                          </p:stCondLst>
                                        </p:cTn>
                                        <p:tgtEl>
                                          <p:spTgt spid="37"/>
                                        </p:tgtEl>
                                        <p:attrNameLst>
                                          <p:attrName>style.visibility</p:attrName>
                                        </p:attrNameLst>
                                      </p:cBhvr>
                                      <p:to>
                                        <p:strVal val="visible"/>
                                      </p:to>
                                    </p:set>
                                    <p:animEffect transition="in" filter="dissolve">
                                      <p:cBhvr>
                                        <p:cTn id="130" dur="500"/>
                                        <p:tgtEl>
                                          <p:spTgt spid="37"/>
                                        </p:tgtEl>
                                      </p:cBhvr>
                                    </p:animEffec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grpId="0" nodeType="clickEffect">
                                  <p:stCondLst>
                                    <p:cond delay="0"/>
                                  </p:stCondLst>
                                  <p:childTnLst>
                                    <p:set>
                                      <p:cBhvr>
                                        <p:cTn id="134" dur="1" fill="hold">
                                          <p:stCondLst>
                                            <p:cond delay="0"/>
                                          </p:stCondLst>
                                        </p:cTn>
                                        <p:tgtEl>
                                          <p:spTgt spid="40"/>
                                        </p:tgtEl>
                                        <p:attrNameLst>
                                          <p:attrName>style.visibility</p:attrName>
                                        </p:attrNameLst>
                                      </p:cBhvr>
                                      <p:to>
                                        <p:strVal val="visible"/>
                                      </p:to>
                                    </p:set>
                                    <p:animEffect transition="in" filter="dissolve">
                                      <p:cBhvr>
                                        <p:cTn id="135" dur="500"/>
                                        <p:tgtEl>
                                          <p:spTgt spid="40"/>
                                        </p:tgtEl>
                                      </p:cBhvr>
                                    </p:animEffect>
                                  </p:childTnLst>
                                </p:cTn>
                              </p:par>
                            </p:childTnLst>
                          </p:cTn>
                        </p:par>
                      </p:childTnLst>
                    </p:cTn>
                  </p:par>
                  <p:par>
                    <p:cTn id="136" fill="hold">
                      <p:stCondLst>
                        <p:cond delay="indefinite"/>
                      </p:stCondLst>
                      <p:childTnLst>
                        <p:par>
                          <p:cTn id="137" fill="hold">
                            <p:stCondLst>
                              <p:cond delay="0"/>
                            </p:stCondLst>
                            <p:childTnLst>
                              <p:par>
                                <p:cTn id="138" presetID="9" presetClass="entr" presetSubtype="0" fill="hold" grpId="0" nodeType="clickEffect">
                                  <p:stCondLst>
                                    <p:cond delay="0"/>
                                  </p:stCondLst>
                                  <p:childTnLst>
                                    <p:set>
                                      <p:cBhvr>
                                        <p:cTn id="139" dur="1" fill="hold">
                                          <p:stCondLst>
                                            <p:cond delay="0"/>
                                          </p:stCondLst>
                                        </p:cTn>
                                        <p:tgtEl>
                                          <p:spTgt spid="43"/>
                                        </p:tgtEl>
                                        <p:attrNameLst>
                                          <p:attrName>style.visibility</p:attrName>
                                        </p:attrNameLst>
                                      </p:cBhvr>
                                      <p:to>
                                        <p:strVal val="visible"/>
                                      </p:to>
                                    </p:set>
                                    <p:animEffect transition="in" filter="dissolve">
                                      <p:cBhvr>
                                        <p:cTn id="140" dur="500"/>
                                        <p:tgtEl>
                                          <p:spTgt spid="43"/>
                                        </p:tgtEl>
                                      </p:cBhvr>
                                    </p:animEffect>
                                  </p:childTnLst>
                                </p:cTn>
                              </p:par>
                            </p:childTnLst>
                          </p:cTn>
                        </p:par>
                      </p:childTnLst>
                    </p:cTn>
                  </p:par>
                  <p:par>
                    <p:cTn id="141" fill="hold">
                      <p:stCondLst>
                        <p:cond delay="indefinite"/>
                      </p:stCondLst>
                      <p:childTnLst>
                        <p:par>
                          <p:cTn id="142" fill="hold">
                            <p:stCondLst>
                              <p:cond delay="0"/>
                            </p:stCondLst>
                            <p:childTnLst>
                              <p:par>
                                <p:cTn id="143" presetID="9" presetClass="entr" presetSubtype="0" fill="hold" grpId="0" nodeType="clickEffect">
                                  <p:stCondLst>
                                    <p:cond delay="0"/>
                                  </p:stCondLst>
                                  <p:childTnLst>
                                    <p:set>
                                      <p:cBhvr>
                                        <p:cTn id="144" dur="1" fill="hold">
                                          <p:stCondLst>
                                            <p:cond delay="0"/>
                                          </p:stCondLst>
                                        </p:cTn>
                                        <p:tgtEl>
                                          <p:spTgt spid="28"/>
                                        </p:tgtEl>
                                        <p:attrNameLst>
                                          <p:attrName>style.visibility</p:attrName>
                                        </p:attrNameLst>
                                      </p:cBhvr>
                                      <p:to>
                                        <p:strVal val="visible"/>
                                      </p:to>
                                    </p:set>
                                    <p:animEffect transition="in" filter="dissolve">
                                      <p:cBhvr>
                                        <p:cTn id="145" dur="500"/>
                                        <p:tgtEl>
                                          <p:spTgt spid="28"/>
                                        </p:tgtEl>
                                      </p:cBhvr>
                                    </p:animEffect>
                                  </p:childTnLst>
                                </p:cTn>
                              </p:par>
                            </p:childTnLst>
                          </p:cTn>
                        </p:par>
                      </p:childTnLst>
                    </p:cTn>
                  </p:par>
                  <p:par>
                    <p:cTn id="146" fill="hold">
                      <p:stCondLst>
                        <p:cond delay="indefinite"/>
                      </p:stCondLst>
                      <p:childTnLst>
                        <p:par>
                          <p:cTn id="147" fill="hold">
                            <p:stCondLst>
                              <p:cond delay="0"/>
                            </p:stCondLst>
                            <p:childTnLst>
                              <p:par>
                                <p:cTn id="148" presetID="9" presetClass="entr" presetSubtype="0" fill="hold" grpId="0" nodeType="clickEffect">
                                  <p:stCondLst>
                                    <p:cond delay="0"/>
                                  </p:stCondLst>
                                  <p:childTnLst>
                                    <p:set>
                                      <p:cBhvr>
                                        <p:cTn id="149" dur="1" fill="hold">
                                          <p:stCondLst>
                                            <p:cond delay="0"/>
                                          </p:stCondLst>
                                        </p:cTn>
                                        <p:tgtEl>
                                          <p:spTgt spid="31"/>
                                        </p:tgtEl>
                                        <p:attrNameLst>
                                          <p:attrName>style.visibility</p:attrName>
                                        </p:attrNameLst>
                                      </p:cBhvr>
                                      <p:to>
                                        <p:strVal val="visible"/>
                                      </p:to>
                                    </p:set>
                                    <p:animEffect transition="in" filter="dissolve">
                                      <p:cBhvr>
                                        <p:cTn id="150" dur="500"/>
                                        <p:tgtEl>
                                          <p:spTgt spid="31"/>
                                        </p:tgtEl>
                                      </p:cBhvr>
                                    </p:animEffect>
                                  </p:childTnLst>
                                </p:cTn>
                              </p:par>
                            </p:childTnLst>
                          </p:cTn>
                        </p:par>
                      </p:childTnLst>
                    </p:cTn>
                  </p:par>
                  <p:par>
                    <p:cTn id="151" fill="hold">
                      <p:stCondLst>
                        <p:cond delay="indefinite"/>
                      </p:stCondLst>
                      <p:childTnLst>
                        <p:par>
                          <p:cTn id="152" fill="hold">
                            <p:stCondLst>
                              <p:cond delay="0"/>
                            </p:stCondLst>
                            <p:childTnLst>
                              <p:par>
                                <p:cTn id="153" presetID="9" presetClass="entr" presetSubtype="0" fill="hold" grpId="0" nodeType="clickEffect">
                                  <p:stCondLst>
                                    <p:cond delay="0"/>
                                  </p:stCondLst>
                                  <p:childTnLst>
                                    <p:set>
                                      <p:cBhvr>
                                        <p:cTn id="154" dur="1" fill="hold">
                                          <p:stCondLst>
                                            <p:cond delay="0"/>
                                          </p:stCondLst>
                                        </p:cTn>
                                        <p:tgtEl>
                                          <p:spTgt spid="35"/>
                                        </p:tgtEl>
                                        <p:attrNameLst>
                                          <p:attrName>style.visibility</p:attrName>
                                        </p:attrNameLst>
                                      </p:cBhvr>
                                      <p:to>
                                        <p:strVal val="visible"/>
                                      </p:to>
                                    </p:set>
                                    <p:animEffect transition="in" filter="dissolve">
                                      <p:cBhvr>
                                        <p:cTn id="155" dur="500"/>
                                        <p:tgtEl>
                                          <p:spTgt spid="35"/>
                                        </p:tgtEl>
                                      </p:cBhvr>
                                    </p:animEffect>
                                  </p:childTnLst>
                                </p:cTn>
                              </p:par>
                            </p:childTnLst>
                          </p:cTn>
                        </p:par>
                      </p:childTnLst>
                    </p:cTn>
                  </p:par>
                  <p:par>
                    <p:cTn id="156" fill="hold">
                      <p:stCondLst>
                        <p:cond delay="indefinite"/>
                      </p:stCondLst>
                      <p:childTnLst>
                        <p:par>
                          <p:cTn id="157" fill="hold">
                            <p:stCondLst>
                              <p:cond delay="0"/>
                            </p:stCondLst>
                            <p:childTnLst>
                              <p:par>
                                <p:cTn id="158" presetID="9" presetClass="entr" presetSubtype="0" fill="hold" grpId="0" nodeType="clickEffect">
                                  <p:stCondLst>
                                    <p:cond delay="0"/>
                                  </p:stCondLst>
                                  <p:childTnLst>
                                    <p:set>
                                      <p:cBhvr>
                                        <p:cTn id="159" dur="1" fill="hold">
                                          <p:stCondLst>
                                            <p:cond delay="0"/>
                                          </p:stCondLst>
                                        </p:cTn>
                                        <p:tgtEl>
                                          <p:spTgt spid="38"/>
                                        </p:tgtEl>
                                        <p:attrNameLst>
                                          <p:attrName>style.visibility</p:attrName>
                                        </p:attrNameLst>
                                      </p:cBhvr>
                                      <p:to>
                                        <p:strVal val="visible"/>
                                      </p:to>
                                    </p:set>
                                    <p:animEffect transition="in" filter="dissolve">
                                      <p:cBhvr>
                                        <p:cTn id="160" dur="500"/>
                                        <p:tgtEl>
                                          <p:spTgt spid="38"/>
                                        </p:tgtEl>
                                      </p:cBhvr>
                                    </p:animEffect>
                                  </p:childTnLst>
                                </p:cTn>
                              </p:par>
                            </p:childTnLst>
                          </p:cTn>
                        </p:par>
                      </p:childTnLst>
                    </p:cTn>
                  </p:par>
                  <p:par>
                    <p:cTn id="161" fill="hold">
                      <p:stCondLst>
                        <p:cond delay="indefinite"/>
                      </p:stCondLst>
                      <p:childTnLst>
                        <p:par>
                          <p:cTn id="162" fill="hold">
                            <p:stCondLst>
                              <p:cond delay="0"/>
                            </p:stCondLst>
                            <p:childTnLst>
                              <p:par>
                                <p:cTn id="163" presetID="9" presetClass="entr" presetSubtype="0" fill="hold" grpId="0" nodeType="clickEffect">
                                  <p:stCondLst>
                                    <p:cond delay="0"/>
                                  </p:stCondLst>
                                  <p:childTnLst>
                                    <p:set>
                                      <p:cBhvr>
                                        <p:cTn id="164" dur="1" fill="hold">
                                          <p:stCondLst>
                                            <p:cond delay="0"/>
                                          </p:stCondLst>
                                        </p:cTn>
                                        <p:tgtEl>
                                          <p:spTgt spid="41"/>
                                        </p:tgtEl>
                                        <p:attrNameLst>
                                          <p:attrName>style.visibility</p:attrName>
                                        </p:attrNameLst>
                                      </p:cBhvr>
                                      <p:to>
                                        <p:strVal val="visible"/>
                                      </p:to>
                                    </p:set>
                                    <p:animEffect transition="in" filter="dissolve">
                                      <p:cBhvr>
                                        <p:cTn id="165" dur="500"/>
                                        <p:tgtEl>
                                          <p:spTgt spid="41"/>
                                        </p:tgtEl>
                                      </p:cBhvr>
                                    </p:animEffect>
                                  </p:childTnLst>
                                </p:cTn>
                              </p:par>
                            </p:childTnLst>
                          </p:cTn>
                        </p:par>
                      </p:childTnLst>
                    </p:cTn>
                  </p:par>
                  <p:par>
                    <p:cTn id="166" fill="hold">
                      <p:stCondLst>
                        <p:cond delay="indefinite"/>
                      </p:stCondLst>
                      <p:childTnLst>
                        <p:par>
                          <p:cTn id="167" fill="hold">
                            <p:stCondLst>
                              <p:cond delay="0"/>
                            </p:stCondLst>
                            <p:childTnLst>
                              <p:par>
                                <p:cTn id="168" presetID="9" presetClass="entr" presetSubtype="0" fill="hold" grpId="0" nodeType="clickEffect">
                                  <p:stCondLst>
                                    <p:cond delay="0"/>
                                  </p:stCondLst>
                                  <p:childTnLst>
                                    <p:set>
                                      <p:cBhvr>
                                        <p:cTn id="169" dur="1" fill="hold">
                                          <p:stCondLst>
                                            <p:cond delay="0"/>
                                          </p:stCondLst>
                                        </p:cTn>
                                        <p:tgtEl>
                                          <p:spTgt spid="44"/>
                                        </p:tgtEl>
                                        <p:attrNameLst>
                                          <p:attrName>style.visibility</p:attrName>
                                        </p:attrNameLst>
                                      </p:cBhvr>
                                      <p:to>
                                        <p:strVal val="visible"/>
                                      </p:to>
                                    </p:set>
                                    <p:animEffect transition="in" filter="dissolve">
                                      <p:cBhvr>
                                        <p:cTn id="170" dur="500"/>
                                        <p:tgtEl>
                                          <p:spTgt spid="44"/>
                                        </p:tgtEl>
                                      </p:cBhvr>
                                    </p:animEffect>
                                  </p:childTnLst>
                                </p:cTn>
                              </p:par>
                            </p:childTnLst>
                          </p:cTn>
                        </p:par>
                      </p:childTnLst>
                    </p:cTn>
                  </p:par>
                  <p:par>
                    <p:cTn id="171" fill="hold">
                      <p:stCondLst>
                        <p:cond delay="indefinite"/>
                      </p:stCondLst>
                      <p:childTnLst>
                        <p:par>
                          <p:cTn id="172" fill="hold">
                            <p:stCondLst>
                              <p:cond delay="0"/>
                            </p:stCondLst>
                            <p:childTnLst>
                              <p:par>
                                <p:cTn id="173" presetID="9" presetClass="entr" presetSubtype="0" fill="hold" grpId="0" nodeType="clickEffect">
                                  <p:stCondLst>
                                    <p:cond delay="0"/>
                                  </p:stCondLst>
                                  <p:childTnLst>
                                    <p:set>
                                      <p:cBhvr>
                                        <p:cTn id="174" dur="1" fill="hold">
                                          <p:stCondLst>
                                            <p:cond delay="0"/>
                                          </p:stCondLst>
                                        </p:cTn>
                                        <p:tgtEl>
                                          <p:spTgt spid="29"/>
                                        </p:tgtEl>
                                        <p:attrNameLst>
                                          <p:attrName>style.visibility</p:attrName>
                                        </p:attrNameLst>
                                      </p:cBhvr>
                                      <p:to>
                                        <p:strVal val="visible"/>
                                      </p:to>
                                    </p:set>
                                    <p:animEffect transition="in" filter="dissolve">
                                      <p:cBhvr>
                                        <p:cTn id="175" dur="500"/>
                                        <p:tgtEl>
                                          <p:spTgt spid="29"/>
                                        </p:tgtEl>
                                      </p:cBhvr>
                                    </p:animEffect>
                                  </p:childTnLst>
                                </p:cTn>
                              </p:par>
                            </p:childTnLst>
                          </p:cTn>
                        </p:par>
                      </p:childTnLst>
                    </p:cTn>
                  </p:par>
                  <p:par>
                    <p:cTn id="176" fill="hold">
                      <p:stCondLst>
                        <p:cond delay="indefinite"/>
                      </p:stCondLst>
                      <p:childTnLst>
                        <p:par>
                          <p:cTn id="177" fill="hold">
                            <p:stCondLst>
                              <p:cond delay="0"/>
                            </p:stCondLst>
                            <p:childTnLst>
                              <p:par>
                                <p:cTn id="178" presetID="9" presetClass="entr" presetSubtype="0" fill="hold" grpId="0" nodeType="clickEffect">
                                  <p:stCondLst>
                                    <p:cond delay="0"/>
                                  </p:stCondLst>
                                  <p:childTnLst>
                                    <p:set>
                                      <p:cBhvr>
                                        <p:cTn id="179" dur="1" fill="hold">
                                          <p:stCondLst>
                                            <p:cond delay="0"/>
                                          </p:stCondLst>
                                        </p:cTn>
                                        <p:tgtEl>
                                          <p:spTgt spid="32"/>
                                        </p:tgtEl>
                                        <p:attrNameLst>
                                          <p:attrName>style.visibility</p:attrName>
                                        </p:attrNameLst>
                                      </p:cBhvr>
                                      <p:to>
                                        <p:strVal val="visible"/>
                                      </p:to>
                                    </p:set>
                                    <p:animEffect transition="in" filter="dissolve">
                                      <p:cBhvr>
                                        <p:cTn id="180" dur="500"/>
                                        <p:tgtEl>
                                          <p:spTgt spid="32"/>
                                        </p:tgtEl>
                                      </p:cBhvr>
                                    </p:animEffect>
                                  </p:childTnLst>
                                </p:cTn>
                              </p:par>
                            </p:childTnLst>
                          </p:cTn>
                        </p:par>
                      </p:childTnLst>
                    </p:cTn>
                  </p:par>
                  <p:par>
                    <p:cTn id="181" fill="hold">
                      <p:stCondLst>
                        <p:cond delay="indefinite"/>
                      </p:stCondLst>
                      <p:childTnLst>
                        <p:par>
                          <p:cTn id="182" fill="hold">
                            <p:stCondLst>
                              <p:cond delay="0"/>
                            </p:stCondLst>
                            <p:childTnLst>
                              <p:par>
                                <p:cTn id="183" presetID="9" presetClass="entr" presetSubtype="0" fill="hold" grpId="0" nodeType="clickEffect">
                                  <p:stCondLst>
                                    <p:cond delay="0"/>
                                  </p:stCondLst>
                                  <p:childTnLst>
                                    <p:set>
                                      <p:cBhvr>
                                        <p:cTn id="184" dur="1" fill="hold">
                                          <p:stCondLst>
                                            <p:cond delay="0"/>
                                          </p:stCondLst>
                                        </p:cTn>
                                        <p:tgtEl>
                                          <p:spTgt spid="36"/>
                                        </p:tgtEl>
                                        <p:attrNameLst>
                                          <p:attrName>style.visibility</p:attrName>
                                        </p:attrNameLst>
                                      </p:cBhvr>
                                      <p:to>
                                        <p:strVal val="visible"/>
                                      </p:to>
                                    </p:set>
                                    <p:animEffect transition="in" filter="dissolve">
                                      <p:cBhvr>
                                        <p:cTn id="185" dur="500"/>
                                        <p:tgtEl>
                                          <p:spTgt spid="36"/>
                                        </p:tgtEl>
                                      </p:cBhvr>
                                    </p:animEffect>
                                  </p:childTnLst>
                                </p:cTn>
                              </p:par>
                            </p:childTnLst>
                          </p:cTn>
                        </p:par>
                      </p:childTnLst>
                    </p:cTn>
                  </p:par>
                  <p:par>
                    <p:cTn id="186" fill="hold">
                      <p:stCondLst>
                        <p:cond delay="indefinite"/>
                      </p:stCondLst>
                      <p:childTnLst>
                        <p:par>
                          <p:cTn id="187" fill="hold">
                            <p:stCondLst>
                              <p:cond delay="0"/>
                            </p:stCondLst>
                            <p:childTnLst>
                              <p:par>
                                <p:cTn id="188" presetID="9" presetClass="entr" presetSubtype="0" fill="hold" grpId="0" nodeType="clickEffect">
                                  <p:stCondLst>
                                    <p:cond delay="0"/>
                                  </p:stCondLst>
                                  <p:childTnLst>
                                    <p:set>
                                      <p:cBhvr>
                                        <p:cTn id="189" dur="1" fill="hold">
                                          <p:stCondLst>
                                            <p:cond delay="0"/>
                                          </p:stCondLst>
                                        </p:cTn>
                                        <p:tgtEl>
                                          <p:spTgt spid="39"/>
                                        </p:tgtEl>
                                        <p:attrNameLst>
                                          <p:attrName>style.visibility</p:attrName>
                                        </p:attrNameLst>
                                      </p:cBhvr>
                                      <p:to>
                                        <p:strVal val="visible"/>
                                      </p:to>
                                    </p:set>
                                    <p:animEffect transition="in" filter="dissolve">
                                      <p:cBhvr>
                                        <p:cTn id="190" dur="500"/>
                                        <p:tgtEl>
                                          <p:spTgt spid="39"/>
                                        </p:tgtEl>
                                      </p:cBhvr>
                                    </p:animEffect>
                                  </p:childTnLst>
                                </p:cTn>
                              </p:par>
                            </p:childTnLst>
                          </p:cTn>
                        </p:par>
                      </p:childTnLst>
                    </p:cTn>
                  </p:par>
                  <p:par>
                    <p:cTn id="191" fill="hold">
                      <p:stCondLst>
                        <p:cond delay="indefinite"/>
                      </p:stCondLst>
                      <p:childTnLst>
                        <p:par>
                          <p:cTn id="192" fill="hold">
                            <p:stCondLst>
                              <p:cond delay="0"/>
                            </p:stCondLst>
                            <p:childTnLst>
                              <p:par>
                                <p:cTn id="193" presetID="9" presetClass="entr" presetSubtype="0" fill="hold" grpId="0" nodeType="clickEffect">
                                  <p:stCondLst>
                                    <p:cond delay="0"/>
                                  </p:stCondLst>
                                  <p:childTnLst>
                                    <p:set>
                                      <p:cBhvr>
                                        <p:cTn id="194" dur="1" fill="hold">
                                          <p:stCondLst>
                                            <p:cond delay="0"/>
                                          </p:stCondLst>
                                        </p:cTn>
                                        <p:tgtEl>
                                          <p:spTgt spid="42"/>
                                        </p:tgtEl>
                                        <p:attrNameLst>
                                          <p:attrName>style.visibility</p:attrName>
                                        </p:attrNameLst>
                                      </p:cBhvr>
                                      <p:to>
                                        <p:strVal val="visible"/>
                                      </p:to>
                                    </p:set>
                                    <p:animEffect transition="in" filter="dissolve">
                                      <p:cBhvr>
                                        <p:cTn id="195" dur="500"/>
                                        <p:tgtEl>
                                          <p:spTgt spid="42"/>
                                        </p:tgtEl>
                                      </p:cBhvr>
                                    </p:animEffect>
                                  </p:childTnLst>
                                </p:cTn>
                              </p:par>
                            </p:childTnLst>
                          </p:cTn>
                        </p:par>
                      </p:childTnLst>
                    </p:cTn>
                  </p:par>
                  <p:par>
                    <p:cTn id="196" fill="hold">
                      <p:stCondLst>
                        <p:cond delay="indefinite"/>
                      </p:stCondLst>
                      <p:childTnLst>
                        <p:par>
                          <p:cTn id="197" fill="hold">
                            <p:stCondLst>
                              <p:cond delay="0"/>
                            </p:stCondLst>
                            <p:childTnLst>
                              <p:par>
                                <p:cTn id="198" presetID="9" presetClass="entr" presetSubtype="0" fill="hold" grpId="0" nodeType="clickEffect">
                                  <p:stCondLst>
                                    <p:cond delay="0"/>
                                  </p:stCondLst>
                                  <p:childTnLst>
                                    <p:set>
                                      <p:cBhvr>
                                        <p:cTn id="199" dur="1" fill="hold">
                                          <p:stCondLst>
                                            <p:cond delay="0"/>
                                          </p:stCondLst>
                                        </p:cTn>
                                        <p:tgtEl>
                                          <p:spTgt spid="45"/>
                                        </p:tgtEl>
                                        <p:attrNameLst>
                                          <p:attrName>style.visibility</p:attrName>
                                        </p:attrNameLst>
                                      </p:cBhvr>
                                      <p:to>
                                        <p:strVal val="visible"/>
                                      </p:to>
                                    </p:set>
                                    <p:animEffect transition="in" filter="dissolve">
                                      <p:cBhvr>
                                        <p:cTn id="20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animBg="1"/>
      <p:bldP spid="11" grpId="0" animBg="1"/>
      <p:bldP spid="12" grpId="0" animBg="1"/>
      <p:bldP spid="13" grpId="0"/>
      <p:bldP spid="14" grpId="0"/>
      <p:bldP spid="15" grpId="0"/>
      <p:bldP spid="16" grpId="0"/>
      <p:bldP spid="17" grpId="0"/>
      <p:bldP spid="18" grpId="0"/>
      <p:bldP spid="19" grpId="0"/>
      <p:bldP spid="20" grpId="0" animBg="1"/>
      <p:bldP spid="21" grpId="0"/>
      <p:bldP spid="22" grpId="0" animBg="1"/>
      <p:bldP spid="23" grpId="0"/>
      <p:bldP spid="24" grpId="0" animBg="1"/>
      <p:bldP spid="27" grpId="0"/>
      <p:bldP spid="28" grpId="0"/>
      <p:bldP spid="29" grpId="0"/>
      <p:bldP spid="30" grpId="0" animBg="1"/>
      <p:bldP spid="31" grpId="0" animBg="1"/>
      <p:bldP spid="32" grpId="0" animBg="1"/>
      <p:bldP spid="34" grpId="0"/>
      <p:bldP spid="35" grpId="0"/>
      <p:bldP spid="36" grpId="0"/>
      <p:bldP spid="37" grpId="0" animBg="1"/>
      <p:bldP spid="38" grpId="0" animBg="1"/>
      <p:bldP spid="39" grpId="0" animBg="1"/>
      <p:bldP spid="40" grpId="0"/>
      <p:bldP spid="41" grpId="0"/>
      <p:bldP spid="42" grpId="0"/>
      <p:bldP spid="43" grpId="0"/>
      <p:bldP spid="44" grpId="0"/>
      <p:bldP spid="4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טבלה 9"/>
          <p:cNvGraphicFramePr>
            <a:graphicFrameLocks noGrp="1"/>
          </p:cNvGraphicFramePr>
          <p:nvPr/>
        </p:nvGraphicFramePr>
        <p:xfrm>
          <a:off x="1291261" y="769270"/>
          <a:ext cx="10130113" cy="5259173"/>
        </p:xfrm>
        <a:graphic>
          <a:graphicData uri="http://schemas.openxmlformats.org/drawingml/2006/table">
            <a:tbl>
              <a:tblPr rtl="1"/>
              <a:tblGrid>
                <a:gridCol w="327014">
                  <a:extLst>
                    <a:ext uri="{9D8B030D-6E8A-4147-A177-3AD203B41FA5}">
                      <a16:colId xmlns:a16="http://schemas.microsoft.com/office/drawing/2014/main" val="20000"/>
                    </a:ext>
                  </a:extLst>
                </a:gridCol>
                <a:gridCol w="162060">
                  <a:extLst>
                    <a:ext uri="{9D8B030D-6E8A-4147-A177-3AD203B41FA5}">
                      <a16:colId xmlns:a16="http://schemas.microsoft.com/office/drawing/2014/main" val="20001"/>
                    </a:ext>
                  </a:extLst>
                </a:gridCol>
                <a:gridCol w="162060">
                  <a:extLst>
                    <a:ext uri="{9D8B030D-6E8A-4147-A177-3AD203B41FA5}">
                      <a16:colId xmlns:a16="http://schemas.microsoft.com/office/drawing/2014/main" val="20002"/>
                    </a:ext>
                  </a:extLst>
                </a:gridCol>
                <a:gridCol w="162060">
                  <a:extLst>
                    <a:ext uri="{9D8B030D-6E8A-4147-A177-3AD203B41FA5}">
                      <a16:colId xmlns:a16="http://schemas.microsoft.com/office/drawing/2014/main" val="20003"/>
                    </a:ext>
                  </a:extLst>
                </a:gridCol>
                <a:gridCol w="343036">
                  <a:extLst>
                    <a:ext uri="{9D8B030D-6E8A-4147-A177-3AD203B41FA5}">
                      <a16:colId xmlns:a16="http://schemas.microsoft.com/office/drawing/2014/main" val="20004"/>
                    </a:ext>
                  </a:extLst>
                </a:gridCol>
                <a:gridCol w="342092">
                  <a:extLst>
                    <a:ext uri="{9D8B030D-6E8A-4147-A177-3AD203B41FA5}">
                      <a16:colId xmlns:a16="http://schemas.microsoft.com/office/drawing/2014/main" val="20005"/>
                    </a:ext>
                  </a:extLst>
                </a:gridCol>
                <a:gridCol w="162060">
                  <a:extLst>
                    <a:ext uri="{9D8B030D-6E8A-4147-A177-3AD203B41FA5}">
                      <a16:colId xmlns:a16="http://schemas.microsoft.com/office/drawing/2014/main" val="20006"/>
                    </a:ext>
                  </a:extLst>
                </a:gridCol>
                <a:gridCol w="162060">
                  <a:extLst>
                    <a:ext uri="{9D8B030D-6E8A-4147-A177-3AD203B41FA5}">
                      <a16:colId xmlns:a16="http://schemas.microsoft.com/office/drawing/2014/main" val="20007"/>
                    </a:ext>
                  </a:extLst>
                </a:gridCol>
                <a:gridCol w="162060">
                  <a:extLst>
                    <a:ext uri="{9D8B030D-6E8A-4147-A177-3AD203B41FA5}">
                      <a16:colId xmlns:a16="http://schemas.microsoft.com/office/drawing/2014/main" val="20008"/>
                    </a:ext>
                  </a:extLst>
                </a:gridCol>
                <a:gridCol w="162060">
                  <a:extLst>
                    <a:ext uri="{9D8B030D-6E8A-4147-A177-3AD203B41FA5}">
                      <a16:colId xmlns:a16="http://schemas.microsoft.com/office/drawing/2014/main" val="20009"/>
                    </a:ext>
                  </a:extLst>
                </a:gridCol>
                <a:gridCol w="162060">
                  <a:extLst>
                    <a:ext uri="{9D8B030D-6E8A-4147-A177-3AD203B41FA5}">
                      <a16:colId xmlns:a16="http://schemas.microsoft.com/office/drawing/2014/main" val="20010"/>
                    </a:ext>
                  </a:extLst>
                </a:gridCol>
                <a:gridCol w="162060">
                  <a:extLst>
                    <a:ext uri="{9D8B030D-6E8A-4147-A177-3AD203B41FA5}">
                      <a16:colId xmlns:a16="http://schemas.microsoft.com/office/drawing/2014/main" val="20011"/>
                    </a:ext>
                  </a:extLst>
                </a:gridCol>
                <a:gridCol w="162060">
                  <a:extLst>
                    <a:ext uri="{9D8B030D-6E8A-4147-A177-3AD203B41FA5}">
                      <a16:colId xmlns:a16="http://schemas.microsoft.com/office/drawing/2014/main" val="20012"/>
                    </a:ext>
                  </a:extLst>
                </a:gridCol>
                <a:gridCol w="162060">
                  <a:extLst>
                    <a:ext uri="{9D8B030D-6E8A-4147-A177-3AD203B41FA5}">
                      <a16:colId xmlns:a16="http://schemas.microsoft.com/office/drawing/2014/main" val="20013"/>
                    </a:ext>
                  </a:extLst>
                </a:gridCol>
                <a:gridCol w="162060">
                  <a:extLst>
                    <a:ext uri="{9D8B030D-6E8A-4147-A177-3AD203B41FA5}">
                      <a16:colId xmlns:a16="http://schemas.microsoft.com/office/drawing/2014/main" val="20014"/>
                    </a:ext>
                  </a:extLst>
                </a:gridCol>
                <a:gridCol w="162060">
                  <a:extLst>
                    <a:ext uri="{9D8B030D-6E8A-4147-A177-3AD203B41FA5}">
                      <a16:colId xmlns:a16="http://schemas.microsoft.com/office/drawing/2014/main" val="20015"/>
                    </a:ext>
                  </a:extLst>
                </a:gridCol>
                <a:gridCol w="162060">
                  <a:extLst>
                    <a:ext uri="{9D8B030D-6E8A-4147-A177-3AD203B41FA5}">
                      <a16:colId xmlns:a16="http://schemas.microsoft.com/office/drawing/2014/main" val="20016"/>
                    </a:ext>
                  </a:extLst>
                </a:gridCol>
                <a:gridCol w="162060">
                  <a:extLst>
                    <a:ext uri="{9D8B030D-6E8A-4147-A177-3AD203B41FA5}">
                      <a16:colId xmlns:a16="http://schemas.microsoft.com/office/drawing/2014/main" val="20017"/>
                    </a:ext>
                  </a:extLst>
                </a:gridCol>
                <a:gridCol w="162060">
                  <a:extLst>
                    <a:ext uri="{9D8B030D-6E8A-4147-A177-3AD203B41FA5}">
                      <a16:colId xmlns:a16="http://schemas.microsoft.com/office/drawing/2014/main" val="20018"/>
                    </a:ext>
                  </a:extLst>
                </a:gridCol>
                <a:gridCol w="162060">
                  <a:extLst>
                    <a:ext uri="{9D8B030D-6E8A-4147-A177-3AD203B41FA5}">
                      <a16:colId xmlns:a16="http://schemas.microsoft.com/office/drawing/2014/main" val="20019"/>
                    </a:ext>
                  </a:extLst>
                </a:gridCol>
                <a:gridCol w="162060">
                  <a:extLst>
                    <a:ext uri="{9D8B030D-6E8A-4147-A177-3AD203B41FA5}">
                      <a16:colId xmlns:a16="http://schemas.microsoft.com/office/drawing/2014/main" val="20020"/>
                    </a:ext>
                  </a:extLst>
                </a:gridCol>
                <a:gridCol w="162060">
                  <a:extLst>
                    <a:ext uri="{9D8B030D-6E8A-4147-A177-3AD203B41FA5}">
                      <a16:colId xmlns:a16="http://schemas.microsoft.com/office/drawing/2014/main" val="20021"/>
                    </a:ext>
                  </a:extLst>
                </a:gridCol>
                <a:gridCol w="162060">
                  <a:extLst>
                    <a:ext uri="{9D8B030D-6E8A-4147-A177-3AD203B41FA5}">
                      <a16:colId xmlns:a16="http://schemas.microsoft.com/office/drawing/2014/main" val="20022"/>
                    </a:ext>
                  </a:extLst>
                </a:gridCol>
                <a:gridCol w="162060">
                  <a:extLst>
                    <a:ext uri="{9D8B030D-6E8A-4147-A177-3AD203B41FA5}">
                      <a16:colId xmlns:a16="http://schemas.microsoft.com/office/drawing/2014/main" val="20023"/>
                    </a:ext>
                  </a:extLst>
                </a:gridCol>
                <a:gridCol w="162060">
                  <a:extLst>
                    <a:ext uri="{9D8B030D-6E8A-4147-A177-3AD203B41FA5}">
                      <a16:colId xmlns:a16="http://schemas.microsoft.com/office/drawing/2014/main" val="20024"/>
                    </a:ext>
                  </a:extLst>
                </a:gridCol>
                <a:gridCol w="162060">
                  <a:extLst>
                    <a:ext uri="{9D8B030D-6E8A-4147-A177-3AD203B41FA5}">
                      <a16:colId xmlns:a16="http://schemas.microsoft.com/office/drawing/2014/main" val="20025"/>
                    </a:ext>
                  </a:extLst>
                </a:gridCol>
                <a:gridCol w="162060">
                  <a:extLst>
                    <a:ext uri="{9D8B030D-6E8A-4147-A177-3AD203B41FA5}">
                      <a16:colId xmlns:a16="http://schemas.microsoft.com/office/drawing/2014/main" val="20026"/>
                    </a:ext>
                  </a:extLst>
                </a:gridCol>
                <a:gridCol w="162060">
                  <a:extLst>
                    <a:ext uri="{9D8B030D-6E8A-4147-A177-3AD203B41FA5}">
                      <a16:colId xmlns:a16="http://schemas.microsoft.com/office/drawing/2014/main" val="20027"/>
                    </a:ext>
                  </a:extLst>
                </a:gridCol>
                <a:gridCol w="162060">
                  <a:extLst>
                    <a:ext uri="{9D8B030D-6E8A-4147-A177-3AD203B41FA5}">
                      <a16:colId xmlns:a16="http://schemas.microsoft.com/office/drawing/2014/main" val="20028"/>
                    </a:ext>
                  </a:extLst>
                </a:gridCol>
                <a:gridCol w="162060">
                  <a:extLst>
                    <a:ext uri="{9D8B030D-6E8A-4147-A177-3AD203B41FA5}">
                      <a16:colId xmlns:a16="http://schemas.microsoft.com/office/drawing/2014/main" val="20029"/>
                    </a:ext>
                  </a:extLst>
                </a:gridCol>
                <a:gridCol w="162060">
                  <a:extLst>
                    <a:ext uri="{9D8B030D-6E8A-4147-A177-3AD203B41FA5}">
                      <a16:colId xmlns:a16="http://schemas.microsoft.com/office/drawing/2014/main" val="20030"/>
                    </a:ext>
                  </a:extLst>
                </a:gridCol>
                <a:gridCol w="162060">
                  <a:extLst>
                    <a:ext uri="{9D8B030D-6E8A-4147-A177-3AD203B41FA5}">
                      <a16:colId xmlns:a16="http://schemas.microsoft.com/office/drawing/2014/main" val="20031"/>
                    </a:ext>
                  </a:extLst>
                </a:gridCol>
                <a:gridCol w="162060">
                  <a:extLst>
                    <a:ext uri="{9D8B030D-6E8A-4147-A177-3AD203B41FA5}">
                      <a16:colId xmlns:a16="http://schemas.microsoft.com/office/drawing/2014/main" val="20032"/>
                    </a:ext>
                  </a:extLst>
                </a:gridCol>
                <a:gridCol w="162060">
                  <a:extLst>
                    <a:ext uri="{9D8B030D-6E8A-4147-A177-3AD203B41FA5}">
                      <a16:colId xmlns:a16="http://schemas.microsoft.com/office/drawing/2014/main" val="20033"/>
                    </a:ext>
                  </a:extLst>
                </a:gridCol>
                <a:gridCol w="162060">
                  <a:extLst>
                    <a:ext uri="{9D8B030D-6E8A-4147-A177-3AD203B41FA5}">
                      <a16:colId xmlns:a16="http://schemas.microsoft.com/office/drawing/2014/main" val="20034"/>
                    </a:ext>
                  </a:extLst>
                </a:gridCol>
                <a:gridCol w="162060">
                  <a:extLst>
                    <a:ext uri="{9D8B030D-6E8A-4147-A177-3AD203B41FA5}">
                      <a16:colId xmlns:a16="http://schemas.microsoft.com/office/drawing/2014/main" val="20035"/>
                    </a:ext>
                  </a:extLst>
                </a:gridCol>
                <a:gridCol w="162060">
                  <a:extLst>
                    <a:ext uri="{9D8B030D-6E8A-4147-A177-3AD203B41FA5}">
                      <a16:colId xmlns:a16="http://schemas.microsoft.com/office/drawing/2014/main" val="20036"/>
                    </a:ext>
                  </a:extLst>
                </a:gridCol>
                <a:gridCol w="162060">
                  <a:extLst>
                    <a:ext uri="{9D8B030D-6E8A-4147-A177-3AD203B41FA5}">
                      <a16:colId xmlns:a16="http://schemas.microsoft.com/office/drawing/2014/main" val="20037"/>
                    </a:ext>
                  </a:extLst>
                </a:gridCol>
                <a:gridCol w="162060">
                  <a:extLst>
                    <a:ext uri="{9D8B030D-6E8A-4147-A177-3AD203B41FA5}">
                      <a16:colId xmlns:a16="http://schemas.microsoft.com/office/drawing/2014/main" val="20038"/>
                    </a:ext>
                  </a:extLst>
                </a:gridCol>
                <a:gridCol w="162060">
                  <a:extLst>
                    <a:ext uri="{9D8B030D-6E8A-4147-A177-3AD203B41FA5}">
                      <a16:colId xmlns:a16="http://schemas.microsoft.com/office/drawing/2014/main" val="20039"/>
                    </a:ext>
                  </a:extLst>
                </a:gridCol>
                <a:gridCol w="162060">
                  <a:extLst>
                    <a:ext uri="{9D8B030D-6E8A-4147-A177-3AD203B41FA5}">
                      <a16:colId xmlns:a16="http://schemas.microsoft.com/office/drawing/2014/main" val="20040"/>
                    </a:ext>
                  </a:extLst>
                </a:gridCol>
                <a:gridCol w="162060">
                  <a:extLst>
                    <a:ext uri="{9D8B030D-6E8A-4147-A177-3AD203B41FA5}">
                      <a16:colId xmlns:a16="http://schemas.microsoft.com/office/drawing/2014/main" val="20041"/>
                    </a:ext>
                  </a:extLst>
                </a:gridCol>
                <a:gridCol w="162060">
                  <a:extLst>
                    <a:ext uri="{9D8B030D-6E8A-4147-A177-3AD203B41FA5}">
                      <a16:colId xmlns:a16="http://schemas.microsoft.com/office/drawing/2014/main" val="20042"/>
                    </a:ext>
                  </a:extLst>
                </a:gridCol>
                <a:gridCol w="162060">
                  <a:extLst>
                    <a:ext uri="{9D8B030D-6E8A-4147-A177-3AD203B41FA5}">
                      <a16:colId xmlns:a16="http://schemas.microsoft.com/office/drawing/2014/main" val="20043"/>
                    </a:ext>
                  </a:extLst>
                </a:gridCol>
                <a:gridCol w="162060">
                  <a:extLst>
                    <a:ext uri="{9D8B030D-6E8A-4147-A177-3AD203B41FA5}">
                      <a16:colId xmlns:a16="http://schemas.microsoft.com/office/drawing/2014/main" val="20044"/>
                    </a:ext>
                  </a:extLst>
                </a:gridCol>
                <a:gridCol w="162060">
                  <a:extLst>
                    <a:ext uri="{9D8B030D-6E8A-4147-A177-3AD203B41FA5}">
                      <a16:colId xmlns:a16="http://schemas.microsoft.com/office/drawing/2014/main" val="20045"/>
                    </a:ext>
                  </a:extLst>
                </a:gridCol>
                <a:gridCol w="162060">
                  <a:extLst>
                    <a:ext uri="{9D8B030D-6E8A-4147-A177-3AD203B41FA5}">
                      <a16:colId xmlns:a16="http://schemas.microsoft.com/office/drawing/2014/main" val="20046"/>
                    </a:ext>
                  </a:extLst>
                </a:gridCol>
                <a:gridCol w="162060">
                  <a:extLst>
                    <a:ext uri="{9D8B030D-6E8A-4147-A177-3AD203B41FA5}">
                      <a16:colId xmlns:a16="http://schemas.microsoft.com/office/drawing/2014/main" val="20047"/>
                    </a:ext>
                  </a:extLst>
                </a:gridCol>
                <a:gridCol w="162060">
                  <a:extLst>
                    <a:ext uri="{9D8B030D-6E8A-4147-A177-3AD203B41FA5}">
                      <a16:colId xmlns:a16="http://schemas.microsoft.com/office/drawing/2014/main" val="20048"/>
                    </a:ext>
                  </a:extLst>
                </a:gridCol>
                <a:gridCol w="162060">
                  <a:extLst>
                    <a:ext uri="{9D8B030D-6E8A-4147-A177-3AD203B41FA5}">
                      <a16:colId xmlns:a16="http://schemas.microsoft.com/office/drawing/2014/main" val="20049"/>
                    </a:ext>
                  </a:extLst>
                </a:gridCol>
                <a:gridCol w="162060">
                  <a:extLst>
                    <a:ext uri="{9D8B030D-6E8A-4147-A177-3AD203B41FA5}">
                      <a16:colId xmlns:a16="http://schemas.microsoft.com/office/drawing/2014/main" val="20050"/>
                    </a:ext>
                  </a:extLst>
                </a:gridCol>
                <a:gridCol w="162060">
                  <a:extLst>
                    <a:ext uri="{9D8B030D-6E8A-4147-A177-3AD203B41FA5}">
                      <a16:colId xmlns:a16="http://schemas.microsoft.com/office/drawing/2014/main" val="20051"/>
                    </a:ext>
                  </a:extLst>
                </a:gridCol>
                <a:gridCol w="162060">
                  <a:extLst>
                    <a:ext uri="{9D8B030D-6E8A-4147-A177-3AD203B41FA5}">
                      <a16:colId xmlns:a16="http://schemas.microsoft.com/office/drawing/2014/main" val="20052"/>
                    </a:ext>
                  </a:extLst>
                </a:gridCol>
                <a:gridCol w="359998">
                  <a:extLst>
                    <a:ext uri="{9D8B030D-6E8A-4147-A177-3AD203B41FA5}">
                      <a16:colId xmlns:a16="http://schemas.microsoft.com/office/drawing/2014/main" val="20053"/>
                    </a:ext>
                  </a:extLst>
                </a:gridCol>
                <a:gridCol w="366596">
                  <a:extLst>
                    <a:ext uri="{9D8B030D-6E8A-4147-A177-3AD203B41FA5}">
                      <a16:colId xmlns:a16="http://schemas.microsoft.com/office/drawing/2014/main" val="20054"/>
                    </a:ext>
                  </a:extLst>
                </a:gridCol>
                <a:gridCol w="288377">
                  <a:extLst>
                    <a:ext uri="{9D8B030D-6E8A-4147-A177-3AD203B41FA5}">
                      <a16:colId xmlns:a16="http://schemas.microsoft.com/office/drawing/2014/main" val="20055"/>
                    </a:ext>
                  </a:extLst>
                </a:gridCol>
              </a:tblGrid>
              <a:tr h="410666">
                <a:tc gridSpan="7">
                  <a:txBody>
                    <a:bodyPr/>
                    <a:lstStyle/>
                    <a:p>
                      <a:pPr algn="r" rtl="1">
                        <a:spcAft>
                          <a:spcPts val="0"/>
                        </a:spcAft>
                      </a:pPr>
                      <a:r>
                        <a:rPr lang="he-IL" sz="1200" dirty="0">
                          <a:latin typeface="Times New Roman"/>
                          <a:ea typeface="Times New Roman"/>
                          <a:cs typeface="Arial"/>
                        </a:rPr>
                        <a:t>מדינת ישראל</a:t>
                      </a:r>
                      <a:endParaRPr lang="en-US" sz="12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r" rtl="1">
                        <a:spcAft>
                          <a:spcPts val="0"/>
                        </a:spcAft>
                      </a:pPr>
                      <a:r>
                        <a:rPr lang="he-IL" sz="1200" b="1">
                          <a:latin typeface="Times New Roman"/>
                          <a:ea typeface="Times New Roman"/>
                          <a:cs typeface="Arial"/>
                        </a:rPr>
                        <a:t>אגף המכס ומס ערך מוסף</a:t>
                      </a:r>
                      <a:endParaRPr lang="en-US" sz="12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1">
                  <a:txBody>
                    <a:bodyPr/>
                    <a:lstStyle/>
                    <a:p>
                      <a:pPr algn="r" rtl="1">
                        <a:spcAft>
                          <a:spcPts val="0"/>
                        </a:spcAft>
                      </a:pPr>
                      <a:r>
                        <a:rPr lang="he-IL" sz="1200" b="1" dirty="0">
                          <a:latin typeface="Times New Roman"/>
                          <a:ea typeface="Times New Roman"/>
                          <a:cs typeface="Arial"/>
                        </a:rPr>
                        <a:t>דו"ח תקופתי</a:t>
                      </a:r>
                      <a:endParaRPr lang="en-US" sz="12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7">
                  <a:txBody>
                    <a:bodyPr/>
                    <a:lstStyle/>
                    <a:p>
                      <a:pPr algn="ctr" rtl="1">
                        <a:spcAft>
                          <a:spcPts val="0"/>
                        </a:spcAft>
                      </a:pPr>
                      <a:r>
                        <a:rPr lang="he-IL" sz="1100">
                          <a:latin typeface="Times New Roman"/>
                          <a:ea typeface="Times New Roman"/>
                          <a:cs typeface="Arial"/>
                        </a:rPr>
                        <a:t>הודעת זיכוי </a:t>
                      </a:r>
                      <a:r>
                        <a:rPr lang="en-US" sz="1100">
                          <a:latin typeface="Arial"/>
                          <a:ea typeface="Times New Roman"/>
                          <a:cs typeface="David"/>
                        </a:rPr>
                        <a:t>–</a:t>
                      </a:r>
                      <a:r>
                        <a:rPr lang="he-IL" sz="1100">
                          <a:latin typeface="Times New Roman"/>
                          <a:ea typeface="Times New Roman"/>
                          <a:cs typeface="Arial"/>
                        </a:rPr>
                        <a:t> לתשלום</a:t>
                      </a:r>
                      <a:endParaRPr lang="en-US" sz="1200">
                        <a:latin typeface="Times New Roman"/>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456294">
                <a:tc gridSpan="3">
                  <a:txBody>
                    <a:bodyPr/>
                    <a:lstStyle/>
                    <a:p>
                      <a:pPr algn="r" rtl="1">
                        <a:spcAft>
                          <a:spcPts val="0"/>
                        </a:spcAft>
                      </a:pPr>
                      <a:r>
                        <a:rPr lang="he-IL" sz="1200" b="1">
                          <a:latin typeface="Times New Roman"/>
                          <a:ea typeface="Times New Roman"/>
                          <a:cs typeface="Arial"/>
                        </a:rPr>
                        <a:t>מ</a:t>
                      </a:r>
                      <a:r>
                        <a:rPr lang="he-IL" sz="2200" b="1" baseline="30000">
                          <a:latin typeface="Times New Roman"/>
                          <a:ea typeface="Times New Roman"/>
                          <a:cs typeface="Arial"/>
                        </a:rPr>
                        <a:t>ע</a:t>
                      </a:r>
                      <a:r>
                        <a:rPr lang="he-IL" sz="1200" b="1">
                          <a:latin typeface="Times New Roman"/>
                          <a:ea typeface="Times New Roman"/>
                          <a:cs typeface="Arial"/>
                        </a:rPr>
                        <a:t>מ</a:t>
                      </a:r>
                      <a:endParaRPr lang="en-US" sz="12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r>
                        <a:rPr lang="he-IL" sz="1400" dirty="0">
                          <a:latin typeface="Times New Roman"/>
                          <a:ea typeface="Times New Roman"/>
                          <a:cs typeface="Arial"/>
                        </a:rPr>
                        <a:t>שם העוסק</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ctr" rtl="1">
                        <a:spcAft>
                          <a:spcPts val="0"/>
                        </a:spcAft>
                      </a:pPr>
                      <a:r>
                        <a:rPr lang="he-IL" sz="1400" dirty="0">
                          <a:latin typeface="Times New Roman"/>
                          <a:ea typeface="Times New Roman"/>
                          <a:cs typeface="Arial"/>
                        </a:rPr>
                        <a:t>מען</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r>
                        <a:rPr lang="he-IL" sz="1400" dirty="0">
                          <a:latin typeface="Times New Roman"/>
                          <a:ea typeface="Times New Roman"/>
                          <a:cs typeface="Arial"/>
                        </a:rPr>
                        <a:t>ס. ישוב</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gn="r" rtl="1">
                        <a:spcAft>
                          <a:spcPts val="0"/>
                        </a:spcAft>
                      </a:pPr>
                      <a:r>
                        <a:rPr lang="he-IL" sz="1400" dirty="0">
                          <a:latin typeface="Times New Roman"/>
                          <a:ea typeface="Times New Roman"/>
                          <a:cs typeface="Arial"/>
                        </a:rPr>
                        <a:t>מיקוד</a:t>
                      </a:r>
                    </a:p>
                    <a:p>
                      <a:pPr algn="r" rtl="1">
                        <a:spcAft>
                          <a:spcPts val="0"/>
                        </a:spcAft>
                      </a:pPr>
                      <a:r>
                        <a:rPr lang="he-IL" sz="1400" dirty="0">
                          <a:latin typeface="Times New Roman"/>
                          <a:ea typeface="Times New Roman"/>
                          <a:cs typeface="Arial"/>
                        </a:rPr>
                        <a:t>209887</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05332">
                <a:tc gridSpan="14">
                  <a:txBody>
                    <a:bodyPr/>
                    <a:lstStyle/>
                    <a:p>
                      <a:pPr algn="ctr" rtl="0">
                        <a:spcAft>
                          <a:spcPts val="0"/>
                        </a:spcAft>
                      </a:pPr>
                      <a:r>
                        <a:rPr lang="he-IL" sz="1200" dirty="0">
                          <a:latin typeface="Arial"/>
                          <a:ea typeface="Times New Roman"/>
                          <a:cs typeface="David"/>
                        </a:rPr>
                        <a:t> </a:t>
                      </a: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5">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r>
                        <a:rPr lang="he-IL" sz="800" dirty="0">
                          <a:latin typeface="Times New Roman"/>
                          <a:ea typeface="Times New Roman"/>
                          <a:cs typeface="Arial"/>
                        </a:rPr>
                        <a:t>835</a:t>
                      </a:r>
                      <a:endParaRPr lang="en-US" sz="1200" dirty="0">
                        <a:latin typeface="Times New Roman"/>
                        <a:ea typeface="Times New Roman"/>
                        <a:cs typeface="David"/>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0">
                        <a:spcAft>
                          <a:spcPts val="0"/>
                        </a:spcAft>
                      </a:pPr>
                      <a:endParaRPr lang="he-IL" sz="1200" dirty="0">
                        <a:latin typeface="Arial"/>
                        <a:ea typeface="Times New Roman"/>
                        <a:cs typeface="David"/>
                      </a:endParaRPr>
                    </a:p>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87865">
                <a:tc gridSpan="14">
                  <a:txBody>
                    <a:bodyPr/>
                    <a:lstStyle/>
                    <a:p>
                      <a:pPr algn="ctr" rtl="1">
                        <a:lnSpc>
                          <a:spcPts val="1000"/>
                        </a:lnSpc>
                        <a:spcAft>
                          <a:spcPts val="0"/>
                        </a:spcAft>
                      </a:pPr>
                      <a:r>
                        <a:rPr lang="he-IL" sz="1400" spc="-20" dirty="0">
                          <a:latin typeface="Times New Roman"/>
                          <a:ea typeface="Times New Roman"/>
                          <a:cs typeface="Arial"/>
                        </a:rPr>
                        <a:t>התקופה שלגביה חלה חובת הדיווח</a:t>
                      </a:r>
                      <a:endParaRPr lang="en-US" sz="1400" dirty="0">
                        <a:latin typeface="Times New Roman"/>
                        <a:ea typeface="Times New Roman"/>
                        <a:cs typeface="David"/>
                      </a:endParaRPr>
                    </a:p>
                  </a:txBody>
                  <a:tcPr marL="17780" marR="177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lnSpc>
                          <a:spcPts val="1000"/>
                        </a:lnSpc>
                        <a:spcAft>
                          <a:spcPts val="0"/>
                        </a:spcAft>
                      </a:pPr>
                      <a:r>
                        <a:rPr lang="he-IL" sz="1400" dirty="0">
                          <a:latin typeface="Times New Roman"/>
                          <a:ea typeface="Times New Roman"/>
                          <a:cs typeface="Arial"/>
                        </a:rPr>
                        <a:t>יש להגיש הדו"ח עד</a:t>
                      </a:r>
                      <a:endParaRPr lang="en-US" sz="1400" dirty="0">
                        <a:latin typeface="Times New Roman"/>
                        <a:ea typeface="Times New Roman"/>
                        <a:cs typeface="David"/>
                      </a:endParaRP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lnSpc>
                          <a:spcPts val="1000"/>
                        </a:lnSpc>
                        <a:spcAft>
                          <a:spcPts val="0"/>
                        </a:spcAft>
                      </a:pPr>
                      <a:r>
                        <a:rPr lang="he-IL" sz="1400" dirty="0">
                          <a:latin typeface="Times New Roman"/>
                          <a:ea typeface="Times New Roman"/>
                          <a:cs typeface="Arial"/>
                        </a:rPr>
                        <a:t>ס.ת</a:t>
                      </a:r>
                      <a:endParaRPr lang="en-US" sz="1400" dirty="0">
                        <a:latin typeface="Times New Roman"/>
                        <a:ea typeface="Times New Roman"/>
                        <a:cs typeface="David"/>
                      </a:endParaRP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gridSpan="5">
                  <a:txBody>
                    <a:bodyPr/>
                    <a:lstStyle/>
                    <a:p>
                      <a:pPr algn="r" rtl="1">
                        <a:lnSpc>
                          <a:spcPts val="1000"/>
                        </a:lnSpc>
                        <a:spcAft>
                          <a:spcPts val="0"/>
                        </a:spcAft>
                      </a:pPr>
                      <a:r>
                        <a:rPr lang="he-IL" sz="1400" dirty="0">
                          <a:latin typeface="Times New Roman"/>
                          <a:ea typeface="Times New Roman"/>
                          <a:cs typeface="Arial"/>
                        </a:rPr>
                        <a:t>ח.מ.א</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0">
                        <a:lnSpc>
                          <a:spcPts val="1000"/>
                        </a:lnSpc>
                        <a:spcAft>
                          <a:spcPts val="0"/>
                        </a:spcAft>
                      </a:pPr>
                      <a:endParaRPr lang="en-US" sz="1400" dirty="0">
                        <a:latin typeface="Arial"/>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lnSpc>
                          <a:spcPts val="1000"/>
                        </a:lnSpc>
                        <a:spcAft>
                          <a:spcPts val="0"/>
                        </a:spcAft>
                      </a:pPr>
                      <a:r>
                        <a:rPr lang="he-IL" sz="1400" dirty="0">
                          <a:latin typeface="Times New Roman"/>
                          <a:ea typeface="Times New Roman"/>
                          <a:cs typeface="Arial"/>
                        </a:rPr>
                        <a:t>שנה חודש</a:t>
                      </a:r>
                      <a:endParaRPr lang="en-US" sz="1400" dirty="0">
                        <a:latin typeface="Times New Roman"/>
                        <a:ea typeface="Times New Roman"/>
                        <a:cs typeface="David"/>
                      </a:endParaRPr>
                    </a:p>
                  </a:txBody>
                  <a:tcPr marL="17780" marR="177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0">
                        <a:lnSpc>
                          <a:spcPts val="1000"/>
                        </a:lnSpc>
                        <a:spcAft>
                          <a:spcPts val="0"/>
                        </a:spcAft>
                      </a:pPr>
                      <a:endParaRPr lang="en-US" sz="1400" dirty="0">
                        <a:latin typeface="Arial"/>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lnSpc>
                          <a:spcPts val="1000"/>
                        </a:lnSpc>
                        <a:spcAft>
                          <a:spcPts val="0"/>
                        </a:spcAft>
                      </a:pPr>
                      <a:r>
                        <a:rPr lang="he-IL" sz="1400" dirty="0">
                          <a:latin typeface="Times New Roman"/>
                          <a:ea typeface="Times New Roman"/>
                          <a:cs typeface="Arial"/>
                        </a:rPr>
                        <a:t>מס' תיק העוסק</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lnSpc>
                          <a:spcPts val="1000"/>
                        </a:lnSpc>
                        <a:spcAft>
                          <a:spcPts val="0"/>
                        </a:spcAft>
                      </a:pPr>
                      <a:endParaRPr lang="en-US" sz="1200">
                        <a:latin typeface="Arial"/>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0">
                <a:tc gridSpan="8">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9">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lnSpc>
                          <a:spcPts val="600"/>
                        </a:lnSpc>
                        <a:spcAft>
                          <a:spcPts val="0"/>
                        </a:spcAft>
                      </a:pPr>
                      <a:endParaRPr lang="he-IL" sz="1200" dirty="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4"/>
                  </a:ext>
                </a:extLst>
              </a:tr>
              <a:tr h="30284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Wingdings"/>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gridSpan="4">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232898">
                <a:tc gridSpan="12">
                  <a:txBody>
                    <a:bodyPr/>
                    <a:lstStyle/>
                    <a:p>
                      <a:pPr algn="ctr" rtl="1">
                        <a:spcAft>
                          <a:spcPts val="0"/>
                        </a:spcAft>
                      </a:pPr>
                      <a:r>
                        <a:rPr lang="he-IL" sz="1400">
                          <a:latin typeface="Times New Roman"/>
                          <a:ea typeface="Times New Roman"/>
                          <a:cs typeface="Arial"/>
                        </a:rPr>
                        <a:t>המס על העסקאות</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r>
                        <a:rPr lang="he-IL" sz="1400">
                          <a:latin typeface="Times New Roman"/>
                          <a:ea typeface="Times New Roman"/>
                          <a:cs typeface="Arial"/>
                        </a:rPr>
                        <a:t>עסקאות חייבות (ללא מע"מ)</a:t>
                      </a:r>
                      <a:endParaRPr lang="en-US" sz="1400">
                        <a:latin typeface="Times New Roman"/>
                        <a:ea typeface="Times New Roman"/>
                        <a:cs typeface="David"/>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0">
                  <a:txBody>
                    <a:bodyPr/>
                    <a:lstStyle/>
                    <a:p>
                      <a:pPr algn="ctr" rtl="1">
                        <a:spcAft>
                          <a:spcPts val="0"/>
                        </a:spcAft>
                      </a:pPr>
                      <a:r>
                        <a:rPr lang="he-IL" sz="1400">
                          <a:latin typeface="Times New Roman"/>
                          <a:ea typeface="Times New Roman"/>
                          <a:cs typeface="Arial"/>
                        </a:rPr>
                        <a:t>עסקאות פטורות או בשיעור אפס   </a:t>
                      </a:r>
                      <a:endParaRPr lang="en-US" sz="1400">
                        <a:latin typeface="Times New Roman"/>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6"/>
                  </a:ext>
                </a:extLst>
              </a:tr>
              <a:tr h="232898">
                <a:tc gridSpan="8">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7">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endParaRPr lang="en-US" sz="1400" dirty="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4">
                  <a:txBody>
                    <a:bodyPr/>
                    <a:lstStyle/>
                    <a:p>
                      <a:pPr algn="r" rtl="1">
                        <a:spcAft>
                          <a:spcPts val="0"/>
                        </a:spcAft>
                      </a:pPr>
                      <a:endParaRPr lang="he-IL" sz="14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7"/>
                  </a:ext>
                </a:extLst>
              </a:tr>
              <a:tr h="23289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Symbol"/>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29">
                  <a:txBody>
                    <a:bodyPr/>
                    <a:lstStyle/>
                    <a:p>
                      <a:pPr algn="r" rtl="1">
                        <a:spcAft>
                          <a:spcPts val="0"/>
                        </a:spcAft>
                      </a:pPr>
                      <a:endParaRPr lang="he-IL" sz="1400" dirty="0">
                        <a:latin typeface="Times New Roman"/>
                        <a:ea typeface="Times New Roman"/>
                        <a:cs typeface="Arial"/>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1">
                  <a:txBody>
                    <a:bodyPr/>
                    <a:lstStyle/>
                    <a:p>
                      <a:pPr algn="r" rtl="1">
                        <a:spcAft>
                          <a:spcPts val="0"/>
                        </a:spcAft>
                      </a:pPr>
                      <a:r>
                        <a:rPr lang="he-IL" sz="1400" b="1">
                          <a:latin typeface="Times New Roman"/>
                          <a:ea typeface="Times New Roman"/>
                          <a:cs typeface="Arial"/>
                        </a:rPr>
                        <a:t>בשקלים שלמים</a:t>
                      </a:r>
                      <a:endParaRPr lang="en-US" sz="1400">
                        <a:latin typeface="Times New Roman"/>
                        <a:ea typeface="Times New Roman"/>
                        <a:cs typeface="David"/>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8"/>
                  </a:ext>
                </a:extLst>
              </a:tr>
              <a:tr h="465795">
                <a:tc gridSpan="2">
                  <a:txBody>
                    <a:bodyPr/>
                    <a:lstStyle/>
                    <a:p>
                      <a:pPr algn="r" rtl="1">
                        <a:spcAft>
                          <a:spcPts val="0"/>
                        </a:spcAft>
                      </a:pPr>
                      <a:endParaRPr lang="he-IL" sz="800">
                        <a:latin typeface="Times New Roman"/>
                        <a:ea typeface="Times New Roman"/>
                        <a:cs typeface="Arial"/>
                      </a:endParaRPr>
                    </a:p>
                  </a:txBody>
                  <a:tcPr marL="67945" marR="67945"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11">
                  <a:txBody>
                    <a:bodyPr/>
                    <a:lstStyle/>
                    <a:p>
                      <a:pPr algn="ctr" rtl="1">
                        <a:spcAft>
                          <a:spcPts val="0"/>
                        </a:spcAft>
                      </a:pPr>
                      <a:r>
                        <a:rPr lang="he-IL" sz="1400">
                          <a:latin typeface="Times New Roman"/>
                          <a:ea typeface="Times New Roman"/>
                          <a:cs typeface="Arial"/>
                        </a:rPr>
                        <a:t>מס תשומות על ציוד ונכסים קבועים</a:t>
                      </a:r>
                      <a:endParaRPr lang="en-US" sz="1400">
                        <a:latin typeface="Times New Roman"/>
                        <a:ea typeface="Times New Roman"/>
                        <a:cs typeface="David"/>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6">
                  <a:txBody>
                    <a:bodyPr/>
                    <a:lstStyle/>
                    <a:p>
                      <a:pPr algn="r" rtl="0">
                        <a:spcAft>
                          <a:spcPts val="0"/>
                        </a:spcAft>
                      </a:pPr>
                      <a:r>
                        <a:rPr lang="en-US" sz="1400">
                          <a:latin typeface="Arial"/>
                          <a:ea typeface="Times New Roman"/>
                          <a:cs typeface="Arial"/>
                          <a:sym typeface="Symbol"/>
                        </a:rPr>
                        <a:t></a:t>
                      </a:r>
                      <a:r>
                        <a:rPr lang="he-IL" sz="1400">
                          <a:latin typeface="Times New Roman"/>
                          <a:ea typeface="Times New Roman"/>
                          <a:cs typeface="Arial"/>
                        </a:rPr>
                        <a:t>מס תשומות</a:t>
                      </a:r>
                      <a:endParaRPr lang="en-US" sz="1400">
                        <a:latin typeface="Times New Roman"/>
                        <a:ea typeface="Times New Roman"/>
                        <a:cs typeface="David"/>
                      </a:endParaRPr>
                    </a:p>
                  </a:txBody>
                  <a:tcPr marL="67945" marR="67945"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9">
                  <a:txBody>
                    <a:bodyPr/>
                    <a:lstStyle/>
                    <a:p>
                      <a:pPr algn="r" rtl="1">
                        <a:spcAft>
                          <a:spcPts val="0"/>
                        </a:spcAft>
                      </a:pPr>
                      <a:endParaRPr lang="he-IL" sz="1400">
                        <a:latin typeface="Times New Roman"/>
                        <a:ea typeface="Times New Roman"/>
                        <a:cs typeface="Arial"/>
                      </a:endParaRPr>
                    </a:p>
                  </a:txBody>
                  <a:tcPr marL="67945" marR="67945"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800">
                        <a:latin typeface="Times New Roman"/>
                        <a:ea typeface="Times New Roman"/>
                        <a:cs typeface="Arial"/>
                      </a:endParaRPr>
                    </a:p>
                  </a:txBody>
                  <a:tcPr marL="67945" marR="67945"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9"/>
                  </a:ext>
                </a:extLst>
              </a:tr>
              <a:tr h="23289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Symbol"/>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gridSpan="30">
                  <a:txBody>
                    <a:bodyPr/>
                    <a:lstStyle/>
                    <a:p>
                      <a:pPr algn="r" rtl="1">
                        <a:spcAft>
                          <a:spcPts val="0"/>
                        </a:spcAft>
                      </a:pPr>
                      <a:r>
                        <a:rPr lang="he-IL" sz="1400" b="1">
                          <a:latin typeface="Times New Roman"/>
                          <a:ea typeface="Times New Roman"/>
                          <a:cs typeface="Arial"/>
                        </a:rPr>
                        <a:t>הצהרת העוסק וחתימתו</a:t>
                      </a:r>
                      <a:endParaRPr lang="en-US" sz="14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spcAft>
                          <a:spcPts val="0"/>
                        </a:spcAft>
                      </a:pPr>
                      <a:endParaRPr lang="he-IL" sz="14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0"/>
                  </a:ext>
                </a:extLst>
              </a:tr>
              <a:tr h="465795">
                <a:tc gridSpan="2">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10">
                  <a:txBody>
                    <a:bodyPr/>
                    <a:lstStyle/>
                    <a:p>
                      <a:pPr algn="ctr" rtl="1">
                        <a:spcAft>
                          <a:spcPts val="0"/>
                        </a:spcAft>
                      </a:pPr>
                      <a:r>
                        <a:rPr lang="he-IL" sz="1400">
                          <a:latin typeface="Times New Roman"/>
                          <a:ea typeface="Times New Roman"/>
                          <a:cs typeface="Arial"/>
                        </a:rPr>
                        <a:t>המס על תשומות אחרות</a:t>
                      </a:r>
                      <a:endParaRPr lang="en-US" sz="14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5">
                  <a:txBody>
                    <a:bodyPr/>
                    <a:lstStyle/>
                    <a:p>
                      <a:pPr algn="r" rtl="1">
                        <a:spcAft>
                          <a:spcPts val="0"/>
                        </a:spcAft>
                      </a:pPr>
                      <a:r>
                        <a:rPr lang="he-IL" sz="1400">
                          <a:latin typeface="Times New Roman"/>
                          <a:ea typeface="Times New Roman"/>
                          <a:cs typeface="Arial"/>
                        </a:rPr>
                        <a:t>אני מצהיר שכל הפרטים שמסרתי בדו"ח זה הינם נכונים ומלאים.</a:t>
                      </a:r>
                      <a:endParaRPr lang="en-US" sz="1400" dirty="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1"/>
                  </a:ext>
                </a:extLst>
              </a:tr>
              <a:tr h="273777">
                <a:tc gridSpan="8">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5">
                  <a:txBody>
                    <a:bodyPr/>
                    <a:lstStyle/>
                    <a:p>
                      <a:pPr algn="r" rtl="1">
                        <a:spcAft>
                          <a:spcPts val="0"/>
                        </a:spcAft>
                      </a:pPr>
                      <a:r>
                        <a:rPr lang="he-IL" sz="1400">
                          <a:latin typeface="Times New Roman"/>
                          <a:ea typeface="Times New Roman"/>
                          <a:cs typeface="Arial"/>
                        </a:rPr>
                        <a:t>ידוע לי שמסירת פרטים לא נכונים מהווה עבירה על החוק.</a:t>
                      </a:r>
                      <a:endParaRPr lang="en-US" sz="14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ct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2"/>
                  </a:ext>
                </a:extLst>
              </a:tr>
              <a:tr h="232898">
                <a:tc gridSpan="8">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dirty="0">
                          <a:latin typeface="Times New Roman"/>
                          <a:ea typeface="Times New Roman"/>
                          <a:cs typeface="Arial"/>
                        </a:rPr>
                        <a:t>שם החותם: </a:t>
                      </a:r>
                      <a:endParaRPr lang="en-US" sz="1400" dirty="0">
                        <a:latin typeface="Times New Roman"/>
                        <a:ea typeface="Times New Roman"/>
                        <a:cs typeface="David"/>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12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410666">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nchor="ctr">
                    <a:lnL w="1905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dirty="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gridSpan="4">
                  <a:txBody>
                    <a:bodyPr/>
                    <a:lstStyle/>
                    <a:p>
                      <a:pPr algn="r" rtl="1">
                        <a:spcAft>
                          <a:spcPts val="0"/>
                        </a:spcAft>
                      </a:pPr>
                      <a:endParaRPr lang="he-IL" sz="1400" dirty="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dirty="0">
                          <a:latin typeface="Times New Roman"/>
                          <a:ea typeface="Times New Roman"/>
                          <a:cs typeface="Arial"/>
                        </a:rPr>
                        <a:t>חתימה וחותמת העוסק או בא כוחו </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ctr" rtl="1">
                        <a:spcAft>
                          <a:spcPts val="0"/>
                        </a:spcAft>
                      </a:pPr>
                      <a:r>
                        <a:rPr lang="he-IL" sz="1200">
                          <a:latin typeface="Times New Roman"/>
                          <a:ea typeface="Times New Roman"/>
                          <a:cs typeface="Arial"/>
                        </a:rPr>
                        <a:t>חותמת נתקבל</a:t>
                      </a:r>
                      <a:endParaRPr lang="en-US" sz="12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4"/>
                  </a:ext>
                </a:extLst>
              </a:tr>
              <a:tr h="232898">
                <a:tc gridSpan="12">
                  <a:txBody>
                    <a:bodyPr/>
                    <a:lstStyle/>
                    <a:p>
                      <a:pPr algn="ctr" rtl="1">
                        <a:spcAft>
                          <a:spcPts val="0"/>
                        </a:spcAft>
                      </a:pPr>
                      <a:r>
                        <a:rPr lang="he-IL" sz="1400">
                          <a:latin typeface="Times New Roman"/>
                          <a:ea typeface="Times New Roman"/>
                          <a:cs typeface="Arial"/>
                        </a:rPr>
                        <a:t>הסכום לתשלום בשקלים חדשים</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dirty="0">
                          <a:latin typeface="Times New Roman"/>
                          <a:ea typeface="Times New Roman"/>
                          <a:cs typeface="Arial"/>
                        </a:rPr>
                        <a:t>תאריך </a:t>
                      </a:r>
                      <a:r>
                        <a:rPr lang="he-IL" sz="1400" b="1" dirty="0">
                          <a:latin typeface="Times New Roman"/>
                          <a:ea typeface="Times New Roman"/>
                          <a:cs typeface="Arial"/>
                        </a:rPr>
                        <a:t>	</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ct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5"/>
                  </a:ext>
                </a:extLst>
              </a:tr>
              <a:tr h="232898">
                <a:tc gridSpan="2">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2">
                  <a:txBody>
                    <a:bodyPr/>
                    <a:lstStyle/>
                    <a:p>
                      <a:pPr algn="r" rtl="1">
                        <a:spcAft>
                          <a:spcPts val="0"/>
                        </a:spcAft>
                      </a:pPr>
                      <a:r>
                        <a:rPr lang="he-IL" sz="1400" dirty="0">
                          <a:latin typeface="Times New Roman"/>
                          <a:ea typeface="Times New Roman"/>
                          <a:cs typeface="Arial"/>
                        </a:rPr>
                        <a:t>הסכום לתשלום במילים</a:t>
                      </a:r>
                      <a:r>
                        <a:rPr lang="he-IL" sz="1400" b="1" dirty="0">
                          <a:latin typeface="Times New Roman"/>
                          <a:ea typeface="Times New Roman"/>
                          <a:cs typeface="Arial"/>
                        </a:rPr>
                        <a:t>	 </a:t>
                      </a:r>
                      <a:endParaRPr lang="en-US" sz="1400" dirty="0">
                        <a:latin typeface="Times New Roman"/>
                        <a:ea typeface="Times New Roman"/>
                        <a:cs typeface="David"/>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dirty="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8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6"/>
                  </a:ext>
                </a:extLst>
              </a:tr>
              <a:tr h="85555">
                <a:tc gridSpan="8">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0">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ts val="600"/>
                        </a:lnSpc>
                        <a:spcAft>
                          <a:spcPts val="0"/>
                        </a:spcAft>
                      </a:pPr>
                      <a:endParaRPr lang="he-IL" sz="1200" dirty="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4" name="TextBox 3"/>
          <p:cNvSpPr txBox="1"/>
          <p:nvPr/>
        </p:nvSpPr>
        <p:spPr>
          <a:xfrm>
            <a:off x="8022566" y="1245413"/>
            <a:ext cx="2639683" cy="369332"/>
          </a:xfrm>
          <a:prstGeom prst="rect">
            <a:avLst/>
          </a:prstGeom>
          <a:noFill/>
        </p:spPr>
        <p:txBody>
          <a:bodyPr wrap="square" rtlCol="1">
            <a:spAutoFit/>
          </a:bodyPr>
          <a:lstStyle/>
          <a:p>
            <a:r>
              <a:rPr lang="he-IL" dirty="0"/>
              <a:t>איילת השחר</a:t>
            </a:r>
          </a:p>
        </p:txBody>
      </p:sp>
      <p:sp>
        <p:nvSpPr>
          <p:cNvPr id="5" name="TextBox 4"/>
          <p:cNvSpPr txBox="1"/>
          <p:nvPr/>
        </p:nvSpPr>
        <p:spPr>
          <a:xfrm>
            <a:off x="4390846" y="1262666"/>
            <a:ext cx="3450566" cy="369332"/>
          </a:xfrm>
          <a:prstGeom prst="rect">
            <a:avLst/>
          </a:prstGeom>
          <a:noFill/>
        </p:spPr>
        <p:txBody>
          <a:bodyPr wrap="square" rtlCol="1">
            <a:spAutoFit/>
          </a:bodyPr>
          <a:lstStyle/>
          <a:p>
            <a:r>
              <a:rPr lang="he-IL" dirty="0"/>
              <a:t>רחוב הבשן 56</a:t>
            </a:r>
          </a:p>
        </p:txBody>
      </p:sp>
      <p:sp>
        <p:nvSpPr>
          <p:cNvPr id="6" name="TextBox 5"/>
          <p:cNvSpPr txBox="1"/>
          <p:nvPr/>
        </p:nvSpPr>
        <p:spPr>
          <a:xfrm>
            <a:off x="2674189" y="1262666"/>
            <a:ext cx="1414732" cy="369332"/>
          </a:xfrm>
          <a:prstGeom prst="rect">
            <a:avLst/>
          </a:prstGeom>
          <a:noFill/>
        </p:spPr>
        <p:txBody>
          <a:bodyPr wrap="square" rtlCol="1">
            <a:spAutoFit/>
          </a:bodyPr>
          <a:lstStyle/>
          <a:p>
            <a:r>
              <a:rPr lang="he-IL" dirty="0"/>
              <a:t>קריית חים</a:t>
            </a:r>
          </a:p>
        </p:txBody>
      </p:sp>
      <p:sp>
        <p:nvSpPr>
          <p:cNvPr id="9" name="TextBox 8"/>
          <p:cNvSpPr txBox="1"/>
          <p:nvPr/>
        </p:nvSpPr>
        <p:spPr>
          <a:xfrm>
            <a:off x="9108141" y="1685785"/>
            <a:ext cx="1657627" cy="369332"/>
          </a:xfrm>
          <a:prstGeom prst="rect">
            <a:avLst/>
          </a:prstGeom>
          <a:noFill/>
        </p:spPr>
        <p:txBody>
          <a:bodyPr wrap="square" rtlCol="1">
            <a:spAutoFit/>
          </a:bodyPr>
          <a:lstStyle/>
          <a:p>
            <a:r>
              <a:rPr lang="he-IL" dirty="0"/>
              <a:t>מרץ  2020</a:t>
            </a:r>
          </a:p>
        </p:txBody>
      </p:sp>
      <p:sp>
        <p:nvSpPr>
          <p:cNvPr id="11" name="TextBox 10"/>
          <p:cNvSpPr txBox="1"/>
          <p:nvPr/>
        </p:nvSpPr>
        <p:spPr>
          <a:xfrm>
            <a:off x="7185804" y="1661387"/>
            <a:ext cx="1311215" cy="369332"/>
          </a:xfrm>
          <a:prstGeom prst="rect">
            <a:avLst/>
          </a:prstGeom>
          <a:noFill/>
        </p:spPr>
        <p:txBody>
          <a:bodyPr wrap="square" rtlCol="1">
            <a:spAutoFit/>
          </a:bodyPr>
          <a:lstStyle/>
          <a:p>
            <a:r>
              <a:rPr lang="he-IL" dirty="0"/>
              <a:t>15/4/2020</a:t>
            </a:r>
          </a:p>
        </p:txBody>
      </p:sp>
      <p:sp>
        <p:nvSpPr>
          <p:cNvPr id="12" name="TextBox 11"/>
          <p:cNvSpPr txBox="1"/>
          <p:nvPr/>
        </p:nvSpPr>
        <p:spPr>
          <a:xfrm>
            <a:off x="4390846" y="1661387"/>
            <a:ext cx="1017917" cy="369332"/>
          </a:xfrm>
          <a:prstGeom prst="rect">
            <a:avLst/>
          </a:prstGeom>
          <a:noFill/>
        </p:spPr>
        <p:txBody>
          <a:bodyPr wrap="square" rtlCol="1">
            <a:spAutoFit/>
          </a:bodyPr>
          <a:lstStyle/>
          <a:p>
            <a:r>
              <a:rPr lang="he-IL" dirty="0"/>
              <a:t>03/2020</a:t>
            </a:r>
          </a:p>
        </p:txBody>
      </p:sp>
      <p:sp>
        <p:nvSpPr>
          <p:cNvPr id="13" name="TextBox 12"/>
          <p:cNvSpPr txBox="1"/>
          <p:nvPr/>
        </p:nvSpPr>
        <p:spPr>
          <a:xfrm>
            <a:off x="1725283" y="1629970"/>
            <a:ext cx="1897811" cy="446276"/>
          </a:xfrm>
          <a:prstGeom prst="rect">
            <a:avLst/>
          </a:prstGeom>
          <a:noFill/>
        </p:spPr>
        <p:txBody>
          <a:bodyPr wrap="square" rtlCol="1">
            <a:spAutoFit/>
          </a:bodyPr>
          <a:lstStyle/>
          <a:p>
            <a:pPr>
              <a:lnSpc>
                <a:spcPct val="115000"/>
              </a:lnSpc>
            </a:pPr>
            <a:r>
              <a:rPr lang="he-IL" sz="2000" dirty="0">
                <a:ea typeface="Calibri"/>
                <a:cs typeface="David"/>
              </a:rPr>
              <a:t>890878766</a:t>
            </a:r>
            <a:endParaRPr lang="en-US" sz="2000" dirty="0">
              <a:ea typeface="Calibri"/>
              <a:cs typeface="Arial"/>
            </a:endParaRPr>
          </a:p>
        </p:txBody>
      </p:sp>
      <p:sp>
        <p:nvSpPr>
          <p:cNvPr id="14" name="TextBox 13"/>
          <p:cNvSpPr txBox="1"/>
          <p:nvPr/>
        </p:nvSpPr>
        <p:spPr>
          <a:xfrm>
            <a:off x="6236899" y="2341600"/>
            <a:ext cx="2260120" cy="369332"/>
          </a:xfrm>
          <a:prstGeom prst="rect">
            <a:avLst/>
          </a:prstGeom>
          <a:noFill/>
        </p:spPr>
        <p:txBody>
          <a:bodyPr wrap="square" rtlCol="1">
            <a:spAutoFit/>
          </a:bodyPr>
          <a:lstStyle/>
          <a:p>
            <a:r>
              <a:rPr lang="he-IL" dirty="0"/>
              <a:t>8,935</a:t>
            </a:r>
          </a:p>
        </p:txBody>
      </p:sp>
      <p:sp>
        <p:nvSpPr>
          <p:cNvPr id="15" name="TextBox 14"/>
          <p:cNvSpPr txBox="1"/>
          <p:nvPr/>
        </p:nvSpPr>
        <p:spPr>
          <a:xfrm>
            <a:off x="3623094" y="2341600"/>
            <a:ext cx="1518249" cy="369332"/>
          </a:xfrm>
          <a:prstGeom prst="rect">
            <a:avLst/>
          </a:prstGeom>
          <a:noFill/>
        </p:spPr>
        <p:txBody>
          <a:bodyPr wrap="square" rtlCol="1">
            <a:spAutoFit/>
          </a:bodyPr>
          <a:lstStyle/>
          <a:p>
            <a:r>
              <a:rPr lang="he-IL" dirty="0"/>
              <a:t>0</a:t>
            </a:r>
          </a:p>
        </p:txBody>
      </p:sp>
      <p:sp>
        <p:nvSpPr>
          <p:cNvPr id="16" name="TextBox 15"/>
          <p:cNvSpPr txBox="1"/>
          <p:nvPr/>
        </p:nvSpPr>
        <p:spPr>
          <a:xfrm>
            <a:off x="8833447" y="2376106"/>
            <a:ext cx="2260120" cy="369332"/>
          </a:xfrm>
          <a:prstGeom prst="rect">
            <a:avLst/>
          </a:prstGeom>
          <a:noFill/>
        </p:spPr>
        <p:txBody>
          <a:bodyPr wrap="square" rtlCol="1">
            <a:spAutoFit/>
          </a:bodyPr>
          <a:lstStyle/>
          <a:p>
            <a:r>
              <a:rPr lang="he-IL" dirty="0"/>
              <a:t>1,519</a:t>
            </a:r>
          </a:p>
        </p:txBody>
      </p:sp>
      <p:sp>
        <p:nvSpPr>
          <p:cNvPr id="17" name="TextBox 16"/>
          <p:cNvSpPr txBox="1"/>
          <p:nvPr/>
        </p:nvSpPr>
        <p:spPr>
          <a:xfrm>
            <a:off x="9816860" y="3083141"/>
            <a:ext cx="1230702" cy="369332"/>
          </a:xfrm>
          <a:prstGeom prst="rect">
            <a:avLst/>
          </a:prstGeom>
          <a:noFill/>
        </p:spPr>
        <p:txBody>
          <a:bodyPr wrap="square" rtlCol="1">
            <a:spAutoFit/>
          </a:bodyPr>
          <a:lstStyle/>
          <a:p>
            <a:r>
              <a:rPr lang="he-IL" dirty="0"/>
              <a:t>357</a:t>
            </a:r>
          </a:p>
        </p:txBody>
      </p:sp>
      <p:sp>
        <p:nvSpPr>
          <p:cNvPr id="18" name="TextBox 17"/>
          <p:cNvSpPr txBox="1"/>
          <p:nvPr/>
        </p:nvSpPr>
        <p:spPr>
          <a:xfrm>
            <a:off x="9512060" y="3761117"/>
            <a:ext cx="1604514" cy="369332"/>
          </a:xfrm>
          <a:prstGeom prst="rect">
            <a:avLst/>
          </a:prstGeom>
          <a:noFill/>
        </p:spPr>
        <p:txBody>
          <a:bodyPr wrap="square" rtlCol="1">
            <a:spAutoFit/>
          </a:bodyPr>
          <a:lstStyle/>
          <a:p>
            <a:r>
              <a:rPr lang="he-IL" dirty="0"/>
              <a:t>589</a:t>
            </a:r>
          </a:p>
        </p:txBody>
      </p:sp>
      <p:sp>
        <p:nvSpPr>
          <p:cNvPr id="19" name="TextBox 18"/>
          <p:cNvSpPr txBox="1"/>
          <p:nvPr/>
        </p:nvSpPr>
        <p:spPr>
          <a:xfrm>
            <a:off x="8856454" y="5077447"/>
            <a:ext cx="2260120" cy="369332"/>
          </a:xfrm>
          <a:prstGeom prst="rect">
            <a:avLst/>
          </a:prstGeom>
          <a:noFill/>
        </p:spPr>
        <p:txBody>
          <a:bodyPr wrap="square" rtlCol="1">
            <a:spAutoFit/>
          </a:bodyPr>
          <a:lstStyle/>
          <a:p>
            <a:r>
              <a:rPr lang="he-IL" dirty="0"/>
              <a:t>573</a:t>
            </a:r>
          </a:p>
        </p:txBody>
      </p:sp>
      <p:sp>
        <p:nvSpPr>
          <p:cNvPr id="20" name="TextBox 19"/>
          <p:cNvSpPr txBox="1"/>
          <p:nvPr/>
        </p:nvSpPr>
        <p:spPr>
          <a:xfrm>
            <a:off x="5141343" y="4708115"/>
            <a:ext cx="1449238" cy="369332"/>
          </a:xfrm>
          <a:prstGeom prst="rect">
            <a:avLst/>
          </a:prstGeom>
          <a:noFill/>
        </p:spPr>
        <p:txBody>
          <a:bodyPr wrap="square" rtlCol="1">
            <a:spAutoFit/>
          </a:bodyPr>
          <a:lstStyle/>
          <a:p>
            <a:r>
              <a:rPr lang="he-IL" dirty="0"/>
              <a:t>איילת השחר</a:t>
            </a:r>
          </a:p>
        </p:txBody>
      </p:sp>
      <p:sp>
        <p:nvSpPr>
          <p:cNvPr id="21" name="TextBox 20"/>
          <p:cNvSpPr txBox="1"/>
          <p:nvPr/>
        </p:nvSpPr>
        <p:spPr>
          <a:xfrm>
            <a:off x="4088921" y="5077447"/>
            <a:ext cx="1751163" cy="369332"/>
          </a:xfrm>
          <a:prstGeom prst="rect">
            <a:avLst/>
          </a:prstGeom>
          <a:noFill/>
        </p:spPr>
        <p:txBody>
          <a:bodyPr wrap="square" rtlCol="1">
            <a:spAutoFit/>
          </a:bodyPr>
          <a:lstStyle/>
          <a:p>
            <a:r>
              <a:rPr lang="he-IL" dirty="0">
                <a:latin typeface="Guttman Yad-Brush" pitchFamily="2" charset="-79"/>
                <a:cs typeface="Guttman Yad-Brush" pitchFamily="2" charset="-79"/>
              </a:rPr>
              <a:t>איילת השחר"</a:t>
            </a:r>
          </a:p>
        </p:txBody>
      </p:sp>
      <p:sp>
        <p:nvSpPr>
          <p:cNvPr id="22" name="TextBox 21"/>
          <p:cNvSpPr txBox="1"/>
          <p:nvPr/>
        </p:nvSpPr>
        <p:spPr>
          <a:xfrm>
            <a:off x="5201729" y="5395020"/>
            <a:ext cx="2070340" cy="369332"/>
          </a:xfrm>
          <a:prstGeom prst="rect">
            <a:avLst/>
          </a:prstGeom>
          <a:noFill/>
        </p:spPr>
        <p:txBody>
          <a:bodyPr wrap="square" rtlCol="1">
            <a:spAutoFit/>
          </a:bodyPr>
          <a:lstStyle/>
          <a:p>
            <a:r>
              <a:rPr lang="he-IL" dirty="0"/>
              <a:t>15.4.2020</a:t>
            </a:r>
          </a:p>
        </p:txBody>
      </p:sp>
      <p:sp>
        <p:nvSpPr>
          <p:cNvPr id="23" name="TextBox 22"/>
          <p:cNvSpPr txBox="1"/>
          <p:nvPr/>
        </p:nvSpPr>
        <p:spPr>
          <a:xfrm>
            <a:off x="2674189" y="5614192"/>
            <a:ext cx="4865298" cy="369332"/>
          </a:xfrm>
          <a:prstGeom prst="rect">
            <a:avLst/>
          </a:prstGeom>
          <a:noFill/>
        </p:spPr>
        <p:txBody>
          <a:bodyPr wrap="square" rtlCol="1">
            <a:spAutoFit/>
          </a:bodyPr>
          <a:lstStyle/>
          <a:p>
            <a:r>
              <a:rPr lang="he-IL" dirty="0"/>
              <a:t>חמש מאות שבעים ושלושה ₪ בלבד.</a:t>
            </a:r>
          </a:p>
        </p:txBody>
      </p:sp>
      <p:sp>
        <p:nvSpPr>
          <p:cNvPr id="24" name="מציין מיקום תוכן 3"/>
          <p:cNvSpPr txBox="1">
            <a:spLocks/>
          </p:cNvSpPr>
          <p:nvPr/>
        </p:nvSpPr>
        <p:spPr>
          <a:xfrm>
            <a:off x="656899" y="125229"/>
            <a:ext cx="11160000" cy="706968"/>
          </a:xfrm>
          <a:prstGeom prst="rect">
            <a:avLst/>
          </a:prstGeom>
        </p:spPr>
        <p:txBody>
          <a:bodyPr vert="horz" lIns="91440" tIns="45720" rIns="91440" bIns="45720" rtlCol="1">
            <a:normAutofit/>
          </a:bodyPr>
          <a:lstStyle/>
          <a:p>
            <a:pPr marL="342900" marR="0" lvl="0" indent="-342900" algn="ctr" defTabSz="914400" rtl="1" eaLnBrk="1" fontAlgn="auto" latinLnBrk="0" hangingPunct="1">
              <a:lnSpc>
                <a:spcPct val="100000"/>
              </a:lnSpc>
              <a:spcBef>
                <a:spcPts val="0"/>
              </a:spcBef>
              <a:spcAft>
                <a:spcPts val="600"/>
              </a:spcAft>
              <a:buClrTx/>
              <a:buSzTx/>
              <a:tabLst/>
              <a:defRPr/>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שלב 5 - מילוי דו"ח מע"מ</a:t>
            </a: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dissolv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dissolv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ssolv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dissolve">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dissolve">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dissolve">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dissolve">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dissolve">
                                      <p:cBhvr>
                                        <p:cTn id="77" dur="500"/>
                                        <p:tgtEl>
                                          <p:spTgt spid="21"/>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dissolve">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dissolve">
                                      <p:cBhvr>
                                        <p:cTn id="8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9"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תוכן 3"/>
          <p:cNvSpPr txBox="1">
            <a:spLocks/>
          </p:cNvSpPr>
          <p:nvPr/>
        </p:nvSpPr>
        <p:spPr>
          <a:xfrm>
            <a:off x="246265" y="478713"/>
            <a:ext cx="11160000" cy="706968"/>
          </a:xfrm>
          <a:prstGeom prst="rect">
            <a:avLst/>
          </a:prstGeom>
        </p:spPr>
        <p:txBody>
          <a:bodyPr vert="horz" lIns="91440" tIns="45720" rIns="91440" bIns="45720" rtlCol="1">
            <a:normAutofit/>
          </a:bodyPr>
          <a:lstStyle/>
          <a:p>
            <a:pPr marL="342900" indent="-342900" algn="ctr">
              <a:spcAft>
                <a:spcPts val="600"/>
              </a:spcAft>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שלב 6 - </a:t>
            </a:r>
            <a:r>
              <a:rPr lang="he-IL" sz="2400" dirty="0">
                <a:solidFill>
                  <a:srgbClr val="002060"/>
                </a:solidFill>
                <a:latin typeface="Varela Round" pitchFamily="2" charset="-79"/>
                <a:cs typeface="Varela Round" pitchFamily="2" charset="-79"/>
              </a:rPr>
              <a:t>סגירת  כרטיס </a:t>
            </a:r>
            <a:r>
              <a:rPr lang="he-IL" sz="2400" dirty="0" err="1">
                <a:solidFill>
                  <a:srgbClr val="002060"/>
                </a:solidFill>
                <a:latin typeface="Varela Round" pitchFamily="2" charset="-79"/>
                <a:cs typeface="Varela Round" pitchFamily="2" charset="-79"/>
              </a:rPr>
              <a:t>חו"ז</a:t>
            </a:r>
            <a:r>
              <a:rPr lang="he-IL" sz="2400" dirty="0">
                <a:solidFill>
                  <a:srgbClr val="002060"/>
                </a:solidFill>
                <a:latin typeface="Varela Round" pitchFamily="2" charset="-79"/>
                <a:cs typeface="Varela Round" pitchFamily="2" charset="-79"/>
              </a:rPr>
              <a:t> מע"מ ורישום פעולת יומן לתשלום למע"מ</a:t>
            </a: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graphicFrame>
        <p:nvGraphicFramePr>
          <p:cNvPr id="6" name="מציין מיקום תוכן 4"/>
          <p:cNvGraphicFramePr>
            <a:graphicFrameLocks/>
          </p:cNvGraphicFramePr>
          <p:nvPr/>
        </p:nvGraphicFramePr>
        <p:xfrm>
          <a:off x="656946" y="1757082"/>
          <a:ext cx="11158536" cy="212344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dirty="0">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r>
                        <a:rPr lang="he-IL" dirty="0"/>
                        <a:t>31.3.2020</a:t>
                      </a:r>
                    </a:p>
                  </a:txBody>
                  <a:tcPr/>
                </a:tc>
                <a:tc>
                  <a:txBody>
                    <a:bodyPr/>
                    <a:lstStyle/>
                    <a:p>
                      <a:pPr rtl="1"/>
                      <a:r>
                        <a:rPr lang="he-IL" dirty="0"/>
                        <a:t>מס תשומות נכסים</a:t>
                      </a:r>
                    </a:p>
                  </a:txBody>
                  <a:tcPr/>
                </a:tc>
                <a:tc>
                  <a:txBody>
                    <a:bodyPr/>
                    <a:lstStyle/>
                    <a:p>
                      <a:pPr rtl="1"/>
                      <a:endParaRPr lang="he-IL" dirty="0"/>
                    </a:p>
                  </a:txBody>
                  <a:tcPr/>
                </a:tc>
                <a:tc>
                  <a:txBody>
                    <a:bodyPr/>
                    <a:lstStyle/>
                    <a:p>
                      <a:pPr rtl="1"/>
                      <a:r>
                        <a:rPr lang="he-IL" dirty="0"/>
                        <a:t>סגירת מס תשומות נכסים </a:t>
                      </a:r>
                    </a:p>
                  </a:txBody>
                  <a:tcPr/>
                </a:tc>
                <a:tc>
                  <a:txBody>
                    <a:bodyPr/>
                    <a:lstStyle/>
                    <a:p>
                      <a:pPr rtl="1"/>
                      <a:r>
                        <a:rPr lang="he-IL" dirty="0"/>
                        <a:t>357</a:t>
                      </a:r>
                    </a:p>
                  </a:txBody>
                  <a:tcPr/>
                </a:tc>
                <a:tc>
                  <a:txBody>
                    <a:bodyPr/>
                    <a:lstStyle/>
                    <a:p>
                      <a:pPr rtl="1"/>
                      <a:endParaRPr lang="he-IL" dirty="0"/>
                    </a:p>
                  </a:txBody>
                  <a:tcPr/>
                </a:tc>
                <a:tc>
                  <a:txBody>
                    <a:bodyPr/>
                    <a:lstStyle/>
                    <a:p>
                      <a:r>
                        <a:rPr lang="he-IL" dirty="0"/>
                        <a:t>357</a:t>
                      </a:r>
                    </a:p>
                  </a:txBody>
                  <a:tcPr/>
                </a:tc>
                <a:tc>
                  <a:txBody>
                    <a:bodyPr/>
                    <a:lstStyle/>
                    <a:p>
                      <a:r>
                        <a:rPr lang="he-IL" dirty="0"/>
                        <a:t>ח</a:t>
                      </a:r>
                    </a:p>
                  </a:txBody>
                  <a:tcPr/>
                </a:tc>
                <a:extLst>
                  <a:ext uri="{0D108BD9-81ED-4DB2-BD59-A6C34878D82A}">
                    <a16:rowId xmlns:a16="http://schemas.microsoft.com/office/drawing/2014/main" val="10001"/>
                  </a:ext>
                </a:extLst>
              </a:tr>
              <a:tr h="370840">
                <a:tc>
                  <a:txBody>
                    <a:bodyPr/>
                    <a:lstStyle/>
                    <a:p>
                      <a:pPr rtl="1"/>
                      <a:r>
                        <a:rPr lang="he-IL" dirty="0"/>
                        <a:t>31.3.2020</a:t>
                      </a:r>
                    </a:p>
                  </a:txBody>
                  <a:tcPr/>
                </a:tc>
                <a:tc>
                  <a:txBody>
                    <a:bodyPr/>
                    <a:lstStyle/>
                    <a:p>
                      <a:pPr rtl="1"/>
                      <a:r>
                        <a:rPr lang="he-IL" dirty="0"/>
                        <a:t>מע"מ עסקאות</a:t>
                      </a:r>
                    </a:p>
                  </a:txBody>
                  <a:tcPr/>
                </a:tc>
                <a:tc>
                  <a:txBody>
                    <a:bodyPr/>
                    <a:lstStyle/>
                    <a:p>
                      <a:pPr rtl="1"/>
                      <a:endParaRPr lang="he-IL" dirty="0"/>
                    </a:p>
                  </a:txBody>
                  <a:tcPr/>
                </a:tc>
                <a:tc>
                  <a:txBody>
                    <a:bodyPr/>
                    <a:lstStyle/>
                    <a:p>
                      <a:pPr rtl="1"/>
                      <a:r>
                        <a:rPr lang="he-IL" dirty="0"/>
                        <a:t>סגירת מע"מ עסקאות</a:t>
                      </a:r>
                    </a:p>
                  </a:txBody>
                  <a:tcPr/>
                </a:tc>
                <a:tc>
                  <a:txBody>
                    <a:bodyPr/>
                    <a:lstStyle/>
                    <a:p>
                      <a:pPr rtl="1"/>
                      <a:endParaRPr lang="he-IL" dirty="0"/>
                    </a:p>
                  </a:txBody>
                  <a:tcPr/>
                </a:tc>
                <a:tc>
                  <a:txBody>
                    <a:bodyPr/>
                    <a:lstStyle/>
                    <a:p>
                      <a:pPr rtl="1"/>
                      <a:r>
                        <a:rPr lang="he-IL" dirty="0"/>
                        <a:t>1,519</a:t>
                      </a:r>
                    </a:p>
                  </a:txBody>
                  <a:tcPr/>
                </a:tc>
                <a:tc>
                  <a:txBody>
                    <a:bodyPr/>
                    <a:lstStyle/>
                    <a:p>
                      <a:pPr rtl="1"/>
                      <a:r>
                        <a:rPr lang="he-IL" dirty="0"/>
                        <a:t>1,162</a:t>
                      </a:r>
                    </a:p>
                  </a:txBody>
                  <a:tcPr/>
                </a:tc>
                <a:tc>
                  <a:txBody>
                    <a:bodyPr/>
                    <a:lstStyle/>
                    <a:p>
                      <a:pPr rtl="1"/>
                      <a:r>
                        <a:rPr lang="he-IL" dirty="0"/>
                        <a:t>ז</a:t>
                      </a:r>
                    </a:p>
                  </a:txBody>
                  <a:tcPr/>
                </a:tc>
                <a:extLst>
                  <a:ext uri="{0D108BD9-81ED-4DB2-BD59-A6C34878D82A}">
                    <a16:rowId xmlns:a16="http://schemas.microsoft.com/office/drawing/2014/main" val="10002"/>
                  </a:ext>
                </a:extLst>
              </a:tr>
              <a:tr h="370840">
                <a:tc>
                  <a:txBody>
                    <a:bodyPr/>
                    <a:lstStyle/>
                    <a:p>
                      <a:pPr rtl="1"/>
                      <a:r>
                        <a:rPr lang="he-IL" dirty="0"/>
                        <a:t>31.3.2020</a:t>
                      </a:r>
                    </a:p>
                  </a:txBody>
                  <a:tcPr/>
                </a:tc>
                <a:tc>
                  <a:txBody>
                    <a:bodyPr/>
                    <a:lstStyle/>
                    <a:p>
                      <a:pPr rtl="1"/>
                      <a:r>
                        <a:rPr lang="he-IL" dirty="0"/>
                        <a:t>מס תשומות</a:t>
                      </a:r>
                    </a:p>
                  </a:txBody>
                  <a:tcPr/>
                </a:tc>
                <a:tc>
                  <a:txBody>
                    <a:bodyPr/>
                    <a:lstStyle/>
                    <a:p>
                      <a:pPr rtl="1"/>
                      <a:endParaRPr lang="he-IL" dirty="0"/>
                    </a:p>
                  </a:txBody>
                  <a:tcPr/>
                </a:tc>
                <a:tc>
                  <a:txBody>
                    <a:bodyPr/>
                    <a:lstStyle/>
                    <a:p>
                      <a:pPr rtl="1"/>
                      <a:r>
                        <a:rPr lang="he-IL" dirty="0"/>
                        <a:t>סגירת מס תשומות</a:t>
                      </a:r>
                    </a:p>
                  </a:txBody>
                  <a:tcPr/>
                </a:tc>
                <a:tc>
                  <a:txBody>
                    <a:bodyPr/>
                    <a:lstStyle/>
                    <a:p>
                      <a:pPr rtl="1"/>
                      <a:r>
                        <a:rPr lang="he-IL" dirty="0"/>
                        <a:t>589</a:t>
                      </a:r>
                    </a:p>
                  </a:txBody>
                  <a:tcPr/>
                </a:tc>
                <a:tc>
                  <a:txBody>
                    <a:bodyPr/>
                    <a:lstStyle/>
                    <a:p>
                      <a:pPr rtl="1"/>
                      <a:endParaRPr lang="he-IL" dirty="0"/>
                    </a:p>
                  </a:txBody>
                  <a:tcPr/>
                </a:tc>
                <a:tc>
                  <a:txBody>
                    <a:bodyPr/>
                    <a:lstStyle/>
                    <a:p>
                      <a:pPr rtl="1"/>
                      <a:r>
                        <a:rPr lang="he-IL" dirty="0"/>
                        <a:t>573</a:t>
                      </a:r>
                    </a:p>
                  </a:txBody>
                  <a:tcPr/>
                </a:tc>
                <a:tc>
                  <a:txBody>
                    <a:bodyPr/>
                    <a:lstStyle/>
                    <a:p>
                      <a:pPr rtl="1"/>
                      <a:r>
                        <a:rPr lang="he-IL" dirty="0"/>
                        <a:t>ז</a:t>
                      </a:r>
                    </a:p>
                  </a:txBody>
                  <a:tcPr/>
                </a:tc>
                <a:extLst>
                  <a:ext uri="{0D108BD9-81ED-4DB2-BD59-A6C34878D82A}">
                    <a16:rowId xmlns:a16="http://schemas.microsoft.com/office/drawing/2014/main" val="10003"/>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4"/>
                  </a:ext>
                </a:extLst>
              </a:tr>
            </a:tbl>
          </a:graphicData>
        </a:graphic>
      </p:graphicFrame>
      <p:sp>
        <p:nvSpPr>
          <p:cNvPr id="7" name="TextBox 6"/>
          <p:cNvSpPr txBox="1"/>
          <p:nvPr/>
        </p:nvSpPr>
        <p:spPr>
          <a:xfrm>
            <a:off x="3263153" y="1185681"/>
            <a:ext cx="4769223" cy="369332"/>
          </a:xfrm>
          <a:prstGeom prst="rect">
            <a:avLst/>
          </a:prstGeom>
          <a:noFill/>
        </p:spPr>
        <p:txBody>
          <a:bodyPr wrap="square" rtlCol="1">
            <a:spAutoFit/>
          </a:bodyPr>
          <a:lstStyle/>
          <a:p>
            <a:pPr algn="ctr"/>
            <a:r>
              <a:rPr lang="he-IL" b="1" dirty="0">
                <a:latin typeface="Varela Round" pitchFamily="2" charset="-79"/>
                <a:cs typeface="Varela Round" pitchFamily="2" charset="-79"/>
              </a:rPr>
              <a:t>חשבון </a:t>
            </a:r>
            <a:r>
              <a:rPr lang="he-IL" b="1" dirty="0" err="1">
                <a:latin typeface="Varela Round" pitchFamily="2" charset="-79"/>
                <a:cs typeface="Varela Round" pitchFamily="2" charset="-79"/>
              </a:rPr>
              <a:t>חו"ז</a:t>
            </a:r>
            <a:r>
              <a:rPr lang="he-IL" b="1" dirty="0">
                <a:latin typeface="Varela Round" pitchFamily="2" charset="-79"/>
                <a:cs typeface="Varela Round" pitchFamily="2" charset="-79"/>
              </a:rPr>
              <a:t> מע"מ</a:t>
            </a:r>
          </a:p>
        </p:txBody>
      </p:sp>
      <p:sp>
        <p:nvSpPr>
          <p:cNvPr id="8" name="TextBox 7"/>
          <p:cNvSpPr txBox="1"/>
          <p:nvPr/>
        </p:nvSpPr>
        <p:spPr>
          <a:xfrm>
            <a:off x="10542494" y="3567953"/>
            <a:ext cx="1272988" cy="369332"/>
          </a:xfrm>
          <a:prstGeom prst="rect">
            <a:avLst/>
          </a:prstGeom>
          <a:noFill/>
        </p:spPr>
        <p:txBody>
          <a:bodyPr wrap="square" rtlCol="1">
            <a:spAutoFit/>
          </a:bodyPr>
          <a:lstStyle/>
          <a:p>
            <a:r>
              <a:rPr lang="he-IL" dirty="0"/>
              <a:t>15.4.2020</a:t>
            </a:r>
          </a:p>
        </p:txBody>
      </p:sp>
      <p:sp>
        <p:nvSpPr>
          <p:cNvPr id="9" name="TextBox 8"/>
          <p:cNvSpPr txBox="1"/>
          <p:nvPr/>
        </p:nvSpPr>
        <p:spPr>
          <a:xfrm>
            <a:off x="8982635" y="3567953"/>
            <a:ext cx="1559859" cy="369332"/>
          </a:xfrm>
          <a:prstGeom prst="rect">
            <a:avLst/>
          </a:prstGeom>
          <a:noFill/>
        </p:spPr>
        <p:txBody>
          <a:bodyPr wrap="square" rtlCol="1">
            <a:spAutoFit/>
          </a:bodyPr>
          <a:lstStyle/>
          <a:p>
            <a:r>
              <a:rPr lang="he-IL" dirty="0"/>
              <a:t> עו"ש בנק</a:t>
            </a:r>
          </a:p>
        </p:txBody>
      </p:sp>
      <p:sp>
        <p:nvSpPr>
          <p:cNvPr id="10" name="TextBox 9"/>
          <p:cNvSpPr txBox="1"/>
          <p:nvPr/>
        </p:nvSpPr>
        <p:spPr>
          <a:xfrm>
            <a:off x="4607860" y="3567953"/>
            <a:ext cx="2994212" cy="369332"/>
          </a:xfrm>
          <a:prstGeom prst="rect">
            <a:avLst/>
          </a:prstGeom>
          <a:noFill/>
        </p:spPr>
        <p:txBody>
          <a:bodyPr wrap="square" rtlCol="1">
            <a:spAutoFit/>
          </a:bodyPr>
          <a:lstStyle/>
          <a:p>
            <a:r>
              <a:rPr lang="he-IL" dirty="0"/>
              <a:t>תשלום יתרת המגיע לאגף </a:t>
            </a:r>
            <a:r>
              <a:rPr lang="he-IL" dirty="0" err="1"/>
              <a:t>מעמ</a:t>
            </a:r>
            <a:endParaRPr lang="he-IL" dirty="0"/>
          </a:p>
        </p:txBody>
      </p:sp>
      <p:sp>
        <p:nvSpPr>
          <p:cNvPr id="11" name="TextBox 10"/>
          <p:cNvSpPr txBox="1"/>
          <p:nvPr/>
        </p:nvSpPr>
        <p:spPr>
          <a:xfrm>
            <a:off x="3729318" y="3567953"/>
            <a:ext cx="878542" cy="369332"/>
          </a:xfrm>
          <a:prstGeom prst="rect">
            <a:avLst/>
          </a:prstGeom>
          <a:noFill/>
        </p:spPr>
        <p:txBody>
          <a:bodyPr wrap="square" rtlCol="1">
            <a:spAutoFit/>
          </a:bodyPr>
          <a:lstStyle/>
          <a:p>
            <a:r>
              <a:rPr lang="he-IL" dirty="0"/>
              <a:t>573</a:t>
            </a:r>
          </a:p>
        </p:txBody>
      </p:sp>
      <p:sp>
        <p:nvSpPr>
          <p:cNvPr id="12" name="TextBox 11"/>
          <p:cNvSpPr txBox="1"/>
          <p:nvPr/>
        </p:nvSpPr>
        <p:spPr>
          <a:xfrm>
            <a:off x="1470212" y="3567953"/>
            <a:ext cx="699247" cy="369332"/>
          </a:xfrm>
          <a:prstGeom prst="rect">
            <a:avLst/>
          </a:prstGeom>
          <a:noFill/>
        </p:spPr>
        <p:txBody>
          <a:bodyPr wrap="square" rtlCol="1">
            <a:spAutoFit/>
          </a:bodyPr>
          <a:lstStyle/>
          <a:p>
            <a:r>
              <a:rPr lang="he-IL" dirty="0"/>
              <a:t>0</a:t>
            </a:r>
          </a:p>
        </p:txBody>
      </p:sp>
      <p:graphicFrame>
        <p:nvGraphicFramePr>
          <p:cNvPr id="13" name="טבלה 12"/>
          <p:cNvGraphicFramePr>
            <a:graphicFrameLocks noGrp="1"/>
          </p:cNvGraphicFramePr>
          <p:nvPr/>
        </p:nvGraphicFramePr>
        <p:xfrm>
          <a:off x="480078" y="4464424"/>
          <a:ext cx="11335404" cy="1112520"/>
        </p:xfrm>
        <a:graphic>
          <a:graphicData uri="http://schemas.openxmlformats.org/drawingml/2006/table">
            <a:tbl>
              <a:tblPr rtl="1" firstRow="1" bandRow="1">
                <a:tableStyleId>{5C22544A-7EE6-4342-B048-85BDC9FD1C3A}</a:tableStyleId>
              </a:tblPr>
              <a:tblGrid>
                <a:gridCol w="1198708">
                  <a:extLst>
                    <a:ext uri="{9D8B030D-6E8A-4147-A177-3AD203B41FA5}">
                      <a16:colId xmlns:a16="http://schemas.microsoft.com/office/drawing/2014/main" val="20000"/>
                    </a:ext>
                  </a:extLst>
                </a:gridCol>
                <a:gridCol w="1974797">
                  <a:extLst>
                    <a:ext uri="{9D8B030D-6E8A-4147-A177-3AD203B41FA5}">
                      <a16:colId xmlns:a16="http://schemas.microsoft.com/office/drawing/2014/main" val="20001"/>
                    </a:ext>
                  </a:extLst>
                </a:gridCol>
                <a:gridCol w="1900518">
                  <a:extLst>
                    <a:ext uri="{9D8B030D-6E8A-4147-A177-3AD203B41FA5}">
                      <a16:colId xmlns:a16="http://schemas.microsoft.com/office/drawing/2014/main" val="20002"/>
                    </a:ext>
                  </a:extLst>
                </a:gridCol>
                <a:gridCol w="1039906">
                  <a:extLst>
                    <a:ext uri="{9D8B030D-6E8A-4147-A177-3AD203B41FA5}">
                      <a16:colId xmlns:a16="http://schemas.microsoft.com/office/drawing/2014/main" val="20003"/>
                    </a:ext>
                  </a:extLst>
                </a:gridCol>
                <a:gridCol w="565590">
                  <a:extLst>
                    <a:ext uri="{9D8B030D-6E8A-4147-A177-3AD203B41FA5}">
                      <a16:colId xmlns:a16="http://schemas.microsoft.com/office/drawing/2014/main" val="20004"/>
                    </a:ext>
                  </a:extLst>
                </a:gridCol>
                <a:gridCol w="2246495">
                  <a:extLst>
                    <a:ext uri="{9D8B030D-6E8A-4147-A177-3AD203B41FA5}">
                      <a16:colId xmlns:a16="http://schemas.microsoft.com/office/drawing/2014/main" val="20005"/>
                    </a:ext>
                  </a:extLst>
                </a:gridCol>
                <a:gridCol w="1179011">
                  <a:extLst>
                    <a:ext uri="{9D8B030D-6E8A-4147-A177-3AD203B41FA5}">
                      <a16:colId xmlns:a16="http://schemas.microsoft.com/office/drawing/2014/main" val="20006"/>
                    </a:ext>
                  </a:extLst>
                </a:gridCol>
                <a:gridCol w="123037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err="1">
                          <a:solidFill>
                            <a:srgbClr val="000000"/>
                          </a:solidFill>
                          <a:latin typeface="Arial"/>
                        </a:rPr>
                        <a:t>ז"פ</a:t>
                      </a:r>
                      <a:endParaRPr lang="he-IL" sz="2000" b="1"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bl>
          </a:graphicData>
        </a:graphic>
      </p:graphicFrame>
      <p:sp>
        <p:nvSpPr>
          <p:cNvPr id="14" name="TextBox 13"/>
          <p:cNvSpPr txBox="1"/>
          <p:nvPr/>
        </p:nvSpPr>
        <p:spPr>
          <a:xfrm>
            <a:off x="3532094" y="4044859"/>
            <a:ext cx="5450541" cy="369332"/>
          </a:xfrm>
          <a:prstGeom prst="rect">
            <a:avLst/>
          </a:prstGeom>
          <a:noFill/>
        </p:spPr>
        <p:txBody>
          <a:bodyPr wrap="square" rtlCol="1">
            <a:spAutoFit/>
          </a:bodyPr>
          <a:lstStyle/>
          <a:p>
            <a:pPr algn="ctr"/>
            <a:r>
              <a:rPr lang="he-IL" b="1" u="sng" dirty="0">
                <a:latin typeface="Varela Round" pitchFamily="2" charset="-79"/>
                <a:cs typeface="Varela Round" pitchFamily="2" charset="-79"/>
              </a:rPr>
              <a:t>פעולת היומן לתשלום למע"מ</a:t>
            </a:r>
          </a:p>
        </p:txBody>
      </p:sp>
      <p:sp>
        <p:nvSpPr>
          <p:cNvPr id="15" name="TextBox 14"/>
          <p:cNvSpPr txBox="1"/>
          <p:nvPr/>
        </p:nvSpPr>
        <p:spPr>
          <a:xfrm>
            <a:off x="10542494" y="4876800"/>
            <a:ext cx="1272988" cy="369332"/>
          </a:xfrm>
          <a:prstGeom prst="rect">
            <a:avLst/>
          </a:prstGeom>
          <a:noFill/>
        </p:spPr>
        <p:txBody>
          <a:bodyPr wrap="square" rtlCol="1">
            <a:spAutoFit/>
          </a:bodyPr>
          <a:lstStyle/>
          <a:p>
            <a:r>
              <a:rPr lang="he-IL" dirty="0"/>
              <a:t>15.4.2020</a:t>
            </a:r>
          </a:p>
        </p:txBody>
      </p:sp>
      <p:sp>
        <p:nvSpPr>
          <p:cNvPr id="16" name="TextBox 15"/>
          <p:cNvSpPr txBox="1"/>
          <p:nvPr/>
        </p:nvSpPr>
        <p:spPr>
          <a:xfrm>
            <a:off x="8659908" y="4823013"/>
            <a:ext cx="1792941" cy="369332"/>
          </a:xfrm>
          <a:prstGeom prst="rect">
            <a:avLst/>
          </a:prstGeom>
          <a:noFill/>
        </p:spPr>
        <p:txBody>
          <a:bodyPr wrap="square" rtlCol="1">
            <a:spAutoFit/>
          </a:bodyPr>
          <a:lstStyle/>
          <a:p>
            <a:r>
              <a:rPr lang="he-IL" dirty="0" err="1"/>
              <a:t>חו"ז</a:t>
            </a:r>
            <a:r>
              <a:rPr lang="he-IL" dirty="0"/>
              <a:t> מע"מ</a:t>
            </a:r>
          </a:p>
        </p:txBody>
      </p:sp>
      <p:sp>
        <p:nvSpPr>
          <p:cNvPr id="17" name="TextBox 16"/>
          <p:cNvSpPr txBox="1"/>
          <p:nvPr/>
        </p:nvSpPr>
        <p:spPr>
          <a:xfrm>
            <a:off x="6920753" y="4840942"/>
            <a:ext cx="1524000" cy="369332"/>
          </a:xfrm>
          <a:prstGeom prst="rect">
            <a:avLst/>
          </a:prstGeom>
          <a:noFill/>
        </p:spPr>
        <p:txBody>
          <a:bodyPr wrap="square" rtlCol="1">
            <a:spAutoFit/>
          </a:bodyPr>
          <a:lstStyle/>
          <a:p>
            <a:r>
              <a:rPr lang="he-IL" dirty="0"/>
              <a:t>עו"ש בנק</a:t>
            </a:r>
          </a:p>
        </p:txBody>
      </p:sp>
      <p:sp>
        <p:nvSpPr>
          <p:cNvPr id="18" name="TextBox 17"/>
          <p:cNvSpPr txBox="1"/>
          <p:nvPr/>
        </p:nvSpPr>
        <p:spPr>
          <a:xfrm>
            <a:off x="4858878" y="4876800"/>
            <a:ext cx="878542" cy="369332"/>
          </a:xfrm>
          <a:prstGeom prst="rect">
            <a:avLst/>
          </a:prstGeom>
          <a:noFill/>
        </p:spPr>
        <p:txBody>
          <a:bodyPr wrap="square" rtlCol="1">
            <a:spAutoFit/>
          </a:bodyPr>
          <a:lstStyle/>
          <a:p>
            <a:r>
              <a:rPr lang="he-IL" dirty="0"/>
              <a:t>15.4</a:t>
            </a:r>
          </a:p>
        </p:txBody>
      </p:sp>
      <p:sp>
        <p:nvSpPr>
          <p:cNvPr id="19" name="TextBox 18"/>
          <p:cNvSpPr txBox="1"/>
          <p:nvPr/>
        </p:nvSpPr>
        <p:spPr>
          <a:xfrm>
            <a:off x="3227295" y="4840942"/>
            <a:ext cx="1882588" cy="369332"/>
          </a:xfrm>
          <a:prstGeom prst="rect">
            <a:avLst/>
          </a:prstGeom>
          <a:noFill/>
        </p:spPr>
        <p:txBody>
          <a:bodyPr wrap="square" rtlCol="1">
            <a:spAutoFit/>
          </a:bodyPr>
          <a:lstStyle/>
          <a:p>
            <a:r>
              <a:rPr lang="he-IL" dirty="0"/>
              <a:t>תשלום לאגף מע"מ</a:t>
            </a:r>
          </a:p>
        </p:txBody>
      </p:sp>
      <p:sp>
        <p:nvSpPr>
          <p:cNvPr id="20" name="TextBox 19"/>
          <p:cNvSpPr txBox="1"/>
          <p:nvPr/>
        </p:nvSpPr>
        <p:spPr>
          <a:xfrm>
            <a:off x="1792941" y="4840942"/>
            <a:ext cx="1057835" cy="369332"/>
          </a:xfrm>
          <a:prstGeom prst="rect">
            <a:avLst/>
          </a:prstGeom>
          <a:noFill/>
        </p:spPr>
        <p:txBody>
          <a:bodyPr wrap="square" rtlCol="1">
            <a:spAutoFit/>
          </a:bodyPr>
          <a:lstStyle/>
          <a:p>
            <a:r>
              <a:rPr lang="he-IL" dirty="0"/>
              <a:t>573</a:t>
            </a:r>
          </a:p>
        </p:txBody>
      </p:sp>
      <p:sp>
        <p:nvSpPr>
          <p:cNvPr id="21" name="TextBox 20"/>
          <p:cNvSpPr txBox="1"/>
          <p:nvPr/>
        </p:nvSpPr>
        <p:spPr>
          <a:xfrm>
            <a:off x="656946" y="4823013"/>
            <a:ext cx="1057835" cy="369332"/>
          </a:xfrm>
          <a:prstGeom prst="rect">
            <a:avLst/>
          </a:prstGeom>
          <a:noFill/>
        </p:spPr>
        <p:txBody>
          <a:bodyPr wrap="square" rtlCol="1">
            <a:spAutoFit/>
          </a:bodyPr>
          <a:lstStyle/>
          <a:p>
            <a:r>
              <a:rPr lang="he-IL" dirty="0"/>
              <a:t>573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1+#ppt_w/2"/>
                                          </p:val>
                                        </p:tav>
                                        <p:tav tm="100000">
                                          <p:val>
                                            <p:strVal val="#ppt_x"/>
                                          </p:val>
                                        </p:tav>
                                      </p:tavLst>
                                    </p:anim>
                                    <p:anim calcmode="lin" valueType="num">
                                      <p:cBhvr additive="base">
                                        <p:cTn id="33"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additive="base">
                                        <p:cTn id="38" dur="500" fill="hold"/>
                                        <p:tgtEl>
                                          <p:spTgt spid="16"/>
                                        </p:tgtEl>
                                        <p:attrNameLst>
                                          <p:attrName>ppt_x</p:attrName>
                                        </p:attrNameLst>
                                      </p:cBhvr>
                                      <p:tavLst>
                                        <p:tav tm="0">
                                          <p:val>
                                            <p:strVal val="1+#ppt_w/2"/>
                                          </p:val>
                                        </p:tav>
                                        <p:tav tm="100000">
                                          <p:val>
                                            <p:strVal val="#ppt_x"/>
                                          </p:val>
                                        </p:tav>
                                      </p:tavLst>
                                    </p:anim>
                                    <p:anim calcmode="lin" valueType="num">
                                      <p:cBhvr additive="base">
                                        <p:cTn id="39"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1+#ppt_w/2"/>
                                          </p:val>
                                        </p:tav>
                                        <p:tav tm="100000">
                                          <p:val>
                                            <p:strVal val="#ppt_x"/>
                                          </p:val>
                                        </p:tav>
                                      </p:tavLst>
                                    </p:anim>
                                    <p:anim calcmode="lin" valueType="num">
                                      <p:cBhvr additive="base">
                                        <p:cTn id="45"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additive="base">
                                        <p:cTn id="50" dur="500" fill="hold"/>
                                        <p:tgtEl>
                                          <p:spTgt spid="17"/>
                                        </p:tgtEl>
                                        <p:attrNameLst>
                                          <p:attrName>ppt_x</p:attrName>
                                        </p:attrNameLst>
                                      </p:cBhvr>
                                      <p:tavLst>
                                        <p:tav tm="0">
                                          <p:val>
                                            <p:strVal val="1+#ppt_w/2"/>
                                          </p:val>
                                        </p:tav>
                                        <p:tav tm="100000">
                                          <p:val>
                                            <p:strVal val="#ppt_x"/>
                                          </p:val>
                                        </p:tav>
                                      </p:tavLst>
                                    </p:anim>
                                    <p:anim calcmode="lin" valueType="num">
                                      <p:cBhvr additive="base">
                                        <p:cTn id="51"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1+#ppt_w/2"/>
                                          </p:val>
                                        </p:tav>
                                        <p:tav tm="100000">
                                          <p:val>
                                            <p:strVal val="#ppt_x"/>
                                          </p:val>
                                        </p:tav>
                                      </p:tavLst>
                                    </p:anim>
                                    <p:anim calcmode="lin" valueType="num">
                                      <p:cBhvr additive="base">
                                        <p:cTn id="57"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additive="base">
                                        <p:cTn id="62" dur="500" fill="hold"/>
                                        <p:tgtEl>
                                          <p:spTgt spid="18"/>
                                        </p:tgtEl>
                                        <p:attrNameLst>
                                          <p:attrName>ppt_x</p:attrName>
                                        </p:attrNameLst>
                                      </p:cBhvr>
                                      <p:tavLst>
                                        <p:tav tm="0">
                                          <p:val>
                                            <p:strVal val="1+#ppt_w/2"/>
                                          </p:val>
                                        </p:tav>
                                        <p:tav tm="100000">
                                          <p:val>
                                            <p:strVal val="#ppt_x"/>
                                          </p:val>
                                        </p:tav>
                                      </p:tavLst>
                                    </p:anim>
                                    <p:anim calcmode="lin" valueType="num">
                                      <p:cBhvr additive="base">
                                        <p:cTn id="6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5" grpId="0"/>
      <p:bldP spid="16" grpId="0"/>
      <p:bldP spid="17" grpId="0"/>
      <p:bldP spid="18" grpId="0"/>
      <p:bldP spid="19" grpId="0"/>
      <p:bldP spid="20" grpId="0"/>
      <p:bldP spid="2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תשלום למע"מ</a:t>
            </a:r>
          </a:p>
        </p:txBody>
      </p:sp>
      <p:sp>
        <p:nvSpPr>
          <p:cNvPr id="5" name="TextBox 4"/>
          <p:cNvSpPr txBox="1"/>
          <p:nvPr/>
        </p:nvSpPr>
        <p:spPr>
          <a:xfrm>
            <a:off x="1004047" y="1165412"/>
            <a:ext cx="10148047" cy="646331"/>
          </a:xfrm>
          <a:prstGeom prst="rect">
            <a:avLst/>
          </a:prstGeom>
          <a:noFill/>
        </p:spPr>
        <p:txBody>
          <a:bodyPr wrap="square" rtlCol="1">
            <a:spAutoFit/>
          </a:bodyPr>
          <a:lstStyle/>
          <a:p>
            <a:r>
              <a:rPr lang="he-IL" dirty="0">
                <a:latin typeface="Varela Round" pitchFamily="2" charset="-79"/>
                <a:cs typeface="Varela Round" pitchFamily="2" charset="-79"/>
              </a:rPr>
              <a:t>תשלום למע"מ –  זהו מצב שבו סה"כ מע"מ העסקאות שגבה העסק גבוה מסה"כ מס תשומות ומס תשומות נכסים</a:t>
            </a:r>
          </a:p>
        </p:txBody>
      </p:sp>
      <p:sp>
        <p:nvSpPr>
          <p:cNvPr id="6" name="מלבן מעוגל 5"/>
          <p:cNvSpPr/>
          <p:nvPr/>
        </p:nvSpPr>
        <p:spPr>
          <a:xfrm>
            <a:off x="8050306" y="2537012"/>
            <a:ext cx="3101788" cy="9861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TextBox 6"/>
          <p:cNvSpPr txBox="1"/>
          <p:nvPr/>
        </p:nvSpPr>
        <p:spPr>
          <a:xfrm>
            <a:off x="8301318" y="2800255"/>
            <a:ext cx="2384611" cy="523220"/>
          </a:xfrm>
          <a:prstGeom prst="rect">
            <a:avLst/>
          </a:prstGeom>
          <a:noFill/>
        </p:spPr>
        <p:txBody>
          <a:bodyPr wrap="square" rtlCol="1">
            <a:spAutoFit/>
          </a:bodyPr>
          <a:lstStyle/>
          <a:p>
            <a:r>
              <a:rPr lang="he-IL" sz="2800" b="1" dirty="0">
                <a:solidFill>
                  <a:schemeClr val="bg1"/>
                </a:solidFill>
                <a:latin typeface="Varela Round" pitchFamily="2" charset="-79"/>
                <a:cs typeface="Varela Round" pitchFamily="2" charset="-79"/>
              </a:rPr>
              <a:t>מע"מ</a:t>
            </a:r>
            <a:r>
              <a:rPr lang="he-IL" sz="2800" dirty="0">
                <a:solidFill>
                  <a:schemeClr val="bg1"/>
                </a:solidFill>
                <a:latin typeface="Varela Round" pitchFamily="2" charset="-79"/>
                <a:cs typeface="Varela Round" pitchFamily="2" charset="-79"/>
              </a:rPr>
              <a:t> </a:t>
            </a:r>
            <a:r>
              <a:rPr lang="he-IL" sz="2800" b="1" dirty="0">
                <a:solidFill>
                  <a:schemeClr val="bg1"/>
                </a:solidFill>
                <a:latin typeface="Varela Round" pitchFamily="2" charset="-79"/>
                <a:cs typeface="Varela Round" pitchFamily="2" charset="-79"/>
              </a:rPr>
              <a:t>עסקאות</a:t>
            </a:r>
          </a:p>
        </p:txBody>
      </p:sp>
      <p:sp>
        <p:nvSpPr>
          <p:cNvPr id="8" name="סוגר זוויתי 7"/>
          <p:cNvSpPr/>
          <p:nvPr/>
        </p:nvSpPr>
        <p:spPr>
          <a:xfrm flipH="1">
            <a:off x="6580085" y="2635624"/>
            <a:ext cx="717177" cy="7530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9" name="אליפסה 8"/>
          <p:cNvSpPr/>
          <p:nvPr/>
        </p:nvSpPr>
        <p:spPr>
          <a:xfrm>
            <a:off x="515206" y="2043953"/>
            <a:ext cx="2223247" cy="17750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TextBox 9"/>
          <p:cNvSpPr txBox="1"/>
          <p:nvPr/>
        </p:nvSpPr>
        <p:spPr>
          <a:xfrm>
            <a:off x="353842" y="2394917"/>
            <a:ext cx="2384611" cy="954107"/>
          </a:xfrm>
          <a:prstGeom prst="rect">
            <a:avLst/>
          </a:prstGeom>
          <a:noFill/>
        </p:spPr>
        <p:txBody>
          <a:bodyPr wrap="square" rtlCol="1">
            <a:spAutoFit/>
          </a:bodyPr>
          <a:lstStyle/>
          <a:p>
            <a:pPr algn="ctr"/>
            <a:r>
              <a:rPr lang="he-IL" sz="2800" b="1" dirty="0">
                <a:solidFill>
                  <a:schemeClr val="bg1"/>
                </a:solidFill>
                <a:latin typeface="Varela Round" pitchFamily="2" charset="-79"/>
                <a:cs typeface="Varela Round" pitchFamily="2" charset="-79"/>
              </a:rPr>
              <a:t>מס </a:t>
            </a:r>
          </a:p>
          <a:p>
            <a:pPr algn="ctr"/>
            <a:r>
              <a:rPr lang="he-IL" sz="2800" b="1" dirty="0">
                <a:solidFill>
                  <a:schemeClr val="bg1"/>
                </a:solidFill>
                <a:latin typeface="Varela Round" pitchFamily="2" charset="-79"/>
                <a:cs typeface="Varela Round" pitchFamily="2" charset="-79"/>
              </a:rPr>
              <a:t>תשומות</a:t>
            </a:r>
          </a:p>
        </p:txBody>
      </p:sp>
      <p:sp>
        <p:nvSpPr>
          <p:cNvPr id="11" name="אליפסה 10"/>
          <p:cNvSpPr/>
          <p:nvPr/>
        </p:nvSpPr>
        <p:spPr>
          <a:xfrm>
            <a:off x="3738283" y="2043953"/>
            <a:ext cx="2223247" cy="17750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TextBox 11"/>
          <p:cNvSpPr txBox="1"/>
          <p:nvPr/>
        </p:nvSpPr>
        <p:spPr>
          <a:xfrm>
            <a:off x="3738283" y="2318049"/>
            <a:ext cx="2303930" cy="1384995"/>
          </a:xfrm>
          <a:prstGeom prst="rect">
            <a:avLst/>
          </a:prstGeom>
          <a:noFill/>
        </p:spPr>
        <p:txBody>
          <a:bodyPr wrap="square" rtlCol="1">
            <a:spAutoFit/>
          </a:bodyPr>
          <a:lstStyle/>
          <a:p>
            <a:pPr algn="ctr"/>
            <a:r>
              <a:rPr lang="he-IL" sz="2800" b="1" dirty="0">
                <a:solidFill>
                  <a:schemeClr val="bg1"/>
                </a:solidFill>
                <a:latin typeface="Varela Round" pitchFamily="2" charset="-79"/>
                <a:cs typeface="Varela Round" pitchFamily="2" charset="-79"/>
              </a:rPr>
              <a:t>מס </a:t>
            </a:r>
          </a:p>
          <a:p>
            <a:pPr algn="ctr"/>
            <a:r>
              <a:rPr lang="he-IL" sz="2800" b="1" dirty="0">
                <a:solidFill>
                  <a:schemeClr val="bg1"/>
                </a:solidFill>
                <a:latin typeface="Varela Round" pitchFamily="2" charset="-79"/>
                <a:cs typeface="Varela Round" pitchFamily="2" charset="-79"/>
              </a:rPr>
              <a:t>תשומות נכסים</a:t>
            </a:r>
          </a:p>
        </p:txBody>
      </p:sp>
      <p:sp>
        <p:nvSpPr>
          <p:cNvPr id="13" name="חיבור 12"/>
          <p:cNvSpPr/>
          <p:nvPr/>
        </p:nvSpPr>
        <p:spPr>
          <a:xfrm>
            <a:off x="2841813" y="2537012"/>
            <a:ext cx="914400" cy="914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שווה 13"/>
          <p:cNvSpPr/>
          <p:nvPr/>
        </p:nvSpPr>
        <p:spPr>
          <a:xfrm>
            <a:off x="8050306" y="4329953"/>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15" name="מלבן עם פינה יחידה מעוגלת 14"/>
          <p:cNvSpPr/>
          <p:nvPr/>
        </p:nvSpPr>
        <p:spPr>
          <a:xfrm>
            <a:off x="3756213" y="4329953"/>
            <a:ext cx="3541049" cy="138952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TextBox 15"/>
          <p:cNvSpPr txBox="1"/>
          <p:nvPr/>
        </p:nvSpPr>
        <p:spPr>
          <a:xfrm>
            <a:off x="3908615" y="4697510"/>
            <a:ext cx="2922494" cy="584775"/>
          </a:xfrm>
          <a:prstGeom prst="rect">
            <a:avLst/>
          </a:prstGeom>
          <a:noFill/>
        </p:spPr>
        <p:txBody>
          <a:bodyPr wrap="square" rtlCol="1">
            <a:spAutoFit/>
          </a:bodyPr>
          <a:lstStyle/>
          <a:p>
            <a:r>
              <a:rPr lang="he-IL" sz="3200" b="1" dirty="0">
                <a:solidFill>
                  <a:schemeClr val="bg1"/>
                </a:solidFill>
                <a:latin typeface="Varela Round" pitchFamily="2" charset="-79"/>
                <a:cs typeface="Varela Round" pitchFamily="2" charset="-79"/>
              </a:rPr>
              <a:t>תשלום למע"מ</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ircle(in)">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ox(in)">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0" grpId="0"/>
      <p:bldP spid="12" grpId="0"/>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החזר ממע"מ</a:t>
            </a:r>
          </a:p>
        </p:txBody>
      </p:sp>
      <p:sp>
        <p:nvSpPr>
          <p:cNvPr id="5" name="TextBox 4"/>
          <p:cNvSpPr txBox="1"/>
          <p:nvPr/>
        </p:nvSpPr>
        <p:spPr>
          <a:xfrm>
            <a:off x="1004047" y="1165412"/>
            <a:ext cx="10148047" cy="646331"/>
          </a:xfrm>
          <a:prstGeom prst="rect">
            <a:avLst/>
          </a:prstGeom>
          <a:noFill/>
        </p:spPr>
        <p:txBody>
          <a:bodyPr wrap="square" rtlCol="1">
            <a:spAutoFit/>
          </a:bodyPr>
          <a:lstStyle/>
          <a:p>
            <a:r>
              <a:rPr lang="he-IL" dirty="0">
                <a:latin typeface="Varela Round" pitchFamily="2" charset="-79"/>
                <a:cs typeface="Varela Round" pitchFamily="2" charset="-79"/>
              </a:rPr>
              <a:t>החזר מע"מ –  זהו מצב שבו סה"כ מס תשומות ומס תשומות נכסים ששולם גבוה מסה"כ מע"מ עסקאות שנגבו</a:t>
            </a:r>
          </a:p>
        </p:txBody>
      </p:sp>
      <p:sp>
        <p:nvSpPr>
          <p:cNvPr id="6" name="מלבן מעוגל 5"/>
          <p:cNvSpPr/>
          <p:nvPr/>
        </p:nvSpPr>
        <p:spPr>
          <a:xfrm>
            <a:off x="8050306" y="2537012"/>
            <a:ext cx="3101788" cy="9861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latin typeface="Varela Round" pitchFamily="2" charset="-79"/>
              <a:cs typeface="Varela Round" pitchFamily="2" charset="-79"/>
            </a:endParaRPr>
          </a:p>
        </p:txBody>
      </p:sp>
      <p:sp>
        <p:nvSpPr>
          <p:cNvPr id="7" name="TextBox 6"/>
          <p:cNvSpPr txBox="1"/>
          <p:nvPr/>
        </p:nvSpPr>
        <p:spPr>
          <a:xfrm>
            <a:off x="8301318" y="2800255"/>
            <a:ext cx="2384611" cy="523220"/>
          </a:xfrm>
          <a:prstGeom prst="rect">
            <a:avLst/>
          </a:prstGeom>
          <a:noFill/>
        </p:spPr>
        <p:txBody>
          <a:bodyPr wrap="square" rtlCol="1">
            <a:spAutoFit/>
          </a:bodyPr>
          <a:lstStyle/>
          <a:p>
            <a:r>
              <a:rPr lang="he-IL" sz="2800" b="1" dirty="0">
                <a:solidFill>
                  <a:schemeClr val="bg1"/>
                </a:solidFill>
                <a:latin typeface="Varela Round" pitchFamily="2" charset="-79"/>
                <a:cs typeface="Varela Round" pitchFamily="2" charset="-79"/>
              </a:rPr>
              <a:t>מע"מ</a:t>
            </a:r>
            <a:r>
              <a:rPr lang="he-IL" sz="2800" dirty="0">
                <a:solidFill>
                  <a:schemeClr val="bg1"/>
                </a:solidFill>
                <a:latin typeface="Varela Round" pitchFamily="2" charset="-79"/>
                <a:cs typeface="Varela Round" pitchFamily="2" charset="-79"/>
              </a:rPr>
              <a:t> </a:t>
            </a:r>
            <a:r>
              <a:rPr lang="he-IL" sz="2800" b="1" dirty="0">
                <a:solidFill>
                  <a:schemeClr val="bg1"/>
                </a:solidFill>
                <a:latin typeface="Varela Round" pitchFamily="2" charset="-79"/>
                <a:cs typeface="Varela Round" pitchFamily="2" charset="-79"/>
              </a:rPr>
              <a:t>עסקאות</a:t>
            </a:r>
          </a:p>
        </p:txBody>
      </p:sp>
      <p:sp>
        <p:nvSpPr>
          <p:cNvPr id="8" name="סוגר זוויתי 7"/>
          <p:cNvSpPr/>
          <p:nvPr/>
        </p:nvSpPr>
        <p:spPr>
          <a:xfrm>
            <a:off x="6831109" y="2635624"/>
            <a:ext cx="681315" cy="7530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9" name="אליפסה 8"/>
          <p:cNvSpPr/>
          <p:nvPr/>
        </p:nvSpPr>
        <p:spPr>
          <a:xfrm>
            <a:off x="515206" y="2043953"/>
            <a:ext cx="2223247" cy="17750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TextBox 9"/>
          <p:cNvSpPr txBox="1"/>
          <p:nvPr/>
        </p:nvSpPr>
        <p:spPr>
          <a:xfrm>
            <a:off x="353842" y="2394917"/>
            <a:ext cx="2384611" cy="954107"/>
          </a:xfrm>
          <a:prstGeom prst="rect">
            <a:avLst/>
          </a:prstGeom>
          <a:noFill/>
        </p:spPr>
        <p:txBody>
          <a:bodyPr wrap="square" rtlCol="1">
            <a:spAutoFit/>
          </a:bodyPr>
          <a:lstStyle/>
          <a:p>
            <a:pPr algn="ctr"/>
            <a:r>
              <a:rPr lang="he-IL" sz="2800" b="1" dirty="0">
                <a:solidFill>
                  <a:schemeClr val="bg1"/>
                </a:solidFill>
                <a:latin typeface="Varela Round" pitchFamily="2" charset="-79"/>
                <a:cs typeface="Varela Round" pitchFamily="2" charset="-79"/>
              </a:rPr>
              <a:t>מס </a:t>
            </a:r>
          </a:p>
          <a:p>
            <a:pPr algn="ctr"/>
            <a:r>
              <a:rPr lang="he-IL" sz="2800" b="1" dirty="0">
                <a:solidFill>
                  <a:schemeClr val="bg1"/>
                </a:solidFill>
                <a:latin typeface="Varela Round" pitchFamily="2" charset="-79"/>
                <a:cs typeface="Varela Round" pitchFamily="2" charset="-79"/>
              </a:rPr>
              <a:t>תשומות</a:t>
            </a:r>
          </a:p>
        </p:txBody>
      </p:sp>
      <p:sp>
        <p:nvSpPr>
          <p:cNvPr id="11" name="אליפסה 10"/>
          <p:cNvSpPr/>
          <p:nvPr/>
        </p:nvSpPr>
        <p:spPr>
          <a:xfrm>
            <a:off x="3738283" y="2043953"/>
            <a:ext cx="2223247" cy="17750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TextBox 11"/>
          <p:cNvSpPr txBox="1"/>
          <p:nvPr/>
        </p:nvSpPr>
        <p:spPr>
          <a:xfrm>
            <a:off x="3738283" y="2318049"/>
            <a:ext cx="2303930" cy="1384995"/>
          </a:xfrm>
          <a:prstGeom prst="rect">
            <a:avLst/>
          </a:prstGeom>
          <a:noFill/>
        </p:spPr>
        <p:txBody>
          <a:bodyPr wrap="square" rtlCol="1">
            <a:spAutoFit/>
          </a:bodyPr>
          <a:lstStyle/>
          <a:p>
            <a:pPr algn="ctr"/>
            <a:r>
              <a:rPr lang="he-IL" sz="2800" b="1" dirty="0">
                <a:solidFill>
                  <a:schemeClr val="bg1"/>
                </a:solidFill>
                <a:latin typeface="Varela Round" pitchFamily="2" charset="-79"/>
                <a:cs typeface="Varela Round" pitchFamily="2" charset="-79"/>
              </a:rPr>
              <a:t>מס </a:t>
            </a:r>
          </a:p>
          <a:p>
            <a:pPr algn="ctr"/>
            <a:r>
              <a:rPr lang="he-IL" sz="2800" b="1" dirty="0">
                <a:solidFill>
                  <a:schemeClr val="bg1"/>
                </a:solidFill>
                <a:latin typeface="Varela Round" pitchFamily="2" charset="-79"/>
                <a:cs typeface="Varela Round" pitchFamily="2" charset="-79"/>
              </a:rPr>
              <a:t>תשומות נכסים</a:t>
            </a:r>
          </a:p>
        </p:txBody>
      </p:sp>
      <p:sp>
        <p:nvSpPr>
          <p:cNvPr id="13" name="חיבור 12"/>
          <p:cNvSpPr/>
          <p:nvPr/>
        </p:nvSpPr>
        <p:spPr>
          <a:xfrm>
            <a:off x="2841813" y="2537012"/>
            <a:ext cx="914400" cy="914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שווה 13"/>
          <p:cNvSpPr/>
          <p:nvPr/>
        </p:nvSpPr>
        <p:spPr>
          <a:xfrm>
            <a:off x="8050306" y="3872753"/>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15" name="מלבן עם פינה יחידה מעוגלת 14"/>
          <p:cNvSpPr/>
          <p:nvPr/>
        </p:nvSpPr>
        <p:spPr>
          <a:xfrm>
            <a:off x="3738283" y="3892756"/>
            <a:ext cx="3541049" cy="138952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TextBox 15"/>
          <p:cNvSpPr txBox="1"/>
          <p:nvPr/>
        </p:nvSpPr>
        <p:spPr>
          <a:xfrm>
            <a:off x="3908615" y="4202378"/>
            <a:ext cx="2922494" cy="584775"/>
          </a:xfrm>
          <a:prstGeom prst="rect">
            <a:avLst/>
          </a:prstGeom>
          <a:noFill/>
        </p:spPr>
        <p:txBody>
          <a:bodyPr wrap="square" rtlCol="1">
            <a:spAutoFit/>
          </a:bodyPr>
          <a:lstStyle/>
          <a:p>
            <a:r>
              <a:rPr lang="he-IL" sz="3200" b="1" dirty="0">
                <a:solidFill>
                  <a:schemeClr val="bg1"/>
                </a:solidFill>
                <a:latin typeface="Varela Round" pitchFamily="2" charset="-79"/>
                <a:cs typeface="Varela Round" pitchFamily="2" charset="-79"/>
              </a:rPr>
              <a:t>החזר ממע"מ</a:t>
            </a:r>
          </a:p>
        </p:txBody>
      </p:sp>
      <p:sp>
        <p:nvSpPr>
          <p:cNvPr id="17" name="TextBox 16"/>
          <p:cNvSpPr txBox="1"/>
          <p:nvPr/>
        </p:nvSpPr>
        <p:spPr>
          <a:xfrm>
            <a:off x="-1706453" y="5451538"/>
            <a:ext cx="10671159" cy="400110"/>
          </a:xfrm>
          <a:prstGeom prst="rect">
            <a:avLst/>
          </a:prstGeom>
          <a:noFill/>
        </p:spPr>
        <p:txBody>
          <a:bodyPr wrap="square" rtlCol="1">
            <a:spAutoFit/>
          </a:bodyPr>
          <a:lstStyle/>
          <a:p>
            <a:r>
              <a:rPr lang="he-IL" sz="2000" b="1" dirty="0">
                <a:solidFill>
                  <a:srgbClr val="FF0000"/>
                </a:solidFill>
                <a:latin typeface="Varela Round" pitchFamily="2" charset="-79"/>
                <a:cs typeface="Varela Round" pitchFamily="2" charset="-79"/>
              </a:rPr>
              <a:t>בדרך כלל החזר ממע"מ מתקזז מהחשבון הבא ולא מוחזר ישירות לחשבון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4)">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תרגיל סיכום</a:t>
            </a:r>
          </a:p>
        </p:txBody>
      </p:sp>
      <p:sp>
        <p:nvSpPr>
          <p:cNvPr id="3" name="מציין מיקום טקסט 2"/>
          <p:cNvSpPr>
            <a:spLocks noGrp="1"/>
          </p:cNvSpPr>
          <p:nvPr>
            <p:ph type="body" sz="quarter" idx="3"/>
          </p:nvPr>
        </p:nvSpPr>
        <p:spPr/>
        <p:txBody>
          <a:bodyPr/>
          <a:lstStyle/>
          <a:p>
            <a:r>
              <a:rPr lang="he-IL" sz="2000" dirty="0"/>
              <a:t>לפניך מסמכים שהתקבלו בבית מסחר "נעלי דורות" רחוב מעלה החמישה 44 </a:t>
            </a:r>
            <a:r>
              <a:rPr lang="he-IL" sz="2000" dirty="0" err="1"/>
              <a:t>ירושליים</a:t>
            </a:r>
            <a:r>
              <a:rPr lang="he-IL" sz="2000" dirty="0"/>
              <a:t> מיקוד 701998 בחודש אפריל 2020 עוסק מורשה 678768688:</a:t>
            </a:r>
          </a:p>
        </p:txBody>
      </p:sp>
      <p:graphicFrame>
        <p:nvGraphicFramePr>
          <p:cNvPr id="7" name="טבלה 6"/>
          <p:cNvGraphicFramePr>
            <a:graphicFrameLocks noGrp="1"/>
          </p:cNvGraphicFramePr>
          <p:nvPr/>
        </p:nvGraphicFramePr>
        <p:xfrm>
          <a:off x="6478075" y="2061883"/>
          <a:ext cx="5197130" cy="4137955"/>
        </p:xfrm>
        <a:graphic>
          <a:graphicData uri="http://schemas.openxmlformats.org/drawingml/2006/table">
            <a:tbl>
              <a:tblPr rtl="1"/>
              <a:tblGrid>
                <a:gridCol w="959368">
                  <a:extLst>
                    <a:ext uri="{9D8B030D-6E8A-4147-A177-3AD203B41FA5}">
                      <a16:colId xmlns:a16="http://schemas.microsoft.com/office/drawing/2014/main" val="20000"/>
                    </a:ext>
                  </a:extLst>
                </a:gridCol>
                <a:gridCol w="1871080">
                  <a:extLst>
                    <a:ext uri="{9D8B030D-6E8A-4147-A177-3AD203B41FA5}">
                      <a16:colId xmlns:a16="http://schemas.microsoft.com/office/drawing/2014/main" val="20001"/>
                    </a:ext>
                  </a:extLst>
                </a:gridCol>
                <a:gridCol w="608064">
                  <a:extLst>
                    <a:ext uri="{9D8B030D-6E8A-4147-A177-3AD203B41FA5}">
                      <a16:colId xmlns:a16="http://schemas.microsoft.com/office/drawing/2014/main" val="20002"/>
                    </a:ext>
                  </a:extLst>
                </a:gridCol>
                <a:gridCol w="790430">
                  <a:extLst>
                    <a:ext uri="{9D8B030D-6E8A-4147-A177-3AD203B41FA5}">
                      <a16:colId xmlns:a16="http://schemas.microsoft.com/office/drawing/2014/main" val="20003"/>
                    </a:ext>
                  </a:extLst>
                </a:gridCol>
                <a:gridCol w="968188">
                  <a:extLst>
                    <a:ext uri="{9D8B030D-6E8A-4147-A177-3AD203B41FA5}">
                      <a16:colId xmlns:a16="http://schemas.microsoft.com/office/drawing/2014/main" val="20004"/>
                    </a:ext>
                  </a:extLst>
                </a:gridCol>
              </a:tblGrid>
              <a:tr h="678572">
                <a:tc gridSpan="3">
                  <a:txBody>
                    <a:bodyPr/>
                    <a:lstStyle/>
                    <a:p>
                      <a:pPr algn="r" rtl="1">
                        <a:lnSpc>
                          <a:spcPct val="115000"/>
                        </a:lnSpc>
                        <a:spcAft>
                          <a:spcPts val="0"/>
                        </a:spcAft>
                      </a:pPr>
                      <a:r>
                        <a:rPr lang="he-IL" sz="1600" b="1" dirty="0">
                          <a:latin typeface="Calibri"/>
                          <a:ea typeface="Calibri"/>
                          <a:cs typeface="David"/>
                        </a:rPr>
                        <a:t>"נעלי דורות"</a:t>
                      </a:r>
                    </a:p>
                    <a:p>
                      <a:pPr algn="r" rtl="1">
                        <a:lnSpc>
                          <a:spcPct val="115000"/>
                        </a:lnSpc>
                        <a:spcAft>
                          <a:spcPts val="0"/>
                        </a:spcAft>
                      </a:pPr>
                      <a:r>
                        <a:rPr lang="he-IL" sz="1600" b="1" dirty="0">
                          <a:latin typeface="Calibri"/>
                          <a:ea typeface="Calibri"/>
                          <a:cs typeface="David"/>
                        </a:rPr>
                        <a:t>רחוב מעלה החמישה 44</a:t>
                      </a:r>
                    </a:p>
                    <a:p>
                      <a:pPr algn="r" rtl="1">
                        <a:lnSpc>
                          <a:spcPct val="115000"/>
                        </a:lnSpc>
                        <a:spcAft>
                          <a:spcPts val="0"/>
                        </a:spcAft>
                      </a:pPr>
                      <a:r>
                        <a:rPr lang="he-IL" sz="1600" b="1" dirty="0" err="1">
                          <a:latin typeface="Calibri"/>
                          <a:ea typeface="Calibri"/>
                          <a:cs typeface="David"/>
                        </a:rPr>
                        <a:t>ירושליים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dirty="0">
                          <a:latin typeface="Calibri"/>
                          <a:ea typeface="Calibri"/>
                          <a:cs typeface="David"/>
                        </a:rPr>
                        <a:t>עוסק מורשה</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678768688</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863357">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3.4.2020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מספר 09 7</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העתק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"בקתת העור" שדרות</a:t>
                      </a:r>
                      <a:r>
                        <a:rPr lang="he-IL" sz="1600" b="1" u="sng" baseline="0" dirty="0">
                          <a:latin typeface="Calibri"/>
                          <a:ea typeface="Calibri"/>
                          <a:cs typeface="David"/>
                        </a:rPr>
                        <a:t> </a:t>
                      </a:r>
                      <a:r>
                        <a:rPr lang="he-IL" sz="1600" b="1" u="sng" baseline="0" dirty="0" err="1">
                          <a:latin typeface="Calibri"/>
                          <a:ea typeface="Calibri"/>
                          <a:cs typeface="David"/>
                        </a:rPr>
                        <a:t>ירושליים</a:t>
                      </a:r>
                      <a:r>
                        <a:rPr lang="he-IL" sz="1600" b="1" u="sng" baseline="0" dirty="0">
                          <a:latin typeface="Calibri"/>
                          <a:ea typeface="Calibri"/>
                          <a:cs typeface="David"/>
                        </a:rPr>
                        <a:t> 68 </a:t>
                      </a:r>
                      <a:r>
                        <a:rPr lang="he-IL" sz="1600" b="1" u="sng" baseline="0" dirty="0" err="1">
                          <a:latin typeface="Calibri"/>
                          <a:ea typeface="Calibri"/>
                          <a:cs typeface="David"/>
                        </a:rPr>
                        <a:t>קרית</a:t>
                      </a:r>
                      <a:r>
                        <a:rPr lang="he-IL" sz="1600" b="1" u="sng" baseline="0" dirty="0">
                          <a:latin typeface="Calibri"/>
                          <a:ea typeface="Calibri"/>
                          <a:cs typeface="David"/>
                        </a:rPr>
                        <a:t> ים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40101">
                <a:tc>
                  <a:txBody>
                    <a:bodyPr/>
                    <a:lstStyle/>
                    <a:p>
                      <a:pPr algn="ctr" rtl="1" hangingPunct="0">
                        <a:lnSpc>
                          <a:spcPts val="1300"/>
                        </a:lnSpc>
                        <a:spcAft>
                          <a:spcPts val="0"/>
                        </a:spcAft>
                      </a:pPr>
                      <a:r>
                        <a:rPr lang="he-IL" sz="1600" b="1">
                          <a:latin typeface="Times New Roman"/>
                          <a:ea typeface="Times New Roman"/>
                          <a:cs typeface="David"/>
                        </a:rPr>
                        <a:t>כמות</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dirty="0">
                          <a:latin typeface="Times New Roman"/>
                          <a:ea typeface="Times New Roman"/>
                          <a:cs typeface="David"/>
                        </a:rPr>
                        <a:t>פרטים</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dirty="0">
                          <a:latin typeface="Times New Roman"/>
                          <a:ea typeface="Times New Roman"/>
                          <a:cs typeface="David"/>
                        </a:rPr>
                        <a:t>מחיר </a:t>
                      </a:r>
                      <a:r>
                        <a:rPr lang="he-IL" sz="1600" b="1" dirty="0" err="1">
                          <a:latin typeface="Times New Roman"/>
                          <a:ea typeface="Times New Roman"/>
                          <a:cs typeface="David"/>
                        </a:rPr>
                        <a:t>ליח</a:t>
                      </a:r>
                      <a:r>
                        <a:rPr lang="he-IL" sz="1600" b="1" dirty="0">
                          <a:latin typeface="Times New Roman"/>
                          <a:ea typeface="Times New Roman"/>
                          <a:cs typeface="David"/>
                        </a:rPr>
                        <a:t>'</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277154">
                <a:tc>
                  <a:txBody>
                    <a:bodyPr/>
                    <a:lstStyle/>
                    <a:p>
                      <a:pPr algn="r" rtl="1">
                        <a:lnSpc>
                          <a:spcPct val="115000"/>
                        </a:lnSpc>
                        <a:spcAft>
                          <a:spcPts val="0"/>
                        </a:spcAft>
                      </a:pPr>
                      <a:r>
                        <a:rPr lang="he-IL" sz="1600" baseline="0" dirty="0">
                          <a:latin typeface="Calibri"/>
                          <a:ea typeface="Calibri"/>
                          <a:cs typeface="David"/>
                        </a:rPr>
                        <a:t> 36 </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סנדלים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Calibri"/>
                          <a:ea typeface="Calibri"/>
                          <a:cs typeface="David"/>
                        </a:rPr>
                        <a:t>150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5,400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4080">
                <a:tc>
                  <a:txBody>
                    <a:bodyPr/>
                    <a:lstStyle/>
                    <a:p>
                      <a:pPr algn="r" rtl="1">
                        <a:lnSpc>
                          <a:spcPct val="115000"/>
                        </a:lnSpc>
                        <a:spcAft>
                          <a:spcPts val="0"/>
                        </a:spcAft>
                      </a:pPr>
                      <a:r>
                        <a:rPr lang="he-IL" sz="1600" dirty="0">
                          <a:latin typeface="Calibri"/>
                          <a:ea typeface="Calibri"/>
                          <a:cs typeface="David"/>
                        </a:rPr>
                        <a:t> 25</a:t>
                      </a:r>
                      <a:r>
                        <a:rPr lang="he-IL" sz="1600" baseline="0" dirty="0">
                          <a:latin typeface="Calibri"/>
                          <a:ea typeface="Calibri"/>
                          <a:cs typeface="David"/>
                        </a:rPr>
                        <a:t> </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כפכפי אצבע</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Calibri"/>
                          <a:ea typeface="Calibri"/>
                          <a:cs typeface="David"/>
                        </a:rPr>
                        <a:t>40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1,000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9002">
                <a:tc>
                  <a:txBody>
                    <a:bodyPr/>
                    <a:lstStyle/>
                    <a:p>
                      <a:pPr algn="r" rtl="1">
                        <a:lnSpc>
                          <a:spcPct val="115000"/>
                        </a:lnSpc>
                        <a:spcAft>
                          <a:spcPts val="0"/>
                        </a:spcAft>
                      </a:pPr>
                      <a:endParaRPr lang="he-IL" sz="160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סכום לפני הנחה</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 6,400</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9002">
                <a:tc>
                  <a:txBody>
                    <a:bodyPr/>
                    <a:lstStyle/>
                    <a:p>
                      <a:pPr algn="r" rtl="1">
                        <a:lnSpc>
                          <a:spcPct val="115000"/>
                        </a:lnSpc>
                        <a:spcAft>
                          <a:spcPts val="0"/>
                        </a:spcAft>
                      </a:pPr>
                      <a:endParaRPr lang="he-IL" sz="160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הנחה 5%</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dirty="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(320)</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6607">
                <a:tc gridSpan="4">
                  <a:txBody>
                    <a:bodyPr/>
                    <a:lstStyle/>
                    <a:p>
                      <a:pPr algn="r" rtl="1">
                        <a:lnSpc>
                          <a:spcPct val="115000"/>
                        </a:lnSpc>
                        <a:spcAft>
                          <a:spcPts val="0"/>
                        </a:spcAft>
                      </a:pPr>
                      <a:r>
                        <a:rPr lang="he-IL" sz="1600" dirty="0">
                          <a:latin typeface="Calibri"/>
                          <a:ea typeface="Calibri"/>
                          <a:cs typeface="David"/>
                        </a:rPr>
                        <a:t>      </a:t>
                      </a:r>
                      <a:r>
                        <a:rPr lang="he-IL" sz="1600" dirty="0" err="1">
                          <a:latin typeface="Calibri"/>
                          <a:ea typeface="Calibri"/>
                          <a:cs typeface="David"/>
                        </a:rPr>
                        <a:t>ז"פ</a:t>
                      </a:r>
                      <a:r>
                        <a:rPr lang="he-IL" sz="1600" dirty="0">
                          <a:latin typeface="Calibri"/>
                          <a:ea typeface="Calibri"/>
                          <a:cs typeface="David"/>
                        </a:rPr>
                        <a:t> 3.6.20                                                        סה"כ</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6,080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0567">
                <a:tc gridSpan="4">
                  <a:txBody>
                    <a:bodyPr/>
                    <a:lstStyle/>
                    <a:p>
                      <a:pPr algn="l" rtl="1">
                        <a:lnSpc>
                          <a:spcPct val="115000"/>
                        </a:lnSpc>
                        <a:spcAft>
                          <a:spcPts val="0"/>
                        </a:spcAft>
                      </a:pPr>
                      <a:r>
                        <a:rPr lang="he-IL" sz="1600" dirty="0">
                          <a:latin typeface="Calibri"/>
                          <a:ea typeface="Calibri"/>
                          <a:cs typeface="David"/>
                        </a:rPr>
                        <a:t>17% מע"מ</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1,034</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25810">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 נעלי</a:t>
                      </a:r>
                      <a:r>
                        <a:rPr lang="he-IL" sz="1600" b="1" u="sng" baseline="0" dirty="0">
                          <a:latin typeface="Calibri"/>
                          <a:ea typeface="Calibri"/>
                          <a:cs typeface="David"/>
                        </a:rPr>
                        <a:t> דורות</a:t>
                      </a:r>
                      <a:r>
                        <a:rPr lang="he-IL" sz="1600" b="1" u="sng" dirty="0">
                          <a:latin typeface="Calibri"/>
                          <a:ea typeface="Calibri"/>
                          <a:cs typeface="David"/>
                        </a:rPr>
                        <a:t>/</a:t>
                      </a:r>
                      <a:r>
                        <a:rPr lang="he-IL" sz="1600" b="1" u="sng" dirty="0">
                          <a:latin typeface="Calibri"/>
                          <a:ea typeface="Calibri"/>
                          <a:cs typeface="Guttman Yad-Brush"/>
                        </a:rPr>
                        <a:t>אורי  </a:t>
                      </a:r>
                      <a:r>
                        <a:rPr lang="he-IL" sz="1600" dirty="0">
                          <a:latin typeface="Calibri"/>
                          <a:ea typeface="Calibri"/>
                          <a:cs typeface="David"/>
                        </a:rPr>
                        <a:t>                סה"כ לתשלום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b="1" u="dbl" dirty="0">
                          <a:latin typeface="Calibri"/>
                          <a:ea typeface="Calibri"/>
                          <a:cs typeface="David"/>
                        </a:rPr>
                        <a:t>7,114</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graphicFrame>
        <p:nvGraphicFramePr>
          <p:cNvPr id="8" name="טבלה 7"/>
          <p:cNvGraphicFramePr>
            <a:graphicFrameLocks noGrp="1"/>
          </p:cNvGraphicFramePr>
          <p:nvPr/>
        </p:nvGraphicFramePr>
        <p:xfrm>
          <a:off x="868030" y="2061883"/>
          <a:ext cx="5197130" cy="3596681"/>
        </p:xfrm>
        <a:graphic>
          <a:graphicData uri="http://schemas.openxmlformats.org/drawingml/2006/table">
            <a:tbl>
              <a:tblPr rtl="1"/>
              <a:tblGrid>
                <a:gridCol w="959368">
                  <a:extLst>
                    <a:ext uri="{9D8B030D-6E8A-4147-A177-3AD203B41FA5}">
                      <a16:colId xmlns:a16="http://schemas.microsoft.com/office/drawing/2014/main" val="20000"/>
                    </a:ext>
                  </a:extLst>
                </a:gridCol>
                <a:gridCol w="1871080">
                  <a:extLst>
                    <a:ext uri="{9D8B030D-6E8A-4147-A177-3AD203B41FA5}">
                      <a16:colId xmlns:a16="http://schemas.microsoft.com/office/drawing/2014/main" val="20001"/>
                    </a:ext>
                  </a:extLst>
                </a:gridCol>
                <a:gridCol w="608064">
                  <a:extLst>
                    <a:ext uri="{9D8B030D-6E8A-4147-A177-3AD203B41FA5}">
                      <a16:colId xmlns:a16="http://schemas.microsoft.com/office/drawing/2014/main" val="20002"/>
                    </a:ext>
                  </a:extLst>
                </a:gridCol>
                <a:gridCol w="790430">
                  <a:extLst>
                    <a:ext uri="{9D8B030D-6E8A-4147-A177-3AD203B41FA5}">
                      <a16:colId xmlns:a16="http://schemas.microsoft.com/office/drawing/2014/main" val="20003"/>
                    </a:ext>
                  </a:extLst>
                </a:gridCol>
                <a:gridCol w="968188">
                  <a:extLst>
                    <a:ext uri="{9D8B030D-6E8A-4147-A177-3AD203B41FA5}">
                      <a16:colId xmlns:a16="http://schemas.microsoft.com/office/drawing/2014/main" val="20004"/>
                    </a:ext>
                  </a:extLst>
                </a:gridCol>
              </a:tblGrid>
              <a:tr h="678572">
                <a:tc gridSpan="3">
                  <a:txBody>
                    <a:bodyPr/>
                    <a:lstStyle/>
                    <a:p>
                      <a:pPr algn="r" rtl="1">
                        <a:lnSpc>
                          <a:spcPct val="115000"/>
                        </a:lnSpc>
                        <a:spcAft>
                          <a:spcPts val="0"/>
                        </a:spcAft>
                      </a:pPr>
                      <a:r>
                        <a:rPr lang="he-IL" sz="1600" dirty="0">
                          <a:latin typeface="David" pitchFamily="34" charset="-79"/>
                          <a:ea typeface="Calibri"/>
                          <a:cs typeface="David" pitchFamily="34" charset="-79"/>
                        </a:rPr>
                        <a:t>"דניאל"</a:t>
                      </a:r>
                    </a:p>
                    <a:p>
                      <a:pPr algn="r" rtl="1">
                        <a:lnSpc>
                          <a:spcPct val="115000"/>
                        </a:lnSpc>
                        <a:spcAft>
                          <a:spcPts val="0"/>
                        </a:spcAft>
                      </a:pPr>
                      <a:r>
                        <a:rPr lang="he-IL" sz="1600" dirty="0">
                          <a:latin typeface="David" pitchFamily="34" charset="-79"/>
                          <a:ea typeface="Calibri"/>
                          <a:cs typeface="David" pitchFamily="34" charset="-79"/>
                        </a:rPr>
                        <a:t>רחוב אלנבי 201</a:t>
                      </a:r>
                    </a:p>
                    <a:p>
                      <a:pPr algn="r" rtl="1">
                        <a:lnSpc>
                          <a:spcPct val="115000"/>
                        </a:lnSpc>
                        <a:spcAft>
                          <a:spcPts val="0"/>
                        </a:spcAft>
                      </a:pPr>
                      <a:r>
                        <a:rPr lang="he-IL" sz="1600" dirty="0">
                          <a:latin typeface="David" pitchFamily="34" charset="-79"/>
                          <a:ea typeface="Calibri"/>
                          <a:cs typeface="David" pitchFamily="34" charset="-79"/>
                        </a:rPr>
                        <a:t>תל</a:t>
                      </a:r>
                      <a:r>
                        <a:rPr lang="he-IL" sz="1600" baseline="0" dirty="0">
                          <a:latin typeface="David" pitchFamily="34" charset="-79"/>
                          <a:ea typeface="Calibri"/>
                          <a:cs typeface="David" pitchFamily="34" charset="-79"/>
                        </a:rPr>
                        <a:t> אביב</a:t>
                      </a:r>
                      <a:endParaRPr lang="en-US" sz="1600"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dirty="0">
                          <a:latin typeface="Calibri"/>
                          <a:ea typeface="Calibri"/>
                          <a:cs typeface="David"/>
                        </a:rPr>
                        <a:t>עוסק מורשה</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213214215</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863357">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8.4.2020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מספר 107</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מקור</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dirty="0">
                          <a:latin typeface="+mn-lt"/>
                          <a:ea typeface="Calibri"/>
                          <a:cs typeface="David"/>
                        </a:rPr>
                        <a:t>"נעלי דורות"</a:t>
                      </a:r>
                      <a:r>
                        <a:rPr lang="he-IL" sz="1600" b="1" baseline="0" dirty="0">
                          <a:latin typeface="+mn-lt"/>
                          <a:ea typeface="Calibri"/>
                          <a:cs typeface="David"/>
                        </a:rPr>
                        <a:t> </a:t>
                      </a:r>
                      <a:r>
                        <a:rPr lang="he-IL" sz="1600" b="1" dirty="0">
                          <a:latin typeface="+mn-lt"/>
                          <a:ea typeface="Calibri"/>
                          <a:cs typeface="David"/>
                        </a:rPr>
                        <a:t>רחוב מעלה החמישה 44</a:t>
                      </a:r>
                      <a:r>
                        <a:rPr lang="he-IL" sz="1600" b="1" baseline="0" dirty="0">
                          <a:latin typeface="+mn-lt"/>
                          <a:ea typeface="Calibri"/>
                          <a:cs typeface="David"/>
                        </a:rPr>
                        <a:t> </a:t>
                      </a:r>
                      <a:r>
                        <a:rPr lang="he-IL" sz="1600" b="1" dirty="0" err="1">
                          <a:latin typeface="+mn-lt"/>
                          <a:ea typeface="Calibri"/>
                          <a:cs typeface="David"/>
                        </a:rPr>
                        <a:t>ירושליים</a:t>
                      </a:r>
                      <a:endParaRPr lang="en-US" sz="1600" dirty="0">
                        <a:latin typeface="+mn-lt"/>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40101">
                <a:tc>
                  <a:txBody>
                    <a:bodyPr/>
                    <a:lstStyle/>
                    <a:p>
                      <a:pPr algn="ctr" rtl="1" hangingPunct="0">
                        <a:lnSpc>
                          <a:spcPts val="1300"/>
                        </a:lnSpc>
                        <a:spcAft>
                          <a:spcPts val="0"/>
                        </a:spcAft>
                      </a:pPr>
                      <a:r>
                        <a:rPr lang="he-IL" sz="1600" b="1" dirty="0">
                          <a:latin typeface="Times New Roman"/>
                          <a:ea typeface="Times New Roman"/>
                          <a:cs typeface="David"/>
                        </a:rPr>
                        <a:t>כמות</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dirty="0">
                          <a:latin typeface="Times New Roman"/>
                          <a:ea typeface="Times New Roman"/>
                          <a:cs typeface="David"/>
                        </a:rPr>
                        <a:t>פרטים</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dirty="0">
                          <a:latin typeface="Times New Roman"/>
                          <a:ea typeface="Times New Roman"/>
                          <a:cs typeface="David"/>
                        </a:rPr>
                        <a:t>מחיר </a:t>
                      </a:r>
                      <a:r>
                        <a:rPr lang="he-IL" sz="1600" b="1" dirty="0" err="1">
                          <a:latin typeface="Times New Roman"/>
                          <a:ea typeface="Times New Roman"/>
                          <a:cs typeface="David"/>
                        </a:rPr>
                        <a:t>ליח</a:t>
                      </a:r>
                      <a:r>
                        <a:rPr lang="he-IL" sz="1600" b="1" dirty="0">
                          <a:latin typeface="Times New Roman"/>
                          <a:ea typeface="Times New Roman"/>
                          <a:cs typeface="David"/>
                        </a:rPr>
                        <a:t>'</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277154">
                <a:tc>
                  <a:txBody>
                    <a:bodyPr/>
                    <a:lstStyle/>
                    <a:p>
                      <a:pPr algn="r" rtl="1">
                        <a:lnSpc>
                          <a:spcPct val="115000"/>
                        </a:lnSpc>
                        <a:spcAft>
                          <a:spcPts val="0"/>
                        </a:spcAft>
                      </a:pPr>
                      <a:r>
                        <a:rPr lang="he-IL" sz="1600" baseline="0" dirty="0">
                          <a:latin typeface="Calibri"/>
                          <a:ea typeface="Calibri"/>
                          <a:cs typeface="David"/>
                        </a:rPr>
                        <a:t> 50 </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נעלי עקב</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Calibri"/>
                          <a:ea typeface="Calibri"/>
                          <a:cs typeface="David"/>
                        </a:rPr>
                        <a:t>80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4,000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5963">
                <a:tc>
                  <a:txBody>
                    <a:bodyPr/>
                    <a:lstStyle/>
                    <a:p>
                      <a:pPr algn="r" rtl="1">
                        <a:lnSpc>
                          <a:spcPct val="115000"/>
                        </a:lnSpc>
                        <a:spcAft>
                          <a:spcPts val="0"/>
                        </a:spcAft>
                      </a:pPr>
                      <a:r>
                        <a:rPr lang="he-IL" sz="1600" dirty="0">
                          <a:latin typeface="Calibri"/>
                          <a:ea typeface="Calibri"/>
                          <a:cs typeface="David"/>
                        </a:rPr>
                        <a:t> 60</a:t>
                      </a:r>
                      <a:r>
                        <a:rPr lang="he-IL" sz="1600" baseline="0" dirty="0">
                          <a:latin typeface="Calibri"/>
                          <a:ea typeface="Calibri"/>
                          <a:cs typeface="David"/>
                        </a:rPr>
                        <a:t> </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סנדלים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Calibri"/>
                          <a:ea typeface="Calibri"/>
                          <a:cs typeface="David"/>
                        </a:rPr>
                        <a:t>70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4,200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6607">
                <a:tc gridSpan="4">
                  <a:txBody>
                    <a:bodyPr/>
                    <a:lstStyle/>
                    <a:p>
                      <a:pPr algn="r" rtl="1">
                        <a:lnSpc>
                          <a:spcPct val="115000"/>
                        </a:lnSpc>
                        <a:spcAft>
                          <a:spcPts val="0"/>
                        </a:spcAft>
                      </a:pPr>
                      <a:r>
                        <a:rPr lang="he-IL" sz="1600" dirty="0">
                          <a:latin typeface="Calibri"/>
                          <a:ea typeface="Calibri"/>
                          <a:cs typeface="David"/>
                        </a:rPr>
                        <a:t>      </a:t>
                      </a:r>
                      <a:r>
                        <a:rPr lang="he-IL" sz="1600" dirty="0" err="1">
                          <a:latin typeface="Calibri"/>
                          <a:ea typeface="Calibri"/>
                          <a:cs typeface="David"/>
                        </a:rPr>
                        <a:t>ז"פ</a:t>
                      </a:r>
                      <a:r>
                        <a:rPr lang="he-IL" sz="1600" dirty="0">
                          <a:latin typeface="Calibri"/>
                          <a:ea typeface="Calibri"/>
                          <a:cs typeface="David"/>
                        </a:rPr>
                        <a:t> 8.6.20                                                        סה"כ</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8,200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0567">
                <a:tc gridSpan="4">
                  <a:txBody>
                    <a:bodyPr/>
                    <a:lstStyle/>
                    <a:p>
                      <a:pPr algn="l" rtl="1">
                        <a:lnSpc>
                          <a:spcPct val="115000"/>
                        </a:lnSpc>
                        <a:spcAft>
                          <a:spcPts val="0"/>
                        </a:spcAft>
                      </a:pPr>
                      <a:r>
                        <a:rPr lang="he-IL" sz="1600" dirty="0">
                          <a:latin typeface="Calibri"/>
                          <a:ea typeface="Calibri"/>
                          <a:cs typeface="David"/>
                        </a:rPr>
                        <a:t>17% מע"מ</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1,394</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5810">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 דניאל/</a:t>
                      </a:r>
                      <a:r>
                        <a:rPr lang="he-IL" sz="1600" b="1" u="sng" dirty="0">
                          <a:latin typeface="Calibri"/>
                          <a:ea typeface="Calibri"/>
                          <a:cs typeface="Guttman Yad-Brush"/>
                        </a:rPr>
                        <a:t>דני  </a:t>
                      </a:r>
                      <a:r>
                        <a:rPr lang="he-IL" sz="1600" dirty="0">
                          <a:latin typeface="Calibri"/>
                          <a:ea typeface="Calibri"/>
                          <a:cs typeface="David"/>
                        </a:rPr>
                        <a:t>                סה"כ לתשלום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b="1" u="dbl" dirty="0">
                          <a:latin typeface="Calibri"/>
                          <a:ea typeface="Calibri"/>
                          <a:cs typeface="David"/>
                        </a:rPr>
                        <a:t>9,594</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טבלה 5"/>
          <p:cNvGraphicFramePr>
            <a:graphicFrameLocks noGrp="1"/>
          </p:cNvGraphicFramePr>
          <p:nvPr>
            <p:extLst>
              <p:ext uri="{D42A27DB-BD31-4B8C-83A1-F6EECF244321}">
                <p14:modId xmlns:p14="http://schemas.microsoft.com/office/powerpoint/2010/main" val="3781372021"/>
              </p:ext>
            </p:extLst>
          </p:nvPr>
        </p:nvGraphicFramePr>
        <p:xfrm>
          <a:off x="6441823" y="453982"/>
          <a:ext cx="4428564" cy="4668179"/>
        </p:xfrm>
        <a:graphic>
          <a:graphicData uri="http://schemas.openxmlformats.org/drawingml/2006/table">
            <a:tbl>
              <a:tblPr rtl="1"/>
              <a:tblGrid>
                <a:gridCol w="668852">
                  <a:extLst>
                    <a:ext uri="{9D8B030D-6E8A-4147-A177-3AD203B41FA5}">
                      <a16:colId xmlns:a16="http://schemas.microsoft.com/office/drawing/2014/main" val="20000"/>
                    </a:ext>
                  </a:extLst>
                </a:gridCol>
                <a:gridCol w="1383850">
                  <a:extLst>
                    <a:ext uri="{9D8B030D-6E8A-4147-A177-3AD203B41FA5}">
                      <a16:colId xmlns:a16="http://schemas.microsoft.com/office/drawing/2014/main" val="20001"/>
                    </a:ext>
                  </a:extLst>
                </a:gridCol>
                <a:gridCol w="1048703">
                  <a:extLst>
                    <a:ext uri="{9D8B030D-6E8A-4147-A177-3AD203B41FA5}">
                      <a16:colId xmlns:a16="http://schemas.microsoft.com/office/drawing/2014/main" val="20002"/>
                    </a:ext>
                  </a:extLst>
                </a:gridCol>
                <a:gridCol w="96667">
                  <a:extLst>
                    <a:ext uri="{9D8B030D-6E8A-4147-A177-3AD203B41FA5}">
                      <a16:colId xmlns:a16="http://schemas.microsoft.com/office/drawing/2014/main" val="20003"/>
                    </a:ext>
                  </a:extLst>
                </a:gridCol>
                <a:gridCol w="1230492">
                  <a:extLst>
                    <a:ext uri="{9D8B030D-6E8A-4147-A177-3AD203B41FA5}">
                      <a16:colId xmlns:a16="http://schemas.microsoft.com/office/drawing/2014/main" val="20004"/>
                    </a:ext>
                  </a:extLst>
                </a:gridCol>
              </a:tblGrid>
              <a:tr h="976700">
                <a:tc gridSpan="3">
                  <a:txBody>
                    <a:bodyPr/>
                    <a:lstStyle/>
                    <a:p>
                      <a:pPr algn="r" rtl="1">
                        <a:lnSpc>
                          <a:spcPct val="115000"/>
                        </a:lnSpc>
                        <a:spcAft>
                          <a:spcPts val="0"/>
                        </a:spcAft>
                      </a:pPr>
                      <a:r>
                        <a:rPr lang="he-IL" sz="1600" b="1" dirty="0">
                          <a:latin typeface="Calibri"/>
                          <a:ea typeface="Calibri"/>
                          <a:cs typeface="David"/>
                        </a:rPr>
                        <a:t>"כתבי לי"</a:t>
                      </a:r>
                    </a:p>
                    <a:p>
                      <a:pPr algn="r" rtl="1">
                        <a:lnSpc>
                          <a:spcPct val="115000"/>
                        </a:lnSpc>
                        <a:spcAft>
                          <a:spcPts val="0"/>
                        </a:spcAft>
                      </a:pPr>
                      <a:r>
                        <a:rPr lang="he-IL" sz="1600" b="1" dirty="0">
                          <a:latin typeface="Calibri"/>
                          <a:ea typeface="Calibri"/>
                          <a:cs typeface="David"/>
                        </a:rPr>
                        <a:t>רחוב הלל 17 </a:t>
                      </a:r>
                      <a:endParaRPr lang="en-US" sz="1600" dirty="0">
                        <a:latin typeface="Calibri"/>
                        <a:ea typeface="Calibri"/>
                        <a:cs typeface="Arial"/>
                      </a:endParaRPr>
                    </a:p>
                    <a:p>
                      <a:pPr algn="r" rtl="1">
                        <a:lnSpc>
                          <a:spcPct val="115000"/>
                        </a:lnSpc>
                        <a:spcAft>
                          <a:spcPts val="0"/>
                        </a:spcAft>
                      </a:pPr>
                      <a:r>
                        <a:rPr lang="he-IL" sz="1600" b="1" dirty="0" err="1">
                          <a:latin typeface="Calibri"/>
                          <a:ea typeface="Calibri"/>
                          <a:cs typeface="David"/>
                        </a:rPr>
                        <a:t>ירושליים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dirty="0">
                          <a:latin typeface="Calibri"/>
                          <a:ea typeface="Calibri"/>
                          <a:cs typeface="David"/>
                        </a:rPr>
                        <a:t>עוסק מורשה </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151617189</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1190054">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10.4.2020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קבלה</a:t>
                      </a:r>
                      <a:r>
                        <a:rPr lang="he-IL" sz="1600" b="1" baseline="0" dirty="0">
                          <a:latin typeface="Calibri"/>
                          <a:ea typeface="Calibri"/>
                          <a:cs typeface="David"/>
                        </a:rPr>
                        <a:t> </a:t>
                      </a:r>
                      <a:r>
                        <a:rPr lang="he-IL" sz="1600" b="1" dirty="0">
                          <a:latin typeface="Calibri"/>
                          <a:ea typeface="Calibri"/>
                          <a:cs typeface="David"/>
                        </a:rPr>
                        <a:t>מספר 775</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מקור </a:t>
                      </a:r>
                      <a:endParaRPr lang="en-US" sz="1600" dirty="0">
                        <a:latin typeface="Calibri"/>
                        <a:ea typeface="Calibri"/>
                        <a:cs typeface="Arial"/>
                      </a:endParaRPr>
                    </a:p>
                    <a:p>
                      <a:pPr marL="0" marR="0" indent="0" algn="r" defTabSz="914400" rtl="1" eaLnBrk="1" fontAlgn="auto" latinLnBrk="0" hangingPunct="1">
                        <a:lnSpc>
                          <a:spcPct val="115000"/>
                        </a:lnSpc>
                        <a:spcBef>
                          <a:spcPts val="0"/>
                        </a:spcBef>
                        <a:spcAft>
                          <a:spcPts val="0"/>
                        </a:spcAft>
                        <a:buClrTx/>
                        <a:buSzTx/>
                        <a:buFontTx/>
                        <a:buNone/>
                        <a:tabLst/>
                        <a:defRPr/>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"נעלי דורות</a:t>
                      </a:r>
                      <a:r>
                        <a:rPr lang="he-IL" sz="1600" b="1" u="sng" dirty="0">
                          <a:latin typeface="+mn-lt"/>
                          <a:ea typeface="Calibri"/>
                          <a:cs typeface="David"/>
                        </a:rPr>
                        <a:t>" רחוב מעלה</a:t>
                      </a:r>
                      <a:r>
                        <a:rPr lang="he-IL" sz="1600" b="1" u="sng" baseline="0" dirty="0">
                          <a:latin typeface="+mn-lt"/>
                          <a:ea typeface="Calibri"/>
                          <a:cs typeface="David"/>
                        </a:rPr>
                        <a:t> החמישה 44 </a:t>
                      </a:r>
                      <a:r>
                        <a:rPr lang="he-IL" sz="1600" b="1" u="sng" baseline="0" dirty="0" err="1">
                          <a:latin typeface="+mn-lt"/>
                          <a:ea typeface="Calibri"/>
                          <a:cs typeface="David"/>
                        </a:rPr>
                        <a:t>ירושליים</a:t>
                      </a:r>
                      <a:endParaRPr lang="en-US" sz="1600" dirty="0">
                        <a:latin typeface="+mn-lt"/>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194071">
                <a:tc>
                  <a:txBody>
                    <a:bodyPr/>
                    <a:lstStyle/>
                    <a:p>
                      <a:pPr algn="ctr" rtl="1" hangingPunct="0">
                        <a:lnSpc>
                          <a:spcPts val="1300"/>
                        </a:lnSpc>
                        <a:spcAft>
                          <a:spcPts val="0"/>
                        </a:spcAft>
                      </a:pPr>
                      <a:r>
                        <a:rPr lang="he-IL" sz="1100" b="1">
                          <a:latin typeface="Times New Roman"/>
                          <a:ea typeface="Times New Roman"/>
                          <a:cs typeface="David"/>
                        </a:rPr>
                        <a:t>כמות</a:t>
                      </a:r>
                      <a:endParaRPr lang="en-US" sz="10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a:latin typeface="Times New Roman"/>
                          <a:ea typeface="Times New Roman"/>
                          <a:cs typeface="David"/>
                        </a:rPr>
                        <a:t>פרטים</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dirty="0">
                          <a:latin typeface="Times New Roman"/>
                          <a:ea typeface="Times New Roman"/>
                          <a:cs typeface="David"/>
                        </a:rPr>
                        <a:t>מחיר </a:t>
                      </a:r>
                      <a:r>
                        <a:rPr lang="he-IL" sz="1600" b="1" dirty="0" err="1">
                          <a:latin typeface="Times New Roman"/>
                          <a:ea typeface="Times New Roman"/>
                          <a:cs typeface="David"/>
                        </a:rPr>
                        <a:t>ליח</a:t>
                      </a:r>
                      <a:r>
                        <a:rPr lang="he-IL" sz="1600" b="1" dirty="0">
                          <a:latin typeface="Times New Roman"/>
                          <a:ea typeface="Times New Roman"/>
                          <a:cs typeface="David"/>
                        </a:rPr>
                        <a:t>'</a:t>
                      </a:r>
                      <a:endParaRPr lang="en-US" sz="1600" b="1" dirty="0">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659244">
                <a:tc>
                  <a:txBody>
                    <a:bodyPr/>
                    <a:lstStyle/>
                    <a:p>
                      <a:pPr algn="r" rtl="1">
                        <a:lnSpc>
                          <a:spcPct val="115000"/>
                        </a:lnSpc>
                        <a:spcAft>
                          <a:spcPts val="0"/>
                        </a:spcAft>
                      </a:pPr>
                      <a:endParaRPr lang="he-IL" sz="11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כלי כתיבה </a:t>
                      </a:r>
                    </a:p>
                    <a:p>
                      <a:pPr algn="r" rtl="1">
                        <a:lnSpc>
                          <a:spcPct val="115000"/>
                        </a:lnSpc>
                        <a:spcAft>
                          <a:spcPts val="0"/>
                        </a:spcAft>
                      </a:pPr>
                      <a:r>
                        <a:rPr lang="he-IL" sz="1600" dirty="0">
                          <a:latin typeface="Calibri"/>
                          <a:ea typeface="Calibri"/>
                          <a:cs typeface="David"/>
                        </a:rPr>
                        <a:t>דפים למחשב </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dirty="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160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9622">
                <a:tc rowSpan="2" gridSpan="4">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he-IL" sz="1600" dirty="0">
                          <a:latin typeface="Calibri"/>
                          <a:ea typeface="Calibri"/>
                          <a:cs typeface="Guttman Yad-Brush"/>
                        </a:rPr>
                        <a:t>שולם בשיק מספר 677 משוך על  </a:t>
                      </a:r>
                      <a:r>
                        <a:rPr lang="he-IL" sz="1600" dirty="0" err="1">
                          <a:latin typeface="Calibri"/>
                          <a:ea typeface="Calibri"/>
                          <a:cs typeface="Guttman Yad-Brush"/>
                        </a:rPr>
                        <a:t>ז"פ</a:t>
                      </a:r>
                      <a:r>
                        <a:rPr lang="he-IL" sz="1600" baseline="0" dirty="0">
                          <a:latin typeface="Calibri"/>
                          <a:ea typeface="Calibri"/>
                          <a:cs typeface="Arial"/>
                        </a:rPr>
                        <a:t> </a:t>
                      </a:r>
                      <a:r>
                        <a:rPr lang="he-IL" sz="1600" baseline="0" dirty="0">
                          <a:latin typeface="Guttman Yad-Brush" pitchFamily="2" charset="-79"/>
                          <a:ea typeface="Calibri"/>
                          <a:cs typeface="Guttman Yad-Brush" pitchFamily="2" charset="-79"/>
                        </a:rPr>
                        <a:t>10.4.2020</a:t>
                      </a:r>
                      <a:endParaRPr lang="he-IL" sz="1600" dirty="0">
                        <a:latin typeface="Guttman Yad-Brush" pitchFamily="2" charset="-79"/>
                        <a:ea typeface="Calibri"/>
                        <a:cs typeface="Guttman Yad-Brush" pitchFamily="2" charset="-79"/>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pPr rtl="1"/>
                      <a:endParaRPr lang="he-IL"/>
                    </a:p>
                  </a:txBody>
                  <a:tcPr/>
                </a:tc>
                <a:tc rowSpan="2" hMerge="1">
                  <a:txBody>
                    <a:bodyPr/>
                    <a:lstStyle/>
                    <a:p>
                      <a:pPr rtl="1"/>
                      <a:endParaRPr lang="he-IL"/>
                    </a:p>
                  </a:txBody>
                  <a:tcPr/>
                </a:tc>
                <a:tc rowSpan="2" hMerge="1">
                  <a:txBody>
                    <a:bodyPr/>
                    <a:lstStyle/>
                    <a:p>
                      <a:pPr rtl="1"/>
                      <a:endParaRPr lang="he-IL"/>
                    </a:p>
                  </a:txBody>
                  <a:tcPr/>
                </a:tc>
                <a:tc>
                  <a:txBody>
                    <a:bodyPr/>
                    <a:lstStyle/>
                    <a:p>
                      <a:pPr algn="r" rtl="1">
                        <a:lnSpc>
                          <a:spcPct val="115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9622">
                <a:tc gridSpan="4"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hMerge="1" vMerge="1">
                  <a:txBody>
                    <a:bodyPr/>
                    <a:lstStyle/>
                    <a:p>
                      <a:pPr rtl="1"/>
                      <a:endParaRPr lang="he-IL"/>
                    </a:p>
                  </a:txBody>
                  <a:tcPr/>
                </a:tc>
                <a:tc>
                  <a:txBody>
                    <a:bodyPr/>
                    <a:lstStyle/>
                    <a:p>
                      <a:pPr algn="r" rtl="1">
                        <a:lnSpc>
                          <a:spcPct val="115000"/>
                        </a:lnSpc>
                        <a:spcAft>
                          <a:spcPts val="0"/>
                        </a:spcAft>
                      </a:pPr>
                      <a:endParaRPr lang="he-IL" sz="1600" dirty="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29622">
                <a:tc gridSpan="4">
                  <a:txBody>
                    <a:bodyPr/>
                    <a:lstStyle/>
                    <a:p>
                      <a:pPr algn="r" rtl="1">
                        <a:lnSpc>
                          <a:spcPct val="115000"/>
                        </a:lnSpc>
                        <a:spcAft>
                          <a:spcPts val="0"/>
                        </a:spcAft>
                      </a:pPr>
                      <a:r>
                        <a:rPr lang="he-IL" sz="1600" dirty="0">
                          <a:latin typeface="Calibri"/>
                          <a:ea typeface="Calibri"/>
                          <a:cs typeface="David"/>
                        </a:rPr>
                        <a:t>                                                         סה"כ</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 160  </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9622">
                <a:tc gridSpan="4">
                  <a:txBody>
                    <a:bodyPr/>
                    <a:lstStyle/>
                    <a:p>
                      <a:pPr algn="l" rtl="1">
                        <a:lnSpc>
                          <a:spcPct val="115000"/>
                        </a:lnSpc>
                        <a:spcAft>
                          <a:spcPts val="0"/>
                        </a:spcAft>
                      </a:pPr>
                      <a:r>
                        <a:rPr lang="he-IL" sz="1600" dirty="0">
                          <a:latin typeface="Calibri"/>
                          <a:ea typeface="Calibri"/>
                          <a:cs typeface="David"/>
                        </a:rPr>
                        <a:t>17% מע"מ</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 27</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29622">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 כתבי/</a:t>
                      </a:r>
                      <a:r>
                        <a:rPr lang="he-IL" sz="1600" b="1" u="sng" dirty="0" err="1">
                          <a:latin typeface="Calibri"/>
                          <a:ea typeface="Calibri"/>
                          <a:cs typeface="Guttman Yad-Brush"/>
                        </a:rPr>
                        <a:t>רןנה</a:t>
                      </a:r>
                      <a:r>
                        <a:rPr lang="he-IL" sz="1600" dirty="0">
                          <a:latin typeface="Calibri"/>
                          <a:ea typeface="Calibri"/>
                          <a:cs typeface="David"/>
                        </a:rPr>
                        <a:t>       סה"כ לתשלום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b="1" u="dbl" dirty="0">
                          <a:latin typeface="Calibri"/>
                          <a:ea typeface="Calibri"/>
                          <a:cs typeface="David"/>
                        </a:rPr>
                        <a:t>187</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8" name="טבלה 7"/>
          <p:cNvGraphicFramePr>
            <a:graphicFrameLocks noGrp="1"/>
          </p:cNvGraphicFramePr>
          <p:nvPr>
            <p:extLst>
              <p:ext uri="{D42A27DB-BD31-4B8C-83A1-F6EECF244321}">
                <p14:modId xmlns:p14="http://schemas.microsoft.com/office/powerpoint/2010/main" val="926677813"/>
              </p:ext>
            </p:extLst>
          </p:nvPr>
        </p:nvGraphicFramePr>
        <p:xfrm>
          <a:off x="238543" y="453982"/>
          <a:ext cx="5197130" cy="3600449"/>
        </p:xfrm>
        <a:graphic>
          <a:graphicData uri="http://schemas.openxmlformats.org/drawingml/2006/table">
            <a:tbl>
              <a:tblPr rtl="1"/>
              <a:tblGrid>
                <a:gridCol w="959368">
                  <a:extLst>
                    <a:ext uri="{9D8B030D-6E8A-4147-A177-3AD203B41FA5}">
                      <a16:colId xmlns:a16="http://schemas.microsoft.com/office/drawing/2014/main" val="20000"/>
                    </a:ext>
                  </a:extLst>
                </a:gridCol>
                <a:gridCol w="1871080">
                  <a:extLst>
                    <a:ext uri="{9D8B030D-6E8A-4147-A177-3AD203B41FA5}">
                      <a16:colId xmlns:a16="http://schemas.microsoft.com/office/drawing/2014/main" val="20001"/>
                    </a:ext>
                  </a:extLst>
                </a:gridCol>
                <a:gridCol w="608064">
                  <a:extLst>
                    <a:ext uri="{9D8B030D-6E8A-4147-A177-3AD203B41FA5}">
                      <a16:colId xmlns:a16="http://schemas.microsoft.com/office/drawing/2014/main" val="20002"/>
                    </a:ext>
                  </a:extLst>
                </a:gridCol>
                <a:gridCol w="790430">
                  <a:extLst>
                    <a:ext uri="{9D8B030D-6E8A-4147-A177-3AD203B41FA5}">
                      <a16:colId xmlns:a16="http://schemas.microsoft.com/office/drawing/2014/main" val="20003"/>
                    </a:ext>
                  </a:extLst>
                </a:gridCol>
                <a:gridCol w="968188">
                  <a:extLst>
                    <a:ext uri="{9D8B030D-6E8A-4147-A177-3AD203B41FA5}">
                      <a16:colId xmlns:a16="http://schemas.microsoft.com/office/drawing/2014/main" val="20004"/>
                    </a:ext>
                  </a:extLst>
                </a:gridCol>
              </a:tblGrid>
              <a:tr h="678572">
                <a:tc gridSpan="3">
                  <a:txBody>
                    <a:bodyPr/>
                    <a:lstStyle/>
                    <a:p>
                      <a:pPr algn="r" rtl="1">
                        <a:lnSpc>
                          <a:spcPct val="115000"/>
                        </a:lnSpc>
                        <a:spcAft>
                          <a:spcPts val="0"/>
                        </a:spcAft>
                      </a:pPr>
                      <a:r>
                        <a:rPr lang="he-IL" sz="1600" b="1" dirty="0">
                          <a:latin typeface="Calibri"/>
                          <a:ea typeface="Calibri"/>
                          <a:cs typeface="David"/>
                        </a:rPr>
                        <a:t>"נעלי דורות"</a:t>
                      </a:r>
                    </a:p>
                    <a:p>
                      <a:pPr algn="r" rtl="1">
                        <a:lnSpc>
                          <a:spcPct val="115000"/>
                        </a:lnSpc>
                        <a:spcAft>
                          <a:spcPts val="0"/>
                        </a:spcAft>
                      </a:pPr>
                      <a:r>
                        <a:rPr lang="he-IL" sz="1600" b="1" dirty="0">
                          <a:latin typeface="Calibri"/>
                          <a:ea typeface="Calibri"/>
                          <a:cs typeface="David"/>
                        </a:rPr>
                        <a:t>רחוב מעלה החמישה 44</a:t>
                      </a:r>
                    </a:p>
                    <a:p>
                      <a:pPr algn="r" rtl="1">
                        <a:lnSpc>
                          <a:spcPct val="115000"/>
                        </a:lnSpc>
                        <a:spcAft>
                          <a:spcPts val="0"/>
                        </a:spcAft>
                      </a:pPr>
                      <a:r>
                        <a:rPr lang="he-IL" sz="1600" b="1" dirty="0" err="1">
                          <a:latin typeface="Calibri"/>
                          <a:ea typeface="Calibri"/>
                          <a:cs typeface="David"/>
                        </a:rPr>
                        <a:t>ירושליים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dirty="0">
                          <a:latin typeface="Calibri"/>
                          <a:ea typeface="Calibri"/>
                          <a:cs typeface="David"/>
                        </a:rPr>
                        <a:t>עוסק מורשה</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678768688</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863357">
                <a:tc gridSpan="5">
                  <a:txBody>
                    <a:bodyPr/>
                    <a:lstStyle/>
                    <a:p>
                      <a:pPr algn="ctr" rtl="1">
                        <a:lnSpc>
                          <a:spcPct val="115000"/>
                        </a:lnSpc>
                        <a:spcAft>
                          <a:spcPts val="0"/>
                        </a:spcAft>
                        <a:tabLst>
                          <a:tab pos="1972945" algn="l"/>
                        </a:tabLst>
                      </a:pPr>
                      <a:r>
                        <a:rPr lang="he-IL" sz="1600" dirty="0">
                          <a:latin typeface="Calibri"/>
                          <a:ea typeface="Calibri"/>
                          <a:cs typeface="David"/>
                        </a:rPr>
                        <a:t>                                                                                תאריך</a:t>
                      </a:r>
                      <a:r>
                        <a:rPr lang="he-IL" sz="1600" baseline="0" dirty="0">
                          <a:latin typeface="Calibri"/>
                          <a:ea typeface="Calibri"/>
                          <a:cs typeface="David"/>
                        </a:rPr>
                        <a:t>  </a:t>
                      </a:r>
                      <a:r>
                        <a:rPr lang="he-IL" sz="1600" u="sng" baseline="0" dirty="0">
                          <a:latin typeface="Calibri"/>
                          <a:ea typeface="Calibri"/>
                          <a:cs typeface="David"/>
                        </a:rPr>
                        <a:t>14</a:t>
                      </a:r>
                      <a:r>
                        <a:rPr lang="he-IL" sz="1600" u="sng" dirty="0">
                          <a:latin typeface="Calibri"/>
                          <a:ea typeface="Calibri"/>
                          <a:cs typeface="David"/>
                        </a:rPr>
                        <a:t>.4.2020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מספר 710</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העתק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0" u="sng" dirty="0">
                          <a:latin typeface="Calibri"/>
                          <a:ea typeface="Calibri"/>
                          <a:cs typeface="David"/>
                        </a:rPr>
                        <a:t>"</a:t>
                      </a:r>
                      <a:r>
                        <a:rPr lang="he-IL" sz="1600" b="0" u="sng" dirty="0">
                          <a:latin typeface="David" pitchFamily="34" charset="-79"/>
                          <a:ea typeface="Calibri"/>
                          <a:cs typeface="David" pitchFamily="34" charset="-79"/>
                        </a:rPr>
                        <a:t>בת</a:t>
                      </a:r>
                      <a:r>
                        <a:rPr lang="he-IL" sz="1600" b="0" u="sng" baseline="0" dirty="0">
                          <a:latin typeface="David" pitchFamily="34" charset="-79"/>
                          <a:ea typeface="Calibri"/>
                          <a:cs typeface="David" pitchFamily="34" charset="-79"/>
                        </a:rPr>
                        <a:t> אל" </a:t>
                      </a:r>
                      <a:r>
                        <a:rPr lang="he-IL" sz="1600" b="0" u="sng" dirty="0">
                          <a:latin typeface="David" pitchFamily="34" charset="-79"/>
                          <a:ea typeface="Calibri"/>
                          <a:cs typeface="David" pitchFamily="34" charset="-79"/>
                        </a:rPr>
                        <a:t>רחוב השקמים 14 </a:t>
                      </a:r>
                      <a:r>
                        <a:rPr lang="he-IL" sz="1600" b="0" u="sng" dirty="0" err="1">
                          <a:latin typeface="David" pitchFamily="34" charset="-79"/>
                          <a:ea typeface="Calibri"/>
                          <a:cs typeface="David" pitchFamily="34" charset="-79"/>
                        </a:rPr>
                        <a:t>ירושליים</a:t>
                      </a:r>
                      <a:endParaRPr lang="en-US" sz="1600" b="0" u="sng"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40101">
                <a:tc>
                  <a:txBody>
                    <a:bodyPr/>
                    <a:lstStyle/>
                    <a:p>
                      <a:pPr algn="ctr" rtl="1" hangingPunct="0">
                        <a:lnSpc>
                          <a:spcPts val="1300"/>
                        </a:lnSpc>
                        <a:spcAft>
                          <a:spcPts val="0"/>
                        </a:spcAft>
                      </a:pPr>
                      <a:r>
                        <a:rPr lang="he-IL" sz="1600" b="1">
                          <a:latin typeface="Times New Roman"/>
                          <a:ea typeface="Times New Roman"/>
                          <a:cs typeface="David"/>
                        </a:rPr>
                        <a:t>כמות</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dirty="0">
                          <a:latin typeface="Times New Roman"/>
                          <a:ea typeface="Times New Roman"/>
                          <a:cs typeface="David"/>
                        </a:rPr>
                        <a:t>פרטים</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dirty="0">
                          <a:latin typeface="Times New Roman"/>
                          <a:ea typeface="Times New Roman"/>
                          <a:cs typeface="David"/>
                        </a:rPr>
                        <a:t>מחיר </a:t>
                      </a:r>
                      <a:r>
                        <a:rPr lang="he-IL" sz="1600" b="1" dirty="0" err="1">
                          <a:latin typeface="Times New Roman"/>
                          <a:ea typeface="Times New Roman"/>
                          <a:cs typeface="David"/>
                        </a:rPr>
                        <a:t>ליח</a:t>
                      </a:r>
                      <a:r>
                        <a:rPr lang="he-IL" sz="1600" b="1" dirty="0">
                          <a:latin typeface="Times New Roman"/>
                          <a:ea typeface="Times New Roman"/>
                          <a:cs typeface="David"/>
                        </a:rPr>
                        <a:t>'</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229002">
                <a:tc>
                  <a:txBody>
                    <a:bodyPr/>
                    <a:lstStyle/>
                    <a:p>
                      <a:pPr algn="r" rtl="1">
                        <a:lnSpc>
                          <a:spcPct val="115000"/>
                        </a:lnSpc>
                        <a:spcAft>
                          <a:spcPts val="0"/>
                        </a:spcAft>
                      </a:pPr>
                      <a:endParaRPr lang="he-IL" sz="1600" dirty="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he-IL" sz="1600" dirty="0">
                          <a:latin typeface="David" pitchFamily="34" charset="-79"/>
                          <a:cs typeface="David" pitchFamily="34" charset="-79"/>
                        </a:rPr>
                        <a:t>תיקון עקבים</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r>
                        <a:rPr lang="he-IL" sz="1600" dirty="0">
                          <a:latin typeface="David" pitchFamily="34" charset="-79"/>
                          <a:cs typeface="David" pitchFamily="34" charset="-79"/>
                        </a:rPr>
                        <a:t>110</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9002">
                <a:tc>
                  <a:txBody>
                    <a:bodyPr/>
                    <a:lstStyle/>
                    <a:p>
                      <a:pPr algn="r" rtl="1">
                        <a:lnSpc>
                          <a:spcPct val="115000"/>
                        </a:lnSpc>
                        <a:spcAft>
                          <a:spcPts val="0"/>
                        </a:spcAft>
                      </a:pPr>
                      <a:endParaRPr lang="he-IL" sz="160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he-IL" sz="1600" dirty="0">
                        <a:latin typeface="David" pitchFamily="34" charset="-79"/>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endParaRPr lang="he-IL" sz="1600" dirty="0">
                        <a:latin typeface="David" pitchFamily="34" charset="-79"/>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6607">
                <a:tc gridSpan="4">
                  <a:txBody>
                    <a:bodyPr/>
                    <a:lstStyle/>
                    <a:p>
                      <a:pPr algn="r" rtl="1">
                        <a:lnSpc>
                          <a:spcPct val="115000"/>
                        </a:lnSpc>
                        <a:spcAft>
                          <a:spcPts val="0"/>
                        </a:spcAft>
                      </a:pPr>
                      <a:r>
                        <a:rPr lang="he-IL" sz="1600" dirty="0">
                          <a:latin typeface="David" pitchFamily="34" charset="-79"/>
                          <a:ea typeface="Calibri"/>
                          <a:cs typeface="David" pitchFamily="34" charset="-79"/>
                        </a:rPr>
                        <a:t>      </a:t>
                      </a:r>
                      <a:r>
                        <a:rPr lang="he-IL" sz="1600" dirty="0" err="1">
                          <a:latin typeface="David" pitchFamily="34" charset="-79"/>
                          <a:ea typeface="Calibri"/>
                          <a:cs typeface="David" pitchFamily="34" charset="-79"/>
                        </a:rPr>
                        <a:t>ז"פ</a:t>
                      </a:r>
                      <a:r>
                        <a:rPr lang="he-IL" sz="1600" dirty="0">
                          <a:latin typeface="David" pitchFamily="34" charset="-79"/>
                          <a:ea typeface="Calibri"/>
                          <a:cs typeface="David" pitchFamily="34" charset="-79"/>
                        </a:rPr>
                        <a:t> 18.5.2020                                                       סה"כ</a:t>
                      </a:r>
                      <a:endParaRPr lang="en-US" sz="1600"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r>
                        <a:rPr lang="he-IL" dirty="0">
                          <a:latin typeface="David" pitchFamily="34" charset="-79"/>
                          <a:cs typeface="David" pitchFamily="34" charset="-79"/>
                        </a:rPr>
                        <a:t> 110</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0567">
                <a:tc gridSpan="4">
                  <a:txBody>
                    <a:bodyPr/>
                    <a:lstStyle/>
                    <a:p>
                      <a:pPr algn="l" rtl="1">
                        <a:lnSpc>
                          <a:spcPct val="115000"/>
                        </a:lnSpc>
                        <a:spcAft>
                          <a:spcPts val="0"/>
                        </a:spcAft>
                      </a:pPr>
                      <a:r>
                        <a:rPr lang="he-IL" sz="1600" dirty="0">
                          <a:latin typeface="Calibri"/>
                          <a:ea typeface="Calibri"/>
                          <a:cs typeface="David"/>
                        </a:rPr>
                        <a:t>17% מע"מ</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r>
                        <a:rPr lang="he-IL" dirty="0">
                          <a:latin typeface="David" pitchFamily="34" charset="-79"/>
                          <a:cs typeface="David" pitchFamily="34" charset="-79"/>
                        </a:rPr>
                        <a:t>19</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5810">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 נעלי</a:t>
                      </a:r>
                      <a:r>
                        <a:rPr lang="he-IL" sz="1600" b="1" u="sng" baseline="0" dirty="0">
                          <a:latin typeface="Calibri"/>
                          <a:ea typeface="Calibri"/>
                          <a:cs typeface="David"/>
                        </a:rPr>
                        <a:t> דורות</a:t>
                      </a:r>
                      <a:r>
                        <a:rPr lang="he-IL" sz="1600" b="1" u="sng" dirty="0">
                          <a:latin typeface="Calibri"/>
                          <a:ea typeface="Calibri"/>
                          <a:cs typeface="David"/>
                        </a:rPr>
                        <a:t>/</a:t>
                      </a:r>
                      <a:r>
                        <a:rPr lang="he-IL" sz="1600" b="1" u="sng" dirty="0">
                          <a:latin typeface="Calibri"/>
                          <a:ea typeface="Calibri"/>
                          <a:cs typeface="Guttman Yad-Brush"/>
                        </a:rPr>
                        <a:t>אורי  </a:t>
                      </a:r>
                      <a:r>
                        <a:rPr lang="he-IL" sz="1600" dirty="0">
                          <a:latin typeface="Calibri"/>
                          <a:ea typeface="Calibri"/>
                          <a:cs typeface="David"/>
                        </a:rPr>
                        <a:t>                סה"כ לתשלום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r>
                        <a:rPr lang="he-IL" dirty="0">
                          <a:latin typeface="David" pitchFamily="34" charset="-79"/>
                          <a:cs typeface="David" pitchFamily="34" charset="-79"/>
                        </a:rPr>
                        <a:t>129</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515206" y="573094"/>
            <a:ext cx="11160000" cy="720000"/>
          </a:xfrm>
        </p:spPr>
        <p:txBody>
          <a:bodyPr/>
          <a:lstStyle/>
          <a:p>
            <a:r>
              <a:rPr lang="he-IL" dirty="0"/>
              <a:t>מה נלמד היום </a:t>
            </a:r>
          </a:p>
        </p:txBody>
      </p:sp>
      <p:sp>
        <p:nvSpPr>
          <p:cNvPr id="8" name="מציין מיקום תוכן 7"/>
          <p:cNvSpPr>
            <a:spLocks noGrp="1"/>
          </p:cNvSpPr>
          <p:nvPr>
            <p:ph sz="quarter" idx="4"/>
          </p:nvPr>
        </p:nvSpPr>
        <p:spPr>
          <a:xfrm>
            <a:off x="739493" y="1466491"/>
            <a:ext cx="9000000" cy="4152517"/>
          </a:xfrm>
        </p:spPr>
        <p:txBody>
          <a:bodyPr>
            <a:normAutofit fontScale="70000" lnSpcReduction="20000"/>
          </a:bodyPr>
          <a:lstStyle/>
          <a:p>
            <a:pPr>
              <a:lnSpc>
                <a:spcPct val="120000"/>
              </a:lnSpc>
              <a:buNone/>
            </a:pPr>
            <a:endParaRPr lang="he-IL" b="1" dirty="0">
              <a:cs typeface="+mn-cs"/>
            </a:endParaRPr>
          </a:p>
          <a:p>
            <a:pPr>
              <a:lnSpc>
                <a:spcPct val="120000"/>
              </a:lnSpc>
            </a:pPr>
            <a:r>
              <a:rPr lang="he-IL" dirty="0"/>
              <a:t>חובת הדיווח</a:t>
            </a:r>
          </a:p>
          <a:p>
            <a:pPr>
              <a:lnSpc>
                <a:spcPct val="120000"/>
              </a:lnSpc>
            </a:pPr>
            <a:r>
              <a:rPr lang="he-IL" dirty="0"/>
              <a:t>תקופת הדיווח של עוסק מורשה</a:t>
            </a:r>
          </a:p>
          <a:p>
            <a:pPr>
              <a:lnSpc>
                <a:spcPct val="120000"/>
              </a:lnSpc>
            </a:pPr>
            <a:r>
              <a:rPr lang="he-IL" dirty="0"/>
              <a:t>תקופת הדיווח של עוסק פטור </a:t>
            </a:r>
          </a:p>
          <a:p>
            <a:pPr>
              <a:lnSpc>
                <a:spcPct val="120000"/>
              </a:lnSpc>
            </a:pPr>
            <a:r>
              <a:rPr lang="he-IL" dirty="0"/>
              <a:t>מועד הגשת הדוח, איחור בהגשת הדוח</a:t>
            </a:r>
          </a:p>
          <a:p>
            <a:pPr>
              <a:lnSpc>
                <a:spcPct val="120000"/>
              </a:lnSpc>
            </a:pPr>
            <a:r>
              <a:rPr lang="he-IL" dirty="0"/>
              <a:t>דיווח מקוון </a:t>
            </a:r>
          </a:p>
          <a:p>
            <a:pPr>
              <a:lnSpc>
                <a:spcPct val="120000"/>
              </a:lnSpc>
            </a:pPr>
            <a:r>
              <a:rPr lang="he-IL" dirty="0"/>
              <a:t>מבנה הדוח התקופתי ופרטיו </a:t>
            </a:r>
          </a:p>
          <a:p>
            <a:pPr>
              <a:lnSpc>
                <a:spcPct val="120000"/>
              </a:lnSpc>
            </a:pPr>
            <a:r>
              <a:rPr lang="he-IL" dirty="0"/>
              <a:t>הפעילות החשבונאית לקראת הכנת הדוח: בדיקת נכונות הרישומים בחשבונות המע"מ ושלמותם, ביצוע עדכונים ותיקונים דרושים. ריכוז תקופתי של חשבונות מע"מ בחשבון </a:t>
            </a:r>
            <a:r>
              <a:rPr lang="he-IL" dirty="0" err="1"/>
              <a:t>חו"ז</a:t>
            </a:r>
            <a:r>
              <a:rPr lang="he-IL" dirty="0"/>
              <a:t> מע"מ </a:t>
            </a:r>
          </a:p>
          <a:p>
            <a:pPr>
              <a:lnSpc>
                <a:spcPct val="120000"/>
              </a:lnSpc>
            </a:pPr>
            <a:r>
              <a:rPr lang="he-IL" dirty="0"/>
              <a:t>דיווח למע"מ והרישום החשבונאי על פיו( רישום על פי הדיווח למע"מ: תשלום למע"מ או קבלת החזר</a:t>
            </a:r>
            <a:r>
              <a:rPr lang="he-IL" b="1" dirty="0">
                <a:cs typeface="+mn-cs"/>
              </a:rPr>
              <a:t>.</a:t>
            </a:r>
          </a:p>
          <a:p>
            <a:pPr>
              <a:lnSpc>
                <a:spcPct val="120000"/>
              </a:lnSpc>
            </a:pPr>
            <a:endParaRPr lang="he-IL" b="1" dirty="0">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טבלה 6"/>
          <p:cNvGraphicFramePr>
            <a:graphicFrameLocks noGrp="1"/>
          </p:cNvGraphicFramePr>
          <p:nvPr>
            <p:extLst>
              <p:ext uri="{D42A27DB-BD31-4B8C-83A1-F6EECF244321}">
                <p14:modId xmlns:p14="http://schemas.microsoft.com/office/powerpoint/2010/main" val="3999085222"/>
              </p:ext>
            </p:extLst>
          </p:nvPr>
        </p:nvGraphicFramePr>
        <p:xfrm>
          <a:off x="573579" y="517290"/>
          <a:ext cx="5197130" cy="4145893"/>
        </p:xfrm>
        <a:graphic>
          <a:graphicData uri="http://schemas.openxmlformats.org/drawingml/2006/table">
            <a:tbl>
              <a:tblPr rtl="1"/>
              <a:tblGrid>
                <a:gridCol w="959368">
                  <a:extLst>
                    <a:ext uri="{9D8B030D-6E8A-4147-A177-3AD203B41FA5}">
                      <a16:colId xmlns:a16="http://schemas.microsoft.com/office/drawing/2014/main" val="20000"/>
                    </a:ext>
                  </a:extLst>
                </a:gridCol>
                <a:gridCol w="1871080">
                  <a:extLst>
                    <a:ext uri="{9D8B030D-6E8A-4147-A177-3AD203B41FA5}">
                      <a16:colId xmlns:a16="http://schemas.microsoft.com/office/drawing/2014/main" val="20001"/>
                    </a:ext>
                  </a:extLst>
                </a:gridCol>
                <a:gridCol w="608064">
                  <a:extLst>
                    <a:ext uri="{9D8B030D-6E8A-4147-A177-3AD203B41FA5}">
                      <a16:colId xmlns:a16="http://schemas.microsoft.com/office/drawing/2014/main" val="20002"/>
                    </a:ext>
                  </a:extLst>
                </a:gridCol>
                <a:gridCol w="790430">
                  <a:extLst>
                    <a:ext uri="{9D8B030D-6E8A-4147-A177-3AD203B41FA5}">
                      <a16:colId xmlns:a16="http://schemas.microsoft.com/office/drawing/2014/main" val="20003"/>
                    </a:ext>
                  </a:extLst>
                </a:gridCol>
                <a:gridCol w="968188">
                  <a:extLst>
                    <a:ext uri="{9D8B030D-6E8A-4147-A177-3AD203B41FA5}">
                      <a16:colId xmlns:a16="http://schemas.microsoft.com/office/drawing/2014/main" val="20004"/>
                    </a:ext>
                  </a:extLst>
                </a:gridCol>
              </a:tblGrid>
              <a:tr h="678572">
                <a:tc gridSpan="3">
                  <a:txBody>
                    <a:bodyPr/>
                    <a:lstStyle/>
                    <a:p>
                      <a:pPr algn="r" rtl="1">
                        <a:lnSpc>
                          <a:spcPct val="115000"/>
                        </a:lnSpc>
                        <a:spcAft>
                          <a:spcPts val="0"/>
                        </a:spcAft>
                      </a:pPr>
                      <a:r>
                        <a:rPr lang="he-IL" sz="1600" b="1" dirty="0">
                          <a:latin typeface="Calibri"/>
                          <a:ea typeface="Calibri"/>
                          <a:cs typeface="David"/>
                        </a:rPr>
                        <a:t>"נעלי דורות"</a:t>
                      </a:r>
                    </a:p>
                    <a:p>
                      <a:pPr algn="r" rtl="1">
                        <a:lnSpc>
                          <a:spcPct val="115000"/>
                        </a:lnSpc>
                        <a:spcAft>
                          <a:spcPts val="0"/>
                        </a:spcAft>
                      </a:pPr>
                      <a:r>
                        <a:rPr lang="he-IL" sz="1600" b="1" dirty="0">
                          <a:latin typeface="Calibri"/>
                          <a:ea typeface="Calibri"/>
                          <a:cs typeface="David"/>
                        </a:rPr>
                        <a:t>רחוב מעלה החמישה 44</a:t>
                      </a:r>
                    </a:p>
                    <a:p>
                      <a:pPr algn="r" rtl="1">
                        <a:lnSpc>
                          <a:spcPct val="115000"/>
                        </a:lnSpc>
                        <a:spcAft>
                          <a:spcPts val="0"/>
                        </a:spcAft>
                      </a:pPr>
                      <a:r>
                        <a:rPr lang="he-IL" sz="1600" b="1" dirty="0" err="1">
                          <a:latin typeface="Calibri"/>
                          <a:ea typeface="Calibri"/>
                          <a:cs typeface="David"/>
                        </a:rPr>
                        <a:t>ירושליים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dirty="0">
                          <a:latin typeface="Calibri"/>
                          <a:ea typeface="Calibri"/>
                          <a:cs typeface="David"/>
                        </a:rPr>
                        <a:t>עוסק מורשה</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678768688</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863357">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20.4.2020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קבלה מספר 230</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העתק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"נעלי</a:t>
                      </a:r>
                      <a:r>
                        <a:rPr lang="he-IL" sz="1600" b="1" u="sng" baseline="0" dirty="0">
                          <a:latin typeface="Calibri"/>
                          <a:ea typeface="Calibri"/>
                          <a:cs typeface="David"/>
                        </a:rPr>
                        <a:t> רונית</a:t>
                      </a:r>
                      <a:r>
                        <a:rPr lang="he-IL" sz="1600" b="1" u="sng" dirty="0">
                          <a:latin typeface="Calibri"/>
                          <a:ea typeface="Calibri"/>
                          <a:cs typeface="David"/>
                        </a:rPr>
                        <a:t>" רחוב קק"ל 14 חדרה</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40101">
                <a:tc>
                  <a:txBody>
                    <a:bodyPr/>
                    <a:lstStyle/>
                    <a:p>
                      <a:pPr algn="ctr" rtl="1" hangingPunct="0">
                        <a:lnSpc>
                          <a:spcPts val="1300"/>
                        </a:lnSpc>
                        <a:spcAft>
                          <a:spcPts val="0"/>
                        </a:spcAft>
                      </a:pPr>
                      <a:r>
                        <a:rPr lang="he-IL" sz="1600" b="1">
                          <a:latin typeface="Times New Roman"/>
                          <a:ea typeface="Times New Roman"/>
                          <a:cs typeface="David"/>
                        </a:rPr>
                        <a:t>כמות</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dirty="0">
                          <a:latin typeface="Times New Roman"/>
                          <a:ea typeface="Times New Roman"/>
                          <a:cs typeface="David"/>
                        </a:rPr>
                        <a:t>פרטים</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dirty="0">
                          <a:latin typeface="Times New Roman"/>
                          <a:ea typeface="Times New Roman"/>
                          <a:cs typeface="David"/>
                        </a:rPr>
                        <a:t>מחיר </a:t>
                      </a:r>
                      <a:r>
                        <a:rPr lang="he-IL" sz="1600" b="1" dirty="0" err="1">
                          <a:latin typeface="Times New Roman"/>
                          <a:ea typeface="Times New Roman"/>
                          <a:cs typeface="David"/>
                        </a:rPr>
                        <a:t>ליח</a:t>
                      </a:r>
                      <a:r>
                        <a:rPr lang="he-IL" sz="1600" b="1" dirty="0">
                          <a:latin typeface="Times New Roman"/>
                          <a:ea typeface="Times New Roman"/>
                          <a:cs typeface="David"/>
                        </a:rPr>
                        <a:t>'</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277154">
                <a:tc>
                  <a:txBody>
                    <a:bodyPr/>
                    <a:lstStyle/>
                    <a:p>
                      <a:pPr algn="r" rtl="1">
                        <a:lnSpc>
                          <a:spcPct val="115000"/>
                        </a:lnSpc>
                        <a:spcAft>
                          <a:spcPts val="0"/>
                        </a:spcAft>
                      </a:pPr>
                      <a:r>
                        <a:rPr lang="he-IL" sz="1600" baseline="0" dirty="0">
                          <a:latin typeface="Calibri"/>
                          <a:ea typeface="Calibri"/>
                          <a:cs typeface="David"/>
                        </a:rPr>
                        <a:t> 25</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Calibri"/>
                          <a:ea typeface="Calibri"/>
                          <a:cs typeface="David"/>
                        </a:rPr>
                        <a:t>נעלי עקב</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Calibri"/>
                          <a:ea typeface="Calibri"/>
                          <a:cs typeface="David"/>
                        </a:rPr>
                        <a:t>180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4,500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4080">
                <a:tc>
                  <a:txBody>
                    <a:bodyPr/>
                    <a:lstStyle/>
                    <a:p>
                      <a:pPr algn="r" rtl="1">
                        <a:lnSpc>
                          <a:spcPct val="115000"/>
                        </a:lnSpc>
                        <a:spcAft>
                          <a:spcPts val="0"/>
                        </a:spcAft>
                      </a:pPr>
                      <a:r>
                        <a:rPr lang="he-IL" sz="1600" dirty="0">
                          <a:latin typeface="Calibri"/>
                          <a:ea typeface="Calibri"/>
                          <a:cs typeface="David"/>
                        </a:rPr>
                        <a:t> 30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err="1">
                          <a:latin typeface="Calibri"/>
                          <a:ea typeface="Calibri"/>
                          <a:cs typeface="David"/>
                        </a:rPr>
                        <a:t>כפכפיים</a:t>
                      </a:r>
                      <a:r>
                        <a:rPr lang="he-IL" sz="1600" dirty="0">
                          <a:latin typeface="Calibri"/>
                          <a:ea typeface="Calibri"/>
                          <a:cs typeface="David"/>
                        </a:rPr>
                        <a:t> פתוחים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Calibri"/>
                          <a:ea typeface="Calibri"/>
                          <a:cs typeface="David"/>
                        </a:rPr>
                        <a:t>80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2,400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9002">
                <a:tc rowSpan="2" gridSpan="4">
                  <a:txBody>
                    <a:bodyPr/>
                    <a:lstStyle/>
                    <a:p>
                      <a:pPr algn="r" rtl="1">
                        <a:lnSpc>
                          <a:spcPct val="115000"/>
                        </a:lnSpc>
                        <a:spcAft>
                          <a:spcPts val="0"/>
                        </a:spcAft>
                      </a:pPr>
                      <a:r>
                        <a:rPr lang="he-IL" sz="1600" dirty="0">
                          <a:latin typeface="Calibri"/>
                          <a:ea typeface="Calibri"/>
                          <a:cs typeface="David"/>
                        </a:rPr>
                        <a:t>נתקבל:     1,173 ₪ בשיק מספר 931</a:t>
                      </a:r>
                      <a:r>
                        <a:rPr lang="he-IL" sz="1600" baseline="0" dirty="0">
                          <a:latin typeface="Calibri"/>
                          <a:ea typeface="Calibri"/>
                          <a:cs typeface="David"/>
                        </a:rPr>
                        <a:t> </a:t>
                      </a:r>
                      <a:r>
                        <a:rPr lang="he-IL" sz="1600" baseline="0" dirty="0" err="1">
                          <a:latin typeface="Calibri"/>
                          <a:ea typeface="Calibri"/>
                          <a:cs typeface="David"/>
                        </a:rPr>
                        <a:t>ז"פ</a:t>
                      </a:r>
                      <a:r>
                        <a:rPr lang="he-IL" sz="1600" baseline="0" dirty="0">
                          <a:latin typeface="Calibri"/>
                          <a:ea typeface="Calibri"/>
                          <a:cs typeface="David"/>
                        </a:rPr>
                        <a:t> 20.4.20</a:t>
                      </a:r>
                    </a:p>
                    <a:p>
                      <a:pPr algn="r" rtl="1">
                        <a:lnSpc>
                          <a:spcPct val="115000"/>
                        </a:lnSpc>
                        <a:spcAft>
                          <a:spcPts val="0"/>
                        </a:spcAft>
                      </a:pPr>
                      <a:r>
                        <a:rPr lang="he-IL" sz="1600" dirty="0">
                          <a:latin typeface="Calibri"/>
                          <a:ea typeface="Calibri"/>
                          <a:cs typeface="David"/>
                        </a:rPr>
                        <a:t>6,900 ₪ בשיק מספר 932 </a:t>
                      </a:r>
                      <a:r>
                        <a:rPr lang="he-IL" sz="1600" dirty="0" err="1">
                          <a:latin typeface="Calibri"/>
                          <a:ea typeface="Calibri"/>
                          <a:cs typeface="David"/>
                        </a:rPr>
                        <a:t>ז"פ</a:t>
                      </a:r>
                      <a:r>
                        <a:rPr lang="he-IL" sz="1600" dirty="0">
                          <a:latin typeface="Calibri"/>
                          <a:ea typeface="Calibri"/>
                          <a:cs typeface="David"/>
                        </a:rPr>
                        <a:t> 1.6.2020</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he-IL"/>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pPr algn="r" rtl="1">
                        <a:lnSpc>
                          <a:spcPct val="115000"/>
                        </a:lnSpc>
                        <a:spcAft>
                          <a:spcPts val="0"/>
                        </a:spcAft>
                      </a:pPr>
                      <a:endParaRPr lang="he-IL" sz="160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pPr rtl="1"/>
                      <a:endParaRPr lang="he-IL"/>
                    </a:p>
                  </a:txBody>
                  <a:tcPr/>
                </a:tc>
                <a:tc>
                  <a:txBody>
                    <a:bodyPr/>
                    <a:lstStyle/>
                    <a:p>
                      <a:endParaRPr lang="he-IL"/>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9002">
                <a:tc gridSpan="4" vMerge="1">
                  <a:txBody>
                    <a:bodyPr/>
                    <a:lstStyle/>
                    <a:p>
                      <a:pPr algn="r" rtl="1">
                        <a:lnSpc>
                          <a:spcPct val="115000"/>
                        </a:lnSpc>
                        <a:spcAft>
                          <a:spcPts val="0"/>
                        </a:spcAft>
                      </a:pPr>
                      <a:endParaRPr lang="he-IL" sz="160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vMerge="1">
                  <a:txBody>
                    <a:bodyPr/>
                    <a:lstStyle/>
                    <a:p>
                      <a:endParaRPr lang="he-IL" dirty="0"/>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vMerge="1">
                  <a:txBody>
                    <a:bodyPr/>
                    <a:lstStyle/>
                    <a:p>
                      <a:pPr algn="r" rtl="1">
                        <a:lnSpc>
                          <a:spcPct val="115000"/>
                        </a:lnSpc>
                        <a:spcAft>
                          <a:spcPts val="0"/>
                        </a:spcAft>
                      </a:pPr>
                      <a:endParaRPr lang="he-IL" sz="1600" dirty="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vMerge="1">
                  <a:txBody>
                    <a:bodyPr/>
                    <a:lstStyle/>
                    <a:p>
                      <a:pPr rtl="1"/>
                      <a:endParaRPr lang="he-IL"/>
                    </a:p>
                  </a:txBody>
                  <a:tcPr/>
                </a:tc>
                <a:tc>
                  <a:txBody>
                    <a:bodyPr/>
                    <a:lstStyle/>
                    <a:p>
                      <a:endParaRPr lang="he-IL" dirty="0"/>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6607">
                <a:tc gridSpan="4">
                  <a:txBody>
                    <a:bodyPr/>
                    <a:lstStyle/>
                    <a:p>
                      <a:pPr algn="r" rtl="1">
                        <a:lnSpc>
                          <a:spcPct val="115000"/>
                        </a:lnSpc>
                        <a:spcAft>
                          <a:spcPts val="0"/>
                        </a:spcAft>
                      </a:pPr>
                      <a:r>
                        <a:rPr lang="he-IL" sz="1600" dirty="0">
                          <a:latin typeface="Calibri"/>
                          <a:ea typeface="Calibri"/>
                          <a:cs typeface="David"/>
                        </a:rPr>
                        <a:t>                                                                              סה"כ</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6,900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0567">
                <a:tc gridSpan="4">
                  <a:txBody>
                    <a:bodyPr/>
                    <a:lstStyle/>
                    <a:p>
                      <a:pPr algn="l" rtl="1">
                        <a:lnSpc>
                          <a:spcPct val="115000"/>
                        </a:lnSpc>
                        <a:spcAft>
                          <a:spcPts val="0"/>
                        </a:spcAft>
                      </a:pPr>
                      <a:r>
                        <a:rPr lang="he-IL" sz="1600" dirty="0">
                          <a:latin typeface="Calibri"/>
                          <a:ea typeface="Calibri"/>
                          <a:cs typeface="David"/>
                        </a:rPr>
                        <a:t>17% מע"מ</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David"/>
                        </a:rPr>
                        <a:t>1,173</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25810">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 נעלי</a:t>
                      </a:r>
                      <a:r>
                        <a:rPr lang="he-IL" sz="1600" b="1" u="sng" baseline="0" dirty="0">
                          <a:latin typeface="Calibri"/>
                          <a:ea typeface="Calibri"/>
                          <a:cs typeface="David"/>
                        </a:rPr>
                        <a:t> דורות</a:t>
                      </a:r>
                      <a:r>
                        <a:rPr lang="he-IL" sz="1600" b="1" u="sng" dirty="0">
                          <a:latin typeface="Calibri"/>
                          <a:ea typeface="Calibri"/>
                          <a:cs typeface="David"/>
                        </a:rPr>
                        <a:t>/</a:t>
                      </a:r>
                      <a:r>
                        <a:rPr lang="he-IL" sz="1600" b="1" u="sng" dirty="0">
                          <a:latin typeface="Calibri"/>
                          <a:ea typeface="Calibri"/>
                          <a:cs typeface="Guttman Yad-Brush"/>
                        </a:rPr>
                        <a:t>אורי  </a:t>
                      </a:r>
                      <a:r>
                        <a:rPr lang="he-IL" sz="1600" dirty="0">
                          <a:latin typeface="Calibri"/>
                          <a:ea typeface="Calibri"/>
                          <a:cs typeface="David"/>
                        </a:rPr>
                        <a:t>                סה"כ לתשלום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b="1" u="dbl" dirty="0">
                          <a:latin typeface="Calibri"/>
                          <a:ea typeface="Calibri"/>
                          <a:cs typeface="David"/>
                        </a:rPr>
                        <a:t>8,073</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graphicFrame>
        <p:nvGraphicFramePr>
          <p:cNvPr id="13" name="טבלה 12"/>
          <p:cNvGraphicFramePr>
            <a:graphicFrameLocks noGrp="1"/>
          </p:cNvGraphicFramePr>
          <p:nvPr>
            <p:extLst>
              <p:ext uri="{D42A27DB-BD31-4B8C-83A1-F6EECF244321}">
                <p14:modId xmlns:p14="http://schemas.microsoft.com/office/powerpoint/2010/main" val="173869520"/>
              </p:ext>
            </p:extLst>
          </p:nvPr>
        </p:nvGraphicFramePr>
        <p:xfrm>
          <a:off x="6516609" y="517290"/>
          <a:ext cx="5197130" cy="3643697"/>
        </p:xfrm>
        <a:graphic>
          <a:graphicData uri="http://schemas.openxmlformats.org/drawingml/2006/table">
            <a:tbl>
              <a:tblPr rtl="1"/>
              <a:tblGrid>
                <a:gridCol w="959368">
                  <a:extLst>
                    <a:ext uri="{9D8B030D-6E8A-4147-A177-3AD203B41FA5}">
                      <a16:colId xmlns:a16="http://schemas.microsoft.com/office/drawing/2014/main" val="20000"/>
                    </a:ext>
                  </a:extLst>
                </a:gridCol>
                <a:gridCol w="1871080">
                  <a:extLst>
                    <a:ext uri="{9D8B030D-6E8A-4147-A177-3AD203B41FA5}">
                      <a16:colId xmlns:a16="http://schemas.microsoft.com/office/drawing/2014/main" val="20001"/>
                    </a:ext>
                  </a:extLst>
                </a:gridCol>
                <a:gridCol w="608064">
                  <a:extLst>
                    <a:ext uri="{9D8B030D-6E8A-4147-A177-3AD203B41FA5}">
                      <a16:colId xmlns:a16="http://schemas.microsoft.com/office/drawing/2014/main" val="20002"/>
                    </a:ext>
                  </a:extLst>
                </a:gridCol>
                <a:gridCol w="790430">
                  <a:extLst>
                    <a:ext uri="{9D8B030D-6E8A-4147-A177-3AD203B41FA5}">
                      <a16:colId xmlns:a16="http://schemas.microsoft.com/office/drawing/2014/main" val="20003"/>
                    </a:ext>
                  </a:extLst>
                </a:gridCol>
                <a:gridCol w="968188">
                  <a:extLst>
                    <a:ext uri="{9D8B030D-6E8A-4147-A177-3AD203B41FA5}">
                      <a16:colId xmlns:a16="http://schemas.microsoft.com/office/drawing/2014/main" val="20004"/>
                    </a:ext>
                  </a:extLst>
                </a:gridCol>
              </a:tblGrid>
              <a:tr h="872032">
                <a:tc gridSpan="3">
                  <a:txBody>
                    <a:bodyPr/>
                    <a:lstStyle/>
                    <a:p>
                      <a:pPr algn="r" rtl="1">
                        <a:lnSpc>
                          <a:spcPct val="115000"/>
                        </a:lnSpc>
                        <a:spcAft>
                          <a:spcPts val="0"/>
                        </a:spcAft>
                      </a:pPr>
                      <a:r>
                        <a:rPr lang="he-IL" sz="1600" dirty="0">
                          <a:latin typeface="David" pitchFamily="34" charset="-79"/>
                          <a:ea typeface="Calibri"/>
                          <a:cs typeface="David" pitchFamily="34" charset="-79"/>
                        </a:rPr>
                        <a:t>"דניאל"</a:t>
                      </a:r>
                    </a:p>
                    <a:p>
                      <a:pPr algn="r" rtl="1">
                        <a:lnSpc>
                          <a:spcPct val="115000"/>
                        </a:lnSpc>
                        <a:spcAft>
                          <a:spcPts val="0"/>
                        </a:spcAft>
                      </a:pPr>
                      <a:r>
                        <a:rPr lang="he-IL" sz="1600" dirty="0">
                          <a:latin typeface="David" pitchFamily="34" charset="-79"/>
                          <a:ea typeface="Calibri"/>
                          <a:cs typeface="David" pitchFamily="34" charset="-79"/>
                        </a:rPr>
                        <a:t>רחוב אלנבי 201</a:t>
                      </a:r>
                    </a:p>
                    <a:p>
                      <a:pPr algn="r" rtl="1">
                        <a:lnSpc>
                          <a:spcPct val="115000"/>
                        </a:lnSpc>
                        <a:spcAft>
                          <a:spcPts val="0"/>
                        </a:spcAft>
                      </a:pPr>
                      <a:r>
                        <a:rPr lang="he-IL" sz="1600" dirty="0">
                          <a:latin typeface="David" pitchFamily="34" charset="-79"/>
                          <a:ea typeface="Calibri"/>
                          <a:cs typeface="David" pitchFamily="34" charset="-79"/>
                        </a:rPr>
                        <a:t>תל</a:t>
                      </a:r>
                      <a:r>
                        <a:rPr lang="he-IL" sz="1600" baseline="0" dirty="0">
                          <a:latin typeface="David" pitchFamily="34" charset="-79"/>
                          <a:ea typeface="Calibri"/>
                          <a:cs typeface="David" pitchFamily="34" charset="-79"/>
                        </a:rPr>
                        <a:t> אביב</a:t>
                      </a:r>
                      <a:endParaRPr lang="en-US" sz="1600"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dirty="0">
                          <a:latin typeface="Calibri"/>
                          <a:ea typeface="Calibri"/>
                          <a:cs typeface="David"/>
                        </a:rPr>
                        <a:t>עוסק מורשה</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213214215</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863357">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18.4.2020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זיכוי מספר 059</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מקור</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dirty="0">
                          <a:latin typeface="+mn-lt"/>
                          <a:ea typeface="Calibri"/>
                          <a:cs typeface="David"/>
                        </a:rPr>
                        <a:t>"נעלי דורות"</a:t>
                      </a:r>
                      <a:r>
                        <a:rPr lang="he-IL" sz="1600" b="1" baseline="0" dirty="0">
                          <a:latin typeface="+mn-lt"/>
                          <a:ea typeface="Calibri"/>
                          <a:cs typeface="David"/>
                        </a:rPr>
                        <a:t> </a:t>
                      </a:r>
                      <a:r>
                        <a:rPr lang="he-IL" sz="1600" b="1" dirty="0">
                          <a:latin typeface="+mn-lt"/>
                          <a:ea typeface="Calibri"/>
                          <a:cs typeface="David"/>
                        </a:rPr>
                        <a:t>רחוב מעלה החמישה 44</a:t>
                      </a:r>
                      <a:r>
                        <a:rPr lang="he-IL" sz="1600" b="1" baseline="0" dirty="0">
                          <a:latin typeface="+mn-lt"/>
                          <a:ea typeface="Calibri"/>
                          <a:cs typeface="David"/>
                        </a:rPr>
                        <a:t> </a:t>
                      </a:r>
                      <a:r>
                        <a:rPr lang="he-IL" sz="1600" b="1" dirty="0" err="1">
                          <a:latin typeface="+mn-lt"/>
                          <a:ea typeface="Calibri"/>
                          <a:cs typeface="David"/>
                        </a:rPr>
                        <a:t>ירושליים</a:t>
                      </a:r>
                      <a:endParaRPr lang="en-US" sz="1600" dirty="0">
                        <a:latin typeface="+mn-lt"/>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40101">
                <a:tc>
                  <a:txBody>
                    <a:bodyPr/>
                    <a:lstStyle/>
                    <a:p>
                      <a:pPr algn="ctr" rtl="1" hangingPunct="0">
                        <a:lnSpc>
                          <a:spcPts val="1300"/>
                        </a:lnSpc>
                        <a:spcAft>
                          <a:spcPts val="0"/>
                        </a:spcAft>
                      </a:pPr>
                      <a:r>
                        <a:rPr lang="he-IL" sz="1600" b="1" dirty="0">
                          <a:latin typeface="Times New Roman"/>
                          <a:ea typeface="Times New Roman"/>
                          <a:cs typeface="David"/>
                        </a:rPr>
                        <a:t>כמות</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dirty="0">
                          <a:latin typeface="Times New Roman"/>
                          <a:ea typeface="Times New Roman"/>
                          <a:cs typeface="David"/>
                        </a:rPr>
                        <a:t>פרטים</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dirty="0">
                          <a:latin typeface="Times New Roman"/>
                          <a:ea typeface="Times New Roman"/>
                          <a:cs typeface="David"/>
                        </a:rPr>
                        <a:t>מחיר </a:t>
                      </a:r>
                      <a:r>
                        <a:rPr lang="he-IL" sz="1600" b="1" dirty="0" err="1">
                          <a:latin typeface="Times New Roman"/>
                          <a:ea typeface="Times New Roman"/>
                          <a:cs typeface="David"/>
                        </a:rPr>
                        <a:t>ליח</a:t>
                      </a:r>
                      <a:r>
                        <a:rPr lang="he-IL" sz="1600" b="1" dirty="0">
                          <a:latin typeface="Times New Roman"/>
                          <a:ea typeface="Times New Roman"/>
                          <a:cs typeface="David"/>
                        </a:rPr>
                        <a:t>'</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277154">
                <a:tc>
                  <a:txBody>
                    <a:bodyPr/>
                    <a:lstStyle/>
                    <a:p>
                      <a:pPr algn="r" rtl="1">
                        <a:lnSpc>
                          <a:spcPct val="115000"/>
                        </a:lnSpc>
                        <a:spcAft>
                          <a:spcPts val="0"/>
                        </a:spcAft>
                      </a:pP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he-IL" sz="1600" dirty="0">
                          <a:latin typeface="David" pitchFamily="34" charset="-79"/>
                          <a:ea typeface="Calibri"/>
                          <a:cs typeface="David" pitchFamily="34" charset="-79"/>
                        </a:rPr>
                        <a:t>הנחה מסחרית מיוחדת</a:t>
                      </a:r>
                      <a:endParaRPr lang="en-US" sz="1600"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r>
                        <a:rPr lang="he-IL" sz="1600" dirty="0">
                          <a:latin typeface="Calibri"/>
                          <a:ea typeface="Calibri"/>
                          <a:cs typeface="Arial"/>
                        </a:rPr>
                        <a:t>400</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7154">
                <a:tc>
                  <a:txBody>
                    <a:bodyPr/>
                    <a:lstStyle/>
                    <a:p>
                      <a:endParaRPr lang="he-IL"/>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he-IL"/>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endParaRPr lang="he-IL" dirty="0"/>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15000"/>
                        </a:lnSpc>
                        <a:spcAft>
                          <a:spcPts val="0"/>
                        </a:spcAft>
                      </a:pP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6607">
                <a:tc gridSpan="4">
                  <a:txBody>
                    <a:bodyPr/>
                    <a:lstStyle/>
                    <a:p>
                      <a:pPr algn="r" rtl="1">
                        <a:lnSpc>
                          <a:spcPct val="115000"/>
                        </a:lnSpc>
                        <a:spcAft>
                          <a:spcPts val="0"/>
                        </a:spcAft>
                      </a:pPr>
                      <a:r>
                        <a:rPr lang="he-IL" sz="1600" dirty="0">
                          <a:latin typeface="Calibri"/>
                          <a:ea typeface="Calibri"/>
                          <a:cs typeface="David"/>
                        </a:rPr>
                        <a:t>      </a:t>
                      </a:r>
                      <a:r>
                        <a:rPr lang="he-IL" sz="1600" dirty="0" err="1">
                          <a:latin typeface="Calibri"/>
                          <a:ea typeface="Calibri"/>
                          <a:cs typeface="David"/>
                        </a:rPr>
                        <a:t>ז"פ</a:t>
                      </a:r>
                      <a:r>
                        <a:rPr lang="he-IL" sz="1600" dirty="0">
                          <a:latin typeface="Calibri"/>
                          <a:ea typeface="Calibri"/>
                          <a:cs typeface="David"/>
                        </a:rPr>
                        <a:t> 8.6.20                                                        סה"כ</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r>
                        <a:rPr lang="he-IL" sz="1600" dirty="0">
                          <a:latin typeface="David" pitchFamily="34" charset="-79"/>
                          <a:cs typeface="David" pitchFamily="34" charset="-79"/>
                        </a:rPr>
                        <a:t>400</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0567">
                <a:tc gridSpan="4">
                  <a:txBody>
                    <a:bodyPr/>
                    <a:lstStyle/>
                    <a:p>
                      <a:pPr algn="l" rtl="1">
                        <a:lnSpc>
                          <a:spcPct val="115000"/>
                        </a:lnSpc>
                        <a:spcAft>
                          <a:spcPts val="0"/>
                        </a:spcAft>
                      </a:pPr>
                      <a:r>
                        <a:rPr lang="he-IL" sz="1600" dirty="0">
                          <a:latin typeface="Calibri"/>
                          <a:ea typeface="Calibri"/>
                          <a:cs typeface="David"/>
                        </a:rPr>
                        <a:t>17% מע"מ</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r>
                        <a:rPr lang="he-IL" sz="1600" dirty="0">
                          <a:latin typeface="David" pitchFamily="34" charset="-79"/>
                          <a:cs typeface="David" pitchFamily="34" charset="-79"/>
                        </a:rPr>
                        <a:t>68</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5810">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 דניאל/</a:t>
                      </a:r>
                      <a:r>
                        <a:rPr lang="he-IL" sz="1600" b="1" u="sng" dirty="0">
                          <a:latin typeface="Calibri"/>
                          <a:ea typeface="Calibri"/>
                          <a:cs typeface="Guttman Yad-Brush"/>
                        </a:rPr>
                        <a:t>דני  </a:t>
                      </a:r>
                      <a:r>
                        <a:rPr lang="he-IL" sz="1600" dirty="0">
                          <a:latin typeface="Calibri"/>
                          <a:ea typeface="Calibri"/>
                          <a:cs typeface="David"/>
                        </a:rPr>
                        <a:t>                סה"כ לתשלום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15000"/>
                        </a:lnSpc>
                        <a:spcAft>
                          <a:spcPts val="0"/>
                        </a:spcAft>
                      </a:pPr>
                      <a:r>
                        <a:rPr lang="he-IL" sz="1600" b="1" u="dbl" dirty="0">
                          <a:latin typeface="Calibri"/>
                          <a:ea typeface="Calibri"/>
                          <a:cs typeface="David"/>
                        </a:rPr>
                        <a:t>468</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טבלה 3"/>
          <p:cNvGraphicFramePr>
            <a:graphicFrameLocks noGrp="1"/>
          </p:cNvGraphicFramePr>
          <p:nvPr/>
        </p:nvGraphicFramePr>
        <p:xfrm>
          <a:off x="703676" y="1000664"/>
          <a:ext cx="5197130" cy="3864419"/>
        </p:xfrm>
        <a:graphic>
          <a:graphicData uri="http://schemas.openxmlformats.org/drawingml/2006/table">
            <a:tbl>
              <a:tblPr rtl="1"/>
              <a:tblGrid>
                <a:gridCol w="959368">
                  <a:extLst>
                    <a:ext uri="{9D8B030D-6E8A-4147-A177-3AD203B41FA5}">
                      <a16:colId xmlns:a16="http://schemas.microsoft.com/office/drawing/2014/main" val="20000"/>
                    </a:ext>
                  </a:extLst>
                </a:gridCol>
                <a:gridCol w="1871080">
                  <a:extLst>
                    <a:ext uri="{9D8B030D-6E8A-4147-A177-3AD203B41FA5}">
                      <a16:colId xmlns:a16="http://schemas.microsoft.com/office/drawing/2014/main" val="20001"/>
                    </a:ext>
                  </a:extLst>
                </a:gridCol>
                <a:gridCol w="608064">
                  <a:extLst>
                    <a:ext uri="{9D8B030D-6E8A-4147-A177-3AD203B41FA5}">
                      <a16:colId xmlns:a16="http://schemas.microsoft.com/office/drawing/2014/main" val="20002"/>
                    </a:ext>
                  </a:extLst>
                </a:gridCol>
                <a:gridCol w="790430">
                  <a:extLst>
                    <a:ext uri="{9D8B030D-6E8A-4147-A177-3AD203B41FA5}">
                      <a16:colId xmlns:a16="http://schemas.microsoft.com/office/drawing/2014/main" val="20003"/>
                    </a:ext>
                  </a:extLst>
                </a:gridCol>
                <a:gridCol w="968188">
                  <a:extLst>
                    <a:ext uri="{9D8B030D-6E8A-4147-A177-3AD203B41FA5}">
                      <a16:colId xmlns:a16="http://schemas.microsoft.com/office/drawing/2014/main" val="20004"/>
                    </a:ext>
                  </a:extLst>
                </a:gridCol>
              </a:tblGrid>
              <a:tr h="678572">
                <a:tc gridSpan="3">
                  <a:txBody>
                    <a:bodyPr/>
                    <a:lstStyle/>
                    <a:p>
                      <a:pPr algn="r" rtl="1">
                        <a:lnSpc>
                          <a:spcPct val="115000"/>
                        </a:lnSpc>
                        <a:spcAft>
                          <a:spcPts val="0"/>
                        </a:spcAft>
                      </a:pPr>
                      <a:r>
                        <a:rPr lang="he-IL" sz="1600" b="1" dirty="0">
                          <a:latin typeface="Calibri"/>
                          <a:ea typeface="Calibri"/>
                          <a:cs typeface="David"/>
                        </a:rPr>
                        <a:t>"נעלי דורות"</a:t>
                      </a:r>
                    </a:p>
                    <a:p>
                      <a:pPr algn="r" rtl="1">
                        <a:lnSpc>
                          <a:spcPct val="115000"/>
                        </a:lnSpc>
                        <a:spcAft>
                          <a:spcPts val="0"/>
                        </a:spcAft>
                      </a:pPr>
                      <a:r>
                        <a:rPr lang="he-IL" sz="1600" b="1" dirty="0">
                          <a:latin typeface="Calibri"/>
                          <a:ea typeface="Calibri"/>
                          <a:cs typeface="David"/>
                        </a:rPr>
                        <a:t>רחוב מעלה החמישה 44</a:t>
                      </a:r>
                    </a:p>
                    <a:p>
                      <a:pPr algn="r" rtl="1">
                        <a:lnSpc>
                          <a:spcPct val="115000"/>
                        </a:lnSpc>
                        <a:spcAft>
                          <a:spcPts val="0"/>
                        </a:spcAft>
                      </a:pPr>
                      <a:r>
                        <a:rPr lang="he-IL" sz="1600" b="1" dirty="0" err="1">
                          <a:latin typeface="Calibri"/>
                          <a:ea typeface="Calibri"/>
                          <a:cs typeface="David"/>
                        </a:rPr>
                        <a:t>ירושליים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15000"/>
                        </a:lnSpc>
                        <a:spcAft>
                          <a:spcPts val="0"/>
                        </a:spcAft>
                      </a:pPr>
                      <a:r>
                        <a:rPr lang="he-IL" sz="1600" b="1" dirty="0">
                          <a:latin typeface="Calibri"/>
                          <a:ea typeface="Calibri"/>
                          <a:cs typeface="David"/>
                        </a:rPr>
                        <a:t>עוסק מורשה</a:t>
                      </a:r>
                      <a:endParaRPr lang="en-US" sz="1600" dirty="0">
                        <a:latin typeface="Calibri"/>
                        <a:ea typeface="Calibri"/>
                        <a:cs typeface="Arial"/>
                      </a:endParaRPr>
                    </a:p>
                    <a:p>
                      <a:pPr algn="r" rtl="1">
                        <a:lnSpc>
                          <a:spcPct val="115000"/>
                        </a:lnSpc>
                        <a:spcAft>
                          <a:spcPts val="0"/>
                        </a:spcAft>
                      </a:pPr>
                      <a:r>
                        <a:rPr lang="he-IL" sz="1600" b="1" dirty="0">
                          <a:latin typeface="Calibri"/>
                          <a:ea typeface="Calibri"/>
                          <a:cs typeface="David"/>
                        </a:rPr>
                        <a:t>678768688</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863357">
                <a:tc gridSpan="5">
                  <a:txBody>
                    <a:bodyPr/>
                    <a:lstStyle/>
                    <a:p>
                      <a:pPr algn="ctr" rtl="1">
                        <a:lnSpc>
                          <a:spcPct val="115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29.4.2020</a:t>
                      </a:r>
                      <a:endParaRPr lang="en-US" sz="1600" dirty="0">
                        <a:latin typeface="Calibri"/>
                        <a:ea typeface="Calibri"/>
                        <a:cs typeface="Arial"/>
                      </a:endParaRPr>
                    </a:p>
                    <a:p>
                      <a:pPr algn="ctr" rtl="0">
                        <a:lnSpc>
                          <a:spcPct val="115000"/>
                        </a:lnSpc>
                        <a:spcAft>
                          <a:spcPts val="0"/>
                        </a:spcAft>
                      </a:pPr>
                      <a:r>
                        <a:rPr lang="he-IL" sz="1600" b="1" dirty="0">
                          <a:latin typeface="Calibri"/>
                          <a:ea typeface="Calibri"/>
                          <a:cs typeface="David"/>
                        </a:rPr>
                        <a:t>חשבונית  מס זיכוי</a:t>
                      </a:r>
                      <a:r>
                        <a:rPr lang="he-IL" sz="1600" b="1" baseline="0" dirty="0">
                          <a:latin typeface="Calibri"/>
                          <a:ea typeface="Calibri"/>
                          <a:cs typeface="David"/>
                        </a:rPr>
                        <a:t> מ</a:t>
                      </a:r>
                      <a:r>
                        <a:rPr lang="he-IL" sz="1600" b="1" dirty="0">
                          <a:latin typeface="Calibri"/>
                          <a:ea typeface="Calibri"/>
                          <a:cs typeface="David"/>
                        </a:rPr>
                        <a:t>ספר</a:t>
                      </a:r>
                      <a:r>
                        <a:rPr lang="he-IL" sz="1600" b="1" baseline="0" dirty="0">
                          <a:latin typeface="Calibri"/>
                          <a:ea typeface="Calibri"/>
                          <a:cs typeface="David"/>
                        </a:rPr>
                        <a:t> 238</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       </a:t>
                      </a:r>
                      <a:r>
                        <a:rPr lang="he-IL" sz="1600" b="1" dirty="0">
                          <a:latin typeface="Calibri"/>
                          <a:ea typeface="Calibri"/>
                          <a:cs typeface="David"/>
                        </a:rPr>
                        <a:t>                                                                                           העתק </a:t>
                      </a:r>
                      <a:endParaRPr lang="en-US" sz="1600" dirty="0">
                        <a:latin typeface="Calibri"/>
                        <a:ea typeface="Calibri"/>
                        <a:cs typeface="Arial"/>
                      </a:endParaRPr>
                    </a:p>
                    <a:p>
                      <a:pPr algn="r" rtl="1">
                        <a:lnSpc>
                          <a:spcPct val="115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mn-lt"/>
                          <a:ea typeface="Calibri"/>
                          <a:cs typeface="David"/>
                        </a:rPr>
                        <a:t>"בקתת העור" שדרות</a:t>
                      </a:r>
                      <a:r>
                        <a:rPr lang="he-IL" sz="1600" b="1" u="sng" baseline="0" dirty="0">
                          <a:latin typeface="+mn-lt"/>
                          <a:ea typeface="Calibri"/>
                          <a:cs typeface="David"/>
                        </a:rPr>
                        <a:t> </a:t>
                      </a:r>
                      <a:r>
                        <a:rPr lang="he-IL" sz="1600" b="1" u="sng" baseline="0" dirty="0" err="1">
                          <a:latin typeface="+mn-lt"/>
                          <a:ea typeface="Calibri"/>
                          <a:cs typeface="David"/>
                        </a:rPr>
                        <a:t>ירושליים</a:t>
                      </a:r>
                      <a:r>
                        <a:rPr lang="he-IL" sz="1600" b="1" u="sng" baseline="0" dirty="0">
                          <a:latin typeface="+mn-lt"/>
                          <a:ea typeface="Calibri"/>
                          <a:cs typeface="David"/>
                        </a:rPr>
                        <a:t> 68 </a:t>
                      </a:r>
                      <a:r>
                        <a:rPr lang="he-IL" sz="1600" b="1" u="sng" baseline="0" dirty="0" err="1">
                          <a:latin typeface="+mn-lt"/>
                          <a:ea typeface="Calibri"/>
                          <a:cs typeface="David"/>
                        </a:rPr>
                        <a:t>קרית</a:t>
                      </a:r>
                      <a:r>
                        <a:rPr lang="he-IL" sz="1600" b="1" u="sng" baseline="0" dirty="0">
                          <a:latin typeface="+mn-lt"/>
                          <a:ea typeface="Calibri"/>
                          <a:cs typeface="David"/>
                        </a:rPr>
                        <a:t> ים</a:t>
                      </a:r>
                      <a:endParaRPr lang="en-US" sz="1600" b="0" u="sng"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40101">
                <a:tc>
                  <a:txBody>
                    <a:bodyPr/>
                    <a:lstStyle/>
                    <a:p>
                      <a:pPr algn="ctr" rtl="1" hangingPunct="0">
                        <a:lnSpc>
                          <a:spcPts val="1300"/>
                        </a:lnSpc>
                        <a:spcAft>
                          <a:spcPts val="0"/>
                        </a:spcAft>
                      </a:pPr>
                      <a:r>
                        <a:rPr lang="he-IL" sz="1600" b="1">
                          <a:latin typeface="Times New Roman"/>
                          <a:ea typeface="Times New Roman"/>
                          <a:cs typeface="David"/>
                        </a:rPr>
                        <a:t>כמות</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ts val="1300"/>
                        </a:lnSpc>
                        <a:spcAft>
                          <a:spcPts val="0"/>
                        </a:spcAft>
                      </a:pPr>
                      <a:r>
                        <a:rPr lang="he-IL" sz="1600" b="1" dirty="0">
                          <a:latin typeface="Times New Roman"/>
                          <a:ea typeface="Times New Roman"/>
                          <a:cs typeface="David"/>
                        </a:rPr>
                        <a:t>פרטים</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ts val="1300"/>
                        </a:lnSpc>
                        <a:spcAft>
                          <a:spcPts val="0"/>
                        </a:spcAft>
                      </a:pPr>
                      <a:r>
                        <a:rPr lang="he-IL" sz="1600" b="1" dirty="0">
                          <a:latin typeface="Times New Roman"/>
                          <a:ea typeface="Times New Roman"/>
                          <a:cs typeface="David"/>
                        </a:rPr>
                        <a:t>מחיר </a:t>
                      </a:r>
                      <a:r>
                        <a:rPr lang="he-IL" sz="1600" b="1" dirty="0" err="1">
                          <a:latin typeface="Times New Roman"/>
                          <a:ea typeface="Times New Roman"/>
                          <a:cs typeface="David"/>
                        </a:rPr>
                        <a:t>ליח</a:t>
                      </a:r>
                      <a:r>
                        <a:rPr lang="he-IL" sz="1600" b="1" dirty="0">
                          <a:latin typeface="Times New Roman"/>
                          <a:ea typeface="Times New Roman"/>
                          <a:cs typeface="David"/>
                        </a:rPr>
                        <a:t>'</a:t>
                      </a:r>
                      <a:endParaRPr lang="en-US" sz="1600" b="1" dirty="0">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ts val="13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229002">
                <a:tc>
                  <a:txBody>
                    <a:bodyPr/>
                    <a:lstStyle/>
                    <a:p>
                      <a:pPr algn="r" rtl="1">
                        <a:lnSpc>
                          <a:spcPct val="115000"/>
                        </a:lnSpc>
                        <a:spcAft>
                          <a:spcPts val="0"/>
                        </a:spcAft>
                      </a:pPr>
                      <a:endParaRPr lang="he-IL" sz="1600" dirty="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he-IL" sz="1600" dirty="0">
                          <a:latin typeface="David" pitchFamily="34" charset="-79"/>
                          <a:cs typeface="David" pitchFamily="34" charset="-79"/>
                        </a:rPr>
                        <a:t>החזרת סחורה</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endParaRPr lang="he-IL" sz="1600" dirty="0">
                        <a:latin typeface="David" pitchFamily="34" charset="-79"/>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9002">
                <a:tc>
                  <a:txBody>
                    <a:bodyPr/>
                    <a:lstStyle/>
                    <a:p>
                      <a:pPr algn="r" rtl="1">
                        <a:lnSpc>
                          <a:spcPct val="115000"/>
                        </a:lnSpc>
                        <a:spcAft>
                          <a:spcPts val="0"/>
                        </a:spcAft>
                      </a:pPr>
                      <a:r>
                        <a:rPr lang="he-IL" sz="1600" dirty="0">
                          <a:latin typeface="Calibri"/>
                          <a:ea typeface="Calibri"/>
                          <a:cs typeface="David"/>
                        </a:rPr>
                        <a:t>2</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he-IL" sz="1600" dirty="0">
                          <a:latin typeface="David" pitchFamily="34" charset="-79"/>
                          <a:cs typeface="David" pitchFamily="34" charset="-79"/>
                        </a:rPr>
                        <a:t>סנדלים</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he-IL" sz="1600" dirty="0">
                          <a:latin typeface="David" pitchFamily="34" charset="-79"/>
                          <a:ea typeface="Calibri"/>
                          <a:cs typeface="David" pitchFamily="34" charset="-79"/>
                        </a:rPr>
                        <a:t>150</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r>
                        <a:rPr lang="he-IL" sz="1600" dirty="0">
                          <a:latin typeface="David" pitchFamily="34" charset="-79"/>
                          <a:cs typeface="David" pitchFamily="34" charset="-79"/>
                        </a:rPr>
                        <a:t>300</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9002">
                <a:tc>
                  <a:txBody>
                    <a:bodyPr/>
                    <a:lstStyle/>
                    <a:p>
                      <a:pPr algn="r" rtl="1">
                        <a:lnSpc>
                          <a:spcPct val="115000"/>
                        </a:lnSpc>
                        <a:spcAft>
                          <a:spcPts val="0"/>
                        </a:spcAft>
                      </a:pPr>
                      <a:endParaRPr lang="he-IL" sz="1600" dirty="0">
                        <a:latin typeface="Calibri"/>
                        <a:ea typeface="Calibri"/>
                        <a:cs typeface="David"/>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he-IL" sz="1600" dirty="0">
                          <a:latin typeface="David" pitchFamily="34" charset="-79"/>
                          <a:cs typeface="David" pitchFamily="34" charset="-79"/>
                        </a:rPr>
                        <a:t>הנחה 5%</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he-IL" sz="1600"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r>
                        <a:rPr lang="he-IL" sz="1600" dirty="0">
                          <a:latin typeface="David" pitchFamily="34" charset="-79"/>
                          <a:cs typeface="David" pitchFamily="34" charset="-79"/>
                        </a:rPr>
                        <a:t>(15)</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6607">
                <a:tc gridSpan="4">
                  <a:txBody>
                    <a:bodyPr/>
                    <a:lstStyle/>
                    <a:p>
                      <a:pPr algn="r" rtl="1">
                        <a:lnSpc>
                          <a:spcPct val="115000"/>
                        </a:lnSpc>
                        <a:spcAft>
                          <a:spcPts val="0"/>
                        </a:spcAft>
                      </a:pPr>
                      <a:r>
                        <a:rPr lang="he-IL" sz="1600" dirty="0">
                          <a:latin typeface="David" pitchFamily="34" charset="-79"/>
                          <a:ea typeface="Calibri"/>
                          <a:cs typeface="David" pitchFamily="34" charset="-79"/>
                        </a:rPr>
                        <a:t>      </a:t>
                      </a:r>
                      <a:r>
                        <a:rPr lang="he-IL" sz="1600" baseline="0" dirty="0">
                          <a:latin typeface="David" pitchFamily="34" charset="-79"/>
                          <a:ea typeface="Calibri"/>
                          <a:cs typeface="David" pitchFamily="34" charset="-79"/>
                        </a:rPr>
                        <a:t>                       </a:t>
                      </a:r>
                      <a:r>
                        <a:rPr lang="he-IL" sz="1600" dirty="0">
                          <a:latin typeface="David" pitchFamily="34" charset="-79"/>
                          <a:ea typeface="Calibri"/>
                          <a:cs typeface="David" pitchFamily="34" charset="-79"/>
                        </a:rPr>
                        <a:t>                                                   סה"כ</a:t>
                      </a:r>
                      <a:endParaRPr lang="en-US" sz="1600" dirty="0">
                        <a:latin typeface="David" pitchFamily="34" charset="-79"/>
                        <a:ea typeface="Calibri"/>
                        <a:cs typeface="David" pitchFamily="34" charset="-79"/>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r>
                        <a:rPr lang="he-IL" sz="1600" dirty="0">
                          <a:latin typeface="David" pitchFamily="34" charset="-79"/>
                          <a:cs typeface="David" pitchFamily="34" charset="-79"/>
                        </a:rPr>
                        <a:t>285</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0567">
                <a:tc gridSpan="4">
                  <a:txBody>
                    <a:bodyPr/>
                    <a:lstStyle/>
                    <a:p>
                      <a:pPr algn="l" rtl="1">
                        <a:lnSpc>
                          <a:spcPct val="115000"/>
                        </a:lnSpc>
                        <a:spcAft>
                          <a:spcPts val="0"/>
                        </a:spcAft>
                      </a:pPr>
                      <a:r>
                        <a:rPr lang="he-IL" sz="1600" dirty="0">
                          <a:latin typeface="Calibri"/>
                          <a:ea typeface="Calibri"/>
                          <a:cs typeface="David"/>
                        </a:rPr>
                        <a:t>17% מע"מ</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r>
                        <a:rPr lang="he-IL" sz="1600" dirty="0">
                          <a:latin typeface="David" pitchFamily="34" charset="-79"/>
                          <a:cs typeface="David" pitchFamily="34" charset="-79"/>
                        </a:rPr>
                        <a:t>48</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25810">
                <a:tc gridSpan="4">
                  <a:txBody>
                    <a:bodyPr/>
                    <a:lstStyle/>
                    <a:p>
                      <a:pPr algn="r" rtl="1">
                        <a:lnSpc>
                          <a:spcPct val="115000"/>
                        </a:lnSpc>
                        <a:spcAft>
                          <a:spcPts val="0"/>
                        </a:spcAft>
                      </a:pPr>
                      <a:r>
                        <a:rPr lang="he-IL" sz="1600" dirty="0">
                          <a:latin typeface="Calibri"/>
                          <a:ea typeface="Calibri"/>
                          <a:cs typeface="David"/>
                        </a:rPr>
                        <a:t>חתימה  </a:t>
                      </a:r>
                      <a:r>
                        <a:rPr lang="he-IL" sz="1600" b="1" u="sng" dirty="0">
                          <a:latin typeface="Calibri"/>
                          <a:ea typeface="Calibri"/>
                          <a:cs typeface="David"/>
                        </a:rPr>
                        <a:t> נעלי</a:t>
                      </a:r>
                      <a:r>
                        <a:rPr lang="he-IL" sz="1600" b="1" u="sng" baseline="0" dirty="0">
                          <a:latin typeface="Calibri"/>
                          <a:ea typeface="Calibri"/>
                          <a:cs typeface="David"/>
                        </a:rPr>
                        <a:t> דורות</a:t>
                      </a:r>
                      <a:r>
                        <a:rPr lang="he-IL" sz="1600" b="1" u="sng" dirty="0">
                          <a:latin typeface="Calibri"/>
                          <a:ea typeface="Calibri"/>
                          <a:cs typeface="David"/>
                        </a:rPr>
                        <a:t>/</a:t>
                      </a:r>
                      <a:r>
                        <a:rPr lang="he-IL" sz="1600" b="1" u="sng" dirty="0">
                          <a:latin typeface="Calibri"/>
                          <a:ea typeface="Calibri"/>
                          <a:cs typeface="Guttman Yad-Brush"/>
                        </a:rPr>
                        <a:t>אורי  </a:t>
                      </a:r>
                      <a:r>
                        <a:rPr lang="he-IL" sz="1600" dirty="0">
                          <a:latin typeface="Calibri"/>
                          <a:ea typeface="Calibri"/>
                          <a:cs typeface="David"/>
                        </a:rPr>
                        <a:t>                סה"כ לתשלום</a:t>
                      </a:r>
                      <a:endParaRPr lang="en-US" sz="1600" dirty="0">
                        <a:latin typeface="Calibri"/>
                        <a:ea typeface="Calibri"/>
                        <a:cs typeface="Arial"/>
                      </a:endParaRP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r>
                        <a:rPr lang="he-IL" sz="1600" dirty="0">
                          <a:latin typeface="David" pitchFamily="34" charset="-79"/>
                          <a:cs typeface="David" pitchFamily="34" charset="-79"/>
                        </a:rPr>
                        <a:t>333</a:t>
                      </a:r>
                    </a:p>
                  </a:txBody>
                  <a:tcPr marL="26125" marR="2612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5" name="טבלה 4"/>
          <p:cNvGraphicFramePr>
            <a:graphicFrameLocks noGrp="1"/>
          </p:cNvGraphicFramePr>
          <p:nvPr/>
        </p:nvGraphicFramePr>
        <p:xfrm>
          <a:off x="7145039" y="1000664"/>
          <a:ext cx="4288288" cy="4135124"/>
        </p:xfrm>
        <a:graphic>
          <a:graphicData uri="http://schemas.openxmlformats.org/drawingml/2006/table">
            <a:tbl>
              <a:tblPr rtl="1"/>
              <a:tblGrid>
                <a:gridCol w="733812">
                  <a:extLst>
                    <a:ext uri="{9D8B030D-6E8A-4147-A177-3AD203B41FA5}">
                      <a16:colId xmlns:a16="http://schemas.microsoft.com/office/drawing/2014/main" val="20000"/>
                    </a:ext>
                  </a:extLst>
                </a:gridCol>
                <a:gridCol w="1558796">
                  <a:extLst>
                    <a:ext uri="{9D8B030D-6E8A-4147-A177-3AD203B41FA5}">
                      <a16:colId xmlns:a16="http://schemas.microsoft.com/office/drawing/2014/main" val="20001"/>
                    </a:ext>
                  </a:extLst>
                </a:gridCol>
                <a:gridCol w="337480">
                  <a:extLst>
                    <a:ext uri="{9D8B030D-6E8A-4147-A177-3AD203B41FA5}">
                      <a16:colId xmlns:a16="http://schemas.microsoft.com/office/drawing/2014/main" val="20002"/>
                    </a:ext>
                  </a:extLst>
                </a:gridCol>
                <a:gridCol w="679926">
                  <a:extLst>
                    <a:ext uri="{9D8B030D-6E8A-4147-A177-3AD203B41FA5}">
                      <a16:colId xmlns:a16="http://schemas.microsoft.com/office/drawing/2014/main" val="20003"/>
                    </a:ext>
                  </a:extLst>
                </a:gridCol>
                <a:gridCol w="978274">
                  <a:extLst>
                    <a:ext uri="{9D8B030D-6E8A-4147-A177-3AD203B41FA5}">
                      <a16:colId xmlns:a16="http://schemas.microsoft.com/office/drawing/2014/main" val="20004"/>
                    </a:ext>
                  </a:extLst>
                </a:gridCol>
              </a:tblGrid>
              <a:tr h="976090">
                <a:tc gridSpan="3">
                  <a:txBody>
                    <a:bodyPr/>
                    <a:lstStyle/>
                    <a:p>
                      <a:pPr algn="r" rtl="1">
                        <a:lnSpc>
                          <a:spcPct val="100000"/>
                        </a:lnSpc>
                        <a:spcAft>
                          <a:spcPts val="0"/>
                        </a:spcAft>
                      </a:pPr>
                      <a:r>
                        <a:rPr lang="he-IL" sz="1600" b="1" dirty="0">
                          <a:latin typeface="Calibri"/>
                          <a:ea typeface="Calibri"/>
                          <a:cs typeface="David"/>
                        </a:rPr>
                        <a:t>"רהיטי אורן"</a:t>
                      </a:r>
                    </a:p>
                    <a:p>
                      <a:pPr algn="r" rtl="1">
                        <a:lnSpc>
                          <a:spcPct val="100000"/>
                        </a:lnSpc>
                        <a:spcAft>
                          <a:spcPts val="0"/>
                        </a:spcAft>
                      </a:pPr>
                      <a:r>
                        <a:rPr lang="he-IL" sz="1600" b="1" dirty="0">
                          <a:latin typeface="Calibri"/>
                          <a:ea typeface="Calibri"/>
                          <a:cs typeface="David"/>
                        </a:rPr>
                        <a:t>רחוב הרותם 43</a:t>
                      </a:r>
                    </a:p>
                    <a:p>
                      <a:pPr algn="r" rtl="1">
                        <a:lnSpc>
                          <a:spcPct val="100000"/>
                        </a:lnSpc>
                        <a:spcAft>
                          <a:spcPts val="0"/>
                        </a:spcAft>
                      </a:pPr>
                      <a:r>
                        <a:rPr lang="he-IL" sz="1600" b="1" dirty="0" err="1">
                          <a:latin typeface="Calibri"/>
                          <a:ea typeface="Calibri"/>
                          <a:cs typeface="David"/>
                        </a:rPr>
                        <a:t>ירושליים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lnSpc>
                          <a:spcPct val="100000"/>
                        </a:lnSpc>
                        <a:spcAft>
                          <a:spcPts val="0"/>
                        </a:spcAft>
                      </a:pPr>
                      <a:r>
                        <a:rPr lang="he-IL" sz="1600" b="1" dirty="0">
                          <a:latin typeface="Calibri"/>
                          <a:ea typeface="Calibri"/>
                          <a:cs typeface="David"/>
                        </a:rPr>
                        <a:t>עוסק מורשה </a:t>
                      </a:r>
                      <a:endParaRPr lang="en-US" sz="1600" dirty="0">
                        <a:latin typeface="Calibri"/>
                        <a:ea typeface="Calibri"/>
                        <a:cs typeface="Arial"/>
                      </a:endParaRPr>
                    </a:p>
                    <a:p>
                      <a:pPr algn="r" rtl="1">
                        <a:lnSpc>
                          <a:spcPct val="100000"/>
                        </a:lnSpc>
                        <a:spcAft>
                          <a:spcPts val="0"/>
                        </a:spcAft>
                      </a:pPr>
                      <a:r>
                        <a:rPr lang="he-IL" sz="1600" b="1" dirty="0">
                          <a:latin typeface="Calibri"/>
                          <a:ea typeface="Calibri"/>
                          <a:cs typeface="David"/>
                        </a:rPr>
                        <a:t>710910810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val="10000"/>
                  </a:ext>
                </a:extLst>
              </a:tr>
              <a:tr h="1098672">
                <a:tc gridSpan="5">
                  <a:txBody>
                    <a:bodyPr/>
                    <a:lstStyle/>
                    <a:p>
                      <a:pPr algn="ctr" rtl="1">
                        <a:lnSpc>
                          <a:spcPct val="100000"/>
                        </a:lnSpc>
                        <a:spcAft>
                          <a:spcPts val="0"/>
                        </a:spcAft>
                        <a:tabLst>
                          <a:tab pos="1972945" algn="l"/>
                        </a:tabLst>
                      </a:pPr>
                      <a:r>
                        <a:rPr lang="he-IL" sz="1600" dirty="0">
                          <a:latin typeface="Calibri"/>
                          <a:ea typeface="Calibri"/>
                          <a:cs typeface="David"/>
                        </a:rPr>
                        <a:t>                                                   תאריך  </a:t>
                      </a:r>
                      <a:r>
                        <a:rPr lang="he-IL" sz="1600" u="sng" dirty="0">
                          <a:latin typeface="Calibri"/>
                          <a:ea typeface="Calibri"/>
                          <a:cs typeface="David"/>
                        </a:rPr>
                        <a:t>26.4.2020</a:t>
                      </a:r>
                    </a:p>
                    <a:p>
                      <a:pPr algn="ctr" rtl="1">
                        <a:lnSpc>
                          <a:spcPct val="100000"/>
                        </a:lnSpc>
                        <a:spcAft>
                          <a:spcPts val="0"/>
                        </a:spcAft>
                        <a:tabLst>
                          <a:tab pos="1972945" algn="l"/>
                        </a:tabLst>
                      </a:pPr>
                      <a:r>
                        <a:rPr lang="he-IL" sz="1600" b="1" dirty="0">
                          <a:latin typeface="Calibri"/>
                          <a:ea typeface="Calibri"/>
                          <a:cs typeface="David"/>
                        </a:rPr>
                        <a:t>חשבונית  מס  קבלה מספר 028</a:t>
                      </a:r>
                      <a:endParaRPr lang="en-US" sz="1600" dirty="0">
                        <a:latin typeface="Calibri"/>
                        <a:ea typeface="Calibri"/>
                        <a:cs typeface="Arial"/>
                      </a:endParaRPr>
                    </a:p>
                    <a:p>
                      <a:pPr algn="r" rtl="1">
                        <a:lnSpc>
                          <a:spcPct val="100000"/>
                        </a:lnSpc>
                        <a:spcAft>
                          <a:spcPts val="0"/>
                        </a:spcAft>
                      </a:pPr>
                      <a:r>
                        <a:rPr lang="he-IL" sz="1600" dirty="0">
                          <a:latin typeface="Calibri"/>
                          <a:ea typeface="Calibri"/>
                          <a:cs typeface="David"/>
                        </a:rPr>
                        <a:t>       </a:t>
                      </a:r>
                      <a:r>
                        <a:rPr lang="he-IL" sz="1600" b="1" dirty="0">
                          <a:latin typeface="Calibri"/>
                          <a:ea typeface="Calibri"/>
                          <a:cs typeface="David"/>
                        </a:rPr>
                        <a:t>                                                                          מקור </a:t>
                      </a:r>
                      <a:endParaRPr lang="en-US" sz="1600" dirty="0">
                        <a:latin typeface="Calibri"/>
                        <a:ea typeface="Calibri"/>
                        <a:cs typeface="Arial"/>
                      </a:endParaRPr>
                    </a:p>
                    <a:p>
                      <a:pPr algn="r" rtl="1">
                        <a:lnSpc>
                          <a:spcPct val="100000"/>
                        </a:lnSpc>
                        <a:spcAft>
                          <a:spcPts val="0"/>
                        </a:spcAft>
                      </a:pPr>
                      <a:r>
                        <a:rPr lang="he-IL" sz="1600" dirty="0">
                          <a:latin typeface="Calibri"/>
                          <a:ea typeface="Calibri"/>
                          <a:cs typeface="David"/>
                        </a:rPr>
                        <a:t>לכבוד </a:t>
                      </a:r>
                      <a:r>
                        <a:rPr lang="he-IL" sz="1600" b="1" dirty="0">
                          <a:latin typeface="Calibri"/>
                          <a:ea typeface="Calibri"/>
                          <a:cs typeface="David"/>
                        </a:rPr>
                        <a:t> </a:t>
                      </a:r>
                      <a:r>
                        <a:rPr lang="he-IL" sz="1600" b="1" u="sng" dirty="0">
                          <a:latin typeface="Calibri"/>
                          <a:ea typeface="Calibri"/>
                          <a:cs typeface="David"/>
                        </a:rPr>
                        <a:t>"נעלי דורות" רחוב מעלה</a:t>
                      </a:r>
                      <a:r>
                        <a:rPr lang="he-IL" sz="1600" b="1" u="sng" baseline="0" dirty="0">
                          <a:latin typeface="Calibri"/>
                          <a:ea typeface="Calibri"/>
                          <a:cs typeface="David"/>
                        </a:rPr>
                        <a:t> החמישה 44 </a:t>
                      </a:r>
                      <a:r>
                        <a:rPr lang="he-IL" sz="1600" b="1" u="sng" baseline="0" dirty="0" err="1">
                          <a:latin typeface="Calibri"/>
                          <a:ea typeface="Calibri"/>
                          <a:cs typeface="David"/>
                        </a:rPr>
                        <a:t>ירושליים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1"/>
                  </a:ext>
                </a:extLst>
              </a:tr>
              <a:tr h="263984">
                <a:tc>
                  <a:txBody>
                    <a:bodyPr/>
                    <a:lstStyle/>
                    <a:p>
                      <a:pPr algn="ctr" rtl="1" hangingPunct="0">
                        <a:lnSpc>
                          <a:spcPct val="100000"/>
                        </a:lnSpc>
                        <a:spcAft>
                          <a:spcPts val="0"/>
                        </a:spcAft>
                      </a:pPr>
                      <a:r>
                        <a:rPr lang="he-IL" sz="1600" b="1" dirty="0">
                          <a:latin typeface="Times New Roman"/>
                          <a:ea typeface="Times New Roman"/>
                          <a:cs typeface="David"/>
                        </a:rPr>
                        <a:t>כמות</a:t>
                      </a:r>
                      <a:endParaRPr lang="en-US" sz="1600" b="1" dirty="0">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rtl="1" hangingPunct="0">
                        <a:lnSpc>
                          <a:spcPct val="100000"/>
                        </a:lnSpc>
                        <a:spcAft>
                          <a:spcPts val="0"/>
                        </a:spcAft>
                      </a:pPr>
                      <a:r>
                        <a:rPr lang="he-IL" sz="1600" b="1" dirty="0">
                          <a:latin typeface="Times New Roman"/>
                          <a:ea typeface="Times New Roman"/>
                          <a:cs typeface="David"/>
                        </a:rPr>
                        <a:t>פרטים</a:t>
                      </a:r>
                      <a:endParaRPr lang="en-US" sz="1600" b="1" dirty="0">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gn="ctr" rtl="1" hangingPunct="0">
                        <a:lnSpc>
                          <a:spcPct val="100000"/>
                        </a:lnSpc>
                        <a:spcAft>
                          <a:spcPts val="0"/>
                        </a:spcAft>
                      </a:pPr>
                      <a:r>
                        <a:rPr lang="he-IL" sz="1600" b="1">
                          <a:latin typeface="Times New Roman"/>
                          <a:ea typeface="Times New Roman"/>
                          <a:cs typeface="David"/>
                        </a:rPr>
                        <a:t>מחיר ליח'</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pPr rtl="1"/>
                      <a:endParaRPr lang="he-IL"/>
                    </a:p>
                  </a:txBody>
                  <a:tcPr/>
                </a:tc>
                <a:tc>
                  <a:txBody>
                    <a:bodyPr/>
                    <a:lstStyle/>
                    <a:p>
                      <a:pPr algn="ctr" rtl="1" hangingPunct="0">
                        <a:lnSpc>
                          <a:spcPct val="100000"/>
                        </a:lnSpc>
                        <a:spcAft>
                          <a:spcPts val="0"/>
                        </a:spcAft>
                      </a:pPr>
                      <a:r>
                        <a:rPr lang="he-IL" sz="1600" b="1">
                          <a:latin typeface="Times New Roman"/>
                          <a:ea typeface="Times New Roman"/>
                          <a:cs typeface="David"/>
                        </a:rPr>
                        <a:t>סה"כ</a:t>
                      </a:r>
                      <a:endParaRPr lang="en-US" sz="1600" b="1">
                        <a:latin typeface="Times New Roman"/>
                        <a:ea typeface="Times New Roman"/>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pattFill prst="pct5">
                      <a:fgClr>
                        <a:srgbClr val="FFFFFF"/>
                      </a:fgClr>
                      <a:bgClr>
                        <a:srgbClr val="F2F2F2"/>
                      </a:bgClr>
                    </a:pattFill>
                  </a:tcPr>
                </a:tc>
                <a:extLst>
                  <a:ext uri="{0D108BD9-81ED-4DB2-BD59-A6C34878D82A}">
                    <a16:rowId xmlns:a16="http://schemas.microsoft.com/office/drawing/2014/main" val="10002"/>
                  </a:ext>
                </a:extLst>
              </a:tr>
              <a:tr h="292140">
                <a:tc>
                  <a:txBody>
                    <a:bodyPr/>
                    <a:lstStyle/>
                    <a:p>
                      <a:pPr algn="r" rtl="1">
                        <a:lnSpc>
                          <a:spcPct val="100000"/>
                        </a:lnSpc>
                        <a:spcAft>
                          <a:spcPts val="0"/>
                        </a:spcAft>
                      </a:pPr>
                      <a:r>
                        <a:rPr lang="he-IL" sz="1600" dirty="0">
                          <a:latin typeface="Calibri"/>
                          <a:ea typeface="Calibri"/>
                          <a:cs typeface="David"/>
                        </a:rPr>
                        <a:t>3</a:t>
                      </a: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lnSpc>
                          <a:spcPct val="100000"/>
                        </a:lnSpc>
                        <a:spcAft>
                          <a:spcPts val="0"/>
                        </a:spcAft>
                      </a:pPr>
                      <a:r>
                        <a:rPr lang="he-IL" sz="1600" dirty="0">
                          <a:latin typeface="Calibri"/>
                          <a:ea typeface="Calibri"/>
                          <a:cs typeface="David"/>
                        </a:rPr>
                        <a:t>ספסלי</a:t>
                      </a:r>
                      <a:r>
                        <a:rPr lang="he-IL" sz="1600" baseline="0" dirty="0">
                          <a:latin typeface="Calibri"/>
                          <a:ea typeface="Calibri"/>
                          <a:cs typeface="David"/>
                        </a:rPr>
                        <a:t> ישיבה</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00000"/>
                        </a:lnSpc>
                        <a:spcAft>
                          <a:spcPts val="0"/>
                        </a:spcAft>
                      </a:pPr>
                      <a:r>
                        <a:rPr lang="he-IL" sz="1600" dirty="0">
                          <a:latin typeface="Calibri"/>
                          <a:ea typeface="Calibri"/>
                          <a:cs typeface="David"/>
                        </a:rPr>
                        <a:t>400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00000"/>
                        </a:lnSpc>
                        <a:spcAft>
                          <a:spcPts val="0"/>
                        </a:spcAft>
                      </a:pPr>
                      <a:r>
                        <a:rPr lang="he-IL" sz="1600" dirty="0">
                          <a:latin typeface="Calibri"/>
                          <a:ea typeface="Calibri"/>
                          <a:cs typeface="David"/>
                        </a:rPr>
                        <a:t>1,200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3984">
                <a:tc>
                  <a:txBody>
                    <a:bodyPr/>
                    <a:lstStyle/>
                    <a:p>
                      <a:endParaRPr lang="he-IL"/>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he-IL" sz="1600" dirty="0">
                          <a:latin typeface="David" pitchFamily="34" charset="-79"/>
                          <a:cs typeface="David" pitchFamily="34" charset="-79"/>
                        </a:rPr>
                        <a:t>הובלה והתקנת הספסלים</a:t>
                      </a: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r" rtl="1">
                        <a:lnSpc>
                          <a:spcPct val="100000"/>
                        </a:lnSpc>
                        <a:spcAft>
                          <a:spcPts val="0"/>
                        </a:spcAft>
                      </a:pPr>
                      <a:r>
                        <a:rPr lang="he-IL" sz="1600" dirty="0">
                          <a:latin typeface="Calibri"/>
                          <a:ea typeface="Calibri"/>
                          <a:cs typeface="David"/>
                        </a:rPr>
                        <a:t>600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00000"/>
                        </a:lnSpc>
                        <a:spcAft>
                          <a:spcPts val="0"/>
                        </a:spcAft>
                      </a:pPr>
                      <a:r>
                        <a:rPr lang="he-IL" sz="1600" dirty="0">
                          <a:latin typeface="Calibri"/>
                          <a:ea typeface="Calibri"/>
                          <a:cs typeface="David"/>
                        </a:rPr>
                        <a:t>600</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3984">
                <a:tc gridSpan="4">
                  <a:txBody>
                    <a:bodyPr/>
                    <a:lstStyle/>
                    <a:p>
                      <a:pPr algn="r" rtl="1">
                        <a:lnSpc>
                          <a:spcPct val="100000"/>
                        </a:lnSpc>
                        <a:spcAft>
                          <a:spcPts val="0"/>
                        </a:spcAft>
                      </a:pPr>
                      <a:r>
                        <a:rPr lang="he-IL" sz="1600" dirty="0">
                          <a:latin typeface="Calibri"/>
                          <a:ea typeface="Calibri"/>
                          <a:cs typeface="David"/>
                        </a:rPr>
                        <a:t>שולם בשיק מספר 676 </a:t>
                      </a:r>
                      <a:r>
                        <a:rPr lang="he-IL" sz="1600" dirty="0" err="1">
                          <a:latin typeface="Calibri"/>
                          <a:ea typeface="Calibri"/>
                          <a:cs typeface="David"/>
                        </a:rPr>
                        <a:t>ז"פ</a:t>
                      </a:r>
                      <a:r>
                        <a:rPr lang="he-IL" sz="1600" dirty="0">
                          <a:latin typeface="Calibri"/>
                          <a:ea typeface="Calibri"/>
                          <a:cs typeface="David"/>
                        </a:rPr>
                        <a:t> 1.7.2020</a:t>
                      </a: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r" rtl="1">
                        <a:lnSpc>
                          <a:spcPct val="100000"/>
                        </a:lnSpc>
                        <a:spcAft>
                          <a:spcPts val="0"/>
                        </a:spcAft>
                      </a:pPr>
                      <a:endParaRPr lang="he-IL" sz="160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r" rtl="1">
                        <a:lnSpc>
                          <a:spcPct val="100000"/>
                        </a:lnSpc>
                        <a:spcAft>
                          <a:spcPts val="0"/>
                        </a:spcAft>
                      </a:pPr>
                      <a:endParaRPr lang="he-IL" sz="1600" dirty="0">
                        <a:latin typeface="Calibri"/>
                        <a:ea typeface="Calibri"/>
                        <a:cs typeface="David"/>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lnSpc>
                          <a:spcPct val="100000"/>
                        </a:lnSpc>
                        <a:spcAft>
                          <a:spcPts val="0"/>
                        </a:spcAft>
                      </a:pPr>
                      <a:r>
                        <a:rPr lang="he-IL" sz="1600" dirty="0">
                          <a:latin typeface="Calibri"/>
                          <a:ea typeface="Calibri"/>
                          <a:cs typeface="David"/>
                        </a:rPr>
                        <a:t>1,800</a:t>
                      </a: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3984">
                <a:tc gridSpan="4">
                  <a:txBody>
                    <a:bodyPr/>
                    <a:lstStyle/>
                    <a:p>
                      <a:pPr algn="l" rtl="1">
                        <a:lnSpc>
                          <a:spcPct val="100000"/>
                        </a:lnSpc>
                        <a:spcAft>
                          <a:spcPts val="0"/>
                        </a:spcAft>
                      </a:pPr>
                      <a:r>
                        <a:rPr lang="he-IL" sz="1600" dirty="0">
                          <a:latin typeface="Calibri"/>
                          <a:ea typeface="Calibri"/>
                          <a:cs typeface="David"/>
                        </a:rPr>
                        <a:t>17% מע"מ</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00000"/>
                        </a:lnSpc>
                        <a:spcAft>
                          <a:spcPts val="0"/>
                        </a:spcAft>
                      </a:pPr>
                      <a:r>
                        <a:rPr lang="he-IL" sz="1600" dirty="0">
                          <a:latin typeface="Calibri"/>
                          <a:ea typeface="Calibri"/>
                          <a:cs typeface="David"/>
                        </a:rPr>
                        <a:t>306</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88590">
                <a:tc gridSpan="4">
                  <a:txBody>
                    <a:bodyPr/>
                    <a:lstStyle/>
                    <a:p>
                      <a:pPr algn="r" rtl="1">
                        <a:lnSpc>
                          <a:spcPct val="100000"/>
                        </a:lnSpc>
                        <a:spcAft>
                          <a:spcPts val="0"/>
                        </a:spcAft>
                      </a:pPr>
                      <a:r>
                        <a:rPr lang="he-IL" sz="1600" dirty="0">
                          <a:latin typeface="Calibri"/>
                          <a:ea typeface="Calibri"/>
                          <a:cs typeface="David"/>
                        </a:rPr>
                        <a:t>חתימה  </a:t>
                      </a:r>
                      <a:r>
                        <a:rPr lang="he-IL" sz="1600" b="1" u="sng" dirty="0">
                          <a:latin typeface="Calibri"/>
                          <a:ea typeface="Calibri"/>
                          <a:cs typeface="David"/>
                        </a:rPr>
                        <a:t> אורן/</a:t>
                      </a:r>
                      <a:r>
                        <a:rPr lang="he-IL" sz="1600" b="1" u="sng" dirty="0" err="1">
                          <a:latin typeface="Calibri"/>
                          <a:ea typeface="Calibri"/>
                          <a:cs typeface="Guttman Yad-Brush"/>
                        </a:rPr>
                        <a:t>אורן</a:t>
                      </a:r>
                      <a:r>
                        <a:rPr lang="he-IL" sz="1600" b="1" u="sng" dirty="0">
                          <a:latin typeface="Calibri"/>
                          <a:ea typeface="Calibri"/>
                          <a:cs typeface="Guttman Yad-Brush"/>
                        </a:rPr>
                        <a:t>  </a:t>
                      </a:r>
                      <a:r>
                        <a:rPr lang="he-IL" sz="1600" dirty="0">
                          <a:latin typeface="Calibri"/>
                          <a:ea typeface="Calibri"/>
                          <a:cs typeface="David"/>
                        </a:rPr>
                        <a:t>סה"כ לתשלום</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ct val="100000"/>
                        </a:lnSpc>
                        <a:spcAft>
                          <a:spcPts val="0"/>
                        </a:spcAft>
                      </a:pPr>
                      <a:r>
                        <a:rPr lang="he-IL" sz="1600" b="1" u="dbl" dirty="0">
                          <a:latin typeface="Calibri"/>
                          <a:ea typeface="Calibri"/>
                          <a:cs typeface="David"/>
                        </a:rPr>
                        <a:t>2,106</a:t>
                      </a:r>
                      <a:endParaRPr lang="en-US" sz="1600" dirty="0">
                        <a:latin typeface="Calibri"/>
                        <a:ea typeface="Calibri"/>
                        <a:cs typeface="Arial"/>
                      </a:endParaRPr>
                    </a:p>
                  </a:txBody>
                  <a:tcPr marL="35560" marR="3556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848709" y="897147"/>
            <a:ext cx="5518199" cy="2585323"/>
          </a:xfrm>
          <a:prstGeom prst="rect">
            <a:avLst/>
          </a:prstGeom>
          <a:noFill/>
        </p:spPr>
        <p:txBody>
          <a:bodyPr wrap="square" rtlCol="1">
            <a:spAutoFit/>
          </a:bodyPr>
          <a:lstStyle/>
          <a:p>
            <a:r>
              <a:rPr lang="he-IL" dirty="0">
                <a:latin typeface="Varela Round" pitchFamily="2" charset="-79"/>
                <a:cs typeface="Varela Round" pitchFamily="2" charset="-79"/>
              </a:rPr>
              <a:t>נדרש:</a:t>
            </a:r>
          </a:p>
          <a:p>
            <a:pPr marL="342900" indent="-342900">
              <a:buAutoNum type="arabicPeriod"/>
            </a:pPr>
            <a:r>
              <a:rPr lang="he-IL" dirty="0">
                <a:latin typeface="Varela Round" pitchFamily="2" charset="-79"/>
                <a:cs typeface="Varela Round" pitchFamily="2" charset="-79"/>
              </a:rPr>
              <a:t>לרשום פקודות יומן על סמך המסמכים המצורפים.</a:t>
            </a:r>
          </a:p>
          <a:p>
            <a:pPr marL="342900" indent="-342900">
              <a:buAutoNum type="arabicPeriod"/>
            </a:pPr>
            <a:r>
              <a:rPr lang="he-IL" dirty="0">
                <a:latin typeface="Varela Round" pitchFamily="2" charset="-79"/>
                <a:cs typeface="Varela Round" pitchFamily="2" charset="-79"/>
              </a:rPr>
              <a:t>להעביר את הפעולות לחשבונות מע"מ בלבד. (מס תשומות מס תשומות נכסים ומע"מ עסקאות).</a:t>
            </a:r>
          </a:p>
          <a:p>
            <a:pPr marL="342900" indent="-342900">
              <a:buAutoNum type="arabicPeriod"/>
            </a:pPr>
            <a:r>
              <a:rPr lang="he-IL" dirty="0">
                <a:latin typeface="Varela Round" pitchFamily="2" charset="-79"/>
                <a:cs typeface="Varela Round" pitchFamily="2" charset="-79"/>
              </a:rPr>
              <a:t>לערוך פעולות יומן לסגירת מע"מ</a:t>
            </a:r>
          </a:p>
          <a:p>
            <a:pPr marL="342900" indent="-342900">
              <a:buFontTx/>
              <a:buAutoNum type="arabicPeriod"/>
            </a:pPr>
            <a:r>
              <a:rPr lang="he-IL" dirty="0">
                <a:latin typeface="Varela Round" pitchFamily="2" charset="-79"/>
                <a:cs typeface="Varela Round" pitchFamily="2" charset="-79"/>
              </a:rPr>
              <a:t>לערוך חשבון </a:t>
            </a:r>
            <a:r>
              <a:rPr lang="he-IL" dirty="0" err="1">
                <a:latin typeface="Varela Round" pitchFamily="2" charset="-79"/>
                <a:cs typeface="Varela Round" pitchFamily="2" charset="-79"/>
              </a:rPr>
              <a:t>חו"ז</a:t>
            </a:r>
            <a:r>
              <a:rPr lang="he-IL" dirty="0">
                <a:latin typeface="Varela Round" pitchFamily="2" charset="-79"/>
                <a:cs typeface="Varela Round" pitchFamily="2" charset="-79"/>
              </a:rPr>
              <a:t> מע"מ.</a:t>
            </a:r>
          </a:p>
          <a:p>
            <a:pPr marL="342900" indent="-342900">
              <a:buAutoNum type="arabicPeriod"/>
            </a:pPr>
            <a:r>
              <a:rPr lang="he-IL" dirty="0">
                <a:latin typeface="Varela Round" pitchFamily="2" charset="-79"/>
                <a:cs typeface="Varela Round" pitchFamily="2" charset="-79"/>
              </a:rPr>
              <a:t>לערוך דו"ח לתשלום/להחזר מע"מ</a:t>
            </a:r>
          </a:p>
          <a:p>
            <a:pPr marL="342900" indent="-342900">
              <a:buAutoNum type="arabicPeriod"/>
            </a:pPr>
            <a:r>
              <a:rPr lang="he-IL" dirty="0">
                <a:latin typeface="Varela Round" pitchFamily="2" charset="-79"/>
                <a:cs typeface="Varela Round" pitchFamily="2" charset="-79"/>
              </a:rPr>
              <a:t>6. לערוך פעולת יומן לתשלום / החזר מע"מ</a:t>
            </a:r>
          </a:p>
          <a:p>
            <a:pPr marL="342900" indent="-342900">
              <a:buAutoNum type="arabicPeriod"/>
            </a:pPr>
            <a:endParaRPr lang="he-IL" dirty="0">
              <a:latin typeface="Varela Round" pitchFamily="2" charset="-79"/>
              <a:cs typeface="Varela Round" pitchFamily="2" charset="-79"/>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414435"/>
          </a:xfrm>
        </p:spPr>
        <p:txBody>
          <a:bodyPr/>
          <a:lstStyle/>
          <a:p>
            <a:r>
              <a:rPr lang="he-IL" dirty="0"/>
              <a:t>פעולות יומן – חלק א'</a:t>
            </a:r>
          </a:p>
        </p:txBody>
      </p:sp>
      <p:graphicFrame>
        <p:nvGraphicFramePr>
          <p:cNvPr id="5" name="מציין מיקום תוכן 4"/>
          <p:cNvGraphicFramePr>
            <a:graphicFrameLocks/>
          </p:cNvGraphicFramePr>
          <p:nvPr/>
        </p:nvGraphicFramePr>
        <p:xfrm>
          <a:off x="515206" y="1021976"/>
          <a:ext cx="11335404" cy="5463092"/>
        </p:xfrm>
        <a:graphic>
          <a:graphicData uri="http://schemas.openxmlformats.org/drawingml/2006/table">
            <a:tbl>
              <a:tblPr rtl="1" firstRow="1" bandRow="1">
                <a:tableStyleId>{5C22544A-7EE6-4342-B048-85BDC9FD1C3A}</a:tableStyleId>
              </a:tblPr>
              <a:tblGrid>
                <a:gridCol w="1290186">
                  <a:extLst>
                    <a:ext uri="{9D8B030D-6E8A-4147-A177-3AD203B41FA5}">
                      <a16:colId xmlns:a16="http://schemas.microsoft.com/office/drawing/2014/main" val="20000"/>
                    </a:ext>
                  </a:extLst>
                </a:gridCol>
                <a:gridCol w="1883319">
                  <a:extLst>
                    <a:ext uri="{9D8B030D-6E8A-4147-A177-3AD203B41FA5}">
                      <a16:colId xmlns:a16="http://schemas.microsoft.com/office/drawing/2014/main" val="20001"/>
                    </a:ext>
                  </a:extLst>
                </a:gridCol>
                <a:gridCol w="1631576">
                  <a:extLst>
                    <a:ext uri="{9D8B030D-6E8A-4147-A177-3AD203B41FA5}">
                      <a16:colId xmlns:a16="http://schemas.microsoft.com/office/drawing/2014/main" val="20002"/>
                    </a:ext>
                  </a:extLst>
                </a:gridCol>
                <a:gridCol w="1093694">
                  <a:extLst>
                    <a:ext uri="{9D8B030D-6E8A-4147-A177-3AD203B41FA5}">
                      <a16:colId xmlns:a16="http://schemas.microsoft.com/office/drawing/2014/main" val="20003"/>
                    </a:ext>
                  </a:extLst>
                </a:gridCol>
                <a:gridCol w="780744">
                  <a:extLst>
                    <a:ext uri="{9D8B030D-6E8A-4147-A177-3AD203B41FA5}">
                      <a16:colId xmlns:a16="http://schemas.microsoft.com/office/drawing/2014/main" val="20004"/>
                    </a:ext>
                  </a:extLst>
                </a:gridCol>
                <a:gridCol w="2246495">
                  <a:extLst>
                    <a:ext uri="{9D8B030D-6E8A-4147-A177-3AD203B41FA5}">
                      <a16:colId xmlns:a16="http://schemas.microsoft.com/office/drawing/2014/main" val="20005"/>
                    </a:ext>
                  </a:extLst>
                </a:gridCol>
                <a:gridCol w="1179011">
                  <a:extLst>
                    <a:ext uri="{9D8B030D-6E8A-4147-A177-3AD203B41FA5}">
                      <a16:colId xmlns:a16="http://schemas.microsoft.com/office/drawing/2014/main" val="20006"/>
                    </a:ext>
                  </a:extLst>
                </a:gridCol>
                <a:gridCol w="123037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err="1">
                          <a:solidFill>
                            <a:srgbClr val="000000"/>
                          </a:solidFill>
                          <a:latin typeface="Arial"/>
                        </a:rPr>
                        <a:t>ז"פ</a:t>
                      </a:r>
                      <a:endParaRPr lang="he-IL" sz="2000" b="1"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56690">
                <a:tc>
                  <a:txBody>
                    <a:bodyPr/>
                    <a:lstStyle/>
                    <a:p>
                      <a:pPr rtl="1"/>
                      <a:r>
                        <a:rPr lang="he-IL" sz="2000" dirty="0">
                          <a:latin typeface="David" pitchFamily="34" charset="-79"/>
                          <a:cs typeface="David" pitchFamily="34" charset="-79"/>
                        </a:rPr>
                        <a:t>3.4.2020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לקוח בקתת העור</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מכירות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709</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3.6.20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מכירת סחורה בהנחה</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7,114</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r>
                        <a:rPr lang="he-IL" sz="2000" dirty="0">
                          <a:latin typeface="David" pitchFamily="34" charset="-79"/>
                          <a:cs typeface="David" pitchFamily="34" charset="-79"/>
                        </a:rPr>
                        <a:t>  6,080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254897">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מע"מ עסקאות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של 5%</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r>
                        <a:rPr lang="he-IL" sz="2000" dirty="0">
                          <a:latin typeface="David" pitchFamily="34" charset="-79"/>
                          <a:cs typeface="David" pitchFamily="34" charset="-79"/>
                        </a:rPr>
                        <a:t>  1,034</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rgbClr val="00FF00"/>
                    </a:solidFill>
                  </a:tcPr>
                </a:tc>
                <a:extLst>
                  <a:ext uri="{0D108BD9-81ED-4DB2-BD59-A6C34878D82A}">
                    <a16:rowId xmlns:a16="http://schemas.microsoft.com/office/drawing/2014/main" val="10002"/>
                  </a:ext>
                </a:extLst>
              </a:tr>
              <a:tr h="288963">
                <a:tc>
                  <a:txBody>
                    <a:bodyPr/>
                    <a:lstStyle/>
                    <a:p>
                      <a:pPr rtl="1"/>
                      <a:r>
                        <a:rPr lang="he-IL" sz="2000" dirty="0">
                          <a:latin typeface="David" pitchFamily="34" charset="-79"/>
                          <a:cs typeface="David" pitchFamily="34" charset="-79"/>
                        </a:rPr>
                        <a:t>8.4.2020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קניות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ספק דניאל</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107</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8.6.20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קניית סחורה בהקפה</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8,200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r>
                        <a:rPr lang="he-IL" sz="2000" dirty="0">
                          <a:latin typeface="David" pitchFamily="34" charset="-79"/>
                          <a:cs typeface="David" pitchFamily="34" charset="-79"/>
                        </a:rPr>
                        <a:t>   9,594</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70840">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מס תשומות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FF"/>
                    </a:solidFill>
                  </a:tcPr>
                </a:tc>
                <a:tc>
                  <a:txBody>
                    <a:bodyPr/>
                    <a:lstStyle/>
                    <a:p>
                      <a:pPr rtl="1"/>
                      <a:r>
                        <a:rPr lang="he-IL" sz="2000" dirty="0">
                          <a:latin typeface="David" pitchFamily="34" charset="-79"/>
                          <a:cs typeface="David" pitchFamily="34" charset="-79"/>
                        </a:rPr>
                        <a:t>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1,394</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rgbClr val="00FFFF"/>
                    </a:solidFill>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428812">
                <a:tc>
                  <a:txBody>
                    <a:bodyPr/>
                    <a:lstStyle/>
                    <a:p>
                      <a:pPr rtl="1"/>
                      <a:r>
                        <a:rPr lang="he-IL" sz="2000" dirty="0">
                          <a:latin typeface="David" pitchFamily="34" charset="-79"/>
                          <a:cs typeface="David" pitchFamily="34" charset="-79"/>
                        </a:rPr>
                        <a:t>10.4.2020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הוצאות משרדיות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עו"ש בנק</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677</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latin typeface="David" pitchFamily="34" charset="-79"/>
                          <a:cs typeface="David" pitchFamily="34" charset="-79"/>
                        </a:rPr>
                        <a:t>  </a:t>
                      </a:r>
                      <a:r>
                        <a:rPr lang="he-IL" sz="2000" dirty="0">
                          <a:latin typeface="David" pitchFamily="34" charset="-79"/>
                          <a:cs typeface="David" pitchFamily="34" charset="-79"/>
                        </a:rPr>
                        <a:t>10.4</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קניית כלי כתיבה</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160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187</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rtl="1"/>
                      <a:endParaRPr lang="he-IL" sz="200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מס תשומות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FF"/>
                    </a:solidFill>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775</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בשיק</a:t>
                      </a:r>
                      <a:r>
                        <a:rPr lang="he-IL" sz="2000" baseline="0" dirty="0">
                          <a:latin typeface="David" pitchFamily="34" charset="-79"/>
                          <a:cs typeface="David" pitchFamily="34" charset="-79"/>
                        </a:rPr>
                        <a:t> </a:t>
                      </a:r>
                      <a:r>
                        <a:rPr lang="he-IL" sz="2000" dirty="0">
                          <a:latin typeface="David" pitchFamily="34" charset="-79"/>
                          <a:cs typeface="David" pitchFamily="34" charset="-79"/>
                        </a:rPr>
                        <a:t>מיידי</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27</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FF"/>
                    </a:solidFill>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rtl="1"/>
                      <a:r>
                        <a:rPr lang="en-US" sz="2000" dirty="0">
                          <a:latin typeface="David" pitchFamily="34" charset="-79"/>
                          <a:cs typeface="David" pitchFamily="34" charset="-79"/>
                        </a:rPr>
                        <a:t>14.4.2020</a:t>
                      </a:r>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לקוח בת אל</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הכנסות מתיקון</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latin typeface="David" pitchFamily="34" charset="-79"/>
                          <a:cs typeface="David" pitchFamily="34" charset="-79"/>
                        </a:rPr>
                        <a:t>  710  </a:t>
                      </a:r>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latin typeface="David" pitchFamily="34" charset="-79"/>
                          <a:cs typeface="David" pitchFamily="34" charset="-79"/>
                        </a:rPr>
                        <a:t>  18.5  </a:t>
                      </a:r>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הכנסת מתיקוני נעלים</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129</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latin typeface="David" pitchFamily="34" charset="-79"/>
                          <a:cs typeface="David" pitchFamily="34" charset="-79"/>
                        </a:rPr>
                        <a:t>  110  </a:t>
                      </a:r>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מע"מ עסקאות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latin typeface="David" pitchFamily="34" charset="-79"/>
                          <a:cs typeface="David" pitchFamily="34" charset="-79"/>
                        </a:rPr>
                        <a:t>       19  </a:t>
                      </a:r>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00"/>
                    </a:solidFill>
                  </a:tcPr>
                </a:tc>
                <a:extLst>
                  <a:ext uri="{0D108BD9-81ED-4DB2-BD59-A6C34878D82A}">
                    <a16:rowId xmlns:a16="http://schemas.microsoft.com/office/drawing/2014/main" val="10008"/>
                  </a:ext>
                </a:extLst>
              </a:tr>
              <a:tr h="370840">
                <a:tc>
                  <a:txBody>
                    <a:bodyPr/>
                    <a:lstStyle/>
                    <a:p>
                      <a:pPr rtl="1"/>
                      <a:r>
                        <a:rPr lang="he-IL" sz="2000" dirty="0">
                          <a:latin typeface="David" pitchFamily="34" charset="-79"/>
                          <a:cs typeface="David" pitchFamily="34" charset="-79"/>
                        </a:rPr>
                        <a:t>18.4.2020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000" dirty="0">
                          <a:latin typeface="David" pitchFamily="34" charset="-79"/>
                          <a:cs typeface="David" pitchFamily="34" charset="-79"/>
                        </a:rPr>
                        <a:t>ספק דניאל</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הנחה</a:t>
                      </a:r>
                      <a:r>
                        <a:rPr lang="he-IL" sz="2000" baseline="0" dirty="0">
                          <a:latin typeface="David" pitchFamily="34" charset="-79"/>
                          <a:cs typeface="David" pitchFamily="34" charset="-79"/>
                        </a:rPr>
                        <a:t> מסחרית שנתקבלה</a:t>
                      </a:r>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059</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18.4</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החזרת מסחרית מספק</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468</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400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pPr rtl="1"/>
                      <a:endParaRPr lang="he-IL" sz="200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מס תשומות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FF"/>
                    </a:solidFill>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68</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FF"/>
                    </a:solidFill>
                  </a:tcPr>
                </a:tc>
                <a:extLst>
                  <a:ext uri="{0D108BD9-81ED-4DB2-BD59-A6C34878D82A}">
                    <a16:rowId xmlns:a16="http://schemas.microsoft.com/office/drawing/2014/main" val="10010"/>
                  </a:ext>
                </a:extLst>
              </a:tr>
              <a:tr h="370840">
                <a:tc>
                  <a:txBody>
                    <a:bodyPr/>
                    <a:lstStyle/>
                    <a:p>
                      <a:pPr rtl="1"/>
                      <a:r>
                        <a:rPr lang="he-IL" sz="2000" dirty="0">
                          <a:latin typeface="David" pitchFamily="34" charset="-79"/>
                          <a:cs typeface="David" pitchFamily="34" charset="-79"/>
                        </a:rPr>
                        <a:t>20.4.2020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קופה שיקים</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מכירות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230,931</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1.6</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מכירת סחורה בשיק</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1,173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he-IL" sz="2000" b="0" i="0" u="none" strike="noStrike" dirty="0">
                          <a:solidFill>
                            <a:srgbClr val="000000"/>
                          </a:solidFill>
                          <a:latin typeface="David" pitchFamily="34" charset="-79"/>
                          <a:cs typeface="David" pitchFamily="34" charset="-79"/>
                        </a:rPr>
                        <a:t>6,900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70840">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שקים לקבל</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מע"מ עסקאות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00"/>
                    </a:solidFill>
                  </a:tcPr>
                </a:tc>
                <a:tc>
                  <a:txBody>
                    <a:bodyPr/>
                    <a:lstStyle/>
                    <a:p>
                      <a:pPr rtl="1"/>
                      <a:r>
                        <a:rPr lang="he-IL" sz="2000" dirty="0">
                          <a:latin typeface="David" pitchFamily="34" charset="-79"/>
                          <a:cs typeface="David" pitchFamily="34" charset="-79"/>
                        </a:rPr>
                        <a:t>932</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מיידי ושיק דחוי</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6,900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rtl="0" fontAlgn="b"/>
                      <a:r>
                        <a:rPr lang="he-IL" sz="2000" b="0" i="0" u="none" strike="noStrike" dirty="0">
                          <a:solidFill>
                            <a:srgbClr val="000000"/>
                          </a:solidFill>
                          <a:latin typeface="David" pitchFamily="34" charset="-79"/>
                          <a:cs typeface="David" pitchFamily="34" charset="-79"/>
                        </a:rPr>
                        <a:t>1,173</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00"/>
                    </a:solid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414435"/>
          </a:xfrm>
        </p:spPr>
        <p:txBody>
          <a:bodyPr/>
          <a:lstStyle/>
          <a:p>
            <a:r>
              <a:rPr lang="he-IL" dirty="0"/>
              <a:t>המשך פעולות יומן – חלק א'</a:t>
            </a:r>
          </a:p>
        </p:txBody>
      </p:sp>
      <p:graphicFrame>
        <p:nvGraphicFramePr>
          <p:cNvPr id="5" name="מציין מיקום תוכן 4"/>
          <p:cNvGraphicFramePr>
            <a:graphicFrameLocks/>
          </p:cNvGraphicFramePr>
          <p:nvPr/>
        </p:nvGraphicFramePr>
        <p:xfrm>
          <a:off x="515206" y="1021976"/>
          <a:ext cx="11335404" cy="2940685"/>
        </p:xfrm>
        <a:graphic>
          <a:graphicData uri="http://schemas.openxmlformats.org/drawingml/2006/table">
            <a:tbl>
              <a:tblPr rtl="1" firstRow="1" bandRow="1">
                <a:tableStyleId>{5C22544A-7EE6-4342-B048-85BDC9FD1C3A}</a:tableStyleId>
              </a:tblPr>
              <a:tblGrid>
                <a:gridCol w="1290186">
                  <a:extLst>
                    <a:ext uri="{9D8B030D-6E8A-4147-A177-3AD203B41FA5}">
                      <a16:colId xmlns:a16="http://schemas.microsoft.com/office/drawing/2014/main" val="20000"/>
                    </a:ext>
                  </a:extLst>
                </a:gridCol>
                <a:gridCol w="1883319">
                  <a:extLst>
                    <a:ext uri="{9D8B030D-6E8A-4147-A177-3AD203B41FA5}">
                      <a16:colId xmlns:a16="http://schemas.microsoft.com/office/drawing/2014/main" val="20001"/>
                    </a:ext>
                  </a:extLst>
                </a:gridCol>
                <a:gridCol w="1631576">
                  <a:extLst>
                    <a:ext uri="{9D8B030D-6E8A-4147-A177-3AD203B41FA5}">
                      <a16:colId xmlns:a16="http://schemas.microsoft.com/office/drawing/2014/main" val="20002"/>
                    </a:ext>
                  </a:extLst>
                </a:gridCol>
                <a:gridCol w="1093694">
                  <a:extLst>
                    <a:ext uri="{9D8B030D-6E8A-4147-A177-3AD203B41FA5}">
                      <a16:colId xmlns:a16="http://schemas.microsoft.com/office/drawing/2014/main" val="20003"/>
                    </a:ext>
                  </a:extLst>
                </a:gridCol>
                <a:gridCol w="780744">
                  <a:extLst>
                    <a:ext uri="{9D8B030D-6E8A-4147-A177-3AD203B41FA5}">
                      <a16:colId xmlns:a16="http://schemas.microsoft.com/office/drawing/2014/main" val="20004"/>
                    </a:ext>
                  </a:extLst>
                </a:gridCol>
                <a:gridCol w="2246495">
                  <a:extLst>
                    <a:ext uri="{9D8B030D-6E8A-4147-A177-3AD203B41FA5}">
                      <a16:colId xmlns:a16="http://schemas.microsoft.com/office/drawing/2014/main" val="20005"/>
                    </a:ext>
                  </a:extLst>
                </a:gridCol>
                <a:gridCol w="1179011">
                  <a:extLst>
                    <a:ext uri="{9D8B030D-6E8A-4147-A177-3AD203B41FA5}">
                      <a16:colId xmlns:a16="http://schemas.microsoft.com/office/drawing/2014/main" val="20006"/>
                    </a:ext>
                  </a:extLst>
                </a:gridCol>
                <a:gridCol w="123037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err="1">
                          <a:solidFill>
                            <a:srgbClr val="000000"/>
                          </a:solidFill>
                          <a:latin typeface="Arial"/>
                        </a:rPr>
                        <a:t>ז"פ</a:t>
                      </a:r>
                      <a:endParaRPr lang="he-IL" sz="2000" b="1"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963">
                <a:tc>
                  <a:txBody>
                    <a:bodyPr/>
                    <a:lstStyle/>
                    <a:p>
                      <a:pPr rtl="1"/>
                      <a:r>
                        <a:rPr lang="he-IL" sz="2000" dirty="0">
                          <a:latin typeface="David" pitchFamily="34" charset="-79"/>
                          <a:cs typeface="David" pitchFamily="34" charset="-79"/>
                        </a:rPr>
                        <a:t>26.4.2020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ריהוט וציוד</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שקים </a:t>
                      </a:r>
                      <a:r>
                        <a:rPr lang="he-IL" sz="2000" dirty="0" err="1">
                          <a:latin typeface="David" pitchFamily="34" charset="-79"/>
                          <a:cs typeface="David" pitchFamily="34" charset="-79"/>
                        </a:rPr>
                        <a:t>לפרעון</a:t>
                      </a:r>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028</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1.7.20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קניית ספסלי</a:t>
                      </a:r>
                      <a:r>
                        <a:rPr lang="he-IL" sz="2000" baseline="0" dirty="0">
                          <a:latin typeface="David" pitchFamily="34" charset="-79"/>
                          <a:cs typeface="David" pitchFamily="34" charset="-79"/>
                        </a:rPr>
                        <a:t> ישיבה</a:t>
                      </a:r>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1,800</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r>
                        <a:rPr lang="he-IL" sz="2000" dirty="0">
                          <a:latin typeface="David" pitchFamily="34" charset="-79"/>
                          <a:cs typeface="David" pitchFamily="34" charset="-79"/>
                        </a:rPr>
                        <a:t>   2,106</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מס תשומות נכסים</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FF"/>
                    </a:solidFill>
                  </a:tcPr>
                </a:tc>
                <a:tc>
                  <a:txBody>
                    <a:bodyPr/>
                    <a:lstStyle/>
                    <a:p>
                      <a:pPr rtl="1"/>
                      <a:r>
                        <a:rPr lang="he-IL" sz="2000" dirty="0">
                          <a:latin typeface="David" pitchFamily="34" charset="-79"/>
                          <a:cs typeface="David" pitchFamily="34" charset="-79"/>
                        </a:rPr>
                        <a:t>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בשיק</a:t>
                      </a:r>
                      <a:r>
                        <a:rPr lang="he-IL" sz="2000" baseline="0" dirty="0">
                          <a:latin typeface="David" pitchFamily="34" charset="-79"/>
                          <a:cs typeface="David" pitchFamily="34" charset="-79"/>
                        </a:rPr>
                        <a:t> דחוי</a:t>
                      </a:r>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he-IL" sz="2000" baseline="0" dirty="0">
                          <a:latin typeface="David" pitchFamily="34" charset="-79"/>
                          <a:cs typeface="David" pitchFamily="34" charset="-79"/>
                        </a:rPr>
                        <a:t>  306</a:t>
                      </a:r>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rgbClr val="FF66FF"/>
                    </a:solidFill>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70840">
                <a:tc>
                  <a:txBody>
                    <a:bodyPr/>
                    <a:lstStyle/>
                    <a:p>
                      <a:pPr rtl="1"/>
                      <a:r>
                        <a:rPr lang="en-US" sz="2000" dirty="0">
                          <a:latin typeface="David" pitchFamily="34" charset="-79"/>
                          <a:cs typeface="David" pitchFamily="34" charset="-79"/>
                        </a:rPr>
                        <a:t>29.4.2020</a:t>
                      </a:r>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000" dirty="0">
                          <a:latin typeface="David" pitchFamily="34" charset="-79"/>
                          <a:cs typeface="David" pitchFamily="34" charset="-79"/>
                        </a:rPr>
                        <a:t>החזרת סחורה מלקוח</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לקוח "בקתת העור"</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latin typeface="David" pitchFamily="34" charset="-79"/>
                          <a:cs typeface="David" pitchFamily="34" charset="-79"/>
                        </a:rPr>
                        <a:t> 238  </a:t>
                      </a:r>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latin typeface="David" pitchFamily="34" charset="-79"/>
                          <a:cs typeface="David" pitchFamily="34" charset="-79"/>
                        </a:rPr>
                        <a:t>  </a:t>
                      </a:r>
                      <a:r>
                        <a:rPr lang="he-IL" sz="2000" dirty="0">
                          <a:latin typeface="David" pitchFamily="34" charset="-79"/>
                          <a:cs typeface="David" pitchFamily="34" charset="-79"/>
                        </a:rPr>
                        <a:t>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dirty="0">
                          <a:latin typeface="David" pitchFamily="34" charset="-79"/>
                          <a:cs typeface="David" pitchFamily="34" charset="-79"/>
                        </a:rPr>
                        <a:t>הנחה</a:t>
                      </a:r>
                      <a:r>
                        <a:rPr lang="he-IL" sz="2000" baseline="0" dirty="0">
                          <a:latin typeface="David" pitchFamily="34" charset="-79"/>
                          <a:cs typeface="David" pitchFamily="34" charset="-79"/>
                        </a:rPr>
                        <a:t> ללקוח קבוע</a:t>
                      </a:r>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baseline="0" dirty="0">
                          <a:latin typeface="David" pitchFamily="34" charset="-79"/>
                          <a:cs typeface="David" pitchFamily="34" charset="-79"/>
                        </a:rPr>
                        <a:t>  285</a:t>
                      </a:r>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333</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000" dirty="0">
                          <a:latin typeface="David" pitchFamily="34" charset="-79"/>
                          <a:cs typeface="David" pitchFamily="34" charset="-79"/>
                        </a:rPr>
                        <a:t>מע"מ</a:t>
                      </a:r>
                      <a:r>
                        <a:rPr lang="he-IL" sz="2000" baseline="0" dirty="0">
                          <a:latin typeface="David" pitchFamily="34" charset="-79"/>
                          <a:cs typeface="David" pitchFamily="34" charset="-79"/>
                        </a:rPr>
                        <a:t> עסקאות</a:t>
                      </a:r>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FF00"/>
                    </a:solidFill>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sz="2000" dirty="0">
                        <a:latin typeface="David" pitchFamily="34" charset="-79"/>
                        <a:cs typeface="David" pitchFamily="34" charset="-79"/>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he-IL" sz="2000" dirty="0">
                          <a:latin typeface="David" pitchFamily="34" charset="-79"/>
                          <a:cs typeface="David" pitchFamily="34" charset="-79"/>
                        </a:rPr>
                        <a:t>  48</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00"/>
                    </a:solidFill>
                  </a:tcPr>
                </a:tc>
                <a:tc>
                  <a:txBody>
                    <a:bodyPr/>
                    <a:lstStyle/>
                    <a:p>
                      <a:endParaRPr lang="he-IL" sz="2000"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aseline="0" dirty="0">
                          <a:latin typeface="David" pitchFamily="34" charset="-79"/>
                          <a:cs typeface="David" pitchFamily="34" charset="-79"/>
                        </a:rPr>
                        <a:t>  </a:t>
                      </a:r>
                      <a:r>
                        <a:rPr lang="he-IL" sz="2400" b="1" u="sng" baseline="0" dirty="0">
                          <a:latin typeface="David" pitchFamily="34" charset="-79"/>
                          <a:cs typeface="David" pitchFamily="34" charset="-79"/>
                        </a:rPr>
                        <a:t>28,004</a:t>
                      </a:r>
                      <a:endParaRPr lang="he-IL" sz="2400" b="1" u="sng" dirty="0">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he-IL" sz="2400" b="1" u="sng" baseline="0" dirty="0">
                          <a:latin typeface="David" pitchFamily="34" charset="-79"/>
                          <a:cs typeface="David" pitchFamily="34" charset="-79"/>
                        </a:rPr>
                        <a:t> 28,004</a:t>
                      </a:r>
                      <a:endParaRPr lang="he-IL" sz="2400" b="0" i="0" u="none" strike="noStrike" dirty="0">
                        <a:solidFill>
                          <a:srgbClr val="000000"/>
                        </a:solidFill>
                        <a:latin typeface="David" pitchFamily="34" charset="-79"/>
                        <a:cs typeface="David" pitchFamily="34" charset="-79"/>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939" y="49708"/>
            <a:ext cx="11160000" cy="720000"/>
          </a:xfrm>
        </p:spPr>
        <p:txBody>
          <a:bodyPr/>
          <a:lstStyle/>
          <a:p>
            <a:pPr lvl="0"/>
            <a:r>
              <a:rPr lang="he-IL" sz="2400" b="0" dirty="0"/>
              <a:t>שלב 2 - העברת הפעולות לכרטסת חשבונות והצגת חשבונות המע"מ בלבד</a:t>
            </a:r>
            <a:endParaRPr lang="he-IL" dirty="0"/>
          </a:p>
        </p:txBody>
      </p:sp>
      <p:graphicFrame>
        <p:nvGraphicFramePr>
          <p:cNvPr id="5" name="מציין מיקום תוכן 4"/>
          <p:cNvGraphicFramePr>
            <a:graphicFrameLocks/>
          </p:cNvGraphicFramePr>
          <p:nvPr>
            <p:extLst>
              <p:ext uri="{D42A27DB-BD31-4B8C-83A1-F6EECF244321}">
                <p14:modId xmlns:p14="http://schemas.microsoft.com/office/powerpoint/2010/main" val="3290669834"/>
              </p:ext>
            </p:extLst>
          </p:nvPr>
        </p:nvGraphicFramePr>
        <p:xfrm>
          <a:off x="517403" y="1250214"/>
          <a:ext cx="11158536" cy="111252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r>
                        <a:rPr lang="he-IL" sz="1800" baseline="0" dirty="0">
                          <a:latin typeface="David" pitchFamily="34" charset="-79"/>
                          <a:cs typeface="David" pitchFamily="34" charset="-79"/>
                        </a:rPr>
                        <a:t>  </a:t>
                      </a:r>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3567953" y="769708"/>
            <a:ext cx="4177553" cy="369332"/>
          </a:xfrm>
          <a:prstGeom prst="rect">
            <a:avLst/>
          </a:prstGeom>
          <a:solidFill>
            <a:srgbClr val="FF66FF"/>
          </a:solidFill>
        </p:spPr>
        <p:txBody>
          <a:bodyPr wrap="square" rtlCol="1">
            <a:spAutoFit/>
          </a:bodyPr>
          <a:lstStyle/>
          <a:p>
            <a:pPr algn="ctr"/>
            <a:r>
              <a:rPr lang="he-IL" dirty="0"/>
              <a:t>חשבון מס תשומות נכסים</a:t>
            </a:r>
          </a:p>
        </p:txBody>
      </p:sp>
      <p:sp>
        <p:nvSpPr>
          <p:cNvPr id="7" name="TextBox 6"/>
          <p:cNvSpPr txBox="1"/>
          <p:nvPr/>
        </p:nvSpPr>
        <p:spPr>
          <a:xfrm>
            <a:off x="10381129" y="1626732"/>
            <a:ext cx="1294810" cy="369332"/>
          </a:xfrm>
          <a:prstGeom prst="rect">
            <a:avLst/>
          </a:prstGeom>
          <a:noFill/>
        </p:spPr>
        <p:txBody>
          <a:bodyPr wrap="square" rtlCol="1">
            <a:spAutoFit/>
          </a:bodyPr>
          <a:lstStyle/>
          <a:p>
            <a:r>
              <a:rPr lang="he-IL" dirty="0"/>
              <a:t>26.4.2020</a:t>
            </a:r>
          </a:p>
        </p:txBody>
      </p:sp>
      <p:sp>
        <p:nvSpPr>
          <p:cNvPr id="8" name="TextBox 7"/>
          <p:cNvSpPr txBox="1"/>
          <p:nvPr/>
        </p:nvSpPr>
        <p:spPr>
          <a:xfrm>
            <a:off x="4769224" y="1626732"/>
            <a:ext cx="2689411" cy="369332"/>
          </a:xfrm>
          <a:prstGeom prst="rect">
            <a:avLst/>
          </a:prstGeom>
          <a:noFill/>
        </p:spPr>
        <p:txBody>
          <a:bodyPr wrap="square" rtlCol="1">
            <a:spAutoFit/>
          </a:bodyPr>
          <a:lstStyle/>
          <a:p>
            <a:r>
              <a:rPr lang="he-IL" dirty="0"/>
              <a:t>קניית ריהוט</a:t>
            </a:r>
          </a:p>
        </p:txBody>
      </p:sp>
      <p:sp>
        <p:nvSpPr>
          <p:cNvPr id="9" name="TextBox 8"/>
          <p:cNvSpPr txBox="1"/>
          <p:nvPr/>
        </p:nvSpPr>
        <p:spPr>
          <a:xfrm>
            <a:off x="3532095" y="1590874"/>
            <a:ext cx="950259" cy="369332"/>
          </a:xfrm>
          <a:prstGeom prst="rect">
            <a:avLst/>
          </a:prstGeom>
          <a:solidFill>
            <a:srgbClr val="FF66FF"/>
          </a:solidFill>
        </p:spPr>
        <p:txBody>
          <a:bodyPr wrap="square" rtlCol="1">
            <a:spAutoFit/>
          </a:bodyPr>
          <a:lstStyle/>
          <a:p>
            <a:r>
              <a:rPr lang="he-IL" dirty="0"/>
              <a:t>306</a:t>
            </a:r>
          </a:p>
        </p:txBody>
      </p:sp>
      <p:sp>
        <p:nvSpPr>
          <p:cNvPr id="10" name="TextBox 9"/>
          <p:cNvSpPr txBox="1"/>
          <p:nvPr/>
        </p:nvSpPr>
        <p:spPr>
          <a:xfrm>
            <a:off x="1102659" y="1612395"/>
            <a:ext cx="950259" cy="369332"/>
          </a:xfrm>
          <a:prstGeom prst="rect">
            <a:avLst/>
          </a:prstGeom>
          <a:noFill/>
        </p:spPr>
        <p:txBody>
          <a:bodyPr wrap="square" rtlCol="1">
            <a:spAutoFit/>
          </a:bodyPr>
          <a:lstStyle/>
          <a:p>
            <a:r>
              <a:rPr lang="he-IL" dirty="0"/>
              <a:t>306</a:t>
            </a:r>
          </a:p>
        </p:txBody>
      </p:sp>
      <p:sp>
        <p:nvSpPr>
          <p:cNvPr id="11" name="TextBox 10"/>
          <p:cNvSpPr txBox="1"/>
          <p:nvPr/>
        </p:nvSpPr>
        <p:spPr>
          <a:xfrm>
            <a:off x="391900" y="1608803"/>
            <a:ext cx="585256" cy="369332"/>
          </a:xfrm>
          <a:prstGeom prst="rect">
            <a:avLst/>
          </a:prstGeom>
          <a:noFill/>
        </p:spPr>
        <p:txBody>
          <a:bodyPr wrap="square" rtlCol="1">
            <a:spAutoFit/>
          </a:bodyPr>
          <a:lstStyle/>
          <a:p>
            <a:r>
              <a:rPr lang="he-IL" dirty="0"/>
              <a:t>ח</a:t>
            </a:r>
          </a:p>
        </p:txBody>
      </p:sp>
      <p:graphicFrame>
        <p:nvGraphicFramePr>
          <p:cNvPr id="12" name="מציין מיקום תוכן 4"/>
          <p:cNvGraphicFramePr>
            <a:graphicFrameLocks/>
          </p:cNvGraphicFramePr>
          <p:nvPr>
            <p:extLst>
              <p:ext uri="{D42A27DB-BD31-4B8C-83A1-F6EECF244321}">
                <p14:modId xmlns:p14="http://schemas.microsoft.com/office/powerpoint/2010/main" val="117543807"/>
              </p:ext>
            </p:extLst>
          </p:nvPr>
        </p:nvGraphicFramePr>
        <p:xfrm>
          <a:off x="515939" y="2940908"/>
          <a:ext cx="11158536" cy="222504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4"/>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5"/>
                  </a:ext>
                </a:extLst>
              </a:tr>
            </a:tbl>
          </a:graphicData>
        </a:graphic>
      </p:graphicFrame>
      <p:sp>
        <p:nvSpPr>
          <p:cNvPr id="13" name="TextBox 12"/>
          <p:cNvSpPr txBox="1"/>
          <p:nvPr/>
        </p:nvSpPr>
        <p:spPr>
          <a:xfrm>
            <a:off x="3541063" y="2517789"/>
            <a:ext cx="4177553" cy="369332"/>
          </a:xfrm>
          <a:prstGeom prst="rect">
            <a:avLst/>
          </a:prstGeom>
          <a:solidFill>
            <a:srgbClr val="00FF00"/>
          </a:solidFill>
        </p:spPr>
        <p:txBody>
          <a:bodyPr wrap="square" rtlCol="1">
            <a:spAutoFit/>
          </a:bodyPr>
          <a:lstStyle/>
          <a:p>
            <a:pPr algn="ctr"/>
            <a:r>
              <a:rPr lang="he-IL" dirty="0"/>
              <a:t>חשבון מע"מ עסקאות</a:t>
            </a:r>
          </a:p>
        </p:txBody>
      </p:sp>
      <p:sp>
        <p:nvSpPr>
          <p:cNvPr id="14" name="TextBox 13"/>
          <p:cNvSpPr txBox="1"/>
          <p:nvPr/>
        </p:nvSpPr>
        <p:spPr>
          <a:xfrm>
            <a:off x="2312859" y="3308438"/>
            <a:ext cx="842682" cy="369332"/>
          </a:xfrm>
          <a:prstGeom prst="rect">
            <a:avLst/>
          </a:prstGeom>
          <a:solidFill>
            <a:srgbClr val="00FF00"/>
          </a:solidFill>
        </p:spPr>
        <p:txBody>
          <a:bodyPr wrap="square" rtlCol="1">
            <a:spAutoFit/>
          </a:bodyPr>
          <a:lstStyle/>
          <a:p>
            <a:r>
              <a:rPr lang="he-IL" dirty="0"/>
              <a:t>1,034</a:t>
            </a:r>
          </a:p>
        </p:txBody>
      </p:sp>
      <p:sp>
        <p:nvSpPr>
          <p:cNvPr id="15" name="TextBox 14"/>
          <p:cNvSpPr txBox="1"/>
          <p:nvPr/>
        </p:nvSpPr>
        <p:spPr>
          <a:xfrm>
            <a:off x="2545939" y="3695706"/>
            <a:ext cx="627531" cy="369332"/>
          </a:xfrm>
          <a:prstGeom prst="rect">
            <a:avLst/>
          </a:prstGeom>
          <a:solidFill>
            <a:srgbClr val="00FF00"/>
          </a:solidFill>
        </p:spPr>
        <p:txBody>
          <a:bodyPr wrap="square" rtlCol="1">
            <a:spAutoFit/>
          </a:bodyPr>
          <a:lstStyle/>
          <a:p>
            <a:r>
              <a:rPr lang="he-IL" dirty="0"/>
              <a:t>19</a:t>
            </a:r>
          </a:p>
        </p:txBody>
      </p:sp>
      <p:sp>
        <p:nvSpPr>
          <p:cNvPr id="16" name="TextBox 15"/>
          <p:cNvSpPr txBox="1"/>
          <p:nvPr/>
        </p:nvSpPr>
        <p:spPr>
          <a:xfrm>
            <a:off x="2312859" y="4109830"/>
            <a:ext cx="860611" cy="369332"/>
          </a:xfrm>
          <a:prstGeom prst="rect">
            <a:avLst/>
          </a:prstGeom>
          <a:solidFill>
            <a:srgbClr val="00FF00"/>
          </a:solidFill>
        </p:spPr>
        <p:txBody>
          <a:bodyPr wrap="square" rtlCol="1">
            <a:spAutoFit/>
          </a:bodyPr>
          <a:lstStyle/>
          <a:p>
            <a:r>
              <a:rPr lang="he-IL" dirty="0"/>
              <a:t>1,173</a:t>
            </a:r>
          </a:p>
        </p:txBody>
      </p:sp>
      <p:sp>
        <p:nvSpPr>
          <p:cNvPr id="17" name="TextBox 16"/>
          <p:cNvSpPr txBox="1"/>
          <p:nvPr/>
        </p:nvSpPr>
        <p:spPr>
          <a:xfrm>
            <a:off x="7718616" y="1626732"/>
            <a:ext cx="869572" cy="369332"/>
          </a:xfrm>
          <a:prstGeom prst="rect">
            <a:avLst/>
          </a:prstGeom>
          <a:noFill/>
        </p:spPr>
        <p:txBody>
          <a:bodyPr wrap="square" rtlCol="1">
            <a:spAutoFit/>
          </a:bodyPr>
          <a:lstStyle/>
          <a:p>
            <a:r>
              <a:rPr lang="he-IL" dirty="0"/>
              <a:t>028</a:t>
            </a:r>
          </a:p>
        </p:txBody>
      </p:sp>
      <p:sp>
        <p:nvSpPr>
          <p:cNvPr id="18" name="TextBox 17"/>
          <p:cNvSpPr txBox="1"/>
          <p:nvPr/>
        </p:nvSpPr>
        <p:spPr>
          <a:xfrm>
            <a:off x="8534401" y="1626732"/>
            <a:ext cx="1792941" cy="369332"/>
          </a:xfrm>
          <a:prstGeom prst="rect">
            <a:avLst/>
          </a:prstGeom>
          <a:noFill/>
        </p:spPr>
        <p:txBody>
          <a:bodyPr wrap="square" rtlCol="1">
            <a:spAutoFit/>
          </a:bodyPr>
          <a:lstStyle/>
          <a:p>
            <a:r>
              <a:rPr lang="he-IL" dirty="0"/>
              <a:t>שיק </a:t>
            </a:r>
            <a:r>
              <a:rPr lang="he-IL" dirty="0" err="1"/>
              <a:t>לפרעון</a:t>
            </a:r>
            <a:endParaRPr lang="he-IL" dirty="0"/>
          </a:p>
        </p:txBody>
      </p:sp>
      <p:sp>
        <p:nvSpPr>
          <p:cNvPr id="19" name="TextBox 18"/>
          <p:cNvSpPr txBox="1"/>
          <p:nvPr/>
        </p:nvSpPr>
        <p:spPr>
          <a:xfrm>
            <a:off x="10381129" y="3308438"/>
            <a:ext cx="1293346" cy="369332"/>
          </a:xfrm>
          <a:prstGeom prst="rect">
            <a:avLst/>
          </a:prstGeom>
          <a:noFill/>
        </p:spPr>
        <p:txBody>
          <a:bodyPr wrap="square" rtlCol="1">
            <a:spAutoFit/>
          </a:bodyPr>
          <a:lstStyle/>
          <a:p>
            <a:r>
              <a:rPr lang="he-IL" dirty="0"/>
              <a:t>3.4.2020</a:t>
            </a:r>
          </a:p>
        </p:txBody>
      </p:sp>
      <p:sp>
        <p:nvSpPr>
          <p:cNvPr id="21" name="TextBox 20"/>
          <p:cNvSpPr txBox="1"/>
          <p:nvPr/>
        </p:nvSpPr>
        <p:spPr>
          <a:xfrm>
            <a:off x="10363207" y="3656273"/>
            <a:ext cx="1293346" cy="369332"/>
          </a:xfrm>
          <a:prstGeom prst="rect">
            <a:avLst/>
          </a:prstGeom>
          <a:noFill/>
        </p:spPr>
        <p:txBody>
          <a:bodyPr wrap="square" rtlCol="1">
            <a:spAutoFit/>
          </a:bodyPr>
          <a:lstStyle/>
          <a:p>
            <a:r>
              <a:rPr lang="he-IL" dirty="0"/>
              <a:t>14.4.2020</a:t>
            </a:r>
          </a:p>
        </p:txBody>
      </p:sp>
      <p:sp>
        <p:nvSpPr>
          <p:cNvPr id="22" name="TextBox 21"/>
          <p:cNvSpPr txBox="1"/>
          <p:nvPr/>
        </p:nvSpPr>
        <p:spPr>
          <a:xfrm>
            <a:off x="8247529" y="3272580"/>
            <a:ext cx="2079813" cy="369332"/>
          </a:xfrm>
          <a:prstGeom prst="rect">
            <a:avLst/>
          </a:prstGeom>
          <a:noFill/>
        </p:spPr>
        <p:txBody>
          <a:bodyPr wrap="square" rtlCol="1">
            <a:spAutoFit/>
          </a:bodyPr>
          <a:lstStyle/>
          <a:p>
            <a:r>
              <a:rPr lang="he-IL" dirty="0"/>
              <a:t>לקוח בקתת העור</a:t>
            </a:r>
          </a:p>
        </p:txBody>
      </p:sp>
      <p:sp>
        <p:nvSpPr>
          <p:cNvPr id="23" name="TextBox 22"/>
          <p:cNvSpPr txBox="1"/>
          <p:nvPr/>
        </p:nvSpPr>
        <p:spPr>
          <a:xfrm>
            <a:off x="8220639" y="3693915"/>
            <a:ext cx="2079813" cy="369332"/>
          </a:xfrm>
          <a:prstGeom prst="rect">
            <a:avLst/>
          </a:prstGeom>
          <a:noFill/>
        </p:spPr>
        <p:txBody>
          <a:bodyPr wrap="square" rtlCol="1">
            <a:spAutoFit/>
          </a:bodyPr>
          <a:lstStyle/>
          <a:p>
            <a:r>
              <a:rPr lang="he-IL" dirty="0"/>
              <a:t>לקוח </a:t>
            </a:r>
            <a:r>
              <a:rPr lang="he-IL" dirty="0" err="1"/>
              <a:t>בתאל</a:t>
            </a:r>
            <a:endParaRPr lang="he-IL" dirty="0"/>
          </a:p>
        </p:txBody>
      </p:sp>
      <p:sp>
        <p:nvSpPr>
          <p:cNvPr id="24" name="TextBox 23"/>
          <p:cNvSpPr txBox="1"/>
          <p:nvPr/>
        </p:nvSpPr>
        <p:spPr>
          <a:xfrm>
            <a:off x="8211678" y="4025605"/>
            <a:ext cx="2079813" cy="369332"/>
          </a:xfrm>
          <a:prstGeom prst="rect">
            <a:avLst/>
          </a:prstGeom>
          <a:noFill/>
        </p:spPr>
        <p:txBody>
          <a:bodyPr wrap="square" rtlCol="1">
            <a:spAutoFit/>
          </a:bodyPr>
          <a:lstStyle/>
          <a:p>
            <a:r>
              <a:rPr lang="he-IL" dirty="0"/>
              <a:t>שונים</a:t>
            </a:r>
          </a:p>
        </p:txBody>
      </p:sp>
      <p:sp>
        <p:nvSpPr>
          <p:cNvPr id="25" name="TextBox 24"/>
          <p:cNvSpPr txBox="1"/>
          <p:nvPr/>
        </p:nvSpPr>
        <p:spPr>
          <a:xfrm>
            <a:off x="7745506" y="3308438"/>
            <a:ext cx="788895" cy="367548"/>
          </a:xfrm>
          <a:prstGeom prst="rect">
            <a:avLst/>
          </a:prstGeom>
          <a:noFill/>
        </p:spPr>
        <p:txBody>
          <a:bodyPr wrap="square" rtlCol="1">
            <a:spAutoFit/>
          </a:bodyPr>
          <a:lstStyle/>
          <a:p>
            <a:r>
              <a:rPr lang="he-IL" dirty="0"/>
              <a:t>709</a:t>
            </a:r>
          </a:p>
        </p:txBody>
      </p:sp>
      <p:sp>
        <p:nvSpPr>
          <p:cNvPr id="26" name="TextBox 25"/>
          <p:cNvSpPr txBox="1"/>
          <p:nvPr/>
        </p:nvSpPr>
        <p:spPr>
          <a:xfrm>
            <a:off x="7754474" y="3675986"/>
            <a:ext cx="788895" cy="367548"/>
          </a:xfrm>
          <a:prstGeom prst="rect">
            <a:avLst/>
          </a:prstGeom>
          <a:noFill/>
        </p:spPr>
        <p:txBody>
          <a:bodyPr wrap="square" rtlCol="1">
            <a:spAutoFit/>
          </a:bodyPr>
          <a:lstStyle/>
          <a:p>
            <a:r>
              <a:rPr lang="he-IL" dirty="0"/>
              <a:t>710</a:t>
            </a:r>
          </a:p>
        </p:txBody>
      </p:sp>
      <p:sp>
        <p:nvSpPr>
          <p:cNvPr id="27" name="TextBox 26"/>
          <p:cNvSpPr txBox="1"/>
          <p:nvPr/>
        </p:nvSpPr>
        <p:spPr>
          <a:xfrm>
            <a:off x="7754474" y="4043534"/>
            <a:ext cx="788895" cy="367548"/>
          </a:xfrm>
          <a:prstGeom prst="rect">
            <a:avLst/>
          </a:prstGeom>
          <a:noFill/>
        </p:spPr>
        <p:txBody>
          <a:bodyPr wrap="square" rtlCol="1">
            <a:spAutoFit/>
          </a:bodyPr>
          <a:lstStyle/>
          <a:p>
            <a:r>
              <a:rPr lang="he-IL" dirty="0"/>
              <a:t>230</a:t>
            </a:r>
          </a:p>
        </p:txBody>
      </p:sp>
      <p:sp>
        <p:nvSpPr>
          <p:cNvPr id="28" name="TextBox 27"/>
          <p:cNvSpPr txBox="1"/>
          <p:nvPr/>
        </p:nvSpPr>
        <p:spPr>
          <a:xfrm>
            <a:off x="4769224" y="3308438"/>
            <a:ext cx="2689411" cy="367548"/>
          </a:xfrm>
          <a:prstGeom prst="rect">
            <a:avLst/>
          </a:prstGeom>
          <a:noFill/>
        </p:spPr>
        <p:txBody>
          <a:bodyPr wrap="square" rtlCol="1">
            <a:spAutoFit/>
          </a:bodyPr>
          <a:lstStyle/>
          <a:p>
            <a:r>
              <a:rPr lang="he-IL" dirty="0"/>
              <a:t>מכירת סחורה</a:t>
            </a:r>
          </a:p>
        </p:txBody>
      </p:sp>
      <p:sp>
        <p:nvSpPr>
          <p:cNvPr id="29" name="TextBox 28"/>
          <p:cNvSpPr txBox="1"/>
          <p:nvPr/>
        </p:nvSpPr>
        <p:spPr>
          <a:xfrm>
            <a:off x="4778192" y="3711844"/>
            <a:ext cx="2689411" cy="367548"/>
          </a:xfrm>
          <a:prstGeom prst="rect">
            <a:avLst/>
          </a:prstGeom>
          <a:noFill/>
        </p:spPr>
        <p:txBody>
          <a:bodyPr wrap="square" rtlCol="1">
            <a:spAutoFit/>
          </a:bodyPr>
          <a:lstStyle/>
          <a:p>
            <a:r>
              <a:rPr lang="he-IL" dirty="0"/>
              <a:t>הכנסות מתיקונים</a:t>
            </a:r>
          </a:p>
        </p:txBody>
      </p:sp>
      <p:sp>
        <p:nvSpPr>
          <p:cNvPr id="30" name="TextBox 29"/>
          <p:cNvSpPr txBox="1"/>
          <p:nvPr/>
        </p:nvSpPr>
        <p:spPr>
          <a:xfrm>
            <a:off x="4787160" y="4061463"/>
            <a:ext cx="2689411" cy="367548"/>
          </a:xfrm>
          <a:prstGeom prst="rect">
            <a:avLst/>
          </a:prstGeom>
          <a:noFill/>
        </p:spPr>
        <p:txBody>
          <a:bodyPr wrap="square" rtlCol="1">
            <a:spAutoFit/>
          </a:bodyPr>
          <a:lstStyle/>
          <a:p>
            <a:r>
              <a:rPr lang="he-IL" dirty="0"/>
              <a:t>מכירת סחורה ללקוח</a:t>
            </a:r>
          </a:p>
        </p:txBody>
      </p:sp>
      <p:sp>
        <p:nvSpPr>
          <p:cNvPr id="31" name="TextBox 30"/>
          <p:cNvSpPr txBox="1"/>
          <p:nvPr/>
        </p:nvSpPr>
        <p:spPr>
          <a:xfrm>
            <a:off x="1102659" y="3308438"/>
            <a:ext cx="950259" cy="367548"/>
          </a:xfrm>
          <a:prstGeom prst="rect">
            <a:avLst/>
          </a:prstGeom>
          <a:noFill/>
        </p:spPr>
        <p:txBody>
          <a:bodyPr wrap="square" rtlCol="1">
            <a:spAutoFit/>
          </a:bodyPr>
          <a:lstStyle/>
          <a:p>
            <a:r>
              <a:rPr lang="he-IL" dirty="0"/>
              <a:t>1,034</a:t>
            </a:r>
          </a:p>
        </p:txBody>
      </p:sp>
      <p:sp>
        <p:nvSpPr>
          <p:cNvPr id="32" name="TextBox 31"/>
          <p:cNvSpPr txBox="1"/>
          <p:nvPr/>
        </p:nvSpPr>
        <p:spPr>
          <a:xfrm>
            <a:off x="1102659" y="3693915"/>
            <a:ext cx="950259" cy="369332"/>
          </a:xfrm>
          <a:prstGeom prst="rect">
            <a:avLst/>
          </a:prstGeom>
          <a:noFill/>
        </p:spPr>
        <p:txBody>
          <a:bodyPr wrap="square" rtlCol="1">
            <a:spAutoFit/>
          </a:bodyPr>
          <a:lstStyle/>
          <a:p>
            <a:r>
              <a:rPr lang="he-IL" dirty="0"/>
              <a:t>1,052</a:t>
            </a:r>
          </a:p>
        </p:txBody>
      </p:sp>
      <p:sp>
        <p:nvSpPr>
          <p:cNvPr id="33" name="TextBox 32"/>
          <p:cNvSpPr txBox="1"/>
          <p:nvPr/>
        </p:nvSpPr>
        <p:spPr>
          <a:xfrm>
            <a:off x="1102659" y="4109830"/>
            <a:ext cx="950259" cy="369332"/>
          </a:xfrm>
          <a:prstGeom prst="rect">
            <a:avLst/>
          </a:prstGeom>
          <a:noFill/>
        </p:spPr>
        <p:txBody>
          <a:bodyPr wrap="square" rtlCol="1">
            <a:spAutoFit/>
          </a:bodyPr>
          <a:lstStyle/>
          <a:p>
            <a:r>
              <a:rPr lang="he-IL" dirty="0"/>
              <a:t>2,225</a:t>
            </a:r>
          </a:p>
        </p:txBody>
      </p:sp>
      <p:sp>
        <p:nvSpPr>
          <p:cNvPr id="34" name="TextBox 33"/>
          <p:cNvSpPr txBox="1"/>
          <p:nvPr/>
        </p:nvSpPr>
        <p:spPr>
          <a:xfrm>
            <a:off x="382939" y="3321026"/>
            <a:ext cx="585256" cy="369332"/>
          </a:xfrm>
          <a:prstGeom prst="rect">
            <a:avLst/>
          </a:prstGeom>
          <a:noFill/>
        </p:spPr>
        <p:txBody>
          <a:bodyPr wrap="square" rtlCol="1">
            <a:spAutoFit/>
          </a:bodyPr>
          <a:lstStyle/>
          <a:p>
            <a:r>
              <a:rPr lang="he-IL" dirty="0"/>
              <a:t>ז</a:t>
            </a:r>
          </a:p>
        </p:txBody>
      </p:sp>
      <p:sp>
        <p:nvSpPr>
          <p:cNvPr id="35" name="TextBox 34"/>
          <p:cNvSpPr txBox="1"/>
          <p:nvPr/>
        </p:nvSpPr>
        <p:spPr>
          <a:xfrm>
            <a:off x="373978" y="3670645"/>
            <a:ext cx="585256" cy="369332"/>
          </a:xfrm>
          <a:prstGeom prst="rect">
            <a:avLst/>
          </a:prstGeom>
          <a:noFill/>
        </p:spPr>
        <p:txBody>
          <a:bodyPr wrap="square" rtlCol="1">
            <a:spAutoFit/>
          </a:bodyPr>
          <a:lstStyle/>
          <a:p>
            <a:r>
              <a:rPr lang="he-IL" dirty="0"/>
              <a:t>ז</a:t>
            </a:r>
          </a:p>
        </p:txBody>
      </p:sp>
      <p:sp>
        <p:nvSpPr>
          <p:cNvPr id="36" name="TextBox 35"/>
          <p:cNvSpPr txBox="1"/>
          <p:nvPr/>
        </p:nvSpPr>
        <p:spPr>
          <a:xfrm>
            <a:off x="382946" y="4056122"/>
            <a:ext cx="585256" cy="369332"/>
          </a:xfrm>
          <a:prstGeom prst="rect">
            <a:avLst/>
          </a:prstGeom>
          <a:noFill/>
        </p:spPr>
        <p:txBody>
          <a:bodyPr wrap="square" rtlCol="1">
            <a:spAutoFit/>
          </a:bodyPr>
          <a:lstStyle/>
          <a:p>
            <a:r>
              <a:rPr lang="he-IL" dirty="0"/>
              <a:t>ז</a:t>
            </a:r>
          </a:p>
        </p:txBody>
      </p:sp>
      <p:sp>
        <p:nvSpPr>
          <p:cNvPr id="37" name="TextBox 36"/>
          <p:cNvSpPr txBox="1"/>
          <p:nvPr/>
        </p:nvSpPr>
        <p:spPr>
          <a:xfrm>
            <a:off x="10300452" y="4025605"/>
            <a:ext cx="1293346" cy="369332"/>
          </a:xfrm>
          <a:prstGeom prst="rect">
            <a:avLst/>
          </a:prstGeom>
          <a:noFill/>
        </p:spPr>
        <p:txBody>
          <a:bodyPr wrap="square" rtlCol="1">
            <a:spAutoFit/>
          </a:bodyPr>
          <a:lstStyle/>
          <a:p>
            <a:r>
              <a:rPr lang="he-IL" dirty="0"/>
              <a:t>20.4.2020</a:t>
            </a:r>
          </a:p>
        </p:txBody>
      </p:sp>
      <p:sp>
        <p:nvSpPr>
          <p:cNvPr id="38" name="TextBox 37"/>
          <p:cNvSpPr txBox="1"/>
          <p:nvPr/>
        </p:nvSpPr>
        <p:spPr>
          <a:xfrm>
            <a:off x="10363207" y="4362671"/>
            <a:ext cx="1293346" cy="369332"/>
          </a:xfrm>
          <a:prstGeom prst="rect">
            <a:avLst/>
          </a:prstGeom>
          <a:noFill/>
        </p:spPr>
        <p:txBody>
          <a:bodyPr wrap="square" rtlCol="1">
            <a:spAutoFit/>
          </a:bodyPr>
          <a:lstStyle/>
          <a:p>
            <a:r>
              <a:rPr lang="he-IL" dirty="0"/>
              <a:t>29.4.2020</a:t>
            </a:r>
          </a:p>
        </p:txBody>
      </p:sp>
      <p:sp>
        <p:nvSpPr>
          <p:cNvPr id="39" name="TextBox 38"/>
          <p:cNvSpPr txBox="1"/>
          <p:nvPr/>
        </p:nvSpPr>
        <p:spPr>
          <a:xfrm>
            <a:off x="8184781" y="4357288"/>
            <a:ext cx="2079813" cy="369332"/>
          </a:xfrm>
          <a:prstGeom prst="rect">
            <a:avLst/>
          </a:prstGeom>
          <a:noFill/>
        </p:spPr>
        <p:txBody>
          <a:bodyPr wrap="square" rtlCol="1">
            <a:spAutoFit/>
          </a:bodyPr>
          <a:lstStyle/>
          <a:p>
            <a:r>
              <a:rPr lang="he-IL" dirty="0"/>
              <a:t>לקוח בקתת העור</a:t>
            </a:r>
          </a:p>
        </p:txBody>
      </p:sp>
      <p:sp>
        <p:nvSpPr>
          <p:cNvPr id="40" name="TextBox 39"/>
          <p:cNvSpPr txBox="1"/>
          <p:nvPr/>
        </p:nvSpPr>
        <p:spPr>
          <a:xfrm>
            <a:off x="7727584" y="4393153"/>
            <a:ext cx="788895" cy="367548"/>
          </a:xfrm>
          <a:prstGeom prst="rect">
            <a:avLst/>
          </a:prstGeom>
          <a:noFill/>
        </p:spPr>
        <p:txBody>
          <a:bodyPr wrap="square" rtlCol="1">
            <a:spAutoFit/>
          </a:bodyPr>
          <a:lstStyle/>
          <a:p>
            <a:r>
              <a:rPr lang="he-IL" dirty="0"/>
              <a:t>238</a:t>
            </a:r>
          </a:p>
        </p:txBody>
      </p:sp>
      <p:sp>
        <p:nvSpPr>
          <p:cNvPr id="41" name="TextBox 40"/>
          <p:cNvSpPr txBox="1"/>
          <p:nvPr/>
        </p:nvSpPr>
        <p:spPr>
          <a:xfrm>
            <a:off x="4778199" y="4429011"/>
            <a:ext cx="2689411" cy="367548"/>
          </a:xfrm>
          <a:prstGeom prst="rect">
            <a:avLst/>
          </a:prstGeom>
          <a:noFill/>
        </p:spPr>
        <p:txBody>
          <a:bodyPr wrap="square" rtlCol="1">
            <a:spAutoFit/>
          </a:bodyPr>
          <a:lstStyle/>
          <a:p>
            <a:r>
              <a:rPr lang="he-IL" dirty="0"/>
              <a:t>החזרת סחורה מלקוח</a:t>
            </a:r>
          </a:p>
        </p:txBody>
      </p:sp>
      <p:sp>
        <p:nvSpPr>
          <p:cNvPr id="42" name="TextBox 41"/>
          <p:cNvSpPr txBox="1"/>
          <p:nvPr/>
        </p:nvSpPr>
        <p:spPr>
          <a:xfrm>
            <a:off x="3854823" y="4391369"/>
            <a:ext cx="627531" cy="369332"/>
          </a:xfrm>
          <a:prstGeom prst="rect">
            <a:avLst/>
          </a:prstGeom>
          <a:solidFill>
            <a:srgbClr val="00FF00"/>
          </a:solidFill>
        </p:spPr>
        <p:txBody>
          <a:bodyPr wrap="square" rtlCol="1">
            <a:spAutoFit/>
          </a:bodyPr>
          <a:lstStyle/>
          <a:p>
            <a:r>
              <a:rPr lang="he-IL" dirty="0"/>
              <a:t>48</a:t>
            </a:r>
          </a:p>
        </p:txBody>
      </p:sp>
      <p:sp>
        <p:nvSpPr>
          <p:cNvPr id="43" name="TextBox 42"/>
          <p:cNvSpPr txBox="1"/>
          <p:nvPr/>
        </p:nvSpPr>
        <p:spPr>
          <a:xfrm>
            <a:off x="1093698" y="4441520"/>
            <a:ext cx="950259" cy="369332"/>
          </a:xfrm>
          <a:prstGeom prst="rect">
            <a:avLst/>
          </a:prstGeom>
          <a:noFill/>
        </p:spPr>
        <p:txBody>
          <a:bodyPr wrap="square" rtlCol="1">
            <a:spAutoFit/>
          </a:bodyPr>
          <a:lstStyle/>
          <a:p>
            <a:r>
              <a:rPr lang="he-IL" dirty="0"/>
              <a:t>2,177</a:t>
            </a:r>
          </a:p>
        </p:txBody>
      </p:sp>
      <p:sp>
        <p:nvSpPr>
          <p:cNvPr id="44" name="TextBox 43"/>
          <p:cNvSpPr txBox="1"/>
          <p:nvPr/>
        </p:nvSpPr>
        <p:spPr>
          <a:xfrm>
            <a:off x="427772" y="4387812"/>
            <a:ext cx="585256" cy="369332"/>
          </a:xfrm>
          <a:prstGeom prst="rect">
            <a:avLst/>
          </a:prstGeom>
          <a:noFill/>
        </p:spPr>
        <p:txBody>
          <a:bodyPr wrap="square" rtlCol="1">
            <a:spAutoFit/>
          </a:bodyPr>
          <a:lstStyle/>
          <a:p>
            <a:r>
              <a:rPr lang="he-IL" dirty="0"/>
              <a:t>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dissolv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dissolve">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dissolve">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dissolve">
                                      <p:cBhvr>
                                        <p:cTn id="57" dur="500"/>
                                        <p:tgtEl>
                                          <p:spTgt spid="28"/>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dissolve">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dissolve">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dissolve">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dissolve">
                                      <p:cBhvr>
                                        <p:cTn id="77" dur="500"/>
                                        <p:tgtEl>
                                          <p:spTgt spid="21"/>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dissolve">
                                      <p:cBhvr>
                                        <p:cTn id="82" dur="500"/>
                                        <p:tgtEl>
                                          <p:spTgt spid="23"/>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dissolve">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dissolve">
                                      <p:cBhvr>
                                        <p:cTn id="92" dur="500"/>
                                        <p:tgtEl>
                                          <p:spTgt spid="29"/>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15"/>
                                        </p:tgtEl>
                                        <p:attrNameLst>
                                          <p:attrName>style.visibility</p:attrName>
                                        </p:attrNameLst>
                                      </p:cBhvr>
                                      <p:to>
                                        <p:strVal val="visible"/>
                                      </p:to>
                                    </p:set>
                                    <p:animEffect transition="in" filter="dissolve">
                                      <p:cBhvr>
                                        <p:cTn id="97" dur="500"/>
                                        <p:tgtEl>
                                          <p:spTgt spid="15"/>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dissolve">
                                      <p:cBhvr>
                                        <p:cTn id="102" dur="500"/>
                                        <p:tgtEl>
                                          <p:spTgt spid="32"/>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35"/>
                                        </p:tgtEl>
                                        <p:attrNameLst>
                                          <p:attrName>style.visibility</p:attrName>
                                        </p:attrNameLst>
                                      </p:cBhvr>
                                      <p:to>
                                        <p:strVal val="visible"/>
                                      </p:to>
                                    </p:set>
                                    <p:animEffect transition="in" filter="dissolve">
                                      <p:cBhvr>
                                        <p:cTn id="107" dur="500"/>
                                        <p:tgtEl>
                                          <p:spTgt spid="35"/>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dissolve">
                                      <p:cBhvr>
                                        <p:cTn id="112" dur="500"/>
                                        <p:tgtEl>
                                          <p:spTgt spid="37"/>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24"/>
                                        </p:tgtEl>
                                        <p:attrNameLst>
                                          <p:attrName>style.visibility</p:attrName>
                                        </p:attrNameLst>
                                      </p:cBhvr>
                                      <p:to>
                                        <p:strVal val="visible"/>
                                      </p:to>
                                    </p:set>
                                    <p:animEffect transition="in" filter="dissolve">
                                      <p:cBhvr>
                                        <p:cTn id="117" dur="500"/>
                                        <p:tgtEl>
                                          <p:spTgt spid="24"/>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27"/>
                                        </p:tgtEl>
                                        <p:attrNameLst>
                                          <p:attrName>style.visibility</p:attrName>
                                        </p:attrNameLst>
                                      </p:cBhvr>
                                      <p:to>
                                        <p:strVal val="visible"/>
                                      </p:to>
                                    </p:set>
                                    <p:animEffect transition="in" filter="dissolve">
                                      <p:cBhvr>
                                        <p:cTn id="122" dur="500"/>
                                        <p:tgtEl>
                                          <p:spTgt spid="27"/>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30"/>
                                        </p:tgtEl>
                                        <p:attrNameLst>
                                          <p:attrName>style.visibility</p:attrName>
                                        </p:attrNameLst>
                                      </p:cBhvr>
                                      <p:to>
                                        <p:strVal val="visible"/>
                                      </p:to>
                                    </p:set>
                                    <p:animEffect transition="in" filter="dissolve">
                                      <p:cBhvr>
                                        <p:cTn id="127" dur="500"/>
                                        <p:tgtEl>
                                          <p:spTgt spid="30"/>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16"/>
                                        </p:tgtEl>
                                        <p:attrNameLst>
                                          <p:attrName>style.visibility</p:attrName>
                                        </p:attrNameLst>
                                      </p:cBhvr>
                                      <p:to>
                                        <p:strVal val="visible"/>
                                      </p:to>
                                    </p:set>
                                    <p:animEffect transition="in" filter="dissolve">
                                      <p:cBhvr>
                                        <p:cTn id="132" dur="500"/>
                                        <p:tgtEl>
                                          <p:spTgt spid="16"/>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grpId="0" nodeType="clickEffect">
                                  <p:stCondLst>
                                    <p:cond delay="0"/>
                                  </p:stCondLst>
                                  <p:childTnLst>
                                    <p:set>
                                      <p:cBhvr>
                                        <p:cTn id="136" dur="1" fill="hold">
                                          <p:stCondLst>
                                            <p:cond delay="0"/>
                                          </p:stCondLst>
                                        </p:cTn>
                                        <p:tgtEl>
                                          <p:spTgt spid="33"/>
                                        </p:tgtEl>
                                        <p:attrNameLst>
                                          <p:attrName>style.visibility</p:attrName>
                                        </p:attrNameLst>
                                      </p:cBhvr>
                                      <p:to>
                                        <p:strVal val="visible"/>
                                      </p:to>
                                    </p:set>
                                    <p:animEffect transition="in" filter="dissolve">
                                      <p:cBhvr>
                                        <p:cTn id="137" dur="500"/>
                                        <p:tgtEl>
                                          <p:spTgt spid="33"/>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36"/>
                                        </p:tgtEl>
                                        <p:attrNameLst>
                                          <p:attrName>style.visibility</p:attrName>
                                        </p:attrNameLst>
                                      </p:cBhvr>
                                      <p:to>
                                        <p:strVal val="visible"/>
                                      </p:to>
                                    </p:set>
                                    <p:animEffect transition="in" filter="dissolve">
                                      <p:cBhvr>
                                        <p:cTn id="142" dur="500"/>
                                        <p:tgtEl>
                                          <p:spTgt spid="36"/>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grpId="0" nodeType="clickEffect">
                                  <p:stCondLst>
                                    <p:cond delay="0"/>
                                  </p:stCondLst>
                                  <p:childTnLst>
                                    <p:set>
                                      <p:cBhvr>
                                        <p:cTn id="146" dur="1" fill="hold">
                                          <p:stCondLst>
                                            <p:cond delay="0"/>
                                          </p:stCondLst>
                                        </p:cTn>
                                        <p:tgtEl>
                                          <p:spTgt spid="38"/>
                                        </p:tgtEl>
                                        <p:attrNameLst>
                                          <p:attrName>style.visibility</p:attrName>
                                        </p:attrNameLst>
                                      </p:cBhvr>
                                      <p:to>
                                        <p:strVal val="visible"/>
                                      </p:to>
                                    </p:set>
                                    <p:animEffect transition="in" filter="dissolve">
                                      <p:cBhvr>
                                        <p:cTn id="147" dur="500"/>
                                        <p:tgtEl>
                                          <p:spTgt spid="38"/>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grpId="0" nodeType="clickEffect">
                                  <p:stCondLst>
                                    <p:cond delay="0"/>
                                  </p:stCondLst>
                                  <p:childTnLst>
                                    <p:set>
                                      <p:cBhvr>
                                        <p:cTn id="151" dur="1" fill="hold">
                                          <p:stCondLst>
                                            <p:cond delay="0"/>
                                          </p:stCondLst>
                                        </p:cTn>
                                        <p:tgtEl>
                                          <p:spTgt spid="39"/>
                                        </p:tgtEl>
                                        <p:attrNameLst>
                                          <p:attrName>style.visibility</p:attrName>
                                        </p:attrNameLst>
                                      </p:cBhvr>
                                      <p:to>
                                        <p:strVal val="visible"/>
                                      </p:to>
                                    </p:set>
                                    <p:animEffect transition="in" filter="dissolve">
                                      <p:cBhvr>
                                        <p:cTn id="152" dur="500"/>
                                        <p:tgtEl>
                                          <p:spTgt spid="39"/>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grpId="0" nodeType="clickEffect">
                                  <p:stCondLst>
                                    <p:cond delay="0"/>
                                  </p:stCondLst>
                                  <p:childTnLst>
                                    <p:set>
                                      <p:cBhvr>
                                        <p:cTn id="156" dur="1" fill="hold">
                                          <p:stCondLst>
                                            <p:cond delay="0"/>
                                          </p:stCondLst>
                                        </p:cTn>
                                        <p:tgtEl>
                                          <p:spTgt spid="40"/>
                                        </p:tgtEl>
                                        <p:attrNameLst>
                                          <p:attrName>style.visibility</p:attrName>
                                        </p:attrNameLst>
                                      </p:cBhvr>
                                      <p:to>
                                        <p:strVal val="visible"/>
                                      </p:to>
                                    </p:set>
                                    <p:animEffect transition="in" filter="dissolve">
                                      <p:cBhvr>
                                        <p:cTn id="157" dur="500"/>
                                        <p:tgtEl>
                                          <p:spTgt spid="40"/>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grpId="0" nodeType="clickEffect">
                                  <p:stCondLst>
                                    <p:cond delay="0"/>
                                  </p:stCondLst>
                                  <p:childTnLst>
                                    <p:set>
                                      <p:cBhvr>
                                        <p:cTn id="161" dur="1" fill="hold">
                                          <p:stCondLst>
                                            <p:cond delay="0"/>
                                          </p:stCondLst>
                                        </p:cTn>
                                        <p:tgtEl>
                                          <p:spTgt spid="41"/>
                                        </p:tgtEl>
                                        <p:attrNameLst>
                                          <p:attrName>style.visibility</p:attrName>
                                        </p:attrNameLst>
                                      </p:cBhvr>
                                      <p:to>
                                        <p:strVal val="visible"/>
                                      </p:to>
                                    </p:set>
                                    <p:animEffect transition="in" filter="dissolve">
                                      <p:cBhvr>
                                        <p:cTn id="162" dur="500"/>
                                        <p:tgtEl>
                                          <p:spTgt spid="41"/>
                                        </p:tgtEl>
                                      </p:cBhvr>
                                    </p:animEffect>
                                  </p:childTnLst>
                                </p:cTn>
                              </p:par>
                            </p:childTnLst>
                          </p:cTn>
                        </p:par>
                      </p:childTnLst>
                    </p:cTn>
                  </p:par>
                  <p:par>
                    <p:cTn id="163" fill="hold">
                      <p:stCondLst>
                        <p:cond delay="indefinite"/>
                      </p:stCondLst>
                      <p:childTnLst>
                        <p:par>
                          <p:cTn id="164" fill="hold">
                            <p:stCondLst>
                              <p:cond delay="0"/>
                            </p:stCondLst>
                            <p:childTnLst>
                              <p:par>
                                <p:cTn id="165" presetID="9" presetClass="entr" presetSubtype="0" fill="hold" grpId="0" nodeType="clickEffect">
                                  <p:stCondLst>
                                    <p:cond delay="0"/>
                                  </p:stCondLst>
                                  <p:childTnLst>
                                    <p:set>
                                      <p:cBhvr>
                                        <p:cTn id="166" dur="1" fill="hold">
                                          <p:stCondLst>
                                            <p:cond delay="0"/>
                                          </p:stCondLst>
                                        </p:cTn>
                                        <p:tgtEl>
                                          <p:spTgt spid="42"/>
                                        </p:tgtEl>
                                        <p:attrNameLst>
                                          <p:attrName>style.visibility</p:attrName>
                                        </p:attrNameLst>
                                      </p:cBhvr>
                                      <p:to>
                                        <p:strVal val="visible"/>
                                      </p:to>
                                    </p:set>
                                    <p:animEffect transition="in" filter="dissolve">
                                      <p:cBhvr>
                                        <p:cTn id="167" dur="500"/>
                                        <p:tgtEl>
                                          <p:spTgt spid="42"/>
                                        </p:tgtEl>
                                      </p:cBhvr>
                                    </p:animEffect>
                                  </p:childTnLst>
                                </p:cTn>
                              </p:par>
                            </p:childTnLst>
                          </p:cTn>
                        </p:par>
                      </p:childTnLst>
                    </p:cTn>
                  </p:par>
                  <p:par>
                    <p:cTn id="168" fill="hold">
                      <p:stCondLst>
                        <p:cond delay="indefinite"/>
                      </p:stCondLst>
                      <p:childTnLst>
                        <p:par>
                          <p:cTn id="169" fill="hold">
                            <p:stCondLst>
                              <p:cond delay="0"/>
                            </p:stCondLst>
                            <p:childTnLst>
                              <p:par>
                                <p:cTn id="170" presetID="9" presetClass="entr" presetSubtype="0" fill="hold" grpId="0" nodeType="clickEffect">
                                  <p:stCondLst>
                                    <p:cond delay="0"/>
                                  </p:stCondLst>
                                  <p:childTnLst>
                                    <p:set>
                                      <p:cBhvr>
                                        <p:cTn id="171" dur="1" fill="hold">
                                          <p:stCondLst>
                                            <p:cond delay="0"/>
                                          </p:stCondLst>
                                        </p:cTn>
                                        <p:tgtEl>
                                          <p:spTgt spid="43"/>
                                        </p:tgtEl>
                                        <p:attrNameLst>
                                          <p:attrName>style.visibility</p:attrName>
                                        </p:attrNameLst>
                                      </p:cBhvr>
                                      <p:to>
                                        <p:strVal val="visible"/>
                                      </p:to>
                                    </p:set>
                                    <p:animEffect transition="in" filter="dissolve">
                                      <p:cBhvr>
                                        <p:cTn id="172" dur="500"/>
                                        <p:tgtEl>
                                          <p:spTgt spid="43"/>
                                        </p:tgtEl>
                                      </p:cBhvr>
                                    </p:animEffect>
                                  </p:childTnLst>
                                </p:cTn>
                              </p:par>
                            </p:childTnLst>
                          </p:cTn>
                        </p:par>
                      </p:childTnLst>
                    </p:cTn>
                  </p:par>
                  <p:par>
                    <p:cTn id="173" fill="hold">
                      <p:stCondLst>
                        <p:cond delay="indefinite"/>
                      </p:stCondLst>
                      <p:childTnLst>
                        <p:par>
                          <p:cTn id="174" fill="hold">
                            <p:stCondLst>
                              <p:cond delay="0"/>
                            </p:stCondLst>
                            <p:childTnLst>
                              <p:par>
                                <p:cTn id="175" presetID="9" presetClass="entr" presetSubtype="0" fill="hold" grpId="0" nodeType="clickEffect">
                                  <p:stCondLst>
                                    <p:cond delay="0"/>
                                  </p:stCondLst>
                                  <p:childTnLst>
                                    <p:set>
                                      <p:cBhvr>
                                        <p:cTn id="176" dur="1" fill="hold">
                                          <p:stCondLst>
                                            <p:cond delay="0"/>
                                          </p:stCondLst>
                                        </p:cTn>
                                        <p:tgtEl>
                                          <p:spTgt spid="44"/>
                                        </p:tgtEl>
                                        <p:attrNameLst>
                                          <p:attrName>style.visibility</p:attrName>
                                        </p:attrNameLst>
                                      </p:cBhvr>
                                      <p:to>
                                        <p:strVal val="visible"/>
                                      </p:to>
                                    </p:set>
                                    <p:animEffect transition="in" filter="dissolve">
                                      <p:cBhvr>
                                        <p:cTn id="17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1" grpId="0"/>
      <p:bldP spid="14" grpId="0" animBg="1"/>
      <p:bldP spid="15" grpId="0" animBg="1"/>
      <p:bldP spid="16" grpId="0" animBg="1"/>
      <p:bldP spid="17" grpId="0"/>
      <p:bldP spid="18" grpId="0"/>
      <p:bldP spid="19"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animBg="1"/>
      <p:bldP spid="43" grpId="0"/>
      <p:bldP spid="4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p:cNvGraphicFramePr>
          <p:nvPr>
            <p:extLst>
              <p:ext uri="{D42A27DB-BD31-4B8C-83A1-F6EECF244321}">
                <p14:modId xmlns:p14="http://schemas.microsoft.com/office/powerpoint/2010/main" val="3503141106"/>
              </p:ext>
            </p:extLst>
          </p:nvPr>
        </p:nvGraphicFramePr>
        <p:xfrm>
          <a:off x="517403" y="1389694"/>
          <a:ext cx="11158536" cy="185420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4"/>
                  </a:ext>
                </a:extLst>
              </a:tr>
            </a:tbl>
          </a:graphicData>
        </a:graphic>
      </p:graphicFrame>
      <p:sp>
        <p:nvSpPr>
          <p:cNvPr id="6" name="TextBox 5"/>
          <p:cNvSpPr txBox="1"/>
          <p:nvPr/>
        </p:nvSpPr>
        <p:spPr>
          <a:xfrm>
            <a:off x="4006429" y="629508"/>
            <a:ext cx="4177553" cy="369332"/>
          </a:xfrm>
          <a:prstGeom prst="rect">
            <a:avLst/>
          </a:prstGeom>
          <a:solidFill>
            <a:srgbClr val="00FFFF"/>
          </a:solidFill>
        </p:spPr>
        <p:txBody>
          <a:bodyPr wrap="square" rtlCol="1">
            <a:spAutoFit/>
          </a:bodyPr>
          <a:lstStyle/>
          <a:p>
            <a:pPr algn="ctr"/>
            <a:r>
              <a:rPr lang="he-IL" dirty="0">
                <a:latin typeface="Varela Round" pitchFamily="2" charset="-79"/>
                <a:cs typeface="Varela Round" pitchFamily="2" charset="-79"/>
              </a:rPr>
              <a:t>חשבון מס תשומות</a:t>
            </a:r>
          </a:p>
        </p:txBody>
      </p:sp>
      <p:sp>
        <p:nvSpPr>
          <p:cNvPr id="7" name="TextBox 6"/>
          <p:cNvSpPr txBox="1"/>
          <p:nvPr/>
        </p:nvSpPr>
        <p:spPr>
          <a:xfrm>
            <a:off x="10381129" y="1802070"/>
            <a:ext cx="1294810" cy="369332"/>
          </a:xfrm>
          <a:prstGeom prst="rect">
            <a:avLst/>
          </a:prstGeom>
          <a:noFill/>
        </p:spPr>
        <p:txBody>
          <a:bodyPr wrap="square" rtlCol="1">
            <a:spAutoFit/>
          </a:bodyPr>
          <a:lstStyle/>
          <a:p>
            <a:r>
              <a:rPr lang="he-IL" dirty="0"/>
              <a:t>8.4.2020</a:t>
            </a:r>
          </a:p>
        </p:txBody>
      </p:sp>
      <p:sp>
        <p:nvSpPr>
          <p:cNvPr id="8" name="TextBox 7"/>
          <p:cNvSpPr txBox="1"/>
          <p:nvPr/>
        </p:nvSpPr>
        <p:spPr>
          <a:xfrm>
            <a:off x="4769224" y="1748283"/>
            <a:ext cx="2689411" cy="369332"/>
          </a:xfrm>
          <a:prstGeom prst="rect">
            <a:avLst/>
          </a:prstGeom>
          <a:noFill/>
        </p:spPr>
        <p:txBody>
          <a:bodyPr wrap="square" rtlCol="1">
            <a:spAutoFit/>
          </a:bodyPr>
          <a:lstStyle/>
          <a:p>
            <a:r>
              <a:rPr lang="he-IL" dirty="0"/>
              <a:t>קניית סחורה</a:t>
            </a:r>
          </a:p>
        </p:txBody>
      </p:sp>
      <p:sp>
        <p:nvSpPr>
          <p:cNvPr id="9" name="TextBox 8"/>
          <p:cNvSpPr txBox="1"/>
          <p:nvPr/>
        </p:nvSpPr>
        <p:spPr>
          <a:xfrm>
            <a:off x="3567953" y="1802070"/>
            <a:ext cx="950259" cy="369332"/>
          </a:xfrm>
          <a:prstGeom prst="rect">
            <a:avLst/>
          </a:prstGeom>
          <a:solidFill>
            <a:srgbClr val="00FFFF"/>
          </a:solidFill>
        </p:spPr>
        <p:txBody>
          <a:bodyPr wrap="square" rtlCol="1">
            <a:spAutoFit/>
          </a:bodyPr>
          <a:lstStyle/>
          <a:p>
            <a:r>
              <a:rPr lang="he-IL" dirty="0"/>
              <a:t>1,394</a:t>
            </a:r>
          </a:p>
        </p:txBody>
      </p:sp>
      <p:sp>
        <p:nvSpPr>
          <p:cNvPr id="10" name="TextBox 9"/>
          <p:cNvSpPr txBox="1"/>
          <p:nvPr/>
        </p:nvSpPr>
        <p:spPr>
          <a:xfrm>
            <a:off x="1102659" y="1751875"/>
            <a:ext cx="950259" cy="369332"/>
          </a:xfrm>
          <a:prstGeom prst="rect">
            <a:avLst/>
          </a:prstGeom>
          <a:noFill/>
        </p:spPr>
        <p:txBody>
          <a:bodyPr wrap="square" rtlCol="1">
            <a:spAutoFit/>
          </a:bodyPr>
          <a:lstStyle/>
          <a:p>
            <a:r>
              <a:rPr lang="he-IL" dirty="0"/>
              <a:t>1,394</a:t>
            </a:r>
          </a:p>
        </p:txBody>
      </p:sp>
      <p:sp>
        <p:nvSpPr>
          <p:cNvPr id="15" name="TextBox 14"/>
          <p:cNvSpPr txBox="1"/>
          <p:nvPr/>
        </p:nvSpPr>
        <p:spPr>
          <a:xfrm>
            <a:off x="3765178" y="2189331"/>
            <a:ext cx="627531" cy="369332"/>
          </a:xfrm>
          <a:prstGeom prst="rect">
            <a:avLst/>
          </a:prstGeom>
          <a:solidFill>
            <a:srgbClr val="00FFFF"/>
          </a:solidFill>
        </p:spPr>
        <p:txBody>
          <a:bodyPr wrap="square" rtlCol="1">
            <a:spAutoFit/>
          </a:bodyPr>
          <a:lstStyle/>
          <a:p>
            <a:r>
              <a:rPr lang="he-IL" dirty="0"/>
              <a:t>27</a:t>
            </a:r>
          </a:p>
        </p:txBody>
      </p:sp>
      <p:sp>
        <p:nvSpPr>
          <p:cNvPr id="17" name="TextBox 16"/>
          <p:cNvSpPr txBox="1"/>
          <p:nvPr/>
        </p:nvSpPr>
        <p:spPr>
          <a:xfrm>
            <a:off x="7718616" y="1766212"/>
            <a:ext cx="869572" cy="646331"/>
          </a:xfrm>
          <a:prstGeom prst="rect">
            <a:avLst/>
          </a:prstGeom>
          <a:noFill/>
        </p:spPr>
        <p:txBody>
          <a:bodyPr wrap="square" rtlCol="1">
            <a:spAutoFit/>
          </a:bodyPr>
          <a:lstStyle/>
          <a:p>
            <a:r>
              <a:rPr lang="he-IL" dirty="0"/>
              <a:t>107	</a:t>
            </a:r>
          </a:p>
        </p:txBody>
      </p:sp>
      <p:sp>
        <p:nvSpPr>
          <p:cNvPr id="18" name="TextBox 17"/>
          <p:cNvSpPr txBox="1"/>
          <p:nvPr/>
        </p:nvSpPr>
        <p:spPr>
          <a:xfrm>
            <a:off x="8534401" y="1766212"/>
            <a:ext cx="1792941" cy="369332"/>
          </a:xfrm>
          <a:prstGeom prst="rect">
            <a:avLst/>
          </a:prstGeom>
          <a:noFill/>
        </p:spPr>
        <p:txBody>
          <a:bodyPr wrap="square" rtlCol="1">
            <a:spAutoFit/>
          </a:bodyPr>
          <a:lstStyle/>
          <a:p>
            <a:r>
              <a:rPr lang="he-IL" dirty="0"/>
              <a:t>ספק דניאל</a:t>
            </a:r>
          </a:p>
        </p:txBody>
      </p:sp>
      <p:sp>
        <p:nvSpPr>
          <p:cNvPr id="21" name="TextBox 20"/>
          <p:cNvSpPr txBox="1"/>
          <p:nvPr/>
        </p:nvSpPr>
        <p:spPr>
          <a:xfrm>
            <a:off x="10381136" y="2171402"/>
            <a:ext cx="1293346" cy="369332"/>
          </a:xfrm>
          <a:prstGeom prst="rect">
            <a:avLst/>
          </a:prstGeom>
          <a:noFill/>
        </p:spPr>
        <p:txBody>
          <a:bodyPr wrap="square" rtlCol="1">
            <a:spAutoFit/>
          </a:bodyPr>
          <a:lstStyle/>
          <a:p>
            <a:r>
              <a:rPr lang="he-IL" dirty="0"/>
              <a:t>10.4.2020</a:t>
            </a:r>
          </a:p>
        </p:txBody>
      </p:sp>
      <p:sp>
        <p:nvSpPr>
          <p:cNvPr id="26" name="TextBox 25"/>
          <p:cNvSpPr txBox="1"/>
          <p:nvPr/>
        </p:nvSpPr>
        <p:spPr>
          <a:xfrm>
            <a:off x="7853081" y="2135544"/>
            <a:ext cx="788895" cy="367548"/>
          </a:xfrm>
          <a:prstGeom prst="rect">
            <a:avLst/>
          </a:prstGeom>
          <a:noFill/>
        </p:spPr>
        <p:txBody>
          <a:bodyPr wrap="square" rtlCol="1">
            <a:spAutoFit/>
          </a:bodyPr>
          <a:lstStyle/>
          <a:p>
            <a:r>
              <a:rPr lang="he-IL" dirty="0"/>
              <a:t>775</a:t>
            </a:r>
          </a:p>
        </p:txBody>
      </p:sp>
      <p:sp>
        <p:nvSpPr>
          <p:cNvPr id="28" name="TextBox 27"/>
          <p:cNvSpPr txBox="1"/>
          <p:nvPr/>
        </p:nvSpPr>
        <p:spPr>
          <a:xfrm>
            <a:off x="4787160" y="2135544"/>
            <a:ext cx="2689411" cy="367548"/>
          </a:xfrm>
          <a:prstGeom prst="rect">
            <a:avLst/>
          </a:prstGeom>
          <a:noFill/>
        </p:spPr>
        <p:txBody>
          <a:bodyPr wrap="square" rtlCol="1">
            <a:spAutoFit/>
          </a:bodyPr>
          <a:lstStyle/>
          <a:p>
            <a:r>
              <a:rPr lang="he-IL" dirty="0"/>
              <a:t>קניית כלי כתיבה בשיק</a:t>
            </a:r>
          </a:p>
        </p:txBody>
      </p:sp>
      <p:sp>
        <p:nvSpPr>
          <p:cNvPr id="38" name="TextBox 37"/>
          <p:cNvSpPr txBox="1"/>
          <p:nvPr/>
        </p:nvSpPr>
        <p:spPr>
          <a:xfrm>
            <a:off x="8525440" y="2133760"/>
            <a:ext cx="1792941" cy="369332"/>
          </a:xfrm>
          <a:prstGeom prst="rect">
            <a:avLst/>
          </a:prstGeom>
          <a:noFill/>
        </p:spPr>
        <p:txBody>
          <a:bodyPr wrap="square" rtlCol="1">
            <a:spAutoFit/>
          </a:bodyPr>
          <a:lstStyle/>
          <a:p>
            <a:r>
              <a:rPr lang="he-IL" dirty="0"/>
              <a:t>עו"ש בנק</a:t>
            </a:r>
          </a:p>
        </p:txBody>
      </p:sp>
      <p:sp>
        <p:nvSpPr>
          <p:cNvPr id="39" name="TextBox 38"/>
          <p:cNvSpPr txBox="1"/>
          <p:nvPr/>
        </p:nvSpPr>
        <p:spPr>
          <a:xfrm>
            <a:off x="1102659" y="2171402"/>
            <a:ext cx="950259" cy="369332"/>
          </a:xfrm>
          <a:prstGeom prst="rect">
            <a:avLst/>
          </a:prstGeom>
          <a:noFill/>
        </p:spPr>
        <p:txBody>
          <a:bodyPr wrap="square" rtlCol="1">
            <a:spAutoFit/>
          </a:bodyPr>
          <a:lstStyle/>
          <a:p>
            <a:r>
              <a:rPr lang="he-IL" dirty="0"/>
              <a:t>1,421</a:t>
            </a:r>
          </a:p>
        </p:txBody>
      </p:sp>
      <p:sp>
        <p:nvSpPr>
          <p:cNvPr id="40" name="TextBox 39"/>
          <p:cNvSpPr txBox="1"/>
          <p:nvPr/>
        </p:nvSpPr>
        <p:spPr>
          <a:xfrm>
            <a:off x="391900" y="1766212"/>
            <a:ext cx="585256" cy="369332"/>
          </a:xfrm>
          <a:prstGeom prst="rect">
            <a:avLst/>
          </a:prstGeom>
          <a:noFill/>
        </p:spPr>
        <p:txBody>
          <a:bodyPr wrap="square" rtlCol="1">
            <a:spAutoFit/>
          </a:bodyPr>
          <a:lstStyle/>
          <a:p>
            <a:r>
              <a:rPr lang="he-IL" dirty="0"/>
              <a:t>ח</a:t>
            </a:r>
          </a:p>
        </p:txBody>
      </p:sp>
      <p:sp>
        <p:nvSpPr>
          <p:cNvPr id="41" name="TextBox 40"/>
          <p:cNvSpPr txBox="1"/>
          <p:nvPr/>
        </p:nvSpPr>
        <p:spPr>
          <a:xfrm>
            <a:off x="418797" y="2133760"/>
            <a:ext cx="585256" cy="369332"/>
          </a:xfrm>
          <a:prstGeom prst="rect">
            <a:avLst/>
          </a:prstGeom>
          <a:noFill/>
        </p:spPr>
        <p:txBody>
          <a:bodyPr wrap="square" rtlCol="1">
            <a:spAutoFit/>
          </a:bodyPr>
          <a:lstStyle/>
          <a:p>
            <a:r>
              <a:rPr lang="he-IL" dirty="0"/>
              <a:t>ח</a:t>
            </a:r>
          </a:p>
        </p:txBody>
      </p:sp>
      <p:sp>
        <p:nvSpPr>
          <p:cNvPr id="20" name="TextBox 19"/>
          <p:cNvSpPr txBox="1"/>
          <p:nvPr/>
        </p:nvSpPr>
        <p:spPr>
          <a:xfrm>
            <a:off x="10425962" y="2556879"/>
            <a:ext cx="1293346" cy="369332"/>
          </a:xfrm>
          <a:prstGeom prst="rect">
            <a:avLst/>
          </a:prstGeom>
          <a:noFill/>
        </p:spPr>
        <p:txBody>
          <a:bodyPr wrap="square" rtlCol="1">
            <a:spAutoFit/>
          </a:bodyPr>
          <a:lstStyle/>
          <a:p>
            <a:r>
              <a:rPr lang="he-IL" dirty="0"/>
              <a:t>18.4.2020</a:t>
            </a:r>
          </a:p>
        </p:txBody>
      </p:sp>
      <p:sp>
        <p:nvSpPr>
          <p:cNvPr id="22" name="TextBox 21"/>
          <p:cNvSpPr txBox="1"/>
          <p:nvPr/>
        </p:nvSpPr>
        <p:spPr>
          <a:xfrm>
            <a:off x="8480621" y="2465450"/>
            <a:ext cx="1792941" cy="369332"/>
          </a:xfrm>
          <a:prstGeom prst="rect">
            <a:avLst/>
          </a:prstGeom>
          <a:noFill/>
        </p:spPr>
        <p:txBody>
          <a:bodyPr wrap="square" rtlCol="1">
            <a:spAutoFit/>
          </a:bodyPr>
          <a:lstStyle/>
          <a:p>
            <a:r>
              <a:rPr lang="he-IL" dirty="0"/>
              <a:t>ספק דניאל</a:t>
            </a:r>
          </a:p>
        </p:txBody>
      </p:sp>
      <p:sp>
        <p:nvSpPr>
          <p:cNvPr id="23" name="TextBox 22"/>
          <p:cNvSpPr txBox="1"/>
          <p:nvPr/>
        </p:nvSpPr>
        <p:spPr>
          <a:xfrm>
            <a:off x="7790333" y="2503092"/>
            <a:ext cx="788895" cy="367548"/>
          </a:xfrm>
          <a:prstGeom prst="rect">
            <a:avLst/>
          </a:prstGeom>
          <a:noFill/>
        </p:spPr>
        <p:txBody>
          <a:bodyPr wrap="square" rtlCol="1">
            <a:spAutoFit/>
          </a:bodyPr>
          <a:lstStyle/>
          <a:p>
            <a:r>
              <a:rPr lang="he-IL" dirty="0"/>
              <a:t>059</a:t>
            </a:r>
          </a:p>
        </p:txBody>
      </p:sp>
      <p:sp>
        <p:nvSpPr>
          <p:cNvPr id="24" name="TextBox 23"/>
          <p:cNvSpPr txBox="1"/>
          <p:nvPr/>
        </p:nvSpPr>
        <p:spPr>
          <a:xfrm>
            <a:off x="4769218" y="2503092"/>
            <a:ext cx="2689411" cy="367548"/>
          </a:xfrm>
          <a:prstGeom prst="rect">
            <a:avLst/>
          </a:prstGeom>
          <a:noFill/>
        </p:spPr>
        <p:txBody>
          <a:bodyPr wrap="square" rtlCol="1">
            <a:spAutoFit/>
          </a:bodyPr>
          <a:lstStyle/>
          <a:p>
            <a:r>
              <a:rPr lang="he-IL" dirty="0"/>
              <a:t>הנחה מסחרית מאוחרת</a:t>
            </a:r>
          </a:p>
        </p:txBody>
      </p:sp>
      <p:sp>
        <p:nvSpPr>
          <p:cNvPr id="25" name="TextBox 24"/>
          <p:cNvSpPr txBox="1"/>
          <p:nvPr/>
        </p:nvSpPr>
        <p:spPr>
          <a:xfrm>
            <a:off x="2501187" y="2521021"/>
            <a:ext cx="627531" cy="369332"/>
          </a:xfrm>
          <a:prstGeom prst="rect">
            <a:avLst/>
          </a:prstGeom>
          <a:solidFill>
            <a:srgbClr val="00FFFF"/>
          </a:solidFill>
        </p:spPr>
        <p:txBody>
          <a:bodyPr wrap="square" rtlCol="1">
            <a:spAutoFit/>
          </a:bodyPr>
          <a:lstStyle/>
          <a:p>
            <a:r>
              <a:rPr lang="he-IL" dirty="0"/>
              <a:t>68</a:t>
            </a:r>
          </a:p>
        </p:txBody>
      </p:sp>
      <p:sp>
        <p:nvSpPr>
          <p:cNvPr id="27" name="TextBox 26"/>
          <p:cNvSpPr txBox="1"/>
          <p:nvPr/>
        </p:nvSpPr>
        <p:spPr>
          <a:xfrm>
            <a:off x="1111627" y="2485163"/>
            <a:ext cx="950259" cy="369332"/>
          </a:xfrm>
          <a:prstGeom prst="rect">
            <a:avLst/>
          </a:prstGeom>
          <a:noFill/>
        </p:spPr>
        <p:txBody>
          <a:bodyPr wrap="square" rtlCol="1">
            <a:spAutoFit/>
          </a:bodyPr>
          <a:lstStyle/>
          <a:p>
            <a:r>
              <a:rPr lang="he-IL" dirty="0"/>
              <a:t>1,353</a:t>
            </a:r>
          </a:p>
        </p:txBody>
      </p:sp>
      <p:sp>
        <p:nvSpPr>
          <p:cNvPr id="29" name="TextBox 28"/>
          <p:cNvSpPr txBox="1"/>
          <p:nvPr/>
        </p:nvSpPr>
        <p:spPr>
          <a:xfrm>
            <a:off x="409836" y="2483379"/>
            <a:ext cx="585256" cy="369332"/>
          </a:xfrm>
          <a:prstGeom prst="rect">
            <a:avLst/>
          </a:prstGeom>
          <a:noFill/>
        </p:spPr>
        <p:txBody>
          <a:bodyPr wrap="square" rtlCol="1">
            <a:spAutoFit/>
          </a:bodyPr>
          <a:lstStyle/>
          <a:p>
            <a:r>
              <a:rPr lang="he-IL" dirty="0"/>
              <a:t>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dissolve">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dissolv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dissolve">
                                      <p:cBhvr>
                                        <p:cTn id="47" dur="500"/>
                                        <p:tgtEl>
                                          <p:spTgt spid="38"/>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dissolve">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dissolve">
                                      <p:cBhvr>
                                        <p:cTn id="57" dur="500"/>
                                        <p:tgtEl>
                                          <p:spTgt spid="28"/>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dissolve">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dissolve">
                                      <p:cBhvr>
                                        <p:cTn id="67" dur="500"/>
                                        <p:tgtEl>
                                          <p:spTgt spid="3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dissolve">
                                      <p:cBhvr>
                                        <p:cTn id="72" dur="500"/>
                                        <p:tgtEl>
                                          <p:spTgt spid="41"/>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dissolve">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dissolve">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dissolve">
                                      <p:cBhvr>
                                        <p:cTn id="87" dur="500"/>
                                        <p:tgtEl>
                                          <p:spTgt spid="23"/>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dissolve">
                                      <p:cBhvr>
                                        <p:cTn id="92" dur="500"/>
                                        <p:tgtEl>
                                          <p:spTgt spid="24"/>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dissolve">
                                      <p:cBhvr>
                                        <p:cTn id="97" dur="5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dissolve">
                                      <p:cBhvr>
                                        <p:cTn id="102" dur="500"/>
                                        <p:tgtEl>
                                          <p:spTgt spid="27"/>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dissolve">
                                      <p:cBhvr>
                                        <p:cTn id="10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5" grpId="0" animBg="1"/>
      <p:bldP spid="17" grpId="0"/>
      <p:bldP spid="18" grpId="0"/>
      <p:bldP spid="21" grpId="0"/>
      <p:bldP spid="26" grpId="0"/>
      <p:bldP spid="28" grpId="0"/>
      <p:bldP spid="38" grpId="0"/>
      <p:bldP spid="39" grpId="0"/>
      <p:bldP spid="40" grpId="0"/>
      <p:bldP spid="41" grpId="0"/>
      <p:bldP spid="20" grpId="0"/>
      <p:bldP spid="22" grpId="0"/>
      <p:bldP spid="23" grpId="0"/>
      <p:bldP spid="24" grpId="0"/>
      <p:bldP spid="25" grpId="0" animBg="1"/>
      <p:bldP spid="27" grpId="0"/>
      <p:bldP spid="2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תוכן 3"/>
          <p:cNvSpPr txBox="1">
            <a:spLocks/>
          </p:cNvSpPr>
          <p:nvPr/>
        </p:nvSpPr>
        <p:spPr>
          <a:xfrm>
            <a:off x="300052" y="478713"/>
            <a:ext cx="11160000" cy="706968"/>
          </a:xfrm>
          <a:prstGeom prst="rect">
            <a:avLst/>
          </a:prstGeom>
        </p:spPr>
        <p:txBody>
          <a:bodyPr vert="horz" lIns="91440" tIns="45720" rIns="91440" bIns="45720" rtlCol="1">
            <a:normAutofit/>
          </a:bodyPr>
          <a:lstStyle/>
          <a:p>
            <a:pPr marL="342900" marR="0" lvl="0" indent="-342900" algn="ctr" defTabSz="914400" rtl="1" eaLnBrk="1" fontAlgn="auto" latinLnBrk="0" hangingPunct="1">
              <a:lnSpc>
                <a:spcPct val="100000"/>
              </a:lnSpc>
              <a:spcBef>
                <a:spcPts val="0"/>
              </a:spcBef>
              <a:spcAft>
                <a:spcPts val="600"/>
              </a:spcAft>
              <a:buClrTx/>
              <a:buSzTx/>
              <a:tabLst/>
              <a:defRPr/>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שלב 4</a:t>
            </a:r>
            <a:r>
              <a:rPr kumimoji="0" lang="he-IL" sz="2400" b="0" i="0" u="none" strike="noStrike" kern="1200" cap="none" spc="0" normalizeH="0" noProof="0" dirty="0">
                <a:ln>
                  <a:noFill/>
                </a:ln>
                <a:solidFill>
                  <a:srgbClr val="002060"/>
                </a:solidFill>
                <a:effectLst/>
                <a:uLnTx/>
                <a:uFillTx/>
                <a:latin typeface="Varela Round" pitchFamily="2" charset="-79"/>
                <a:ea typeface="+mn-ea"/>
                <a:cs typeface="Varela Round" pitchFamily="2" charset="-79"/>
              </a:rPr>
              <a:t> - </a:t>
            </a: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רישום פעולות יומן עבור סגירת חשבונות המע"מ והעברה </a:t>
            </a:r>
            <a:r>
              <a:rPr kumimoji="0" lang="he-IL" sz="2400" b="0" i="0" u="none" strike="noStrike" kern="1200" cap="none" spc="0" normalizeH="0" baseline="0" noProof="0" dirty="0" err="1">
                <a:ln>
                  <a:noFill/>
                </a:ln>
                <a:solidFill>
                  <a:srgbClr val="002060"/>
                </a:solidFill>
                <a:effectLst/>
                <a:uLnTx/>
                <a:uFillTx/>
                <a:latin typeface="Varela Round" pitchFamily="2" charset="-79"/>
                <a:ea typeface="+mn-ea"/>
                <a:cs typeface="Varela Round" pitchFamily="2" charset="-79"/>
              </a:rPr>
              <a:t>לחו"ז</a:t>
            </a: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 מע"מ</a:t>
            </a: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graphicFrame>
        <p:nvGraphicFramePr>
          <p:cNvPr id="6" name="מציין מיקום תוכן 4"/>
          <p:cNvGraphicFramePr>
            <a:graphicFrameLocks noGrp="1"/>
          </p:cNvGraphicFramePr>
          <p:nvPr>
            <p:ph sz="quarter" idx="4"/>
          </p:nvPr>
        </p:nvGraphicFramePr>
        <p:xfrm>
          <a:off x="480078" y="1104438"/>
          <a:ext cx="11335404" cy="1483360"/>
        </p:xfrm>
        <a:graphic>
          <a:graphicData uri="http://schemas.openxmlformats.org/drawingml/2006/table">
            <a:tbl>
              <a:tblPr rtl="1" firstRow="1" bandRow="1">
                <a:tableStyleId>{5C22544A-7EE6-4342-B048-85BDC9FD1C3A}</a:tableStyleId>
              </a:tblPr>
              <a:tblGrid>
                <a:gridCol w="1198708">
                  <a:extLst>
                    <a:ext uri="{9D8B030D-6E8A-4147-A177-3AD203B41FA5}">
                      <a16:colId xmlns:a16="http://schemas.microsoft.com/office/drawing/2014/main" val="20000"/>
                    </a:ext>
                  </a:extLst>
                </a:gridCol>
                <a:gridCol w="1974797">
                  <a:extLst>
                    <a:ext uri="{9D8B030D-6E8A-4147-A177-3AD203B41FA5}">
                      <a16:colId xmlns:a16="http://schemas.microsoft.com/office/drawing/2014/main" val="20001"/>
                    </a:ext>
                  </a:extLst>
                </a:gridCol>
                <a:gridCol w="1900518">
                  <a:extLst>
                    <a:ext uri="{9D8B030D-6E8A-4147-A177-3AD203B41FA5}">
                      <a16:colId xmlns:a16="http://schemas.microsoft.com/office/drawing/2014/main" val="20002"/>
                    </a:ext>
                  </a:extLst>
                </a:gridCol>
                <a:gridCol w="1039906">
                  <a:extLst>
                    <a:ext uri="{9D8B030D-6E8A-4147-A177-3AD203B41FA5}">
                      <a16:colId xmlns:a16="http://schemas.microsoft.com/office/drawing/2014/main" val="20003"/>
                    </a:ext>
                  </a:extLst>
                </a:gridCol>
                <a:gridCol w="565590">
                  <a:extLst>
                    <a:ext uri="{9D8B030D-6E8A-4147-A177-3AD203B41FA5}">
                      <a16:colId xmlns:a16="http://schemas.microsoft.com/office/drawing/2014/main" val="20004"/>
                    </a:ext>
                  </a:extLst>
                </a:gridCol>
                <a:gridCol w="2246495">
                  <a:extLst>
                    <a:ext uri="{9D8B030D-6E8A-4147-A177-3AD203B41FA5}">
                      <a16:colId xmlns:a16="http://schemas.microsoft.com/office/drawing/2014/main" val="20005"/>
                    </a:ext>
                  </a:extLst>
                </a:gridCol>
                <a:gridCol w="1179011">
                  <a:extLst>
                    <a:ext uri="{9D8B030D-6E8A-4147-A177-3AD203B41FA5}">
                      <a16:colId xmlns:a16="http://schemas.microsoft.com/office/drawing/2014/main" val="20006"/>
                    </a:ext>
                  </a:extLst>
                </a:gridCol>
                <a:gridCol w="123037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err="1">
                          <a:solidFill>
                            <a:srgbClr val="000000"/>
                          </a:solidFill>
                          <a:latin typeface="Arial"/>
                        </a:rPr>
                        <a:t>ז"פ</a:t>
                      </a:r>
                      <a:endParaRPr lang="he-IL" sz="2000" b="1"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bl>
          </a:graphicData>
        </a:graphic>
      </p:graphicFrame>
      <p:sp>
        <p:nvSpPr>
          <p:cNvPr id="7" name="TextBox 6"/>
          <p:cNvSpPr txBox="1"/>
          <p:nvPr/>
        </p:nvSpPr>
        <p:spPr>
          <a:xfrm>
            <a:off x="10522136" y="1470212"/>
            <a:ext cx="1293346" cy="369332"/>
          </a:xfrm>
          <a:prstGeom prst="rect">
            <a:avLst/>
          </a:prstGeom>
          <a:noFill/>
        </p:spPr>
        <p:txBody>
          <a:bodyPr wrap="square" rtlCol="1">
            <a:spAutoFit/>
          </a:bodyPr>
          <a:lstStyle/>
          <a:p>
            <a:r>
              <a:rPr lang="he-IL" dirty="0"/>
              <a:t>30.4.2020</a:t>
            </a:r>
          </a:p>
        </p:txBody>
      </p:sp>
      <p:sp>
        <p:nvSpPr>
          <p:cNvPr id="8" name="TextBox 7"/>
          <p:cNvSpPr txBox="1"/>
          <p:nvPr/>
        </p:nvSpPr>
        <p:spPr>
          <a:xfrm>
            <a:off x="10549033" y="1843136"/>
            <a:ext cx="1293346" cy="369332"/>
          </a:xfrm>
          <a:prstGeom prst="rect">
            <a:avLst/>
          </a:prstGeom>
          <a:noFill/>
        </p:spPr>
        <p:txBody>
          <a:bodyPr wrap="square" rtlCol="1">
            <a:spAutoFit/>
          </a:bodyPr>
          <a:lstStyle/>
          <a:p>
            <a:r>
              <a:rPr lang="he-IL" dirty="0"/>
              <a:t>30.4.2020</a:t>
            </a:r>
          </a:p>
        </p:txBody>
      </p:sp>
      <p:sp>
        <p:nvSpPr>
          <p:cNvPr id="9" name="TextBox 8"/>
          <p:cNvSpPr txBox="1"/>
          <p:nvPr/>
        </p:nvSpPr>
        <p:spPr>
          <a:xfrm>
            <a:off x="10522143" y="2210684"/>
            <a:ext cx="1293346" cy="369332"/>
          </a:xfrm>
          <a:prstGeom prst="rect">
            <a:avLst/>
          </a:prstGeom>
          <a:noFill/>
        </p:spPr>
        <p:txBody>
          <a:bodyPr wrap="square" rtlCol="1">
            <a:spAutoFit/>
          </a:bodyPr>
          <a:lstStyle/>
          <a:p>
            <a:r>
              <a:rPr lang="he-IL" dirty="0"/>
              <a:t>30.4.2020</a:t>
            </a:r>
          </a:p>
        </p:txBody>
      </p:sp>
      <p:sp>
        <p:nvSpPr>
          <p:cNvPr id="10" name="TextBox 9"/>
          <p:cNvSpPr txBox="1"/>
          <p:nvPr/>
        </p:nvSpPr>
        <p:spPr>
          <a:xfrm>
            <a:off x="6806641" y="1486357"/>
            <a:ext cx="1799480" cy="369332"/>
          </a:xfrm>
          <a:prstGeom prst="rect">
            <a:avLst/>
          </a:prstGeom>
          <a:solidFill>
            <a:srgbClr val="FF66FF"/>
          </a:solidFill>
        </p:spPr>
        <p:txBody>
          <a:bodyPr wrap="square" rtlCol="1">
            <a:spAutoFit/>
          </a:bodyPr>
          <a:lstStyle/>
          <a:p>
            <a:r>
              <a:rPr lang="he-IL" dirty="0"/>
              <a:t>מס תשומות נכסים</a:t>
            </a:r>
          </a:p>
        </p:txBody>
      </p:sp>
      <p:sp>
        <p:nvSpPr>
          <p:cNvPr id="11" name="TextBox 10"/>
          <p:cNvSpPr txBox="1"/>
          <p:nvPr/>
        </p:nvSpPr>
        <p:spPr>
          <a:xfrm>
            <a:off x="6786331" y="2232198"/>
            <a:ext cx="1799480" cy="369332"/>
          </a:xfrm>
          <a:prstGeom prst="rect">
            <a:avLst/>
          </a:prstGeom>
          <a:solidFill>
            <a:srgbClr val="00FFFF"/>
          </a:solidFill>
        </p:spPr>
        <p:txBody>
          <a:bodyPr wrap="square" rtlCol="1">
            <a:spAutoFit/>
          </a:bodyPr>
          <a:lstStyle/>
          <a:p>
            <a:r>
              <a:rPr lang="he-IL" dirty="0"/>
              <a:t>מס תשומות</a:t>
            </a:r>
          </a:p>
        </p:txBody>
      </p:sp>
      <p:sp>
        <p:nvSpPr>
          <p:cNvPr id="12" name="TextBox 11"/>
          <p:cNvSpPr txBox="1"/>
          <p:nvPr/>
        </p:nvSpPr>
        <p:spPr>
          <a:xfrm>
            <a:off x="8794379" y="1819831"/>
            <a:ext cx="1799480" cy="369332"/>
          </a:xfrm>
          <a:prstGeom prst="rect">
            <a:avLst/>
          </a:prstGeom>
          <a:solidFill>
            <a:srgbClr val="00FF00"/>
          </a:solidFill>
        </p:spPr>
        <p:txBody>
          <a:bodyPr wrap="square" rtlCol="1">
            <a:spAutoFit/>
          </a:bodyPr>
          <a:lstStyle/>
          <a:p>
            <a:r>
              <a:rPr lang="he-IL" dirty="0"/>
              <a:t>מע"מ עסקאות</a:t>
            </a:r>
          </a:p>
        </p:txBody>
      </p:sp>
      <p:sp>
        <p:nvSpPr>
          <p:cNvPr id="13" name="TextBox 12"/>
          <p:cNvSpPr txBox="1"/>
          <p:nvPr/>
        </p:nvSpPr>
        <p:spPr>
          <a:xfrm>
            <a:off x="8794379" y="1486357"/>
            <a:ext cx="1691899" cy="369332"/>
          </a:xfrm>
          <a:prstGeom prst="rect">
            <a:avLst/>
          </a:prstGeom>
          <a:noFill/>
        </p:spPr>
        <p:txBody>
          <a:bodyPr wrap="square" rtlCol="1">
            <a:spAutoFit/>
          </a:bodyPr>
          <a:lstStyle/>
          <a:p>
            <a:r>
              <a:rPr lang="he-IL" dirty="0" err="1"/>
              <a:t>חו"ז</a:t>
            </a:r>
            <a:r>
              <a:rPr lang="he-IL" dirty="0"/>
              <a:t> מע"מ</a:t>
            </a:r>
          </a:p>
        </p:txBody>
      </p:sp>
      <p:sp>
        <p:nvSpPr>
          <p:cNvPr id="14" name="TextBox 13"/>
          <p:cNvSpPr txBox="1"/>
          <p:nvPr/>
        </p:nvSpPr>
        <p:spPr>
          <a:xfrm>
            <a:off x="6902873" y="1818047"/>
            <a:ext cx="1691899" cy="369332"/>
          </a:xfrm>
          <a:prstGeom prst="rect">
            <a:avLst/>
          </a:prstGeom>
          <a:noFill/>
        </p:spPr>
        <p:txBody>
          <a:bodyPr wrap="square" rtlCol="1">
            <a:spAutoFit/>
          </a:bodyPr>
          <a:lstStyle/>
          <a:p>
            <a:r>
              <a:rPr lang="he-IL" dirty="0" err="1"/>
              <a:t>חו"ז</a:t>
            </a:r>
            <a:r>
              <a:rPr lang="he-IL" dirty="0"/>
              <a:t> מע"מ</a:t>
            </a:r>
          </a:p>
        </p:txBody>
      </p:sp>
      <p:sp>
        <p:nvSpPr>
          <p:cNvPr id="15" name="TextBox 14"/>
          <p:cNvSpPr txBox="1"/>
          <p:nvPr/>
        </p:nvSpPr>
        <p:spPr>
          <a:xfrm>
            <a:off x="8848173" y="2221453"/>
            <a:ext cx="1691899" cy="369332"/>
          </a:xfrm>
          <a:prstGeom prst="rect">
            <a:avLst/>
          </a:prstGeom>
          <a:noFill/>
        </p:spPr>
        <p:txBody>
          <a:bodyPr wrap="square" rtlCol="1">
            <a:spAutoFit/>
          </a:bodyPr>
          <a:lstStyle/>
          <a:p>
            <a:r>
              <a:rPr lang="he-IL" dirty="0" err="1"/>
              <a:t>חו"ז</a:t>
            </a:r>
            <a:r>
              <a:rPr lang="he-IL" dirty="0"/>
              <a:t> מע"מ</a:t>
            </a:r>
          </a:p>
        </p:txBody>
      </p:sp>
      <p:sp>
        <p:nvSpPr>
          <p:cNvPr id="16" name="TextBox 15"/>
          <p:cNvSpPr txBox="1"/>
          <p:nvPr/>
        </p:nvSpPr>
        <p:spPr>
          <a:xfrm>
            <a:off x="2671481" y="1486357"/>
            <a:ext cx="2528047" cy="369332"/>
          </a:xfrm>
          <a:prstGeom prst="rect">
            <a:avLst/>
          </a:prstGeom>
          <a:noFill/>
        </p:spPr>
        <p:txBody>
          <a:bodyPr wrap="square" rtlCol="1">
            <a:spAutoFit/>
          </a:bodyPr>
          <a:lstStyle/>
          <a:p>
            <a:r>
              <a:rPr lang="he-IL" dirty="0"/>
              <a:t>סגירת מס תשומות נכסים</a:t>
            </a:r>
          </a:p>
        </p:txBody>
      </p:sp>
      <p:sp>
        <p:nvSpPr>
          <p:cNvPr id="17" name="TextBox 16"/>
          <p:cNvSpPr txBox="1"/>
          <p:nvPr/>
        </p:nvSpPr>
        <p:spPr>
          <a:xfrm>
            <a:off x="2662520" y="1835976"/>
            <a:ext cx="2528047" cy="369332"/>
          </a:xfrm>
          <a:prstGeom prst="rect">
            <a:avLst/>
          </a:prstGeom>
          <a:noFill/>
        </p:spPr>
        <p:txBody>
          <a:bodyPr wrap="square" rtlCol="1">
            <a:spAutoFit/>
          </a:bodyPr>
          <a:lstStyle/>
          <a:p>
            <a:r>
              <a:rPr lang="he-IL" dirty="0"/>
              <a:t>סגירת מע"מ עסקאות</a:t>
            </a:r>
          </a:p>
        </p:txBody>
      </p:sp>
      <p:sp>
        <p:nvSpPr>
          <p:cNvPr id="18" name="TextBox 17"/>
          <p:cNvSpPr txBox="1"/>
          <p:nvPr/>
        </p:nvSpPr>
        <p:spPr>
          <a:xfrm>
            <a:off x="2537017" y="2266272"/>
            <a:ext cx="2528047" cy="369332"/>
          </a:xfrm>
          <a:prstGeom prst="rect">
            <a:avLst/>
          </a:prstGeom>
          <a:noFill/>
        </p:spPr>
        <p:txBody>
          <a:bodyPr wrap="square" rtlCol="1">
            <a:spAutoFit/>
          </a:bodyPr>
          <a:lstStyle/>
          <a:p>
            <a:r>
              <a:rPr lang="he-IL" dirty="0"/>
              <a:t>סגירת מס תשומות</a:t>
            </a:r>
          </a:p>
        </p:txBody>
      </p:sp>
      <p:sp>
        <p:nvSpPr>
          <p:cNvPr id="19" name="TextBox 18"/>
          <p:cNvSpPr txBox="1"/>
          <p:nvPr/>
        </p:nvSpPr>
        <p:spPr>
          <a:xfrm>
            <a:off x="1864656" y="1486357"/>
            <a:ext cx="806825" cy="369332"/>
          </a:xfrm>
          <a:prstGeom prst="rect">
            <a:avLst/>
          </a:prstGeom>
          <a:noFill/>
        </p:spPr>
        <p:txBody>
          <a:bodyPr wrap="square" rtlCol="1">
            <a:spAutoFit/>
          </a:bodyPr>
          <a:lstStyle/>
          <a:p>
            <a:r>
              <a:rPr lang="he-IL" dirty="0"/>
              <a:t>306</a:t>
            </a:r>
          </a:p>
        </p:txBody>
      </p:sp>
      <p:sp>
        <p:nvSpPr>
          <p:cNvPr id="20" name="TextBox 19"/>
          <p:cNvSpPr txBox="1"/>
          <p:nvPr/>
        </p:nvSpPr>
        <p:spPr>
          <a:xfrm>
            <a:off x="690310" y="1477396"/>
            <a:ext cx="806825" cy="369332"/>
          </a:xfrm>
          <a:prstGeom prst="rect">
            <a:avLst/>
          </a:prstGeom>
          <a:solidFill>
            <a:srgbClr val="FF66FF"/>
          </a:solidFill>
        </p:spPr>
        <p:txBody>
          <a:bodyPr wrap="square" rtlCol="1">
            <a:spAutoFit/>
          </a:bodyPr>
          <a:lstStyle/>
          <a:p>
            <a:r>
              <a:rPr lang="he-IL" dirty="0"/>
              <a:t>306</a:t>
            </a:r>
          </a:p>
        </p:txBody>
      </p:sp>
      <p:sp>
        <p:nvSpPr>
          <p:cNvPr id="21" name="TextBox 20"/>
          <p:cNvSpPr txBox="1"/>
          <p:nvPr/>
        </p:nvSpPr>
        <p:spPr>
          <a:xfrm>
            <a:off x="699271" y="1896940"/>
            <a:ext cx="797864" cy="369332"/>
          </a:xfrm>
          <a:prstGeom prst="rect">
            <a:avLst/>
          </a:prstGeom>
          <a:noFill/>
        </p:spPr>
        <p:txBody>
          <a:bodyPr wrap="square" rtlCol="1">
            <a:spAutoFit/>
          </a:bodyPr>
          <a:lstStyle/>
          <a:p>
            <a:r>
              <a:rPr lang="he-IL" dirty="0"/>
              <a:t>2,177</a:t>
            </a:r>
          </a:p>
        </p:txBody>
      </p:sp>
      <p:sp>
        <p:nvSpPr>
          <p:cNvPr id="22" name="TextBox 21"/>
          <p:cNvSpPr txBox="1"/>
          <p:nvPr/>
        </p:nvSpPr>
        <p:spPr>
          <a:xfrm>
            <a:off x="1864656" y="1861082"/>
            <a:ext cx="797864" cy="369332"/>
          </a:xfrm>
          <a:prstGeom prst="rect">
            <a:avLst/>
          </a:prstGeom>
          <a:solidFill>
            <a:srgbClr val="00FF00"/>
          </a:solidFill>
        </p:spPr>
        <p:txBody>
          <a:bodyPr wrap="square" rtlCol="1">
            <a:spAutoFit/>
          </a:bodyPr>
          <a:lstStyle/>
          <a:p>
            <a:r>
              <a:rPr lang="he-IL" dirty="0"/>
              <a:t>2,177</a:t>
            </a:r>
          </a:p>
        </p:txBody>
      </p:sp>
      <p:sp>
        <p:nvSpPr>
          <p:cNvPr id="23" name="TextBox 22"/>
          <p:cNvSpPr txBox="1"/>
          <p:nvPr/>
        </p:nvSpPr>
        <p:spPr>
          <a:xfrm>
            <a:off x="1524034" y="2266272"/>
            <a:ext cx="1012984" cy="369332"/>
          </a:xfrm>
          <a:prstGeom prst="rect">
            <a:avLst/>
          </a:prstGeom>
          <a:noFill/>
        </p:spPr>
        <p:txBody>
          <a:bodyPr wrap="square" rtlCol="1">
            <a:spAutoFit/>
          </a:bodyPr>
          <a:lstStyle/>
          <a:p>
            <a:r>
              <a:rPr lang="he-IL" dirty="0"/>
              <a:t>1,353</a:t>
            </a:r>
          </a:p>
        </p:txBody>
      </p:sp>
      <p:sp>
        <p:nvSpPr>
          <p:cNvPr id="24" name="TextBox 23"/>
          <p:cNvSpPr txBox="1"/>
          <p:nvPr/>
        </p:nvSpPr>
        <p:spPr>
          <a:xfrm>
            <a:off x="480079" y="2257311"/>
            <a:ext cx="1043954" cy="369332"/>
          </a:xfrm>
          <a:prstGeom prst="rect">
            <a:avLst/>
          </a:prstGeom>
          <a:solidFill>
            <a:srgbClr val="00FFFF"/>
          </a:solidFill>
        </p:spPr>
        <p:txBody>
          <a:bodyPr wrap="square" rtlCol="1">
            <a:spAutoFit/>
          </a:bodyPr>
          <a:lstStyle/>
          <a:p>
            <a:r>
              <a:rPr lang="he-IL" dirty="0"/>
              <a:t>1,353</a:t>
            </a:r>
          </a:p>
        </p:txBody>
      </p:sp>
      <p:graphicFrame>
        <p:nvGraphicFramePr>
          <p:cNvPr id="25" name="מציין מיקום תוכן 4"/>
          <p:cNvGraphicFramePr>
            <a:graphicFrameLocks/>
          </p:cNvGraphicFramePr>
          <p:nvPr>
            <p:extLst>
              <p:ext uri="{D42A27DB-BD31-4B8C-83A1-F6EECF244321}">
                <p14:modId xmlns:p14="http://schemas.microsoft.com/office/powerpoint/2010/main" val="2844906005"/>
              </p:ext>
            </p:extLst>
          </p:nvPr>
        </p:nvGraphicFramePr>
        <p:xfrm>
          <a:off x="656946" y="3291502"/>
          <a:ext cx="11158536" cy="148336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r>
                        <a:rPr lang="he-IL" dirty="0"/>
                        <a:t> </a:t>
                      </a:r>
                    </a:p>
                  </a:txBody>
                  <a:tcPr/>
                </a:tc>
                <a:tc>
                  <a:txBody>
                    <a:bodyPr/>
                    <a:lstStyle/>
                    <a:p>
                      <a:pPr rtl="1"/>
                      <a:endParaRPr lang="he-IL" dirty="0"/>
                    </a:p>
                  </a:txBody>
                  <a:tcPr/>
                </a:tc>
                <a:tc>
                  <a:txBody>
                    <a:bodyPr/>
                    <a:lstStyle/>
                    <a:p>
                      <a:pPr rtl="1"/>
                      <a:endParaRPr lang="he-IL" dirty="0"/>
                    </a:p>
                  </a:txBody>
                  <a:tcPr/>
                </a:tc>
                <a:tc>
                  <a:txBody>
                    <a:bodyPr/>
                    <a:lstStyle/>
                    <a:p>
                      <a:endParaRPr lang="he-IL" dirty="0"/>
                    </a:p>
                  </a:txBody>
                  <a:tcPr/>
                </a:tc>
                <a:tc>
                  <a:txBody>
                    <a:bodyPr/>
                    <a:lstStyle/>
                    <a:p>
                      <a:endParaRPr lang="he-IL" dirty="0"/>
                    </a:p>
                  </a:txBody>
                  <a:tcPr/>
                </a:tc>
                <a:extLst>
                  <a:ext uri="{0D108BD9-81ED-4DB2-BD59-A6C34878D82A}">
                    <a16:rowId xmlns:a16="http://schemas.microsoft.com/office/drawing/2014/main" val="10001"/>
                  </a:ext>
                </a:extLst>
              </a:tr>
              <a:tr h="370840">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2"/>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bl>
          </a:graphicData>
        </a:graphic>
      </p:graphicFrame>
      <p:sp>
        <p:nvSpPr>
          <p:cNvPr id="26" name="TextBox 25"/>
          <p:cNvSpPr txBox="1"/>
          <p:nvPr/>
        </p:nvSpPr>
        <p:spPr>
          <a:xfrm>
            <a:off x="4141694" y="2883907"/>
            <a:ext cx="5647765" cy="369332"/>
          </a:xfrm>
          <a:prstGeom prst="rect">
            <a:avLst/>
          </a:prstGeom>
          <a:noFill/>
        </p:spPr>
        <p:txBody>
          <a:bodyPr wrap="square" rtlCol="1">
            <a:spAutoFit/>
          </a:bodyPr>
          <a:lstStyle/>
          <a:p>
            <a:pPr algn="ctr"/>
            <a:r>
              <a:rPr lang="he-IL" b="1" dirty="0">
                <a:latin typeface="Varela Round" pitchFamily="2" charset="-79"/>
                <a:cs typeface="Varela Round" pitchFamily="2" charset="-79"/>
              </a:rPr>
              <a:t>חשבון </a:t>
            </a:r>
            <a:r>
              <a:rPr lang="he-IL" b="1" dirty="0" err="1">
                <a:latin typeface="Varela Round" pitchFamily="2" charset="-79"/>
                <a:cs typeface="Varela Round" pitchFamily="2" charset="-79"/>
              </a:rPr>
              <a:t>חו"ז</a:t>
            </a:r>
            <a:r>
              <a:rPr lang="he-IL" b="1" dirty="0">
                <a:latin typeface="Varela Round" pitchFamily="2" charset="-79"/>
                <a:cs typeface="Varela Round" pitchFamily="2" charset="-79"/>
              </a:rPr>
              <a:t> מע"מ</a:t>
            </a:r>
          </a:p>
        </p:txBody>
      </p:sp>
      <p:sp>
        <p:nvSpPr>
          <p:cNvPr id="27" name="TextBox 26"/>
          <p:cNvSpPr txBox="1"/>
          <p:nvPr/>
        </p:nvSpPr>
        <p:spPr>
          <a:xfrm>
            <a:off x="10387672" y="3645853"/>
            <a:ext cx="1293346" cy="369332"/>
          </a:xfrm>
          <a:prstGeom prst="rect">
            <a:avLst/>
          </a:prstGeom>
          <a:noFill/>
        </p:spPr>
        <p:txBody>
          <a:bodyPr wrap="square" rtlCol="1">
            <a:spAutoFit/>
          </a:bodyPr>
          <a:lstStyle/>
          <a:p>
            <a:r>
              <a:rPr lang="he-IL" dirty="0"/>
              <a:t>30.4.2020</a:t>
            </a:r>
          </a:p>
        </p:txBody>
      </p:sp>
      <p:sp>
        <p:nvSpPr>
          <p:cNvPr id="28" name="TextBox 27"/>
          <p:cNvSpPr txBox="1"/>
          <p:nvPr/>
        </p:nvSpPr>
        <p:spPr>
          <a:xfrm>
            <a:off x="10378711" y="4013401"/>
            <a:ext cx="1293346" cy="369332"/>
          </a:xfrm>
          <a:prstGeom prst="rect">
            <a:avLst/>
          </a:prstGeom>
          <a:noFill/>
        </p:spPr>
        <p:txBody>
          <a:bodyPr wrap="square" rtlCol="1">
            <a:spAutoFit/>
          </a:bodyPr>
          <a:lstStyle/>
          <a:p>
            <a:r>
              <a:rPr lang="he-IL" dirty="0"/>
              <a:t>30.4.2020</a:t>
            </a:r>
          </a:p>
        </p:txBody>
      </p:sp>
      <p:sp>
        <p:nvSpPr>
          <p:cNvPr id="29" name="TextBox 28"/>
          <p:cNvSpPr txBox="1"/>
          <p:nvPr/>
        </p:nvSpPr>
        <p:spPr>
          <a:xfrm>
            <a:off x="10378711" y="4407839"/>
            <a:ext cx="1293346" cy="369332"/>
          </a:xfrm>
          <a:prstGeom prst="rect">
            <a:avLst/>
          </a:prstGeom>
          <a:noFill/>
        </p:spPr>
        <p:txBody>
          <a:bodyPr wrap="square" rtlCol="1">
            <a:spAutoFit/>
          </a:bodyPr>
          <a:lstStyle/>
          <a:p>
            <a:r>
              <a:rPr lang="he-IL"/>
              <a:t>30.4.2020</a:t>
            </a:r>
            <a:endParaRPr lang="he-IL" dirty="0"/>
          </a:p>
        </p:txBody>
      </p:sp>
      <p:sp>
        <p:nvSpPr>
          <p:cNvPr id="30" name="TextBox 29"/>
          <p:cNvSpPr txBox="1"/>
          <p:nvPr/>
        </p:nvSpPr>
        <p:spPr>
          <a:xfrm>
            <a:off x="8590580" y="3661998"/>
            <a:ext cx="1799480" cy="369332"/>
          </a:xfrm>
          <a:prstGeom prst="rect">
            <a:avLst/>
          </a:prstGeom>
          <a:solidFill>
            <a:srgbClr val="FF66FF"/>
          </a:solidFill>
        </p:spPr>
        <p:txBody>
          <a:bodyPr wrap="square" rtlCol="1">
            <a:spAutoFit/>
          </a:bodyPr>
          <a:lstStyle/>
          <a:p>
            <a:r>
              <a:rPr lang="he-IL" dirty="0"/>
              <a:t>מס תשומות נכסים</a:t>
            </a:r>
          </a:p>
        </p:txBody>
      </p:sp>
      <p:sp>
        <p:nvSpPr>
          <p:cNvPr id="31" name="TextBox 30"/>
          <p:cNvSpPr txBox="1"/>
          <p:nvPr/>
        </p:nvSpPr>
        <p:spPr>
          <a:xfrm>
            <a:off x="8615089" y="4058220"/>
            <a:ext cx="1799480" cy="369332"/>
          </a:xfrm>
          <a:prstGeom prst="rect">
            <a:avLst/>
          </a:prstGeom>
          <a:solidFill>
            <a:srgbClr val="00FF00"/>
          </a:solidFill>
        </p:spPr>
        <p:txBody>
          <a:bodyPr wrap="square" rtlCol="1">
            <a:spAutoFit/>
          </a:bodyPr>
          <a:lstStyle/>
          <a:p>
            <a:r>
              <a:rPr lang="he-IL" dirty="0"/>
              <a:t>מע"מ עסקאות</a:t>
            </a:r>
          </a:p>
        </p:txBody>
      </p:sp>
      <p:sp>
        <p:nvSpPr>
          <p:cNvPr id="32" name="TextBox 31"/>
          <p:cNvSpPr txBox="1"/>
          <p:nvPr/>
        </p:nvSpPr>
        <p:spPr>
          <a:xfrm>
            <a:off x="8606128" y="4443697"/>
            <a:ext cx="1799480" cy="369332"/>
          </a:xfrm>
          <a:prstGeom prst="rect">
            <a:avLst/>
          </a:prstGeom>
          <a:solidFill>
            <a:srgbClr val="00FFFF"/>
          </a:solidFill>
        </p:spPr>
        <p:txBody>
          <a:bodyPr wrap="square" rtlCol="1">
            <a:spAutoFit/>
          </a:bodyPr>
          <a:lstStyle/>
          <a:p>
            <a:r>
              <a:rPr lang="he-IL" dirty="0"/>
              <a:t>מס תשומות</a:t>
            </a:r>
          </a:p>
        </p:txBody>
      </p:sp>
      <p:sp>
        <p:nvSpPr>
          <p:cNvPr id="34" name="TextBox 33"/>
          <p:cNvSpPr txBox="1"/>
          <p:nvPr/>
        </p:nvSpPr>
        <p:spPr>
          <a:xfrm>
            <a:off x="5065064" y="3644069"/>
            <a:ext cx="2528047" cy="369332"/>
          </a:xfrm>
          <a:prstGeom prst="rect">
            <a:avLst/>
          </a:prstGeom>
          <a:noFill/>
        </p:spPr>
        <p:txBody>
          <a:bodyPr wrap="square" rtlCol="1">
            <a:spAutoFit/>
          </a:bodyPr>
          <a:lstStyle/>
          <a:p>
            <a:r>
              <a:rPr lang="he-IL" dirty="0"/>
              <a:t>סגירת מס תשומות נכסים</a:t>
            </a:r>
          </a:p>
        </p:txBody>
      </p:sp>
      <p:sp>
        <p:nvSpPr>
          <p:cNvPr id="35" name="TextBox 34"/>
          <p:cNvSpPr txBox="1"/>
          <p:nvPr/>
        </p:nvSpPr>
        <p:spPr>
          <a:xfrm>
            <a:off x="5065064" y="4013401"/>
            <a:ext cx="2528047" cy="369332"/>
          </a:xfrm>
          <a:prstGeom prst="rect">
            <a:avLst/>
          </a:prstGeom>
          <a:noFill/>
        </p:spPr>
        <p:txBody>
          <a:bodyPr wrap="square" rtlCol="1">
            <a:spAutoFit/>
          </a:bodyPr>
          <a:lstStyle/>
          <a:p>
            <a:r>
              <a:rPr lang="he-IL" dirty="0"/>
              <a:t>סגירת מע"מ עסקאות</a:t>
            </a:r>
          </a:p>
        </p:txBody>
      </p:sp>
      <p:sp>
        <p:nvSpPr>
          <p:cNvPr id="36" name="TextBox 35"/>
          <p:cNvSpPr txBox="1"/>
          <p:nvPr/>
        </p:nvSpPr>
        <p:spPr>
          <a:xfrm>
            <a:off x="5091903" y="4423984"/>
            <a:ext cx="2528047" cy="369332"/>
          </a:xfrm>
          <a:prstGeom prst="rect">
            <a:avLst/>
          </a:prstGeom>
          <a:noFill/>
        </p:spPr>
        <p:txBody>
          <a:bodyPr wrap="square" rtlCol="1">
            <a:spAutoFit/>
          </a:bodyPr>
          <a:lstStyle/>
          <a:p>
            <a:r>
              <a:rPr lang="he-IL" dirty="0"/>
              <a:t>סגירת מס תשומות</a:t>
            </a:r>
          </a:p>
        </p:txBody>
      </p:sp>
      <p:sp>
        <p:nvSpPr>
          <p:cNvPr id="37" name="TextBox 36"/>
          <p:cNvSpPr txBox="1"/>
          <p:nvPr/>
        </p:nvSpPr>
        <p:spPr>
          <a:xfrm>
            <a:off x="3854782" y="3653037"/>
            <a:ext cx="806825" cy="369332"/>
          </a:xfrm>
          <a:prstGeom prst="rect">
            <a:avLst/>
          </a:prstGeom>
          <a:solidFill>
            <a:srgbClr val="FF66FF"/>
          </a:solidFill>
        </p:spPr>
        <p:txBody>
          <a:bodyPr wrap="square" rtlCol="1">
            <a:spAutoFit/>
          </a:bodyPr>
          <a:lstStyle/>
          <a:p>
            <a:r>
              <a:rPr lang="he-IL" dirty="0"/>
              <a:t>306</a:t>
            </a:r>
          </a:p>
        </p:txBody>
      </p:sp>
      <p:sp>
        <p:nvSpPr>
          <p:cNvPr id="38" name="TextBox 37"/>
          <p:cNvSpPr txBox="1"/>
          <p:nvPr/>
        </p:nvSpPr>
        <p:spPr>
          <a:xfrm>
            <a:off x="2671481" y="4074365"/>
            <a:ext cx="797864" cy="369332"/>
          </a:xfrm>
          <a:prstGeom prst="rect">
            <a:avLst/>
          </a:prstGeom>
          <a:solidFill>
            <a:srgbClr val="00FF00"/>
          </a:solidFill>
        </p:spPr>
        <p:txBody>
          <a:bodyPr wrap="square" rtlCol="1">
            <a:spAutoFit/>
          </a:bodyPr>
          <a:lstStyle/>
          <a:p>
            <a:r>
              <a:rPr lang="he-IL" dirty="0"/>
              <a:t>2,177</a:t>
            </a:r>
          </a:p>
        </p:txBody>
      </p:sp>
      <p:sp>
        <p:nvSpPr>
          <p:cNvPr id="39" name="TextBox 38"/>
          <p:cNvSpPr txBox="1"/>
          <p:nvPr/>
        </p:nvSpPr>
        <p:spPr>
          <a:xfrm>
            <a:off x="3854783" y="4382733"/>
            <a:ext cx="833722" cy="369332"/>
          </a:xfrm>
          <a:prstGeom prst="rect">
            <a:avLst/>
          </a:prstGeom>
          <a:solidFill>
            <a:srgbClr val="00FFFF"/>
          </a:solidFill>
        </p:spPr>
        <p:txBody>
          <a:bodyPr wrap="square" rtlCol="1">
            <a:spAutoFit/>
          </a:bodyPr>
          <a:lstStyle/>
          <a:p>
            <a:r>
              <a:rPr lang="he-IL" dirty="0"/>
              <a:t>1,353</a:t>
            </a:r>
          </a:p>
        </p:txBody>
      </p:sp>
      <p:sp>
        <p:nvSpPr>
          <p:cNvPr id="40" name="TextBox 39"/>
          <p:cNvSpPr txBox="1"/>
          <p:nvPr/>
        </p:nvSpPr>
        <p:spPr>
          <a:xfrm>
            <a:off x="1201271" y="3688895"/>
            <a:ext cx="1075764" cy="369332"/>
          </a:xfrm>
          <a:prstGeom prst="rect">
            <a:avLst/>
          </a:prstGeom>
          <a:noFill/>
        </p:spPr>
        <p:txBody>
          <a:bodyPr wrap="square" rtlCol="1">
            <a:spAutoFit/>
          </a:bodyPr>
          <a:lstStyle/>
          <a:p>
            <a:r>
              <a:rPr lang="he-IL" dirty="0"/>
              <a:t>306</a:t>
            </a:r>
          </a:p>
        </p:txBody>
      </p:sp>
      <p:sp>
        <p:nvSpPr>
          <p:cNvPr id="41" name="TextBox 40"/>
          <p:cNvSpPr txBox="1"/>
          <p:nvPr/>
        </p:nvSpPr>
        <p:spPr>
          <a:xfrm>
            <a:off x="1174381" y="4074372"/>
            <a:ext cx="1075764" cy="369332"/>
          </a:xfrm>
          <a:prstGeom prst="rect">
            <a:avLst/>
          </a:prstGeom>
          <a:noFill/>
        </p:spPr>
        <p:txBody>
          <a:bodyPr wrap="square" rtlCol="1">
            <a:spAutoFit/>
          </a:bodyPr>
          <a:lstStyle/>
          <a:p>
            <a:r>
              <a:rPr lang="he-IL" dirty="0"/>
              <a:t>1,871</a:t>
            </a:r>
          </a:p>
        </p:txBody>
      </p:sp>
      <p:sp>
        <p:nvSpPr>
          <p:cNvPr id="42" name="TextBox 41"/>
          <p:cNvSpPr txBox="1"/>
          <p:nvPr/>
        </p:nvSpPr>
        <p:spPr>
          <a:xfrm>
            <a:off x="1138523" y="4415023"/>
            <a:ext cx="1075764" cy="369332"/>
          </a:xfrm>
          <a:prstGeom prst="rect">
            <a:avLst/>
          </a:prstGeom>
          <a:noFill/>
        </p:spPr>
        <p:txBody>
          <a:bodyPr wrap="square" rtlCol="1">
            <a:spAutoFit/>
          </a:bodyPr>
          <a:lstStyle/>
          <a:p>
            <a:r>
              <a:rPr lang="he-IL" dirty="0"/>
              <a:t>518</a:t>
            </a:r>
          </a:p>
        </p:txBody>
      </p:sp>
      <p:sp>
        <p:nvSpPr>
          <p:cNvPr id="43" name="TextBox 42"/>
          <p:cNvSpPr txBox="1"/>
          <p:nvPr/>
        </p:nvSpPr>
        <p:spPr>
          <a:xfrm>
            <a:off x="699271" y="3688895"/>
            <a:ext cx="439252" cy="369332"/>
          </a:xfrm>
          <a:prstGeom prst="rect">
            <a:avLst/>
          </a:prstGeom>
          <a:noFill/>
        </p:spPr>
        <p:txBody>
          <a:bodyPr wrap="square" rtlCol="1">
            <a:spAutoFit/>
          </a:bodyPr>
          <a:lstStyle/>
          <a:p>
            <a:r>
              <a:rPr lang="he-IL" dirty="0"/>
              <a:t>ח</a:t>
            </a:r>
          </a:p>
        </p:txBody>
      </p:sp>
      <p:sp>
        <p:nvSpPr>
          <p:cNvPr id="44" name="TextBox 43"/>
          <p:cNvSpPr txBox="1"/>
          <p:nvPr/>
        </p:nvSpPr>
        <p:spPr>
          <a:xfrm>
            <a:off x="690310" y="4020585"/>
            <a:ext cx="439252" cy="369332"/>
          </a:xfrm>
          <a:prstGeom prst="rect">
            <a:avLst/>
          </a:prstGeom>
          <a:noFill/>
        </p:spPr>
        <p:txBody>
          <a:bodyPr wrap="square" rtlCol="1">
            <a:spAutoFit/>
          </a:bodyPr>
          <a:lstStyle/>
          <a:p>
            <a:r>
              <a:rPr lang="he-IL" dirty="0"/>
              <a:t>ז</a:t>
            </a:r>
          </a:p>
        </p:txBody>
      </p:sp>
      <p:sp>
        <p:nvSpPr>
          <p:cNvPr id="45" name="TextBox 44"/>
          <p:cNvSpPr txBox="1"/>
          <p:nvPr/>
        </p:nvSpPr>
        <p:spPr>
          <a:xfrm>
            <a:off x="699278" y="4388133"/>
            <a:ext cx="439252" cy="369332"/>
          </a:xfrm>
          <a:prstGeom prst="rect">
            <a:avLst/>
          </a:prstGeom>
          <a:noFill/>
        </p:spPr>
        <p:txBody>
          <a:bodyPr wrap="square" rtlCol="1">
            <a:spAutoFit/>
          </a:bodyPr>
          <a:lstStyle/>
          <a:p>
            <a:r>
              <a:rPr lang="he-IL" dirty="0"/>
              <a:t>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1+#ppt_w/2"/>
                                          </p:val>
                                        </p:tav>
                                        <p:tav tm="100000">
                                          <p:val>
                                            <p:strVal val="#ppt_x"/>
                                          </p:val>
                                        </p:tav>
                                      </p:tavLst>
                                    </p:anim>
                                    <p:anim calcmode="lin" valueType="num">
                                      <p:cBhvr additive="base">
                                        <p:cTn id="14"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1+#ppt_w/2"/>
                                          </p:val>
                                        </p:tav>
                                        <p:tav tm="100000">
                                          <p:val>
                                            <p:strVal val="#ppt_x"/>
                                          </p:val>
                                        </p:tav>
                                      </p:tavLst>
                                    </p:anim>
                                    <p:anim calcmode="lin" valueType="num">
                                      <p:cBhvr additive="base">
                                        <p:cTn id="20"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1+#ppt_w/2"/>
                                          </p:val>
                                        </p:tav>
                                        <p:tav tm="100000">
                                          <p:val>
                                            <p:strVal val="#ppt_x"/>
                                          </p:val>
                                        </p:tav>
                                      </p:tavLst>
                                    </p:anim>
                                    <p:anim calcmode="lin" valueType="num">
                                      <p:cBhvr additive="base">
                                        <p:cTn id="3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1+#ppt_w/2"/>
                                          </p:val>
                                        </p:tav>
                                        <p:tav tm="100000">
                                          <p:val>
                                            <p:strVal val="#ppt_x"/>
                                          </p:val>
                                        </p:tav>
                                      </p:tavLst>
                                    </p:anim>
                                    <p:anim calcmode="lin" valueType="num">
                                      <p:cBhvr additive="base">
                                        <p:cTn id="4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1+#ppt_w/2"/>
                                          </p:val>
                                        </p:tav>
                                        <p:tav tm="100000">
                                          <p:val>
                                            <p:strVal val="#ppt_x"/>
                                          </p:val>
                                        </p:tav>
                                      </p:tavLst>
                                    </p:anim>
                                    <p:anim calcmode="lin" valueType="num">
                                      <p:cBhvr additive="base">
                                        <p:cTn id="5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1+#ppt_w/2"/>
                                          </p:val>
                                        </p:tav>
                                        <p:tav tm="100000">
                                          <p:val>
                                            <p:strVal val="#ppt_x"/>
                                          </p:val>
                                        </p:tav>
                                      </p:tavLst>
                                    </p:anim>
                                    <p:anim calcmode="lin" valueType="num">
                                      <p:cBhvr additive="base">
                                        <p:cTn id="56"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1+#ppt_w/2"/>
                                          </p:val>
                                        </p:tav>
                                        <p:tav tm="100000">
                                          <p:val>
                                            <p:strVal val="#ppt_x"/>
                                          </p:val>
                                        </p:tav>
                                      </p:tavLst>
                                    </p:anim>
                                    <p:anim calcmode="lin" valueType="num">
                                      <p:cBhvr additive="base">
                                        <p:cTn id="6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1+#ppt_w/2"/>
                                          </p:val>
                                        </p:tav>
                                        <p:tav tm="100000">
                                          <p:val>
                                            <p:strVal val="#ppt_x"/>
                                          </p:val>
                                        </p:tav>
                                      </p:tavLst>
                                    </p:anim>
                                    <p:anim calcmode="lin" valueType="num">
                                      <p:cBhvr additive="base">
                                        <p:cTn id="7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additive="base">
                                        <p:cTn id="79" dur="500" fill="hold"/>
                                        <p:tgtEl>
                                          <p:spTgt spid="9"/>
                                        </p:tgtEl>
                                        <p:attrNameLst>
                                          <p:attrName>ppt_x</p:attrName>
                                        </p:attrNameLst>
                                      </p:cBhvr>
                                      <p:tavLst>
                                        <p:tav tm="0">
                                          <p:val>
                                            <p:strVal val="1+#ppt_w/2"/>
                                          </p:val>
                                        </p:tav>
                                        <p:tav tm="100000">
                                          <p:val>
                                            <p:strVal val="#ppt_x"/>
                                          </p:val>
                                        </p:tav>
                                      </p:tavLst>
                                    </p:anim>
                                    <p:anim calcmode="lin" valueType="num">
                                      <p:cBhvr additive="base">
                                        <p:cTn id="8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1+#ppt_w/2"/>
                                          </p:val>
                                        </p:tav>
                                        <p:tav tm="100000">
                                          <p:val>
                                            <p:strVal val="#ppt_x"/>
                                          </p:val>
                                        </p:tav>
                                      </p:tavLst>
                                    </p:anim>
                                    <p:anim calcmode="lin" valueType="num">
                                      <p:cBhvr additive="base">
                                        <p:cTn id="86"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2" fill="hold" grpId="0" nodeType="clickEffect">
                                  <p:stCondLst>
                                    <p:cond delay="0"/>
                                  </p:stCondLst>
                                  <p:childTnLst>
                                    <p:set>
                                      <p:cBhvr>
                                        <p:cTn id="90" dur="1" fill="hold">
                                          <p:stCondLst>
                                            <p:cond delay="0"/>
                                          </p:stCondLst>
                                        </p:cTn>
                                        <p:tgtEl>
                                          <p:spTgt spid="23"/>
                                        </p:tgtEl>
                                        <p:attrNameLst>
                                          <p:attrName>style.visibility</p:attrName>
                                        </p:attrNameLst>
                                      </p:cBhvr>
                                      <p:to>
                                        <p:strVal val="visible"/>
                                      </p:to>
                                    </p:set>
                                    <p:anim calcmode="lin" valueType="num">
                                      <p:cBhvr additive="base">
                                        <p:cTn id="91" dur="500" fill="hold"/>
                                        <p:tgtEl>
                                          <p:spTgt spid="23"/>
                                        </p:tgtEl>
                                        <p:attrNameLst>
                                          <p:attrName>ppt_x</p:attrName>
                                        </p:attrNameLst>
                                      </p:cBhvr>
                                      <p:tavLst>
                                        <p:tav tm="0">
                                          <p:val>
                                            <p:strVal val="1+#ppt_w/2"/>
                                          </p:val>
                                        </p:tav>
                                        <p:tav tm="100000">
                                          <p:val>
                                            <p:strVal val="#ppt_x"/>
                                          </p:val>
                                        </p:tav>
                                      </p:tavLst>
                                    </p:anim>
                                    <p:anim calcmode="lin" valueType="num">
                                      <p:cBhvr additive="base">
                                        <p:cTn id="92"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additive="base">
                                        <p:cTn id="97" dur="500" fill="hold"/>
                                        <p:tgtEl>
                                          <p:spTgt spid="11"/>
                                        </p:tgtEl>
                                        <p:attrNameLst>
                                          <p:attrName>ppt_x</p:attrName>
                                        </p:attrNameLst>
                                      </p:cBhvr>
                                      <p:tavLst>
                                        <p:tav tm="0">
                                          <p:val>
                                            <p:strVal val="1+#ppt_w/2"/>
                                          </p:val>
                                        </p:tav>
                                        <p:tav tm="100000">
                                          <p:val>
                                            <p:strVal val="#ppt_x"/>
                                          </p:val>
                                        </p:tav>
                                      </p:tavLst>
                                    </p:anim>
                                    <p:anim calcmode="lin" valueType="num">
                                      <p:cBhvr additive="base">
                                        <p:cTn id="9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2" fill="hold" grpId="0" nodeType="clickEffect">
                                  <p:stCondLst>
                                    <p:cond delay="0"/>
                                  </p:stCondLst>
                                  <p:childTnLst>
                                    <p:set>
                                      <p:cBhvr>
                                        <p:cTn id="102" dur="1" fill="hold">
                                          <p:stCondLst>
                                            <p:cond delay="0"/>
                                          </p:stCondLst>
                                        </p:cTn>
                                        <p:tgtEl>
                                          <p:spTgt spid="24"/>
                                        </p:tgtEl>
                                        <p:attrNameLst>
                                          <p:attrName>style.visibility</p:attrName>
                                        </p:attrNameLst>
                                      </p:cBhvr>
                                      <p:to>
                                        <p:strVal val="visible"/>
                                      </p:to>
                                    </p:set>
                                    <p:anim calcmode="lin" valueType="num">
                                      <p:cBhvr additive="base">
                                        <p:cTn id="103" dur="500" fill="hold"/>
                                        <p:tgtEl>
                                          <p:spTgt spid="24"/>
                                        </p:tgtEl>
                                        <p:attrNameLst>
                                          <p:attrName>ppt_x</p:attrName>
                                        </p:attrNameLst>
                                      </p:cBhvr>
                                      <p:tavLst>
                                        <p:tav tm="0">
                                          <p:val>
                                            <p:strVal val="1+#ppt_w/2"/>
                                          </p:val>
                                        </p:tav>
                                        <p:tav tm="100000">
                                          <p:val>
                                            <p:strVal val="#ppt_x"/>
                                          </p:val>
                                        </p:tav>
                                      </p:tavLst>
                                    </p:anim>
                                    <p:anim calcmode="lin" valueType="num">
                                      <p:cBhvr additive="base">
                                        <p:cTn id="10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2" fill="hold" grpId="0" nodeType="clickEffect">
                                  <p:stCondLst>
                                    <p:cond delay="0"/>
                                  </p:stCondLst>
                                  <p:childTnLst>
                                    <p:set>
                                      <p:cBhvr>
                                        <p:cTn id="108" dur="1" fill="hold">
                                          <p:stCondLst>
                                            <p:cond delay="0"/>
                                          </p:stCondLst>
                                        </p:cTn>
                                        <p:tgtEl>
                                          <p:spTgt spid="18"/>
                                        </p:tgtEl>
                                        <p:attrNameLst>
                                          <p:attrName>style.visibility</p:attrName>
                                        </p:attrNameLst>
                                      </p:cBhvr>
                                      <p:to>
                                        <p:strVal val="visible"/>
                                      </p:to>
                                    </p:set>
                                    <p:anim calcmode="lin" valueType="num">
                                      <p:cBhvr additive="base">
                                        <p:cTn id="109" dur="500" fill="hold"/>
                                        <p:tgtEl>
                                          <p:spTgt spid="18"/>
                                        </p:tgtEl>
                                        <p:attrNameLst>
                                          <p:attrName>ppt_x</p:attrName>
                                        </p:attrNameLst>
                                      </p:cBhvr>
                                      <p:tavLst>
                                        <p:tav tm="0">
                                          <p:val>
                                            <p:strVal val="1+#ppt_w/2"/>
                                          </p:val>
                                        </p:tav>
                                        <p:tav tm="100000">
                                          <p:val>
                                            <p:strVal val="#ppt_x"/>
                                          </p:val>
                                        </p:tav>
                                      </p:tavLst>
                                    </p:anim>
                                    <p:anim calcmode="lin" valueType="num">
                                      <p:cBhvr additive="base">
                                        <p:cTn id="110"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9" presetClass="entr" presetSubtype="0" fill="hold" grpId="0" nodeType="clickEffect">
                                  <p:stCondLst>
                                    <p:cond delay="0"/>
                                  </p:stCondLst>
                                  <p:childTnLst>
                                    <p:set>
                                      <p:cBhvr>
                                        <p:cTn id="114" dur="1" fill="hold">
                                          <p:stCondLst>
                                            <p:cond delay="0"/>
                                          </p:stCondLst>
                                        </p:cTn>
                                        <p:tgtEl>
                                          <p:spTgt spid="27"/>
                                        </p:tgtEl>
                                        <p:attrNameLst>
                                          <p:attrName>style.visibility</p:attrName>
                                        </p:attrNameLst>
                                      </p:cBhvr>
                                      <p:to>
                                        <p:strVal val="visible"/>
                                      </p:to>
                                    </p:set>
                                    <p:animEffect transition="in" filter="dissolve">
                                      <p:cBhvr>
                                        <p:cTn id="115" dur="500"/>
                                        <p:tgtEl>
                                          <p:spTgt spid="27"/>
                                        </p:tgtEl>
                                      </p:cBhvr>
                                    </p:animEffect>
                                  </p:childTnLst>
                                </p:cTn>
                              </p:par>
                            </p:childTnLst>
                          </p:cTn>
                        </p:par>
                      </p:childTnLst>
                    </p:cTn>
                  </p:par>
                  <p:par>
                    <p:cTn id="116" fill="hold">
                      <p:stCondLst>
                        <p:cond delay="indefinite"/>
                      </p:stCondLst>
                      <p:childTnLst>
                        <p:par>
                          <p:cTn id="117" fill="hold">
                            <p:stCondLst>
                              <p:cond delay="0"/>
                            </p:stCondLst>
                            <p:childTnLst>
                              <p:par>
                                <p:cTn id="118" presetID="9" presetClass="entr" presetSubtype="0" fill="hold" grpId="0" nodeType="click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dissolve">
                                      <p:cBhvr>
                                        <p:cTn id="120" dur="500"/>
                                        <p:tgtEl>
                                          <p:spTgt spid="30"/>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dissolve">
                                      <p:cBhvr>
                                        <p:cTn id="125" dur="500"/>
                                        <p:tgtEl>
                                          <p:spTgt spid="34"/>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ntr" presetSubtype="0" fill="hold" grpId="0" nodeType="clickEffect">
                                  <p:stCondLst>
                                    <p:cond delay="0"/>
                                  </p:stCondLst>
                                  <p:childTnLst>
                                    <p:set>
                                      <p:cBhvr>
                                        <p:cTn id="129" dur="1" fill="hold">
                                          <p:stCondLst>
                                            <p:cond delay="0"/>
                                          </p:stCondLst>
                                        </p:cTn>
                                        <p:tgtEl>
                                          <p:spTgt spid="37"/>
                                        </p:tgtEl>
                                        <p:attrNameLst>
                                          <p:attrName>style.visibility</p:attrName>
                                        </p:attrNameLst>
                                      </p:cBhvr>
                                      <p:to>
                                        <p:strVal val="visible"/>
                                      </p:to>
                                    </p:set>
                                    <p:animEffect transition="in" filter="dissolve">
                                      <p:cBhvr>
                                        <p:cTn id="130" dur="500"/>
                                        <p:tgtEl>
                                          <p:spTgt spid="37"/>
                                        </p:tgtEl>
                                      </p:cBhvr>
                                    </p:animEffec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grpId="0" nodeType="clickEffect">
                                  <p:stCondLst>
                                    <p:cond delay="0"/>
                                  </p:stCondLst>
                                  <p:childTnLst>
                                    <p:set>
                                      <p:cBhvr>
                                        <p:cTn id="134" dur="1" fill="hold">
                                          <p:stCondLst>
                                            <p:cond delay="0"/>
                                          </p:stCondLst>
                                        </p:cTn>
                                        <p:tgtEl>
                                          <p:spTgt spid="40"/>
                                        </p:tgtEl>
                                        <p:attrNameLst>
                                          <p:attrName>style.visibility</p:attrName>
                                        </p:attrNameLst>
                                      </p:cBhvr>
                                      <p:to>
                                        <p:strVal val="visible"/>
                                      </p:to>
                                    </p:set>
                                    <p:animEffect transition="in" filter="dissolve">
                                      <p:cBhvr>
                                        <p:cTn id="135" dur="500"/>
                                        <p:tgtEl>
                                          <p:spTgt spid="40"/>
                                        </p:tgtEl>
                                      </p:cBhvr>
                                    </p:animEffect>
                                  </p:childTnLst>
                                </p:cTn>
                              </p:par>
                            </p:childTnLst>
                          </p:cTn>
                        </p:par>
                      </p:childTnLst>
                    </p:cTn>
                  </p:par>
                  <p:par>
                    <p:cTn id="136" fill="hold">
                      <p:stCondLst>
                        <p:cond delay="indefinite"/>
                      </p:stCondLst>
                      <p:childTnLst>
                        <p:par>
                          <p:cTn id="137" fill="hold">
                            <p:stCondLst>
                              <p:cond delay="0"/>
                            </p:stCondLst>
                            <p:childTnLst>
                              <p:par>
                                <p:cTn id="138" presetID="9" presetClass="entr" presetSubtype="0" fill="hold" grpId="0" nodeType="clickEffect">
                                  <p:stCondLst>
                                    <p:cond delay="0"/>
                                  </p:stCondLst>
                                  <p:childTnLst>
                                    <p:set>
                                      <p:cBhvr>
                                        <p:cTn id="139" dur="1" fill="hold">
                                          <p:stCondLst>
                                            <p:cond delay="0"/>
                                          </p:stCondLst>
                                        </p:cTn>
                                        <p:tgtEl>
                                          <p:spTgt spid="43"/>
                                        </p:tgtEl>
                                        <p:attrNameLst>
                                          <p:attrName>style.visibility</p:attrName>
                                        </p:attrNameLst>
                                      </p:cBhvr>
                                      <p:to>
                                        <p:strVal val="visible"/>
                                      </p:to>
                                    </p:set>
                                    <p:animEffect transition="in" filter="dissolve">
                                      <p:cBhvr>
                                        <p:cTn id="140" dur="500"/>
                                        <p:tgtEl>
                                          <p:spTgt spid="43"/>
                                        </p:tgtEl>
                                      </p:cBhvr>
                                    </p:animEffect>
                                  </p:childTnLst>
                                </p:cTn>
                              </p:par>
                            </p:childTnLst>
                          </p:cTn>
                        </p:par>
                      </p:childTnLst>
                    </p:cTn>
                  </p:par>
                  <p:par>
                    <p:cTn id="141" fill="hold">
                      <p:stCondLst>
                        <p:cond delay="indefinite"/>
                      </p:stCondLst>
                      <p:childTnLst>
                        <p:par>
                          <p:cTn id="142" fill="hold">
                            <p:stCondLst>
                              <p:cond delay="0"/>
                            </p:stCondLst>
                            <p:childTnLst>
                              <p:par>
                                <p:cTn id="143" presetID="9" presetClass="entr" presetSubtype="0" fill="hold" grpId="0" nodeType="clickEffect">
                                  <p:stCondLst>
                                    <p:cond delay="0"/>
                                  </p:stCondLst>
                                  <p:childTnLst>
                                    <p:set>
                                      <p:cBhvr>
                                        <p:cTn id="144" dur="1" fill="hold">
                                          <p:stCondLst>
                                            <p:cond delay="0"/>
                                          </p:stCondLst>
                                        </p:cTn>
                                        <p:tgtEl>
                                          <p:spTgt spid="28"/>
                                        </p:tgtEl>
                                        <p:attrNameLst>
                                          <p:attrName>style.visibility</p:attrName>
                                        </p:attrNameLst>
                                      </p:cBhvr>
                                      <p:to>
                                        <p:strVal val="visible"/>
                                      </p:to>
                                    </p:set>
                                    <p:animEffect transition="in" filter="dissolve">
                                      <p:cBhvr>
                                        <p:cTn id="145" dur="500"/>
                                        <p:tgtEl>
                                          <p:spTgt spid="28"/>
                                        </p:tgtEl>
                                      </p:cBhvr>
                                    </p:animEffect>
                                  </p:childTnLst>
                                </p:cTn>
                              </p:par>
                            </p:childTnLst>
                          </p:cTn>
                        </p:par>
                      </p:childTnLst>
                    </p:cTn>
                  </p:par>
                  <p:par>
                    <p:cTn id="146" fill="hold">
                      <p:stCondLst>
                        <p:cond delay="indefinite"/>
                      </p:stCondLst>
                      <p:childTnLst>
                        <p:par>
                          <p:cTn id="147" fill="hold">
                            <p:stCondLst>
                              <p:cond delay="0"/>
                            </p:stCondLst>
                            <p:childTnLst>
                              <p:par>
                                <p:cTn id="148" presetID="9" presetClass="entr" presetSubtype="0" fill="hold" grpId="0" nodeType="clickEffect">
                                  <p:stCondLst>
                                    <p:cond delay="0"/>
                                  </p:stCondLst>
                                  <p:childTnLst>
                                    <p:set>
                                      <p:cBhvr>
                                        <p:cTn id="149" dur="1" fill="hold">
                                          <p:stCondLst>
                                            <p:cond delay="0"/>
                                          </p:stCondLst>
                                        </p:cTn>
                                        <p:tgtEl>
                                          <p:spTgt spid="31"/>
                                        </p:tgtEl>
                                        <p:attrNameLst>
                                          <p:attrName>style.visibility</p:attrName>
                                        </p:attrNameLst>
                                      </p:cBhvr>
                                      <p:to>
                                        <p:strVal val="visible"/>
                                      </p:to>
                                    </p:set>
                                    <p:animEffect transition="in" filter="dissolve">
                                      <p:cBhvr>
                                        <p:cTn id="150" dur="500"/>
                                        <p:tgtEl>
                                          <p:spTgt spid="31"/>
                                        </p:tgtEl>
                                      </p:cBhvr>
                                    </p:animEffect>
                                  </p:childTnLst>
                                </p:cTn>
                              </p:par>
                            </p:childTnLst>
                          </p:cTn>
                        </p:par>
                      </p:childTnLst>
                    </p:cTn>
                  </p:par>
                  <p:par>
                    <p:cTn id="151" fill="hold">
                      <p:stCondLst>
                        <p:cond delay="indefinite"/>
                      </p:stCondLst>
                      <p:childTnLst>
                        <p:par>
                          <p:cTn id="152" fill="hold">
                            <p:stCondLst>
                              <p:cond delay="0"/>
                            </p:stCondLst>
                            <p:childTnLst>
                              <p:par>
                                <p:cTn id="153" presetID="9" presetClass="entr" presetSubtype="0" fill="hold" grpId="0" nodeType="clickEffect">
                                  <p:stCondLst>
                                    <p:cond delay="0"/>
                                  </p:stCondLst>
                                  <p:childTnLst>
                                    <p:set>
                                      <p:cBhvr>
                                        <p:cTn id="154" dur="1" fill="hold">
                                          <p:stCondLst>
                                            <p:cond delay="0"/>
                                          </p:stCondLst>
                                        </p:cTn>
                                        <p:tgtEl>
                                          <p:spTgt spid="35"/>
                                        </p:tgtEl>
                                        <p:attrNameLst>
                                          <p:attrName>style.visibility</p:attrName>
                                        </p:attrNameLst>
                                      </p:cBhvr>
                                      <p:to>
                                        <p:strVal val="visible"/>
                                      </p:to>
                                    </p:set>
                                    <p:animEffect transition="in" filter="dissolve">
                                      <p:cBhvr>
                                        <p:cTn id="155" dur="500"/>
                                        <p:tgtEl>
                                          <p:spTgt spid="35"/>
                                        </p:tgtEl>
                                      </p:cBhvr>
                                    </p:animEffect>
                                  </p:childTnLst>
                                </p:cTn>
                              </p:par>
                            </p:childTnLst>
                          </p:cTn>
                        </p:par>
                      </p:childTnLst>
                    </p:cTn>
                  </p:par>
                  <p:par>
                    <p:cTn id="156" fill="hold">
                      <p:stCondLst>
                        <p:cond delay="indefinite"/>
                      </p:stCondLst>
                      <p:childTnLst>
                        <p:par>
                          <p:cTn id="157" fill="hold">
                            <p:stCondLst>
                              <p:cond delay="0"/>
                            </p:stCondLst>
                            <p:childTnLst>
                              <p:par>
                                <p:cTn id="158" presetID="9" presetClass="entr" presetSubtype="0" fill="hold" grpId="0" nodeType="clickEffect">
                                  <p:stCondLst>
                                    <p:cond delay="0"/>
                                  </p:stCondLst>
                                  <p:childTnLst>
                                    <p:set>
                                      <p:cBhvr>
                                        <p:cTn id="159" dur="1" fill="hold">
                                          <p:stCondLst>
                                            <p:cond delay="0"/>
                                          </p:stCondLst>
                                        </p:cTn>
                                        <p:tgtEl>
                                          <p:spTgt spid="38"/>
                                        </p:tgtEl>
                                        <p:attrNameLst>
                                          <p:attrName>style.visibility</p:attrName>
                                        </p:attrNameLst>
                                      </p:cBhvr>
                                      <p:to>
                                        <p:strVal val="visible"/>
                                      </p:to>
                                    </p:set>
                                    <p:animEffect transition="in" filter="dissolve">
                                      <p:cBhvr>
                                        <p:cTn id="160" dur="500"/>
                                        <p:tgtEl>
                                          <p:spTgt spid="38"/>
                                        </p:tgtEl>
                                      </p:cBhvr>
                                    </p:animEffect>
                                  </p:childTnLst>
                                </p:cTn>
                              </p:par>
                            </p:childTnLst>
                          </p:cTn>
                        </p:par>
                      </p:childTnLst>
                    </p:cTn>
                  </p:par>
                  <p:par>
                    <p:cTn id="161" fill="hold">
                      <p:stCondLst>
                        <p:cond delay="indefinite"/>
                      </p:stCondLst>
                      <p:childTnLst>
                        <p:par>
                          <p:cTn id="162" fill="hold">
                            <p:stCondLst>
                              <p:cond delay="0"/>
                            </p:stCondLst>
                            <p:childTnLst>
                              <p:par>
                                <p:cTn id="163" presetID="9" presetClass="entr" presetSubtype="0" fill="hold" grpId="0" nodeType="clickEffect">
                                  <p:stCondLst>
                                    <p:cond delay="0"/>
                                  </p:stCondLst>
                                  <p:childTnLst>
                                    <p:set>
                                      <p:cBhvr>
                                        <p:cTn id="164" dur="1" fill="hold">
                                          <p:stCondLst>
                                            <p:cond delay="0"/>
                                          </p:stCondLst>
                                        </p:cTn>
                                        <p:tgtEl>
                                          <p:spTgt spid="41"/>
                                        </p:tgtEl>
                                        <p:attrNameLst>
                                          <p:attrName>style.visibility</p:attrName>
                                        </p:attrNameLst>
                                      </p:cBhvr>
                                      <p:to>
                                        <p:strVal val="visible"/>
                                      </p:to>
                                    </p:set>
                                    <p:animEffect transition="in" filter="dissolve">
                                      <p:cBhvr>
                                        <p:cTn id="165" dur="500"/>
                                        <p:tgtEl>
                                          <p:spTgt spid="41"/>
                                        </p:tgtEl>
                                      </p:cBhvr>
                                    </p:animEffect>
                                  </p:childTnLst>
                                </p:cTn>
                              </p:par>
                            </p:childTnLst>
                          </p:cTn>
                        </p:par>
                      </p:childTnLst>
                    </p:cTn>
                  </p:par>
                  <p:par>
                    <p:cTn id="166" fill="hold">
                      <p:stCondLst>
                        <p:cond delay="indefinite"/>
                      </p:stCondLst>
                      <p:childTnLst>
                        <p:par>
                          <p:cTn id="167" fill="hold">
                            <p:stCondLst>
                              <p:cond delay="0"/>
                            </p:stCondLst>
                            <p:childTnLst>
                              <p:par>
                                <p:cTn id="168" presetID="9" presetClass="entr" presetSubtype="0" fill="hold" grpId="0" nodeType="clickEffect">
                                  <p:stCondLst>
                                    <p:cond delay="0"/>
                                  </p:stCondLst>
                                  <p:childTnLst>
                                    <p:set>
                                      <p:cBhvr>
                                        <p:cTn id="169" dur="1" fill="hold">
                                          <p:stCondLst>
                                            <p:cond delay="0"/>
                                          </p:stCondLst>
                                        </p:cTn>
                                        <p:tgtEl>
                                          <p:spTgt spid="44"/>
                                        </p:tgtEl>
                                        <p:attrNameLst>
                                          <p:attrName>style.visibility</p:attrName>
                                        </p:attrNameLst>
                                      </p:cBhvr>
                                      <p:to>
                                        <p:strVal val="visible"/>
                                      </p:to>
                                    </p:set>
                                    <p:animEffect transition="in" filter="dissolve">
                                      <p:cBhvr>
                                        <p:cTn id="170" dur="500"/>
                                        <p:tgtEl>
                                          <p:spTgt spid="44"/>
                                        </p:tgtEl>
                                      </p:cBhvr>
                                    </p:animEffect>
                                  </p:childTnLst>
                                </p:cTn>
                              </p:par>
                            </p:childTnLst>
                          </p:cTn>
                        </p:par>
                      </p:childTnLst>
                    </p:cTn>
                  </p:par>
                  <p:par>
                    <p:cTn id="171" fill="hold">
                      <p:stCondLst>
                        <p:cond delay="indefinite"/>
                      </p:stCondLst>
                      <p:childTnLst>
                        <p:par>
                          <p:cTn id="172" fill="hold">
                            <p:stCondLst>
                              <p:cond delay="0"/>
                            </p:stCondLst>
                            <p:childTnLst>
                              <p:par>
                                <p:cTn id="173" presetID="9" presetClass="entr" presetSubtype="0" fill="hold" grpId="0" nodeType="clickEffect">
                                  <p:stCondLst>
                                    <p:cond delay="0"/>
                                  </p:stCondLst>
                                  <p:childTnLst>
                                    <p:set>
                                      <p:cBhvr>
                                        <p:cTn id="174" dur="1" fill="hold">
                                          <p:stCondLst>
                                            <p:cond delay="0"/>
                                          </p:stCondLst>
                                        </p:cTn>
                                        <p:tgtEl>
                                          <p:spTgt spid="29"/>
                                        </p:tgtEl>
                                        <p:attrNameLst>
                                          <p:attrName>style.visibility</p:attrName>
                                        </p:attrNameLst>
                                      </p:cBhvr>
                                      <p:to>
                                        <p:strVal val="visible"/>
                                      </p:to>
                                    </p:set>
                                    <p:animEffect transition="in" filter="dissolve">
                                      <p:cBhvr>
                                        <p:cTn id="175" dur="500"/>
                                        <p:tgtEl>
                                          <p:spTgt spid="29"/>
                                        </p:tgtEl>
                                      </p:cBhvr>
                                    </p:animEffect>
                                  </p:childTnLst>
                                </p:cTn>
                              </p:par>
                            </p:childTnLst>
                          </p:cTn>
                        </p:par>
                      </p:childTnLst>
                    </p:cTn>
                  </p:par>
                  <p:par>
                    <p:cTn id="176" fill="hold">
                      <p:stCondLst>
                        <p:cond delay="indefinite"/>
                      </p:stCondLst>
                      <p:childTnLst>
                        <p:par>
                          <p:cTn id="177" fill="hold">
                            <p:stCondLst>
                              <p:cond delay="0"/>
                            </p:stCondLst>
                            <p:childTnLst>
                              <p:par>
                                <p:cTn id="178" presetID="9" presetClass="entr" presetSubtype="0" fill="hold" grpId="0" nodeType="clickEffect">
                                  <p:stCondLst>
                                    <p:cond delay="0"/>
                                  </p:stCondLst>
                                  <p:childTnLst>
                                    <p:set>
                                      <p:cBhvr>
                                        <p:cTn id="179" dur="1" fill="hold">
                                          <p:stCondLst>
                                            <p:cond delay="0"/>
                                          </p:stCondLst>
                                        </p:cTn>
                                        <p:tgtEl>
                                          <p:spTgt spid="32"/>
                                        </p:tgtEl>
                                        <p:attrNameLst>
                                          <p:attrName>style.visibility</p:attrName>
                                        </p:attrNameLst>
                                      </p:cBhvr>
                                      <p:to>
                                        <p:strVal val="visible"/>
                                      </p:to>
                                    </p:set>
                                    <p:animEffect transition="in" filter="dissolve">
                                      <p:cBhvr>
                                        <p:cTn id="180" dur="500"/>
                                        <p:tgtEl>
                                          <p:spTgt spid="32"/>
                                        </p:tgtEl>
                                      </p:cBhvr>
                                    </p:animEffect>
                                  </p:childTnLst>
                                </p:cTn>
                              </p:par>
                            </p:childTnLst>
                          </p:cTn>
                        </p:par>
                      </p:childTnLst>
                    </p:cTn>
                  </p:par>
                  <p:par>
                    <p:cTn id="181" fill="hold">
                      <p:stCondLst>
                        <p:cond delay="indefinite"/>
                      </p:stCondLst>
                      <p:childTnLst>
                        <p:par>
                          <p:cTn id="182" fill="hold">
                            <p:stCondLst>
                              <p:cond delay="0"/>
                            </p:stCondLst>
                            <p:childTnLst>
                              <p:par>
                                <p:cTn id="183" presetID="9" presetClass="entr" presetSubtype="0" fill="hold" grpId="0" nodeType="clickEffect">
                                  <p:stCondLst>
                                    <p:cond delay="0"/>
                                  </p:stCondLst>
                                  <p:childTnLst>
                                    <p:set>
                                      <p:cBhvr>
                                        <p:cTn id="184" dur="1" fill="hold">
                                          <p:stCondLst>
                                            <p:cond delay="0"/>
                                          </p:stCondLst>
                                        </p:cTn>
                                        <p:tgtEl>
                                          <p:spTgt spid="36"/>
                                        </p:tgtEl>
                                        <p:attrNameLst>
                                          <p:attrName>style.visibility</p:attrName>
                                        </p:attrNameLst>
                                      </p:cBhvr>
                                      <p:to>
                                        <p:strVal val="visible"/>
                                      </p:to>
                                    </p:set>
                                    <p:animEffect transition="in" filter="dissolve">
                                      <p:cBhvr>
                                        <p:cTn id="185" dur="500"/>
                                        <p:tgtEl>
                                          <p:spTgt spid="36"/>
                                        </p:tgtEl>
                                      </p:cBhvr>
                                    </p:animEffect>
                                  </p:childTnLst>
                                </p:cTn>
                              </p:par>
                            </p:childTnLst>
                          </p:cTn>
                        </p:par>
                      </p:childTnLst>
                    </p:cTn>
                  </p:par>
                  <p:par>
                    <p:cTn id="186" fill="hold">
                      <p:stCondLst>
                        <p:cond delay="indefinite"/>
                      </p:stCondLst>
                      <p:childTnLst>
                        <p:par>
                          <p:cTn id="187" fill="hold">
                            <p:stCondLst>
                              <p:cond delay="0"/>
                            </p:stCondLst>
                            <p:childTnLst>
                              <p:par>
                                <p:cTn id="188" presetID="9" presetClass="entr" presetSubtype="0" fill="hold" grpId="0" nodeType="clickEffect">
                                  <p:stCondLst>
                                    <p:cond delay="0"/>
                                  </p:stCondLst>
                                  <p:childTnLst>
                                    <p:set>
                                      <p:cBhvr>
                                        <p:cTn id="189" dur="1" fill="hold">
                                          <p:stCondLst>
                                            <p:cond delay="0"/>
                                          </p:stCondLst>
                                        </p:cTn>
                                        <p:tgtEl>
                                          <p:spTgt spid="39"/>
                                        </p:tgtEl>
                                        <p:attrNameLst>
                                          <p:attrName>style.visibility</p:attrName>
                                        </p:attrNameLst>
                                      </p:cBhvr>
                                      <p:to>
                                        <p:strVal val="visible"/>
                                      </p:to>
                                    </p:set>
                                    <p:animEffect transition="in" filter="dissolve">
                                      <p:cBhvr>
                                        <p:cTn id="190" dur="500"/>
                                        <p:tgtEl>
                                          <p:spTgt spid="39"/>
                                        </p:tgtEl>
                                      </p:cBhvr>
                                    </p:animEffect>
                                  </p:childTnLst>
                                </p:cTn>
                              </p:par>
                            </p:childTnLst>
                          </p:cTn>
                        </p:par>
                      </p:childTnLst>
                    </p:cTn>
                  </p:par>
                  <p:par>
                    <p:cTn id="191" fill="hold">
                      <p:stCondLst>
                        <p:cond delay="indefinite"/>
                      </p:stCondLst>
                      <p:childTnLst>
                        <p:par>
                          <p:cTn id="192" fill="hold">
                            <p:stCondLst>
                              <p:cond delay="0"/>
                            </p:stCondLst>
                            <p:childTnLst>
                              <p:par>
                                <p:cTn id="193" presetID="9" presetClass="entr" presetSubtype="0" fill="hold" grpId="0" nodeType="clickEffect">
                                  <p:stCondLst>
                                    <p:cond delay="0"/>
                                  </p:stCondLst>
                                  <p:childTnLst>
                                    <p:set>
                                      <p:cBhvr>
                                        <p:cTn id="194" dur="1" fill="hold">
                                          <p:stCondLst>
                                            <p:cond delay="0"/>
                                          </p:stCondLst>
                                        </p:cTn>
                                        <p:tgtEl>
                                          <p:spTgt spid="42"/>
                                        </p:tgtEl>
                                        <p:attrNameLst>
                                          <p:attrName>style.visibility</p:attrName>
                                        </p:attrNameLst>
                                      </p:cBhvr>
                                      <p:to>
                                        <p:strVal val="visible"/>
                                      </p:to>
                                    </p:set>
                                    <p:animEffect transition="in" filter="dissolve">
                                      <p:cBhvr>
                                        <p:cTn id="195" dur="500"/>
                                        <p:tgtEl>
                                          <p:spTgt spid="42"/>
                                        </p:tgtEl>
                                      </p:cBhvr>
                                    </p:animEffect>
                                  </p:childTnLst>
                                </p:cTn>
                              </p:par>
                            </p:childTnLst>
                          </p:cTn>
                        </p:par>
                      </p:childTnLst>
                    </p:cTn>
                  </p:par>
                  <p:par>
                    <p:cTn id="196" fill="hold">
                      <p:stCondLst>
                        <p:cond delay="indefinite"/>
                      </p:stCondLst>
                      <p:childTnLst>
                        <p:par>
                          <p:cTn id="197" fill="hold">
                            <p:stCondLst>
                              <p:cond delay="0"/>
                            </p:stCondLst>
                            <p:childTnLst>
                              <p:par>
                                <p:cTn id="198" presetID="9" presetClass="entr" presetSubtype="0" fill="hold" grpId="0" nodeType="clickEffect">
                                  <p:stCondLst>
                                    <p:cond delay="0"/>
                                  </p:stCondLst>
                                  <p:childTnLst>
                                    <p:set>
                                      <p:cBhvr>
                                        <p:cTn id="199" dur="1" fill="hold">
                                          <p:stCondLst>
                                            <p:cond delay="0"/>
                                          </p:stCondLst>
                                        </p:cTn>
                                        <p:tgtEl>
                                          <p:spTgt spid="45"/>
                                        </p:tgtEl>
                                        <p:attrNameLst>
                                          <p:attrName>style.visibility</p:attrName>
                                        </p:attrNameLst>
                                      </p:cBhvr>
                                      <p:to>
                                        <p:strVal val="visible"/>
                                      </p:to>
                                    </p:set>
                                    <p:animEffect transition="in" filter="dissolve">
                                      <p:cBhvr>
                                        <p:cTn id="20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animBg="1"/>
      <p:bldP spid="11" grpId="0" animBg="1"/>
      <p:bldP spid="12" grpId="0" animBg="1"/>
      <p:bldP spid="13" grpId="0"/>
      <p:bldP spid="14" grpId="0"/>
      <p:bldP spid="15" grpId="0"/>
      <p:bldP spid="16" grpId="0"/>
      <p:bldP spid="17" grpId="0"/>
      <p:bldP spid="18" grpId="0"/>
      <p:bldP spid="19" grpId="0"/>
      <p:bldP spid="20" grpId="0" animBg="1"/>
      <p:bldP spid="21" grpId="0"/>
      <p:bldP spid="22" grpId="0" animBg="1"/>
      <p:bldP spid="23" grpId="0"/>
      <p:bldP spid="24" grpId="0" animBg="1"/>
      <p:bldP spid="27" grpId="0"/>
      <p:bldP spid="28" grpId="0"/>
      <p:bldP spid="29" grpId="0"/>
      <p:bldP spid="30" grpId="0" animBg="1"/>
      <p:bldP spid="31" grpId="0" animBg="1"/>
      <p:bldP spid="32" grpId="0" animBg="1"/>
      <p:bldP spid="34" grpId="0"/>
      <p:bldP spid="35" grpId="0"/>
      <p:bldP spid="36" grpId="0"/>
      <p:bldP spid="37" grpId="0" animBg="1"/>
      <p:bldP spid="38" grpId="0" animBg="1"/>
      <p:bldP spid="39" grpId="0" animBg="1"/>
      <p:bldP spid="40" grpId="0"/>
      <p:bldP spid="41" grpId="0"/>
      <p:bldP spid="42" grpId="0"/>
      <p:bldP spid="43" grpId="0"/>
      <p:bldP spid="44" grpId="0"/>
      <p:bldP spid="4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טבלה 9"/>
          <p:cNvGraphicFramePr>
            <a:graphicFrameLocks noGrp="1"/>
          </p:cNvGraphicFramePr>
          <p:nvPr/>
        </p:nvGraphicFramePr>
        <p:xfrm>
          <a:off x="1291261" y="769270"/>
          <a:ext cx="10130113" cy="5259173"/>
        </p:xfrm>
        <a:graphic>
          <a:graphicData uri="http://schemas.openxmlformats.org/drawingml/2006/table">
            <a:tbl>
              <a:tblPr rtl="1"/>
              <a:tblGrid>
                <a:gridCol w="327014">
                  <a:extLst>
                    <a:ext uri="{9D8B030D-6E8A-4147-A177-3AD203B41FA5}">
                      <a16:colId xmlns:a16="http://schemas.microsoft.com/office/drawing/2014/main" val="20000"/>
                    </a:ext>
                  </a:extLst>
                </a:gridCol>
                <a:gridCol w="162060">
                  <a:extLst>
                    <a:ext uri="{9D8B030D-6E8A-4147-A177-3AD203B41FA5}">
                      <a16:colId xmlns:a16="http://schemas.microsoft.com/office/drawing/2014/main" val="20001"/>
                    </a:ext>
                  </a:extLst>
                </a:gridCol>
                <a:gridCol w="162060">
                  <a:extLst>
                    <a:ext uri="{9D8B030D-6E8A-4147-A177-3AD203B41FA5}">
                      <a16:colId xmlns:a16="http://schemas.microsoft.com/office/drawing/2014/main" val="20002"/>
                    </a:ext>
                  </a:extLst>
                </a:gridCol>
                <a:gridCol w="162060">
                  <a:extLst>
                    <a:ext uri="{9D8B030D-6E8A-4147-A177-3AD203B41FA5}">
                      <a16:colId xmlns:a16="http://schemas.microsoft.com/office/drawing/2014/main" val="20003"/>
                    </a:ext>
                  </a:extLst>
                </a:gridCol>
                <a:gridCol w="343036">
                  <a:extLst>
                    <a:ext uri="{9D8B030D-6E8A-4147-A177-3AD203B41FA5}">
                      <a16:colId xmlns:a16="http://schemas.microsoft.com/office/drawing/2014/main" val="20004"/>
                    </a:ext>
                  </a:extLst>
                </a:gridCol>
                <a:gridCol w="342092">
                  <a:extLst>
                    <a:ext uri="{9D8B030D-6E8A-4147-A177-3AD203B41FA5}">
                      <a16:colId xmlns:a16="http://schemas.microsoft.com/office/drawing/2014/main" val="20005"/>
                    </a:ext>
                  </a:extLst>
                </a:gridCol>
                <a:gridCol w="162060">
                  <a:extLst>
                    <a:ext uri="{9D8B030D-6E8A-4147-A177-3AD203B41FA5}">
                      <a16:colId xmlns:a16="http://schemas.microsoft.com/office/drawing/2014/main" val="20006"/>
                    </a:ext>
                  </a:extLst>
                </a:gridCol>
                <a:gridCol w="162060">
                  <a:extLst>
                    <a:ext uri="{9D8B030D-6E8A-4147-A177-3AD203B41FA5}">
                      <a16:colId xmlns:a16="http://schemas.microsoft.com/office/drawing/2014/main" val="20007"/>
                    </a:ext>
                  </a:extLst>
                </a:gridCol>
                <a:gridCol w="162060">
                  <a:extLst>
                    <a:ext uri="{9D8B030D-6E8A-4147-A177-3AD203B41FA5}">
                      <a16:colId xmlns:a16="http://schemas.microsoft.com/office/drawing/2014/main" val="20008"/>
                    </a:ext>
                  </a:extLst>
                </a:gridCol>
                <a:gridCol w="162060">
                  <a:extLst>
                    <a:ext uri="{9D8B030D-6E8A-4147-A177-3AD203B41FA5}">
                      <a16:colId xmlns:a16="http://schemas.microsoft.com/office/drawing/2014/main" val="20009"/>
                    </a:ext>
                  </a:extLst>
                </a:gridCol>
                <a:gridCol w="162060">
                  <a:extLst>
                    <a:ext uri="{9D8B030D-6E8A-4147-A177-3AD203B41FA5}">
                      <a16:colId xmlns:a16="http://schemas.microsoft.com/office/drawing/2014/main" val="20010"/>
                    </a:ext>
                  </a:extLst>
                </a:gridCol>
                <a:gridCol w="162060">
                  <a:extLst>
                    <a:ext uri="{9D8B030D-6E8A-4147-A177-3AD203B41FA5}">
                      <a16:colId xmlns:a16="http://schemas.microsoft.com/office/drawing/2014/main" val="20011"/>
                    </a:ext>
                  </a:extLst>
                </a:gridCol>
                <a:gridCol w="162060">
                  <a:extLst>
                    <a:ext uri="{9D8B030D-6E8A-4147-A177-3AD203B41FA5}">
                      <a16:colId xmlns:a16="http://schemas.microsoft.com/office/drawing/2014/main" val="20012"/>
                    </a:ext>
                  </a:extLst>
                </a:gridCol>
                <a:gridCol w="162060">
                  <a:extLst>
                    <a:ext uri="{9D8B030D-6E8A-4147-A177-3AD203B41FA5}">
                      <a16:colId xmlns:a16="http://schemas.microsoft.com/office/drawing/2014/main" val="20013"/>
                    </a:ext>
                  </a:extLst>
                </a:gridCol>
                <a:gridCol w="162060">
                  <a:extLst>
                    <a:ext uri="{9D8B030D-6E8A-4147-A177-3AD203B41FA5}">
                      <a16:colId xmlns:a16="http://schemas.microsoft.com/office/drawing/2014/main" val="20014"/>
                    </a:ext>
                  </a:extLst>
                </a:gridCol>
                <a:gridCol w="162060">
                  <a:extLst>
                    <a:ext uri="{9D8B030D-6E8A-4147-A177-3AD203B41FA5}">
                      <a16:colId xmlns:a16="http://schemas.microsoft.com/office/drawing/2014/main" val="20015"/>
                    </a:ext>
                  </a:extLst>
                </a:gridCol>
                <a:gridCol w="162060">
                  <a:extLst>
                    <a:ext uri="{9D8B030D-6E8A-4147-A177-3AD203B41FA5}">
                      <a16:colId xmlns:a16="http://schemas.microsoft.com/office/drawing/2014/main" val="20016"/>
                    </a:ext>
                  </a:extLst>
                </a:gridCol>
                <a:gridCol w="162060">
                  <a:extLst>
                    <a:ext uri="{9D8B030D-6E8A-4147-A177-3AD203B41FA5}">
                      <a16:colId xmlns:a16="http://schemas.microsoft.com/office/drawing/2014/main" val="20017"/>
                    </a:ext>
                  </a:extLst>
                </a:gridCol>
                <a:gridCol w="162060">
                  <a:extLst>
                    <a:ext uri="{9D8B030D-6E8A-4147-A177-3AD203B41FA5}">
                      <a16:colId xmlns:a16="http://schemas.microsoft.com/office/drawing/2014/main" val="20018"/>
                    </a:ext>
                  </a:extLst>
                </a:gridCol>
                <a:gridCol w="162060">
                  <a:extLst>
                    <a:ext uri="{9D8B030D-6E8A-4147-A177-3AD203B41FA5}">
                      <a16:colId xmlns:a16="http://schemas.microsoft.com/office/drawing/2014/main" val="20019"/>
                    </a:ext>
                  </a:extLst>
                </a:gridCol>
                <a:gridCol w="162060">
                  <a:extLst>
                    <a:ext uri="{9D8B030D-6E8A-4147-A177-3AD203B41FA5}">
                      <a16:colId xmlns:a16="http://schemas.microsoft.com/office/drawing/2014/main" val="20020"/>
                    </a:ext>
                  </a:extLst>
                </a:gridCol>
                <a:gridCol w="162060">
                  <a:extLst>
                    <a:ext uri="{9D8B030D-6E8A-4147-A177-3AD203B41FA5}">
                      <a16:colId xmlns:a16="http://schemas.microsoft.com/office/drawing/2014/main" val="20021"/>
                    </a:ext>
                  </a:extLst>
                </a:gridCol>
                <a:gridCol w="162060">
                  <a:extLst>
                    <a:ext uri="{9D8B030D-6E8A-4147-A177-3AD203B41FA5}">
                      <a16:colId xmlns:a16="http://schemas.microsoft.com/office/drawing/2014/main" val="20022"/>
                    </a:ext>
                  </a:extLst>
                </a:gridCol>
                <a:gridCol w="162060">
                  <a:extLst>
                    <a:ext uri="{9D8B030D-6E8A-4147-A177-3AD203B41FA5}">
                      <a16:colId xmlns:a16="http://schemas.microsoft.com/office/drawing/2014/main" val="20023"/>
                    </a:ext>
                  </a:extLst>
                </a:gridCol>
                <a:gridCol w="162060">
                  <a:extLst>
                    <a:ext uri="{9D8B030D-6E8A-4147-A177-3AD203B41FA5}">
                      <a16:colId xmlns:a16="http://schemas.microsoft.com/office/drawing/2014/main" val="20024"/>
                    </a:ext>
                  </a:extLst>
                </a:gridCol>
                <a:gridCol w="162060">
                  <a:extLst>
                    <a:ext uri="{9D8B030D-6E8A-4147-A177-3AD203B41FA5}">
                      <a16:colId xmlns:a16="http://schemas.microsoft.com/office/drawing/2014/main" val="20025"/>
                    </a:ext>
                  </a:extLst>
                </a:gridCol>
                <a:gridCol w="162060">
                  <a:extLst>
                    <a:ext uri="{9D8B030D-6E8A-4147-A177-3AD203B41FA5}">
                      <a16:colId xmlns:a16="http://schemas.microsoft.com/office/drawing/2014/main" val="20026"/>
                    </a:ext>
                  </a:extLst>
                </a:gridCol>
                <a:gridCol w="162060">
                  <a:extLst>
                    <a:ext uri="{9D8B030D-6E8A-4147-A177-3AD203B41FA5}">
                      <a16:colId xmlns:a16="http://schemas.microsoft.com/office/drawing/2014/main" val="20027"/>
                    </a:ext>
                  </a:extLst>
                </a:gridCol>
                <a:gridCol w="162060">
                  <a:extLst>
                    <a:ext uri="{9D8B030D-6E8A-4147-A177-3AD203B41FA5}">
                      <a16:colId xmlns:a16="http://schemas.microsoft.com/office/drawing/2014/main" val="20028"/>
                    </a:ext>
                  </a:extLst>
                </a:gridCol>
                <a:gridCol w="162060">
                  <a:extLst>
                    <a:ext uri="{9D8B030D-6E8A-4147-A177-3AD203B41FA5}">
                      <a16:colId xmlns:a16="http://schemas.microsoft.com/office/drawing/2014/main" val="20029"/>
                    </a:ext>
                  </a:extLst>
                </a:gridCol>
                <a:gridCol w="162060">
                  <a:extLst>
                    <a:ext uri="{9D8B030D-6E8A-4147-A177-3AD203B41FA5}">
                      <a16:colId xmlns:a16="http://schemas.microsoft.com/office/drawing/2014/main" val="20030"/>
                    </a:ext>
                  </a:extLst>
                </a:gridCol>
                <a:gridCol w="162060">
                  <a:extLst>
                    <a:ext uri="{9D8B030D-6E8A-4147-A177-3AD203B41FA5}">
                      <a16:colId xmlns:a16="http://schemas.microsoft.com/office/drawing/2014/main" val="20031"/>
                    </a:ext>
                  </a:extLst>
                </a:gridCol>
                <a:gridCol w="162060">
                  <a:extLst>
                    <a:ext uri="{9D8B030D-6E8A-4147-A177-3AD203B41FA5}">
                      <a16:colId xmlns:a16="http://schemas.microsoft.com/office/drawing/2014/main" val="20032"/>
                    </a:ext>
                  </a:extLst>
                </a:gridCol>
                <a:gridCol w="162060">
                  <a:extLst>
                    <a:ext uri="{9D8B030D-6E8A-4147-A177-3AD203B41FA5}">
                      <a16:colId xmlns:a16="http://schemas.microsoft.com/office/drawing/2014/main" val="20033"/>
                    </a:ext>
                  </a:extLst>
                </a:gridCol>
                <a:gridCol w="162060">
                  <a:extLst>
                    <a:ext uri="{9D8B030D-6E8A-4147-A177-3AD203B41FA5}">
                      <a16:colId xmlns:a16="http://schemas.microsoft.com/office/drawing/2014/main" val="20034"/>
                    </a:ext>
                  </a:extLst>
                </a:gridCol>
                <a:gridCol w="162060">
                  <a:extLst>
                    <a:ext uri="{9D8B030D-6E8A-4147-A177-3AD203B41FA5}">
                      <a16:colId xmlns:a16="http://schemas.microsoft.com/office/drawing/2014/main" val="20035"/>
                    </a:ext>
                  </a:extLst>
                </a:gridCol>
                <a:gridCol w="162060">
                  <a:extLst>
                    <a:ext uri="{9D8B030D-6E8A-4147-A177-3AD203B41FA5}">
                      <a16:colId xmlns:a16="http://schemas.microsoft.com/office/drawing/2014/main" val="20036"/>
                    </a:ext>
                  </a:extLst>
                </a:gridCol>
                <a:gridCol w="162060">
                  <a:extLst>
                    <a:ext uri="{9D8B030D-6E8A-4147-A177-3AD203B41FA5}">
                      <a16:colId xmlns:a16="http://schemas.microsoft.com/office/drawing/2014/main" val="20037"/>
                    </a:ext>
                  </a:extLst>
                </a:gridCol>
                <a:gridCol w="162060">
                  <a:extLst>
                    <a:ext uri="{9D8B030D-6E8A-4147-A177-3AD203B41FA5}">
                      <a16:colId xmlns:a16="http://schemas.microsoft.com/office/drawing/2014/main" val="20038"/>
                    </a:ext>
                  </a:extLst>
                </a:gridCol>
                <a:gridCol w="162060">
                  <a:extLst>
                    <a:ext uri="{9D8B030D-6E8A-4147-A177-3AD203B41FA5}">
                      <a16:colId xmlns:a16="http://schemas.microsoft.com/office/drawing/2014/main" val="20039"/>
                    </a:ext>
                  </a:extLst>
                </a:gridCol>
                <a:gridCol w="162060">
                  <a:extLst>
                    <a:ext uri="{9D8B030D-6E8A-4147-A177-3AD203B41FA5}">
                      <a16:colId xmlns:a16="http://schemas.microsoft.com/office/drawing/2014/main" val="20040"/>
                    </a:ext>
                  </a:extLst>
                </a:gridCol>
                <a:gridCol w="162060">
                  <a:extLst>
                    <a:ext uri="{9D8B030D-6E8A-4147-A177-3AD203B41FA5}">
                      <a16:colId xmlns:a16="http://schemas.microsoft.com/office/drawing/2014/main" val="20041"/>
                    </a:ext>
                  </a:extLst>
                </a:gridCol>
                <a:gridCol w="162060">
                  <a:extLst>
                    <a:ext uri="{9D8B030D-6E8A-4147-A177-3AD203B41FA5}">
                      <a16:colId xmlns:a16="http://schemas.microsoft.com/office/drawing/2014/main" val="20042"/>
                    </a:ext>
                  </a:extLst>
                </a:gridCol>
                <a:gridCol w="162060">
                  <a:extLst>
                    <a:ext uri="{9D8B030D-6E8A-4147-A177-3AD203B41FA5}">
                      <a16:colId xmlns:a16="http://schemas.microsoft.com/office/drawing/2014/main" val="20043"/>
                    </a:ext>
                  </a:extLst>
                </a:gridCol>
                <a:gridCol w="162060">
                  <a:extLst>
                    <a:ext uri="{9D8B030D-6E8A-4147-A177-3AD203B41FA5}">
                      <a16:colId xmlns:a16="http://schemas.microsoft.com/office/drawing/2014/main" val="20044"/>
                    </a:ext>
                  </a:extLst>
                </a:gridCol>
                <a:gridCol w="162060">
                  <a:extLst>
                    <a:ext uri="{9D8B030D-6E8A-4147-A177-3AD203B41FA5}">
                      <a16:colId xmlns:a16="http://schemas.microsoft.com/office/drawing/2014/main" val="20045"/>
                    </a:ext>
                  </a:extLst>
                </a:gridCol>
                <a:gridCol w="162060">
                  <a:extLst>
                    <a:ext uri="{9D8B030D-6E8A-4147-A177-3AD203B41FA5}">
                      <a16:colId xmlns:a16="http://schemas.microsoft.com/office/drawing/2014/main" val="20046"/>
                    </a:ext>
                  </a:extLst>
                </a:gridCol>
                <a:gridCol w="162060">
                  <a:extLst>
                    <a:ext uri="{9D8B030D-6E8A-4147-A177-3AD203B41FA5}">
                      <a16:colId xmlns:a16="http://schemas.microsoft.com/office/drawing/2014/main" val="20047"/>
                    </a:ext>
                  </a:extLst>
                </a:gridCol>
                <a:gridCol w="162060">
                  <a:extLst>
                    <a:ext uri="{9D8B030D-6E8A-4147-A177-3AD203B41FA5}">
                      <a16:colId xmlns:a16="http://schemas.microsoft.com/office/drawing/2014/main" val="20048"/>
                    </a:ext>
                  </a:extLst>
                </a:gridCol>
                <a:gridCol w="162060">
                  <a:extLst>
                    <a:ext uri="{9D8B030D-6E8A-4147-A177-3AD203B41FA5}">
                      <a16:colId xmlns:a16="http://schemas.microsoft.com/office/drawing/2014/main" val="20049"/>
                    </a:ext>
                  </a:extLst>
                </a:gridCol>
                <a:gridCol w="162060">
                  <a:extLst>
                    <a:ext uri="{9D8B030D-6E8A-4147-A177-3AD203B41FA5}">
                      <a16:colId xmlns:a16="http://schemas.microsoft.com/office/drawing/2014/main" val="20050"/>
                    </a:ext>
                  </a:extLst>
                </a:gridCol>
                <a:gridCol w="162060">
                  <a:extLst>
                    <a:ext uri="{9D8B030D-6E8A-4147-A177-3AD203B41FA5}">
                      <a16:colId xmlns:a16="http://schemas.microsoft.com/office/drawing/2014/main" val="20051"/>
                    </a:ext>
                  </a:extLst>
                </a:gridCol>
                <a:gridCol w="162060">
                  <a:extLst>
                    <a:ext uri="{9D8B030D-6E8A-4147-A177-3AD203B41FA5}">
                      <a16:colId xmlns:a16="http://schemas.microsoft.com/office/drawing/2014/main" val="20052"/>
                    </a:ext>
                  </a:extLst>
                </a:gridCol>
                <a:gridCol w="359998">
                  <a:extLst>
                    <a:ext uri="{9D8B030D-6E8A-4147-A177-3AD203B41FA5}">
                      <a16:colId xmlns:a16="http://schemas.microsoft.com/office/drawing/2014/main" val="20053"/>
                    </a:ext>
                  </a:extLst>
                </a:gridCol>
                <a:gridCol w="366596">
                  <a:extLst>
                    <a:ext uri="{9D8B030D-6E8A-4147-A177-3AD203B41FA5}">
                      <a16:colId xmlns:a16="http://schemas.microsoft.com/office/drawing/2014/main" val="20054"/>
                    </a:ext>
                  </a:extLst>
                </a:gridCol>
                <a:gridCol w="288377">
                  <a:extLst>
                    <a:ext uri="{9D8B030D-6E8A-4147-A177-3AD203B41FA5}">
                      <a16:colId xmlns:a16="http://schemas.microsoft.com/office/drawing/2014/main" val="20055"/>
                    </a:ext>
                  </a:extLst>
                </a:gridCol>
              </a:tblGrid>
              <a:tr h="410666">
                <a:tc gridSpan="7">
                  <a:txBody>
                    <a:bodyPr/>
                    <a:lstStyle/>
                    <a:p>
                      <a:pPr algn="r" rtl="1">
                        <a:spcAft>
                          <a:spcPts val="0"/>
                        </a:spcAft>
                      </a:pPr>
                      <a:r>
                        <a:rPr lang="he-IL" sz="1200" dirty="0">
                          <a:latin typeface="Times New Roman"/>
                          <a:ea typeface="Times New Roman"/>
                          <a:cs typeface="Arial"/>
                        </a:rPr>
                        <a:t>מדינת ישראל</a:t>
                      </a:r>
                      <a:endParaRPr lang="en-US" sz="12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r" rtl="1">
                        <a:spcAft>
                          <a:spcPts val="0"/>
                        </a:spcAft>
                      </a:pPr>
                      <a:r>
                        <a:rPr lang="he-IL" sz="1200" b="1">
                          <a:latin typeface="Times New Roman"/>
                          <a:ea typeface="Times New Roman"/>
                          <a:cs typeface="Arial"/>
                        </a:rPr>
                        <a:t>אגף המכס ומס ערך מוסף</a:t>
                      </a:r>
                      <a:endParaRPr lang="en-US" sz="12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1">
                  <a:txBody>
                    <a:bodyPr/>
                    <a:lstStyle/>
                    <a:p>
                      <a:pPr algn="r" rtl="1">
                        <a:spcAft>
                          <a:spcPts val="0"/>
                        </a:spcAft>
                      </a:pPr>
                      <a:r>
                        <a:rPr lang="he-IL" sz="1200" b="1" dirty="0">
                          <a:latin typeface="Times New Roman"/>
                          <a:ea typeface="Times New Roman"/>
                          <a:cs typeface="Arial"/>
                        </a:rPr>
                        <a:t>דו"ח תקופתי</a:t>
                      </a:r>
                      <a:endParaRPr lang="en-US" sz="12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7">
                  <a:txBody>
                    <a:bodyPr/>
                    <a:lstStyle/>
                    <a:p>
                      <a:pPr algn="ctr" rtl="1">
                        <a:spcAft>
                          <a:spcPts val="0"/>
                        </a:spcAft>
                      </a:pPr>
                      <a:r>
                        <a:rPr lang="he-IL" sz="1100">
                          <a:latin typeface="Times New Roman"/>
                          <a:ea typeface="Times New Roman"/>
                          <a:cs typeface="Arial"/>
                        </a:rPr>
                        <a:t>הודעת זיכוי </a:t>
                      </a:r>
                      <a:r>
                        <a:rPr lang="en-US" sz="1100">
                          <a:latin typeface="Arial"/>
                          <a:ea typeface="Times New Roman"/>
                          <a:cs typeface="David"/>
                        </a:rPr>
                        <a:t>–</a:t>
                      </a:r>
                      <a:r>
                        <a:rPr lang="he-IL" sz="1100">
                          <a:latin typeface="Times New Roman"/>
                          <a:ea typeface="Times New Roman"/>
                          <a:cs typeface="Arial"/>
                        </a:rPr>
                        <a:t> לתשלום</a:t>
                      </a:r>
                      <a:endParaRPr lang="en-US" sz="1200">
                        <a:latin typeface="Times New Roman"/>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0"/>
                  </a:ext>
                </a:extLst>
              </a:tr>
              <a:tr h="456294">
                <a:tc gridSpan="3">
                  <a:txBody>
                    <a:bodyPr/>
                    <a:lstStyle/>
                    <a:p>
                      <a:pPr algn="r" rtl="1">
                        <a:spcAft>
                          <a:spcPts val="0"/>
                        </a:spcAft>
                      </a:pPr>
                      <a:r>
                        <a:rPr lang="he-IL" sz="1200" b="1">
                          <a:latin typeface="Times New Roman"/>
                          <a:ea typeface="Times New Roman"/>
                          <a:cs typeface="Arial"/>
                        </a:rPr>
                        <a:t>מ</a:t>
                      </a:r>
                      <a:r>
                        <a:rPr lang="he-IL" sz="2200" b="1" baseline="30000">
                          <a:latin typeface="Times New Roman"/>
                          <a:ea typeface="Times New Roman"/>
                          <a:cs typeface="Arial"/>
                        </a:rPr>
                        <a:t>ע</a:t>
                      </a:r>
                      <a:r>
                        <a:rPr lang="he-IL" sz="1200" b="1">
                          <a:latin typeface="Times New Roman"/>
                          <a:ea typeface="Times New Roman"/>
                          <a:cs typeface="Arial"/>
                        </a:rPr>
                        <a:t>מ</a:t>
                      </a:r>
                      <a:endParaRPr lang="en-US" sz="12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r>
                        <a:rPr lang="he-IL" sz="1400" dirty="0">
                          <a:latin typeface="Times New Roman"/>
                          <a:ea typeface="Times New Roman"/>
                          <a:cs typeface="Arial"/>
                        </a:rPr>
                        <a:t>שם העוסק</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ctr" rtl="1">
                        <a:spcAft>
                          <a:spcPts val="0"/>
                        </a:spcAft>
                      </a:pPr>
                      <a:r>
                        <a:rPr lang="he-IL" sz="1400" dirty="0">
                          <a:latin typeface="Times New Roman"/>
                          <a:ea typeface="Times New Roman"/>
                          <a:cs typeface="Arial"/>
                        </a:rPr>
                        <a:t>מען</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r>
                        <a:rPr lang="he-IL" sz="1400" dirty="0">
                          <a:latin typeface="Times New Roman"/>
                          <a:ea typeface="Times New Roman"/>
                          <a:cs typeface="Arial"/>
                        </a:rPr>
                        <a:t>ס. ישוב</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gn="r" rtl="1">
                        <a:spcAft>
                          <a:spcPts val="0"/>
                        </a:spcAft>
                      </a:pPr>
                      <a:r>
                        <a:rPr lang="he-IL" sz="1400" dirty="0">
                          <a:latin typeface="Times New Roman"/>
                          <a:ea typeface="Times New Roman"/>
                          <a:cs typeface="Arial"/>
                        </a:rPr>
                        <a:t>מיקוד</a:t>
                      </a:r>
                    </a:p>
                    <a:p>
                      <a:pPr algn="r" rtl="1">
                        <a:spcAft>
                          <a:spcPts val="0"/>
                        </a:spcAft>
                      </a:pPr>
                      <a:r>
                        <a:rPr lang="he-IL" sz="1400" dirty="0"/>
                        <a:t>701998</a:t>
                      </a:r>
                      <a:endParaRPr lang="en-US" sz="1400" dirty="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05332">
                <a:tc gridSpan="14">
                  <a:txBody>
                    <a:bodyPr/>
                    <a:lstStyle/>
                    <a:p>
                      <a:pPr algn="ctr" rtl="0">
                        <a:spcAft>
                          <a:spcPts val="0"/>
                        </a:spcAft>
                      </a:pPr>
                      <a:r>
                        <a:rPr lang="he-IL" sz="1200" dirty="0">
                          <a:latin typeface="Arial"/>
                          <a:ea typeface="Times New Roman"/>
                          <a:cs typeface="David"/>
                        </a:rPr>
                        <a:t> </a:t>
                      </a: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5">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r>
                        <a:rPr lang="he-IL" sz="800" dirty="0">
                          <a:latin typeface="Times New Roman"/>
                          <a:ea typeface="Times New Roman"/>
                          <a:cs typeface="Arial"/>
                        </a:rPr>
                        <a:t>835</a:t>
                      </a:r>
                      <a:endParaRPr lang="en-US" sz="1200" dirty="0">
                        <a:latin typeface="Times New Roman"/>
                        <a:ea typeface="Times New Roman"/>
                        <a:cs typeface="David"/>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0">
                        <a:spcAft>
                          <a:spcPts val="0"/>
                        </a:spcAft>
                      </a:pPr>
                      <a:endParaRPr lang="he-IL" sz="1200" dirty="0">
                        <a:latin typeface="Arial"/>
                        <a:ea typeface="Times New Roman"/>
                        <a:cs typeface="David"/>
                      </a:endParaRPr>
                    </a:p>
                    <a:p>
                      <a:pPr algn="r" rtl="0">
                        <a:spcAft>
                          <a:spcPts val="0"/>
                        </a:spcAft>
                      </a:pPr>
                      <a:endParaRPr lang="en-US" sz="1200" dirty="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spcAft>
                          <a:spcPts val="0"/>
                        </a:spcAft>
                      </a:pPr>
                      <a:endParaRPr lang="en-US" sz="1200">
                        <a:latin typeface="Arial"/>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87865">
                <a:tc gridSpan="14">
                  <a:txBody>
                    <a:bodyPr/>
                    <a:lstStyle/>
                    <a:p>
                      <a:pPr algn="ctr" rtl="1">
                        <a:lnSpc>
                          <a:spcPts val="1000"/>
                        </a:lnSpc>
                        <a:spcAft>
                          <a:spcPts val="0"/>
                        </a:spcAft>
                      </a:pPr>
                      <a:r>
                        <a:rPr lang="he-IL" sz="1400" spc="-20" dirty="0">
                          <a:latin typeface="Times New Roman"/>
                          <a:ea typeface="Times New Roman"/>
                          <a:cs typeface="Arial"/>
                        </a:rPr>
                        <a:t>התקופה שלגביה חלה חובת הדיווח</a:t>
                      </a:r>
                      <a:endParaRPr lang="en-US" sz="1400" dirty="0">
                        <a:latin typeface="Times New Roman"/>
                        <a:ea typeface="Times New Roman"/>
                        <a:cs typeface="David"/>
                      </a:endParaRPr>
                    </a:p>
                  </a:txBody>
                  <a:tcPr marL="17780" marR="177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lnSpc>
                          <a:spcPts val="1000"/>
                        </a:lnSpc>
                        <a:spcAft>
                          <a:spcPts val="0"/>
                        </a:spcAft>
                      </a:pPr>
                      <a:r>
                        <a:rPr lang="he-IL" sz="1400" dirty="0">
                          <a:latin typeface="Times New Roman"/>
                          <a:ea typeface="Times New Roman"/>
                          <a:cs typeface="Arial"/>
                        </a:rPr>
                        <a:t>יש להגיש הדו"ח עד</a:t>
                      </a:r>
                      <a:endParaRPr lang="en-US" sz="1400" dirty="0">
                        <a:latin typeface="Times New Roman"/>
                        <a:ea typeface="Times New Roman"/>
                        <a:cs typeface="David"/>
                      </a:endParaRP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lnSpc>
                          <a:spcPts val="1000"/>
                        </a:lnSpc>
                        <a:spcAft>
                          <a:spcPts val="0"/>
                        </a:spcAft>
                      </a:pPr>
                      <a:r>
                        <a:rPr lang="he-IL" sz="1400" dirty="0">
                          <a:latin typeface="Times New Roman"/>
                          <a:ea typeface="Times New Roman"/>
                          <a:cs typeface="Arial"/>
                        </a:rPr>
                        <a:t>ס.ת</a:t>
                      </a:r>
                      <a:endParaRPr lang="en-US" sz="1400" dirty="0">
                        <a:latin typeface="Times New Roman"/>
                        <a:ea typeface="Times New Roman"/>
                        <a:cs typeface="David"/>
                      </a:endParaRP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gridSpan="5">
                  <a:txBody>
                    <a:bodyPr/>
                    <a:lstStyle/>
                    <a:p>
                      <a:pPr algn="r" rtl="1">
                        <a:lnSpc>
                          <a:spcPts val="1000"/>
                        </a:lnSpc>
                        <a:spcAft>
                          <a:spcPts val="0"/>
                        </a:spcAft>
                      </a:pPr>
                      <a:r>
                        <a:rPr lang="he-IL" sz="1400" dirty="0">
                          <a:latin typeface="Times New Roman"/>
                          <a:ea typeface="Times New Roman"/>
                          <a:cs typeface="Arial"/>
                        </a:rPr>
                        <a:t>ח.מ.א</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0">
                        <a:lnSpc>
                          <a:spcPts val="1000"/>
                        </a:lnSpc>
                        <a:spcAft>
                          <a:spcPts val="0"/>
                        </a:spcAft>
                      </a:pPr>
                      <a:endParaRPr lang="en-US" sz="1400" dirty="0">
                        <a:latin typeface="Arial"/>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lnSpc>
                          <a:spcPts val="1000"/>
                        </a:lnSpc>
                        <a:spcAft>
                          <a:spcPts val="0"/>
                        </a:spcAft>
                      </a:pPr>
                      <a:r>
                        <a:rPr lang="he-IL" sz="1400" dirty="0">
                          <a:latin typeface="Times New Roman"/>
                          <a:ea typeface="Times New Roman"/>
                          <a:cs typeface="Arial"/>
                        </a:rPr>
                        <a:t>שנה חודש</a:t>
                      </a:r>
                      <a:endParaRPr lang="en-US" sz="1400" dirty="0">
                        <a:latin typeface="Times New Roman"/>
                        <a:ea typeface="Times New Roman"/>
                        <a:cs typeface="David"/>
                      </a:endParaRPr>
                    </a:p>
                  </a:txBody>
                  <a:tcPr marL="17780" marR="177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0">
                        <a:lnSpc>
                          <a:spcPts val="1000"/>
                        </a:lnSpc>
                        <a:spcAft>
                          <a:spcPts val="0"/>
                        </a:spcAft>
                      </a:pPr>
                      <a:endParaRPr lang="en-US" sz="1400" dirty="0">
                        <a:latin typeface="Arial"/>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lnSpc>
                          <a:spcPts val="1000"/>
                        </a:lnSpc>
                        <a:spcAft>
                          <a:spcPts val="0"/>
                        </a:spcAft>
                      </a:pPr>
                      <a:r>
                        <a:rPr lang="he-IL" sz="1400" dirty="0">
                          <a:latin typeface="Times New Roman"/>
                          <a:ea typeface="Times New Roman"/>
                          <a:cs typeface="Arial"/>
                        </a:rPr>
                        <a:t>מס' תיק העוסק</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0">
                        <a:lnSpc>
                          <a:spcPts val="1000"/>
                        </a:lnSpc>
                        <a:spcAft>
                          <a:spcPts val="0"/>
                        </a:spcAft>
                      </a:pPr>
                      <a:endParaRPr lang="en-US" sz="1200">
                        <a:latin typeface="Arial"/>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0">
                <a:tc gridSpan="8">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9">
                  <a:txBody>
                    <a:bodyPr/>
                    <a:lstStyle/>
                    <a:p>
                      <a:pPr algn="r" rtl="1">
                        <a:lnSpc>
                          <a:spcPts val="600"/>
                        </a:lnSpc>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lnSpc>
                          <a:spcPts val="600"/>
                        </a:lnSpc>
                        <a:spcAft>
                          <a:spcPts val="0"/>
                        </a:spcAft>
                      </a:pPr>
                      <a:endParaRPr lang="he-IL" sz="1200" dirty="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4"/>
                  </a:ext>
                </a:extLst>
              </a:tr>
              <a:tr h="30284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Wingdings"/>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gridSpan="4">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232898">
                <a:tc gridSpan="12">
                  <a:txBody>
                    <a:bodyPr/>
                    <a:lstStyle/>
                    <a:p>
                      <a:pPr algn="ctr" rtl="1">
                        <a:spcAft>
                          <a:spcPts val="0"/>
                        </a:spcAft>
                      </a:pPr>
                      <a:r>
                        <a:rPr lang="he-IL" sz="1400">
                          <a:latin typeface="Times New Roman"/>
                          <a:ea typeface="Times New Roman"/>
                          <a:cs typeface="Arial"/>
                        </a:rPr>
                        <a:t>המס על העסקאות</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r>
                        <a:rPr lang="he-IL" sz="1400">
                          <a:latin typeface="Times New Roman"/>
                          <a:ea typeface="Times New Roman"/>
                          <a:cs typeface="Arial"/>
                        </a:rPr>
                        <a:t>עסקאות חייבות (ללא מע"מ)</a:t>
                      </a:r>
                      <a:endParaRPr lang="en-US" sz="1400">
                        <a:latin typeface="Times New Roman"/>
                        <a:ea typeface="Times New Roman"/>
                        <a:cs typeface="David"/>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0">
                  <a:txBody>
                    <a:bodyPr/>
                    <a:lstStyle/>
                    <a:p>
                      <a:pPr algn="ctr" rtl="1">
                        <a:spcAft>
                          <a:spcPts val="0"/>
                        </a:spcAft>
                      </a:pPr>
                      <a:r>
                        <a:rPr lang="he-IL" sz="1400">
                          <a:latin typeface="Times New Roman"/>
                          <a:ea typeface="Times New Roman"/>
                          <a:cs typeface="Arial"/>
                        </a:rPr>
                        <a:t>עסקאות פטורות או בשיעור אפס   </a:t>
                      </a:r>
                      <a:endParaRPr lang="en-US" sz="1400">
                        <a:latin typeface="Times New Roman"/>
                        <a:ea typeface="Times New Roman"/>
                        <a:cs typeface="David"/>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6"/>
                  </a:ext>
                </a:extLst>
              </a:tr>
              <a:tr h="232898">
                <a:tc gridSpan="8">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7">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5">
                  <a:txBody>
                    <a:bodyPr/>
                    <a:lstStyle/>
                    <a:p>
                      <a:pPr algn="ctr" rtl="1">
                        <a:spcAft>
                          <a:spcPts val="0"/>
                        </a:spcAft>
                      </a:pPr>
                      <a:endParaRPr lang="en-US" sz="1400" dirty="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4">
                  <a:txBody>
                    <a:bodyPr/>
                    <a:lstStyle/>
                    <a:p>
                      <a:pPr algn="r" rtl="1">
                        <a:spcAft>
                          <a:spcPts val="0"/>
                        </a:spcAft>
                      </a:pPr>
                      <a:endParaRPr lang="he-IL" sz="14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7"/>
                  </a:ext>
                </a:extLst>
              </a:tr>
              <a:tr h="23289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Symbol"/>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29">
                  <a:txBody>
                    <a:bodyPr/>
                    <a:lstStyle/>
                    <a:p>
                      <a:pPr algn="r" rtl="1">
                        <a:spcAft>
                          <a:spcPts val="0"/>
                        </a:spcAft>
                      </a:pPr>
                      <a:endParaRPr lang="he-IL" sz="1400" dirty="0">
                        <a:latin typeface="Times New Roman"/>
                        <a:ea typeface="Times New Roman"/>
                        <a:cs typeface="Arial"/>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1">
                  <a:txBody>
                    <a:bodyPr/>
                    <a:lstStyle/>
                    <a:p>
                      <a:pPr algn="r" rtl="1">
                        <a:spcAft>
                          <a:spcPts val="0"/>
                        </a:spcAft>
                      </a:pPr>
                      <a:r>
                        <a:rPr lang="he-IL" sz="1400" b="1">
                          <a:latin typeface="Times New Roman"/>
                          <a:ea typeface="Times New Roman"/>
                          <a:cs typeface="Arial"/>
                        </a:rPr>
                        <a:t>בשקלים שלמים</a:t>
                      </a:r>
                      <a:endParaRPr lang="en-US" sz="1400">
                        <a:latin typeface="Times New Roman"/>
                        <a:ea typeface="Times New Roman"/>
                        <a:cs typeface="David"/>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8"/>
                  </a:ext>
                </a:extLst>
              </a:tr>
              <a:tr h="465795">
                <a:tc gridSpan="2">
                  <a:txBody>
                    <a:bodyPr/>
                    <a:lstStyle/>
                    <a:p>
                      <a:pPr algn="r" rtl="1">
                        <a:spcAft>
                          <a:spcPts val="0"/>
                        </a:spcAft>
                      </a:pPr>
                      <a:endParaRPr lang="he-IL" sz="800">
                        <a:latin typeface="Times New Roman"/>
                        <a:ea typeface="Times New Roman"/>
                        <a:cs typeface="Arial"/>
                      </a:endParaRPr>
                    </a:p>
                  </a:txBody>
                  <a:tcPr marL="67945" marR="67945"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11">
                  <a:txBody>
                    <a:bodyPr/>
                    <a:lstStyle/>
                    <a:p>
                      <a:pPr algn="ctr" rtl="1">
                        <a:spcAft>
                          <a:spcPts val="0"/>
                        </a:spcAft>
                      </a:pPr>
                      <a:r>
                        <a:rPr lang="he-IL" sz="1400">
                          <a:latin typeface="Times New Roman"/>
                          <a:ea typeface="Times New Roman"/>
                          <a:cs typeface="Arial"/>
                        </a:rPr>
                        <a:t>מס תשומות על ציוד ונכסים קבועים</a:t>
                      </a:r>
                      <a:endParaRPr lang="en-US" sz="1400">
                        <a:latin typeface="Times New Roman"/>
                        <a:ea typeface="Times New Roman"/>
                        <a:cs typeface="David"/>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6">
                  <a:txBody>
                    <a:bodyPr/>
                    <a:lstStyle/>
                    <a:p>
                      <a:pPr algn="r" rtl="0">
                        <a:spcAft>
                          <a:spcPts val="0"/>
                        </a:spcAft>
                      </a:pPr>
                      <a:r>
                        <a:rPr lang="en-US" sz="1400">
                          <a:latin typeface="Arial"/>
                          <a:ea typeface="Times New Roman"/>
                          <a:cs typeface="Arial"/>
                          <a:sym typeface="Symbol"/>
                        </a:rPr>
                        <a:t></a:t>
                      </a:r>
                      <a:r>
                        <a:rPr lang="he-IL" sz="1400">
                          <a:latin typeface="Times New Roman"/>
                          <a:ea typeface="Times New Roman"/>
                          <a:cs typeface="Arial"/>
                        </a:rPr>
                        <a:t>מס תשומות</a:t>
                      </a:r>
                      <a:endParaRPr lang="en-US" sz="1400">
                        <a:latin typeface="Times New Roman"/>
                        <a:ea typeface="Times New Roman"/>
                        <a:cs typeface="David"/>
                      </a:endParaRPr>
                    </a:p>
                  </a:txBody>
                  <a:tcPr marL="67945" marR="67945"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9">
                  <a:txBody>
                    <a:bodyPr/>
                    <a:lstStyle/>
                    <a:p>
                      <a:pPr algn="r" rtl="1">
                        <a:spcAft>
                          <a:spcPts val="0"/>
                        </a:spcAft>
                      </a:pPr>
                      <a:endParaRPr lang="he-IL" sz="1400">
                        <a:latin typeface="Times New Roman"/>
                        <a:ea typeface="Times New Roman"/>
                        <a:cs typeface="Arial"/>
                      </a:endParaRPr>
                    </a:p>
                  </a:txBody>
                  <a:tcPr marL="67945" marR="67945"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800">
                        <a:latin typeface="Times New Roman"/>
                        <a:ea typeface="Times New Roman"/>
                        <a:cs typeface="Arial"/>
                      </a:endParaRPr>
                    </a:p>
                  </a:txBody>
                  <a:tcPr marL="67945" marR="67945"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09"/>
                  </a:ext>
                </a:extLst>
              </a:tr>
              <a:tr h="232898">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0">
                        <a:spcAft>
                          <a:spcPts val="0"/>
                        </a:spcAft>
                      </a:pPr>
                      <a:r>
                        <a:rPr lang="en-US" sz="1400">
                          <a:latin typeface="Arial"/>
                          <a:ea typeface="Times New Roman"/>
                          <a:cs typeface="Arial"/>
                          <a:sym typeface="Symbol"/>
                        </a:rPr>
                        <a:t></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gridSpan="30">
                  <a:txBody>
                    <a:bodyPr/>
                    <a:lstStyle/>
                    <a:p>
                      <a:pPr algn="r" rtl="1">
                        <a:spcAft>
                          <a:spcPts val="0"/>
                        </a:spcAft>
                      </a:pPr>
                      <a:r>
                        <a:rPr lang="he-IL" sz="1400" b="1">
                          <a:latin typeface="Times New Roman"/>
                          <a:ea typeface="Times New Roman"/>
                          <a:cs typeface="Arial"/>
                        </a:rPr>
                        <a:t>הצהרת העוסק וחתימתו</a:t>
                      </a:r>
                      <a:endParaRPr lang="en-US" sz="14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r" rtl="1">
                        <a:spcAft>
                          <a:spcPts val="0"/>
                        </a:spcAft>
                      </a:pPr>
                      <a:endParaRPr lang="he-IL" sz="14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0010"/>
                  </a:ext>
                </a:extLst>
              </a:tr>
              <a:tr h="465795">
                <a:tc gridSpan="2">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10">
                  <a:txBody>
                    <a:bodyPr/>
                    <a:lstStyle/>
                    <a:p>
                      <a:pPr algn="ctr" rtl="1">
                        <a:spcAft>
                          <a:spcPts val="0"/>
                        </a:spcAft>
                      </a:pPr>
                      <a:r>
                        <a:rPr lang="he-IL" sz="1400">
                          <a:latin typeface="Times New Roman"/>
                          <a:ea typeface="Times New Roman"/>
                          <a:cs typeface="Arial"/>
                        </a:rPr>
                        <a:t>המס על תשומות אחרות</a:t>
                      </a:r>
                      <a:endParaRPr lang="en-US" sz="140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5">
                  <a:txBody>
                    <a:bodyPr/>
                    <a:lstStyle/>
                    <a:p>
                      <a:pPr algn="r" rtl="1">
                        <a:spcAft>
                          <a:spcPts val="0"/>
                        </a:spcAft>
                      </a:pPr>
                      <a:r>
                        <a:rPr lang="he-IL" sz="1400">
                          <a:latin typeface="Times New Roman"/>
                          <a:ea typeface="Times New Roman"/>
                          <a:cs typeface="Arial"/>
                        </a:rPr>
                        <a:t>אני מצהיר שכל הפרטים שמסרתי בדו"ח זה הינם נכונים ומלאים.</a:t>
                      </a:r>
                      <a:endParaRPr lang="en-US" sz="1400" dirty="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1"/>
                  </a:ext>
                </a:extLst>
              </a:tr>
              <a:tr h="273777">
                <a:tc gridSpan="8">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5">
                  <a:txBody>
                    <a:bodyPr/>
                    <a:lstStyle/>
                    <a:p>
                      <a:pPr algn="r" rtl="1">
                        <a:spcAft>
                          <a:spcPts val="0"/>
                        </a:spcAft>
                      </a:pPr>
                      <a:r>
                        <a:rPr lang="he-IL" sz="1400">
                          <a:latin typeface="Times New Roman"/>
                          <a:ea typeface="Times New Roman"/>
                          <a:cs typeface="Arial"/>
                        </a:rPr>
                        <a:t>ידוע לי שמסירת פרטים לא נכונים מהווה עבירה על החוק.</a:t>
                      </a:r>
                      <a:endParaRPr lang="en-US" sz="14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ct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2"/>
                  </a:ext>
                </a:extLst>
              </a:tr>
              <a:tr h="232898">
                <a:tc gridSpan="8">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dirty="0">
                          <a:latin typeface="Times New Roman"/>
                          <a:ea typeface="Times New Roman"/>
                          <a:cs typeface="Arial"/>
                        </a:rPr>
                        <a:t>שם החותם: </a:t>
                      </a:r>
                      <a:endParaRPr lang="en-US" sz="1400" dirty="0">
                        <a:latin typeface="Times New Roman"/>
                        <a:ea typeface="Times New Roman"/>
                        <a:cs typeface="David"/>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12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410666">
                <a:tc>
                  <a:txBody>
                    <a:bodyPr/>
                    <a:lstStyle/>
                    <a:p>
                      <a:pPr algn="r" rtl="1">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gridSpan="3">
                  <a:txBody>
                    <a:bodyPr/>
                    <a:lstStyle/>
                    <a:p>
                      <a:pPr algn="r" rtl="1">
                        <a:spcAft>
                          <a:spcPts val="0"/>
                        </a:spcAft>
                      </a:pPr>
                      <a:endParaRPr lang="he-IL" sz="1200">
                        <a:latin typeface="Times New Roman"/>
                        <a:ea typeface="Times New Roman"/>
                        <a:cs typeface="Arial"/>
                      </a:endParaRPr>
                    </a:p>
                  </a:txBody>
                  <a:tcPr marL="68580" marR="68580" marT="0" marB="0" anchor="ctr">
                    <a:lnL w="1905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dirty="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endParaRPr lang="he-IL" sz="120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3">
                  <a:txBody>
                    <a:bodyPr/>
                    <a:lstStyle/>
                    <a:p>
                      <a:pPr algn="r" rtl="1">
                        <a:spcAft>
                          <a:spcPts val="0"/>
                        </a:spcAft>
                      </a:pPr>
                      <a:endParaRPr lang="he-IL" sz="140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2">
                  <a:txBody>
                    <a:bodyPr/>
                    <a:lstStyle/>
                    <a:p>
                      <a:pPr algn="r" rtl="1">
                        <a:spcAft>
                          <a:spcPts val="0"/>
                        </a:spcAft>
                      </a:pPr>
                      <a:endParaRPr lang="he-IL" sz="140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gridSpan="2">
                  <a:txBody>
                    <a:bodyPr/>
                    <a:lstStyle/>
                    <a:p>
                      <a:pPr algn="r" rtl="1">
                        <a:spcAft>
                          <a:spcPts val="0"/>
                        </a:spcAft>
                      </a:pPr>
                      <a:endParaRPr lang="he-IL" sz="1400" dirty="0">
                        <a:latin typeface="Times New Roman"/>
                        <a:ea typeface="Times New Roman"/>
                        <a:cs typeface="Arial"/>
                      </a:endParaRPr>
                    </a:p>
                  </a:txBody>
                  <a:tcPr marL="68580" marR="6858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gridSpan="4">
                  <a:txBody>
                    <a:bodyPr/>
                    <a:lstStyle/>
                    <a:p>
                      <a:pPr algn="r" rtl="1">
                        <a:spcAft>
                          <a:spcPts val="0"/>
                        </a:spcAft>
                      </a:pPr>
                      <a:endParaRPr lang="he-IL" sz="1400" dirty="0">
                        <a:latin typeface="Times New Roman"/>
                        <a:ea typeface="Times New Roman"/>
                        <a:cs typeface="Arial"/>
                      </a:endParaRPr>
                    </a:p>
                  </a:txBody>
                  <a:tcPr marL="68580" marR="68580" marT="0" marB="0">
                    <a:lnL w="1905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dirty="0">
                          <a:latin typeface="Times New Roman"/>
                          <a:ea typeface="Times New Roman"/>
                          <a:cs typeface="Arial"/>
                        </a:rPr>
                        <a:t>חתימה וחותמת העוסק או בא כוחו </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ctr" rtl="1">
                        <a:spcAft>
                          <a:spcPts val="0"/>
                        </a:spcAft>
                      </a:pPr>
                      <a:r>
                        <a:rPr lang="he-IL" sz="1200">
                          <a:latin typeface="Times New Roman"/>
                          <a:ea typeface="Times New Roman"/>
                          <a:cs typeface="Arial"/>
                        </a:rPr>
                        <a:t>חותמת נתקבל</a:t>
                      </a:r>
                      <a:endParaRPr lang="en-US" sz="1200">
                        <a:latin typeface="Times New Roman"/>
                        <a:ea typeface="Times New Roman"/>
                        <a:cs typeface="David"/>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4"/>
                  </a:ext>
                </a:extLst>
              </a:tr>
              <a:tr h="232898">
                <a:tc gridSpan="12">
                  <a:txBody>
                    <a:bodyPr/>
                    <a:lstStyle/>
                    <a:p>
                      <a:pPr algn="ctr" rtl="1">
                        <a:spcAft>
                          <a:spcPts val="0"/>
                        </a:spcAft>
                      </a:pPr>
                      <a:r>
                        <a:rPr lang="he-IL" sz="1400">
                          <a:latin typeface="Times New Roman"/>
                          <a:ea typeface="Times New Roman"/>
                          <a:cs typeface="Arial"/>
                        </a:rPr>
                        <a:t>הסכום לתשלום בשקלים חדשים</a:t>
                      </a:r>
                      <a:endParaRPr lang="en-US" sz="1400">
                        <a:latin typeface="Times New Roman"/>
                        <a:ea typeface="Times New Roman"/>
                        <a:cs typeface="David"/>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6">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4">
                  <a:txBody>
                    <a:bodyPr/>
                    <a:lstStyle/>
                    <a:p>
                      <a:pPr algn="r" rtl="1">
                        <a:spcAft>
                          <a:spcPts val="0"/>
                        </a:spcAft>
                      </a:pPr>
                      <a:r>
                        <a:rPr lang="he-IL" sz="1400" dirty="0">
                          <a:latin typeface="Times New Roman"/>
                          <a:ea typeface="Times New Roman"/>
                          <a:cs typeface="Arial"/>
                        </a:rPr>
                        <a:t>תאריך </a:t>
                      </a:r>
                      <a:r>
                        <a:rPr lang="he-IL" sz="1400" b="1" dirty="0">
                          <a:latin typeface="Times New Roman"/>
                          <a:ea typeface="Times New Roman"/>
                          <a:cs typeface="Arial"/>
                        </a:rPr>
                        <a:t>	</a:t>
                      </a:r>
                      <a:endParaRPr lang="en-US" sz="1400" dirty="0">
                        <a:latin typeface="Times New Roman"/>
                        <a:ea typeface="Times New Roman"/>
                        <a:cs typeface="David"/>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4">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9">
                  <a:txBody>
                    <a:bodyPr/>
                    <a:lstStyle/>
                    <a:p>
                      <a:pPr algn="ct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12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5"/>
                  </a:ext>
                </a:extLst>
              </a:tr>
              <a:tr h="232898">
                <a:tc gridSpan="2">
                  <a:txBody>
                    <a:bodyPr/>
                    <a:lstStyle/>
                    <a:p>
                      <a:pPr algn="r" rtl="1">
                        <a:spcAft>
                          <a:spcPts val="0"/>
                        </a:spcAft>
                      </a:pPr>
                      <a:endParaRPr lang="he-IL" sz="8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rtl="1"/>
                      <a:endParaRPr lang="he-IL"/>
                    </a:p>
                  </a:txBody>
                  <a:tcPr/>
                </a:tc>
                <a:tc gridSpan="8">
                  <a:txBody>
                    <a:bodyPr/>
                    <a:lstStyle/>
                    <a:p>
                      <a:pPr algn="r" rtl="1">
                        <a:spcAft>
                          <a:spcPts val="0"/>
                        </a:spcAft>
                      </a:pPr>
                      <a:endParaRPr lang="he-IL" sz="14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32">
                  <a:txBody>
                    <a:bodyPr/>
                    <a:lstStyle/>
                    <a:p>
                      <a:pPr algn="r" rtl="1">
                        <a:spcAft>
                          <a:spcPts val="0"/>
                        </a:spcAft>
                      </a:pPr>
                      <a:r>
                        <a:rPr lang="he-IL" sz="1400" dirty="0">
                          <a:latin typeface="Times New Roman"/>
                          <a:ea typeface="Times New Roman"/>
                          <a:cs typeface="Arial"/>
                        </a:rPr>
                        <a:t>הסכום לתשלום במילים</a:t>
                      </a:r>
                      <a:r>
                        <a:rPr lang="he-IL" sz="1400" b="1" dirty="0">
                          <a:latin typeface="Times New Roman"/>
                          <a:ea typeface="Times New Roman"/>
                          <a:cs typeface="Arial"/>
                        </a:rPr>
                        <a:t>	 </a:t>
                      </a:r>
                      <a:endParaRPr lang="en-US" sz="1400" dirty="0">
                        <a:latin typeface="Times New Roman"/>
                        <a:ea typeface="Times New Roman"/>
                        <a:cs typeface="David"/>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8">
                  <a:txBody>
                    <a:bodyPr/>
                    <a:lstStyle/>
                    <a:p>
                      <a:pPr algn="r" rtl="1">
                        <a:spcAft>
                          <a:spcPts val="0"/>
                        </a:spcAft>
                      </a:pPr>
                      <a:endParaRPr lang="he-IL" sz="1400" dirty="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spcAft>
                          <a:spcPts val="0"/>
                        </a:spcAft>
                      </a:pPr>
                      <a:endParaRPr lang="he-IL" sz="800">
                        <a:latin typeface="Times New Roman"/>
                        <a:ea typeface="Times New Roman"/>
                        <a:cs typeface="Arial"/>
                      </a:endParaRPr>
                    </a:p>
                  </a:txBody>
                  <a:tcPr marL="68580" marR="68580" marT="0" marB="0">
                    <a:lnL>
                      <a:noFill/>
                    </a:lnL>
                    <a:lnR>
                      <a:noFill/>
                    </a:lnR>
                    <a:lnT>
                      <a:noFill/>
                    </a:lnT>
                    <a:lnB>
                      <a:noFill/>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spcAft>
                          <a:spcPts val="0"/>
                        </a:spcAft>
                      </a:pPr>
                      <a:endParaRPr lang="he-IL" sz="80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6"/>
                  </a:ext>
                </a:extLst>
              </a:tr>
              <a:tr h="85555">
                <a:tc gridSpan="8">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0">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20">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12">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gridSpan="5">
                  <a:txBody>
                    <a:bodyPr/>
                    <a:lstStyle/>
                    <a:p>
                      <a:pPr algn="r" rtl="1">
                        <a:lnSpc>
                          <a:spcPts val="600"/>
                        </a:lnSpc>
                        <a:spcAft>
                          <a:spcPts val="0"/>
                        </a:spcAft>
                      </a:pPr>
                      <a:endParaRPr lang="he-IL" sz="1200">
                        <a:latin typeface="Times New Roman"/>
                        <a:ea typeface="Times New Roman"/>
                        <a:cs typeface="Arial"/>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algn="r" rtl="1">
                        <a:lnSpc>
                          <a:spcPts val="600"/>
                        </a:lnSpc>
                        <a:spcAft>
                          <a:spcPts val="0"/>
                        </a:spcAft>
                      </a:pPr>
                      <a:endParaRPr lang="he-IL" sz="1200" dirty="0">
                        <a:latin typeface="Times New Roman"/>
                        <a:ea typeface="Times New Roman"/>
                        <a:cs typeface="Arial"/>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4" name="TextBox 3"/>
          <p:cNvSpPr txBox="1"/>
          <p:nvPr/>
        </p:nvSpPr>
        <p:spPr>
          <a:xfrm>
            <a:off x="8022566" y="1245413"/>
            <a:ext cx="2639683" cy="369332"/>
          </a:xfrm>
          <a:prstGeom prst="rect">
            <a:avLst/>
          </a:prstGeom>
          <a:noFill/>
        </p:spPr>
        <p:txBody>
          <a:bodyPr wrap="square" rtlCol="1">
            <a:spAutoFit/>
          </a:bodyPr>
          <a:lstStyle/>
          <a:p>
            <a:r>
              <a:rPr lang="he-IL" dirty="0"/>
              <a:t>נעלי דורות</a:t>
            </a:r>
          </a:p>
        </p:txBody>
      </p:sp>
      <p:sp>
        <p:nvSpPr>
          <p:cNvPr id="5" name="TextBox 4"/>
          <p:cNvSpPr txBox="1"/>
          <p:nvPr/>
        </p:nvSpPr>
        <p:spPr>
          <a:xfrm>
            <a:off x="4390846" y="1262666"/>
            <a:ext cx="3450566" cy="369332"/>
          </a:xfrm>
          <a:prstGeom prst="rect">
            <a:avLst/>
          </a:prstGeom>
          <a:noFill/>
        </p:spPr>
        <p:txBody>
          <a:bodyPr wrap="square" rtlCol="1">
            <a:spAutoFit/>
          </a:bodyPr>
          <a:lstStyle/>
          <a:p>
            <a:r>
              <a:rPr lang="he-IL" dirty="0"/>
              <a:t>רחוב מעלה החמישה 44</a:t>
            </a:r>
          </a:p>
        </p:txBody>
      </p:sp>
      <p:sp>
        <p:nvSpPr>
          <p:cNvPr id="6" name="TextBox 5"/>
          <p:cNvSpPr txBox="1"/>
          <p:nvPr/>
        </p:nvSpPr>
        <p:spPr>
          <a:xfrm>
            <a:off x="2674189" y="1262666"/>
            <a:ext cx="1414732" cy="369332"/>
          </a:xfrm>
          <a:prstGeom prst="rect">
            <a:avLst/>
          </a:prstGeom>
          <a:noFill/>
        </p:spPr>
        <p:txBody>
          <a:bodyPr wrap="square" rtlCol="1">
            <a:spAutoFit/>
          </a:bodyPr>
          <a:lstStyle/>
          <a:p>
            <a:r>
              <a:rPr lang="he-IL" dirty="0" err="1"/>
              <a:t>ירושליים</a:t>
            </a:r>
            <a:endParaRPr lang="he-IL" dirty="0"/>
          </a:p>
        </p:txBody>
      </p:sp>
      <p:sp>
        <p:nvSpPr>
          <p:cNvPr id="9" name="TextBox 8"/>
          <p:cNvSpPr txBox="1"/>
          <p:nvPr/>
        </p:nvSpPr>
        <p:spPr>
          <a:xfrm>
            <a:off x="9108141" y="1685785"/>
            <a:ext cx="1657627" cy="369332"/>
          </a:xfrm>
          <a:prstGeom prst="rect">
            <a:avLst/>
          </a:prstGeom>
          <a:noFill/>
        </p:spPr>
        <p:txBody>
          <a:bodyPr wrap="square" rtlCol="1">
            <a:spAutoFit/>
          </a:bodyPr>
          <a:lstStyle/>
          <a:p>
            <a:r>
              <a:rPr lang="he-IL" dirty="0"/>
              <a:t>אפריל  2020</a:t>
            </a:r>
          </a:p>
        </p:txBody>
      </p:sp>
      <p:sp>
        <p:nvSpPr>
          <p:cNvPr id="11" name="TextBox 10"/>
          <p:cNvSpPr txBox="1"/>
          <p:nvPr/>
        </p:nvSpPr>
        <p:spPr>
          <a:xfrm>
            <a:off x="7185804" y="1661387"/>
            <a:ext cx="1311215" cy="369332"/>
          </a:xfrm>
          <a:prstGeom prst="rect">
            <a:avLst/>
          </a:prstGeom>
          <a:noFill/>
        </p:spPr>
        <p:txBody>
          <a:bodyPr wrap="square" rtlCol="1">
            <a:spAutoFit/>
          </a:bodyPr>
          <a:lstStyle/>
          <a:p>
            <a:r>
              <a:rPr lang="he-IL" dirty="0"/>
              <a:t>15/5/2020</a:t>
            </a:r>
          </a:p>
        </p:txBody>
      </p:sp>
      <p:sp>
        <p:nvSpPr>
          <p:cNvPr id="12" name="TextBox 11"/>
          <p:cNvSpPr txBox="1"/>
          <p:nvPr/>
        </p:nvSpPr>
        <p:spPr>
          <a:xfrm>
            <a:off x="4390846" y="1661387"/>
            <a:ext cx="1017917" cy="369332"/>
          </a:xfrm>
          <a:prstGeom prst="rect">
            <a:avLst/>
          </a:prstGeom>
          <a:noFill/>
        </p:spPr>
        <p:txBody>
          <a:bodyPr wrap="square" rtlCol="1">
            <a:spAutoFit/>
          </a:bodyPr>
          <a:lstStyle/>
          <a:p>
            <a:r>
              <a:rPr lang="he-IL" dirty="0"/>
              <a:t>04/2020</a:t>
            </a:r>
          </a:p>
        </p:txBody>
      </p:sp>
      <p:sp>
        <p:nvSpPr>
          <p:cNvPr id="13" name="TextBox 12"/>
          <p:cNvSpPr txBox="1"/>
          <p:nvPr/>
        </p:nvSpPr>
        <p:spPr>
          <a:xfrm>
            <a:off x="1725283" y="1629970"/>
            <a:ext cx="1897811" cy="433196"/>
          </a:xfrm>
          <a:prstGeom prst="rect">
            <a:avLst/>
          </a:prstGeom>
          <a:noFill/>
        </p:spPr>
        <p:txBody>
          <a:bodyPr wrap="square" rtlCol="1">
            <a:spAutoFit/>
          </a:bodyPr>
          <a:lstStyle/>
          <a:p>
            <a:pPr>
              <a:lnSpc>
                <a:spcPct val="115000"/>
              </a:lnSpc>
            </a:pPr>
            <a:r>
              <a:rPr lang="he-IL" sz="2000" b="1" dirty="0">
                <a:ea typeface="Calibri"/>
                <a:cs typeface="David"/>
              </a:rPr>
              <a:t>678768688</a:t>
            </a:r>
            <a:endParaRPr lang="en-US" sz="2000" dirty="0">
              <a:ea typeface="Calibri"/>
              <a:cs typeface="Arial"/>
            </a:endParaRPr>
          </a:p>
        </p:txBody>
      </p:sp>
      <p:sp>
        <p:nvSpPr>
          <p:cNvPr id="14" name="TextBox 13"/>
          <p:cNvSpPr txBox="1"/>
          <p:nvPr/>
        </p:nvSpPr>
        <p:spPr>
          <a:xfrm>
            <a:off x="6236899" y="2341600"/>
            <a:ext cx="2260120" cy="369332"/>
          </a:xfrm>
          <a:prstGeom prst="rect">
            <a:avLst/>
          </a:prstGeom>
          <a:noFill/>
        </p:spPr>
        <p:txBody>
          <a:bodyPr wrap="square" rtlCol="1">
            <a:spAutoFit/>
          </a:bodyPr>
          <a:lstStyle/>
          <a:p>
            <a:r>
              <a:rPr lang="he-IL" dirty="0"/>
              <a:t>12,806</a:t>
            </a:r>
          </a:p>
        </p:txBody>
      </p:sp>
      <p:sp>
        <p:nvSpPr>
          <p:cNvPr id="15" name="TextBox 14"/>
          <p:cNvSpPr txBox="1"/>
          <p:nvPr/>
        </p:nvSpPr>
        <p:spPr>
          <a:xfrm>
            <a:off x="3623094" y="2341600"/>
            <a:ext cx="1518249" cy="369332"/>
          </a:xfrm>
          <a:prstGeom prst="rect">
            <a:avLst/>
          </a:prstGeom>
          <a:noFill/>
        </p:spPr>
        <p:txBody>
          <a:bodyPr wrap="square" rtlCol="1">
            <a:spAutoFit/>
          </a:bodyPr>
          <a:lstStyle/>
          <a:p>
            <a:r>
              <a:rPr lang="he-IL" dirty="0"/>
              <a:t>0</a:t>
            </a:r>
          </a:p>
        </p:txBody>
      </p:sp>
      <p:sp>
        <p:nvSpPr>
          <p:cNvPr id="16" name="TextBox 15"/>
          <p:cNvSpPr txBox="1"/>
          <p:nvPr/>
        </p:nvSpPr>
        <p:spPr>
          <a:xfrm>
            <a:off x="8833447" y="2376106"/>
            <a:ext cx="2260120" cy="369332"/>
          </a:xfrm>
          <a:prstGeom prst="rect">
            <a:avLst/>
          </a:prstGeom>
          <a:noFill/>
        </p:spPr>
        <p:txBody>
          <a:bodyPr wrap="square" rtlCol="1">
            <a:spAutoFit/>
          </a:bodyPr>
          <a:lstStyle/>
          <a:p>
            <a:r>
              <a:rPr lang="he-IL" dirty="0"/>
              <a:t>2,177</a:t>
            </a:r>
          </a:p>
        </p:txBody>
      </p:sp>
      <p:sp>
        <p:nvSpPr>
          <p:cNvPr id="17" name="TextBox 16"/>
          <p:cNvSpPr txBox="1"/>
          <p:nvPr/>
        </p:nvSpPr>
        <p:spPr>
          <a:xfrm>
            <a:off x="9816860" y="3083141"/>
            <a:ext cx="1230702" cy="369332"/>
          </a:xfrm>
          <a:prstGeom prst="rect">
            <a:avLst/>
          </a:prstGeom>
          <a:noFill/>
        </p:spPr>
        <p:txBody>
          <a:bodyPr wrap="square" rtlCol="1">
            <a:spAutoFit/>
          </a:bodyPr>
          <a:lstStyle/>
          <a:p>
            <a:r>
              <a:rPr lang="he-IL" dirty="0"/>
              <a:t>306</a:t>
            </a:r>
          </a:p>
        </p:txBody>
      </p:sp>
      <p:sp>
        <p:nvSpPr>
          <p:cNvPr id="18" name="TextBox 17"/>
          <p:cNvSpPr txBox="1"/>
          <p:nvPr/>
        </p:nvSpPr>
        <p:spPr>
          <a:xfrm>
            <a:off x="9512060" y="3761117"/>
            <a:ext cx="1604514" cy="369332"/>
          </a:xfrm>
          <a:prstGeom prst="rect">
            <a:avLst/>
          </a:prstGeom>
          <a:noFill/>
        </p:spPr>
        <p:txBody>
          <a:bodyPr wrap="square" rtlCol="1">
            <a:spAutoFit/>
          </a:bodyPr>
          <a:lstStyle/>
          <a:p>
            <a:r>
              <a:rPr lang="he-IL" dirty="0"/>
              <a:t>1,353</a:t>
            </a:r>
          </a:p>
        </p:txBody>
      </p:sp>
      <p:sp>
        <p:nvSpPr>
          <p:cNvPr id="19" name="TextBox 18"/>
          <p:cNvSpPr txBox="1"/>
          <p:nvPr/>
        </p:nvSpPr>
        <p:spPr>
          <a:xfrm>
            <a:off x="8856454" y="5077447"/>
            <a:ext cx="2260120" cy="369332"/>
          </a:xfrm>
          <a:prstGeom prst="rect">
            <a:avLst/>
          </a:prstGeom>
          <a:noFill/>
        </p:spPr>
        <p:txBody>
          <a:bodyPr wrap="square" rtlCol="1">
            <a:spAutoFit/>
          </a:bodyPr>
          <a:lstStyle/>
          <a:p>
            <a:r>
              <a:rPr lang="he-IL" dirty="0"/>
              <a:t>518</a:t>
            </a:r>
          </a:p>
        </p:txBody>
      </p:sp>
      <p:sp>
        <p:nvSpPr>
          <p:cNvPr id="20" name="TextBox 19"/>
          <p:cNvSpPr txBox="1"/>
          <p:nvPr/>
        </p:nvSpPr>
        <p:spPr>
          <a:xfrm>
            <a:off x="5141343" y="4708115"/>
            <a:ext cx="1449238" cy="369332"/>
          </a:xfrm>
          <a:prstGeom prst="rect">
            <a:avLst/>
          </a:prstGeom>
          <a:noFill/>
        </p:spPr>
        <p:txBody>
          <a:bodyPr wrap="square" rtlCol="1">
            <a:spAutoFit/>
          </a:bodyPr>
          <a:lstStyle/>
          <a:p>
            <a:r>
              <a:rPr lang="he-IL" dirty="0"/>
              <a:t>נעלי דורות</a:t>
            </a:r>
          </a:p>
        </p:txBody>
      </p:sp>
      <p:sp>
        <p:nvSpPr>
          <p:cNvPr id="21" name="TextBox 20"/>
          <p:cNvSpPr txBox="1"/>
          <p:nvPr/>
        </p:nvSpPr>
        <p:spPr>
          <a:xfrm>
            <a:off x="4088921" y="5077447"/>
            <a:ext cx="1751163" cy="369332"/>
          </a:xfrm>
          <a:prstGeom prst="rect">
            <a:avLst/>
          </a:prstGeom>
          <a:noFill/>
        </p:spPr>
        <p:txBody>
          <a:bodyPr wrap="square" rtlCol="1">
            <a:spAutoFit/>
          </a:bodyPr>
          <a:lstStyle/>
          <a:p>
            <a:r>
              <a:rPr lang="he-IL" dirty="0">
                <a:latin typeface="Guttman Yad-Brush" pitchFamily="2" charset="-79"/>
                <a:cs typeface="Guttman Yad-Brush" pitchFamily="2" charset="-79"/>
              </a:rPr>
              <a:t>נעלי דורות"</a:t>
            </a:r>
          </a:p>
        </p:txBody>
      </p:sp>
      <p:sp>
        <p:nvSpPr>
          <p:cNvPr id="22" name="TextBox 21"/>
          <p:cNvSpPr txBox="1"/>
          <p:nvPr/>
        </p:nvSpPr>
        <p:spPr>
          <a:xfrm>
            <a:off x="5201729" y="5395020"/>
            <a:ext cx="2070340" cy="369332"/>
          </a:xfrm>
          <a:prstGeom prst="rect">
            <a:avLst/>
          </a:prstGeom>
          <a:noFill/>
        </p:spPr>
        <p:txBody>
          <a:bodyPr wrap="square" rtlCol="1">
            <a:spAutoFit/>
          </a:bodyPr>
          <a:lstStyle/>
          <a:p>
            <a:r>
              <a:rPr lang="he-IL" dirty="0"/>
              <a:t>15.5.2020</a:t>
            </a:r>
          </a:p>
        </p:txBody>
      </p:sp>
      <p:sp>
        <p:nvSpPr>
          <p:cNvPr id="23" name="TextBox 22"/>
          <p:cNvSpPr txBox="1"/>
          <p:nvPr/>
        </p:nvSpPr>
        <p:spPr>
          <a:xfrm>
            <a:off x="2674189" y="5614192"/>
            <a:ext cx="4865298" cy="369332"/>
          </a:xfrm>
          <a:prstGeom prst="rect">
            <a:avLst/>
          </a:prstGeom>
          <a:noFill/>
        </p:spPr>
        <p:txBody>
          <a:bodyPr wrap="square" rtlCol="1">
            <a:spAutoFit/>
          </a:bodyPr>
          <a:lstStyle/>
          <a:p>
            <a:r>
              <a:rPr lang="he-IL" dirty="0"/>
              <a:t>חמש מאות ושמונה עשר ₪ בלבד.</a:t>
            </a:r>
          </a:p>
        </p:txBody>
      </p:sp>
      <p:sp>
        <p:nvSpPr>
          <p:cNvPr id="24" name="מציין מיקום תוכן 3"/>
          <p:cNvSpPr txBox="1">
            <a:spLocks/>
          </p:cNvSpPr>
          <p:nvPr/>
        </p:nvSpPr>
        <p:spPr>
          <a:xfrm>
            <a:off x="656899" y="125229"/>
            <a:ext cx="11160000" cy="706968"/>
          </a:xfrm>
          <a:prstGeom prst="rect">
            <a:avLst/>
          </a:prstGeom>
        </p:spPr>
        <p:txBody>
          <a:bodyPr vert="horz" lIns="91440" tIns="45720" rIns="91440" bIns="45720" rtlCol="1">
            <a:normAutofit/>
          </a:bodyPr>
          <a:lstStyle/>
          <a:p>
            <a:pPr marL="342900" marR="0" lvl="0" indent="-342900" algn="ctr" defTabSz="914400" rtl="1" eaLnBrk="1" fontAlgn="auto" latinLnBrk="0" hangingPunct="1">
              <a:lnSpc>
                <a:spcPct val="100000"/>
              </a:lnSpc>
              <a:spcBef>
                <a:spcPts val="0"/>
              </a:spcBef>
              <a:spcAft>
                <a:spcPts val="600"/>
              </a:spcAft>
              <a:buClrTx/>
              <a:buSzTx/>
              <a:tabLst/>
              <a:defRPr/>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שלב 5 - מילוי דו"ח מע"מ</a:t>
            </a: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dissolv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dissolv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ssolv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dissolve">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dissolve">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dissolve">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dissolve">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dissolve">
                                      <p:cBhvr>
                                        <p:cTn id="77" dur="500"/>
                                        <p:tgtEl>
                                          <p:spTgt spid="21"/>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dissolve">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dissolve">
                                      <p:cBhvr>
                                        <p:cTn id="8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9"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תוכן 3"/>
          <p:cNvSpPr txBox="1">
            <a:spLocks/>
          </p:cNvSpPr>
          <p:nvPr/>
        </p:nvSpPr>
        <p:spPr>
          <a:xfrm>
            <a:off x="246265" y="277236"/>
            <a:ext cx="11160000" cy="706968"/>
          </a:xfrm>
          <a:prstGeom prst="rect">
            <a:avLst/>
          </a:prstGeom>
        </p:spPr>
        <p:txBody>
          <a:bodyPr vert="horz" lIns="91440" tIns="45720" rIns="91440" bIns="45720" rtlCol="1">
            <a:normAutofit/>
          </a:bodyPr>
          <a:lstStyle/>
          <a:p>
            <a:pPr marL="342900" indent="-342900" algn="ctr">
              <a:spcAft>
                <a:spcPts val="600"/>
              </a:spcAft>
            </a:pPr>
            <a:r>
              <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rPr>
              <a:t>שלב 6 - </a:t>
            </a:r>
            <a:r>
              <a:rPr lang="he-IL" sz="2400" dirty="0">
                <a:solidFill>
                  <a:srgbClr val="002060"/>
                </a:solidFill>
                <a:latin typeface="Varela Round" pitchFamily="2" charset="-79"/>
                <a:cs typeface="Varela Round" pitchFamily="2" charset="-79"/>
              </a:rPr>
              <a:t>סגירת  כרטיס </a:t>
            </a:r>
            <a:r>
              <a:rPr lang="he-IL" sz="2400" dirty="0" err="1">
                <a:solidFill>
                  <a:srgbClr val="002060"/>
                </a:solidFill>
                <a:latin typeface="Varela Round" pitchFamily="2" charset="-79"/>
                <a:cs typeface="Varela Round" pitchFamily="2" charset="-79"/>
              </a:rPr>
              <a:t>חו"ז</a:t>
            </a:r>
            <a:r>
              <a:rPr lang="he-IL" sz="2400" dirty="0">
                <a:solidFill>
                  <a:srgbClr val="002060"/>
                </a:solidFill>
                <a:latin typeface="Varela Round" pitchFamily="2" charset="-79"/>
                <a:cs typeface="Varela Round" pitchFamily="2" charset="-79"/>
              </a:rPr>
              <a:t> מע"מ ורישום פעולת יומן לתשלום למע"מ</a:t>
            </a: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a:p>
            <a:pPr marL="342900" marR="0" lvl="0" indent="-342900" algn="r" defTabSz="914400" rtl="1" eaLnBrk="1" fontAlgn="auto" latinLnBrk="0" hangingPunct="1">
              <a:lnSpc>
                <a:spcPct val="100000"/>
              </a:lnSpc>
              <a:spcBef>
                <a:spcPts val="0"/>
              </a:spcBef>
              <a:spcAft>
                <a:spcPts val="600"/>
              </a:spcAft>
              <a:buClrTx/>
              <a:buSzTx/>
              <a:buFont typeface="Arial" pitchFamily="34" charset="0"/>
              <a:buChar char="•"/>
              <a:tabLst/>
              <a:defRPr/>
            </a:pPr>
            <a:endParaRPr kumimoji="0" lang="he-IL" sz="2400" b="0" i="0" u="none" strike="noStrike" kern="1200" cap="none" spc="0" normalizeH="0" baseline="0" noProof="0" dirty="0">
              <a:ln>
                <a:noFill/>
              </a:ln>
              <a:solidFill>
                <a:srgbClr val="002060"/>
              </a:solidFill>
              <a:effectLst/>
              <a:uLnTx/>
              <a:uFillTx/>
              <a:latin typeface="Varela Round" pitchFamily="2" charset="-79"/>
              <a:ea typeface="+mn-ea"/>
              <a:cs typeface="Varela Round" pitchFamily="2" charset="-79"/>
            </a:endParaRPr>
          </a:p>
        </p:txBody>
      </p:sp>
      <p:graphicFrame>
        <p:nvGraphicFramePr>
          <p:cNvPr id="6" name="מציין מיקום תוכן 4"/>
          <p:cNvGraphicFramePr>
            <a:graphicFrameLocks/>
          </p:cNvGraphicFramePr>
          <p:nvPr>
            <p:extLst>
              <p:ext uri="{D42A27DB-BD31-4B8C-83A1-F6EECF244321}">
                <p14:modId xmlns:p14="http://schemas.microsoft.com/office/powerpoint/2010/main" val="2743306870"/>
              </p:ext>
            </p:extLst>
          </p:nvPr>
        </p:nvGraphicFramePr>
        <p:xfrm>
          <a:off x="656946" y="1462620"/>
          <a:ext cx="11158536" cy="2123440"/>
        </p:xfrm>
        <a:graphic>
          <a:graphicData uri="http://schemas.openxmlformats.org/drawingml/2006/table">
            <a:tbl>
              <a:tblPr rtl="1" firstRow="1" bandRow="1">
                <a:tableStyleId>{5C22544A-7EE6-4342-B048-85BDC9FD1C3A}</a:tableStyleId>
              </a:tblPr>
              <a:tblGrid>
                <a:gridCol w="1394817">
                  <a:extLst>
                    <a:ext uri="{9D8B030D-6E8A-4147-A177-3AD203B41FA5}">
                      <a16:colId xmlns:a16="http://schemas.microsoft.com/office/drawing/2014/main" val="20000"/>
                    </a:ext>
                  </a:extLst>
                </a:gridCol>
                <a:gridCol w="1548034">
                  <a:extLst>
                    <a:ext uri="{9D8B030D-6E8A-4147-A177-3AD203B41FA5}">
                      <a16:colId xmlns:a16="http://schemas.microsoft.com/office/drawing/2014/main" val="20001"/>
                    </a:ext>
                  </a:extLst>
                </a:gridCol>
                <a:gridCol w="1241600">
                  <a:extLst>
                    <a:ext uri="{9D8B030D-6E8A-4147-A177-3AD203B41FA5}">
                      <a16:colId xmlns:a16="http://schemas.microsoft.com/office/drawing/2014/main" val="20002"/>
                    </a:ext>
                  </a:extLst>
                </a:gridCol>
                <a:gridCol w="2864236">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201270">
                  <a:extLst>
                    <a:ext uri="{9D8B030D-6E8A-4147-A177-3AD203B41FA5}">
                      <a16:colId xmlns:a16="http://schemas.microsoft.com/office/drawing/2014/main" val="20005"/>
                    </a:ext>
                  </a:extLst>
                </a:gridCol>
                <a:gridCol w="1237130">
                  <a:extLst>
                    <a:ext uri="{9D8B030D-6E8A-4147-A177-3AD203B41FA5}">
                      <a16:colId xmlns:a16="http://schemas.microsoft.com/office/drawing/2014/main" val="20006"/>
                    </a:ext>
                  </a:extLst>
                </a:gridCol>
                <a:gridCol w="45224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tc>
                <a:tc>
                  <a:txBody>
                    <a:bodyPr/>
                    <a:lstStyle/>
                    <a:p>
                      <a:pPr algn="ctr" rtl="1" fontAlgn="b"/>
                      <a:r>
                        <a:rPr lang="he-IL" sz="2000" b="1" i="0" u="none" strike="noStrike">
                          <a:solidFill>
                            <a:srgbClr val="000000"/>
                          </a:solidFill>
                          <a:latin typeface="Arial"/>
                        </a:rPr>
                        <a:t>חשבון נגדי</a:t>
                      </a:r>
                    </a:p>
                  </a:txBody>
                  <a:tcPr marL="9525" marR="9525" marT="9525" marB="0" anchor="b"/>
                </a:tc>
                <a:tc>
                  <a:txBody>
                    <a:bodyPr/>
                    <a:lstStyle/>
                    <a:p>
                      <a:pPr algn="ctr" rtl="1" fontAlgn="b"/>
                      <a:r>
                        <a:rPr lang="he-IL" sz="2000" b="1" i="0" u="none" strike="noStrike">
                          <a:solidFill>
                            <a:srgbClr val="000000"/>
                          </a:solidFill>
                          <a:latin typeface="Arial"/>
                        </a:rPr>
                        <a:t>אסמכתא</a:t>
                      </a:r>
                    </a:p>
                  </a:txBody>
                  <a:tcPr marL="9525" marR="9525" marT="9525" marB="0" anchor="b"/>
                </a:tc>
                <a:tc>
                  <a:txBody>
                    <a:bodyPr/>
                    <a:lstStyle/>
                    <a:p>
                      <a:pPr algn="ctr" rtl="1" fontAlgn="b"/>
                      <a:r>
                        <a:rPr lang="he-IL" sz="2000" b="1" i="0" u="none" strike="noStrike" dirty="0">
                          <a:solidFill>
                            <a:srgbClr val="000000"/>
                          </a:solidFill>
                          <a:latin typeface="Arial"/>
                        </a:rPr>
                        <a:t>פרטים </a:t>
                      </a:r>
                    </a:p>
                  </a:txBody>
                  <a:tcPr marL="9525" marR="9525" marT="9525" marB="0" anchor="b"/>
                </a:tc>
                <a:tc>
                  <a:txBody>
                    <a:bodyPr/>
                    <a:lstStyle/>
                    <a:p>
                      <a:pPr algn="ctr" rtl="1" fontAlgn="b"/>
                      <a:r>
                        <a:rPr lang="he-IL" sz="2000" b="1" i="0" u="none" strike="noStrike" dirty="0">
                          <a:solidFill>
                            <a:srgbClr val="000000"/>
                          </a:solidFill>
                          <a:latin typeface="Arial"/>
                        </a:rPr>
                        <a:t>סכום חובה</a:t>
                      </a:r>
                    </a:p>
                  </a:txBody>
                  <a:tcPr marL="9525" marR="9525" marT="9525" marB="0" anchor="b"/>
                </a:tc>
                <a:tc>
                  <a:txBody>
                    <a:bodyPr/>
                    <a:lstStyle/>
                    <a:p>
                      <a:pPr algn="ctr" rtl="1" fontAlgn="b"/>
                      <a:r>
                        <a:rPr lang="he-IL" sz="2000" b="1" i="0" u="none" strike="noStrike">
                          <a:solidFill>
                            <a:srgbClr val="000000"/>
                          </a:solidFill>
                          <a:latin typeface="Arial"/>
                        </a:rPr>
                        <a:t>סכום זכות</a:t>
                      </a:r>
                    </a:p>
                  </a:txBody>
                  <a:tcPr marL="9525" marR="9525" marT="9525" marB="0" anchor="b"/>
                </a:tc>
                <a:tc>
                  <a:txBody>
                    <a:bodyPr/>
                    <a:lstStyle/>
                    <a:p>
                      <a:pPr algn="ctr" rtl="1" fontAlgn="b"/>
                      <a:r>
                        <a:rPr lang="he-IL" sz="2000" b="1" i="0" u="none" strike="noStrike" dirty="0">
                          <a:solidFill>
                            <a:srgbClr val="000000"/>
                          </a:solidFill>
                          <a:latin typeface="Arial"/>
                        </a:rPr>
                        <a:t>יתרה</a:t>
                      </a:r>
                    </a:p>
                  </a:txBody>
                  <a:tcPr marL="9525" marR="9525" marT="9525" marB="0" anchor="b"/>
                </a:tc>
                <a:tc>
                  <a:txBody>
                    <a:bodyPr/>
                    <a:lstStyle/>
                    <a:p>
                      <a:pPr rtl="1"/>
                      <a:endParaRPr lang="he-IL" dirty="0"/>
                    </a:p>
                  </a:txBody>
                  <a:tcPr/>
                </a:tc>
                <a:extLst>
                  <a:ext uri="{0D108BD9-81ED-4DB2-BD59-A6C34878D82A}">
                    <a16:rowId xmlns:a16="http://schemas.microsoft.com/office/drawing/2014/main" val="10000"/>
                  </a:ext>
                </a:extLst>
              </a:tr>
              <a:tr h="370840">
                <a:tc>
                  <a:txBody>
                    <a:bodyPr/>
                    <a:lstStyle/>
                    <a:p>
                      <a:pPr rtl="1"/>
                      <a:r>
                        <a:rPr lang="he-IL" dirty="0"/>
                        <a:t>30.4.2020</a:t>
                      </a:r>
                    </a:p>
                  </a:txBody>
                  <a:tcPr/>
                </a:tc>
                <a:tc>
                  <a:txBody>
                    <a:bodyPr/>
                    <a:lstStyle/>
                    <a:p>
                      <a:pPr rtl="1"/>
                      <a:r>
                        <a:rPr lang="he-IL" dirty="0"/>
                        <a:t>מס תשומות נכסים</a:t>
                      </a:r>
                    </a:p>
                  </a:txBody>
                  <a:tcPr/>
                </a:tc>
                <a:tc>
                  <a:txBody>
                    <a:bodyPr/>
                    <a:lstStyle/>
                    <a:p>
                      <a:pPr rtl="1"/>
                      <a:endParaRPr lang="he-IL" dirty="0"/>
                    </a:p>
                  </a:txBody>
                  <a:tcPr/>
                </a:tc>
                <a:tc>
                  <a:txBody>
                    <a:bodyPr/>
                    <a:lstStyle/>
                    <a:p>
                      <a:pPr rtl="1"/>
                      <a:r>
                        <a:rPr lang="he-IL" dirty="0"/>
                        <a:t>סגירת מס תשומות נכסים </a:t>
                      </a:r>
                    </a:p>
                  </a:txBody>
                  <a:tcPr/>
                </a:tc>
                <a:tc>
                  <a:txBody>
                    <a:bodyPr/>
                    <a:lstStyle/>
                    <a:p>
                      <a:pPr rtl="1"/>
                      <a:r>
                        <a:rPr lang="he-IL" dirty="0"/>
                        <a:t>306</a:t>
                      </a:r>
                    </a:p>
                  </a:txBody>
                  <a:tcPr/>
                </a:tc>
                <a:tc>
                  <a:txBody>
                    <a:bodyPr/>
                    <a:lstStyle/>
                    <a:p>
                      <a:pPr rtl="1"/>
                      <a:endParaRPr lang="he-IL" dirty="0"/>
                    </a:p>
                  </a:txBody>
                  <a:tcPr/>
                </a:tc>
                <a:tc>
                  <a:txBody>
                    <a:bodyPr/>
                    <a:lstStyle/>
                    <a:p>
                      <a:r>
                        <a:rPr lang="he-IL" dirty="0"/>
                        <a:t>306</a:t>
                      </a:r>
                    </a:p>
                  </a:txBody>
                  <a:tcPr/>
                </a:tc>
                <a:tc>
                  <a:txBody>
                    <a:bodyPr/>
                    <a:lstStyle/>
                    <a:p>
                      <a:r>
                        <a:rPr lang="he-IL" dirty="0"/>
                        <a:t>ח</a:t>
                      </a:r>
                    </a:p>
                  </a:txBody>
                  <a:tcPr/>
                </a:tc>
                <a:extLst>
                  <a:ext uri="{0D108BD9-81ED-4DB2-BD59-A6C34878D82A}">
                    <a16:rowId xmlns:a16="http://schemas.microsoft.com/office/drawing/2014/main" val="10001"/>
                  </a:ext>
                </a:extLst>
              </a:tr>
              <a:tr h="370840">
                <a:tc>
                  <a:txBody>
                    <a:bodyPr/>
                    <a:lstStyle/>
                    <a:p>
                      <a:pPr rtl="1"/>
                      <a:r>
                        <a:rPr lang="he-IL" dirty="0"/>
                        <a:t>30.4.2020</a:t>
                      </a:r>
                    </a:p>
                  </a:txBody>
                  <a:tcPr/>
                </a:tc>
                <a:tc>
                  <a:txBody>
                    <a:bodyPr/>
                    <a:lstStyle/>
                    <a:p>
                      <a:pPr rtl="1"/>
                      <a:r>
                        <a:rPr lang="he-IL" dirty="0"/>
                        <a:t>מע"מ עסקאות</a:t>
                      </a:r>
                    </a:p>
                  </a:txBody>
                  <a:tcPr/>
                </a:tc>
                <a:tc>
                  <a:txBody>
                    <a:bodyPr/>
                    <a:lstStyle/>
                    <a:p>
                      <a:pPr rtl="1"/>
                      <a:endParaRPr lang="he-IL" dirty="0"/>
                    </a:p>
                  </a:txBody>
                  <a:tcPr/>
                </a:tc>
                <a:tc>
                  <a:txBody>
                    <a:bodyPr/>
                    <a:lstStyle/>
                    <a:p>
                      <a:pPr rtl="1"/>
                      <a:r>
                        <a:rPr lang="he-IL" dirty="0"/>
                        <a:t>סגירת מע"מ עסקאות</a:t>
                      </a:r>
                    </a:p>
                  </a:txBody>
                  <a:tcPr/>
                </a:tc>
                <a:tc>
                  <a:txBody>
                    <a:bodyPr/>
                    <a:lstStyle/>
                    <a:p>
                      <a:pPr rtl="1"/>
                      <a:endParaRPr lang="he-IL" dirty="0"/>
                    </a:p>
                  </a:txBody>
                  <a:tcPr/>
                </a:tc>
                <a:tc>
                  <a:txBody>
                    <a:bodyPr/>
                    <a:lstStyle/>
                    <a:p>
                      <a:pPr rtl="1"/>
                      <a:r>
                        <a:rPr lang="he-IL" dirty="0"/>
                        <a:t>2,177</a:t>
                      </a:r>
                    </a:p>
                  </a:txBody>
                  <a:tcPr/>
                </a:tc>
                <a:tc>
                  <a:txBody>
                    <a:bodyPr/>
                    <a:lstStyle/>
                    <a:p>
                      <a:pPr rtl="1"/>
                      <a:r>
                        <a:rPr lang="he-IL" dirty="0"/>
                        <a:t>1,871</a:t>
                      </a:r>
                    </a:p>
                  </a:txBody>
                  <a:tcPr/>
                </a:tc>
                <a:tc>
                  <a:txBody>
                    <a:bodyPr/>
                    <a:lstStyle/>
                    <a:p>
                      <a:pPr rtl="1"/>
                      <a:r>
                        <a:rPr lang="he-IL" dirty="0"/>
                        <a:t>ז</a:t>
                      </a:r>
                    </a:p>
                  </a:txBody>
                  <a:tcPr/>
                </a:tc>
                <a:extLst>
                  <a:ext uri="{0D108BD9-81ED-4DB2-BD59-A6C34878D82A}">
                    <a16:rowId xmlns:a16="http://schemas.microsoft.com/office/drawing/2014/main" val="10002"/>
                  </a:ext>
                </a:extLst>
              </a:tr>
              <a:tr h="370840">
                <a:tc>
                  <a:txBody>
                    <a:bodyPr/>
                    <a:lstStyle/>
                    <a:p>
                      <a:pPr rtl="1"/>
                      <a:r>
                        <a:rPr lang="he-IL" dirty="0"/>
                        <a:t>30.4.2020</a:t>
                      </a:r>
                    </a:p>
                  </a:txBody>
                  <a:tcPr/>
                </a:tc>
                <a:tc>
                  <a:txBody>
                    <a:bodyPr/>
                    <a:lstStyle/>
                    <a:p>
                      <a:pPr rtl="1"/>
                      <a:r>
                        <a:rPr lang="he-IL" dirty="0"/>
                        <a:t>מס תשומות</a:t>
                      </a:r>
                    </a:p>
                  </a:txBody>
                  <a:tcPr/>
                </a:tc>
                <a:tc>
                  <a:txBody>
                    <a:bodyPr/>
                    <a:lstStyle/>
                    <a:p>
                      <a:pPr rtl="1"/>
                      <a:endParaRPr lang="he-IL" dirty="0"/>
                    </a:p>
                  </a:txBody>
                  <a:tcPr/>
                </a:tc>
                <a:tc>
                  <a:txBody>
                    <a:bodyPr/>
                    <a:lstStyle/>
                    <a:p>
                      <a:pPr rtl="1"/>
                      <a:r>
                        <a:rPr lang="he-IL" dirty="0"/>
                        <a:t>סגירת מס תשומות</a:t>
                      </a:r>
                    </a:p>
                  </a:txBody>
                  <a:tcPr/>
                </a:tc>
                <a:tc>
                  <a:txBody>
                    <a:bodyPr/>
                    <a:lstStyle/>
                    <a:p>
                      <a:pPr rtl="1"/>
                      <a:r>
                        <a:rPr lang="he-IL" dirty="0"/>
                        <a:t>1,353</a:t>
                      </a:r>
                    </a:p>
                  </a:txBody>
                  <a:tcPr/>
                </a:tc>
                <a:tc>
                  <a:txBody>
                    <a:bodyPr/>
                    <a:lstStyle/>
                    <a:p>
                      <a:pPr rtl="1"/>
                      <a:endParaRPr lang="he-IL" dirty="0"/>
                    </a:p>
                  </a:txBody>
                  <a:tcPr/>
                </a:tc>
                <a:tc>
                  <a:txBody>
                    <a:bodyPr/>
                    <a:lstStyle/>
                    <a:p>
                      <a:pPr rtl="1"/>
                      <a:r>
                        <a:rPr lang="he-IL" dirty="0"/>
                        <a:t>518</a:t>
                      </a:r>
                    </a:p>
                  </a:txBody>
                  <a:tcPr/>
                </a:tc>
                <a:tc>
                  <a:txBody>
                    <a:bodyPr/>
                    <a:lstStyle/>
                    <a:p>
                      <a:pPr rtl="1"/>
                      <a:r>
                        <a:rPr lang="he-IL" dirty="0"/>
                        <a:t>ז</a:t>
                      </a:r>
                    </a:p>
                  </a:txBody>
                  <a:tcPr/>
                </a:tc>
                <a:extLst>
                  <a:ext uri="{0D108BD9-81ED-4DB2-BD59-A6C34878D82A}">
                    <a16:rowId xmlns:a16="http://schemas.microsoft.com/office/drawing/2014/main" val="10003"/>
                  </a:ext>
                </a:extLst>
              </a:tr>
              <a:tr h="370840">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0004"/>
                  </a:ext>
                </a:extLst>
              </a:tr>
            </a:tbl>
          </a:graphicData>
        </a:graphic>
      </p:graphicFrame>
      <p:sp>
        <p:nvSpPr>
          <p:cNvPr id="7" name="TextBox 6"/>
          <p:cNvSpPr txBox="1"/>
          <p:nvPr/>
        </p:nvSpPr>
        <p:spPr>
          <a:xfrm>
            <a:off x="3263153" y="891219"/>
            <a:ext cx="4769223" cy="369332"/>
          </a:xfrm>
          <a:prstGeom prst="rect">
            <a:avLst/>
          </a:prstGeom>
          <a:noFill/>
        </p:spPr>
        <p:txBody>
          <a:bodyPr wrap="square" rtlCol="1">
            <a:spAutoFit/>
          </a:bodyPr>
          <a:lstStyle/>
          <a:p>
            <a:pPr algn="ctr"/>
            <a:r>
              <a:rPr lang="he-IL" b="1" dirty="0">
                <a:latin typeface="Varela Round" pitchFamily="2" charset="-79"/>
                <a:cs typeface="Varela Round" pitchFamily="2" charset="-79"/>
              </a:rPr>
              <a:t>חשבון </a:t>
            </a:r>
            <a:r>
              <a:rPr lang="he-IL" b="1" dirty="0" err="1">
                <a:latin typeface="Varela Round" pitchFamily="2" charset="-79"/>
                <a:cs typeface="Varela Round" pitchFamily="2" charset="-79"/>
              </a:rPr>
              <a:t>חו"ז</a:t>
            </a:r>
            <a:r>
              <a:rPr lang="he-IL" b="1" dirty="0">
                <a:latin typeface="Varela Round" pitchFamily="2" charset="-79"/>
                <a:cs typeface="Varela Round" pitchFamily="2" charset="-79"/>
              </a:rPr>
              <a:t> מע"מ</a:t>
            </a:r>
          </a:p>
        </p:txBody>
      </p:sp>
      <p:sp>
        <p:nvSpPr>
          <p:cNvPr id="8" name="TextBox 7"/>
          <p:cNvSpPr txBox="1"/>
          <p:nvPr/>
        </p:nvSpPr>
        <p:spPr>
          <a:xfrm>
            <a:off x="10542494" y="3273491"/>
            <a:ext cx="1272988" cy="369332"/>
          </a:xfrm>
          <a:prstGeom prst="rect">
            <a:avLst/>
          </a:prstGeom>
          <a:noFill/>
        </p:spPr>
        <p:txBody>
          <a:bodyPr wrap="square" rtlCol="1">
            <a:spAutoFit/>
          </a:bodyPr>
          <a:lstStyle/>
          <a:p>
            <a:r>
              <a:rPr lang="he-IL" dirty="0"/>
              <a:t>15.5.2020</a:t>
            </a:r>
          </a:p>
        </p:txBody>
      </p:sp>
      <p:sp>
        <p:nvSpPr>
          <p:cNvPr id="9" name="TextBox 8"/>
          <p:cNvSpPr txBox="1"/>
          <p:nvPr/>
        </p:nvSpPr>
        <p:spPr>
          <a:xfrm>
            <a:off x="8982635" y="3273491"/>
            <a:ext cx="1559859" cy="369332"/>
          </a:xfrm>
          <a:prstGeom prst="rect">
            <a:avLst/>
          </a:prstGeom>
          <a:noFill/>
        </p:spPr>
        <p:txBody>
          <a:bodyPr wrap="square" rtlCol="1">
            <a:spAutoFit/>
          </a:bodyPr>
          <a:lstStyle/>
          <a:p>
            <a:r>
              <a:rPr lang="he-IL" dirty="0"/>
              <a:t> עו"ש בנק</a:t>
            </a:r>
          </a:p>
        </p:txBody>
      </p:sp>
      <p:sp>
        <p:nvSpPr>
          <p:cNvPr id="10" name="TextBox 9"/>
          <p:cNvSpPr txBox="1"/>
          <p:nvPr/>
        </p:nvSpPr>
        <p:spPr>
          <a:xfrm>
            <a:off x="4607860" y="3273491"/>
            <a:ext cx="2994212" cy="369332"/>
          </a:xfrm>
          <a:prstGeom prst="rect">
            <a:avLst/>
          </a:prstGeom>
          <a:noFill/>
        </p:spPr>
        <p:txBody>
          <a:bodyPr wrap="square" rtlCol="1">
            <a:spAutoFit/>
          </a:bodyPr>
          <a:lstStyle/>
          <a:p>
            <a:r>
              <a:rPr lang="he-IL" dirty="0"/>
              <a:t>תשלום יתרת המגיע לאגף </a:t>
            </a:r>
            <a:r>
              <a:rPr lang="he-IL" dirty="0" err="1"/>
              <a:t>מעמ</a:t>
            </a:r>
            <a:endParaRPr lang="he-IL" dirty="0"/>
          </a:p>
        </p:txBody>
      </p:sp>
      <p:sp>
        <p:nvSpPr>
          <p:cNvPr id="11" name="TextBox 10"/>
          <p:cNvSpPr txBox="1"/>
          <p:nvPr/>
        </p:nvSpPr>
        <p:spPr>
          <a:xfrm>
            <a:off x="3729318" y="3273491"/>
            <a:ext cx="878542" cy="369332"/>
          </a:xfrm>
          <a:prstGeom prst="rect">
            <a:avLst/>
          </a:prstGeom>
          <a:noFill/>
        </p:spPr>
        <p:txBody>
          <a:bodyPr wrap="square" rtlCol="1">
            <a:spAutoFit/>
          </a:bodyPr>
          <a:lstStyle/>
          <a:p>
            <a:r>
              <a:rPr lang="he-IL" dirty="0"/>
              <a:t>518</a:t>
            </a:r>
          </a:p>
        </p:txBody>
      </p:sp>
      <p:sp>
        <p:nvSpPr>
          <p:cNvPr id="12" name="TextBox 11"/>
          <p:cNvSpPr txBox="1"/>
          <p:nvPr/>
        </p:nvSpPr>
        <p:spPr>
          <a:xfrm>
            <a:off x="1470212" y="3273491"/>
            <a:ext cx="699247" cy="369332"/>
          </a:xfrm>
          <a:prstGeom prst="rect">
            <a:avLst/>
          </a:prstGeom>
          <a:noFill/>
        </p:spPr>
        <p:txBody>
          <a:bodyPr wrap="square" rtlCol="1">
            <a:spAutoFit/>
          </a:bodyPr>
          <a:lstStyle/>
          <a:p>
            <a:r>
              <a:rPr lang="he-IL" dirty="0"/>
              <a:t>0</a:t>
            </a:r>
          </a:p>
        </p:txBody>
      </p:sp>
      <p:graphicFrame>
        <p:nvGraphicFramePr>
          <p:cNvPr id="13" name="טבלה 12"/>
          <p:cNvGraphicFramePr>
            <a:graphicFrameLocks noGrp="1"/>
          </p:cNvGraphicFramePr>
          <p:nvPr>
            <p:extLst>
              <p:ext uri="{D42A27DB-BD31-4B8C-83A1-F6EECF244321}">
                <p14:modId xmlns:p14="http://schemas.microsoft.com/office/powerpoint/2010/main" val="243652283"/>
              </p:ext>
            </p:extLst>
          </p:nvPr>
        </p:nvGraphicFramePr>
        <p:xfrm>
          <a:off x="480078" y="4169962"/>
          <a:ext cx="11335404" cy="1112520"/>
        </p:xfrm>
        <a:graphic>
          <a:graphicData uri="http://schemas.openxmlformats.org/drawingml/2006/table">
            <a:tbl>
              <a:tblPr rtl="1" firstRow="1" bandRow="1">
                <a:tableStyleId>{5C22544A-7EE6-4342-B048-85BDC9FD1C3A}</a:tableStyleId>
              </a:tblPr>
              <a:tblGrid>
                <a:gridCol w="1198708">
                  <a:extLst>
                    <a:ext uri="{9D8B030D-6E8A-4147-A177-3AD203B41FA5}">
                      <a16:colId xmlns:a16="http://schemas.microsoft.com/office/drawing/2014/main" val="20000"/>
                    </a:ext>
                  </a:extLst>
                </a:gridCol>
                <a:gridCol w="1974797">
                  <a:extLst>
                    <a:ext uri="{9D8B030D-6E8A-4147-A177-3AD203B41FA5}">
                      <a16:colId xmlns:a16="http://schemas.microsoft.com/office/drawing/2014/main" val="20001"/>
                    </a:ext>
                  </a:extLst>
                </a:gridCol>
                <a:gridCol w="1900518">
                  <a:extLst>
                    <a:ext uri="{9D8B030D-6E8A-4147-A177-3AD203B41FA5}">
                      <a16:colId xmlns:a16="http://schemas.microsoft.com/office/drawing/2014/main" val="20002"/>
                    </a:ext>
                  </a:extLst>
                </a:gridCol>
                <a:gridCol w="1039906">
                  <a:extLst>
                    <a:ext uri="{9D8B030D-6E8A-4147-A177-3AD203B41FA5}">
                      <a16:colId xmlns:a16="http://schemas.microsoft.com/office/drawing/2014/main" val="20003"/>
                    </a:ext>
                  </a:extLst>
                </a:gridCol>
                <a:gridCol w="565590">
                  <a:extLst>
                    <a:ext uri="{9D8B030D-6E8A-4147-A177-3AD203B41FA5}">
                      <a16:colId xmlns:a16="http://schemas.microsoft.com/office/drawing/2014/main" val="20004"/>
                    </a:ext>
                  </a:extLst>
                </a:gridCol>
                <a:gridCol w="2246495">
                  <a:extLst>
                    <a:ext uri="{9D8B030D-6E8A-4147-A177-3AD203B41FA5}">
                      <a16:colId xmlns:a16="http://schemas.microsoft.com/office/drawing/2014/main" val="20005"/>
                    </a:ext>
                  </a:extLst>
                </a:gridCol>
                <a:gridCol w="1179011">
                  <a:extLst>
                    <a:ext uri="{9D8B030D-6E8A-4147-A177-3AD203B41FA5}">
                      <a16:colId xmlns:a16="http://schemas.microsoft.com/office/drawing/2014/main" val="20006"/>
                    </a:ext>
                  </a:extLst>
                </a:gridCol>
                <a:gridCol w="1230379">
                  <a:extLst>
                    <a:ext uri="{9D8B030D-6E8A-4147-A177-3AD203B41FA5}">
                      <a16:colId xmlns:a16="http://schemas.microsoft.com/office/drawing/2014/main" val="20007"/>
                    </a:ext>
                  </a:extLst>
                </a:gridCol>
              </a:tblGrid>
              <a:tr h="370840">
                <a:tc>
                  <a:txBody>
                    <a:bodyPr/>
                    <a:lstStyle/>
                    <a:p>
                      <a:pPr algn="ctr" rtl="1" fontAlgn="b"/>
                      <a:r>
                        <a:rPr lang="he-IL" sz="2000" b="1" i="0" u="none" strike="noStrike" dirty="0">
                          <a:solidFill>
                            <a:srgbClr val="000000"/>
                          </a:solidFill>
                          <a:latin typeface="Arial"/>
                        </a:rPr>
                        <a:t>תאריך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שם חשבון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אסמכתא</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err="1">
                          <a:solidFill>
                            <a:srgbClr val="000000"/>
                          </a:solidFill>
                          <a:latin typeface="Arial"/>
                        </a:rPr>
                        <a:t>ז"פ</a:t>
                      </a:r>
                      <a:endParaRPr lang="he-IL" sz="2000" b="1" i="0" u="none" strike="noStrike" dirty="0">
                        <a:solidFill>
                          <a:srgbClr val="000000"/>
                        </a:solidFill>
                        <a:latin typeface="Arial"/>
                      </a:endParaRP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rtl="1" fontAlgn="b"/>
                      <a:r>
                        <a:rPr lang="he-IL" sz="2000" b="1" i="0" u="none" strike="noStrike" dirty="0">
                          <a:solidFill>
                            <a:srgbClr val="000000"/>
                          </a:solidFill>
                          <a:latin typeface="Arial"/>
                        </a:rPr>
                        <a:t>פרטים </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a:solidFill>
                            <a:srgbClr val="000000"/>
                          </a:solidFill>
                          <a:latin typeface="Arial"/>
                        </a:rPr>
                        <a:t>סכום חובה</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rtl="1" fontAlgn="b"/>
                      <a:r>
                        <a:rPr lang="he-IL" sz="2000" b="1" i="0" u="none" strike="noStrike" dirty="0">
                          <a:solidFill>
                            <a:srgbClr val="000000"/>
                          </a:solidFill>
                          <a:latin typeface="Arial"/>
                        </a:rPr>
                        <a:t>סכום זכות</a:t>
                      </a:r>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rtl="1"/>
                      <a:endParaRPr lang="he-IL"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lang="he-IL" dirty="0"/>
                    </a:p>
                  </a:txBody>
                  <a:tcPr marL="9525" marR="9525" marT="9525"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bl>
          </a:graphicData>
        </a:graphic>
      </p:graphicFrame>
      <p:sp>
        <p:nvSpPr>
          <p:cNvPr id="14" name="TextBox 13"/>
          <p:cNvSpPr txBox="1"/>
          <p:nvPr/>
        </p:nvSpPr>
        <p:spPr>
          <a:xfrm>
            <a:off x="3532094" y="3750397"/>
            <a:ext cx="5450541" cy="369332"/>
          </a:xfrm>
          <a:prstGeom prst="rect">
            <a:avLst/>
          </a:prstGeom>
          <a:noFill/>
        </p:spPr>
        <p:txBody>
          <a:bodyPr wrap="square" rtlCol="1">
            <a:spAutoFit/>
          </a:bodyPr>
          <a:lstStyle/>
          <a:p>
            <a:pPr algn="ctr"/>
            <a:r>
              <a:rPr lang="he-IL" b="1" u="sng" dirty="0">
                <a:latin typeface="Varela Round" pitchFamily="2" charset="-79"/>
                <a:cs typeface="Varela Round" pitchFamily="2" charset="-79"/>
              </a:rPr>
              <a:t>פעולת היומן לתשלום למע"מ</a:t>
            </a:r>
          </a:p>
        </p:txBody>
      </p:sp>
      <p:sp>
        <p:nvSpPr>
          <p:cNvPr id="15" name="TextBox 14"/>
          <p:cNvSpPr txBox="1"/>
          <p:nvPr/>
        </p:nvSpPr>
        <p:spPr>
          <a:xfrm>
            <a:off x="10542494" y="4582338"/>
            <a:ext cx="1272988" cy="369332"/>
          </a:xfrm>
          <a:prstGeom prst="rect">
            <a:avLst/>
          </a:prstGeom>
          <a:noFill/>
        </p:spPr>
        <p:txBody>
          <a:bodyPr wrap="square" rtlCol="1">
            <a:spAutoFit/>
          </a:bodyPr>
          <a:lstStyle/>
          <a:p>
            <a:r>
              <a:rPr lang="he-IL" dirty="0"/>
              <a:t>15.5.2020</a:t>
            </a:r>
          </a:p>
        </p:txBody>
      </p:sp>
      <p:sp>
        <p:nvSpPr>
          <p:cNvPr id="16" name="TextBox 15"/>
          <p:cNvSpPr txBox="1"/>
          <p:nvPr/>
        </p:nvSpPr>
        <p:spPr>
          <a:xfrm>
            <a:off x="8659908" y="4528551"/>
            <a:ext cx="1792941" cy="369332"/>
          </a:xfrm>
          <a:prstGeom prst="rect">
            <a:avLst/>
          </a:prstGeom>
          <a:noFill/>
        </p:spPr>
        <p:txBody>
          <a:bodyPr wrap="square" rtlCol="1">
            <a:spAutoFit/>
          </a:bodyPr>
          <a:lstStyle/>
          <a:p>
            <a:r>
              <a:rPr lang="he-IL" dirty="0" err="1"/>
              <a:t>חו"ז</a:t>
            </a:r>
            <a:r>
              <a:rPr lang="he-IL" dirty="0"/>
              <a:t> מע"מ</a:t>
            </a:r>
          </a:p>
        </p:txBody>
      </p:sp>
      <p:sp>
        <p:nvSpPr>
          <p:cNvPr id="17" name="TextBox 16"/>
          <p:cNvSpPr txBox="1"/>
          <p:nvPr/>
        </p:nvSpPr>
        <p:spPr>
          <a:xfrm>
            <a:off x="6920753" y="4546480"/>
            <a:ext cx="1524000" cy="369332"/>
          </a:xfrm>
          <a:prstGeom prst="rect">
            <a:avLst/>
          </a:prstGeom>
          <a:noFill/>
        </p:spPr>
        <p:txBody>
          <a:bodyPr wrap="square" rtlCol="1">
            <a:spAutoFit/>
          </a:bodyPr>
          <a:lstStyle/>
          <a:p>
            <a:r>
              <a:rPr lang="he-IL" dirty="0"/>
              <a:t>עו"ש בנק</a:t>
            </a:r>
          </a:p>
        </p:txBody>
      </p:sp>
      <p:sp>
        <p:nvSpPr>
          <p:cNvPr id="18" name="TextBox 17"/>
          <p:cNvSpPr txBox="1"/>
          <p:nvPr/>
        </p:nvSpPr>
        <p:spPr>
          <a:xfrm>
            <a:off x="4858878" y="4582338"/>
            <a:ext cx="878542" cy="369332"/>
          </a:xfrm>
          <a:prstGeom prst="rect">
            <a:avLst/>
          </a:prstGeom>
          <a:noFill/>
        </p:spPr>
        <p:txBody>
          <a:bodyPr wrap="square" rtlCol="1">
            <a:spAutoFit/>
          </a:bodyPr>
          <a:lstStyle/>
          <a:p>
            <a:r>
              <a:rPr lang="he-IL" dirty="0"/>
              <a:t>15.5</a:t>
            </a:r>
          </a:p>
        </p:txBody>
      </p:sp>
      <p:sp>
        <p:nvSpPr>
          <p:cNvPr id="19" name="TextBox 18"/>
          <p:cNvSpPr txBox="1"/>
          <p:nvPr/>
        </p:nvSpPr>
        <p:spPr>
          <a:xfrm>
            <a:off x="3227295" y="4546480"/>
            <a:ext cx="1882588" cy="369332"/>
          </a:xfrm>
          <a:prstGeom prst="rect">
            <a:avLst/>
          </a:prstGeom>
          <a:noFill/>
        </p:spPr>
        <p:txBody>
          <a:bodyPr wrap="square" rtlCol="1">
            <a:spAutoFit/>
          </a:bodyPr>
          <a:lstStyle/>
          <a:p>
            <a:r>
              <a:rPr lang="he-IL" dirty="0"/>
              <a:t>תשלום לאגף מע"מ</a:t>
            </a:r>
          </a:p>
        </p:txBody>
      </p:sp>
      <p:sp>
        <p:nvSpPr>
          <p:cNvPr id="20" name="TextBox 19"/>
          <p:cNvSpPr txBox="1"/>
          <p:nvPr/>
        </p:nvSpPr>
        <p:spPr>
          <a:xfrm>
            <a:off x="1792941" y="4546480"/>
            <a:ext cx="1057835" cy="369332"/>
          </a:xfrm>
          <a:prstGeom prst="rect">
            <a:avLst/>
          </a:prstGeom>
          <a:noFill/>
        </p:spPr>
        <p:txBody>
          <a:bodyPr wrap="square" rtlCol="1">
            <a:spAutoFit/>
          </a:bodyPr>
          <a:lstStyle/>
          <a:p>
            <a:r>
              <a:rPr lang="he-IL" dirty="0"/>
              <a:t>518</a:t>
            </a:r>
          </a:p>
        </p:txBody>
      </p:sp>
      <p:sp>
        <p:nvSpPr>
          <p:cNvPr id="21" name="TextBox 20"/>
          <p:cNvSpPr txBox="1"/>
          <p:nvPr/>
        </p:nvSpPr>
        <p:spPr>
          <a:xfrm>
            <a:off x="656946" y="4528551"/>
            <a:ext cx="1057835" cy="369332"/>
          </a:xfrm>
          <a:prstGeom prst="rect">
            <a:avLst/>
          </a:prstGeom>
          <a:noFill/>
        </p:spPr>
        <p:txBody>
          <a:bodyPr wrap="square" rtlCol="1">
            <a:spAutoFit/>
          </a:bodyPr>
          <a:lstStyle/>
          <a:p>
            <a:r>
              <a:rPr lang="he-IL" dirty="0"/>
              <a:t>518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1+#ppt_w/2"/>
                                          </p:val>
                                        </p:tav>
                                        <p:tav tm="100000">
                                          <p:val>
                                            <p:strVal val="#ppt_x"/>
                                          </p:val>
                                        </p:tav>
                                      </p:tavLst>
                                    </p:anim>
                                    <p:anim calcmode="lin" valueType="num">
                                      <p:cBhvr additive="base">
                                        <p:cTn id="33"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additive="base">
                                        <p:cTn id="38" dur="500" fill="hold"/>
                                        <p:tgtEl>
                                          <p:spTgt spid="16"/>
                                        </p:tgtEl>
                                        <p:attrNameLst>
                                          <p:attrName>ppt_x</p:attrName>
                                        </p:attrNameLst>
                                      </p:cBhvr>
                                      <p:tavLst>
                                        <p:tav tm="0">
                                          <p:val>
                                            <p:strVal val="1+#ppt_w/2"/>
                                          </p:val>
                                        </p:tav>
                                        <p:tav tm="100000">
                                          <p:val>
                                            <p:strVal val="#ppt_x"/>
                                          </p:val>
                                        </p:tav>
                                      </p:tavLst>
                                    </p:anim>
                                    <p:anim calcmode="lin" valueType="num">
                                      <p:cBhvr additive="base">
                                        <p:cTn id="39"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1+#ppt_w/2"/>
                                          </p:val>
                                        </p:tav>
                                        <p:tav tm="100000">
                                          <p:val>
                                            <p:strVal val="#ppt_x"/>
                                          </p:val>
                                        </p:tav>
                                      </p:tavLst>
                                    </p:anim>
                                    <p:anim calcmode="lin" valueType="num">
                                      <p:cBhvr additive="base">
                                        <p:cTn id="45"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additive="base">
                                        <p:cTn id="50" dur="500" fill="hold"/>
                                        <p:tgtEl>
                                          <p:spTgt spid="17"/>
                                        </p:tgtEl>
                                        <p:attrNameLst>
                                          <p:attrName>ppt_x</p:attrName>
                                        </p:attrNameLst>
                                      </p:cBhvr>
                                      <p:tavLst>
                                        <p:tav tm="0">
                                          <p:val>
                                            <p:strVal val="1+#ppt_w/2"/>
                                          </p:val>
                                        </p:tav>
                                        <p:tav tm="100000">
                                          <p:val>
                                            <p:strVal val="#ppt_x"/>
                                          </p:val>
                                        </p:tav>
                                      </p:tavLst>
                                    </p:anim>
                                    <p:anim calcmode="lin" valueType="num">
                                      <p:cBhvr additive="base">
                                        <p:cTn id="51"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1+#ppt_w/2"/>
                                          </p:val>
                                        </p:tav>
                                        <p:tav tm="100000">
                                          <p:val>
                                            <p:strVal val="#ppt_x"/>
                                          </p:val>
                                        </p:tav>
                                      </p:tavLst>
                                    </p:anim>
                                    <p:anim calcmode="lin" valueType="num">
                                      <p:cBhvr additive="base">
                                        <p:cTn id="57"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additive="base">
                                        <p:cTn id="62" dur="500" fill="hold"/>
                                        <p:tgtEl>
                                          <p:spTgt spid="18"/>
                                        </p:tgtEl>
                                        <p:attrNameLst>
                                          <p:attrName>ppt_x</p:attrName>
                                        </p:attrNameLst>
                                      </p:cBhvr>
                                      <p:tavLst>
                                        <p:tav tm="0">
                                          <p:val>
                                            <p:strVal val="1+#ppt_w/2"/>
                                          </p:val>
                                        </p:tav>
                                        <p:tav tm="100000">
                                          <p:val>
                                            <p:strVal val="#ppt_x"/>
                                          </p:val>
                                        </p:tav>
                                      </p:tavLst>
                                    </p:anim>
                                    <p:anim calcmode="lin" valueType="num">
                                      <p:cBhvr additive="base">
                                        <p:cTn id="6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additive="base">
                                        <p:cTn id="68" dur="500" fill="hold"/>
                                        <p:tgtEl>
                                          <p:spTgt spid="19"/>
                                        </p:tgtEl>
                                        <p:attrNameLst>
                                          <p:attrName>ppt_x</p:attrName>
                                        </p:attrNameLst>
                                      </p:cBhvr>
                                      <p:tavLst>
                                        <p:tav tm="0">
                                          <p:val>
                                            <p:strVal val="1+#ppt_w/2"/>
                                          </p:val>
                                        </p:tav>
                                        <p:tav tm="100000">
                                          <p:val>
                                            <p:strVal val="#ppt_x"/>
                                          </p:val>
                                        </p:tav>
                                      </p:tavLst>
                                    </p:anim>
                                    <p:anim calcmode="lin" valueType="num">
                                      <p:cBhvr additive="base">
                                        <p:cTn id="69"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5" grpId="0"/>
      <p:bldP spid="16" grpId="0"/>
      <p:bldP spid="17" grpId="0"/>
      <p:bldP spid="18" grpId="0"/>
      <p:bldP spid="19"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a:xfrm>
            <a:off x="797332" y="2169000"/>
            <a:ext cx="10871177" cy="1260000"/>
          </a:xfrm>
        </p:spPr>
        <p:txBody>
          <a:bodyPr/>
          <a:lstStyle/>
          <a:p>
            <a:r>
              <a:rPr lang="he-IL" dirty="0"/>
              <a:t>דיווח תקופתי למע"מ</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p16"/>
          <p:cNvPicPr preferRelativeResize="0"/>
          <p:nvPr/>
        </p:nvPicPr>
        <p:blipFill rotWithShape="1">
          <a:blip r:embed="rId3">
            <a:alphaModFix/>
          </a:blip>
          <a:srcRect l="39172" r="34232" b="66411"/>
          <a:stretch/>
        </p:blipFill>
        <p:spPr>
          <a:xfrm>
            <a:off x="4775372" y="446"/>
            <a:ext cx="3241542" cy="1838237"/>
          </a:xfrm>
          <a:prstGeom prst="rect">
            <a:avLst/>
          </a:prstGeom>
          <a:noFill/>
          <a:ln>
            <a:noFill/>
          </a:ln>
        </p:spPr>
      </p:pic>
      <p:sp>
        <p:nvSpPr>
          <p:cNvPr id="123" name="Google Shape;123;p16"/>
          <p:cNvSpPr txBox="1"/>
          <p:nvPr/>
        </p:nvSpPr>
        <p:spPr>
          <a:xfrm>
            <a:off x="1385274" y="3016166"/>
            <a:ext cx="10434938" cy="1815646"/>
          </a:xfrm>
          <a:prstGeom prst="rect">
            <a:avLst/>
          </a:prstGeom>
          <a:noFill/>
          <a:ln>
            <a:noFill/>
          </a:ln>
        </p:spPr>
        <p:txBody>
          <a:bodyPr spcFirstLastPara="1" wrap="square" lIns="91413" tIns="45694" rIns="91413" bIns="45694" anchor="t" anchorCtr="0">
            <a:noAutofit/>
          </a:bodyPr>
          <a:lstStyle/>
          <a:p>
            <a:pPr marL="895260" algn="just" rtl="1">
              <a:buSzPts val="2800"/>
            </a:pPr>
            <a:r>
              <a:rPr lang="iw-IL" sz="2800">
                <a:solidFill>
                  <a:srgbClr val="192A72"/>
                </a:solidFill>
                <a:latin typeface="Varela Round"/>
                <a:ea typeface="Varela Round"/>
                <a:cs typeface="Varela Round"/>
                <a:sym typeface="Varela Round"/>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a:t>
            </a:r>
            <a:endParaRPr sz="2800">
              <a:solidFill>
                <a:srgbClr val="192A72"/>
              </a:solidFill>
              <a:latin typeface="Varela Round"/>
              <a:ea typeface="Varela Round"/>
              <a:cs typeface="Varela Round"/>
              <a:sym typeface="Varela Round"/>
            </a:endParaRPr>
          </a:p>
        </p:txBody>
      </p:sp>
      <p:sp>
        <p:nvSpPr>
          <p:cNvPr id="124" name="Google Shape;124;p16"/>
          <p:cNvSpPr/>
          <p:nvPr/>
        </p:nvSpPr>
        <p:spPr>
          <a:xfrm>
            <a:off x="795" y="1838683"/>
            <a:ext cx="12188826" cy="763187"/>
          </a:xfrm>
          <a:prstGeom prst="rect">
            <a:avLst/>
          </a:prstGeom>
          <a:noFill/>
          <a:ln>
            <a:noFill/>
          </a:ln>
        </p:spPr>
        <p:txBody>
          <a:bodyPr spcFirstLastPara="1" wrap="square" lIns="91413" tIns="45694" rIns="91413" bIns="45694" anchor="t" anchorCtr="0">
            <a:noAutofit/>
          </a:bodyPr>
          <a:lstStyle/>
          <a:p>
            <a:pPr algn="ctr" rtl="1">
              <a:lnSpc>
                <a:spcPct val="150000"/>
              </a:lnSpc>
              <a:buSzPts val="3200"/>
            </a:pPr>
            <a:r>
              <a:rPr lang="iw-IL" sz="3200" b="1">
                <a:solidFill>
                  <a:srgbClr val="192A72"/>
                </a:solidFill>
                <a:latin typeface="Varela Round"/>
                <a:ea typeface="Varela Round"/>
                <a:cs typeface="Varela Round"/>
                <a:sym typeface="Varela Round"/>
              </a:rPr>
              <a:t>שימוש ביצירות מוגנות בזכויות יוצרים ואיתור בעלי זכויות </a:t>
            </a:r>
            <a:endParaRPr/>
          </a:p>
        </p:txBody>
      </p:sp>
    </p:spTree>
    <p:extLst>
      <p:ext uri="{BB962C8B-B14F-4D97-AF65-F5344CB8AC3E}">
        <p14:creationId xmlns:p14="http://schemas.microsoft.com/office/powerpoint/2010/main" val="4227425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9" name="כותרת 8"/>
          <p:cNvSpPr>
            <a:spLocks noGrp="1"/>
          </p:cNvSpPr>
          <p:nvPr>
            <p:ph type="title"/>
          </p:nvPr>
        </p:nvSpPr>
        <p:spPr>
          <a:xfrm>
            <a:off x="515206" y="831889"/>
            <a:ext cx="11160000" cy="720000"/>
          </a:xfrm>
        </p:spPr>
        <p:txBody>
          <a:bodyPr/>
          <a:lstStyle/>
          <a:p>
            <a:r>
              <a:rPr lang="he-IL" dirty="0"/>
              <a:t>חובת הדיווח למע"מ</a:t>
            </a:r>
          </a:p>
        </p:txBody>
      </p:sp>
      <p:sp>
        <p:nvSpPr>
          <p:cNvPr id="11" name="מלבן 10"/>
          <p:cNvSpPr/>
          <p:nvPr/>
        </p:nvSpPr>
        <p:spPr>
          <a:xfrm>
            <a:off x="748013" y="1643896"/>
            <a:ext cx="8505645" cy="1785104"/>
          </a:xfrm>
          <a:prstGeom prst="rect">
            <a:avLst/>
          </a:prstGeom>
        </p:spPr>
        <p:txBody>
          <a:bodyPr wrap="square">
            <a:spAutoFit/>
          </a:bodyPr>
          <a:lstStyle/>
          <a:p>
            <a:r>
              <a:rPr lang="he-IL" dirty="0">
                <a:latin typeface="Varela Round" pitchFamily="2" charset="-79"/>
                <a:cs typeface="Varela Round" pitchFamily="2" charset="-79"/>
              </a:rPr>
              <a:t>בעלי עסקים בישראל </a:t>
            </a:r>
            <a:r>
              <a:rPr lang="he-IL" sz="2000" b="1" dirty="0">
                <a:latin typeface="Varela Round" pitchFamily="2" charset="-79"/>
                <a:cs typeface="Varela Round" pitchFamily="2" charset="-79"/>
              </a:rPr>
              <a:t>מחויבים </a:t>
            </a:r>
            <a:r>
              <a:rPr lang="he-IL" dirty="0">
                <a:latin typeface="Varela Round" pitchFamily="2" charset="-79"/>
                <a:cs typeface="Varela Round" pitchFamily="2" charset="-79"/>
              </a:rPr>
              <a:t>אחת לכמה זמן בדיווח כפול אודות שני נתונים. האחד</a:t>
            </a:r>
            <a:r>
              <a:rPr lang="he-IL" sz="1600" b="1" dirty="0">
                <a:latin typeface="Varela Round" pitchFamily="2" charset="-79"/>
                <a:cs typeface="Varela Round" pitchFamily="2" charset="-79"/>
              </a:rPr>
              <a:t>, מס </a:t>
            </a:r>
            <a:r>
              <a:rPr lang="he-IL" dirty="0">
                <a:latin typeface="Varela Round" pitchFamily="2" charset="-79"/>
                <a:cs typeface="Varela Round" pitchFamily="2" charset="-79"/>
              </a:rPr>
              <a:t>הכנסה המוכר והידוע שמפרט את סך ההכנסות החודשי של בעל העסק. השני הוא דו"ח מע"מ, שמפרט את סכום המע"מ ששולם לבעל העסק באותה תקופת זמן. אז מי חייב לדווח על מע"מ ואחת לכמה זמן הוא צריך לעשות את זה, ואיך כל הדו"חות האלה יכולים לתת לכם את הכסף שלכם בחזרה?</a:t>
            </a:r>
          </a:p>
          <a:p>
            <a:r>
              <a:rPr lang="he-IL" sz="1600" dirty="0">
                <a:latin typeface="Varela Round" pitchFamily="2" charset="-79"/>
                <a:cs typeface="Varela Round" pitchFamily="2" charset="-79"/>
              </a:rPr>
              <a:t> </a:t>
            </a:r>
          </a:p>
        </p:txBody>
      </p:sp>
      <p:sp>
        <p:nvSpPr>
          <p:cNvPr id="14" name="מלבן 13"/>
          <p:cNvSpPr/>
          <p:nvPr/>
        </p:nvSpPr>
        <p:spPr>
          <a:xfrm>
            <a:off x="748013" y="3613666"/>
            <a:ext cx="8505645" cy="1785104"/>
          </a:xfrm>
          <a:prstGeom prst="rect">
            <a:avLst/>
          </a:prstGeom>
        </p:spPr>
        <p:txBody>
          <a:bodyPr wrap="square">
            <a:spAutoFit/>
          </a:bodyPr>
          <a:lstStyle/>
          <a:p>
            <a:r>
              <a:rPr lang="he-IL" sz="2000" b="1" dirty="0">
                <a:latin typeface="Varela Round" pitchFamily="2" charset="-79"/>
                <a:cs typeface="Varela Round" pitchFamily="2" charset="-79"/>
              </a:rPr>
              <a:t>מה זה בכלל מע"מ ולמה צריך לדווח עליו</a:t>
            </a:r>
          </a:p>
          <a:p>
            <a:r>
              <a:rPr lang="he-IL" dirty="0">
                <a:latin typeface="Varela Round" pitchFamily="2" charset="-79"/>
                <a:cs typeface="Varela Round" pitchFamily="2" charset="-79"/>
              </a:rPr>
              <a:t>מע"מ (מס ערך מוסף) הוא מס בשיעור של 17 אחוז, שאותו כולנו משלמים כצרכנים בכל רכישה וקנייה של מוצר בגבולות הארץ למעט אילת ושדות התעופה. בניגוד לצרכן הפשוט, אף שבעלי עסקים משלמים מע"מ בכל פעם שהם רוכשים אספקה של מוצרים לשיווק (מה שמכונה מס תשומות), הם יכולים לקבל אותו בחזרה באמצעות הגשת דו"ח למע"מ, כך שלא ישולם על אותו מוצר מע"מ פעמיים. </a:t>
            </a:r>
          </a:p>
        </p:txBody>
      </p:sp>
    </p:spTree>
    <p:extLst>
      <p:ext uri="{BB962C8B-B14F-4D97-AF65-F5344CB8AC3E}">
        <p14:creationId xmlns:p14="http://schemas.microsoft.com/office/powerpoint/2010/main" val="335106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478738"/>
            <a:ext cx="11160000" cy="720000"/>
          </a:xfrm>
        </p:spPr>
        <p:txBody>
          <a:bodyPr/>
          <a:lstStyle/>
          <a:p>
            <a:r>
              <a:rPr lang="he-IL" dirty="0"/>
              <a:t>החייבים בדו"ח מע"מ</a:t>
            </a:r>
          </a:p>
        </p:txBody>
      </p:sp>
      <p:sp>
        <p:nvSpPr>
          <p:cNvPr id="4" name="מציין מיקום תוכן 3"/>
          <p:cNvSpPr>
            <a:spLocks noGrp="1"/>
          </p:cNvSpPr>
          <p:nvPr>
            <p:ph sz="quarter" idx="4"/>
          </p:nvPr>
        </p:nvSpPr>
        <p:spPr/>
        <p:txBody>
          <a:bodyPr>
            <a:normAutofit/>
          </a:bodyPr>
          <a:lstStyle/>
          <a:p>
            <a:r>
              <a:rPr lang="he-IL" sz="2000" dirty="0"/>
              <a:t>מי שחייב לדווח לרשות המס על מע"מ אלו </a:t>
            </a:r>
            <a:r>
              <a:rPr lang="he-IL" sz="2000" b="1" dirty="0"/>
              <a:t>עצמאים</a:t>
            </a:r>
            <a:r>
              <a:rPr lang="he-IL" sz="2000" dirty="0"/>
              <a:t>, מלכ"רים (מוסדות ללא כוונת רווח), חברות ומוסדות כספיים, </a:t>
            </a:r>
            <a:r>
              <a:rPr lang="he-IL" sz="2000" u="sng" dirty="0"/>
              <a:t>ולא שכירים</a:t>
            </a:r>
            <a:r>
              <a:rPr lang="he-IL" sz="2000" dirty="0"/>
              <a:t>. גם בקרב עצמאים קיימת הבחנה בין עוסק פטור לעוסק מורשה.</a:t>
            </a:r>
          </a:p>
          <a:p>
            <a:r>
              <a:rPr lang="he-IL" sz="2000" dirty="0"/>
              <a:t>עוסק פטור הוא עצמאי שאינו עובר את סכום ההכנסה השנתי </a:t>
            </a:r>
            <a:r>
              <a:rPr lang="he-IL" sz="2000" dirty="0" err="1"/>
              <a:t>המקסימלי</a:t>
            </a:r>
            <a:r>
              <a:rPr lang="he-IL" sz="2000" dirty="0"/>
              <a:t>, שנקבע בחוק מדי שנה, כאשר נכון לשנת 2020 מדובר על סכום של 100,491 ש"ח. עוסק פטור אינו צריך לגבות מע"מ עבור העסקאות שהוא עושה. לכן אף שגם העוסק הפטור חייב בהגשת דו"חות שנתיים על מחזור הכספים ופנקסי החשבונות, העוסק הפטור אינו מוציא חשבוניות מס ואינו מבצע ניכוי של מע"מ.</a:t>
            </a:r>
          </a:p>
          <a:p>
            <a:r>
              <a:rPr lang="he-IL" sz="2000" dirty="0"/>
              <a:t>עוסק מורשה חייב לגבות מע"מ עבור כל עסקה ועסקה שהוא מבצע. בנוסף, ישנם מספר מקצועות בהם העוסק חייב להיות מוגדר כעוסק מורשה ללא תלות בגובה ההכנסה השנתית, כמו מהנדסים, רופאים, כלכלנים ואדריכלים. </a:t>
            </a:r>
          </a:p>
          <a:p>
            <a:endParaRPr lang="he-IL"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825681"/>
            <a:ext cx="11160000" cy="720000"/>
          </a:xfrm>
        </p:spPr>
        <p:txBody>
          <a:bodyPr/>
          <a:lstStyle/>
          <a:p>
            <a:br>
              <a:rPr lang="he-IL" dirty="0"/>
            </a:br>
            <a:r>
              <a:rPr lang="he-IL" dirty="0"/>
              <a:t>אחת לכמה זמן יש למסור את דו"ח המע"מ? ומתי?</a:t>
            </a:r>
            <a:br>
              <a:rPr lang="he-IL" dirty="0"/>
            </a:br>
            <a:endParaRPr lang="he-IL" dirty="0"/>
          </a:p>
        </p:txBody>
      </p:sp>
      <p:sp>
        <p:nvSpPr>
          <p:cNvPr id="6" name="מציין מיקום טקסט 2"/>
          <p:cNvSpPr>
            <a:spLocks noGrp="1"/>
          </p:cNvSpPr>
          <p:nvPr>
            <p:ph type="body" sz="quarter" idx="3"/>
          </p:nvPr>
        </p:nvSpPr>
        <p:spPr>
          <a:xfrm>
            <a:off x="7746520" y="2479167"/>
            <a:ext cx="3393848" cy="1292661"/>
          </a:xfrm>
        </p:spPr>
        <p:txBody>
          <a:bodyPr/>
          <a:lstStyle/>
          <a:p>
            <a:endParaRPr lang="he-IL" b="0" dirty="0"/>
          </a:p>
          <a:p>
            <a:pPr algn="ctr"/>
            <a:r>
              <a:rPr lang="he-IL" sz="2400" dirty="0">
                <a:cs typeface="+mn-cs"/>
              </a:rPr>
              <a:t>מדווח אחת לשנה - דיווח שנתי למע"מ-הצהרת עוסק פטור</a:t>
            </a:r>
          </a:p>
        </p:txBody>
      </p:sp>
      <p:sp>
        <p:nvSpPr>
          <p:cNvPr id="7" name="TextBox 6"/>
          <p:cNvSpPr txBox="1"/>
          <p:nvPr/>
        </p:nvSpPr>
        <p:spPr>
          <a:xfrm>
            <a:off x="8281358" y="1915013"/>
            <a:ext cx="3105509" cy="523220"/>
          </a:xfrm>
          <a:prstGeom prst="rect">
            <a:avLst/>
          </a:prstGeom>
          <a:noFill/>
        </p:spPr>
        <p:txBody>
          <a:bodyPr wrap="square" rtlCol="1">
            <a:spAutoFit/>
          </a:bodyPr>
          <a:lstStyle/>
          <a:p>
            <a:pPr algn="ctr"/>
            <a:r>
              <a:rPr lang="he-IL" sz="2800" b="1" dirty="0">
                <a:solidFill>
                  <a:srgbClr val="0070C0"/>
                </a:solidFill>
              </a:rPr>
              <a:t>עוסק פטור</a:t>
            </a:r>
          </a:p>
        </p:txBody>
      </p:sp>
      <p:sp>
        <p:nvSpPr>
          <p:cNvPr id="8" name="TextBox 7"/>
          <p:cNvSpPr txBox="1"/>
          <p:nvPr/>
        </p:nvSpPr>
        <p:spPr>
          <a:xfrm>
            <a:off x="2208363" y="1915013"/>
            <a:ext cx="3105509" cy="523220"/>
          </a:xfrm>
          <a:prstGeom prst="rect">
            <a:avLst/>
          </a:prstGeom>
          <a:noFill/>
        </p:spPr>
        <p:txBody>
          <a:bodyPr wrap="square" rtlCol="1">
            <a:spAutoFit/>
          </a:bodyPr>
          <a:lstStyle/>
          <a:p>
            <a:pPr algn="ctr"/>
            <a:r>
              <a:rPr lang="he-IL" sz="2800" b="1" dirty="0">
                <a:solidFill>
                  <a:srgbClr val="0070C0"/>
                </a:solidFill>
              </a:rPr>
              <a:t>עוסק מורשה</a:t>
            </a:r>
          </a:p>
        </p:txBody>
      </p:sp>
      <p:sp>
        <p:nvSpPr>
          <p:cNvPr id="9" name="TextBox 8"/>
          <p:cNvSpPr txBox="1"/>
          <p:nvPr/>
        </p:nvSpPr>
        <p:spPr>
          <a:xfrm>
            <a:off x="1293962" y="2479167"/>
            <a:ext cx="4779034" cy="1846659"/>
          </a:xfrm>
          <a:prstGeom prst="rect">
            <a:avLst/>
          </a:prstGeom>
          <a:noFill/>
        </p:spPr>
        <p:txBody>
          <a:bodyPr wrap="square" rtlCol="1">
            <a:spAutoFit/>
          </a:bodyPr>
          <a:lstStyle/>
          <a:p>
            <a:pPr algn="ctr"/>
            <a:r>
              <a:rPr lang="he-IL" sz="2400" b="1" dirty="0">
                <a:solidFill>
                  <a:srgbClr val="0070C0"/>
                </a:solidFill>
              </a:rPr>
              <a:t>תקופת הדיווח על מע"מ היא אחת לחודש או חודשיים, ומשתנה בין עסקים בכפוף לגובה המחזור השנתי של עסקאותיהם:</a:t>
            </a:r>
          </a:p>
          <a:p>
            <a:pPr algn="ctr"/>
            <a:endParaRPr lang="he-IL" dirty="0"/>
          </a:p>
        </p:txBody>
      </p:sp>
      <p:sp>
        <p:nvSpPr>
          <p:cNvPr id="10" name="TextBox 9"/>
          <p:cNvSpPr txBox="1"/>
          <p:nvPr/>
        </p:nvSpPr>
        <p:spPr>
          <a:xfrm>
            <a:off x="4485736" y="4387382"/>
            <a:ext cx="2518913" cy="2031325"/>
          </a:xfrm>
          <a:prstGeom prst="rect">
            <a:avLst/>
          </a:prstGeom>
          <a:noFill/>
        </p:spPr>
        <p:txBody>
          <a:bodyPr wrap="square" rtlCol="1">
            <a:spAutoFit/>
          </a:bodyPr>
          <a:lstStyle/>
          <a:p>
            <a:pPr algn="ctr"/>
            <a:r>
              <a:rPr lang="he-IL" b="1" dirty="0"/>
              <a:t>עד למחזור עסקי של 1,520,000 בשנה, הגשת הדו"ח למע"מ נעשית אחת לחודשיים - עד 15 בחודש שלאחר תקופת הדיווח.</a:t>
            </a:r>
          </a:p>
          <a:p>
            <a:pPr algn="ctr"/>
            <a:endParaRPr lang="he-IL" b="1" dirty="0"/>
          </a:p>
        </p:txBody>
      </p:sp>
      <p:sp>
        <p:nvSpPr>
          <p:cNvPr id="11" name="TextBox 10"/>
          <p:cNvSpPr txBox="1"/>
          <p:nvPr/>
        </p:nvSpPr>
        <p:spPr>
          <a:xfrm>
            <a:off x="1552755" y="4387382"/>
            <a:ext cx="2570671" cy="2308324"/>
          </a:xfrm>
          <a:prstGeom prst="rect">
            <a:avLst/>
          </a:prstGeom>
          <a:noFill/>
        </p:spPr>
        <p:txBody>
          <a:bodyPr wrap="square" rtlCol="1">
            <a:spAutoFit/>
          </a:bodyPr>
          <a:lstStyle/>
          <a:p>
            <a:pPr algn="ctr"/>
            <a:r>
              <a:rPr lang="he-IL" b="1" dirty="0"/>
              <a:t>החל ממחזור עסקי של מעל 1,520,000 ש"ח בשנה, הגשת הדו"ח נעשית מדי חודש - עד 15 בחודש שלאחר תקופת הדיווח</a:t>
            </a:r>
          </a:p>
          <a:p>
            <a:pPr algn="ctr"/>
            <a:r>
              <a:rPr lang="he-IL" b="1" dirty="0"/>
              <a:t>.</a:t>
            </a:r>
          </a:p>
          <a:p>
            <a:pPr algn="ctr"/>
            <a:endParaRPr lang="he-IL" b="1" dirty="0"/>
          </a:p>
        </p:txBody>
      </p:sp>
      <p:sp>
        <p:nvSpPr>
          <p:cNvPr id="13" name="TextBox 12"/>
          <p:cNvSpPr txBox="1"/>
          <p:nvPr/>
        </p:nvSpPr>
        <p:spPr>
          <a:xfrm>
            <a:off x="8621455" y="4037162"/>
            <a:ext cx="2518913" cy="1200329"/>
          </a:xfrm>
          <a:prstGeom prst="rect">
            <a:avLst/>
          </a:prstGeom>
          <a:noFill/>
        </p:spPr>
        <p:txBody>
          <a:bodyPr wrap="square" rtlCol="1">
            <a:spAutoFit/>
          </a:bodyPr>
          <a:lstStyle/>
          <a:p>
            <a:pPr algn="ctr"/>
            <a:r>
              <a:rPr lang="he-IL" b="1" dirty="0"/>
              <a:t>יש להגיש הצהרה בסוף השנה – עד 31 בינואר של השנה שלאחר מכן.</a:t>
            </a:r>
          </a:p>
          <a:p>
            <a:pPr algn="ctr"/>
            <a:endParaRPr lang="he-IL"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dissolve">
                                      <p:cBhvr>
                                        <p:cTn id="13" dur="500"/>
                                        <p:tgtEl>
                                          <p:spTgt spid="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1"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dissolv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P spid="8" grpId="0"/>
      <p:bldP spid="9" grpId="0"/>
      <p:bldP spid="10" grpId="0"/>
      <p:bldP spid="11"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כיצד מדווחים למע"מ</a:t>
            </a:r>
          </a:p>
        </p:txBody>
      </p:sp>
      <p:sp>
        <p:nvSpPr>
          <p:cNvPr id="3" name="מציין מיקום טקסט 2"/>
          <p:cNvSpPr>
            <a:spLocks noGrp="1"/>
          </p:cNvSpPr>
          <p:nvPr>
            <p:ph type="body" sz="quarter" idx="3"/>
          </p:nvPr>
        </p:nvSpPr>
        <p:spPr>
          <a:xfrm>
            <a:off x="9299274" y="1185681"/>
            <a:ext cx="2375931" cy="540000"/>
          </a:xfrm>
        </p:spPr>
        <p:txBody>
          <a:bodyPr/>
          <a:lstStyle/>
          <a:p>
            <a:pPr algn="ctr"/>
            <a:r>
              <a:rPr lang="he-IL" dirty="0"/>
              <a:t>עוסק פטור</a:t>
            </a:r>
          </a:p>
        </p:txBody>
      </p:sp>
      <p:sp>
        <p:nvSpPr>
          <p:cNvPr id="5" name="מציין מיקום תוכן 4"/>
          <p:cNvSpPr>
            <a:spLocks noGrp="1"/>
          </p:cNvSpPr>
          <p:nvPr>
            <p:ph sz="quarter" idx="4"/>
          </p:nvPr>
        </p:nvSpPr>
        <p:spPr>
          <a:xfrm>
            <a:off x="8160590" y="1725681"/>
            <a:ext cx="3514616" cy="2785378"/>
          </a:xfrm>
          <a:prstGeom prst="rect">
            <a:avLst/>
          </a:prstGeom>
        </p:spPr>
        <p:txBody>
          <a:bodyPr wrap="square">
            <a:spAutoFit/>
          </a:bodyPr>
          <a:lstStyle/>
          <a:p>
            <a:pPr>
              <a:buNone/>
            </a:pPr>
            <a:r>
              <a:rPr lang="he-IL" sz="2000" dirty="0"/>
              <a:t>נדרש למלא  הצהרה פעם בשנה.  </a:t>
            </a:r>
          </a:p>
          <a:p>
            <a:pPr>
              <a:buNone/>
            </a:pPr>
            <a:r>
              <a:rPr lang="he-IL" sz="2000" dirty="0"/>
              <a:t>יש שתי אפשרויות למילוי הצהרה:</a:t>
            </a:r>
          </a:p>
          <a:p>
            <a:pPr marL="457200" indent="-457200">
              <a:buAutoNum type="arabicPeriod"/>
            </a:pPr>
            <a:r>
              <a:rPr lang="he-IL" sz="2000" dirty="0"/>
              <a:t>להיכנס לאתר אינטרנט ולמלא טופס מקוון.</a:t>
            </a:r>
          </a:p>
          <a:p>
            <a:pPr marL="457200" indent="-457200">
              <a:buAutoNum type="arabicPeriod"/>
            </a:pPr>
            <a:r>
              <a:rPr lang="he-IL" sz="2000" dirty="0"/>
              <a:t>למלא טופס ידני ולשלוח/ להגיש פיזית למע"מ. </a:t>
            </a:r>
          </a:p>
        </p:txBody>
      </p:sp>
      <p:sp>
        <p:nvSpPr>
          <p:cNvPr id="6" name="מציין מיקום טקסט 2"/>
          <p:cNvSpPr txBox="1">
            <a:spLocks/>
          </p:cNvSpPr>
          <p:nvPr/>
        </p:nvSpPr>
        <p:spPr>
          <a:xfrm>
            <a:off x="2158688" y="1085334"/>
            <a:ext cx="2375931" cy="540000"/>
          </a:xfrm>
          <a:prstGeom prst="rect">
            <a:avLst/>
          </a:prstGeom>
        </p:spPr>
        <p:txBody>
          <a:bodyPr vert="horz" lIns="91440" tIns="45720" rIns="91440" bIns="45720" rtlCol="1" anchor="b">
            <a:noAutofit/>
          </a:body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he-IL" sz="3200" b="1" i="0" u="none" strike="noStrike" kern="1200" cap="none" spc="0" normalizeH="0" baseline="0" noProof="0" dirty="0">
                <a:ln>
                  <a:noFill/>
                </a:ln>
                <a:solidFill>
                  <a:srgbClr val="0070C0"/>
                </a:solidFill>
                <a:effectLst/>
                <a:uLnTx/>
                <a:uFillTx/>
                <a:latin typeface="Varela Round" pitchFamily="2" charset="-79"/>
                <a:ea typeface="+mn-ea"/>
                <a:cs typeface="Varela Round" pitchFamily="2" charset="-79"/>
              </a:rPr>
              <a:t>עוסק מורשה</a:t>
            </a:r>
          </a:p>
        </p:txBody>
      </p:sp>
      <p:sp>
        <p:nvSpPr>
          <p:cNvPr id="8" name="מציין מיקום תוכן 4"/>
          <p:cNvSpPr txBox="1">
            <a:spLocks/>
          </p:cNvSpPr>
          <p:nvPr/>
        </p:nvSpPr>
        <p:spPr>
          <a:xfrm>
            <a:off x="515206" y="1602294"/>
            <a:ext cx="5796951" cy="4170372"/>
          </a:xfrm>
          <a:prstGeom prst="rect">
            <a:avLst/>
          </a:prstGeom>
        </p:spPr>
        <p:txBody>
          <a:bodyPr vert="horz" wrap="square" lIns="91440" tIns="45720" rIns="91440" bIns="45720" rtlCol="1">
            <a:spAutoFit/>
          </a:bodyPr>
          <a:lstStyle/>
          <a:p>
            <a:pPr marL="342900" lvl="0" indent="-342900">
              <a:spcAft>
                <a:spcPts val="600"/>
              </a:spcAft>
            </a:pPr>
            <a:r>
              <a:rPr lang="he-IL" sz="2000" dirty="0">
                <a:latin typeface="Varela Round" pitchFamily="2" charset="-79"/>
                <a:cs typeface="Varela Round" pitchFamily="2" charset="-79"/>
              </a:rPr>
              <a:t> נדרש להגיש דו"ח מע"מ תקופתי לרשות המסים, פעם בחודש או חודשיים, בהתאם למחזור העסקאות, גם  אם לא הייתה לו פעילות עסקית בתקופה זו.</a:t>
            </a:r>
          </a:p>
          <a:p>
            <a:r>
              <a:rPr lang="he-IL" sz="2000" dirty="0">
                <a:latin typeface="Varela Round" pitchFamily="2" charset="-79"/>
                <a:cs typeface="Varela Round" pitchFamily="2" charset="-79"/>
              </a:rPr>
              <a:t>דו״ח לתשלום, דו״ח אפס ודו״ח להחזר עד ״הסכום הקובע״ - יש להגיש באחת מהדרכים הבאות:</a:t>
            </a:r>
          </a:p>
          <a:p>
            <a:pPr marL="457200" indent="-457200"/>
            <a:r>
              <a:rPr lang="he-IL" sz="2000" dirty="0">
                <a:latin typeface="Varela Round" pitchFamily="2" charset="-79"/>
                <a:cs typeface="Varela Round" pitchFamily="2" charset="-79"/>
              </a:rPr>
              <a:t>1. על-ידי מייצגים המקושרים </a:t>
            </a:r>
            <a:r>
              <a:rPr lang="he-IL" sz="2000" dirty="0" err="1">
                <a:latin typeface="Varela Round" pitchFamily="2" charset="-79"/>
                <a:cs typeface="Varela Round" pitchFamily="2" charset="-79"/>
              </a:rPr>
              <a:t>למע״מ</a:t>
            </a:r>
            <a:r>
              <a:rPr lang="he-IL" sz="2000" dirty="0">
                <a:latin typeface="Varela Round" pitchFamily="2" charset="-79"/>
                <a:cs typeface="Varela Round" pitchFamily="2" charset="-79"/>
              </a:rPr>
              <a:t>.</a:t>
            </a:r>
          </a:p>
          <a:p>
            <a:r>
              <a:rPr lang="he-IL" sz="2000" dirty="0">
                <a:latin typeface="Varela Round" pitchFamily="2" charset="-79"/>
                <a:cs typeface="Varela Round" pitchFamily="2" charset="-79"/>
              </a:rPr>
              <a:t>2. באחד מסניפי בנק הדואר.</a:t>
            </a:r>
          </a:p>
          <a:p>
            <a:r>
              <a:rPr lang="he-IL" sz="2000" dirty="0">
                <a:latin typeface="Varela Round" pitchFamily="2" charset="-79"/>
                <a:cs typeface="Varela Round" pitchFamily="2" charset="-79"/>
              </a:rPr>
              <a:t>3. באחד מהבנקים המסחריים.</a:t>
            </a:r>
          </a:p>
          <a:p>
            <a:r>
              <a:rPr lang="he-IL" sz="2000" dirty="0">
                <a:latin typeface="Varela Round" pitchFamily="2" charset="-79"/>
                <a:cs typeface="Varela Round" pitchFamily="2" charset="-79"/>
              </a:rPr>
              <a:t>4.באינטרנט - לאחר קבלת סיסמה במשרד </a:t>
            </a:r>
            <a:r>
              <a:rPr lang="he-IL" sz="2000" dirty="0" err="1">
                <a:latin typeface="Varela Round" pitchFamily="2" charset="-79"/>
                <a:cs typeface="Varela Round" pitchFamily="2" charset="-79"/>
              </a:rPr>
              <a:t>מע״מ</a:t>
            </a:r>
            <a:r>
              <a:rPr lang="he-IL" sz="2000" dirty="0">
                <a:latin typeface="Varela Round" pitchFamily="2" charset="-79"/>
                <a:cs typeface="Varela Round" pitchFamily="2" charset="-79"/>
              </a:rPr>
              <a:t> אזורי, או במוקד שירות לקוחות.</a:t>
            </a:r>
          </a:p>
          <a:p>
            <a:br>
              <a:rPr lang="he-IL" sz="2000" dirty="0">
                <a:latin typeface="Varela Round" pitchFamily="2" charset="-79"/>
                <a:cs typeface="Varela Round" pitchFamily="2" charset="-79"/>
              </a:rPr>
            </a:br>
            <a:endParaRPr kumimoji="0" lang="he-IL" sz="2000" b="0" i="0" u="none" strike="noStrike" kern="1200" cap="none" spc="0" normalizeH="0" baseline="0" noProof="0" dirty="0">
              <a:ln>
                <a:noFill/>
              </a:ln>
              <a:solidFill>
                <a:srgbClr val="002060"/>
              </a:solidFill>
              <a:effectLst/>
              <a:uLnTx/>
              <a:uFillTx/>
              <a:latin typeface="Varela Round" pitchFamily="2" charset="-79"/>
              <a:cs typeface="Varela Roun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3" dur="3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30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9" dur="30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30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5" dur="3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 calcmode="lin" valueType="num">
                                      <p:cBhvr additive="base">
                                        <p:cTn id="30" dur="30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31" dur="30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500" fill="hold"/>
                                        <p:tgtEl>
                                          <p:spTgt spid="6"/>
                                        </p:tgtEl>
                                        <p:attrNameLst>
                                          <p:attrName>ppt_x</p:attrName>
                                        </p:attrNameLst>
                                      </p:cBhvr>
                                      <p:tavLst>
                                        <p:tav tm="0">
                                          <p:val>
                                            <p:strVal val="0-#ppt_w/2"/>
                                          </p:val>
                                        </p:tav>
                                        <p:tav tm="100000">
                                          <p:val>
                                            <p:strVal val="#ppt_x"/>
                                          </p:val>
                                        </p:tav>
                                      </p:tavLst>
                                    </p:anim>
                                    <p:anim calcmode="lin" valueType="num">
                                      <p:cBhvr additive="base">
                                        <p:cTn id="37"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2000" fill="hold"/>
                                        <p:tgtEl>
                                          <p:spTgt spid="8"/>
                                        </p:tgtEl>
                                        <p:attrNameLst>
                                          <p:attrName>ppt_x</p:attrName>
                                        </p:attrNameLst>
                                      </p:cBhvr>
                                      <p:tavLst>
                                        <p:tav tm="0">
                                          <p:val>
                                            <p:strVal val="0-#ppt_w/2"/>
                                          </p:val>
                                        </p:tav>
                                        <p:tav tm="100000">
                                          <p:val>
                                            <p:strVal val="#ppt_x"/>
                                          </p:val>
                                        </p:tav>
                                      </p:tavLst>
                                    </p:anim>
                                    <p:anim calcmode="lin" valueType="num">
                                      <p:cBhvr additive="base">
                                        <p:cTn id="43"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933094"/>
            <a:ext cx="11160000" cy="720000"/>
          </a:xfrm>
        </p:spPr>
        <p:txBody>
          <a:bodyPr/>
          <a:lstStyle/>
          <a:p>
            <a:r>
              <a:rPr lang="he-IL" dirty="0"/>
              <a:t>מדוע כדאי להגיש את הדו״ח התקופתי בזמן</a:t>
            </a:r>
            <a:br>
              <a:rPr lang="he-IL" dirty="0"/>
            </a:br>
            <a:endParaRPr lang="he-IL" dirty="0"/>
          </a:p>
        </p:txBody>
      </p:sp>
      <p:sp>
        <p:nvSpPr>
          <p:cNvPr id="4" name="מציין מיקום תוכן 3"/>
          <p:cNvSpPr>
            <a:spLocks noGrp="1"/>
          </p:cNvSpPr>
          <p:nvPr>
            <p:ph sz="quarter" idx="4"/>
          </p:nvPr>
        </p:nvSpPr>
        <p:spPr/>
        <p:txBody>
          <a:bodyPr>
            <a:normAutofit/>
          </a:bodyPr>
          <a:lstStyle/>
          <a:p>
            <a:r>
              <a:rPr lang="he-IL" sz="2000" dirty="0"/>
              <a:t>חשוב מאוד להגיש את הדו״ח התקופתי בזמן. איחור בהגשת הדו״ח יגרור  פעולות שונות לפי החוק. לדוגמא:</a:t>
            </a:r>
          </a:p>
          <a:p>
            <a:pPr lvl="1"/>
            <a:r>
              <a:rPr lang="he-IL" sz="2000" dirty="0"/>
              <a:t>הטלת קנס פיגורים.</a:t>
            </a:r>
          </a:p>
          <a:p>
            <a:pPr lvl="1"/>
            <a:r>
              <a:rPr lang="he-IL" sz="2000" dirty="0"/>
              <a:t>הטלת קנס חוב.</a:t>
            </a:r>
          </a:p>
          <a:p>
            <a:pPr lvl="1"/>
            <a:r>
              <a:rPr lang="he-IL" sz="2000" dirty="0"/>
              <a:t>הוספת הפרשי הצמדה וריבית.</a:t>
            </a:r>
          </a:p>
          <a:p>
            <a:pPr lvl="1"/>
            <a:r>
              <a:rPr lang="he-IL" sz="2000" dirty="0"/>
              <a:t>הטלת קנס מינהלי, לפי חוק העבירות המנהליות  (בנוסף לקנסות המופיעים למעלה).</a:t>
            </a:r>
          </a:p>
          <a:p>
            <a:pPr lvl="1"/>
            <a:r>
              <a:rPr lang="he-IL" sz="2000" dirty="0"/>
              <a:t>קביעת מס.</a:t>
            </a:r>
          </a:p>
          <a:p>
            <a:r>
              <a:rPr lang="he-IL" sz="2000" dirty="0"/>
              <a:t>במקרים של איחורים חוזרים - תיתכן אף הגשת כתב אישום, נוסף על פעולות אחרות.</a:t>
            </a:r>
          </a:p>
          <a:p>
            <a:r>
              <a:rPr lang="he-IL" sz="2000" dirty="0"/>
              <a:t>גילוי מקרה של דיווח שקרי - יגרור פעולות נגדכם מצד רשויות המס.</a:t>
            </a:r>
          </a:p>
          <a:p>
            <a:endParaRPr lang="he-IL" sz="2000" dirty="0"/>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17273</TotalTime>
  <Words>3871</Words>
  <Application>Microsoft Macintosh PowerPoint</Application>
  <PresentationFormat>Custom</PresentationFormat>
  <Paragraphs>1300</Paragraphs>
  <Slides>40</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Guttman Yad-Brush</vt:lpstr>
      <vt:lpstr>Arial</vt:lpstr>
      <vt:lpstr>Calibri</vt:lpstr>
      <vt:lpstr>David</vt:lpstr>
      <vt:lpstr>Times New Roman</vt:lpstr>
      <vt:lpstr>Varela Round</vt:lpstr>
      <vt:lpstr>ערכת נושא Office</vt:lpstr>
      <vt:lpstr>מערכת שידורים לאומית</vt:lpstr>
      <vt:lpstr>דיווח למע"מ</vt:lpstr>
      <vt:lpstr>מה נלמד היום </vt:lpstr>
      <vt:lpstr>דיווח תקופתי למע"מ</vt:lpstr>
      <vt:lpstr>חובת הדיווח למע"מ</vt:lpstr>
      <vt:lpstr>החייבים בדו"ח מע"מ</vt:lpstr>
      <vt:lpstr> אחת לכמה זמן יש למסור את דו"ח המע"מ? ומתי? </vt:lpstr>
      <vt:lpstr>כיצד מדווחים למע"מ</vt:lpstr>
      <vt:lpstr>מדוע כדאי להגיש את הדו״ח התקופתי בזמן </vt:lpstr>
      <vt:lpstr>PowerPoint Presentation</vt:lpstr>
      <vt:lpstr>PowerPoint Presentation</vt:lpstr>
      <vt:lpstr>תרגיל בנושא מילוי טופס דיווח למע"מ</vt:lpstr>
      <vt:lpstr>PowerPoint Presentation</vt:lpstr>
      <vt:lpstr>פעילות חשבונאית לדיווח למע"מ</vt:lpstr>
      <vt:lpstr>תרגיל</vt:lpstr>
      <vt:lpstr>PowerPoint Presentation</vt:lpstr>
      <vt:lpstr>PowerPoint Presentation</vt:lpstr>
      <vt:lpstr>PowerPoint Presentation</vt:lpstr>
      <vt:lpstr>שלב 2 - העברת הפעולות לכרטסת חשבונות והצגת חשבונות המע"מ בלבד</vt:lpstr>
      <vt:lpstr>PowerPoint Presentation</vt:lpstr>
      <vt:lpstr>שלב 3 - סגירת חשבונות המע"מ לחשבון חו"ז מע"מ</vt:lpstr>
      <vt:lpstr>PowerPoint Presentation</vt:lpstr>
      <vt:lpstr>PowerPoint Presentation</vt:lpstr>
      <vt:lpstr>PowerPoint Presentation</vt:lpstr>
      <vt:lpstr>PowerPoint Presentation</vt:lpstr>
      <vt:lpstr>תשלום למע"מ</vt:lpstr>
      <vt:lpstr>החזר ממע"מ</vt:lpstr>
      <vt:lpstr>תרגיל סיכום</vt:lpstr>
      <vt:lpstr>PowerPoint Presentation</vt:lpstr>
      <vt:lpstr>PowerPoint Presentation</vt:lpstr>
      <vt:lpstr>PowerPoint Presentation</vt:lpstr>
      <vt:lpstr>PowerPoint Presentation</vt:lpstr>
      <vt:lpstr>פעולות יומן – חלק א'</vt:lpstr>
      <vt:lpstr>המשך פעולות יומן – חלק א'</vt:lpstr>
      <vt:lpstr>שלב 2 - העברת הפעולות לכרטסת חשבונות והצגת חשבונות המע"מ בלבד</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Yuval Yadai</cp:lastModifiedBy>
  <cp:revision>365</cp:revision>
  <dcterms:created xsi:type="dcterms:W3CDTF">2020-03-15T19:13:03Z</dcterms:created>
  <dcterms:modified xsi:type="dcterms:W3CDTF">2020-08-04T16:23:37Z</dcterms:modified>
</cp:coreProperties>
</file>