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312" r:id="rId2"/>
    <p:sldId id="314" r:id="rId3"/>
    <p:sldId id="313" r:id="rId4"/>
    <p:sldId id="304" r:id="rId5"/>
    <p:sldId id="306" r:id="rId6"/>
    <p:sldId id="288" r:id="rId7"/>
    <p:sldId id="289" r:id="rId8"/>
    <p:sldId id="290" r:id="rId9"/>
    <p:sldId id="291" r:id="rId10"/>
    <p:sldId id="292" r:id="rId11"/>
    <p:sldId id="293" r:id="rId12"/>
    <p:sldId id="305" r:id="rId13"/>
    <p:sldId id="294" r:id="rId14"/>
    <p:sldId id="295" r:id="rId15"/>
    <p:sldId id="296" r:id="rId16"/>
    <p:sldId id="297" r:id="rId17"/>
    <p:sldId id="298" r:id="rId18"/>
    <p:sldId id="299" r:id="rId19"/>
    <p:sldId id="300" r:id="rId20"/>
    <p:sldId id="301" r:id="rId21"/>
    <p:sldId id="309" r:id="rId22"/>
    <p:sldId id="307" r:id="rId23"/>
    <p:sldId id="311" r:id="rId24"/>
    <p:sldId id="310" r:id="rId25"/>
    <p:sldId id="315" r:id="rId26"/>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2" clrIdx="0">
    <p:extLst>
      <p:ext uri="{19B8F6BF-5375-455C-9EA6-DF929625EA0E}">
        <p15:presenceInfo xmlns:p15="http://schemas.microsoft.com/office/powerpoint/2012/main" userId="MOE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256" autoAdjust="0"/>
  </p:normalViewPr>
  <p:slideViewPr>
    <p:cSldViewPr snapToGrid="0" snapToObjects="1">
      <p:cViewPr varScale="1">
        <p:scale>
          <a:sx n="99" d="100"/>
          <a:sy n="99" d="100"/>
        </p:scale>
        <p:origin x="648"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י"א/ניסן/תש"פ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10 דק' בפסקה</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163932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להקריא תשובות אפשריות</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23195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בחלק זה ננסה לענות על חלק משאלות אלו ונבדוק כיצד תהליך קבלת החלטות מודע יכול לשרת אותנו בכלל, ובימים מאתגרים אלו בהם אנו מתמודדים עם מצב חיים חדש, שאינו מוכר, בפרט</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32465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אני מזמינה אתכם לצלם את שלושת </a:t>
            </a:r>
            <a:r>
              <a:rPr lang="he-IL" b="1" dirty="0" err="1"/>
              <a:t>השיקופיות</a:t>
            </a:r>
            <a:r>
              <a:rPr lang="he-IL" b="1" dirty="0"/>
              <a:t> הבאות על מנת שתוכלו לבצע את המשימה בהמשך</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284555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צלמו גם </a:t>
            </a:r>
            <a:r>
              <a:rPr lang="he-IL" b="1" dirty="0" err="1"/>
              <a:t>שיקופית</a:t>
            </a:r>
            <a:r>
              <a:rPr lang="he-IL" b="1" dirty="0"/>
              <a:t> זו</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339669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צלמו גם </a:t>
            </a:r>
            <a:r>
              <a:rPr lang="he-IL" b="1" dirty="0" err="1"/>
              <a:t>שיקופית</a:t>
            </a:r>
            <a:r>
              <a:rPr lang="he-IL" b="1" dirty="0"/>
              <a:t> זו</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194648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לבקש מהתלמידים לצלם את המשימה</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385204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לבקש מהתלמידים לצלם את המשימה.</a:t>
            </a:r>
          </a:p>
          <a:p>
            <a:r>
              <a:rPr lang="he-IL" dirty="0"/>
              <a:t>מטרת המשימה היא העלאת המודעות לסגנון קבלת ההחלטות שכל אחד לוקח בכלל (</a:t>
            </a:r>
            <a:r>
              <a:rPr lang="he-IL" b="1" dirty="0"/>
              <a:t>זה אמנם לא הדגש אך גם לחשוב על </a:t>
            </a:r>
            <a:r>
              <a:rPr lang="he-IL" dirty="0"/>
              <a:t>מהם המניעים לכל בחירה? מהם הרווחים? מהם ההפסדים? ושימוש בסגנון זה או אחר), וקידום רווחה נפשית אישית לכל אחד כפרט ולמען המשפחה בפרט בימים אלו. למשל, חברה סיפרה לי ששני ילדיה הצעירים החליטו "לחתום על הסכם שלום". הם שמו לב שהם כל הזמן רבים בבית ולא טוב להם יחד. אז אפשר לומר שאם הם התנהלו עד כה בדרך של "מאשה חשה" (הרגש ניהל אותם), עכשיו הם בוחרים בדרך של "טובה עושה טובה". אתגר גדול בימים אלו בהם בני המשפחה שוהים זה במחיצת זה שעות רבות</a:t>
            </a:r>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290863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en-US" dirty="0"/>
              <a:t>https://www.youtube.com/watch?v=qLGNj-xrgvY</a:t>
            </a:r>
            <a:r>
              <a:rPr lang="he-IL" dirty="0"/>
              <a:t> סרטון: </a:t>
            </a:r>
          </a:p>
          <a:p>
            <a:pPr algn="r"/>
            <a:endParaRPr lang="he-IL" dirty="0"/>
          </a:p>
          <a:p>
            <a:pPr algn="r"/>
            <a:r>
              <a:rPr lang="he-IL" dirty="0"/>
              <a:t>הדמות בסרטון </a:t>
            </a:r>
            <a:r>
              <a:rPr lang="he-IL" b="1" dirty="0"/>
              <a:t>בחרה</a:t>
            </a:r>
            <a:r>
              <a:rPr lang="he-IL" dirty="0"/>
              <a:t> במה שמיטיב עמה ועם הסביבה ברגע שהתעוררה המודעות</a:t>
            </a: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378540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נקודה 2 הרחבה: ככל שאנו מתבגרים יש משמעות רחבה יותר להחלטותינו על העתיד שלנו.</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21</a:t>
            </a:fld>
            <a:endParaRPr lang="he-IL"/>
          </a:p>
        </p:txBody>
      </p:sp>
    </p:spTree>
    <p:extLst>
      <p:ext uri="{BB962C8B-B14F-4D97-AF65-F5344CB8AC3E}">
        <p14:creationId xmlns:p14="http://schemas.microsoft.com/office/powerpoint/2010/main" val="206700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58;g37bb09f989_0_49:notes">
            <a:extLst>
              <a:ext uri="{FF2B5EF4-FFF2-40B4-BE49-F238E27FC236}">
                <a16:creationId xmlns:a16="http://schemas.microsoft.com/office/drawing/2014/main" id="{A029B22F-36B0-46D3-99BA-BF1D8CB78FF2}"/>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5363" name="Google Shape;59;g37bb09f989_0_49:notes">
            <a:extLst>
              <a:ext uri="{FF2B5EF4-FFF2-40B4-BE49-F238E27FC236}">
                <a16:creationId xmlns:a16="http://schemas.microsoft.com/office/drawing/2014/main" id="{E62A6A9D-DFF5-41D2-85DF-8D0DE2B82E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normAutofit fontScale="92500"/>
          </a:bodyPr>
          <a:lstStyle/>
          <a:p>
            <a:pPr rtl="1"/>
            <a:r>
              <a:rPr lang="ar-LB" sz="1200" kern="1200" dirty="0">
                <a:solidFill>
                  <a:schemeClr val="tx1"/>
                </a:solidFill>
                <a:effectLst/>
                <a:latin typeface="+mn-lt"/>
                <a:ea typeface="+mn-ea"/>
                <a:cs typeface="+mn-cs"/>
              </a:rPr>
              <a:t>التّلميذات والتّلاميذ الأعزّاء،</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اسمي ____________، وأنا مستشارة تربويّة اختصاصيّة من الخدمة النّفسيّة التّربويّة في وزارة التّربية والتّعليم.</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أنا مسرورة بأنّكم انضممتم إليّ لدرس في المهارات الحياتيّة.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الواقع الحياتيّ الجديد الّذي نعيشه كلّنا هو فرصة من أجلكم للإثبات لأنفسكم أنّه عندكم قوًى، مهارات وآليّات لمواجهة أوضاع حياتيّة متحدّية وصعبة.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المكوث في البيت، بعيدًا عن المدرسة، عن الأصدقاء والحياة المعتادة ليس سهلًا.</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هذا المكوث يتطلّب منكم مسؤوليّة، إدارة شخصيّة، تفاؤلًا وأملًا.</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في هذه الفترة الّتي يتعلّم فيها كلّ واحد منكم من منزله، من المهمّ أن تتذكّروا أنّكم جزء من مجموعة وأنّكم لستم لوحدكم.</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عائلتكم معكم، وكذلك الأصدقاء والمعلّمون حاضرون من أجلكم من قريب، حتّى ولو كانوا موجودين بعيدًا.</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خلال سنواتكم في المدرسة عانيتم أكيدًا من أوضاع ضغط، وربّما أيضًا بأزمات.</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في كلّ وضع، وفي كلّ مرحلة، طوّرتم مهاراتكم الحياتيّة، ورأيتم كيف أنّنا كمجتمع وكأفراد بيدينا آليّات للتّأقلم، للتّغلّب وللمضيّ قُدمًا أقوياء.</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للمجتمع </a:t>
            </a:r>
            <a:r>
              <a:rPr lang="ar-LB" sz="1200" kern="1200" dirty="0" err="1">
                <a:solidFill>
                  <a:schemeClr val="tx1"/>
                </a:solidFill>
                <a:effectLst/>
                <a:latin typeface="+mn-lt"/>
                <a:ea typeface="+mn-ea"/>
                <a:cs typeface="+mn-cs"/>
              </a:rPr>
              <a:t>الإسرائليّ</a:t>
            </a:r>
            <a:r>
              <a:rPr lang="ar-LB" sz="1200" kern="1200" dirty="0">
                <a:solidFill>
                  <a:schemeClr val="tx1"/>
                </a:solidFill>
                <a:effectLst/>
                <a:latin typeface="+mn-lt"/>
                <a:ea typeface="+mn-ea"/>
                <a:cs typeface="+mn-cs"/>
              </a:rPr>
              <a:t> يوجد مِنعة وقوّة.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لكم، تلاميذ جهاز التّربية، يوجد مِنعة وقوّة.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آمنوا بقدراتكم وبقواكم- نحن نثق بكم. </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درس" المهارات الحياتيّة" يتناول اليوم: ___________________________________________</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أنا أتمنّى لكم تعلّمًا ممتعًا وهادفًا.</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eaLnBrk="1" hangingPunct="1">
              <a:spcBef>
                <a:spcPct val="0"/>
              </a:spcBef>
            </a:pPr>
            <a:endParaRPr lang="en-US" altLang="he-IL" dirty="0"/>
          </a:p>
        </p:txBody>
      </p:sp>
    </p:spTree>
    <p:extLst>
      <p:ext uri="{BB962C8B-B14F-4D97-AF65-F5344CB8AC3E}">
        <p14:creationId xmlns:p14="http://schemas.microsoft.com/office/powerpoint/2010/main" val="824023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r" rtl="1" eaLnBrk="1" latinLnBrk="0" hangingPunct="1">
              <a:spcBef>
                <a:spcPts val="800"/>
              </a:spcBef>
              <a:spcAft>
                <a:spcPts val="0"/>
              </a:spcAft>
              <a:buClrTx/>
              <a:buSzPts val="2600"/>
              <a:buFont typeface="Arial" panose="020B0604020202020204" pitchFamily="34" charset="0"/>
              <a:buNone/>
            </a:pPr>
            <a:r>
              <a:rPr lang="he-IL" sz="1200" b="0" kern="1200" dirty="0">
                <a:solidFill>
                  <a:srgbClr val="000000"/>
                </a:solidFill>
                <a:effectLst/>
                <a:latin typeface="Varela Round" panose="00000500000000000000"/>
                <a:ea typeface="+mn-ea"/>
                <a:cs typeface="+mn-cs"/>
              </a:rPr>
              <a:t>לכל אחד מאיתנו יכולים להיות מספר סגנונות בקבלת החלטות ונראה כי אנו יכולות לשנות סגנונות בהלימה למצבי חיים שונים. זוהי מיומנות שיכולה לסייע לנו להתמודד במצבים שונים </a:t>
            </a:r>
            <a:r>
              <a:rPr lang="he-IL" sz="1200" b="1" kern="1200" dirty="0">
                <a:solidFill>
                  <a:srgbClr val="000000"/>
                </a:solidFill>
                <a:effectLst/>
                <a:latin typeface="Varela Round" panose="00000500000000000000"/>
                <a:ea typeface="+mn-ea"/>
                <a:cs typeface="+mn-cs"/>
              </a:rPr>
              <a:t>ולקדם את תחושת הרווחה הנפשית שלנו ושל האנשים שמסביבנו.</a:t>
            </a:r>
            <a:endParaRPr lang="he-IL" sz="1200" b="1" dirty="0">
              <a:effectLst/>
            </a:endParaRP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22</a:t>
            </a:fld>
            <a:endParaRPr lang="he-IL"/>
          </a:p>
        </p:txBody>
      </p:sp>
    </p:spTree>
    <p:extLst>
      <p:ext uri="{BB962C8B-B14F-4D97-AF65-F5344CB8AC3E}">
        <p14:creationId xmlns:p14="http://schemas.microsoft.com/office/powerpoint/2010/main" val="30163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a:extLst>
              <a:ext uri="{FF2B5EF4-FFF2-40B4-BE49-F238E27FC236}">
                <a16:creationId xmlns:a16="http://schemas.microsoft.com/office/drawing/2014/main" id="{D496130D-FAF5-4B55-B43E-3D6915436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a:extLst>
              <a:ext uri="{FF2B5EF4-FFF2-40B4-BE49-F238E27FC236}">
                <a16:creationId xmlns:a16="http://schemas.microsoft.com/office/drawing/2014/main" id="{80C140B5-959D-4D12-B119-7F57EE33AC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he-IL" dirty="0">
                <a:cs typeface="Calibri" panose="020F0502020204030204" pitchFamily="34" charset="0"/>
                <a:sym typeface="Calibri" panose="020F0502020204030204" pitchFamily="34" charset="0"/>
              </a:rPr>
              <a:t> </a:t>
            </a:r>
          </a:p>
          <a:p>
            <a:pPr rtl="1"/>
            <a:r>
              <a:rPr lang="ar-LB" sz="1200" kern="1200" dirty="0">
                <a:solidFill>
                  <a:schemeClr val="tx1"/>
                </a:solidFill>
                <a:effectLst/>
                <a:latin typeface="+mn-lt"/>
                <a:ea typeface="+mn-ea"/>
                <a:cs typeface="+mn-cs"/>
              </a:rPr>
              <a:t>التّلميذات والتّلاميذ الأعزّاء، شكرًا لكم على تعلّمكم معي درس مهارات حياتيّة، في موضوع: ________________________</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آمل أنّكم نجحتم من بعيد بأن تشعروا بأنّكم معًا وقريبين.</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التّلميذات التّلاميذ الغالين، أيضًا في أيّام التّعلّم عن بعد، لا تبقوا وحيدين.</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تحدّثوا وكونوا على تواصل مع العائلة، مع الأصدقاء، مع المعلّمين.</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شاركوا أحاسيسكم وأفكاركم،</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اهتمّوا بها وبما يحدث لها.</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تذكّروا! أنتم جزء هامّ من جهد وطنيّ شامل</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كلّ واحدة وواحد منكم يساعد في الحفاظ على الصّحّة في إسرائيل.</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وفي هذا الواقع الجديد</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حافظوا على تواصل مع من يملأ قلبكم محبّة،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حاولوا القيام بأنشطة تمنحكم السّلام،</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تذكّروا أنّه أيضًا من بعيد، أصحابكم إلى جانبكم بإخلاص وأخوّة،</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والأهمّ من كلّ شيء: أعطوا أنفسكم أن تؤمنوا بالخير وأن تشعروا بالأمل.</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ar-LB" sz="1200" kern="1200" dirty="0">
                <a:solidFill>
                  <a:schemeClr val="tx1"/>
                </a:solidFill>
                <a:effectLst/>
                <a:latin typeface="+mn-lt"/>
                <a:ea typeface="+mn-ea"/>
                <a:cs typeface="+mn-cs"/>
              </a:rPr>
              <a:t>إلى اللّقاء في درس المهارات الحياتيّة القادم!</a:t>
            </a:r>
            <a:endParaRPr lang="en-US" sz="12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p>
          <a:p>
            <a:endParaRPr lang="en-US" altLang="he-IL" dirty="0"/>
          </a:p>
        </p:txBody>
      </p:sp>
      <p:sp>
        <p:nvSpPr>
          <p:cNvPr id="46084" name="מציין מיקום של מספר שקופית 3">
            <a:extLst>
              <a:ext uri="{FF2B5EF4-FFF2-40B4-BE49-F238E27FC236}">
                <a16:creationId xmlns:a16="http://schemas.microsoft.com/office/drawing/2014/main" id="{426D1969-DA2E-4B18-81B2-70569BF5B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921968D-9B36-4726-9388-FBAFB6183A7F}" type="slidenum">
              <a:rPr lang="he-IL" altLang="he-IL"/>
              <a:pPr algn="l">
                <a:spcBef>
                  <a:spcPct val="0"/>
                </a:spcBef>
              </a:pPr>
              <a:t>23</a:t>
            </a:fld>
            <a:endParaRPr lang="he-IL" altLang="he-IL"/>
          </a:p>
        </p:txBody>
      </p:sp>
    </p:spTree>
    <p:extLst>
      <p:ext uri="{BB962C8B-B14F-4D97-AF65-F5344CB8AC3E}">
        <p14:creationId xmlns:p14="http://schemas.microsoft.com/office/powerpoint/2010/main" val="204044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1"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4</a:t>
            </a:fld>
            <a:endParaRPr lang="he-IL"/>
          </a:p>
        </p:txBody>
      </p:sp>
    </p:spTree>
    <p:extLst>
      <p:ext uri="{BB962C8B-B14F-4D97-AF65-F5344CB8AC3E}">
        <p14:creationId xmlns:p14="http://schemas.microsoft.com/office/powerpoint/2010/main" val="324601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082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r"/>
            <a:r>
              <a:rPr lang="he-IL" baseline="0" dirty="0"/>
              <a:t>חשבו בלבכם על השאלה. </a:t>
            </a:r>
            <a:r>
              <a:rPr lang="he-IL" b="1" baseline="0" dirty="0"/>
              <a:t>לשים טיימר של דקה</a:t>
            </a:r>
          </a:p>
        </p:txBody>
      </p:sp>
    </p:spTree>
    <p:extLst>
      <p:ext uri="{BB962C8B-B14F-4D97-AF65-F5344CB8AC3E}">
        <p14:creationId xmlns:p14="http://schemas.microsoft.com/office/powerpoint/2010/main" val="352925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373540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indent="-228600" algn="r" rtl="1">
              <a:lnSpc>
                <a:spcPct val="90000"/>
              </a:lnSpc>
              <a:spcBef>
                <a:spcPts val="800"/>
              </a:spcBef>
              <a:spcAft>
                <a:spcPts val="0"/>
              </a:spcAft>
            </a:pPr>
            <a:r>
              <a:rPr lang="he-IL" dirty="0"/>
              <a:t>סרטון הגורילה: </a:t>
            </a:r>
            <a:r>
              <a:rPr lang="en-US" sz="12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https://youtu.be/IGQmdoK_ZfY</a:t>
            </a:r>
            <a:endParaRPr lang="he-IL" sz="1200" b="1" i="0" dirty="0">
              <a:solidFill>
                <a:srgbClr val="424242"/>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228600" algn="r" rtl="1">
              <a:lnSpc>
                <a:spcPct val="90000"/>
              </a:lnSpc>
              <a:spcBef>
                <a:spcPts val="800"/>
              </a:spcBef>
              <a:spcAft>
                <a:spcPts val="0"/>
              </a:spcAft>
            </a:pPr>
            <a:r>
              <a:rPr lang="he-IL" sz="1200" b="0" i="0" dirty="0">
                <a:solidFill>
                  <a:srgbClr val="424242"/>
                </a:solidFill>
                <a:effectLst/>
                <a:latin typeface="Calibri" panose="020F0502020204030204" pitchFamily="34" charset="0"/>
                <a:cs typeface="Calibri" panose="020F0502020204030204" pitchFamily="34" charset="0"/>
              </a:rPr>
              <a:t>לשאול: כמה פעמים הועבר הכדור? התשובה הנכונה היא : 16.... לשאול: מישהו ראה </a:t>
            </a:r>
            <a:r>
              <a:rPr lang="he-IL" sz="1200" b="0" i="0" dirty="0" err="1">
                <a:solidFill>
                  <a:srgbClr val="424242"/>
                </a:solidFill>
                <a:effectLst/>
                <a:latin typeface="Calibri" panose="020F0502020204030204" pitchFamily="34" charset="0"/>
                <a:cs typeface="Calibri" panose="020F0502020204030204" pitchFamily="34" charset="0"/>
              </a:rPr>
              <a:t>גורליה</a:t>
            </a:r>
            <a:r>
              <a:rPr lang="he-IL" sz="1200" b="0" i="0" dirty="0">
                <a:solidFill>
                  <a:srgbClr val="424242"/>
                </a:solidFill>
                <a:effectLst/>
                <a:latin typeface="Calibri" panose="020F0502020204030204" pitchFamily="34" charset="0"/>
                <a:cs typeface="Calibri" panose="020F0502020204030204" pitchFamily="34" charset="0"/>
              </a:rPr>
              <a:t>?</a:t>
            </a:r>
          </a:p>
          <a:p>
            <a:pPr marL="457200" marR="0" indent="-228600" algn="r" rtl="1">
              <a:lnSpc>
                <a:spcPct val="90000"/>
              </a:lnSpc>
              <a:spcBef>
                <a:spcPts val="800"/>
              </a:spcBef>
              <a:spcAft>
                <a:spcPts val="0"/>
              </a:spcAft>
            </a:pPr>
            <a:r>
              <a:rPr lang="he-IL" sz="1200" b="0" i="0" dirty="0">
                <a:solidFill>
                  <a:srgbClr val="424242"/>
                </a:solidFill>
                <a:effectLst/>
                <a:latin typeface="Calibri" panose="020F0502020204030204" pitchFamily="34" charset="0"/>
                <a:cs typeface="Calibri" panose="020F0502020204030204" pitchFamily="34" charset="0"/>
              </a:rPr>
              <a:t>זוהי למעשה הזמנה להתבוננות והעלאת המודעות.</a:t>
            </a:r>
          </a:p>
          <a:p>
            <a:pPr marL="457200" marR="0" indent="-228600" algn="r" rtl="1">
              <a:lnSpc>
                <a:spcPct val="90000"/>
              </a:lnSpc>
              <a:spcBef>
                <a:spcPts val="800"/>
              </a:spcBef>
              <a:spcAft>
                <a:spcPts val="0"/>
              </a:spcAft>
            </a:pPr>
            <a:r>
              <a:rPr lang="he-IL" sz="1200" b="0" i="0" dirty="0">
                <a:solidFill>
                  <a:srgbClr val="424242"/>
                </a:solidFill>
                <a:effectLst/>
                <a:latin typeface="Calibri" panose="020F0502020204030204" pitchFamily="34" charset="0"/>
                <a:cs typeface="Calibri" panose="020F0502020204030204" pitchFamily="34" charset="0"/>
              </a:rPr>
              <a:t>רק מחצית מהאנשים שצפו בסרטון זה וראו אותו לראשונה, שמו לב לגורילה (ובאותה עת ליציאתה של אחת הבנות הלובשת שחור ולשינוי הצבע של </a:t>
            </a:r>
            <a:r>
              <a:rPr lang="he-IL" sz="1200" b="0" i="0" dirty="0" err="1">
                <a:solidFill>
                  <a:srgbClr val="424242"/>
                </a:solidFill>
                <a:effectLst/>
                <a:latin typeface="Calibri" panose="020F0502020204030204" pitchFamily="34" charset="0"/>
                <a:cs typeface="Calibri" panose="020F0502020204030204" pitchFamily="34" charset="0"/>
              </a:rPr>
              <a:t>הוילון</a:t>
            </a:r>
            <a:r>
              <a:rPr lang="he-IL" sz="1200" b="0" i="0" dirty="0">
                <a:solidFill>
                  <a:srgbClr val="424242"/>
                </a:solidFill>
                <a:effectLst/>
                <a:latin typeface="Calibri" panose="020F0502020204030204" pitchFamily="34" charset="0"/>
                <a:cs typeface="Calibri" panose="020F0502020204030204" pitchFamily="34" charset="0"/>
              </a:rPr>
              <a:t>).</a:t>
            </a:r>
          </a:p>
          <a:p>
            <a:pPr marL="457200" marR="0" indent="-228600" algn="r" rtl="1">
              <a:lnSpc>
                <a:spcPct val="90000"/>
              </a:lnSpc>
              <a:spcBef>
                <a:spcPts val="800"/>
              </a:spcBef>
              <a:spcAft>
                <a:spcPts val="0"/>
              </a:spcAft>
            </a:pPr>
            <a:r>
              <a:rPr lang="he-IL" sz="1200" b="0" i="0" dirty="0">
                <a:solidFill>
                  <a:srgbClr val="424242"/>
                </a:solidFill>
                <a:effectLst/>
                <a:latin typeface="Calibri" panose="020F0502020204030204" pitchFamily="34" charset="0"/>
                <a:cs typeface="Calibri" panose="020F0502020204030204" pitchFamily="34" charset="0"/>
              </a:rPr>
              <a:t>כשאנו מודעים להופעתה של גורילה, נראה אותה. באופן דומה, כשאנו מודעים לבחירות שלנו, מה מניע אותנו לבחור כך או אחרת, נראה כי נבחר טוב יותר עבור עצמנו.</a:t>
            </a:r>
            <a:endParaRPr lang="he-IL" dirty="0">
              <a:effectLst/>
            </a:endParaRPr>
          </a:p>
          <a:p>
            <a:pPr algn="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412960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מודעות</a:t>
            </a:r>
            <a:r>
              <a:rPr lang="he-IL" baseline="0" dirty="0"/>
              <a:t> עצמית היא מיומנות חשובה מאד.</a:t>
            </a:r>
          </a:p>
          <a:p>
            <a:pPr algn="r"/>
            <a:r>
              <a:rPr lang="he-IL" baseline="0" dirty="0"/>
              <a:t>גם תהליך זה (כמו קבלת החלטות) הולך ומשתכלל עם ההתבגרות שלנו.</a:t>
            </a:r>
          </a:p>
          <a:p>
            <a:pPr algn="r"/>
            <a:r>
              <a:rPr lang="he-IL" baseline="0" dirty="0"/>
              <a:t>לכולנו יש קולות פנימיים ומחשבות מאחורי כל בחירה שלנו.</a:t>
            </a:r>
          </a:p>
          <a:p>
            <a:pPr algn="r"/>
            <a:r>
              <a:rPr lang="he-IL" baseline="0" dirty="0"/>
              <a:t>אדם בעל מודעות עצמית יודע להקשיב לקולות הפנימיים האלה ולהבין מה מניע אותו,</a:t>
            </a:r>
          </a:p>
          <a:p>
            <a:pPr algn="r"/>
            <a:r>
              <a:rPr lang="he-IL" baseline="0" dirty="0"/>
              <a:t>כך גם יכולת הבחירה שלו הופכת להיות בוגרת יותר ושקולה יותר. </a:t>
            </a:r>
            <a:r>
              <a:rPr lang="he-IL" b="1" baseline="0" dirty="0"/>
              <a:t>בשלב זה, הדגש הוא על עצם המודעות לבחירה ללא הרחבה למניעים לבחירה.</a:t>
            </a:r>
            <a:endParaRPr lang="he-IL" b="1"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384055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ימים אלו אינם ימים רגילים. אתם שוהים בבתים אך עדיין, בין אם הנכם מודעים לכך או לא, אתם לוקחים הרבה החלטות מהרגע שאתם מתעוררים ועד הרגע שאתם הולכים לישון. </a:t>
            </a:r>
          </a:p>
          <a:p>
            <a:pPr algn="r"/>
            <a:r>
              <a:rPr lang="he-IL" b="1" dirty="0"/>
              <a:t>שאלה למחשבה טרם נצא להפסקה בת 10 דקות: </a:t>
            </a:r>
            <a:r>
              <a:rPr lang="he-IL" dirty="0"/>
              <a:t>קחו לכם כמה דקות ורשמו לעצמכם עם אלו החלטות אתם עסוקים בימים אלו? </a:t>
            </a:r>
            <a:endParaRPr lang="he-IL" b="1" dirty="0"/>
          </a:p>
          <a:p>
            <a:pPr algn="r"/>
            <a:r>
              <a:rPr lang="he-IL" b="1" dirty="0"/>
              <a:t>אחרי </a:t>
            </a:r>
            <a:r>
              <a:rPr lang="he-IL" b="1" dirty="0" err="1"/>
              <a:t>שיקופית</a:t>
            </a:r>
            <a:r>
              <a:rPr lang="he-IL" b="1" dirty="0"/>
              <a:t> זו </a:t>
            </a:r>
            <a:r>
              <a:rPr lang="he-IL" b="1" dirty="0" err="1"/>
              <a:t>תנתן</a:t>
            </a:r>
            <a:r>
              <a:rPr lang="he-IL" b="1" dirty="0"/>
              <a:t> הפסקה בת 10 דק' לתלמידים על מנת להתאוורר ואף לענות. נחזור </a:t>
            </a:r>
            <a:r>
              <a:rPr lang="he-IL" b="1" dirty="0" err="1"/>
              <a:t>לשיקופית</a:t>
            </a:r>
            <a:r>
              <a:rPr lang="he-IL" b="1" dirty="0"/>
              <a:t> הבאה אחרי ההפסקה בה </a:t>
            </a:r>
            <a:r>
              <a:rPr lang="he-IL" b="1" dirty="0" err="1"/>
              <a:t>ינתנו</a:t>
            </a:r>
            <a:r>
              <a:rPr lang="he-IL" b="1" dirty="0"/>
              <a:t> התשובות.</a:t>
            </a:r>
            <a:endParaRPr lang="he-IL" dirty="0"/>
          </a:p>
          <a:p>
            <a:pPr algn="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1447688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י"א/ניסן/תש"פ</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י"א/ניסן/תש"פ</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66" r:id="rId7"/>
    <p:sldLayoutId id="2147483667" r:id="rId8"/>
    <p:sldLayoutId id="2147483665" r:id="rId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qLGNj-xrgvY?feature=oembed"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IGQmdoK_ZfY?feature=oembed"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914281" y="2961274"/>
            <a:ext cx="10361851" cy="1470025"/>
          </a:xfrm>
        </p:spPr>
        <p:txBody>
          <a:bodyPr>
            <a:noAutofit/>
          </a:bodyPr>
          <a:lstStyle/>
          <a:p>
            <a:r>
              <a:rPr lang="ar-SY" altLang="he-IL" sz="8000" b="0" dirty="0">
                <a:solidFill>
                  <a:srgbClr val="222222"/>
                </a:solidFill>
                <a:latin typeface="inherit"/>
                <a:cs typeface="Arial" panose="020B0604020202020204" pitchFamily="34" charset="0"/>
              </a:rPr>
              <a:t>منظومة بثّ قُطريّة</a:t>
            </a:r>
            <a:br>
              <a:rPr lang="en-US" altLang="he-IL" sz="3600" b="0" dirty="0">
                <a:solidFill>
                  <a:schemeClr val="tx1"/>
                </a:solidFill>
                <a:latin typeface="Arial" panose="020B0604020202020204" pitchFamily="34" charset="0"/>
                <a:cs typeface="Arial" panose="020B0604020202020204" pitchFamily="34" charset="0"/>
              </a:rPr>
            </a:br>
            <a:endParaRPr lang="he-IL" sz="8000" dirty="0"/>
          </a:p>
        </p:txBody>
      </p:sp>
    </p:spTree>
    <p:extLst>
      <p:ext uri="{BB962C8B-B14F-4D97-AF65-F5344CB8AC3E}">
        <p14:creationId xmlns:p14="http://schemas.microsoft.com/office/powerpoint/2010/main" val="115171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515206" y="437029"/>
            <a:ext cx="11159999" cy="720000"/>
          </a:xfrm>
          <a:solidFill>
            <a:schemeClr val="tx2">
              <a:lumMod val="20000"/>
              <a:lumOff val="80000"/>
            </a:schemeClr>
          </a:solidFill>
        </p:spPr>
        <p:txBody>
          <a:bodyPr/>
          <a:lstStyle/>
          <a:p>
            <a:r>
              <a:rPr lang="he-IL" sz="4800" dirty="0">
                <a:solidFill>
                  <a:schemeClr val="tx2">
                    <a:lumMod val="75000"/>
                  </a:schemeClr>
                </a:solidFill>
                <a:cs typeface="+mn-cs"/>
              </a:rPr>
              <a:t>                  </a:t>
            </a:r>
            <a:r>
              <a:rPr lang="ar-JO" sz="4800" dirty="0">
                <a:cs typeface="+mn-cs"/>
              </a:rPr>
              <a:t>ال</a:t>
            </a:r>
            <a:r>
              <a:rPr lang="ar-SA" sz="4800" dirty="0">
                <a:cs typeface="+mn-cs"/>
              </a:rPr>
              <a:t>إ</a:t>
            </a:r>
            <a:r>
              <a:rPr lang="ar-JO" sz="4800" dirty="0">
                <a:cs typeface="+mn-cs"/>
              </a:rPr>
              <a:t>دراك وات</a:t>
            </a:r>
            <a:r>
              <a:rPr lang="ar-SA" sz="4800" dirty="0">
                <a:cs typeface="+mn-cs"/>
              </a:rPr>
              <a:t>ّ</a:t>
            </a:r>
            <a:r>
              <a:rPr lang="ar-JO" sz="4800" dirty="0">
                <a:cs typeface="+mn-cs"/>
              </a:rPr>
              <a:t>خاذ </a:t>
            </a:r>
            <a:r>
              <a:rPr lang="ar-JO" sz="4800" dirty="0" err="1">
                <a:cs typeface="+mn-cs"/>
              </a:rPr>
              <a:t>القرارت</a:t>
            </a:r>
            <a:endParaRPr lang="he-IL" sz="4800" dirty="0">
              <a:cs typeface="+mn-cs"/>
            </a:endParaRPr>
          </a:p>
        </p:txBody>
      </p:sp>
      <p:sp>
        <p:nvSpPr>
          <p:cNvPr id="4" name="מציין מיקום תוכן 3"/>
          <p:cNvSpPr>
            <a:spLocks noGrp="1"/>
          </p:cNvSpPr>
          <p:nvPr>
            <p:ph sz="quarter" idx="4"/>
          </p:nvPr>
        </p:nvSpPr>
        <p:spPr>
          <a:xfrm>
            <a:off x="-192716" y="1708823"/>
            <a:ext cx="8761529" cy="4152517"/>
          </a:xfrm>
        </p:spPr>
        <p:txBody>
          <a:bodyPr/>
          <a:lstStyle/>
          <a:p>
            <a:pPr marL="457200" lvl="0" indent="-228600">
              <a:lnSpc>
                <a:spcPct val="9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نحن نت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خذ قرارات</a:t>
            </a:r>
            <a:r>
              <a:rPr lang="he-IL"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طوال حياتنا</a:t>
            </a:r>
            <a:r>
              <a:rPr lang="he-IL" sz="2800" b="1" kern="0" dirty="0">
                <a:solidFill>
                  <a:srgbClr val="424242"/>
                </a:solidFill>
                <a:latin typeface="Calibri"/>
                <a:cs typeface="+mn-cs"/>
                <a:sym typeface="Calibri"/>
              </a:rPr>
              <a:t>.</a:t>
            </a:r>
          </a:p>
          <a:p>
            <a:pPr marL="457200" lvl="0" indent="-228600">
              <a:lnSpc>
                <a:spcPct val="90000"/>
              </a:lnSpc>
              <a:spcBef>
                <a:spcPts val="800"/>
              </a:spcBef>
              <a:spcAft>
                <a:spcPts val="0"/>
              </a:spcAft>
              <a:buClr>
                <a:srgbClr val="424242"/>
              </a:buClr>
              <a:buSzPts val="3600"/>
              <a:buNone/>
            </a:pPr>
            <a:endParaRPr lang="he-IL" sz="1600" b="1" kern="0" dirty="0">
              <a:solidFill>
                <a:srgbClr val="424242"/>
              </a:solidFill>
              <a:latin typeface="Calibri"/>
              <a:cs typeface="+mn-cs"/>
              <a:sym typeface="Calibri"/>
            </a:endParaRPr>
          </a:p>
          <a:p>
            <a:pPr marL="457200" lvl="0" indent="-228600">
              <a:lnSpc>
                <a:spcPct val="9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م</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ن المهم</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أ</a:t>
            </a:r>
            <a:r>
              <a:rPr lang="ar-JO" sz="2800" b="1" kern="0" dirty="0">
                <a:solidFill>
                  <a:srgbClr val="424242"/>
                </a:solidFill>
                <a:latin typeface="Calibri"/>
                <a:cs typeface="+mn-cs"/>
                <a:sym typeface="Calibri"/>
              </a:rPr>
              <a:t>ن نطو</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ر الوعي وال</a:t>
            </a:r>
            <a:r>
              <a:rPr lang="ar-SA" sz="2800" b="1" kern="0" dirty="0">
                <a:solidFill>
                  <a:srgbClr val="424242"/>
                </a:solidFill>
                <a:latin typeface="Calibri"/>
                <a:cs typeface="+mn-cs"/>
                <a:sym typeface="Calibri"/>
              </a:rPr>
              <a:t>إ</a:t>
            </a:r>
            <a:r>
              <a:rPr lang="ar-JO" sz="2800" b="1" kern="0" dirty="0">
                <a:solidFill>
                  <a:srgbClr val="424242"/>
                </a:solidFill>
                <a:latin typeface="Calibri"/>
                <a:cs typeface="+mn-cs"/>
                <a:sym typeface="Calibri"/>
              </a:rPr>
              <a:t>دراك </a:t>
            </a:r>
            <a:r>
              <a:rPr lang="ar-SA" sz="2800" b="1" kern="0" dirty="0">
                <a:solidFill>
                  <a:srgbClr val="424242"/>
                </a:solidFill>
                <a:latin typeface="Calibri"/>
                <a:cs typeface="+mn-cs"/>
                <a:sym typeface="Calibri"/>
              </a:rPr>
              <a:t>ب</a:t>
            </a:r>
            <a:r>
              <a:rPr lang="ar-JO" sz="2800" b="1" kern="0" dirty="0">
                <a:solidFill>
                  <a:srgbClr val="424242"/>
                </a:solidFill>
                <a:latin typeface="Calibri"/>
                <a:cs typeface="+mn-cs"/>
                <a:sym typeface="Calibri"/>
              </a:rPr>
              <a:t>عملي</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ة ات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خاذ القرارات</a:t>
            </a:r>
            <a:r>
              <a:rPr lang="he-IL" sz="2800" b="1" kern="0" dirty="0">
                <a:solidFill>
                  <a:srgbClr val="424242"/>
                </a:solidFill>
                <a:latin typeface="Calibri"/>
                <a:cs typeface="+mn-cs"/>
                <a:sym typeface="Calibri"/>
              </a:rPr>
              <a:t> </a:t>
            </a:r>
          </a:p>
          <a:p>
            <a:pPr marL="457200" lvl="0" indent="-228600">
              <a:lnSpc>
                <a:spcPct val="9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و</a:t>
            </a:r>
            <a:r>
              <a:rPr lang="ar-SA" sz="2800" b="1" kern="0" dirty="0">
                <a:solidFill>
                  <a:srgbClr val="424242"/>
                </a:solidFill>
                <a:latin typeface="Calibri"/>
                <a:cs typeface="+mn-cs"/>
                <a:sym typeface="Calibri"/>
              </a:rPr>
              <a:t>ب</a:t>
            </a:r>
            <a:r>
              <a:rPr lang="ar-JO" sz="2800" b="1" kern="0" dirty="0">
                <a:solidFill>
                  <a:srgbClr val="424242"/>
                </a:solidFill>
                <a:latin typeface="Calibri"/>
                <a:cs typeface="+mn-cs"/>
                <a:sym typeface="Calibri"/>
              </a:rPr>
              <a:t>اختياراتنا</a:t>
            </a:r>
            <a:r>
              <a:rPr lang="he-IL"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أيضًا</a:t>
            </a:r>
            <a:r>
              <a:rPr lang="he-IL" sz="2800" b="1" kern="0" dirty="0">
                <a:solidFill>
                  <a:srgbClr val="424242"/>
                </a:solidFill>
                <a:latin typeface="Calibri"/>
                <a:cs typeface="+mn-cs"/>
                <a:sym typeface="Calibri"/>
              </a:rPr>
              <a:t>. </a:t>
            </a:r>
          </a:p>
          <a:p>
            <a:pPr marL="457200" lvl="0" indent="-228600">
              <a:lnSpc>
                <a:spcPct val="90000"/>
              </a:lnSpc>
              <a:spcBef>
                <a:spcPts val="800"/>
              </a:spcBef>
              <a:spcAft>
                <a:spcPts val="0"/>
              </a:spcAft>
              <a:buClr>
                <a:srgbClr val="424242"/>
              </a:buClr>
              <a:buSzPts val="3600"/>
              <a:buNone/>
            </a:pPr>
            <a:endParaRPr lang="he-IL" sz="1600" b="1" kern="0" dirty="0">
              <a:solidFill>
                <a:srgbClr val="424242"/>
              </a:solidFill>
              <a:latin typeface="Calibri"/>
              <a:cs typeface="+mn-cs"/>
              <a:sym typeface="Calibri"/>
            </a:endParaRPr>
          </a:p>
          <a:p>
            <a:pPr marL="457200" lvl="0" indent="-228600">
              <a:lnSpc>
                <a:spcPct val="9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كل</a:t>
            </a:r>
            <a:r>
              <a:rPr lang="ar-SA" sz="2800" b="1" kern="0" dirty="0">
                <a:solidFill>
                  <a:srgbClr val="424242"/>
                </a:solidFill>
                <a:latin typeface="Calibri"/>
                <a:cs typeface="+mn-cs"/>
                <a:sym typeface="Calibri"/>
              </a:rPr>
              <a:t>ما</a:t>
            </a:r>
            <a:r>
              <a:rPr lang="ar-JO" sz="2800" b="1" kern="0" dirty="0">
                <a:solidFill>
                  <a:srgbClr val="424242"/>
                </a:solidFill>
                <a:latin typeface="Calibri"/>
                <a:cs typeface="+mn-cs"/>
                <a:sym typeface="Calibri"/>
              </a:rPr>
              <a:t> ك</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ن</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ا مدركين لدوافعنا في ات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خاذ القرارات</a:t>
            </a:r>
            <a:r>
              <a:rPr lang="ar-SA" sz="2800" b="1" kern="0" dirty="0">
                <a:solidFill>
                  <a:srgbClr val="424242"/>
                </a:solidFill>
                <a:latin typeface="Calibri"/>
                <a:cs typeface="+mn-cs"/>
                <a:sym typeface="Calibri"/>
              </a:rPr>
              <a:t> أكثر،</a:t>
            </a:r>
            <a:r>
              <a:rPr lang="he-IL"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اتّسمت</a:t>
            </a:r>
            <a:r>
              <a:rPr lang="ar-JO" sz="2800" b="1" kern="0" dirty="0">
                <a:solidFill>
                  <a:srgbClr val="424242"/>
                </a:solidFill>
                <a:latin typeface="Calibri"/>
                <a:cs typeface="+mn-cs"/>
                <a:sym typeface="Calibri"/>
              </a:rPr>
              <a:t> اختياراتنا ب</a:t>
            </a:r>
            <a:r>
              <a:rPr lang="ar-SA" sz="2800" b="1" kern="0" dirty="0">
                <a:solidFill>
                  <a:srgbClr val="424242"/>
                </a:solidFill>
                <a:latin typeface="Calibri"/>
                <a:cs typeface="+mn-cs"/>
                <a:sym typeface="Calibri"/>
              </a:rPr>
              <a:t>البلوغ</a:t>
            </a: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والاتّزان أ</a:t>
            </a:r>
            <a:r>
              <a:rPr lang="ar-JO" sz="2800" b="1" kern="0" dirty="0">
                <a:solidFill>
                  <a:srgbClr val="424242"/>
                </a:solidFill>
                <a:latin typeface="Calibri"/>
                <a:cs typeface="+mn-cs"/>
                <a:sym typeface="Calibri"/>
              </a:rPr>
              <a:t>كثر</a:t>
            </a:r>
            <a:r>
              <a:rPr lang="ar-SA" sz="2800" b="1" kern="0" dirty="0">
                <a:solidFill>
                  <a:srgbClr val="424242"/>
                </a:solidFill>
                <a:latin typeface="Calibri"/>
                <a:cs typeface="+mn-cs"/>
                <a:sym typeface="Calibri"/>
              </a:rPr>
              <a:t>.</a:t>
            </a:r>
            <a:endParaRPr lang="he-IL" sz="2800" b="1" kern="0" dirty="0">
              <a:solidFill>
                <a:srgbClr val="424242"/>
              </a:solidFill>
              <a:latin typeface="Calibri"/>
              <a:cs typeface="+mn-cs"/>
              <a:sym typeface="Calibri"/>
            </a:endParaRPr>
          </a:p>
          <a:p>
            <a:endParaRPr lang="he-IL" dirty="0">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768735" y="349945"/>
            <a:ext cx="2675755" cy="1793032"/>
          </a:xfrm>
          <a:prstGeom prst="rect">
            <a:avLst/>
          </a:prstGeom>
          <a:noFill/>
          <a:ln w="9525">
            <a:noFill/>
            <a:miter lim="800000"/>
            <a:headEnd/>
            <a:tailEnd/>
          </a:ln>
        </p:spPr>
      </p:pic>
    </p:spTree>
    <p:extLst>
      <p:ext uri="{BB962C8B-B14F-4D97-AF65-F5344CB8AC3E}">
        <p14:creationId xmlns:p14="http://schemas.microsoft.com/office/powerpoint/2010/main" val="132328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642304"/>
            <a:ext cx="11160000" cy="720000"/>
          </a:xfrm>
          <a:solidFill>
            <a:schemeClr val="tx2">
              <a:lumMod val="20000"/>
              <a:lumOff val="80000"/>
            </a:schemeClr>
          </a:solidFill>
        </p:spPr>
        <p:txBody>
          <a:bodyPr/>
          <a:lstStyle/>
          <a:p>
            <a:r>
              <a:rPr lang="ar-JO" dirty="0">
                <a:solidFill>
                  <a:srgbClr val="0070C0"/>
                </a:solidFill>
                <a:cs typeface="+mn-cs"/>
              </a:rPr>
              <a:t>ات</a:t>
            </a:r>
            <a:r>
              <a:rPr lang="ar-SA" dirty="0">
                <a:solidFill>
                  <a:srgbClr val="0070C0"/>
                </a:solidFill>
                <a:cs typeface="+mn-cs"/>
              </a:rPr>
              <a:t>ّ</a:t>
            </a:r>
            <a:r>
              <a:rPr lang="ar-JO" dirty="0">
                <a:solidFill>
                  <a:srgbClr val="0070C0"/>
                </a:solidFill>
                <a:cs typeface="+mn-cs"/>
              </a:rPr>
              <a:t>خاذ القرارات في </a:t>
            </a:r>
            <a:r>
              <a:rPr lang="ar-SA" dirty="0">
                <a:solidFill>
                  <a:srgbClr val="0070C0"/>
                </a:solidFill>
                <a:cs typeface="+mn-cs"/>
              </a:rPr>
              <a:t>موقف</a:t>
            </a:r>
            <a:r>
              <a:rPr lang="ar-JO" dirty="0">
                <a:solidFill>
                  <a:srgbClr val="0070C0"/>
                </a:solidFill>
                <a:cs typeface="+mn-cs"/>
              </a:rPr>
              <a:t> حيا</a:t>
            </a:r>
            <a:r>
              <a:rPr lang="ar-SA" dirty="0">
                <a:solidFill>
                  <a:srgbClr val="0070C0"/>
                </a:solidFill>
                <a:cs typeface="+mn-cs"/>
              </a:rPr>
              <a:t>تيّ</a:t>
            </a:r>
            <a:r>
              <a:rPr lang="ar-JO" dirty="0">
                <a:solidFill>
                  <a:srgbClr val="0070C0"/>
                </a:solidFill>
                <a:cs typeface="+mn-cs"/>
              </a:rPr>
              <a:t> جديد</a:t>
            </a:r>
            <a:r>
              <a:rPr lang="he-IL" dirty="0">
                <a:solidFill>
                  <a:srgbClr val="0070C0"/>
                </a:solidFill>
                <a:cs typeface="+mn-cs"/>
              </a:rPr>
              <a:t> </a:t>
            </a:r>
          </a:p>
        </p:txBody>
      </p:sp>
      <p:sp>
        <p:nvSpPr>
          <p:cNvPr id="3" name="מציין מיקום טקסט 2"/>
          <p:cNvSpPr>
            <a:spLocks noGrp="1"/>
          </p:cNvSpPr>
          <p:nvPr>
            <p:ph type="body" sz="quarter" idx="3"/>
          </p:nvPr>
        </p:nvSpPr>
        <p:spPr>
          <a:xfrm>
            <a:off x="-1933026" y="1887578"/>
            <a:ext cx="10385023" cy="540000"/>
          </a:xfrm>
        </p:spPr>
        <p:txBody>
          <a:bodyPr/>
          <a:lstStyle/>
          <a:p>
            <a:r>
              <a:rPr lang="ar-JO" sz="2800" b="0" i="1" dirty="0">
                <a:solidFill>
                  <a:srgbClr val="002060"/>
                </a:solidFill>
              </a:rPr>
              <a:t>قبل </a:t>
            </a:r>
            <a:r>
              <a:rPr lang="ar-SA" sz="2800" b="0" i="1" dirty="0">
                <a:solidFill>
                  <a:srgbClr val="002060"/>
                </a:solidFill>
              </a:rPr>
              <a:t>أ</a:t>
            </a:r>
            <a:r>
              <a:rPr lang="ar-JO" sz="2800" b="0" i="1" dirty="0">
                <a:solidFill>
                  <a:srgbClr val="002060"/>
                </a:solidFill>
              </a:rPr>
              <a:t>ن نخرج لاستراحة</a:t>
            </a:r>
            <a:r>
              <a:rPr lang="ar-SA" sz="2800" b="0" i="1" dirty="0">
                <a:solidFill>
                  <a:srgbClr val="002060"/>
                </a:solidFill>
              </a:rPr>
              <a:t> أودّ ان أطرح </a:t>
            </a:r>
            <a:r>
              <a:rPr lang="ar-JO" sz="2800" b="0" i="1" dirty="0">
                <a:solidFill>
                  <a:srgbClr val="002060"/>
                </a:solidFill>
              </a:rPr>
              <a:t>سؤال</a:t>
            </a:r>
            <a:r>
              <a:rPr lang="ar-SA" sz="2800" b="0" i="1" dirty="0">
                <a:solidFill>
                  <a:srgbClr val="002060"/>
                </a:solidFill>
              </a:rPr>
              <a:t>اً </a:t>
            </a:r>
            <a:r>
              <a:rPr lang="ar-SA" sz="2800" b="0" i="1" dirty="0" err="1">
                <a:solidFill>
                  <a:srgbClr val="002060"/>
                </a:solidFill>
              </a:rPr>
              <a:t>لل</a:t>
            </a:r>
            <a:r>
              <a:rPr lang="ar-JO" sz="2800" b="0" i="1" dirty="0">
                <a:solidFill>
                  <a:srgbClr val="002060"/>
                </a:solidFill>
              </a:rPr>
              <a:t>تفكير</a:t>
            </a:r>
            <a:r>
              <a:rPr lang="he-IL" sz="2800" b="0" i="1" dirty="0">
                <a:solidFill>
                  <a:srgbClr val="002060"/>
                </a:solidFill>
              </a:rPr>
              <a:t>...</a:t>
            </a:r>
          </a:p>
        </p:txBody>
      </p:sp>
      <p:sp>
        <p:nvSpPr>
          <p:cNvPr id="4" name="מציין מיקום תוכן 3"/>
          <p:cNvSpPr>
            <a:spLocks noGrp="1"/>
          </p:cNvSpPr>
          <p:nvPr>
            <p:ph sz="quarter" idx="4"/>
          </p:nvPr>
        </p:nvSpPr>
        <p:spPr>
          <a:xfrm>
            <a:off x="515206" y="2544831"/>
            <a:ext cx="11160000" cy="4152517"/>
          </a:xfrm>
        </p:spPr>
        <p:txBody>
          <a:bodyPr/>
          <a:lstStyle/>
          <a:p>
            <a:pPr>
              <a:buNone/>
            </a:pPr>
            <a:r>
              <a:rPr lang="he-IL" sz="2800" b="1" dirty="0">
                <a:cs typeface="+mn-cs"/>
              </a:rPr>
              <a:t>                             </a:t>
            </a:r>
            <a:r>
              <a:rPr lang="ar-JO" sz="2800" b="1" dirty="0">
                <a:cs typeface="+mn-cs"/>
              </a:rPr>
              <a:t>بأي</a:t>
            </a:r>
            <a:r>
              <a:rPr lang="ar-SA" sz="2800" b="1" dirty="0">
                <a:cs typeface="+mn-cs"/>
              </a:rPr>
              <a:t>ّ</a:t>
            </a:r>
            <a:r>
              <a:rPr lang="ar-JO" sz="2800" b="1" dirty="0">
                <a:cs typeface="+mn-cs"/>
              </a:rPr>
              <a:t> قرارات أنتم م</a:t>
            </a:r>
            <a:r>
              <a:rPr lang="ar-SA" sz="2800" b="1" dirty="0">
                <a:cs typeface="+mn-cs"/>
              </a:rPr>
              <a:t>ن</a:t>
            </a:r>
            <a:r>
              <a:rPr lang="ar-JO" sz="2800" b="1" dirty="0" err="1">
                <a:cs typeface="+mn-cs"/>
              </a:rPr>
              <a:t>شغلون</a:t>
            </a:r>
            <a:r>
              <a:rPr lang="he-IL" sz="2800" b="1" dirty="0">
                <a:cs typeface="+mn-cs"/>
              </a:rPr>
              <a:t> </a:t>
            </a:r>
            <a:r>
              <a:rPr lang="ar-SA" sz="2800" b="1" dirty="0">
                <a:cs typeface="+mn-cs"/>
              </a:rPr>
              <a:t>خلال</a:t>
            </a:r>
            <a:r>
              <a:rPr lang="ar-JO" sz="2800" b="1" dirty="0">
                <a:cs typeface="+mn-cs"/>
              </a:rPr>
              <a:t> هذه الأيام</a:t>
            </a:r>
            <a:r>
              <a:rPr lang="ar-SA" sz="2800" b="1" dirty="0">
                <a:cs typeface="+mn-cs"/>
              </a:rPr>
              <a:t>؟</a:t>
            </a:r>
            <a:endParaRPr lang="he-IL" sz="2800" b="1" dirty="0">
              <a:cs typeface="+mn-cs"/>
            </a:endParaRPr>
          </a:p>
          <a:p>
            <a:endParaRPr lang="he-IL" dirty="0"/>
          </a:p>
        </p:txBody>
      </p:sp>
      <p:pic>
        <p:nvPicPr>
          <p:cNvPr id="5" name="Picture 3"/>
          <p:cNvPicPr>
            <a:picLocks noChangeAspect="1" noChangeArrowheads="1"/>
          </p:cNvPicPr>
          <p:nvPr/>
        </p:nvPicPr>
        <p:blipFill>
          <a:blip r:embed="rId3" cstate="print"/>
          <a:srcRect/>
          <a:stretch>
            <a:fillRect/>
          </a:stretch>
        </p:blipFill>
        <p:spPr bwMode="auto">
          <a:xfrm>
            <a:off x="3370469" y="3169412"/>
            <a:ext cx="2337248" cy="2337248"/>
          </a:xfrm>
          <a:prstGeom prst="rect">
            <a:avLst/>
          </a:prstGeom>
          <a:noFill/>
          <a:ln w="9525">
            <a:noFill/>
            <a:miter lim="800000"/>
            <a:headEnd/>
            <a:tailEnd/>
          </a:ln>
        </p:spPr>
      </p:pic>
    </p:spTree>
    <p:extLst>
      <p:ext uri="{BB962C8B-B14F-4D97-AF65-F5344CB8AC3E}">
        <p14:creationId xmlns:p14="http://schemas.microsoft.com/office/powerpoint/2010/main" val="47086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731547E8-5C82-4BAA-8902-7128317DFFA4}"/>
              </a:ext>
            </a:extLst>
          </p:cNvPr>
          <p:cNvSpPr>
            <a:spLocks noGrp="1"/>
          </p:cNvSpPr>
          <p:nvPr>
            <p:ph sz="quarter" idx="4"/>
          </p:nvPr>
        </p:nvSpPr>
        <p:spPr>
          <a:xfrm>
            <a:off x="515206" y="870857"/>
            <a:ext cx="11160000" cy="4152517"/>
          </a:xfrm>
        </p:spPr>
        <p:txBody>
          <a:bodyPr>
            <a:normAutofit/>
          </a:bodyPr>
          <a:lstStyle/>
          <a:p>
            <a:pPr marL="0" indent="0" algn="ctr">
              <a:buNone/>
            </a:pPr>
            <a:r>
              <a:rPr lang="ar-JO" sz="8800" dirty="0">
                <a:solidFill>
                  <a:srgbClr val="0070C0"/>
                </a:solidFill>
                <a:cs typeface="+mn-cs"/>
              </a:rPr>
              <a:t>استراحة</a:t>
            </a:r>
            <a:endParaRPr lang="he-IL" sz="8800" dirty="0">
              <a:solidFill>
                <a:srgbClr val="0070C0"/>
              </a:solidFill>
              <a:cs typeface="+mn-cs"/>
            </a:endParaRPr>
          </a:p>
          <a:p>
            <a:pPr marL="0" indent="0" algn="ctr">
              <a:buNone/>
            </a:pPr>
            <a:r>
              <a:rPr lang="he-IL" sz="3600" dirty="0">
                <a:solidFill>
                  <a:srgbClr val="0070C0"/>
                </a:solidFill>
                <a:cs typeface="+mn-cs"/>
              </a:rPr>
              <a:t> </a:t>
            </a:r>
            <a:r>
              <a:rPr lang="ar-JO" sz="3600" dirty="0">
                <a:solidFill>
                  <a:srgbClr val="0070C0"/>
                </a:solidFill>
                <a:cs typeface="+mn-cs"/>
              </a:rPr>
              <a:t> </a:t>
            </a:r>
            <a:r>
              <a:rPr lang="he-IL" sz="3600" dirty="0">
                <a:solidFill>
                  <a:srgbClr val="0070C0"/>
                </a:solidFill>
                <a:cs typeface="+mn-cs"/>
              </a:rPr>
              <a:t>10 </a:t>
            </a:r>
            <a:r>
              <a:rPr lang="ar-JO" sz="3600" dirty="0">
                <a:solidFill>
                  <a:srgbClr val="0070C0"/>
                </a:solidFill>
                <a:cs typeface="+mn-cs"/>
              </a:rPr>
              <a:t>دقائق</a:t>
            </a:r>
            <a:endParaRPr lang="he-IL" sz="3600" dirty="0">
              <a:solidFill>
                <a:srgbClr val="0070C0"/>
              </a:solidFill>
              <a:cs typeface="+mn-cs"/>
            </a:endParaRPr>
          </a:p>
          <a:p>
            <a:pPr marL="0" indent="0" algn="ctr">
              <a:buNone/>
            </a:pPr>
            <a:endParaRPr lang="he-IL" sz="8800" dirty="0">
              <a:solidFill>
                <a:srgbClr val="0070C0"/>
              </a:solidFill>
            </a:endParaRPr>
          </a:p>
        </p:txBody>
      </p:sp>
      <p:pic>
        <p:nvPicPr>
          <p:cNvPr id="5" name="תמונה 4" descr="Bell, Notification, Communication"/>
          <p:cNvPicPr/>
          <p:nvPr/>
        </p:nvPicPr>
        <p:blipFill>
          <a:blip r:embed="rId3" cstate="print"/>
          <a:srcRect/>
          <a:stretch>
            <a:fillRect/>
          </a:stretch>
        </p:blipFill>
        <p:spPr bwMode="auto">
          <a:xfrm>
            <a:off x="5209213" y="3019645"/>
            <a:ext cx="1893336" cy="1869504"/>
          </a:xfrm>
          <a:prstGeom prst="rect">
            <a:avLst/>
          </a:prstGeom>
          <a:noFill/>
          <a:ln w="9525">
            <a:noFill/>
            <a:miter lim="800000"/>
            <a:headEnd/>
            <a:tailEnd/>
          </a:ln>
        </p:spPr>
      </p:pic>
    </p:spTree>
    <p:extLst>
      <p:ext uri="{BB962C8B-B14F-4D97-AF65-F5344CB8AC3E}">
        <p14:creationId xmlns:p14="http://schemas.microsoft.com/office/powerpoint/2010/main" val="62547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515207" y="741513"/>
            <a:ext cx="11159999" cy="720000"/>
          </a:xfrm>
          <a:solidFill>
            <a:schemeClr val="tx2">
              <a:lumMod val="20000"/>
              <a:lumOff val="80000"/>
            </a:schemeClr>
          </a:solidFill>
        </p:spPr>
        <p:txBody>
          <a:bodyPr/>
          <a:lstStyle/>
          <a:p>
            <a:r>
              <a:rPr lang="he-IL" sz="4800" dirty="0"/>
              <a:t>        </a:t>
            </a:r>
            <a:r>
              <a:rPr lang="ar-JO" sz="4800" dirty="0">
                <a:cs typeface="+mn-cs"/>
              </a:rPr>
              <a:t>ات</a:t>
            </a:r>
            <a:r>
              <a:rPr lang="ar-SA" sz="4800" dirty="0">
                <a:cs typeface="+mn-cs"/>
              </a:rPr>
              <a:t>ّ</a:t>
            </a:r>
            <a:r>
              <a:rPr lang="ar-JO" sz="4800" dirty="0">
                <a:cs typeface="+mn-cs"/>
              </a:rPr>
              <a:t>خاذ القرارات في ظل</a:t>
            </a:r>
            <a:r>
              <a:rPr lang="ar-SA" sz="4800" dirty="0">
                <a:cs typeface="+mn-cs"/>
              </a:rPr>
              <a:t>ّ</a:t>
            </a:r>
            <a:r>
              <a:rPr lang="he-IL" sz="4800" dirty="0">
                <a:cs typeface="+mn-cs"/>
              </a:rPr>
              <a:t> </a:t>
            </a:r>
            <a:r>
              <a:rPr lang="ar-JO" sz="4800" dirty="0">
                <a:cs typeface="+mn-cs"/>
              </a:rPr>
              <a:t>الوضع الراهن</a:t>
            </a:r>
            <a:r>
              <a:rPr lang="he-IL" sz="4800" dirty="0">
                <a:cs typeface="+mn-cs"/>
              </a:rPr>
              <a:t> </a:t>
            </a:r>
          </a:p>
        </p:txBody>
      </p:sp>
      <p:sp>
        <p:nvSpPr>
          <p:cNvPr id="4" name="מציין מיקום תוכן 3"/>
          <p:cNvSpPr>
            <a:spLocks noGrp="1"/>
          </p:cNvSpPr>
          <p:nvPr>
            <p:ph sz="quarter" idx="4"/>
          </p:nvPr>
        </p:nvSpPr>
        <p:spPr>
          <a:xfrm>
            <a:off x="-2202464" y="1551513"/>
            <a:ext cx="11160000" cy="4152517"/>
          </a:xfrm>
        </p:spPr>
        <p:txBody>
          <a:bodyPr>
            <a:normAutofit/>
          </a:bodyPr>
          <a:lstStyle/>
          <a:p>
            <a:pPr marL="0" indent="0">
              <a:buNone/>
            </a:pPr>
            <a:r>
              <a:rPr lang="ar-JO" sz="2800" b="1" u="sng" dirty="0">
                <a:cs typeface="+mn-cs"/>
              </a:rPr>
              <a:t>بأي</a:t>
            </a:r>
            <a:r>
              <a:rPr lang="ar-SA" sz="2800" b="1" u="sng" dirty="0">
                <a:cs typeface="+mn-cs"/>
              </a:rPr>
              <a:t>ّ</a:t>
            </a:r>
            <a:r>
              <a:rPr lang="ar-JO" sz="2800" b="1" u="sng" dirty="0">
                <a:cs typeface="+mn-cs"/>
              </a:rPr>
              <a:t> قرارات أنتم م</a:t>
            </a:r>
            <a:r>
              <a:rPr lang="ar-SA" sz="2800" b="1" u="sng" dirty="0">
                <a:cs typeface="+mn-cs"/>
              </a:rPr>
              <a:t>ن</a:t>
            </a:r>
            <a:r>
              <a:rPr lang="ar-JO" sz="2800" b="1" u="sng" dirty="0">
                <a:cs typeface="+mn-cs"/>
              </a:rPr>
              <a:t>شغل</a:t>
            </a:r>
            <a:r>
              <a:rPr lang="ar-SA" sz="2800" b="1" u="sng" dirty="0">
                <a:cs typeface="+mn-cs"/>
              </a:rPr>
              <a:t>و</a:t>
            </a:r>
            <a:r>
              <a:rPr lang="ar-JO" sz="2800" b="1" u="sng" dirty="0">
                <a:cs typeface="+mn-cs"/>
              </a:rPr>
              <a:t>ن </a:t>
            </a:r>
            <a:r>
              <a:rPr lang="ar-SA" sz="2800" b="1" u="sng" dirty="0">
                <a:cs typeface="+mn-cs"/>
              </a:rPr>
              <a:t>خلال </a:t>
            </a:r>
            <a:r>
              <a:rPr lang="ar-JO" sz="2800" b="1" u="sng" dirty="0">
                <a:cs typeface="+mn-cs"/>
              </a:rPr>
              <a:t>هذه </a:t>
            </a:r>
            <a:r>
              <a:rPr lang="ar-JO" sz="2800" b="1" u="sng" dirty="0" err="1">
                <a:cs typeface="+mn-cs"/>
              </a:rPr>
              <a:t>الأيا</a:t>
            </a:r>
            <a:r>
              <a:rPr lang="ar-SA" sz="2800" b="1" u="sng" dirty="0">
                <a:cs typeface="+mn-cs"/>
              </a:rPr>
              <a:t>م؟</a:t>
            </a:r>
            <a:endParaRPr lang="he-IL" sz="2800" b="1" u="sng" dirty="0">
              <a:cs typeface="+mn-cs"/>
            </a:endParaRPr>
          </a:p>
          <a:p>
            <a:pPr lvl="1"/>
            <a:r>
              <a:rPr lang="ar-JO" sz="2800" dirty="0">
                <a:solidFill>
                  <a:schemeClr val="tx1"/>
                </a:solidFill>
                <a:cs typeface="+mn-cs"/>
              </a:rPr>
              <a:t>متى </a:t>
            </a:r>
            <a:r>
              <a:rPr lang="ar-SY" sz="2800" dirty="0">
                <a:solidFill>
                  <a:schemeClr val="tx1"/>
                </a:solidFill>
                <a:cs typeface="+mn-cs"/>
              </a:rPr>
              <a:t>أ</a:t>
            </a:r>
            <a:r>
              <a:rPr lang="ar-JO" sz="2800" dirty="0">
                <a:solidFill>
                  <a:schemeClr val="tx1"/>
                </a:solidFill>
                <a:cs typeface="+mn-cs"/>
              </a:rPr>
              <a:t>ستيقظ</a:t>
            </a:r>
            <a:r>
              <a:rPr lang="ar-SA" sz="2800" dirty="0">
                <a:solidFill>
                  <a:schemeClr val="tx1"/>
                </a:solidFill>
                <a:cs typeface="+mn-cs"/>
              </a:rPr>
              <a:t>؟</a:t>
            </a:r>
            <a:endParaRPr lang="he-IL" sz="2800" dirty="0">
              <a:solidFill>
                <a:schemeClr val="tx1"/>
              </a:solidFill>
              <a:cs typeface="+mn-cs"/>
            </a:endParaRPr>
          </a:p>
          <a:p>
            <a:pPr lvl="1"/>
            <a:r>
              <a:rPr lang="ar-SA" sz="2800" dirty="0">
                <a:solidFill>
                  <a:schemeClr val="tx1"/>
                </a:solidFill>
                <a:cs typeface="+mn-cs"/>
              </a:rPr>
              <a:t>بِ</a:t>
            </a:r>
            <a:r>
              <a:rPr lang="ar-JO" sz="2800" dirty="0">
                <a:solidFill>
                  <a:schemeClr val="tx1"/>
                </a:solidFill>
                <a:cs typeface="+mn-cs"/>
              </a:rPr>
              <a:t>م</a:t>
            </a:r>
            <a:r>
              <a:rPr lang="ar-SA" sz="2800" dirty="0">
                <a:solidFill>
                  <a:schemeClr val="tx1"/>
                </a:solidFill>
                <a:cs typeface="+mn-cs"/>
              </a:rPr>
              <a:t>َ</a:t>
            </a:r>
            <a:r>
              <a:rPr lang="ar-JO" sz="2800" dirty="0">
                <a:solidFill>
                  <a:schemeClr val="tx1"/>
                </a:solidFill>
                <a:cs typeface="+mn-cs"/>
              </a:rPr>
              <a:t>ن </a:t>
            </a:r>
            <a:r>
              <a:rPr lang="ar-SY" sz="2800" dirty="0">
                <a:solidFill>
                  <a:schemeClr val="tx1"/>
                </a:solidFill>
                <a:cs typeface="+mn-cs"/>
              </a:rPr>
              <a:t>أ</a:t>
            </a:r>
            <a:r>
              <a:rPr lang="ar-JO" sz="2800" dirty="0">
                <a:solidFill>
                  <a:schemeClr val="tx1"/>
                </a:solidFill>
                <a:cs typeface="+mn-cs"/>
              </a:rPr>
              <a:t>ت</a:t>
            </a:r>
            <a:r>
              <a:rPr lang="ar-SA" sz="2800" dirty="0">
                <a:solidFill>
                  <a:schemeClr val="tx1"/>
                </a:solidFill>
                <a:cs typeface="+mn-cs"/>
              </a:rPr>
              <a:t>ّ</a:t>
            </a:r>
            <a:r>
              <a:rPr lang="ar-JO" sz="2800" dirty="0">
                <a:solidFill>
                  <a:schemeClr val="tx1"/>
                </a:solidFill>
                <a:cs typeface="+mn-cs"/>
              </a:rPr>
              <a:t>صل</a:t>
            </a:r>
            <a:r>
              <a:rPr lang="ar-SA" sz="2800" dirty="0">
                <a:solidFill>
                  <a:schemeClr val="tx1"/>
                </a:solidFill>
                <a:cs typeface="+mn-cs"/>
              </a:rPr>
              <a:t>؟</a:t>
            </a:r>
            <a:endParaRPr lang="he-IL" sz="2800" dirty="0">
              <a:solidFill>
                <a:schemeClr val="tx1"/>
              </a:solidFill>
              <a:cs typeface="+mn-cs"/>
            </a:endParaRPr>
          </a:p>
          <a:p>
            <a:pPr lvl="1"/>
            <a:r>
              <a:rPr lang="ar-SA" sz="2800" dirty="0">
                <a:solidFill>
                  <a:schemeClr val="tx1"/>
                </a:solidFill>
                <a:cs typeface="+mn-cs"/>
              </a:rPr>
              <a:t>لأيّ مدى</a:t>
            </a:r>
            <a:r>
              <a:rPr lang="ar-JO" sz="2800" dirty="0">
                <a:solidFill>
                  <a:schemeClr val="tx1"/>
                </a:solidFill>
                <a:cs typeface="+mn-cs"/>
              </a:rPr>
              <a:t> أنا ملتزم </a:t>
            </a:r>
            <a:r>
              <a:rPr lang="ar-SA" sz="2800" dirty="0">
                <a:solidFill>
                  <a:schemeClr val="tx1"/>
                </a:solidFill>
                <a:cs typeface="+mn-cs"/>
              </a:rPr>
              <a:t>بأن أساعد</a:t>
            </a:r>
            <a:r>
              <a:rPr lang="ar-JO" sz="2800" dirty="0">
                <a:solidFill>
                  <a:schemeClr val="tx1"/>
                </a:solidFill>
                <a:cs typeface="+mn-cs"/>
              </a:rPr>
              <a:t> </a:t>
            </a:r>
            <a:r>
              <a:rPr lang="ar-SA" sz="2800" dirty="0">
                <a:solidFill>
                  <a:schemeClr val="tx1"/>
                </a:solidFill>
                <a:cs typeface="+mn-cs"/>
              </a:rPr>
              <a:t>في </a:t>
            </a:r>
            <a:r>
              <a:rPr lang="ar-JO" sz="2800" dirty="0">
                <a:solidFill>
                  <a:schemeClr val="tx1"/>
                </a:solidFill>
                <a:cs typeface="+mn-cs"/>
              </a:rPr>
              <a:t>المهام</a:t>
            </a:r>
            <a:r>
              <a:rPr lang="ar-SA" sz="2800" dirty="0">
                <a:solidFill>
                  <a:schemeClr val="tx1"/>
                </a:solidFill>
                <a:cs typeface="+mn-cs"/>
              </a:rPr>
              <a:t>ّ</a:t>
            </a:r>
            <a:r>
              <a:rPr lang="ar-JO" sz="2800" dirty="0">
                <a:solidFill>
                  <a:schemeClr val="tx1"/>
                </a:solidFill>
                <a:cs typeface="+mn-cs"/>
              </a:rPr>
              <a:t> </a:t>
            </a:r>
            <a:r>
              <a:rPr lang="ar-SA" sz="2800" dirty="0">
                <a:solidFill>
                  <a:schemeClr val="tx1"/>
                </a:solidFill>
                <a:cs typeface="+mn-cs"/>
              </a:rPr>
              <a:t>في </a:t>
            </a:r>
            <a:r>
              <a:rPr lang="ar-JO" sz="2800" dirty="0">
                <a:solidFill>
                  <a:schemeClr val="tx1"/>
                </a:solidFill>
                <a:cs typeface="+mn-cs"/>
              </a:rPr>
              <a:t>البيت</a:t>
            </a:r>
            <a:r>
              <a:rPr lang="ar-SA" sz="2800" dirty="0">
                <a:solidFill>
                  <a:schemeClr val="tx1"/>
                </a:solidFill>
                <a:cs typeface="+mn-cs"/>
              </a:rPr>
              <a:t>؟</a:t>
            </a:r>
            <a:endParaRPr lang="he-IL" sz="2800" dirty="0">
              <a:solidFill>
                <a:schemeClr val="tx1"/>
              </a:solidFill>
              <a:cs typeface="+mn-cs"/>
            </a:endParaRPr>
          </a:p>
          <a:p>
            <a:pPr lvl="1"/>
            <a:r>
              <a:rPr lang="ar-JO" sz="2800" dirty="0">
                <a:solidFill>
                  <a:schemeClr val="tx1"/>
                </a:solidFill>
                <a:cs typeface="+mn-cs"/>
              </a:rPr>
              <a:t>كم من الوقت ألعب على الحاسوب</a:t>
            </a:r>
            <a:r>
              <a:rPr lang="ar-SA" sz="2800" dirty="0">
                <a:solidFill>
                  <a:schemeClr val="tx1"/>
                </a:solidFill>
                <a:cs typeface="+mn-cs"/>
              </a:rPr>
              <a:t> خلال اليوم؟</a:t>
            </a:r>
            <a:endParaRPr lang="he-IL" sz="2800" dirty="0">
              <a:solidFill>
                <a:schemeClr val="tx1"/>
              </a:solidFill>
              <a:cs typeface="+mn-cs"/>
            </a:endParaRPr>
          </a:p>
          <a:p>
            <a:pPr lvl="1"/>
            <a:r>
              <a:rPr lang="ar-JO" sz="2800" dirty="0">
                <a:solidFill>
                  <a:schemeClr val="tx1"/>
                </a:solidFill>
                <a:cs typeface="+mn-cs"/>
              </a:rPr>
              <a:t>كم من الوقت </a:t>
            </a:r>
            <a:r>
              <a:rPr lang="ar-SA" sz="2800" dirty="0">
                <a:solidFill>
                  <a:schemeClr val="tx1"/>
                </a:solidFill>
                <a:cs typeface="+mn-cs"/>
              </a:rPr>
              <a:t>أ</a:t>
            </a:r>
            <a:r>
              <a:rPr lang="ar-JO" sz="2800" dirty="0">
                <a:solidFill>
                  <a:schemeClr val="tx1"/>
                </a:solidFill>
                <a:cs typeface="+mn-cs"/>
              </a:rPr>
              <a:t>قضي على ال</a:t>
            </a:r>
            <a:r>
              <a:rPr lang="ar-SA" sz="2800" dirty="0">
                <a:solidFill>
                  <a:schemeClr val="tx1"/>
                </a:solidFill>
                <a:cs typeface="+mn-cs"/>
              </a:rPr>
              <a:t>إ</a:t>
            </a:r>
            <a:r>
              <a:rPr lang="ar-JO" sz="2800" dirty="0" err="1">
                <a:solidFill>
                  <a:schemeClr val="tx1"/>
                </a:solidFill>
                <a:cs typeface="+mn-cs"/>
              </a:rPr>
              <a:t>نستجرام</a:t>
            </a:r>
            <a:r>
              <a:rPr lang="ar-SA" sz="2800" dirty="0">
                <a:solidFill>
                  <a:schemeClr val="tx1"/>
                </a:solidFill>
                <a:cs typeface="+mn-cs"/>
              </a:rPr>
              <a:t>؟</a:t>
            </a:r>
            <a:endParaRPr lang="he-IL" sz="2800" dirty="0">
              <a:solidFill>
                <a:schemeClr val="tx1"/>
              </a:solidFill>
              <a:cs typeface="+mn-cs"/>
            </a:endParaRPr>
          </a:p>
          <a:p>
            <a:pPr lvl="1"/>
            <a:r>
              <a:rPr lang="ar-JO" sz="2800" dirty="0">
                <a:solidFill>
                  <a:schemeClr val="tx1"/>
                </a:solidFill>
                <a:cs typeface="+mn-cs"/>
              </a:rPr>
              <a:t>هل أحافظ على روتين ونظام يومي</a:t>
            </a:r>
            <a:r>
              <a:rPr lang="ar-SA" sz="2800" dirty="0">
                <a:solidFill>
                  <a:schemeClr val="tx1"/>
                </a:solidFill>
                <a:cs typeface="+mn-cs"/>
              </a:rPr>
              <a:t>ّ؟</a:t>
            </a:r>
            <a:r>
              <a:rPr lang="ar-JO" sz="2800" dirty="0">
                <a:solidFill>
                  <a:schemeClr val="tx1"/>
                </a:solidFill>
                <a:cs typeface="+mn-cs"/>
              </a:rPr>
              <a:t> </a:t>
            </a:r>
            <a:endParaRPr lang="he-IL" sz="2800" dirty="0">
              <a:solidFill>
                <a:schemeClr val="tx1"/>
              </a:solidFill>
              <a:cs typeface="+mn-cs"/>
            </a:endParaRPr>
          </a:p>
          <a:p>
            <a:pPr lvl="1"/>
            <a:r>
              <a:rPr lang="ar-JO" sz="2800" dirty="0">
                <a:solidFill>
                  <a:schemeClr val="tx1"/>
                </a:solidFill>
                <a:cs typeface="+mn-cs"/>
              </a:rPr>
              <a:t>ماذا </a:t>
            </a:r>
            <a:r>
              <a:rPr lang="ar-SA" sz="2800" dirty="0">
                <a:solidFill>
                  <a:schemeClr val="tx1"/>
                </a:solidFill>
                <a:cs typeface="+mn-cs"/>
              </a:rPr>
              <a:t>أ</a:t>
            </a:r>
            <a:r>
              <a:rPr lang="ar-JO" sz="2800" dirty="0">
                <a:solidFill>
                  <a:schemeClr val="tx1"/>
                </a:solidFill>
                <a:cs typeface="+mn-cs"/>
              </a:rPr>
              <a:t>شاهد </a:t>
            </a:r>
            <a:r>
              <a:rPr lang="ar-JO" sz="2800" dirty="0" err="1">
                <a:solidFill>
                  <a:schemeClr val="tx1"/>
                </a:solidFill>
                <a:cs typeface="+mn-cs"/>
              </a:rPr>
              <a:t>الآ</a:t>
            </a:r>
            <a:r>
              <a:rPr lang="ar-SA" sz="2800" dirty="0">
                <a:solidFill>
                  <a:schemeClr val="tx1"/>
                </a:solidFill>
                <a:cs typeface="+mn-cs"/>
              </a:rPr>
              <a:t>ن؟</a:t>
            </a:r>
            <a:r>
              <a:rPr lang="he-IL" sz="2800" dirty="0">
                <a:solidFill>
                  <a:schemeClr val="tx1"/>
                </a:solidFill>
                <a:cs typeface="+mn-cs"/>
              </a:rPr>
              <a:t> </a:t>
            </a:r>
            <a:r>
              <a:rPr lang="ar-SA" sz="2800" dirty="0">
                <a:solidFill>
                  <a:schemeClr val="tx1"/>
                </a:solidFill>
                <a:cs typeface="+mn-cs"/>
              </a:rPr>
              <a:t>هل أشاهد</a:t>
            </a:r>
            <a:r>
              <a:rPr lang="he-IL" sz="2800" dirty="0">
                <a:solidFill>
                  <a:schemeClr val="tx1"/>
                </a:solidFill>
                <a:cs typeface="+mn-cs"/>
              </a:rPr>
              <a:t> </a:t>
            </a:r>
            <a:r>
              <a:rPr lang="ar-JO" sz="2800" dirty="0">
                <a:solidFill>
                  <a:schemeClr val="tx1"/>
                </a:solidFill>
                <a:cs typeface="+mn-cs"/>
              </a:rPr>
              <a:t>الدرس المحوسب </a:t>
            </a:r>
            <a:r>
              <a:rPr lang="ar-SA" sz="2800" dirty="0">
                <a:solidFill>
                  <a:schemeClr val="tx1"/>
                </a:solidFill>
                <a:cs typeface="+mn-cs"/>
              </a:rPr>
              <a:t>أ</a:t>
            </a:r>
            <a:r>
              <a:rPr lang="ar-JO" sz="2800" dirty="0">
                <a:solidFill>
                  <a:schemeClr val="tx1"/>
                </a:solidFill>
                <a:cs typeface="+mn-cs"/>
              </a:rPr>
              <a:t>م مسلسل</a:t>
            </a:r>
            <a:r>
              <a:rPr lang="ar-SA" sz="2800" dirty="0">
                <a:solidFill>
                  <a:schemeClr val="tx1"/>
                </a:solidFill>
                <a:cs typeface="+mn-cs"/>
              </a:rPr>
              <a:t>ًا</a:t>
            </a:r>
            <a:r>
              <a:rPr lang="ar-JO" sz="2800" dirty="0">
                <a:solidFill>
                  <a:schemeClr val="tx1"/>
                </a:solidFill>
                <a:cs typeface="+mn-cs"/>
              </a:rPr>
              <a:t> على التلف</a:t>
            </a:r>
            <a:r>
              <a:rPr lang="ar-SA" sz="2800" dirty="0">
                <a:solidFill>
                  <a:schemeClr val="tx1"/>
                </a:solidFill>
                <a:cs typeface="+mn-cs"/>
              </a:rPr>
              <a:t>از</a:t>
            </a:r>
            <a:r>
              <a:rPr lang="ar-SY" sz="2800" dirty="0">
                <a:solidFill>
                  <a:schemeClr val="tx1"/>
                </a:solidFill>
                <a:cs typeface="+mn-cs"/>
              </a:rPr>
              <a:t>؟</a:t>
            </a:r>
            <a:endParaRPr lang="he-IL" sz="2800" dirty="0">
              <a:solidFill>
                <a:schemeClr val="tx1"/>
              </a:solidFill>
              <a:cs typeface="+mn-cs"/>
            </a:endParaRPr>
          </a:p>
          <a:p>
            <a:pPr marL="457200" lvl="1" indent="0">
              <a:buNone/>
            </a:pPr>
            <a:endParaRPr lang="he-IL" sz="2800" dirty="0">
              <a:solidFill>
                <a:schemeClr val="tx1"/>
              </a:solidFill>
              <a:cs typeface="+mn-cs"/>
            </a:endParaRPr>
          </a:p>
          <a:p>
            <a:endParaRPr lang="he-IL" dirty="0"/>
          </a:p>
          <a:p>
            <a:endParaRPr lang="he-IL" dirty="0"/>
          </a:p>
        </p:txBody>
      </p:sp>
      <p:pic>
        <p:nvPicPr>
          <p:cNvPr id="5" name="Picture 1"/>
          <p:cNvPicPr>
            <a:picLocks noChangeAspect="1" noChangeArrowheads="1"/>
          </p:cNvPicPr>
          <p:nvPr/>
        </p:nvPicPr>
        <p:blipFill>
          <a:blip r:embed="rId3" cstate="print"/>
          <a:srcRect/>
          <a:stretch>
            <a:fillRect/>
          </a:stretch>
        </p:blipFill>
        <p:spPr bwMode="auto">
          <a:xfrm>
            <a:off x="363680" y="1461513"/>
            <a:ext cx="2181393" cy="1636045"/>
          </a:xfrm>
          <a:prstGeom prst="rect">
            <a:avLst/>
          </a:prstGeom>
          <a:noFill/>
          <a:ln w="9525">
            <a:noFill/>
            <a:miter lim="800000"/>
            <a:headEnd/>
            <a:tailEnd/>
          </a:ln>
        </p:spPr>
      </p:pic>
    </p:spTree>
    <p:extLst>
      <p:ext uri="{BB962C8B-B14F-4D97-AF65-F5344CB8AC3E}">
        <p14:creationId xmlns:p14="http://schemas.microsoft.com/office/powerpoint/2010/main" val="18476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535642" y="306189"/>
            <a:ext cx="11159999" cy="720000"/>
          </a:xfrm>
          <a:solidFill>
            <a:schemeClr val="tx2">
              <a:lumMod val="20000"/>
              <a:lumOff val="80000"/>
            </a:schemeClr>
          </a:solidFill>
        </p:spPr>
        <p:txBody>
          <a:bodyPr/>
          <a:lstStyle/>
          <a:p>
            <a:pPr algn="ctr"/>
            <a:r>
              <a:rPr lang="ar-SA" sz="4800" dirty="0">
                <a:cs typeface="+mn-cs"/>
              </a:rPr>
              <a:t>هل </a:t>
            </a:r>
            <a:r>
              <a:rPr lang="ar-JO" sz="4800" dirty="0">
                <a:cs typeface="+mn-cs"/>
              </a:rPr>
              <a:t>تع</a:t>
            </a:r>
            <a:r>
              <a:rPr lang="ar-SA" sz="4800" dirty="0">
                <a:cs typeface="+mn-cs"/>
              </a:rPr>
              <a:t>لمون؟</a:t>
            </a:r>
            <a:endParaRPr lang="he-IL" sz="4800" dirty="0">
              <a:cs typeface="+mn-cs"/>
            </a:endParaRPr>
          </a:p>
        </p:txBody>
      </p:sp>
      <p:sp>
        <p:nvSpPr>
          <p:cNvPr id="4" name="מציין מיקום תוכן 3"/>
          <p:cNvSpPr>
            <a:spLocks noGrp="1"/>
          </p:cNvSpPr>
          <p:nvPr>
            <p:ph sz="quarter" idx="4"/>
          </p:nvPr>
        </p:nvSpPr>
        <p:spPr>
          <a:xfrm>
            <a:off x="-1628232" y="1553029"/>
            <a:ext cx="11159999" cy="3860862"/>
          </a:xfrm>
        </p:spPr>
        <p:txBody>
          <a:bodyPr>
            <a:normAutofit lnSpcReduction="10000"/>
          </a:bodyPr>
          <a:lstStyle/>
          <a:p>
            <a:pPr marL="800100" indent="-571500"/>
            <a:r>
              <a:rPr lang="ar-JO" sz="2800" dirty="0">
                <a:solidFill>
                  <a:schemeClr val="tx1"/>
                </a:solidFill>
                <a:cs typeface="+mn-cs"/>
              </a:rPr>
              <a:t>هناك عد</a:t>
            </a:r>
            <a:r>
              <a:rPr lang="ar-SA" sz="2800" dirty="0">
                <a:solidFill>
                  <a:schemeClr val="tx1"/>
                </a:solidFill>
                <a:cs typeface="+mn-cs"/>
              </a:rPr>
              <a:t>ّ</a:t>
            </a:r>
            <a:r>
              <a:rPr lang="ar-JO" sz="2800" dirty="0">
                <a:solidFill>
                  <a:schemeClr val="tx1"/>
                </a:solidFill>
                <a:cs typeface="+mn-cs"/>
              </a:rPr>
              <a:t>ة </a:t>
            </a:r>
            <a:r>
              <a:rPr lang="ar-SA" sz="2800" dirty="0">
                <a:solidFill>
                  <a:schemeClr val="tx1"/>
                </a:solidFill>
                <a:cs typeface="+mn-cs"/>
              </a:rPr>
              <a:t>أ</a:t>
            </a:r>
            <a:r>
              <a:rPr lang="ar-JO" sz="2800" dirty="0" err="1">
                <a:solidFill>
                  <a:schemeClr val="tx1"/>
                </a:solidFill>
                <a:cs typeface="+mn-cs"/>
              </a:rPr>
              <a:t>ساليب</a:t>
            </a:r>
            <a:r>
              <a:rPr lang="ar-JO" sz="2800" dirty="0">
                <a:solidFill>
                  <a:schemeClr val="tx1"/>
                </a:solidFill>
                <a:cs typeface="+mn-cs"/>
              </a:rPr>
              <a:t> لسيرورة ات</a:t>
            </a:r>
            <a:r>
              <a:rPr lang="ar-SA" sz="2800" dirty="0">
                <a:solidFill>
                  <a:schemeClr val="tx1"/>
                </a:solidFill>
                <a:cs typeface="+mn-cs"/>
              </a:rPr>
              <a:t>ّ</a:t>
            </a:r>
            <a:r>
              <a:rPr lang="ar-JO" sz="2800" dirty="0">
                <a:solidFill>
                  <a:schemeClr val="tx1"/>
                </a:solidFill>
                <a:cs typeface="+mn-cs"/>
              </a:rPr>
              <a:t>خاذ القرارات</a:t>
            </a:r>
            <a:r>
              <a:rPr lang="ar-SA" sz="2800" dirty="0">
                <a:solidFill>
                  <a:schemeClr val="tx1"/>
                </a:solidFill>
                <a:cs typeface="+mn-cs"/>
              </a:rPr>
              <a:t>.</a:t>
            </a:r>
            <a:endParaRPr lang="he-IL" sz="2800" dirty="0">
              <a:solidFill>
                <a:schemeClr val="tx1"/>
              </a:solidFill>
              <a:cs typeface="+mn-cs"/>
            </a:endParaRPr>
          </a:p>
          <a:p>
            <a:pPr marL="800100" indent="-571500"/>
            <a:r>
              <a:rPr lang="ar-JO" sz="2800" dirty="0">
                <a:solidFill>
                  <a:schemeClr val="tx1"/>
                </a:solidFill>
                <a:cs typeface="+mn-cs"/>
              </a:rPr>
              <a:t>هل تعرفون </a:t>
            </a:r>
            <a:r>
              <a:rPr lang="ar-SA" sz="2800" dirty="0">
                <a:solidFill>
                  <a:schemeClr val="tx1"/>
                </a:solidFill>
                <a:cs typeface="+mn-cs"/>
              </a:rPr>
              <a:t>أ</a:t>
            </a:r>
            <a:r>
              <a:rPr lang="ar-JO" sz="2800" dirty="0">
                <a:solidFill>
                  <a:schemeClr val="tx1"/>
                </a:solidFill>
                <a:cs typeface="+mn-cs"/>
              </a:rPr>
              <a:t>سلوبكم</a:t>
            </a:r>
            <a:r>
              <a:rPr lang="he-IL" sz="2800" dirty="0">
                <a:solidFill>
                  <a:schemeClr val="tx1"/>
                </a:solidFill>
                <a:cs typeface="+mn-cs"/>
              </a:rPr>
              <a:t> </a:t>
            </a:r>
            <a:r>
              <a:rPr lang="ar-JO" sz="2800" dirty="0">
                <a:solidFill>
                  <a:schemeClr val="tx1"/>
                </a:solidFill>
                <a:cs typeface="+mn-cs"/>
              </a:rPr>
              <a:t>الخاص</a:t>
            </a:r>
            <a:r>
              <a:rPr lang="ar-SA" sz="2800" dirty="0">
                <a:solidFill>
                  <a:schemeClr val="tx1"/>
                </a:solidFill>
                <a:cs typeface="+mn-cs"/>
              </a:rPr>
              <a:t>ّ</a:t>
            </a:r>
            <a:r>
              <a:rPr lang="ar-JO" sz="2800" dirty="0">
                <a:solidFill>
                  <a:schemeClr val="tx1"/>
                </a:solidFill>
                <a:cs typeface="+mn-cs"/>
              </a:rPr>
              <a:t> في </a:t>
            </a:r>
            <a:r>
              <a:rPr lang="he-IL" sz="2800" dirty="0">
                <a:solidFill>
                  <a:schemeClr val="tx1"/>
                </a:solidFill>
                <a:cs typeface="+mn-cs"/>
              </a:rPr>
              <a:t> </a:t>
            </a:r>
            <a:r>
              <a:rPr lang="ar-JO" sz="2800" dirty="0">
                <a:solidFill>
                  <a:schemeClr val="tx1"/>
                </a:solidFill>
                <a:cs typeface="+mn-cs"/>
              </a:rPr>
              <a:t>سيرورة </a:t>
            </a:r>
          </a:p>
          <a:p>
            <a:pPr marL="228600" indent="0">
              <a:buNone/>
            </a:pPr>
            <a:r>
              <a:rPr lang="ar-JO" sz="2800" dirty="0">
                <a:solidFill>
                  <a:schemeClr val="tx1"/>
                </a:solidFill>
                <a:cs typeface="+mn-cs"/>
              </a:rPr>
              <a:t>      ات</a:t>
            </a:r>
            <a:r>
              <a:rPr lang="ar-SY" sz="2800" dirty="0">
                <a:solidFill>
                  <a:schemeClr val="tx1"/>
                </a:solidFill>
                <a:cs typeface="+mn-cs"/>
              </a:rPr>
              <a:t>ّ</a:t>
            </a:r>
            <a:r>
              <a:rPr lang="ar-JO" sz="2800" dirty="0">
                <a:solidFill>
                  <a:schemeClr val="tx1"/>
                </a:solidFill>
                <a:cs typeface="+mn-cs"/>
              </a:rPr>
              <a:t>خاذ  القرارات</a:t>
            </a:r>
            <a:r>
              <a:rPr lang="ar-SA" sz="2800" dirty="0">
                <a:solidFill>
                  <a:schemeClr val="tx1"/>
                </a:solidFill>
                <a:cs typeface="+mn-cs"/>
              </a:rPr>
              <a:t>؟</a:t>
            </a:r>
            <a:endParaRPr lang="he-IL" sz="2800" dirty="0">
              <a:solidFill>
                <a:schemeClr val="tx1"/>
              </a:solidFill>
              <a:cs typeface="+mn-cs"/>
            </a:endParaRPr>
          </a:p>
          <a:p>
            <a:pPr marL="800100" indent="-571500"/>
            <a:r>
              <a:rPr lang="ar-JO" sz="2800" dirty="0">
                <a:solidFill>
                  <a:schemeClr val="tx1"/>
                </a:solidFill>
                <a:cs typeface="+mn-cs"/>
              </a:rPr>
              <a:t>هل يوجد لديكم </a:t>
            </a:r>
            <a:r>
              <a:rPr lang="ar-SA" sz="2800" dirty="0">
                <a:solidFill>
                  <a:schemeClr val="tx1"/>
                </a:solidFill>
                <a:cs typeface="+mn-cs"/>
              </a:rPr>
              <a:t>أ</a:t>
            </a:r>
            <a:r>
              <a:rPr lang="ar-JO" sz="2800" dirty="0">
                <a:solidFill>
                  <a:schemeClr val="tx1"/>
                </a:solidFill>
                <a:cs typeface="+mn-cs"/>
              </a:rPr>
              <a:t>سلوب</a:t>
            </a:r>
            <a:r>
              <a:rPr lang="he-IL" sz="2800" dirty="0">
                <a:solidFill>
                  <a:schemeClr val="tx1"/>
                </a:solidFill>
                <a:cs typeface="+mn-cs"/>
              </a:rPr>
              <a:t> </a:t>
            </a:r>
            <a:r>
              <a:rPr lang="ar-JO" sz="2800" dirty="0">
                <a:solidFill>
                  <a:schemeClr val="tx1"/>
                </a:solidFill>
                <a:cs typeface="+mn-cs"/>
              </a:rPr>
              <a:t>واحد </a:t>
            </a:r>
            <a:r>
              <a:rPr lang="ar-SA" sz="2800" dirty="0">
                <a:solidFill>
                  <a:schemeClr val="tx1"/>
                </a:solidFill>
                <a:cs typeface="+mn-cs"/>
              </a:rPr>
              <a:t>أم</a:t>
            </a:r>
            <a:r>
              <a:rPr lang="ar-JO" sz="2800" dirty="0">
                <a:solidFill>
                  <a:schemeClr val="tx1"/>
                </a:solidFill>
                <a:cs typeface="+mn-cs"/>
              </a:rPr>
              <a:t> </a:t>
            </a:r>
            <a:r>
              <a:rPr lang="ar-SA" sz="2800" dirty="0">
                <a:solidFill>
                  <a:schemeClr val="tx1"/>
                </a:solidFill>
                <a:cs typeface="+mn-cs"/>
              </a:rPr>
              <a:t>أ</a:t>
            </a:r>
            <a:r>
              <a:rPr lang="ar-JO" sz="2800" dirty="0">
                <a:solidFill>
                  <a:schemeClr val="tx1"/>
                </a:solidFill>
                <a:cs typeface="+mn-cs"/>
              </a:rPr>
              <a:t>كثر</a:t>
            </a:r>
            <a:r>
              <a:rPr lang="ar-SA" sz="2800" dirty="0">
                <a:solidFill>
                  <a:schemeClr val="tx1"/>
                </a:solidFill>
                <a:cs typeface="+mn-cs"/>
              </a:rPr>
              <a:t>؟</a:t>
            </a:r>
            <a:endParaRPr lang="en-US" sz="2800" dirty="0">
              <a:solidFill>
                <a:schemeClr val="tx1"/>
              </a:solidFill>
              <a:cs typeface="+mn-cs"/>
            </a:endParaRPr>
          </a:p>
          <a:p>
            <a:pPr marL="800100" indent="-571500"/>
            <a:r>
              <a:rPr lang="ar-JO" sz="2800" dirty="0">
                <a:solidFill>
                  <a:schemeClr val="tx1"/>
                </a:solidFill>
                <a:cs typeface="+mn-cs"/>
              </a:rPr>
              <a:t>ما الربح في </a:t>
            </a:r>
            <a:r>
              <a:rPr lang="ar-SA" sz="2800" dirty="0">
                <a:solidFill>
                  <a:schemeClr val="tx1"/>
                </a:solidFill>
                <a:cs typeface="+mn-cs"/>
              </a:rPr>
              <a:t>أ</a:t>
            </a:r>
            <a:r>
              <a:rPr lang="ar-JO" sz="2800" dirty="0">
                <a:solidFill>
                  <a:schemeClr val="tx1"/>
                </a:solidFill>
                <a:cs typeface="+mn-cs"/>
              </a:rPr>
              <a:t>سلوبكم لات</a:t>
            </a:r>
            <a:r>
              <a:rPr lang="ar-SY" sz="2800" dirty="0">
                <a:solidFill>
                  <a:schemeClr val="tx1"/>
                </a:solidFill>
                <a:cs typeface="+mn-cs"/>
              </a:rPr>
              <a:t>ّ</a:t>
            </a:r>
            <a:r>
              <a:rPr lang="ar-JO" sz="2800" dirty="0">
                <a:solidFill>
                  <a:schemeClr val="tx1"/>
                </a:solidFill>
                <a:cs typeface="+mn-cs"/>
              </a:rPr>
              <a:t>خاذ القرارات</a:t>
            </a:r>
            <a:r>
              <a:rPr lang="ar-SA" sz="2800" dirty="0">
                <a:solidFill>
                  <a:schemeClr val="tx1"/>
                </a:solidFill>
                <a:cs typeface="+mn-cs"/>
              </a:rPr>
              <a:t>؟</a:t>
            </a:r>
            <a:endParaRPr lang="ar-JO" sz="2800" dirty="0">
              <a:solidFill>
                <a:schemeClr val="tx1"/>
              </a:solidFill>
              <a:cs typeface="+mn-cs"/>
            </a:endParaRPr>
          </a:p>
          <a:p>
            <a:pPr marL="800100" indent="-571500"/>
            <a:r>
              <a:rPr lang="ar-JO" sz="2800" dirty="0">
                <a:solidFill>
                  <a:schemeClr val="tx1"/>
                </a:solidFill>
                <a:cs typeface="+mn-cs"/>
              </a:rPr>
              <a:t>ما الخسارة </a:t>
            </a:r>
            <a:r>
              <a:rPr lang="ar-SA" sz="2800" dirty="0">
                <a:solidFill>
                  <a:schemeClr val="tx1"/>
                </a:solidFill>
                <a:cs typeface="+mn-cs"/>
              </a:rPr>
              <a:t>في </a:t>
            </a:r>
            <a:r>
              <a:rPr lang="ar-JO" sz="2800" dirty="0">
                <a:solidFill>
                  <a:schemeClr val="tx1"/>
                </a:solidFill>
                <a:cs typeface="+mn-cs"/>
              </a:rPr>
              <a:t>هذا ال</a:t>
            </a:r>
            <a:r>
              <a:rPr lang="ar-SA" sz="2800" dirty="0">
                <a:solidFill>
                  <a:schemeClr val="tx1"/>
                </a:solidFill>
                <a:cs typeface="+mn-cs"/>
              </a:rPr>
              <a:t>أ</a:t>
            </a:r>
            <a:r>
              <a:rPr lang="ar-JO" sz="2800" dirty="0">
                <a:solidFill>
                  <a:schemeClr val="tx1"/>
                </a:solidFill>
                <a:cs typeface="+mn-cs"/>
              </a:rPr>
              <a:t>سلوب</a:t>
            </a:r>
            <a:r>
              <a:rPr lang="ar-SA" sz="2800" dirty="0">
                <a:solidFill>
                  <a:schemeClr val="tx1"/>
                </a:solidFill>
                <a:cs typeface="+mn-cs"/>
              </a:rPr>
              <a:t>؟</a:t>
            </a:r>
            <a:r>
              <a:rPr lang="ar-JO" sz="2800" dirty="0">
                <a:solidFill>
                  <a:schemeClr val="tx1"/>
                </a:solidFill>
                <a:cs typeface="+mn-cs"/>
              </a:rPr>
              <a:t> </a:t>
            </a:r>
            <a:endParaRPr lang="he-IL" sz="2800" dirty="0">
              <a:solidFill>
                <a:schemeClr val="tx1"/>
              </a:solidFill>
              <a:cs typeface="+mn-cs"/>
            </a:endParaRPr>
          </a:p>
          <a:p>
            <a:pPr marL="800100" indent="-571500"/>
            <a:r>
              <a:rPr lang="ar-JO" sz="2800" dirty="0">
                <a:solidFill>
                  <a:schemeClr val="tx1"/>
                </a:solidFill>
                <a:cs typeface="+mn-cs"/>
              </a:rPr>
              <a:t>هل م</a:t>
            </a:r>
            <a:r>
              <a:rPr lang="ar-SY" sz="2800" dirty="0">
                <a:solidFill>
                  <a:schemeClr val="tx1"/>
                </a:solidFill>
                <a:cs typeface="+mn-cs"/>
              </a:rPr>
              <a:t>ِ</a:t>
            </a:r>
            <a:r>
              <a:rPr lang="ar-JO" sz="2800" dirty="0">
                <a:solidFill>
                  <a:schemeClr val="tx1"/>
                </a:solidFill>
                <a:cs typeface="+mn-cs"/>
              </a:rPr>
              <a:t>ن الممكن </a:t>
            </a:r>
            <a:r>
              <a:rPr lang="ar-SA" sz="2800" dirty="0">
                <a:solidFill>
                  <a:schemeClr val="tx1"/>
                </a:solidFill>
                <a:cs typeface="+mn-cs"/>
              </a:rPr>
              <a:t>أ</a:t>
            </a:r>
            <a:r>
              <a:rPr lang="ar-JO" sz="2800" dirty="0">
                <a:solidFill>
                  <a:schemeClr val="tx1"/>
                </a:solidFill>
                <a:cs typeface="+mn-cs"/>
              </a:rPr>
              <a:t>ن نغي</a:t>
            </a:r>
            <a:r>
              <a:rPr lang="ar-SA" sz="2800" dirty="0">
                <a:solidFill>
                  <a:schemeClr val="tx1"/>
                </a:solidFill>
                <a:cs typeface="+mn-cs"/>
              </a:rPr>
              <a:t>ّ</a:t>
            </a:r>
            <a:r>
              <a:rPr lang="ar-JO" sz="2800" dirty="0">
                <a:solidFill>
                  <a:schemeClr val="tx1"/>
                </a:solidFill>
                <a:cs typeface="+mn-cs"/>
              </a:rPr>
              <a:t>ر </a:t>
            </a:r>
            <a:r>
              <a:rPr lang="ar-SA" sz="2800" dirty="0">
                <a:solidFill>
                  <a:schemeClr val="tx1"/>
                </a:solidFill>
                <a:cs typeface="+mn-cs"/>
              </a:rPr>
              <a:t>أ</a:t>
            </a:r>
            <a:r>
              <a:rPr lang="ar-JO" sz="2800" dirty="0">
                <a:solidFill>
                  <a:schemeClr val="tx1"/>
                </a:solidFill>
                <a:cs typeface="+mn-cs"/>
              </a:rPr>
              <a:t>سلوب ات</a:t>
            </a:r>
            <a:r>
              <a:rPr lang="ar-SA" sz="2800" dirty="0">
                <a:solidFill>
                  <a:schemeClr val="tx1"/>
                </a:solidFill>
                <a:cs typeface="+mn-cs"/>
              </a:rPr>
              <a:t>ّ</a:t>
            </a:r>
            <a:r>
              <a:rPr lang="ar-JO" sz="2800" dirty="0">
                <a:solidFill>
                  <a:schemeClr val="tx1"/>
                </a:solidFill>
                <a:cs typeface="+mn-cs"/>
              </a:rPr>
              <a:t>خاذ القرارات الشخصي</a:t>
            </a:r>
            <a:r>
              <a:rPr lang="ar-SA" sz="2800" dirty="0">
                <a:solidFill>
                  <a:schemeClr val="tx1"/>
                </a:solidFill>
                <a:cs typeface="+mn-cs"/>
              </a:rPr>
              <a:t>ّ؟</a:t>
            </a:r>
            <a:r>
              <a:rPr lang="he-IL" sz="2800" dirty="0">
                <a:solidFill>
                  <a:schemeClr val="tx1"/>
                </a:solidFill>
                <a:cs typeface="+mn-cs"/>
              </a:rPr>
              <a:t>                                            </a:t>
            </a:r>
            <a:r>
              <a:rPr lang="ar-JO" sz="2800" dirty="0">
                <a:solidFill>
                  <a:schemeClr val="tx1"/>
                </a:solidFill>
                <a:cs typeface="+mn-cs"/>
              </a:rPr>
              <a:t>هل هذا ضروري</a:t>
            </a:r>
            <a:r>
              <a:rPr lang="ar-SA" sz="2800" dirty="0">
                <a:solidFill>
                  <a:schemeClr val="tx1"/>
                </a:solidFill>
                <a:cs typeface="+mn-cs"/>
              </a:rPr>
              <a:t>ّ؟</a:t>
            </a:r>
            <a:r>
              <a:rPr lang="ar-JO" sz="2800" dirty="0">
                <a:solidFill>
                  <a:schemeClr val="tx1"/>
                </a:solidFill>
                <a:cs typeface="+mn-cs"/>
              </a:rPr>
              <a:t> متى يكون هذا </a:t>
            </a:r>
            <a:r>
              <a:rPr lang="ar-SY" sz="2800" dirty="0">
                <a:solidFill>
                  <a:schemeClr val="tx1"/>
                </a:solidFill>
                <a:cs typeface="+mn-cs"/>
              </a:rPr>
              <a:t>ضروريًّا؟</a:t>
            </a:r>
            <a:endParaRPr lang="en-US" sz="2800" dirty="0">
              <a:solidFill>
                <a:schemeClr val="tx1"/>
              </a:solidFill>
              <a:cs typeface="+mn-cs"/>
            </a:endParaRPr>
          </a:p>
          <a:p>
            <a:endParaRPr lang="he-IL" dirty="0"/>
          </a:p>
        </p:txBody>
      </p:sp>
      <p:pic>
        <p:nvPicPr>
          <p:cNvPr id="5" name="Picture 1"/>
          <p:cNvPicPr>
            <a:picLocks noChangeAspect="1" noChangeArrowheads="1"/>
          </p:cNvPicPr>
          <p:nvPr/>
        </p:nvPicPr>
        <p:blipFill>
          <a:blip r:embed="rId3" cstate="print"/>
          <a:srcRect/>
          <a:stretch>
            <a:fillRect/>
          </a:stretch>
        </p:blipFill>
        <p:spPr bwMode="auto">
          <a:xfrm>
            <a:off x="535642" y="760709"/>
            <a:ext cx="2282403" cy="1991032"/>
          </a:xfrm>
          <a:prstGeom prst="rect">
            <a:avLst/>
          </a:prstGeom>
          <a:noFill/>
          <a:ln w="9525">
            <a:noFill/>
            <a:miter lim="800000"/>
            <a:headEnd/>
            <a:tailEnd/>
          </a:ln>
        </p:spPr>
      </p:pic>
    </p:spTree>
    <p:extLst>
      <p:ext uri="{BB962C8B-B14F-4D97-AF65-F5344CB8AC3E}">
        <p14:creationId xmlns:p14="http://schemas.microsoft.com/office/powerpoint/2010/main" val="228386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384544"/>
            <a:ext cx="11160000" cy="720000"/>
          </a:xfrm>
          <a:solidFill>
            <a:schemeClr val="tx2">
              <a:lumMod val="20000"/>
              <a:lumOff val="80000"/>
            </a:schemeClr>
          </a:solidFill>
        </p:spPr>
        <p:txBody>
          <a:bodyPr/>
          <a:lstStyle/>
          <a:p>
            <a:r>
              <a:rPr lang="ar-SY" dirty="0">
                <a:solidFill>
                  <a:srgbClr val="0070C0"/>
                </a:solidFill>
                <a:cs typeface="+mn-cs"/>
              </a:rPr>
              <a:t>أساليب</a:t>
            </a:r>
            <a:r>
              <a:rPr lang="ar-JO" dirty="0">
                <a:solidFill>
                  <a:srgbClr val="0070C0"/>
                </a:solidFill>
                <a:cs typeface="+mn-cs"/>
              </a:rPr>
              <a:t> </a:t>
            </a:r>
            <a:r>
              <a:rPr lang="ar-SY" dirty="0">
                <a:solidFill>
                  <a:srgbClr val="0070C0"/>
                </a:solidFill>
                <a:cs typeface="+mn-cs"/>
              </a:rPr>
              <a:t>ل</a:t>
            </a:r>
            <a:r>
              <a:rPr lang="ar-JO" dirty="0">
                <a:solidFill>
                  <a:srgbClr val="0070C0"/>
                </a:solidFill>
                <a:cs typeface="+mn-cs"/>
              </a:rPr>
              <a:t>ات</a:t>
            </a:r>
            <a:r>
              <a:rPr lang="ar-SY" dirty="0">
                <a:solidFill>
                  <a:srgbClr val="0070C0"/>
                </a:solidFill>
                <a:cs typeface="+mn-cs"/>
              </a:rPr>
              <a:t>ّ</a:t>
            </a:r>
            <a:r>
              <a:rPr lang="ar-JO" dirty="0">
                <a:solidFill>
                  <a:srgbClr val="0070C0"/>
                </a:solidFill>
                <a:cs typeface="+mn-cs"/>
              </a:rPr>
              <a:t>خاذ القرارات</a:t>
            </a:r>
            <a:endParaRPr lang="he-IL" dirty="0">
              <a:solidFill>
                <a:srgbClr val="0070C0"/>
              </a:solidFill>
              <a:cs typeface="+mn-cs"/>
            </a:endParaRPr>
          </a:p>
        </p:txBody>
      </p:sp>
      <p:sp>
        <p:nvSpPr>
          <p:cNvPr id="4" name="מציין מיקום תוכן 3"/>
          <p:cNvSpPr>
            <a:spLocks noGrp="1"/>
          </p:cNvSpPr>
          <p:nvPr>
            <p:ph sz="quarter" idx="4"/>
          </p:nvPr>
        </p:nvSpPr>
        <p:spPr>
          <a:xfrm>
            <a:off x="-1880588" y="1564640"/>
            <a:ext cx="11237947" cy="4412421"/>
          </a:xfrm>
        </p:spPr>
        <p:txBody>
          <a:bodyPr>
            <a:normAutofit lnSpcReduction="10000"/>
          </a:bodyPr>
          <a:lstStyle/>
          <a:p>
            <a:pPr>
              <a:lnSpc>
                <a:spcPct val="110000"/>
              </a:lnSpc>
            </a:pPr>
            <a:r>
              <a:rPr lang="he-IL"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سميع السريع</a:t>
            </a:r>
            <a:r>
              <a:rPr lang="he-IL" b="1" dirty="0">
                <a:solidFill>
                  <a:schemeClr val="tx1"/>
                </a:solidFill>
                <a:latin typeface="Calibri" panose="020F0502020204030204" pitchFamily="34" charset="0"/>
                <a:cs typeface="+mn-cs"/>
              </a:rPr>
              <a:t>"– </a:t>
            </a:r>
          </a:p>
          <a:p>
            <a:pPr marL="0" indent="0">
              <a:lnSpc>
                <a:spcPct val="110000"/>
              </a:lnSpc>
              <a:buNone/>
            </a:pPr>
            <a:r>
              <a:rPr lang="he-IL"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يقر</a:t>
            </a:r>
            <a:r>
              <a:rPr lang="ar-SY"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ر بسرعة كبيرة</a:t>
            </a:r>
            <a:r>
              <a:rPr lang="ar-SY" dirty="0">
                <a:solidFill>
                  <a:schemeClr val="tx1"/>
                </a:solidFill>
                <a:latin typeface="Calibri" panose="020F0502020204030204" pitchFamily="34" charset="0"/>
                <a:cs typeface="+mn-cs"/>
              </a:rPr>
              <a:t>،</a:t>
            </a:r>
            <a:r>
              <a:rPr lang="he-IL"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ولا يأبه بالقرار الذي اتّخذه، </a:t>
            </a:r>
            <a:r>
              <a:rPr lang="ar-SY" dirty="0">
                <a:solidFill>
                  <a:schemeClr val="tx1"/>
                </a:solidFill>
                <a:latin typeface="Calibri" panose="020F0502020204030204" pitchFamily="34" charset="0"/>
                <a:cs typeface="+mn-cs"/>
              </a:rPr>
              <a:t>ما يهمّه في الأساس</a:t>
            </a:r>
            <a:r>
              <a:rPr lang="ar-JO" dirty="0">
                <a:solidFill>
                  <a:schemeClr val="tx1"/>
                </a:solidFill>
                <a:latin typeface="Calibri" panose="020F0502020204030204" pitchFamily="34" charset="0"/>
                <a:cs typeface="+mn-cs"/>
              </a:rPr>
              <a:t> </a:t>
            </a:r>
            <a:endParaRPr lang="he-IL" dirty="0">
              <a:solidFill>
                <a:schemeClr val="tx1"/>
              </a:solidFill>
              <a:latin typeface="Calibri" panose="020F0502020204030204" pitchFamily="34" charset="0"/>
              <a:cs typeface="+mn-cs"/>
            </a:endParaRPr>
          </a:p>
          <a:p>
            <a:pPr marL="0" indent="0">
              <a:lnSpc>
                <a:spcPct val="110000"/>
              </a:lnSpc>
              <a:buNone/>
            </a:pPr>
            <a:r>
              <a:rPr lang="he-IL"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هو الامتناع عن </a:t>
            </a:r>
            <a:r>
              <a:rPr lang="ar-SY" dirty="0">
                <a:solidFill>
                  <a:schemeClr val="tx1"/>
                </a:solidFill>
                <a:latin typeface="Calibri" panose="020F0502020204030204" pitchFamily="34" charset="0"/>
                <a:cs typeface="+mn-cs"/>
              </a:rPr>
              <a:t>أيّ </a:t>
            </a:r>
            <a:r>
              <a:rPr lang="ar-JO" dirty="0">
                <a:solidFill>
                  <a:schemeClr val="tx1"/>
                </a:solidFill>
                <a:latin typeface="Calibri" panose="020F0502020204030204" pitchFamily="34" charset="0"/>
                <a:cs typeface="+mn-cs"/>
              </a:rPr>
              <a:t>وضع فيه </a:t>
            </a:r>
            <a:r>
              <a:rPr lang="ar-SY" dirty="0">
                <a:solidFill>
                  <a:schemeClr val="tx1"/>
                </a:solidFill>
                <a:latin typeface="Calibri" panose="020F0502020204030204" pitchFamily="34" charset="0"/>
                <a:cs typeface="+mn-cs"/>
              </a:rPr>
              <a:t>غموض</a:t>
            </a:r>
            <a:r>
              <a:rPr lang="ar-SA" dirty="0">
                <a:solidFill>
                  <a:schemeClr val="tx1"/>
                </a:solidFill>
                <a:latin typeface="Calibri" panose="020F0502020204030204" pitchFamily="34" charset="0"/>
                <a:cs typeface="+mn-cs"/>
              </a:rPr>
              <a:t>، فهو</a:t>
            </a:r>
            <a:r>
              <a:rPr lang="ar-JO" dirty="0">
                <a:solidFill>
                  <a:schemeClr val="tx1"/>
                </a:solidFill>
                <a:latin typeface="Calibri" panose="020F0502020204030204" pitchFamily="34" charset="0"/>
                <a:cs typeface="+mn-cs"/>
              </a:rPr>
              <a:t> لا يستطيع تحم</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ل</a:t>
            </a:r>
            <a:r>
              <a:rPr lang="ar-SA" dirty="0">
                <a:solidFill>
                  <a:schemeClr val="tx1"/>
                </a:solidFill>
                <a:latin typeface="Calibri" panose="020F0502020204030204" pitchFamily="34" charset="0"/>
                <a:cs typeface="+mn-cs"/>
              </a:rPr>
              <a:t> ذلك.</a:t>
            </a:r>
            <a:endParaRPr lang="he-IL" b="1" dirty="0">
              <a:solidFill>
                <a:schemeClr val="tx1"/>
              </a:solidFill>
              <a:latin typeface="Calibri" panose="020F0502020204030204" pitchFamily="34" charset="0"/>
              <a:cs typeface="+mn-cs"/>
            </a:endParaRPr>
          </a:p>
          <a:p>
            <a:pPr>
              <a:lnSpc>
                <a:spcPct val="110000"/>
              </a:lnSpc>
            </a:pPr>
            <a:r>
              <a:rPr lang="he-IL"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سامر </a:t>
            </a:r>
            <a:r>
              <a:rPr lang="ar-JO" b="1" dirty="0" err="1">
                <a:solidFill>
                  <a:schemeClr val="tx1"/>
                </a:solidFill>
                <a:latin typeface="Calibri" panose="020F0502020204030204" pitchFamily="34" charset="0"/>
                <a:cs typeface="+mn-cs"/>
              </a:rPr>
              <a:t>المتأخ</a:t>
            </a:r>
            <a:r>
              <a:rPr lang="ar-SA"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ر</a:t>
            </a:r>
            <a:r>
              <a:rPr lang="he-IL" b="1" dirty="0">
                <a:solidFill>
                  <a:schemeClr val="tx1"/>
                </a:solidFill>
                <a:latin typeface="Calibri" panose="020F0502020204030204" pitchFamily="34" charset="0"/>
                <a:cs typeface="+mn-cs"/>
              </a:rPr>
              <a:t>"–</a:t>
            </a:r>
          </a:p>
          <a:p>
            <a:pPr marL="0" indent="0">
              <a:lnSpc>
                <a:spcPct val="110000"/>
              </a:lnSpc>
              <a:buNone/>
            </a:pPr>
            <a:r>
              <a:rPr lang="he-IL"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ينتظر دائم</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ا حت</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ى اللحظة ال</a:t>
            </a:r>
            <a:r>
              <a:rPr lang="ar-SA" dirty="0">
                <a:solidFill>
                  <a:schemeClr val="tx1"/>
                </a:solidFill>
                <a:latin typeface="Calibri" panose="020F0502020204030204" pitchFamily="34" charset="0"/>
                <a:cs typeface="+mn-cs"/>
              </a:rPr>
              <a:t>أ</a:t>
            </a:r>
            <a:r>
              <a:rPr lang="ar-JO" dirty="0">
                <a:solidFill>
                  <a:schemeClr val="tx1"/>
                </a:solidFill>
                <a:latin typeface="Calibri" panose="020F0502020204030204" pitchFamily="34" charset="0"/>
                <a:cs typeface="+mn-cs"/>
              </a:rPr>
              <a:t>خيرة</a:t>
            </a:r>
            <a:r>
              <a:rPr lang="ar-SA"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وعندها يقر</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ر</a:t>
            </a:r>
            <a:r>
              <a:rPr lang="ar-SA" dirty="0">
                <a:solidFill>
                  <a:schemeClr val="tx1"/>
                </a:solidFill>
                <a:latin typeface="Calibri" panose="020F0502020204030204" pitchFamily="34" charset="0"/>
                <a:cs typeface="+mn-cs"/>
              </a:rPr>
              <a:t> دون</a:t>
            </a:r>
            <a:r>
              <a:rPr lang="ar-JO" dirty="0">
                <a:solidFill>
                  <a:schemeClr val="tx1"/>
                </a:solidFill>
                <a:latin typeface="Calibri" panose="020F0502020204030204" pitchFamily="34" charset="0"/>
                <a:cs typeface="+mn-cs"/>
              </a:rPr>
              <a:t> تفكير</a:t>
            </a:r>
            <a:r>
              <a:rPr lang="he-IL" sz="2600" dirty="0">
                <a:solidFill>
                  <a:schemeClr val="tx1"/>
                </a:solidFill>
                <a:latin typeface="Calibri" panose="020F0502020204030204" pitchFamily="34" charset="0"/>
                <a:cs typeface="+mn-cs"/>
              </a:rPr>
              <a:t>.</a:t>
            </a:r>
          </a:p>
          <a:p>
            <a:pPr>
              <a:lnSpc>
                <a:spcPct val="110000"/>
              </a:lnSpc>
            </a:pPr>
            <a:r>
              <a:rPr lang="he-IL"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رائف الخائف</a:t>
            </a:r>
            <a:r>
              <a:rPr lang="he-IL" b="1" dirty="0">
                <a:solidFill>
                  <a:schemeClr val="tx1"/>
                </a:solidFill>
                <a:latin typeface="Calibri" panose="020F0502020204030204" pitchFamily="34" charset="0"/>
                <a:cs typeface="+mn-cs"/>
              </a:rPr>
              <a:t>" –  </a:t>
            </a:r>
            <a:r>
              <a:rPr lang="ar-JO" dirty="0">
                <a:solidFill>
                  <a:schemeClr val="tx1"/>
                </a:solidFill>
                <a:latin typeface="Calibri" panose="020F0502020204030204" pitchFamily="34" charset="0"/>
                <a:cs typeface="+mn-cs"/>
              </a:rPr>
              <a:t>ي</a:t>
            </a:r>
            <a:r>
              <a:rPr lang="ar-SA" dirty="0">
                <a:solidFill>
                  <a:schemeClr val="tx1"/>
                </a:solidFill>
                <a:latin typeface="Calibri" panose="020F0502020204030204" pitchFamily="34" charset="0"/>
                <a:cs typeface="+mn-cs"/>
              </a:rPr>
              <a:t>رفض</a:t>
            </a:r>
            <a:r>
              <a:rPr lang="ar-JO"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اتّخاذ أيّ</a:t>
            </a:r>
            <a:r>
              <a:rPr lang="ar-JO"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قرار لأنه يخاف</a:t>
            </a:r>
            <a:r>
              <a:rPr lang="ar-JO"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أ</a:t>
            </a:r>
            <a:r>
              <a:rPr lang="ar-JO" dirty="0">
                <a:solidFill>
                  <a:schemeClr val="tx1"/>
                </a:solidFill>
                <a:latin typeface="Calibri" panose="020F0502020204030204" pitchFamily="34" charset="0"/>
                <a:cs typeface="+mn-cs"/>
              </a:rPr>
              <a:t>ن يفشل </a:t>
            </a:r>
            <a:r>
              <a:rPr lang="ar-SA" dirty="0">
                <a:solidFill>
                  <a:schemeClr val="tx1"/>
                </a:solidFill>
                <a:latin typeface="Calibri" panose="020F0502020204030204" pitchFamily="34" charset="0"/>
                <a:cs typeface="+mn-cs"/>
              </a:rPr>
              <a:t>أ</a:t>
            </a:r>
            <a:r>
              <a:rPr lang="ar-JO" dirty="0">
                <a:solidFill>
                  <a:schemeClr val="tx1"/>
                </a:solidFill>
                <a:latin typeface="Calibri" panose="020F0502020204030204" pitchFamily="34" charset="0"/>
                <a:cs typeface="+mn-cs"/>
              </a:rPr>
              <a:t>و </a:t>
            </a:r>
            <a:r>
              <a:rPr lang="ar-SA" dirty="0">
                <a:solidFill>
                  <a:schemeClr val="tx1"/>
                </a:solidFill>
                <a:latin typeface="Calibri" panose="020F0502020204030204" pitchFamily="34" charset="0"/>
                <a:cs typeface="+mn-cs"/>
              </a:rPr>
              <a:t>أن ي</a:t>
            </a:r>
            <a:r>
              <a:rPr lang="ar-JO" dirty="0">
                <a:solidFill>
                  <a:schemeClr val="tx1"/>
                </a:solidFill>
                <a:latin typeface="Calibri" panose="020F0502020204030204" pitchFamily="34" charset="0"/>
                <a:cs typeface="+mn-cs"/>
              </a:rPr>
              <a:t>خط</a:t>
            </a:r>
            <a:r>
              <a:rPr lang="ar-SA" dirty="0">
                <a:solidFill>
                  <a:schemeClr val="tx1"/>
                </a:solidFill>
                <a:latin typeface="Calibri" panose="020F0502020204030204" pitchFamily="34" charset="0"/>
                <a:cs typeface="+mn-cs"/>
              </a:rPr>
              <a:t>ئ</a:t>
            </a:r>
            <a:r>
              <a:rPr lang="he-IL" dirty="0">
                <a:solidFill>
                  <a:schemeClr val="tx1"/>
                </a:solidFill>
                <a:latin typeface="Calibri" panose="020F0502020204030204" pitchFamily="34" charset="0"/>
                <a:cs typeface="+mn-cs"/>
              </a:rPr>
              <a:t>.</a:t>
            </a:r>
          </a:p>
          <a:p>
            <a:pPr marL="0" indent="0">
              <a:lnSpc>
                <a:spcPct val="110000"/>
              </a:lnSpc>
              <a:buNone/>
            </a:pPr>
            <a:r>
              <a:rPr lang="he-IL"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يخاف </a:t>
            </a:r>
            <a:r>
              <a:rPr lang="ar-SA" dirty="0">
                <a:solidFill>
                  <a:schemeClr val="tx1"/>
                </a:solidFill>
                <a:latin typeface="Calibri" panose="020F0502020204030204" pitchFamily="34" charset="0"/>
                <a:cs typeface="+mn-cs"/>
              </a:rPr>
              <a:t>أ</a:t>
            </a:r>
            <a:r>
              <a:rPr lang="ar-JO" dirty="0">
                <a:solidFill>
                  <a:schemeClr val="tx1"/>
                </a:solidFill>
                <a:latin typeface="Calibri" panose="020F0502020204030204" pitchFamily="34" charset="0"/>
                <a:cs typeface="+mn-cs"/>
              </a:rPr>
              <a:t>ن يعيش مع نتيجة قرار</a:t>
            </a:r>
            <a:r>
              <a:rPr lang="ar-SA" dirty="0">
                <a:solidFill>
                  <a:schemeClr val="tx1"/>
                </a:solidFill>
                <a:latin typeface="Calibri" panose="020F0502020204030204" pitchFamily="34" charset="0"/>
                <a:cs typeface="+mn-cs"/>
              </a:rPr>
              <a:t>ه</a:t>
            </a:r>
            <a:r>
              <a:rPr lang="he-IL" dirty="0">
                <a:solidFill>
                  <a:schemeClr val="tx1"/>
                </a:solidFill>
                <a:latin typeface="Calibri" panose="020F0502020204030204" pitchFamily="34" charset="0"/>
                <a:cs typeface="+mn-cs"/>
              </a:rPr>
              <a:t>. </a:t>
            </a:r>
          </a:p>
          <a:p>
            <a:pPr>
              <a:lnSpc>
                <a:spcPct val="110000"/>
              </a:lnSpc>
            </a:pPr>
            <a:r>
              <a:rPr lang="he-IL"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زمردة المتمردة</a:t>
            </a:r>
            <a:r>
              <a:rPr lang="he-IL" b="1" dirty="0">
                <a:solidFill>
                  <a:schemeClr val="tx1"/>
                </a:solidFill>
                <a:latin typeface="Calibri" panose="020F0502020204030204" pitchFamily="34" charset="0"/>
                <a:cs typeface="+mn-cs"/>
              </a:rPr>
              <a:t>"</a:t>
            </a:r>
            <a:r>
              <a:rPr lang="he-IL" sz="2600" b="1"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تقرّر د</a:t>
            </a:r>
            <a:r>
              <a:rPr lang="ar-JO" dirty="0">
                <a:solidFill>
                  <a:schemeClr val="tx1"/>
                </a:solidFill>
                <a:latin typeface="Calibri" panose="020F0502020204030204" pitchFamily="34" charset="0"/>
                <a:cs typeface="+mn-cs"/>
              </a:rPr>
              <a:t>ائم</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ا عكس الجميع</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 كي تكون مختلفة</a:t>
            </a:r>
            <a:r>
              <a:rPr lang="he-IL" dirty="0">
                <a:solidFill>
                  <a:schemeClr val="tx1"/>
                </a:solidFill>
                <a:latin typeface="Calibri" panose="020F0502020204030204" pitchFamily="34" charset="0"/>
                <a:cs typeface="+mn-cs"/>
              </a:rPr>
              <a:t> </a:t>
            </a:r>
            <a:r>
              <a:rPr lang="ar-SA" dirty="0">
                <a:solidFill>
                  <a:schemeClr val="tx1"/>
                </a:solidFill>
                <a:latin typeface="Calibri" panose="020F0502020204030204" pitchFamily="34" charset="0"/>
                <a:cs typeface="+mn-cs"/>
              </a:rPr>
              <a:t>عنهم</a:t>
            </a:r>
            <a:r>
              <a:rPr lang="he-IL" dirty="0">
                <a:solidFill>
                  <a:schemeClr val="tx1"/>
                </a:solidFill>
                <a:latin typeface="Calibri" panose="020F0502020204030204" pitchFamily="34" charset="0"/>
                <a:cs typeface="+mn-cs"/>
              </a:rPr>
              <a:t>.</a:t>
            </a:r>
            <a:r>
              <a:rPr lang="he-IL" sz="2600" dirty="0">
                <a:solidFill>
                  <a:schemeClr val="tx1"/>
                </a:solidFill>
                <a:latin typeface="Calibri" panose="020F0502020204030204" pitchFamily="34" charset="0"/>
                <a:cs typeface="+mn-cs"/>
              </a:rPr>
              <a:t>                                                                             </a:t>
            </a:r>
          </a:p>
          <a:p>
            <a:pPr>
              <a:lnSpc>
                <a:spcPct val="110000"/>
              </a:lnSpc>
            </a:pPr>
            <a:r>
              <a:rPr lang="he-IL" b="1" dirty="0">
                <a:solidFill>
                  <a:schemeClr val="tx1"/>
                </a:solidFill>
                <a:latin typeface="Calibri" panose="020F0502020204030204" pitchFamily="34" charset="0"/>
                <a:cs typeface="+mn-cs"/>
              </a:rPr>
              <a:t>"</a:t>
            </a:r>
            <a:r>
              <a:rPr lang="ar-JO" b="1" dirty="0">
                <a:solidFill>
                  <a:schemeClr val="tx1"/>
                </a:solidFill>
                <a:latin typeface="Calibri" panose="020F0502020204030204" pitchFamily="34" charset="0"/>
                <a:cs typeface="+mn-cs"/>
              </a:rPr>
              <a:t>مديحة البنت الم</a:t>
            </a:r>
            <a:r>
              <a:rPr lang="ar-SA" b="1" dirty="0">
                <a:solidFill>
                  <a:schemeClr val="tx1"/>
                </a:solidFill>
                <a:latin typeface="Calibri" panose="020F0502020204030204" pitchFamily="34" charset="0"/>
                <a:cs typeface="+mn-cs"/>
              </a:rPr>
              <a:t>ريحة</a:t>
            </a:r>
            <a:r>
              <a:rPr lang="he-IL" b="1" dirty="0">
                <a:solidFill>
                  <a:schemeClr val="tx1"/>
                </a:solidFill>
                <a:latin typeface="Calibri" panose="020F0502020204030204" pitchFamily="34" charset="0"/>
                <a:cs typeface="+mn-cs"/>
              </a:rPr>
              <a:t>" – </a:t>
            </a:r>
            <a:r>
              <a:rPr lang="ar-JO" dirty="0">
                <a:solidFill>
                  <a:schemeClr val="tx1"/>
                </a:solidFill>
                <a:latin typeface="Calibri" panose="020F0502020204030204" pitchFamily="34" charset="0"/>
                <a:cs typeface="+mn-cs"/>
              </a:rPr>
              <a:t>تحاول دائم</a:t>
            </a:r>
            <a:r>
              <a:rPr lang="ar-SA" dirty="0">
                <a:solidFill>
                  <a:schemeClr val="tx1"/>
                </a:solidFill>
                <a:latin typeface="Calibri" panose="020F0502020204030204" pitchFamily="34" charset="0"/>
                <a:cs typeface="+mn-cs"/>
              </a:rPr>
              <a:t>ً</a:t>
            </a:r>
            <a:r>
              <a:rPr lang="ar-JO" dirty="0">
                <a:solidFill>
                  <a:schemeClr val="tx1"/>
                </a:solidFill>
                <a:latin typeface="Calibri" panose="020F0502020204030204" pitchFamily="34" charset="0"/>
                <a:cs typeface="+mn-cs"/>
              </a:rPr>
              <a:t>ا </a:t>
            </a:r>
            <a:r>
              <a:rPr lang="ar-SA" dirty="0">
                <a:solidFill>
                  <a:schemeClr val="tx1"/>
                </a:solidFill>
                <a:latin typeface="Calibri" panose="020F0502020204030204" pitchFamily="34" charset="0"/>
                <a:cs typeface="+mn-cs"/>
              </a:rPr>
              <a:t>العثور على</a:t>
            </a:r>
            <a:r>
              <a:rPr lang="ar-JO" dirty="0">
                <a:solidFill>
                  <a:schemeClr val="tx1"/>
                </a:solidFill>
                <a:latin typeface="Calibri" panose="020F0502020204030204" pitchFamily="34" charset="0"/>
                <a:cs typeface="+mn-cs"/>
              </a:rPr>
              <a:t> حلول</a:t>
            </a:r>
            <a:r>
              <a:rPr lang="he-IL" dirty="0">
                <a:solidFill>
                  <a:schemeClr val="tx1"/>
                </a:solidFill>
                <a:latin typeface="Calibri" panose="020F0502020204030204" pitchFamily="34" charset="0"/>
                <a:cs typeface="+mn-cs"/>
              </a:rPr>
              <a:t> </a:t>
            </a:r>
            <a:r>
              <a:rPr lang="ar-JO" dirty="0">
                <a:solidFill>
                  <a:schemeClr val="tx1"/>
                </a:solidFill>
                <a:latin typeface="Calibri" panose="020F0502020204030204" pitchFamily="34" charset="0"/>
                <a:cs typeface="+mn-cs"/>
              </a:rPr>
              <a:t>ترضي الجميع</a:t>
            </a:r>
            <a:r>
              <a:rPr lang="he-IL" dirty="0">
                <a:solidFill>
                  <a:schemeClr val="tx1"/>
                </a:solidFill>
                <a:latin typeface="Calibri" panose="020F0502020204030204" pitchFamily="34" charset="0"/>
                <a:cs typeface="+mn-cs"/>
              </a:rPr>
              <a:t>.</a:t>
            </a:r>
            <a:endParaRPr lang="he-IL" sz="2600" dirty="0">
              <a:solidFill>
                <a:schemeClr val="tx1"/>
              </a:solidFill>
              <a:latin typeface="Calibri" panose="020F0502020204030204" pitchFamily="34" charset="0"/>
              <a:cs typeface="+mn-cs"/>
            </a:endParaRPr>
          </a:p>
          <a:p>
            <a:endParaRPr lang="he-IL" sz="2800" b="1" dirty="0">
              <a:cs typeface="+mn-cs"/>
            </a:endParaRPr>
          </a:p>
          <a:p>
            <a:endParaRPr lang="he-IL" dirty="0">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9509679" y="294469"/>
            <a:ext cx="2274275" cy="1530075"/>
          </a:xfrm>
          <a:prstGeom prst="rect">
            <a:avLst/>
          </a:prstGeom>
          <a:noFill/>
          <a:ln w="9525">
            <a:noFill/>
            <a:miter lim="800000"/>
            <a:headEnd/>
            <a:tailEnd/>
          </a:ln>
        </p:spPr>
      </p:pic>
    </p:spTree>
    <p:extLst>
      <p:ext uri="{BB962C8B-B14F-4D97-AF65-F5344CB8AC3E}">
        <p14:creationId xmlns:p14="http://schemas.microsoft.com/office/powerpoint/2010/main" val="68583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422644"/>
            <a:ext cx="11160000" cy="720000"/>
          </a:xfrm>
          <a:solidFill>
            <a:schemeClr val="tx2">
              <a:lumMod val="20000"/>
              <a:lumOff val="80000"/>
            </a:schemeClr>
          </a:solidFill>
        </p:spPr>
        <p:txBody>
          <a:bodyPr/>
          <a:lstStyle/>
          <a:p>
            <a:r>
              <a:rPr lang="he-IL" dirty="0">
                <a:solidFill>
                  <a:srgbClr val="0070C0"/>
                </a:solidFill>
                <a:cs typeface="+mn-cs"/>
              </a:rPr>
              <a:t>  </a:t>
            </a:r>
            <a:r>
              <a:rPr lang="ar-SA" dirty="0">
                <a:solidFill>
                  <a:srgbClr val="0070C0"/>
                </a:solidFill>
                <a:cs typeface="+mn-cs"/>
              </a:rPr>
              <a:t>أساليب</a:t>
            </a:r>
            <a:r>
              <a:rPr lang="ar-JO" dirty="0">
                <a:solidFill>
                  <a:srgbClr val="0070C0"/>
                </a:solidFill>
              </a:rPr>
              <a:t> </a:t>
            </a:r>
            <a:r>
              <a:rPr lang="ar-SA" dirty="0">
                <a:solidFill>
                  <a:srgbClr val="0070C0"/>
                </a:solidFill>
              </a:rPr>
              <a:t>ل</a:t>
            </a:r>
            <a:r>
              <a:rPr lang="ar-JO" dirty="0">
                <a:solidFill>
                  <a:srgbClr val="0070C0"/>
                </a:solidFill>
              </a:rPr>
              <a:t>ات</a:t>
            </a:r>
            <a:r>
              <a:rPr lang="ar-SA" dirty="0">
                <a:solidFill>
                  <a:srgbClr val="0070C0"/>
                </a:solidFill>
              </a:rPr>
              <a:t>ّ</a:t>
            </a:r>
            <a:r>
              <a:rPr lang="ar-JO" dirty="0">
                <a:solidFill>
                  <a:srgbClr val="0070C0"/>
                </a:solidFill>
              </a:rPr>
              <a:t>خاذ القرارات</a:t>
            </a:r>
            <a:r>
              <a:rPr lang="he-IL" dirty="0">
                <a:solidFill>
                  <a:srgbClr val="0070C0"/>
                </a:solidFill>
                <a:cs typeface="+mn-cs"/>
              </a:rPr>
              <a:t>          </a:t>
            </a:r>
          </a:p>
        </p:txBody>
      </p:sp>
      <p:sp>
        <p:nvSpPr>
          <p:cNvPr id="4" name="מציין מיקום תוכן 3"/>
          <p:cNvSpPr>
            <a:spLocks noGrp="1"/>
          </p:cNvSpPr>
          <p:nvPr>
            <p:ph sz="quarter" idx="4"/>
          </p:nvPr>
        </p:nvSpPr>
        <p:spPr>
          <a:xfrm>
            <a:off x="396239" y="1329179"/>
            <a:ext cx="7808039" cy="4549019"/>
          </a:xfrm>
        </p:spPr>
        <p:txBody>
          <a:bodyPr>
            <a:normAutofit fontScale="55000" lnSpcReduction="20000"/>
          </a:bodyPr>
          <a:lstStyle/>
          <a:p>
            <a:pPr marL="685800" indent="-457200">
              <a:spcBef>
                <a:spcPts val="800"/>
              </a:spcBef>
              <a:spcAft>
                <a:spcPts val="0"/>
              </a:spcAft>
              <a:buClr>
                <a:srgbClr val="424242"/>
              </a:buClr>
              <a:buSzPts val="3600"/>
            </a:pPr>
            <a:r>
              <a:rPr lang="he-IL" sz="4400" b="1" kern="0" dirty="0">
                <a:solidFill>
                  <a:srgbClr val="424242"/>
                </a:solidFill>
                <a:latin typeface="+mn-lt"/>
                <a:ea typeface="Calibri" panose="020F0502020204030204" pitchFamily="34" charset="0"/>
                <a:cs typeface="+mn-cs"/>
                <a:sym typeface="Calibri"/>
              </a:rPr>
              <a:t>"</a:t>
            </a:r>
            <a:r>
              <a:rPr lang="ar-JO" sz="4400" b="1" kern="0" dirty="0">
                <a:solidFill>
                  <a:srgbClr val="424242"/>
                </a:solidFill>
                <a:latin typeface="+mn-lt"/>
                <a:ea typeface="Calibri" panose="020F0502020204030204" pitchFamily="34" charset="0"/>
                <a:cs typeface="+mn-cs"/>
                <a:sym typeface="Calibri"/>
              </a:rPr>
              <a:t> كامل الولد الكامل</a:t>
            </a:r>
            <a:r>
              <a:rPr lang="he-IL" sz="4400" b="1" kern="0" dirty="0">
                <a:solidFill>
                  <a:srgbClr val="424242"/>
                </a:solidFill>
                <a:latin typeface="+mn-lt"/>
                <a:ea typeface="Calibri" panose="020F0502020204030204" pitchFamily="34" charset="0"/>
                <a:cs typeface="+mn-cs"/>
                <a:sym typeface="Calibri"/>
              </a:rPr>
              <a:t>"– </a:t>
            </a:r>
          </a:p>
          <a:p>
            <a:pPr marL="457200" lvl="0" indent="-228600">
              <a:spcBef>
                <a:spcPts val="800"/>
              </a:spcBef>
              <a:spcAft>
                <a:spcPts val="0"/>
              </a:spcAft>
              <a:buClr>
                <a:srgbClr val="424242"/>
              </a:buClr>
              <a:buSzPts val="3600"/>
              <a:buNone/>
            </a:pPr>
            <a:r>
              <a:rPr lang="he-IL" sz="4400" kern="0" dirty="0">
                <a:solidFill>
                  <a:srgbClr val="424242"/>
                </a:solidFill>
                <a:latin typeface="+mn-lt"/>
                <a:ea typeface="Calibri" panose="020F0502020204030204" pitchFamily="34" charset="0"/>
                <a:cs typeface="+mn-cs"/>
                <a:sym typeface="Calibri"/>
              </a:rPr>
              <a:t>	    </a:t>
            </a:r>
            <a:r>
              <a:rPr lang="ar-JO" sz="4400" kern="0" dirty="0">
                <a:solidFill>
                  <a:srgbClr val="424242"/>
                </a:solidFill>
                <a:latin typeface="+mn-lt"/>
                <a:ea typeface="Calibri" panose="020F0502020204030204" pitchFamily="34" charset="0"/>
                <a:cs typeface="+mn-cs"/>
                <a:sym typeface="Calibri"/>
              </a:rPr>
              <a:t>يترد</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د كثيرا</a:t>
            </a:r>
            <a:r>
              <a:rPr lang="ar-SA" sz="4400" kern="0" dirty="0">
                <a:solidFill>
                  <a:srgbClr val="424242"/>
                </a:solidFill>
                <a:latin typeface="+mn-lt"/>
                <a:ea typeface="Calibri" panose="020F0502020204030204" pitchFamily="34" charset="0"/>
                <a:cs typeface="+mn-cs"/>
                <a:sym typeface="Calibri"/>
              </a:rPr>
              <a:t>،</a:t>
            </a:r>
            <a:r>
              <a:rPr lang="he-IL" sz="4400" kern="0" dirty="0">
                <a:solidFill>
                  <a:srgbClr val="424242"/>
                </a:solidFill>
                <a:latin typeface="+mn-lt"/>
                <a:ea typeface="Calibri" panose="020F0502020204030204" pitchFamily="34" charset="0"/>
                <a:cs typeface="+mn-cs"/>
                <a:sym typeface="Calibri"/>
              </a:rPr>
              <a:t> </a:t>
            </a:r>
            <a:r>
              <a:rPr lang="ar-JO" sz="4400" kern="0" dirty="0">
                <a:solidFill>
                  <a:srgbClr val="424242"/>
                </a:solidFill>
                <a:latin typeface="+mn-lt"/>
                <a:ea typeface="Calibri" panose="020F0502020204030204" pitchFamily="34" charset="0"/>
                <a:cs typeface="+mn-cs"/>
                <a:sym typeface="Calibri"/>
              </a:rPr>
              <a:t>يحل</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ل ويفحص ك</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ل</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 الجوانب وك</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ل</a:t>
            </a:r>
            <a:r>
              <a:rPr lang="ar-SA" sz="4400" kern="0" dirty="0">
                <a:solidFill>
                  <a:srgbClr val="424242"/>
                </a:solidFill>
                <a:latin typeface="+mn-lt"/>
                <a:ea typeface="Calibri" panose="020F0502020204030204" pitchFamily="34" charset="0"/>
                <a:cs typeface="+mn-cs"/>
                <a:sym typeface="Calibri"/>
              </a:rPr>
              <a:t>ّ</a:t>
            </a:r>
            <a:r>
              <a:rPr lang="ar-JO" sz="4400" kern="0" dirty="0">
                <a:solidFill>
                  <a:srgbClr val="424242"/>
                </a:solidFill>
                <a:latin typeface="+mn-lt"/>
                <a:ea typeface="Calibri" panose="020F0502020204030204" pitchFamily="34" charset="0"/>
                <a:cs typeface="+mn-cs"/>
                <a:sym typeface="Calibri"/>
              </a:rPr>
              <a:t> ال</a:t>
            </a:r>
            <a:r>
              <a:rPr lang="ar-SA" sz="4400" kern="0" dirty="0">
                <a:solidFill>
                  <a:srgbClr val="424242"/>
                </a:solidFill>
                <a:latin typeface="+mn-lt"/>
                <a:ea typeface="Calibri" panose="020F0502020204030204" pitchFamily="34" charset="0"/>
                <a:cs typeface="+mn-cs"/>
                <a:sym typeface="Calibri"/>
              </a:rPr>
              <a:t>أ</a:t>
            </a:r>
            <a:r>
              <a:rPr lang="ar-JO" sz="4400" kern="0" dirty="0">
                <a:solidFill>
                  <a:srgbClr val="424242"/>
                </a:solidFill>
                <a:latin typeface="+mn-lt"/>
                <a:ea typeface="Calibri" panose="020F0502020204030204" pitchFamily="34" charset="0"/>
                <a:cs typeface="+mn-cs"/>
                <a:sym typeface="Calibri"/>
              </a:rPr>
              <a:t>مور</a:t>
            </a:r>
            <a:r>
              <a:rPr lang="ar-SY" sz="4400" kern="0" dirty="0">
                <a:solidFill>
                  <a:srgbClr val="424242"/>
                </a:solidFill>
                <a:latin typeface="+mn-lt"/>
                <a:ea typeface="Calibri" panose="020F0502020204030204" pitchFamily="34" charset="0"/>
                <a:cs typeface="+mn-cs"/>
                <a:sym typeface="Calibri"/>
              </a:rPr>
              <a:t>،</a:t>
            </a:r>
            <a:endParaRPr lang="he-IL" sz="4400" kern="0" dirty="0">
              <a:solidFill>
                <a:srgbClr val="424242"/>
              </a:solidFill>
              <a:latin typeface="+mn-lt"/>
              <a:ea typeface="Calibri" panose="020F0502020204030204" pitchFamily="34" charset="0"/>
              <a:cs typeface="+mn-cs"/>
              <a:sym typeface="Calibri"/>
            </a:endParaRPr>
          </a:p>
          <a:p>
            <a:pPr marL="457200" lvl="0" indent="-228600">
              <a:spcBef>
                <a:spcPts val="800"/>
              </a:spcBef>
              <a:spcAft>
                <a:spcPts val="0"/>
              </a:spcAft>
              <a:buClr>
                <a:srgbClr val="424242"/>
              </a:buClr>
              <a:buSzPts val="3600"/>
              <a:buNone/>
            </a:pPr>
            <a:r>
              <a:rPr lang="he-IL" sz="4400" kern="0" dirty="0">
                <a:solidFill>
                  <a:srgbClr val="424242"/>
                </a:solidFill>
                <a:latin typeface="+mn-lt"/>
                <a:ea typeface="Calibri" panose="020F0502020204030204" pitchFamily="34" charset="0"/>
                <a:cs typeface="+mn-cs"/>
                <a:sym typeface="Calibri"/>
              </a:rPr>
              <a:t>       </a:t>
            </a:r>
            <a:r>
              <a:rPr lang="ar-JO" sz="4400" kern="0" dirty="0">
                <a:solidFill>
                  <a:srgbClr val="424242"/>
                </a:solidFill>
                <a:latin typeface="+mn-lt"/>
                <a:ea typeface="Calibri" panose="020F0502020204030204" pitchFamily="34" charset="0"/>
                <a:cs typeface="+mn-cs"/>
                <a:sym typeface="Calibri"/>
              </a:rPr>
              <a:t>محاولا </a:t>
            </a:r>
            <a:r>
              <a:rPr lang="ar-SA" sz="4400" kern="0" dirty="0">
                <a:solidFill>
                  <a:srgbClr val="424242"/>
                </a:solidFill>
                <a:latin typeface="+mn-lt"/>
                <a:ea typeface="Calibri" panose="020F0502020204030204" pitchFamily="34" charset="0"/>
                <a:cs typeface="+mn-cs"/>
                <a:sym typeface="Calibri"/>
              </a:rPr>
              <a:t>التوصّل إلى </a:t>
            </a:r>
            <a:r>
              <a:rPr lang="ar-JO" sz="4400" kern="0" dirty="0">
                <a:solidFill>
                  <a:srgbClr val="424242"/>
                </a:solidFill>
                <a:latin typeface="+mn-lt"/>
                <a:ea typeface="Calibri" panose="020F0502020204030204" pitchFamily="34" charset="0"/>
                <a:cs typeface="+mn-cs"/>
                <a:sym typeface="Calibri"/>
              </a:rPr>
              <a:t>قرار متكامل</a:t>
            </a:r>
            <a:r>
              <a:rPr lang="he-IL" sz="4400" kern="0" dirty="0">
                <a:solidFill>
                  <a:srgbClr val="424242"/>
                </a:solidFill>
                <a:latin typeface="+mn-lt"/>
                <a:ea typeface="Calibri" panose="020F0502020204030204" pitchFamily="34" charset="0"/>
                <a:cs typeface="+mn-cs"/>
                <a:sym typeface="Calibri"/>
              </a:rPr>
              <a:t>.</a:t>
            </a:r>
            <a:endParaRPr lang="he-IL" sz="4400" kern="0" dirty="0">
              <a:solidFill>
                <a:srgbClr val="424242"/>
              </a:solidFill>
              <a:latin typeface="+mn-lt"/>
              <a:cs typeface="+mn-cs"/>
              <a:sym typeface="Calibri"/>
            </a:endParaRPr>
          </a:p>
          <a:p>
            <a:pPr marL="685800" indent="-457200">
              <a:spcBef>
                <a:spcPts val="800"/>
              </a:spcBef>
              <a:spcAft>
                <a:spcPts val="0"/>
              </a:spcAft>
              <a:buClr>
                <a:srgbClr val="424242"/>
              </a:buClr>
              <a:buSzPts val="3600"/>
            </a:pPr>
            <a:r>
              <a:rPr lang="he-IL" sz="4400" b="1" kern="0" dirty="0">
                <a:solidFill>
                  <a:srgbClr val="424242"/>
                </a:solidFill>
                <a:latin typeface="+mn-lt"/>
                <a:cs typeface="+mn-cs"/>
                <a:sym typeface="Calibri"/>
              </a:rPr>
              <a:t>"</a:t>
            </a:r>
            <a:r>
              <a:rPr lang="ar-JO" sz="4400" b="1" kern="0" dirty="0">
                <a:solidFill>
                  <a:srgbClr val="424242"/>
                </a:solidFill>
                <a:latin typeface="Calibri" panose="020F0502020204030204" pitchFamily="34" charset="0"/>
                <a:cs typeface="+mn-cs"/>
                <a:sym typeface="Calibri"/>
              </a:rPr>
              <a:t>مي</a:t>
            </a:r>
            <a:r>
              <a:rPr lang="ar-SA" sz="4400" b="1" kern="0" dirty="0">
                <a:solidFill>
                  <a:srgbClr val="424242"/>
                </a:solidFill>
                <a:latin typeface="Calibri" panose="020F0502020204030204" pitchFamily="34" charset="0"/>
                <a:cs typeface="+mn-cs"/>
                <a:sym typeface="Calibri"/>
              </a:rPr>
              <a:t>ّ</a:t>
            </a:r>
            <a:r>
              <a:rPr lang="ar-JO" sz="4400" b="1" kern="0" dirty="0" err="1">
                <a:solidFill>
                  <a:srgbClr val="424242"/>
                </a:solidFill>
                <a:latin typeface="Calibri" panose="020F0502020204030204" pitchFamily="34" charset="0"/>
                <a:cs typeface="+mn-cs"/>
                <a:sym typeface="Calibri"/>
              </a:rPr>
              <a:t>اسة</a:t>
            </a:r>
            <a:r>
              <a:rPr lang="ar-JO" sz="4400" b="1" kern="0" dirty="0">
                <a:solidFill>
                  <a:srgbClr val="424242"/>
                </a:solidFill>
                <a:latin typeface="Calibri" panose="020F0502020204030204" pitchFamily="34" charset="0"/>
                <a:cs typeface="+mn-cs"/>
                <a:sym typeface="Calibri"/>
              </a:rPr>
              <a:t> الحس</a:t>
            </a:r>
            <a:r>
              <a:rPr lang="ar-SA" sz="4400" b="1" kern="0" dirty="0">
                <a:solidFill>
                  <a:srgbClr val="424242"/>
                </a:solidFill>
                <a:latin typeface="Calibri" panose="020F0502020204030204" pitchFamily="34" charset="0"/>
                <a:cs typeface="+mn-cs"/>
                <a:sym typeface="Calibri"/>
              </a:rPr>
              <a:t>ّ</a:t>
            </a:r>
            <a:r>
              <a:rPr lang="ar-JO" sz="4400" b="1" kern="0" dirty="0" err="1">
                <a:solidFill>
                  <a:srgbClr val="424242"/>
                </a:solidFill>
                <a:latin typeface="Calibri" panose="020F0502020204030204" pitchFamily="34" charset="0"/>
                <a:cs typeface="+mn-cs"/>
                <a:sym typeface="Calibri"/>
              </a:rPr>
              <a:t>اسة</a:t>
            </a:r>
            <a:r>
              <a:rPr lang="he-IL" sz="4400" b="1" kern="0" dirty="0">
                <a:solidFill>
                  <a:srgbClr val="424242"/>
                </a:solidFill>
                <a:latin typeface="Calibri" panose="020F0502020204030204" pitchFamily="34" charset="0"/>
                <a:cs typeface="+mn-cs"/>
                <a:sym typeface="Calibri"/>
              </a:rPr>
              <a:t>"– </a:t>
            </a:r>
          </a:p>
          <a:p>
            <a:pPr marL="228600" lvl="0" indent="0">
              <a:spcBef>
                <a:spcPts val="800"/>
              </a:spcBef>
              <a:spcAft>
                <a:spcPts val="0"/>
              </a:spcAft>
              <a:buClr>
                <a:srgbClr val="424242"/>
              </a:buClr>
              <a:buSzPts val="3600"/>
              <a:buNone/>
            </a:pPr>
            <a:r>
              <a:rPr lang="he-IL" sz="4400" kern="0" dirty="0">
                <a:solidFill>
                  <a:srgbClr val="424242"/>
                </a:solidFill>
                <a:latin typeface="+mn-lt"/>
                <a:cs typeface="+mn-cs"/>
                <a:sym typeface="Calibri"/>
              </a:rPr>
              <a:t>       </a:t>
            </a:r>
            <a:r>
              <a:rPr lang="ar-JO" sz="4400" kern="0" dirty="0" err="1">
                <a:solidFill>
                  <a:srgbClr val="424242"/>
                </a:solidFill>
                <a:latin typeface="+mn-lt"/>
                <a:cs typeface="+mn-cs"/>
                <a:sym typeface="Calibri"/>
              </a:rPr>
              <a:t>تت</a:t>
            </a:r>
            <a:r>
              <a:rPr lang="ar-SA" sz="4400" kern="0" dirty="0">
                <a:solidFill>
                  <a:srgbClr val="424242"/>
                </a:solidFill>
                <a:latin typeface="+mn-lt"/>
                <a:cs typeface="+mn-cs"/>
                <a:sym typeface="Calibri"/>
              </a:rPr>
              <a:t>ّ</a:t>
            </a:r>
            <a:r>
              <a:rPr lang="ar-JO" sz="4400" kern="0" dirty="0">
                <a:solidFill>
                  <a:srgbClr val="424242"/>
                </a:solidFill>
                <a:latin typeface="+mn-lt"/>
                <a:cs typeface="+mn-cs"/>
                <a:sym typeface="Calibri"/>
              </a:rPr>
              <a:t>خذ القرارات بشكل  اندفاعي</a:t>
            </a:r>
            <a:r>
              <a:rPr lang="ar-SA" sz="4400" kern="0" dirty="0">
                <a:solidFill>
                  <a:srgbClr val="424242"/>
                </a:solidFill>
                <a:latin typeface="+mn-lt"/>
                <a:cs typeface="+mn-cs"/>
                <a:sym typeface="Calibri"/>
              </a:rPr>
              <a:t>ّ</a:t>
            </a:r>
            <a:r>
              <a:rPr lang="ar-JO" sz="4400" kern="0" dirty="0">
                <a:solidFill>
                  <a:srgbClr val="424242"/>
                </a:solidFill>
                <a:latin typeface="+mn-lt"/>
                <a:cs typeface="+mn-cs"/>
                <a:sym typeface="Calibri"/>
              </a:rPr>
              <a:t> حسب مشاعرها</a:t>
            </a:r>
            <a:r>
              <a:rPr lang="ar-SA" sz="4400" kern="0" dirty="0">
                <a:solidFill>
                  <a:srgbClr val="424242"/>
                </a:solidFill>
                <a:latin typeface="+mn-lt"/>
                <a:cs typeface="+mn-cs"/>
                <a:sym typeface="Calibri"/>
              </a:rPr>
              <a:t>،</a:t>
            </a:r>
            <a:r>
              <a:rPr lang="ar-JO" sz="4400" kern="0" dirty="0">
                <a:solidFill>
                  <a:srgbClr val="424242"/>
                </a:solidFill>
                <a:latin typeface="+mn-lt"/>
                <a:cs typeface="+mn-cs"/>
                <a:sym typeface="Calibri"/>
              </a:rPr>
              <a:t> </a:t>
            </a:r>
            <a:r>
              <a:rPr lang="ar-SA" sz="4400" kern="0" dirty="0">
                <a:solidFill>
                  <a:srgbClr val="424242"/>
                </a:solidFill>
                <a:latin typeface="+mn-lt"/>
                <a:cs typeface="+mn-cs"/>
                <a:sym typeface="Calibri"/>
              </a:rPr>
              <a:t>ودون</a:t>
            </a:r>
            <a:r>
              <a:rPr lang="ar-JO" sz="4400" kern="0" dirty="0">
                <a:solidFill>
                  <a:srgbClr val="424242"/>
                </a:solidFill>
                <a:latin typeface="+mn-lt"/>
                <a:cs typeface="+mn-cs"/>
                <a:sym typeface="Calibri"/>
              </a:rPr>
              <a:t> </a:t>
            </a:r>
            <a:r>
              <a:rPr lang="ar-SA" sz="4400" kern="0" dirty="0">
                <a:solidFill>
                  <a:srgbClr val="424242"/>
                </a:solidFill>
                <a:latin typeface="+mn-lt"/>
                <a:cs typeface="+mn-cs"/>
                <a:sym typeface="Calibri"/>
              </a:rPr>
              <a:t>أ</a:t>
            </a:r>
            <a:r>
              <a:rPr lang="ar-JO" sz="4400" kern="0" dirty="0">
                <a:solidFill>
                  <a:srgbClr val="424242"/>
                </a:solidFill>
                <a:latin typeface="+mn-lt"/>
                <a:cs typeface="+mn-cs"/>
                <a:sym typeface="Calibri"/>
              </a:rPr>
              <a:t>ن تفك</a:t>
            </a:r>
            <a:r>
              <a:rPr lang="ar-SA" sz="4400" kern="0" dirty="0">
                <a:solidFill>
                  <a:srgbClr val="424242"/>
                </a:solidFill>
                <a:latin typeface="+mn-lt"/>
                <a:cs typeface="+mn-cs"/>
                <a:sym typeface="Calibri"/>
              </a:rPr>
              <a:t>ّ</a:t>
            </a:r>
            <a:r>
              <a:rPr lang="ar-JO" sz="4400" kern="0" dirty="0">
                <a:solidFill>
                  <a:srgbClr val="424242"/>
                </a:solidFill>
                <a:latin typeface="+mn-lt"/>
                <a:cs typeface="+mn-cs"/>
                <a:sym typeface="Calibri"/>
              </a:rPr>
              <a:t>ر</a:t>
            </a:r>
            <a:r>
              <a:rPr lang="he-IL" sz="4400" kern="0" dirty="0">
                <a:solidFill>
                  <a:srgbClr val="424242"/>
                </a:solidFill>
                <a:latin typeface="+mn-lt"/>
                <a:cs typeface="+mn-cs"/>
                <a:sym typeface="Calibri"/>
              </a:rPr>
              <a:t> </a:t>
            </a:r>
            <a:r>
              <a:rPr lang="ar-SA" sz="4400" kern="0" dirty="0">
                <a:solidFill>
                  <a:srgbClr val="424242"/>
                </a:solidFill>
                <a:latin typeface="+mn-lt"/>
                <a:cs typeface="+mn-cs"/>
                <a:sym typeface="Calibri"/>
              </a:rPr>
              <a:t>بالنتائج     	المترتّبة</a:t>
            </a:r>
            <a:r>
              <a:rPr lang="he-IL" sz="4400" kern="0" dirty="0">
                <a:solidFill>
                  <a:srgbClr val="424242"/>
                </a:solidFill>
                <a:latin typeface="+mn-lt"/>
                <a:cs typeface="+mn-cs"/>
                <a:sym typeface="Calibri"/>
              </a:rPr>
              <a:t> </a:t>
            </a:r>
            <a:r>
              <a:rPr lang="ar-SA" sz="4400" kern="0" dirty="0">
                <a:solidFill>
                  <a:srgbClr val="424242"/>
                </a:solidFill>
                <a:latin typeface="+mn-lt"/>
                <a:cs typeface="+mn-cs"/>
                <a:sym typeface="Calibri"/>
              </a:rPr>
              <a:t>على ذلك</a:t>
            </a:r>
            <a:r>
              <a:rPr lang="he-IL" sz="4400" kern="0" dirty="0">
                <a:solidFill>
                  <a:srgbClr val="424242"/>
                </a:solidFill>
                <a:latin typeface="+mn-lt"/>
                <a:cs typeface="+mn-cs"/>
                <a:sym typeface="Calibri"/>
              </a:rPr>
              <a:t>.</a:t>
            </a:r>
            <a:endParaRPr lang="en-US" sz="4400" kern="0" dirty="0">
              <a:solidFill>
                <a:srgbClr val="424242"/>
              </a:solidFill>
              <a:latin typeface="+mn-lt"/>
              <a:cs typeface="+mn-cs"/>
              <a:sym typeface="Calibri"/>
            </a:endParaRPr>
          </a:p>
          <a:p>
            <a:pPr marL="685800" indent="-457200">
              <a:spcBef>
                <a:spcPts val="800"/>
              </a:spcBef>
              <a:spcAft>
                <a:spcPts val="0"/>
              </a:spcAft>
              <a:buClr>
                <a:srgbClr val="424242"/>
              </a:buClr>
              <a:buSzPts val="3600"/>
            </a:pPr>
            <a:r>
              <a:rPr lang="he-IL" sz="4400" b="1" kern="0" dirty="0">
                <a:solidFill>
                  <a:srgbClr val="424242"/>
                </a:solidFill>
                <a:latin typeface="Calibri" panose="020F0502020204030204" pitchFamily="34" charset="0"/>
                <a:cs typeface="+mn-cs"/>
                <a:sym typeface="Calibri"/>
              </a:rPr>
              <a:t>"</a:t>
            </a:r>
            <a:r>
              <a:rPr lang="ar-JO" sz="4400" b="1" kern="0" dirty="0">
                <a:solidFill>
                  <a:srgbClr val="424242"/>
                </a:solidFill>
                <a:latin typeface="Calibri" panose="020F0502020204030204" pitchFamily="34" charset="0"/>
                <a:cs typeface="+mn-cs"/>
                <a:sym typeface="Calibri"/>
              </a:rPr>
              <a:t>أن</a:t>
            </a:r>
            <a:r>
              <a:rPr lang="ar-SA" sz="4400" b="1" kern="0" dirty="0">
                <a:solidFill>
                  <a:srgbClr val="424242"/>
                </a:solidFill>
                <a:latin typeface="Calibri" panose="020F0502020204030204" pitchFamily="34" charset="0"/>
                <a:cs typeface="+mn-cs"/>
                <a:sym typeface="Calibri"/>
              </a:rPr>
              <a:t>َ</a:t>
            </a:r>
            <a:r>
              <a:rPr lang="ar-JO" sz="4400" b="1" kern="0" dirty="0">
                <a:solidFill>
                  <a:srgbClr val="424242"/>
                </a:solidFill>
                <a:latin typeface="Calibri" panose="020F0502020204030204" pitchFamily="34" charset="0"/>
                <a:cs typeface="+mn-cs"/>
                <a:sym typeface="Calibri"/>
              </a:rPr>
              <a:t>س صاحب الحدس</a:t>
            </a:r>
            <a:r>
              <a:rPr lang="he-IL" sz="4400" b="1" kern="0" dirty="0">
                <a:solidFill>
                  <a:srgbClr val="424242"/>
                </a:solidFill>
                <a:latin typeface="Calibri" panose="020F0502020204030204" pitchFamily="34" charset="0"/>
                <a:cs typeface="+mn-cs"/>
                <a:sym typeface="Calibri"/>
              </a:rPr>
              <a:t>"– </a:t>
            </a:r>
          </a:p>
          <a:p>
            <a:pPr marL="228600" lvl="0" indent="0">
              <a:spcBef>
                <a:spcPts val="800"/>
              </a:spcBef>
              <a:spcAft>
                <a:spcPts val="0"/>
              </a:spcAft>
              <a:buClr>
                <a:srgbClr val="424242"/>
              </a:buClr>
              <a:buSzPts val="3600"/>
              <a:buNone/>
            </a:pPr>
            <a:r>
              <a:rPr lang="he-IL" sz="4400" kern="0" dirty="0">
                <a:solidFill>
                  <a:srgbClr val="424242"/>
                </a:solidFill>
                <a:latin typeface="+mn-lt"/>
                <a:cs typeface="+mn-cs"/>
                <a:sym typeface="Calibri"/>
              </a:rPr>
              <a:t>       </a:t>
            </a:r>
            <a:r>
              <a:rPr lang="ar-JO" sz="4400" kern="0" dirty="0">
                <a:solidFill>
                  <a:srgbClr val="424242"/>
                </a:solidFill>
                <a:latin typeface="+mn-lt"/>
                <a:cs typeface="+mn-cs"/>
                <a:sym typeface="Calibri"/>
              </a:rPr>
              <a:t>يختار حسب </a:t>
            </a:r>
            <a:r>
              <a:rPr lang="ar-SA" sz="4400" kern="0" dirty="0">
                <a:solidFill>
                  <a:srgbClr val="424242"/>
                </a:solidFill>
                <a:latin typeface="+mn-lt"/>
                <a:cs typeface="+mn-cs"/>
                <a:sym typeface="Calibri"/>
              </a:rPr>
              <a:t>إحساسه</a:t>
            </a:r>
            <a:r>
              <a:rPr lang="ar-JO" sz="4400" kern="0" dirty="0">
                <a:solidFill>
                  <a:srgbClr val="424242"/>
                </a:solidFill>
                <a:latin typeface="+mn-lt"/>
                <a:cs typeface="+mn-cs"/>
                <a:sym typeface="Calibri"/>
              </a:rPr>
              <a:t> الداخلي</a:t>
            </a:r>
            <a:r>
              <a:rPr lang="ar-SA" sz="4400" kern="0" dirty="0">
                <a:solidFill>
                  <a:srgbClr val="424242"/>
                </a:solidFill>
                <a:latin typeface="+mn-lt"/>
                <a:cs typeface="+mn-cs"/>
                <a:sym typeface="Calibri"/>
              </a:rPr>
              <a:t>ّ،</a:t>
            </a:r>
            <a:r>
              <a:rPr lang="he-IL" sz="4400" kern="0" dirty="0">
                <a:solidFill>
                  <a:srgbClr val="424242"/>
                </a:solidFill>
                <a:latin typeface="+mn-lt"/>
                <a:cs typeface="+mn-cs"/>
                <a:sym typeface="Calibri"/>
              </a:rPr>
              <a:t> </a:t>
            </a:r>
            <a:r>
              <a:rPr lang="ar-SA" sz="4400" kern="0" dirty="0">
                <a:solidFill>
                  <a:srgbClr val="424242"/>
                </a:solidFill>
                <a:latin typeface="+mn-lt"/>
                <a:cs typeface="+mn-cs"/>
                <a:sym typeface="Calibri"/>
              </a:rPr>
              <a:t>و</a:t>
            </a:r>
            <a:r>
              <a:rPr lang="ar-JO" sz="4400" kern="0" dirty="0">
                <a:solidFill>
                  <a:srgbClr val="424242"/>
                </a:solidFill>
                <a:latin typeface="+mn-lt"/>
                <a:cs typeface="+mn-cs"/>
                <a:sym typeface="Calibri"/>
              </a:rPr>
              <a:t>حسب ما </a:t>
            </a:r>
            <a:r>
              <a:rPr lang="ar-SA" sz="4400" kern="0" dirty="0">
                <a:solidFill>
                  <a:srgbClr val="424242"/>
                </a:solidFill>
                <a:latin typeface="+mn-lt"/>
                <a:cs typeface="+mn-cs"/>
                <a:sym typeface="Calibri"/>
              </a:rPr>
              <a:t>ي</a:t>
            </a:r>
            <a:r>
              <a:rPr lang="ar-JO" sz="4400" kern="0" dirty="0">
                <a:solidFill>
                  <a:srgbClr val="424242"/>
                </a:solidFill>
                <a:latin typeface="+mn-lt"/>
                <a:cs typeface="+mn-cs"/>
                <a:sym typeface="Calibri"/>
              </a:rPr>
              <a:t>شعر </a:t>
            </a:r>
            <a:r>
              <a:rPr lang="ar-SA" sz="4400" kern="0" dirty="0" err="1">
                <a:solidFill>
                  <a:srgbClr val="424242"/>
                </a:solidFill>
                <a:latin typeface="+mn-lt"/>
                <a:cs typeface="+mn-cs"/>
                <a:sym typeface="Calibri"/>
              </a:rPr>
              <a:t>بأ</a:t>
            </a:r>
            <a:r>
              <a:rPr lang="ar-JO" sz="4400" kern="0" dirty="0">
                <a:solidFill>
                  <a:srgbClr val="424242"/>
                </a:solidFill>
                <a:latin typeface="+mn-lt"/>
                <a:cs typeface="+mn-cs"/>
                <a:sym typeface="Calibri"/>
              </a:rPr>
              <a:t>نه </a:t>
            </a:r>
            <a:r>
              <a:rPr lang="ar-SA" sz="4400" kern="0" dirty="0">
                <a:solidFill>
                  <a:srgbClr val="424242"/>
                </a:solidFill>
                <a:latin typeface="+mn-lt"/>
                <a:cs typeface="+mn-cs"/>
                <a:sym typeface="Calibri"/>
              </a:rPr>
              <a:t>الصواب</a:t>
            </a:r>
            <a:r>
              <a:rPr lang="he-IL" sz="4400" kern="0" dirty="0">
                <a:solidFill>
                  <a:srgbClr val="424242"/>
                </a:solidFill>
                <a:latin typeface="+mn-lt"/>
                <a:cs typeface="+mn-cs"/>
                <a:sym typeface="Calibri"/>
              </a:rPr>
              <a:t>.</a:t>
            </a:r>
            <a:endParaRPr lang="en-US" sz="4400" kern="0" dirty="0">
              <a:solidFill>
                <a:srgbClr val="424242"/>
              </a:solidFill>
              <a:latin typeface="+mn-lt"/>
              <a:cs typeface="+mn-cs"/>
              <a:sym typeface="Calibri"/>
            </a:endParaRPr>
          </a:p>
          <a:p>
            <a:pPr marL="685800" indent="-457200">
              <a:spcBef>
                <a:spcPts val="800"/>
              </a:spcBef>
              <a:spcAft>
                <a:spcPts val="0"/>
              </a:spcAft>
              <a:buClr>
                <a:srgbClr val="424242"/>
              </a:buClr>
              <a:buSzPts val="3600"/>
            </a:pPr>
            <a:r>
              <a:rPr lang="he-IL" sz="4400" b="1" kern="0" dirty="0">
                <a:solidFill>
                  <a:srgbClr val="424242"/>
                </a:solidFill>
                <a:latin typeface="+mn-lt"/>
                <a:cs typeface="+mn-cs"/>
                <a:sym typeface="Calibri"/>
              </a:rPr>
              <a:t>"</a:t>
            </a:r>
            <a:r>
              <a:rPr lang="ar-JO" sz="4400" b="1" kern="0" dirty="0">
                <a:solidFill>
                  <a:srgbClr val="424242"/>
                </a:solidFill>
                <a:latin typeface="Calibri" panose="020F0502020204030204" pitchFamily="34" charset="0"/>
                <a:cs typeface="+mn-cs"/>
                <a:sym typeface="Calibri"/>
              </a:rPr>
              <a:t>راجح المتأرجح</a:t>
            </a:r>
            <a:r>
              <a:rPr lang="he-IL" sz="4400" b="1" kern="0" dirty="0">
                <a:solidFill>
                  <a:srgbClr val="424242"/>
                </a:solidFill>
                <a:latin typeface="Calibri" panose="020F0502020204030204" pitchFamily="34" charset="0"/>
                <a:cs typeface="+mn-cs"/>
                <a:sym typeface="Calibri"/>
              </a:rPr>
              <a:t>"– </a:t>
            </a:r>
          </a:p>
          <a:p>
            <a:pPr marL="228600" lvl="0" indent="0">
              <a:spcBef>
                <a:spcPts val="800"/>
              </a:spcBef>
              <a:spcAft>
                <a:spcPts val="0"/>
              </a:spcAft>
              <a:buClr>
                <a:srgbClr val="424242"/>
              </a:buClr>
              <a:buSzPts val="3600"/>
              <a:buNone/>
            </a:pPr>
            <a:r>
              <a:rPr lang="he-IL" sz="4400" kern="0" dirty="0">
                <a:solidFill>
                  <a:srgbClr val="424242"/>
                </a:solidFill>
                <a:latin typeface="+mn-lt"/>
                <a:cs typeface="+mn-cs"/>
                <a:sym typeface="Calibri"/>
              </a:rPr>
              <a:t>       </a:t>
            </a:r>
            <a:r>
              <a:rPr lang="ar-JO" sz="4400" kern="0" dirty="0">
                <a:solidFill>
                  <a:srgbClr val="424242"/>
                </a:solidFill>
                <a:latin typeface="+mn-lt"/>
                <a:cs typeface="+mn-cs"/>
                <a:sym typeface="Calibri"/>
              </a:rPr>
              <a:t>يستصعب ات</a:t>
            </a:r>
            <a:r>
              <a:rPr lang="ar-SA" sz="4400" kern="0" dirty="0">
                <a:solidFill>
                  <a:srgbClr val="424242"/>
                </a:solidFill>
                <a:latin typeface="+mn-lt"/>
                <a:cs typeface="+mn-cs"/>
                <a:sym typeface="Calibri"/>
              </a:rPr>
              <a:t>ّ</a:t>
            </a:r>
            <a:r>
              <a:rPr lang="ar-JO" sz="4400" kern="0" dirty="0">
                <a:solidFill>
                  <a:srgbClr val="424242"/>
                </a:solidFill>
                <a:latin typeface="+mn-lt"/>
                <a:cs typeface="+mn-cs"/>
                <a:sym typeface="Calibri"/>
              </a:rPr>
              <a:t>خاذ قرار لأنه يغيّر مواقفه</a:t>
            </a:r>
            <a:r>
              <a:rPr lang="he-IL" sz="4400" kern="0" dirty="0">
                <a:solidFill>
                  <a:srgbClr val="424242"/>
                </a:solidFill>
                <a:latin typeface="+mn-lt"/>
                <a:cs typeface="+mn-cs"/>
                <a:sym typeface="Calibri"/>
              </a:rPr>
              <a:t> </a:t>
            </a:r>
            <a:r>
              <a:rPr lang="ar-SA" sz="4400" kern="0" dirty="0">
                <a:solidFill>
                  <a:srgbClr val="424242"/>
                </a:solidFill>
                <a:latin typeface="+mn-lt"/>
                <a:cs typeface="+mn-cs"/>
                <a:sym typeface="Calibri"/>
              </a:rPr>
              <a:t>باستمرار، </a:t>
            </a:r>
            <a:r>
              <a:rPr lang="ar-JO" sz="4400" kern="0" dirty="0">
                <a:solidFill>
                  <a:srgbClr val="424242"/>
                </a:solidFill>
                <a:latin typeface="+mn-lt"/>
                <a:cs typeface="+mn-cs"/>
                <a:sym typeface="Calibri"/>
              </a:rPr>
              <a:t>ويتنقل بآرائه من جهة </a:t>
            </a:r>
            <a:r>
              <a:rPr lang="ar-SA" sz="4400" kern="0" dirty="0">
                <a:solidFill>
                  <a:srgbClr val="424242"/>
                </a:solidFill>
                <a:latin typeface="+mn-lt"/>
                <a:cs typeface="+mn-cs"/>
                <a:sym typeface="Calibri"/>
              </a:rPr>
              <a:t>	إلى أخرى</a:t>
            </a:r>
            <a:r>
              <a:rPr lang="he-IL" sz="4000" kern="0" dirty="0">
                <a:solidFill>
                  <a:srgbClr val="424242"/>
                </a:solidFill>
                <a:latin typeface="+mn-lt"/>
                <a:cs typeface="+mn-cs"/>
                <a:sym typeface="Calibri"/>
              </a:rPr>
              <a:t>.</a:t>
            </a:r>
            <a:endParaRPr lang="en-US" sz="4000" kern="0" dirty="0">
              <a:solidFill>
                <a:srgbClr val="424242"/>
              </a:solidFill>
              <a:latin typeface="+mn-lt"/>
              <a:cs typeface="+mn-cs"/>
              <a:sym typeface="Calibri"/>
            </a:endParaRPr>
          </a:p>
          <a:p>
            <a:pPr marL="228600" lvl="0" indent="0">
              <a:lnSpc>
                <a:spcPct val="90000"/>
              </a:lnSpc>
              <a:spcBef>
                <a:spcPts val="800"/>
              </a:spcBef>
              <a:spcAft>
                <a:spcPts val="0"/>
              </a:spcAft>
              <a:buClr>
                <a:srgbClr val="424242"/>
              </a:buClr>
              <a:buSzPts val="3600"/>
              <a:buNone/>
            </a:pPr>
            <a:r>
              <a:rPr lang="en-US" sz="2000" kern="0" dirty="0">
                <a:solidFill>
                  <a:srgbClr val="424242"/>
                </a:solidFill>
                <a:latin typeface="+mn-lt"/>
                <a:cs typeface="+mn-cs"/>
                <a:sym typeface="Calibri"/>
              </a:rPr>
              <a:t> </a:t>
            </a:r>
          </a:p>
          <a:p>
            <a:endParaRPr lang="he-IL" dirty="0">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8320391" y="619110"/>
            <a:ext cx="2564578" cy="1692228"/>
          </a:xfrm>
          <a:prstGeom prst="rect">
            <a:avLst/>
          </a:prstGeom>
          <a:noFill/>
          <a:ln w="9525">
            <a:noFill/>
            <a:miter lim="800000"/>
            <a:headEnd/>
            <a:tailEnd/>
          </a:ln>
        </p:spPr>
      </p:pic>
    </p:spTree>
    <p:extLst>
      <p:ext uri="{BB962C8B-B14F-4D97-AF65-F5344CB8AC3E}">
        <p14:creationId xmlns:p14="http://schemas.microsoft.com/office/powerpoint/2010/main" val="20746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346444"/>
            <a:ext cx="11160000" cy="720000"/>
          </a:xfrm>
          <a:solidFill>
            <a:schemeClr val="tx2">
              <a:lumMod val="20000"/>
              <a:lumOff val="80000"/>
            </a:schemeClr>
          </a:solidFill>
        </p:spPr>
        <p:txBody>
          <a:bodyPr/>
          <a:lstStyle/>
          <a:p>
            <a:r>
              <a:rPr lang="ar-SA" dirty="0">
                <a:solidFill>
                  <a:srgbClr val="0070C0"/>
                </a:solidFill>
              </a:rPr>
              <a:t>أساليب</a:t>
            </a:r>
            <a:r>
              <a:rPr lang="ar-JO" dirty="0">
                <a:solidFill>
                  <a:srgbClr val="0070C0"/>
                </a:solidFill>
              </a:rPr>
              <a:t> </a:t>
            </a:r>
            <a:r>
              <a:rPr lang="ar-SA" dirty="0">
                <a:solidFill>
                  <a:srgbClr val="0070C0"/>
                </a:solidFill>
              </a:rPr>
              <a:t>ل</a:t>
            </a:r>
            <a:r>
              <a:rPr lang="ar-JO" dirty="0">
                <a:solidFill>
                  <a:srgbClr val="0070C0"/>
                </a:solidFill>
              </a:rPr>
              <a:t>ات</a:t>
            </a:r>
            <a:r>
              <a:rPr lang="ar-SA" dirty="0">
                <a:solidFill>
                  <a:srgbClr val="0070C0"/>
                </a:solidFill>
              </a:rPr>
              <a:t>ّ</a:t>
            </a:r>
            <a:r>
              <a:rPr lang="ar-JO" dirty="0">
                <a:solidFill>
                  <a:srgbClr val="0070C0"/>
                </a:solidFill>
              </a:rPr>
              <a:t>خاذ القرارات</a:t>
            </a:r>
            <a:endParaRPr lang="he-IL" dirty="0">
              <a:solidFill>
                <a:srgbClr val="0070C0"/>
              </a:solidFill>
              <a:cs typeface="+mn-cs"/>
            </a:endParaRPr>
          </a:p>
        </p:txBody>
      </p:sp>
      <p:sp>
        <p:nvSpPr>
          <p:cNvPr id="4" name="מציין מיקום תוכן 3"/>
          <p:cNvSpPr>
            <a:spLocks noGrp="1"/>
          </p:cNvSpPr>
          <p:nvPr>
            <p:ph sz="quarter" idx="4"/>
          </p:nvPr>
        </p:nvSpPr>
        <p:spPr>
          <a:xfrm>
            <a:off x="-2279723" y="1313436"/>
            <a:ext cx="11392403" cy="4878957"/>
          </a:xfrm>
        </p:spPr>
        <p:txBody>
          <a:bodyPr>
            <a:normAutofit/>
          </a:bodyPr>
          <a:lstStyle/>
          <a:p>
            <a:pPr marL="571500"/>
            <a:r>
              <a:rPr lang="he-IL" b="1" dirty="0">
                <a:solidFill>
                  <a:srgbClr val="424242"/>
                </a:solidFill>
                <a:latin typeface="Calibri" panose="020F0502020204030204" pitchFamily="34" charset="0"/>
                <a:ea typeface="Calibri" panose="020F0502020204030204" pitchFamily="34" charset="0"/>
                <a:cs typeface="+mn-cs"/>
              </a:rPr>
              <a:t>"</a:t>
            </a:r>
            <a:r>
              <a:rPr lang="ar-SA" b="1" dirty="0">
                <a:solidFill>
                  <a:srgbClr val="424242"/>
                </a:solidFill>
                <a:latin typeface="Calibri" panose="020F0502020204030204" pitchFamily="34" charset="0"/>
                <a:ea typeface="Calibri" panose="020F0502020204030204" pitchFamily="34" charset="0"/>
                <a:cs typeface="+mn-cs"/>
              </a:rPr>
              <a:t>أمل</a:t>
            </a:r>
            <a:r>
              <a:rPr lang="ar-JO" b="1" dirty="0">
                <a:solidFill>
                  <a:srgbClr val="424242"/>
                </a:solidFill>
                <a:latin typeface="Calibri" panose="020F0502020204030204" pitchFamily="34" charset="0"/>
                <a:ea typeface="Calibri" panose="020F0502020204030204" pitchFamily="34" charset="0"/>
                <a:cs typeface="+mn-cs"/>
              </a:rPr>
              <a:t> عند غيري أفضل</a:t>
            </a:r>
            <a:r>
              <a:rPr lang="he-IL" b="1" dirty="0">
                <a:solidFill>
                  <a:srgbClr val="424242"/>
                </a:solidFill>
                <a:latin typeface="Calibri" panose="020F0502020204030204" pitchFamily="34" charset="0"/>
                <a:ea typeface="Calibri" panose="020F0502020204030204" pitchFamily="34" charset="0"/>
                <a:cs typeface="+mn-cs"/>
              </a:rPr>
              <a:t>" –  </a:t>
            </a:r>
            <a:r>
              <a:rPr lang="ar-SA" dirty="0">
                <a:solidFill>
                  <a:srgbClr val="424242"/>
                </a:solidFill>
                <a:latin typeface="Calibri" panose="020F0502020204030204" pitchFamily="34" charset="0"/>
                <a:ea typeface="Calibri" panose="020F0502020204030204" pitchFamily="34" charset="0"/>
                <a:cs typeface="+mn-cs"/>
              </a:rPr>
              <a:t>تندم </a:t>
            </a:r>
            <a:r>
              <a:rPr lang="ar-JO" dirty="0">
                <a:solidFill>
                  <a:srgbClr val="424242"/>
                </a:solidFill>
                <a:latin typeface="Calibri" panose="020F0502020204030204" pitchFamily="34" charset="0"/>
                <a:ea typeface="Calibri" panose="020F0502020204030204" pitchFamily="34" charset="0"/>
                <a:cs typeface="+mn-cs"/>
              </a:rPr>
              <a:t>ب</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ع</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د أن تقرر</a:t>
            </a:r>
            <a:r>
              <a:rPr lang="ar-SA" dirty="0">
                <a:solidFill>
                  <a:srgbClr val="424242"/>
                </a:solidFill>
                <a:latin typeface="Calibri" panose="020F0502020204030204" pitchFamily="34" charset="0"/>
                <a:ea typeface="Calibri" panose="020F0502020204030204" pitchFamily="34" charset="0"/>
                <a:cs typeface="+mn-cs"/>
              </a:rPr>
              <a:t>،</a:t>
            </a:r>
            <a:r>
              <a:rPr lang="ar-SY"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تترد</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د وتخاف من النتائج ولهذا تفك</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ر</a:t>
            </a:r>
            <a:endParaRPr lang="ar-SY" dirty="0">
              <a:solidFill>
                <a:srgbClr val="424242"/>
              </a:solidFill>
              <a:latin typeface="Calibri" panose="020F0502020204030204" pitchFamily="34" charset="0"/>
              <a:ea typeface="Calibri" panose="020F0502020204030204" pitchFamily="34" charset="0"/>
              <a:cs typeface="+mn-cs"/>
            </a:endParaRPr>
          </a:p>
          <a:p>
            <a:pPr marL="228600" indent="0">
              <a:buNone/>
            </a:pPr>
            <a:r>
              <a:rPr lang="ar-JO" dirty="0">
                <a:solidFill>
                  <a:srgbClr val="424242"/>
                </a:solidFill>
                <a:latin typeface="Calibri" panose="020F0502020204030204" pitchFamily="34" charset="0"/>
                <a:ea typeface="Calibri" panose="020F0502020204030204" pitchFamily="34" charset="0"/>
                <a:cs typeface="+mn-cs"/>
              </a:rPr>
              <a:t> لو أنها </a:t>
            </a:r>
            <a:r>
              <a:rPr lang="ar-SY" dirty="0">
                <a:solidFill>
                  <a:srgbClr val="424242"/>
                </a:solidFill>
                <a:latin typeface="Calibri" panose="020F0502020204030204" pitchFamily="34" charset="0"/>
                <a:ea typeface="Calibri" panose="020F0502020204030204" pitchFamily="34" charset="0"/>
                <a:cs typeface="+mn-cs"/>
              </a:rPr>
              <a:t>ا</a:t>
            </a:r>
            <a:r>
              <a:rPr lang="ar-JO" dirty="0" err="1">
                <a:solidFill>
                  <a:srgbClr val="424242"/>
                </a:solidFill>
                <a:latin typeface="Calibri" panose="020F0502020204030204" pitchFamily="34" charset="0"/>
                <a:ea typeface="Calibri" panose="020F0502020204030204" pitchFamily="34" charset="0"/>
                <a:cs typeface="+mn-cs"/>
              </a:rPr>
              <a:t>ختارت</a:t>
            </a:r>
            <a:r>
              <a:rPr lang="ar-JO" dirty="0">
                <a:solidFill>
                  <a:srgbClr val="424242"/>
                </a:solidFill>
                <a:latin typeface="Calibri" panose="020F0502020204030204" pitchFamily="34" charset="0"/>
                <a:ea typeface="Calibri" panose="020F0502020204030204" pitchFamily="34" charset="0"/>
                <a:cs typeface="+mn-cs"/>
              </a:rPr>
              <a:t> ال</a:t>
            </a:r>
            <a:r>
              <a:rPr lang="ar-SY" dirty="0">
                <a:solidFill>
                  <a:srgbClr val="424242"/>
                </a:solidFill>
                <a:latin typeface="Calibri" panose="020F0502020204030204" pitchFamily="34" charset="0"/>
                <a:ea typeface="Calibri" panose="020F0502020204030204" pitchFamily="34" charset="0"/>
                <a:cs typeface="+mn-cs"/>
              </a:rPr>
              <a:t>إ</a:t>
            </a:r>
            <a:r>
              <a:rPr lang="ar-JO" dirty="0">
                <a:solidFill>
                  <a:srgbClr val="424242"/>
                </a:solidFill>
                <a:latin typeface="Calibri" panose="020F0502020204030204" pitchFamily="34" charset="0"/>
                <a:ea typeface="Calibri" panose="020F0502020204030204" pitchFamily="34" charset="0"/>
                <a:cs typeface="+mn-cs"/>
              </a:rPr>
              <a:t>مكاني</a:t>
            </a:r>
            <a:r>
              <a:rPr lang="ar-SY"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ة الثانية لكان أفضل</a:t>
            </a:r>
            <a:r>
              <a:rPr lang="he-IL" dirty="0">
                <a:solidFill>
                  <a:srgbClr val="424242"/>
                </a:solidFill>
                <a:latin typeface="Calibri" panose="020F0502020204030204" pitchFamily="34" charset="0"/>
                <a:ea typeface="Calibri" panose="020F0502020204030204" pitchFamily="34" charset="0"/>
                <a:cs typeface="+mn-cs"/>
              </a:rPr>
              <a:t>.</a:t>
            </a:r>
            <a:endParaRPr lang="he-IL" dirty="0">
              <a:latin typeface="Calibri" panose="020F0502020204030204" pitchFamily="34" charset="0"/>
              <a:cs typeface="+mn-cs"/>
            </a:endParaRPr>
          </a:p>
          <a:p>
            <a:pPr marL="571500"/>
            <a:r>
              <a:rPr lang="he-IL" b="1" dirty="0">
                <a:solidFill>
                  <a:srgbClr val="424242"/>
                </a:solidFill>
                <a:latin typeface="Calibri" panose="020F0502020204030204" pitchFamily="34" charset="0"/>
                <a:ea typeface="Calibri" panose="020F0502020204030204" pitchFamily="34" charset="0"/>
                <a:cs typeface="+mn-cs"/>
              </a:rPr>
              <a:t>"</a:t>
            </a:r>
            <a:r>
              <a:rPr lang="ar-JO" b="1" dirty="0">
                <a:solidFill>
                  <a:srgbClr val="424242"/>
                </a:solidFill>
                <a:latin typeface="Calibri" panose="020F0502020204030204" pitchFamily="34" charset="0"/>
                <a:ea typeface="Calibri" panose="020F0502020204030204" pitchFamily="34" charset="0"/>
                <a:cs typeface="+mn-cs"/>
              </a:rPr>
              <a:t>سمر تتركها للقدر</a:t>
            </a:r>
            <a:r>
              <a:rPr lang="he-IL" b="1" dirty="0">
                <a:solidFill>
                  <a:srgbClr val="424242"/>
                </a:solidFill>
                <a:latin typeface="Calibri" panose="020F0502020204030204" pitchFamily="34" charset="0"/>
                <a:ea typeface="Calibri" panose="020F0502020204030204" pitchFamily="34" charset="0"/>
                <a:cs typeface="+mn-cs"/>
              </a:rPr>
              <a:t>" – </a:t>
            </a:r>
            <a:r>
              <a:rPr lang="ar-JO" dirty="0">
                <a:solidFill>
                  <a:srgbClr val="424242"/>
                </a:solidFill>
                <a:latin typeface="Calibri" panose="020F0502020204030204" pitchFamily="34" charset="0"/>
                <a:ea typeface="Calibri" panose="020F0502020204030204" pitchFamily="34" charset="0"/>
                <a:cs typeface="+mn-cs"/>
              </a:rPr>
              <a:t>لا تقر</a:t>
            </a:r>
            <a:r>
              <a:rPr lang="ar-SY"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ر بنفسها وتترك </a:t>
            </a:r>
            <a:r>
              <a:rPr lang="ar-SA" dirty="0">
                <a:solidFill>
                  <a:srgbClr val="424242"/>
                </a:solidFill>
                <a:latin typeface="Calibri" panose="020F0502020204030204" pitchFamily="34" charset="0"/>
                <a:ea typeface="Calibri" panose="020F0502020204030204" pitchFamily="34" charset="0"/>
                <a:cs typeface="+mn-cs"/>
              </a:rPr>
              <a:t>الأمور</a:t>
            </a:r>
            <a:r>
              <a:rPr lang="he-IL"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للحظ والقدر</a:t>
            </a:r>
            <a:r>
              <a:rPr lang="he-IL" dirty="0">
                <a:solidFill>
                  <a:srgbClr val="424242"/>
                </a:solidFill>
                <a:latin typeface="Calibri" panose="020F0502020204030204" pitchFamily="34" charset="0"/>
                <a:ea typeface="Calibri" panose="020F0502020204030204" pitchFamily="34" charset="0"/>
                <a:cs typeface="+mn-cs"/>
              </a:rPr>
              <a:t>. </a:t>
            </a:r>
            <a:endParaRPr lang="he-IL" dirty="0">
              <a:cs typeface="+mn-cs"/>
            </a:endParaRPr>
          </a:p>
          <a:p>
            <a:pPr marL="571500"/>
            <a:r>
              <a:rPr lang="he-IL" b="1" dirty="0">
                <a:solidFill>
                  <a:srgbClr val="424242"/>
                </a:solidFill>
                <a:latin typeface="Calibri" panose="020F0502020204030204" pitchFamily="34" charset="0"/>
                <a:ea typeface="Calibri" panose="020F0502020204030204" pitchFamily="34" charset="0"/>
                <a:cs typeface="+mn-cs"/>
              </a:rPr>
              <a:t>"</a:t>
            </a:r>
            <a:r>
              <a:rPr lang="ar-SA" b="1" dirty="0" err="1">
                <a:solidFill>
                  <a:srgbClr val="424242"/>
                </a:solidFill>
                <a:latin typeface="Calibri" panose="020F0502020204030204" pitchFamily="34" charset="0"/>
                <a:ea typeface="Calibri" panose="020F0502020204030204" pitchFamily="34" charset="0"/>
                <a:cs typeface="+mn-cs"/>
              </a:rPr>
              <a:t>سا</a:t>
            </a:r>
            <a:r>
              <a:rPr lang="ar-JO" b="1" dirty="0">
                <a:solidFill>
                  <a:srgbClr val="424242"/>
                </a:solidFill>
                <a:latin typeface="Calibri" panose="020F0502020204030204" pitchFamily="34" charset="0"/>
                <a:ea typeface="Calibri" panose="020F0502020204030204" pitchFamily="34" charset="0"/>
                <a:cs typeface="+mn-cs"/>
              </a:rPr>
              <a:t>لي أنت ق</a:t>
            </a:r>
            <a:r>
              <a:rPr lang="ar-SA" b="1" dirty="0">
                <a:solidFill>
                  <a:srgbClr val="424242"/>
                </a:solidFill>
                <a:latin typeface="Calibri" panose="020F0502020204030204" pitchFamily="34" charset="0"/>
                <a:ea typeface="Calibri" panose="020F0502020204030204" pitchFamily="34" charset="0"/>
                <a:cs typeface="+mn-cs"/>
              </a:rPr>
              <a:t>ُ</a:t>
            </a:r>
            <a:r>
              <a:rPr lang="ar-JO" b="1" dirty="0">
                <a:solidFill>
                  <a:srgbClr val="424242"/>
                </a:solidFill>
                <a:latin typeface="Calibri" panose="020F0502020204030204" pitchFamily="34" charset="0"/>
                <a:ea typeface="Calibri" panose="020F0502020204030204" pitchFamily="34" charset="0"/>
                <a:cs typeface="+mn-cs"/>
              </a:rPr>
              <a:t>ل لي</a:t>
            </a:r>
            <a:r>
              <a:rPr lang="he-IL" b="1" dirty="0">
                <a:solidFill>
                  <a:srgbClr val="424242"/>
                </a:solidFill>
                <a:latin typeface="Calibri" panose="020F0502020204030204" pitchFamily="34" charset="0"/>
                <a:ea typeface="Calibri" panose="020F0502020204030204" pitchFamily="34" charset="0"/>
                <a:cs typeface="+mn-cs"/>
              </a:rPr>
              <a:t>" – </a:t>
            </a:r>
          </a:p>
          <a:p>
            <a:pPr marL="228600" indent="0">
              <a:buNone/>
            </a:pPr>
            <a:r>
              <a:rPr lang="he-IL" dirty="0">
                <a:solidFill>
                  <a:srgbClr val="424242"/>
                </a:solidFill>
                <a:latin typeface="Calibri" panose="020F0502020204030204" pitchFamily="34" charset="0"/>
                <a:ea typeface="Calibri" panose="020F0502020204030204" pitchFamily="34" charset="0"/>
                <a:cs typeface="+mn-cs"/>
              </a:rPr>
              <a:t>      </a:t>
            </a:r>
            <a:r>
              <a:rPr lang="ar-SA" dirty="0">
                <a:solidFill>
                  <a:srgbClr val="424242"/>
                </a:solidFill>
                <a:latin typeface="Calibri" panose="020F0502020204030204" pitchFamily="34" charset="0"/>
                <a:ea typeface="Calibri" panose="020F0502020204030204" pitchFamily="34" charset="0"/>
                <a:cs typeface="+mn-cs"/>
              </a:rPr>
              <a:t>تُ</a:t>
            </a:r>
            <a:r>
              <a:rPr lang="ar-JO" dirty="0">
                <a:solidFill>
                  <a:srgbClr val="424242"/>
                </a:solidFill>
                <a:latin typeface="Calibri" panose="020F0502020204030204" pitchFamily="34" charset="0"/>
                <a:ea typeface="Calibri" panose="020F0502020204030204" pitchFamily="34" charset="0"/>
                <a:cs typeface="+mn-cs"/>
              </a:rPr>
              <a:t>بق</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ي القرار للآخرين</a:t>
            </a:r>
            <a:r>
              <a:rPr lang="he-IL" dirty="0">
                <a:solidFill>
                  <a:srgbClr val="424242"/>
                </a:solidFill>
                <a:latin typeface="Calibri" panose="020F0502020204030204" pitchFamily="34" charset="0"/>
                <a:ea typeface="Calibri" panose="020F0502020204030204" pitchFamily="34" charset="0"/>
                <a:cs typeface="+mn-cs"/>
              </a:rPr>
              <a:t> </a:t>
            </a:r>
            <a:r>
              <a:rPr lang="ar-SA" dirty="0">
                <a:solidFill>
                  <a:srgbClr val="424242"/>
                </a:solidFill>
                <a:latin typeface="Calibri" panose="020F0502020204030204" pitchFamily="34" charset="0"/>
                <a:ea typeface="Calibri" panose="020F0502020204030204" pitchFamily="34" charset="0"/>
                <a:cs typeface="+mn-cs"/>
              </a:rPr>
              <a:t>دائمًا</a:t>
            </a:r>
            <a:r>
              <a:rPr lang="he-IL"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ال</a:t>
            </a:r>
            <a:r>
              <a:rPr lang="ar-SA" dirty="0">
                <a:solidFill>
                  <a:srgbClr val="424242"/>
                </a:solidFill>
                <a:latin typeface="Calibri" panose="020F0502020204030204" pitchFamily="34" charset="0"/>
                <a:ea typeface="Calibri" panose="020F0502020204030204" pitchFamily="34" charset="0"/>
                <a:cs typeface="+mn-cs"/>
              </a:rPr>
              <a:t>أ</a:t>
            </a:r>
            <a:r>
              <a:rPr lang="ar-JO" dirty="0">
                <a:solidFill>
                  <a:srgbClr val="424242"/>
                </a:solidFill>
                <a:latin typeface="Calibri" panose="020F0502020204030204" pitchFamily="34" charset="0"/>
                <a:ea typeface="Calibri" panose="020F0502020204030204" pitchFamily="34" charset="0"/>
                <a:cs typeface="+mn-cs"/>
              </a:rPr>
              <a:t>صدقاء</a:t>
            </a:r>
            <a:r>
              <a:rPr lang="ar-SA" dirty="0">
                <a:solidFill>
                  <a:srgbClr val="424242"/>
                </a:solidFill>
                <a:latin typeface="Calibri" panose="020F0502020204030204" pitchFamily="34" charset="0"/>
                <a:ea typeface="Calibri" panose="020F0502020204030204" pitchFamily="34" charset="0"/>
                <a:cs typeface="+mn-cs"/>
              </a:rPr>
              <a:t>،</a:t>
            </a:r>
            <a:r>
              <a:rPr lang="he-IL"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ال</a:t>
            </a:r>
            <a:r>
              <a:rPr lang="ar-SA" dirty="0">
                <a:solidFill>
                  <a:srgbClr val="424242"/>
                </a:solidFill>
                <a:latin typeface="Calibri" panose="020F0502020204030204" pitchFamily="34" charset="0"/>
                <a:ea typeface="Calibri" panose="020F0502020204030204" pitchFamily="34" charset="0"/>
                <a:cs typeface="+mn-cs"/>
              </a:rPr>
              <a:t>أ</a:t>
            </a:r>
            <a:r>
              <a:rPr lang="ar-JO" dirty="0">
                <a:solidFill>
                  <a:srgbClr val="424242"/>
                </a:solidFill>
                <a:latin typeface="Calibri" panose="020F0502020204030204" pitchFamily="34" charset="0"/>
                <a:ea typeface="Calibri" panose="020F0502020204030204" pitchFamily="34" charset="0"/>
                <a:cs typeface="+mn-cs"/>
              </a:rPr>
              <a:t>هل</a:t>
            </a:r>
            <a:r>
              <a:rPr lang="ar-SA" dirty="0">
                <a:solidFill>
                  <a:srgbClr val="424242"/>
                </a:solidFill>
                <a:latin typeface="Calibri" panose="020F0502020204030204" pitchFamily="34" charset="0"/>
                <a:ea typeface="Calibri" panose="020F0502020204030204" pitchFamily="34" charset="0"/>
                <a:cs typeface="+mn-cs"/>
              </a:rPr>
              <a:t>،</a:t>
            </a:r>
            <a:r>
              <a:rPr lang="he-IL"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أو أصحاب السلطة الآخرين</a:t>
            </a:r>
            <a:r>
              <a:rPr lang="he-IL" dirty="0">
                <a:solidFill>
                  <a:srgbClr val="424242"/>
                </a:solidFill>
                <a:latin typeface="Calibri" panose="020F0502020204030204" pitchFamily="34" charset="0"/>
                <a:ea typeface="Calibri" panose="020F0502020204030204" pitchFamily="34" charset="0"/>
                <a:cs typeface="+mn-cs"/>
              </a:rPr>
              <a:t>).</a:t>
            </a:r>
            <a:endParaRPr lang="he-IL" dirty="0">
              <a:cs typeface="+mn-cs"/>
            </a:endParaRPr>
          </a:p>
          <a:p>
            <a:pPr marL="571500"/>
            <a:r>
              <a:rPr lang="he-IL" b="1" dirty="0">
                <a:solidFill>
                  <a:srgbClr val="424242"/>
                </a:solidFill>
                <a:latin typeface="Calibri" panose="020F0502020204030204" pitchFamily="34" charset="0"/>
                <a:ea typeface="Calibri" panose="020F0502020204030204" pitchFamily="34" charset="0"/>
                <a:cs typeface="+mn-cs"/>
              </a:rPr>
              <a:t>"</a:t>
            </a:r>
            <a:r>
              <a:rPr lang="ar-JO" b="1" dirty="0">
                <a:solidFill>
                  <a:srgbClr val="424242"/>
                </a:solidFill>
                <a:latin typeface="Calibri" panose="020F0502020204030204" pitchFamily="34" charset="0"/>
                <a:ea typeface="Calibri" panose="020F0502020204030204" pitchFamily="34" charset="0"/>
                <a:cs typeface="+mn-cs"/>
              </a:rPr>
              <a:t> </a:t>
            </a:r>
            <a:r>
              <a:rPr lang="ar-SA" b="1" dirty="0">
                <a:solidFill>
                  <a:srgbClr val="424242"/>
                </a:solidFill>
                <a:latin typeface="Calibri" panose="020F0502020204030204" pitchFamily="34" charset="0"/>
                <a:ea typeface="Calibri" panose="020F0502020204030204" pitchFamily="34" charset="0"/>
                <a:cs typeface="+mn-cs"/>
              </a:rPr>
              <a:t>أشرف لستُ أعرف</a:t>
            </a:r>
            <a:r>
              <a:rPr lang="he-IL" b="1" dirty="0">
                <a:solidFill>
                  <a:srgbClr val="424242"/>
                </a:solidFill>
                <a:latin typeface="Calibri" panose="020F0502020204030204" pitchFamily="34" charset="0"/>
                <a:ea typeface="Calibri" panose="020F0502020204030204" pitchFamily="34" charset="0"/>
                <a:cs typeface="+mn-cs"/>
              </a:rPr>
              <a:t>" – </a:t>
            </a:r>
          </a:p>
          <a:p>
            <a:pPr marL="228600" indent="0">
              <a:buNone/>
            </a:pPr>
            <a:r>
              <a:rPr lang="he-IL" dirty="0">
                <a:solidFill>
                  <a:srgbClr val="424242"/>
                </a:solidFill>
                <a:latin typeface="Calibri" panose="020F0502020204030204" pitchFamily="34" charset="0"/>
                <a:ea typeface="Calibri" panose="020F0502020204030204" pitchFamily="34" charset="0"/>
                <a:cs typeface="+mn-cs"/>
              </a:rPr>
              <a:t>      </a:t>
            </a:r>
            <a:r>
              <a:rPr lang="ar-JO" dirty="0">
                <a:solidFill>
                  <a:srgbClr val="424242"/>
                </a:solidFill>
                <a:latin typeface="Calibri" panose="020F0502020204030204" pitchFamily="34" charset="0"/>
                <a:ea typeface="Calibri" panose="020F0502020204030204" pitchFamily="34" charset="0"/>
                <a:cs typeface="+mn-cs"/>
              </a:rPr>
              <a:t>لا يعرف عن نفسه </a:t>
            </a:r>
            <a:r>
              <a:rPr lang="ar-JO" dirty="0" err="1">
                <a:solidFill>
                  <a:srgbClr val="424242"/>
                </a:solidFill>
                <a:latin typeface="Calibri" panose="020F0502020204030204" pitchFamily="34" charset="0"/>
                <a:ea typeface="Calibri" panose="020F0502020204030204" pitchFamily="34" charset="0"/>
                <a:cs typeface="+mn-cs"/>
              </a:rPr>
              <a:t>شيئ</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ا ولا</a:t>
            </a:r>
            <a:r>
              <a:rPr lang="ar-SA" dirty="0">
                <a:solidFill>
                  <a:srgbClr val="424242"/>
                </a:solidFill>
                <a:latin typeface="Calibri" panose="020F0502020204030204" pitchFamily="34" charset="0"/>
                <a:ea typeface="Calibri" panose="020F0502020204030204" pitchFamily="34" charset="0"/>
                <a:cs typeface="+mn-cs"/>
              </a:rPr>
              <a:t>عن </a:t>
            </a:r>
            <a:r>
              <a:rPr lang="ar-JO" dirty="0">
                <a:solidFill>
                  <a:srgbClr val="424242"/>
                </a:solidFill>
                <a:latin typeface="Calibri" panose="020F0502020204030204" pitchFamily="34" charset="0"/>
                <a:ea typeface="Calibri" panose="020F0502020204030204" pitchFamily="34" charset="0"/>
                <a:cs typeface="+mn-cs"/>
              </a:rPr>
              <a:t>ال</a:t>
            </a:r>
            <a:r>
              <a:rPr lang="ar-SA" dirty="0">
                <a:solidFill>
                  <a:srgbClr val="424242"/>
                </a:solidFill>
                <a:latin typeface="Calibri" panose="020F0502020204030204" pitchFamily="34" charset="0"/>
                <a:ea typeface="Calibri" panose="020F0502020204030204" pitchFamily="34" charset="0"/>
                <a:cs typeface="+mn-cs"/>
              </a:rPr>
              <a:t>إ</a:t>
            </a:r>
            <a:r>
              <a:rPr lang="ar-JO" dirty="0">
                <a:solidFill>
                  <a:srgbClr val="424242"/>
                </a:solidFill>
                <a:latin typeface="Calibri" panose="020F0502020204030204" pitchFamily="34" charset="0"/>
                <a:ea typeface="Calibri" panose="020F0502020204030204" pitchFamily="34" charset="0"/>
                <a:cs typeface="+mn-cs"/>
              </a:rPr>
              <a:t>مكاني</a:t>
            </a:r>
            <a:r>
              <a:rPr lang="ar-SA" dirty="0">
                <a:solidFill>
                  <a:srgbClr val="424242"/>
                </a:solidFill>
                <a:latin typeface="Calibri" panose="020F0502020204030204" pitchFamily="34" charset="0"/>
                <a:ea typeface="Calibri" panose="020F0502020204030204" pitchFamily="34" charset="0"/>
                <a:cs typeface="+mn-cs"/>
              </a:rPr>
              <a:t>ّ</a:t>
            </a:r>
            <a:r>
              <a:rPr lang="ar-JO" dirty="0">
                <a:solidFill>
                  <a:srgbClr val="424242"/>
                </a:solidFill>
                <a:latin typeface="Calibri" panose="020F0502020204030204" pitchFamily="34" charset="0"/>
                <a:ea typeface="Calibri" panose="020F0502020204030204" pitchFamily="34" charset="0"/>
                <a:cs typeface="+mn-cs"/>
              </a:rPr>
              <a:t>ات</a:t>
            </a:r>
            <a:r>
              <a:rPr lang="he-IL" dirty="0">
                <a:solidFill>
                  <a:srgbClr val="424242"/>
                </a:solidFill>
                <a:latin typeface="Calibri" panose="020F0502020204030204" pitchFamily="34" charset="0"/>
                <a:ea typeface="Calibri" panose="020F0502020204030204" pitchFamily="34" charset="0"/>
                <a:cs typeface="+mn-cs"/>
              </a:rPr>
              <a:t> </a:t>
            </a:r>
            <a:r>
              <a:rPr lang="ar-SA" dirty="0">
                <a:solidFill>
                  <a:srgbClr val="424242"/>
                </a:solidFill>
                <a:latin typeface="Calibri" panose="020F0502020204030204" pitchFamily="34" charset="0"/>
                <a:ea typeface="Calibri" panose="020F0502020204030204" pitchFamily="34" charset="0"/>
                <a:cs typeface="+mn-cs"/>
              </a:rPr>
              <a:t>المتوفّرة</a:t>
            </a:r>
            <a:r>
              <a:rPr lang="ar-JO" dirty="0">
                <a:solidFill>
                  <a:srgbClr val="424242"/>
                </a:solidFill>
                <a:latin typeface="Calibri" panose="020F0502020204030204" pitchFamily="34" charset="0"/>
                <a:ea typeface="Calibri" panose="020F0502020204030204" pitchFamily="34" charset="0"/>
                <a:cs typeface="+mn-cs"/>
              </a:rPr>
              <a:t> حوله</a:t>
            </a:r>
            <a:r>
              <a:rPr lang="he-IL" dirty="0">
                <a:solidFill>
                  <a:srgbClr val="424242"/>
                </a:solidFill>
                <a:latin typeface="Calibri" panose="020F0502020204030204" pitchFamily="34" charset="0"/>
                <a:ea typeface="Calibri" panose="020F0502020204030204" pitchFamily="34" charset="0"/>
                <a:cs typeface="+mn-cs"/>
              </a:rPr>
              <a:t>.</a:t>
            </a:r>
          </a:p>
          <a:p>
            <a:pPr marL="571500"/>
            <a:r>
              <a:rPr lang="he-IL" b="1" dirty="0">
                <a:solidFill>
                  <a:srgbClr val="424242"/>
                </a:solidFill>
                <a:latin typeface="Calibri" panose="020F0502020204030204" pitchFamily="34" charset="0"/>
                <a:cs typeface="+mn-cs"/>
              </a:rPr>
              <a:t>  </a:t>
            </a:r>
            <a:r>
              <a:rPr lang="ar-JO" b="1" dirty="0">
                <a:solidFill>
                  <a:srgbClr val="424242"/>
                </a:solidFill>
                <a:latin typeface="Calibri" panose="020F0502020204030204" pitchFamily="34" charset="0"/>
                <a:cs typeface="+mn-cs"/>
              </a:rPr>
              <a:t>ت</a:t>
            </a:r>
            <a:r>
              <a:rPr lang="ar-SA" b="1" dirty="0">
                <a:solidFill>
                  <a:srgbClr val="424242"/>
                </a:solidFill>
                <a:latin typeface="Calibri" panose="020F0502020204030204" pitchFamily="34" charset="0"/>
                <a:cs typeface="+mn-cs"/>
              </a:rPr>
              <a:t>ت</a:t>
            </a:r>
            <a:r>
              <a:rPr lang="ar-JO" b="1" dirty="0" err="1">
                <a:solidFill>
                  <a:srgbClr val="424242"/>
                </a:solidFill>
                <a:latin typeface="Calibri" panose="020F0502020204030204" pitchFamily="34" charset="0"/>
                <a:cs typeface="+mn-cs"/>
              </a:rPr>
              <a:t>وص</a:t>
            </a:r>
            <a:r>
              <a:rPr lang="ar-SA" b="1" dirty="0">
                <a:solidFill>
                  <a:srgbClr val="424242"/>
                </a:solidFill>
                <a:latin typeface="Calibri" panose="020F0502020204030204" pitchFamily="34" charset="0"/>
                <a:cs typeface="+mn-cs"/>
              </a:rPr>
              <a:t>ّ</a:t>
            </a:r>
            <a:r>
              <a:rPr lang="ar-JO" b="1" dirty="0">
                <a:solidFill>
                  <a:srgbClr val="424242"/>
                </a:solidFill>
                <a:latin typeface="Calibri" panose="020F0502020204030204" pitchFamily="34" charset="0"/>
                <a:cs typeface="+mn-cs"/>
              </a:rPr>
              <a:t>ل</a:t>
            </a:r>
            <a:r>
              <a:rPr lang="ar-SA" b="1" dirty="0" err="1">
                <a:solidFill>
                  <a:srgbClr val="424242"/>
                </a:solidFill>
                <a:latin typeface="Calibri" panose="020F0502020204030204" pitchFamily="34" charset="0"/>
                <a:cs typeface="+mn-cs"/>
              </a:rPr>
              <a:t>ون</a:t>
            </a:r>
            <a:r>
              <a:rPr lang="ar-JO" b="1" dirty="0">
                <a:solidFill>
                  <a:srgbClr val="424242"/>
                </a:solidFill>
                <a:latin typeface="Calibri" panose="020F0502020204030204" pitchFamily="34" charset="0"/>
                <a:cs typeface="+mn-cs"/>
              </a:rPr>
              <a:t> ل</a:t>
            </a:r>
            <a:r>
              <a:rPr lang="ar-SA" b="1" dirty="0">
                <a:solidFill>
                  <a:srgbClr val="424242"/>
                </a:solidFill>
                <a:latin typeface="Calibri" panose="020F0502020204030204" pitchFamily="34" charset="0"/>
                <a:cs typeface="+mn-cs"/>
              </a:rPr>
              <a:t>ل</a:t>
            </a:r>
            <a:r>
              <a:rPr lang="ar-JO" b="1" dirty="0">
                <a:solidFill>
                  <a:srgbClr val="424242"/>
                </a:solidFill>
                <a:latin typeface="Calibri" panose="020F0502020204030204" pitchFamily="34" charset="0"/>
                <a:cs typeface="+mn-cs"/>
              </a:rPr>
              <a:t>قرارات</a:t>
            </a:r>
            <a:r>
              <a:rPr lang="ar-SA" b="1" dirty="0">
                <a:solidFill>
                  <a:srgbClr val="424242"/>
                </a:solidFill>
                <a:latin typeface="Calibri" panose="020F0502020204030204" pitchFamily="34" charset="0"/>
                <a:cs typeface="+mn-cs"/>
              </a:rPr>
              <a:t> بأسلوب آخر</a:t>
            </a:r>
            <a:r>
              <a:rPr lang="he-IL" dirty="0">
                <a:solidFill>
                  <a:srgbClr val="424242"/>
                </a:solidFill>
                <a:latin typeface="Calibri" panose="020F0502020204030204" pitchFamily="34" charset="0"/>
                <a:cs typeface="+mn-cs"/>
              </a:rPr>
              <a:t>: </a:t>
            </a:r>
            <a:r>
              <a:rPr lang="ar-SA" dirty="0">
                <a:solidFill>
                  <a:srgbClr val="424242"/>
                </a:solidFill>
                <a:latin typeface="Calibri" panose="020F0502020204030204" pitchFamily="34" charset="0"/>
                <a:cs typeface="+mn-cs"/>
              </a:rPr>
              <a:t>دوّنوا أسلوبكم..</a:t>
            </a:r>
            <a:r>
              <a:rPr lang="ar-JO" dirty="0">
                <a:solidFill>
                  <a:srgbClr val="424242"/>
                </a:solidFill>
                <a:latin typeface="Calibri" panose="020F0502020204030204" pitchFamily="34" charset="0"/>
                <a:cs typeface="+mn-cs"/>
              </a:rPr>
              <a:t> </a:t>
            </a:r>
            <a:endParaRPr lang="he-IL" dirty="0">
              <a:cs typeface="+mn-cs"/>
            </a:endParaRPr>
          </a:p>
          <a:p>
            <a:endParaRPr lang="he-IL" dirty="0">
              <a:cs typeface="+mn-cs"/>
            </a:endParaRPr>
          </a:p>
        </p:txBody>
      </p:sp>
      <p:pic>
        <p:nvPicPr>
          <p:cNvPr id="7" name="Picture 2">
            <a:extLst>
              <a:ext uri="{FF2B5EF4-FFF2-40B4-BE49-F238E27FC236}">
                <a16:creationId xmlns:a16="http://schemas.microsoft.com/office/drawing/2014/main" id="{ECAB0580-3125-499E-A2D4-590D92DEAB87}"/>
              </a:ext>
            </a:extLst>
          </p:cNvPr>
          <p:cNvPicPr>
            <a:picLocks noChangeAspect="1" noChangeArrowheads="1"/>
          </p:cNvPicPr>
          <p:nvPr/>
        </p:nvPicPr>
        <p:blipFill>
          <a:blip r:embed="rId3" cstate="print"/>
          <a:srcRect/>
          <a:stretch>
            <a:fillRect/>
          </a:stretch>
        </p:blipFill>
        <p:spPr bwMode="auto">
          <a:xfrm>
            <a:off x="9310169" y="346444"/>
            <a:ext cx="2100987" cy="1395270"/>
          </a:xfrm>
          <a:prstGeom prst="rect">
            <a:avLst/>
          </a:prstGeom>
          <a:noFill/>
          <a:ln w="9525">
            <a:noFill/>
            <a:miter lim="800000"/>
            <a:headEnd/>
            <a:tailEnd/>
          </a:ln>
        </p:spPr>
      </p:pic>
    </p:spTree>
    <p:extLst>
      <p:ext uri="{BB962C8B-B14F-4D97-AF65-F5344CB8AC3E}">
        <p14:creationId xmlns:p14="http://schemas.microsoft.com/office/powerpoint/2010/main" val="360078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3306" y="441692"/>
            <a:ext cx="11160000" cy="1614587"/>
          </a:xfrm>
          <a:solidFill>
            <a:schemeClr val="tx2">
              <a:lumMod val="20000"/>
              <a:lumOff val="80000"/>
            </a:schemeClr>
          </a:solidFill>
        </p:spPr>
        <p:txBody>
          <a:bodyPr anchor="t"/>
          <a:lstStyle/>
          <a:p>
            <a:r>
              <a:rPr lang="ar-JO" dirty="0">
                <a:solidFill>
                  <a:srgbClr val="0070C0"/>
                </a:solidFill>
                <a:cs typeface="+mn-cs"/>
              </a:rPr>
              <a:t>مهم</a:t>
            </a:r>
            <a:r>
              <a:rPr lang="ar-SA" dirty="0">
                <a:solidFill>
                  <a:srgbClr val="0070C0"/>
                </a:solidFill>
                <a:cs typeface="+mn-cs"/>
              </a:rPr>
              <a:t>ّ</a:t>
            </a:r>
            <a:r>
              <a:rPr lang="ar-JO" dirty="0">
                <a:solidFill>
                  <a:srgbClr val="0070C0"/>
                </a:solidFill>
                <a:cs typeface="+mn-cs"/>
              </a:rPr>
              <a:t>ة للبيت</a:t>
            </a:r>
            <a:r>
              <a:rPr lang="he-IL" dirty="0">
                <a:solidFill>
                  <a:srgbClr val="0070C0"/>
                </a:solidFill>
                <a:cs typeface="+mn-cs"/>
              </a:rPr>
              <a:t>: </a:t>
            </a:r>
            <a:br>
              <a:rPr lang="he-IL" dirty="0">
                <a:solidFill>
                  <a:srgbClr val="0070C0"/>
                </a:solidFill>
                <a:cs typeface="+mn-cs"/>
              </a:rPr>
            </a:br>
            <a:r>
              <a:rPr lang="ar-JO" dirty="0">
                <a:solidFill>
                  <a:srgbClr val="0070C0"/>
                </a:solidFill>
                <a:cs typeface="+mn-cs"/>
              </a:rPr>
              <a:t>ما هو </a:t>
            </a:r>
            <a:r>
              <a:rPr lang="ar-SY" dirty="0">
                <a:solidFill>
                  <a:srgbClr val="0070C0"/>
                </a:solidFill>
                <a:cs typeface="+mn-cs"/>
              </a:rPr>
              <a:t>أسلوبكم</a:t>
            </a:r>
            <a:r>
              <a:rPr lang="ar-JO" dirty="0">
                <a:solidFill>
                  <a:srgbClr val="0070C0"/>
                </a:solidFill>
                <a:cs typeface="+mn-cs"/>
              </a:rPr>
              <a:t> الخاص</a:t>
            </a:r>
            <a:r>
              <a:rPr lang="ar-SY" dirty="0">
                <a:solidFill>
                  <a:srgbClr val="0070C0"/>
                </a:solidFill>
                <a:cs typeface="+mn-cs"/>
              </a:rPr>
              <a:t>ّ</a:t>
            </a:r>
            <a:r>
              <a:rPr lang="ar-JO" dirty="0">
                <a:solidFill>
                  <a:srgbClr val="0070C0"/>
                </a:solidFill>
                <a:cs typeface="+mn-cs"/>
              </a:rPr>
              <a:t> في ات</a:t>
            </a:r>
            <a:r>
              <a:rPr lang="ar-SY" dirty="0">
                <a:solidFill>
                  <a:srgbClr val="0070C0"/>
                </a:solidFill>
                <a:cs typeface="+mn-cs"/>
              </a:rPr>
              <a:t>ّ</a:t>
            </a:r>
            <a:r>
              <a:rPr lang="ar-JO" dirty="0">
                <a:solidFill>
                  <a:srgbClr val="0070C0"/>
                </a:solidFill>
                <a:cs typeface="+mn-cs"/>
              </a:rPr>
              <a:t>خاذ القرارات</a:t>
            </a:r>
            <a:r>
              <a:rPr lang="ar-SA" dirty="0">
                <a:solidFill>
                  <a:srgbClr val="0070C0"/>
                </a:solidFill>
                <a:cs typeface="+mn-cs"/>
              </a:rPr>
              <a:t>؟</a:t>
            </a:r>
            <a:endParaRPr lang="he-IL" dirty="0">
              <a:cs typeface="+mn-cs"/>
            </a:endParaRPr>
          </a:p>
        </p:txBody>
      </p:sp>
      <p:sp>
        <p:nvSpPr>
          <p:cNvPr id="4" name="מציין מיקום תוכן 3"/>
          <p:cNvSpPr>
            <a:spLocks noGrp="1"/>
          </p:cNvSpPr>
          <p:nvPr>
            <p:ph sz="quarter" idx="4"/>
          </p:nvPr>
        </p:nvSpPr>
        <p:spPr>
          <a:xfrm>
            <a:off x="-172633" y="2141340"/>
            <a:ext cx="9961788" cy="4473604"/>
          </a:xfrm>
        </p:spPr>
        <p:txBody>
          <a:bodyPr/>
          <a:lstStyle/>
          <a:p>
            <a:pPr marL="800100" lvl="0" indent="-571500">
              <a:lnSpc>
                <a:spcPct val="90000"/>
              </a:lnSpc>
              <a:spcBef>
                <a:spcPts val="800"/>
              </a:spcBef>
              <a:spcAft>
                <a:spcPts val="0"/>
              </a:spcAft>
              <a:buClr>
                <a:srgbClr val="424242"/>
              </a:buClr>
              <a:buSzPts val="3600"/>
            </a:pP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حدّدوا أ</a:t>
            </a:r>
            <a:r>
              <a:rPr lang="ar-JO" sz="2800" b="1" kern="0" dirty="0">
                <a:solidFill>
                  <a:srgbClr val="424242"/>
                </a:solidFill>
                <a:latin typeface="Calibri"/>
                <a:cs typeface="+mn-cs"/>
                <a:sym typeface="Calibri"/>
              </a:rPr>
              <a:t>سلوب</a:t>
            </a:r>
            <a:r>
              <a:rPr lang="ar-SA" sz="2800" b="1" kern="0" dirty="0">
                <a:solidFill>
                  <a:srgbClr val="424242"/>
                </a:solidFill>
                <a:latin typeface="Calibri"/>
                <a:cs typeface="+mn-cs"/>
                <a:sym typeface="Calibri"/>
              </a:rPr>
              <a:t>كم</a:t>
            </a: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ل</a:t>
            </a:r>
            <a:r>
              <a:rPr lang="ar-JO" sz="2800" b="1" kern="0" dirty="0">
                <a:solidFill>
                  <a:srgbClr val="424242"/>
                </a:solidFill>
                <a:latin typeface="Calibri"/>
                <a:cs typeface="+mn-cs"/>
                <a:sym typeface="Calibri"/>
              </a:rPr>
              <a:t>ات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خاذ </a:t>
            </a:r>
            <a:r>
              <a:rPr lang="ar-JO" sz="2800" b="1" kern="0" dirty="0" err="1">
                <a:solidFill>
                  <a:srgbClr val="424242"/>
                </a:solidFill>
                <a:latin typeface="Calibri"/>
                <a:cs typeface="+mn-cs"/>
                <a:sym typeface="Calibri"/>
              </a:rPr>
              <a:t>القرارت</a:t>
            </a:r>
            <a:r>
              <a:rPr lang="ar-SA" sz="2800" b="1" kern="0" dirty="0">
                <a:solidFill>
                  <a:srgbClr val="424242"/>
                </a:solidFill>
                <a:latin typeface="Calibri"/>
                <a:cs typeface="+mn-cs"/>
                <a:sym typeface="Calibri"/>
              </a:rPr>
              <a:t>.</a:t>
            </a:r>
            <a:endParaRPr lang="ar-JO" sz="2800" b="1" kern="0" dirty="0">
              <a:solidFill>
                <a:srgbClr val="424242"/>
              </a:solidFill>
              <a:latin typeface="Calibri"/>
              <a:cs typeface="+mn-cs"/>
              <a:sym typeface="Calibri"/>
            </a:endParaRPr>
          </a:p>
          <a:p>
            <a:pPr marL="800100" lvl="0" indent="-571500">
              <a:lnSpc>
                <a:spcPct val="90000"/>
              </a:lnSpc>
              <a:spcBef>
                <a:spcPts val="800"/>
              </a:spcBef>
              <a:spcAft>
                <a:spcPts val="0"/>
              </a:spcAft>
              <a:buClr>
                <a:srgbClr val="424242"/>
              </a:buClr>
              <a:buSzPts val="3600"/>
            </a:pPr>
            <a:r>
              <a:rPr lang="ar-JO" sz="2800" b="1" kern="0" dirty="0">
                <a:solidFill>
                  <a:srgbClr val="424242"/>
                </a:solidFill>
                <a:latin typeface="Calibri"/>
                <a:cs typeface="+mn-cs"/>
                <a:sym typeface="Calibri"/>
              </a:rPr>
              <a:t>هل يوجد لديك</a:t>
            </a:r>
            <a:r>
              <a:rPr lang="ar-SA" sz="2800" b="1" kern="0" dirty="0">
                <a:solidFill>
                  <a:srgbClr val="424242"/>
                </a:solidFill>
                <a:latin typeface="Calibri"/>
                <a:cs typeface="+mn-cs"/>
                <a:sym typeface="Calibri"/>
              </a:rPr>
              <a:t>م</a:t>
            </a: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أ</a:t>
            </a:r>
            <a:r>
              <a:rPr lang="ar-JO" sz="2800" b="1" kern="0" dirty="0">
                <a:solidFill>
                  <a:srgbClr val="424242"/>
                </a:solidFill>
                <a:latin typeface="Calibri"/>
                <a:cs typeface="+mn-cs"/>
                <a:sym typeface="Calibri"/>
              </a:rPr>
              <a:t>كثر من </a:t>
            </a:r>
            <a:r>
              <a:rPr lang="ar-SA" sz="2800" b="1" kern="0" dirty="0">
                <a:solidFill>
                  <a:srgbClr val="424242"/>
                </a:solidFill>
                <a:latin typeface="Calibri"/>
                <a:cs typeface="+mn-cs"/>
                <a:sym typeface="Calibri"/>
              </a:rPr>
              <a:t>أ</a:t>
            </a:r>
            <a:r>
              <a:rPr lang="ar-JO" sz="2800" b="1" kern="0" dirty="0">
                <a:solidFill>
                  <a:srgbClr val="424242"/>
                </a:solidFill>
                <a:latin typeface="Calibri"/>
                <a:cs typeface="+mn-cs"/>
                <a:sym typeface="Calibri"/>
              </a:rPr>
              <a:t>سلوب واحد</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 ما هي هذه ال</a:t>
            </a:r>
            <a:r>
              <a:rPr lang="ar-SA" sz="2800" b="1" kern="0" dirty="0">
                <a:solidFill>
                  <a:srgbClr val="424242"/>
                </a:solidFill>
                <a:latin typeface="Calibri"/>
                <a:cs typeface="+mn-cs"/>
                <a:sym typeface="Calibri"/>
              </a:rPr>
              <a:t>أ</a:t>
            </a:r>
            <a:r>
              <a:rPr lang="ar-JO" sz="2800" b="1" kern="0" dirty="0" err="1">
                <a:solidFill>
                  <a:srgbClr val="424242"/>
                </a:solidFill>
                <a:latin typeface="Calibri"/>
                <a:cs typeface="+mn-cs"/>
                <a:sym typeface="Calibri"/>
              </a:rPr>
              <a:t>ساليب</a:t>
            </a:r>
            <a:r>
              <a:rPr lang="he-IL"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الأخرى؟</a:t>
            </a:r>
            <a:endParaRPr lang="he-IL" sz="2800" b="1" kern="0" dirty="0">
              <a:solidFill>
                <a:srgbClr val="424242"/>
              </a:solidFill>
              <a:latin typeface="Calibri"/>
              <a:cs typeface="+mn-cs"/>
              <a:sym typeface="Calibri"/>
            </a:endParaRPr>
          </a:p>
          <a:p>
            <a:pPr marL="800100" lvl="0" indent="-571500">
              <a:lnSpc>
                <a:spcPct val="90000"/>
              </a:lnSpc>
              <a:spcBef>
                <a:spcPts val="800"/>
              </a:spcBef>
              <a:spcAft>
                <a:spcPts val="0"/>
              </a:spcAft>
              <a:buClr>
                <a:srgbClr val="424242"/>
              </a:buClr>
              <a:buSzPts val="3600"/>
            </a:pPr>
            <a:r>
              <a:rPr lang="ar-JO" sz="2800" b="1" kern="0" dirty="0">
                <a:solidFill>
                  <a:srgbClr val="424242"/>
                </a:solidFill>
                <a:latin typeface="Calibri"/>
                <a:cs typeface="+mn-cs"/>
                <a:sym typeface="Calibri"/>
              </a:rPr>
              <a:t>هل </a:t>
            </a:r>
            <a:r>
              <a:rPr lang="ar-JO" sz="2800" b="1" kern="0" dirty="0" err="1">
                <a:solidFill>
                  <a:srgbClr val="424242"/>
                </a:solidFill>
                <a:latin typeface="Calibri"/>
                <a:cs typeface="+mn-cs"/>
                <a:sym typeface="Calibri"/>
              </a:rPr>
              <a:t>يتغي</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ر </a:t>
            </a:r>
            <a:r>
              <a:rPr lang="ar-SA" sz="2800" b="1" kern="0" dirty="0">
                <a:solidFill>
                  <a:srgbClr val="424242"/>
                </a:solidFill>
                <a:latin typeface="Calibri"/>
                <a:cs typeface="+mn-cs"/>
                <a:sym typeface="Calibri"/>
              </a:rPr>
              <a:t>أ</a:t>
            </a:r>
            <a:r>
              <a:rPr lang="ar-JO" sz="2800" b="1" kern="0" dirty="0">
                <a:solidFill>
                  <a:srgbClr val="424242"/>
                </a:solidFill>
                <a:latin typeface="Calibri"/>
                <a:cs typeface="+mn-cs"/>
                <a:sym typeface="Calibri"/>
              </a:rPr>
              <a:t>سلوبك</a:t>
            </a:r>
            <a:r>
              <a:rPr lang="ar-SA" sz="2800" b="1" kern="0" dirty="0">
                <a:solidFill>
                  <a:srgbClr val="424242"/>
                </a:solidFill>
                <a:latin typeface="Calibri"/>
                <a:cs typeface="+mn-cs"/>
                <a:sym typeface="Calibri"/>
              </a:rPr>
              <a:t>م</a:t>
            </a:r>
            <a:r>
              <a:rPr lang="ar-JO" sz="2800" b="1" kern="0" dirty="0">
                <a:solidFill>
                  <a:srgbClr val="424242"/>
                </a:solidFill>
                <a:latin typeface="Calibri"/>
                <a:cs typeface="+mn-cs"/>
                <a:sym typeface="Calibri"/>
              </a:rPr>
              <a:t> </a:t>
            </a:r>
            <a:r>
              <a:rPr lang="ar-SA" sz="2800" b="1" kern="0" dirty="0">
                <a:solidFill>
                  <a:srgbClr val="424242"/>
                </a:solidFill>
                <a:latin typeface="Calibri"/>
                <a:cs typeface="+mn-cs"/>
                <a:sym typeface="Calibri"/>
              </a:rPr>
              <a:t>في </a:t>
            </a:r>
            <a:r>
              <a:rPr lang="ar-JO" sz="2800" b="1" kern="0" dirty="0">
                <a:solidFill>
                  <a:srgbClr val="424242"/>
                </a:solidFill>
                <a:latin typeface="Calibri"/>
                <a:cs typeface="+mn-cs"/>
                <a:sym typeface="Calibri"/>
              </a:rPr>
              <a:t>ات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خاذ القرارات</a:t>
            </a:r>
            <a:r>
              <a:rPr lang="he-IL" sz="2800" b="1" kern="0" dirty="0">
                <a:solidFill>
                  <a:srgbClr val="424242"/>
                </a:solidFill>
                <a:latin typeface="Calibri"/>
                <a:cs typeface="+mn-cs"/>
                <a:sym typeface="Calibri"/>
              </a:rPr>
              <a:t> </a:t>
            </a:r>
            <a:r>
              <a:rPr lang="ar-JO" sz="2800" b="1" kern="0" dirty="0">
                <a:solidFill>
                  <a:srgbClr val="424242"/>
                </a:solidFill>
                <a:latin typeface="Calibri"/>
                <a:cs typeface="+mn-cs"/>
                <a:sym typeface="Calibri"/>
              </a:rPr>
              <a:t>حسب المواقف المختلفة</a:t>
            </a:r>
            <a:r>
              <a:rPr lang="ar-SA" sz="2800" b="1" kern="0" dirty="0">
                <a:solidFill>
                  <a:srgbClr val="424242"/>
                </a:solidFill>
                <a:latin typeface="Calibri"/>
                <a:cs typeface="+mn-cs"/>
                <a:sym typeface="Calibri"/>
              </a:rPr>
              <a:t>؟</a:t>
            </a:r>
            <a:r>
              <a:rPr lang="he-IL" sz="2800" b="1" kern="0" dirty="0">
                <a:solidFill>
                  <a:srgbClr val="424242"/>
                </a:solidFill>
                <a:latin typeface="Calibri"/>
                <a:cs typeface="+mn-cs"/>
                <a:sym typeface="Calibri"/>
              </a:rPr>
              <a:t> </a:t>
            </a:r>
          </a:p>
          <a:p>
            <a:pPr marL="0" indent="0">
              <a:buNone/>
            </a:pPr>
            <a:endParaRPr lang="he-IL" dirty="0">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1765345" y="3615071"/>
            <a:ext cx="2837161" cy="1889028"/>
          </a:xfrm>
          <a:prstGeom prst="rect">
            <a:avLst/>
          </a:prstGeom>
          <a:noFill/>
          <a:ln w="9525">
            <a:noFill/>
            <a:miter lim="800000"/>
            <a:headEnd/>
            <a:tailEnd/>
          </a:ln>
        </p:spPr>
      </p:pic>
    </p:spTree>
    <p:extLst>
      <p:ext uri="{BB962C8B-B14F-4D97-AF65-F5344CB8AC3E}">
        <p14:creationId xmlns:p14="http://schemas.microsoft.com/office/powerpoint/2010/main" val="80521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515206" y="438538"/>
            <a:ext cx="11160000" cy="720000"/>
          </a:xfrm>
          <a:solidFill>
            <a:schemeClr val="tx2">
              <a:lumMod val="20000"/>
              <a:lumOff val="80000"/>
            </a:schemeClr>
          </a:solidFill>
        </p:spPr>
        <p:txBody>
          <a:bodyPr/>
          <a:lstStyle/>
          <a:p>
            <a:r>
              <a:rPr lang="he-IL" sz="4800" dirty="0">
                <a:cs typeface="+mn-cs"/>
              </a:rPr>
              <a:t>                     </a:t>
            </a:r>
            <a:r>
              <a:rPr lang="ar-JO" sz="4800" dirty="0">
                <a:cs typeface="+mn-cs"/>
              </a:rPr>
              <a:t>تعر</a:t>
            </a:r>
            <a:r>
              <a:rPr lang="ar-SA" sz="4800" dirty="0">
                <a:cs typeface="+mn-cs"/>
              </a:rPr>
              <a:t>ّ</a:t>
            </a:r>
            <a:r>
              <a:rPr lang="ar-JO" sz="4800" dirty="0">
                <a:cs typeface="+mn-cs"/>
              </a:rPr>
              <a:t>ف</a:t>
            </a:r>
            <a:r>
              <a:rPr lang="ar-SA" sz="4800" dirty="0" err="1">
                <a:cs typeface="+mn-cs"/>
              </a:rPr>
              <a:t>وا</a:t>
            </a:r>
            <a:r>
              <a:rPr lang="ar-JO" sz="4800" dirty="0">
                <a:cs typeface="+mn-cs"/>
              </a:rPr>
              <a:t> على </a:t>
            </a:r>
            <a:r>
              <a:rPr lang="ar-SA" sz="4800" dirty="0">
                <a:cs typeface="+mn-cs"/>
              </a:rPr>
              <a:t>أ</a:t>
            </a:r>
            <a:r>
              <a:rPr lang="ar-JO" sz="4800" dirty="0">
                <a:cs typeface="+mn-cs"/>
              </a:rPr>
              <a:t>سلوبك</a:t>
            </a:r>
            <a:r>
              <a:rPr lang="ar-SA" sz="4800" dirty="0">
                <a:cs typeface="+mn-cs"/>
              </a:rPr>
              <a:t>م</a:t>
            </a:r>
            <a:r>
              <a:rPr lang="he-IL" sz="4800" dirty="0">
                <a:cs typeface="+mn-cs"/>
              </a:rPr>
              <a:t>..</a:t>
            </a:r>
          </a:p>
        </p:txBody>
      </p:sp>
      <p:sp>
        <p:nvSpPr>
          <p:cNvPr id="4" name="מציין מיקום תוכן 3"/>
          <p:cNvSpPr>
            <a:spLocks noGrp="1"/>
          </p:cNvSpPr>
          <p:nvPr>
            <p:ph sz="quarter" idx="4"/>
          </p:nvPr>
        </p:nvSpPr>
        <p:spPr>
          <a:xfrm>
            <a:off x="137842" y="1194318"/>
            <a:ext cx="11427978" cy="4683881"/>
          </a:xfrm>
        </p:spPr>
        <p:txBody>
          <a:bodyPr>
            <a:normAutofit/>
          </a:bodyPr>
          <a:lstStyle/>
          <a:p>
            <a:pPr marL="571500"/>
            <a:r>
              <a:rPr lang="ar-SA" sz="2800" b="1" dirty="0">
                <a:solidFill>
                  <a:schemeClr val="tx1"/>
                </a:solidFill>
                <a:cs typeface="+mn-cs"/>
              </a:rPr>
              <a:t>دوّنوا جميع الفعاليّات التي تقومون بها</a:t>
            </a:r>
            <a:r>
              <a:rPr lang="ar-JO" sz="2800" b="1" dirty="0">
                <a:solidFill>
                  <a:schemeClr val="tx1"/>
                </a:solidFill>
                <a:cs typeface="+mn-cs"/>
              </a:rPr>
              <a:t> منذ</a:t>
            </a:r>
            <a:r>
              <a:rPr lang="he-IL" sz="2800" b="1" dirty="0">
                <a:solidFill>
                  <a:schemeClr val="tx1"/>
                </a:solidFill>
                <a:cs typeface="+mn-cs"/>
              </a:rPr>
              <a:t> </a:t>
            </a:r>
            <a:r>
              <a:rPr lang="ar-SA" sz="2800" b="1" dirty="0">
                <a:solidFill>
                  <a:schemeClr val="tx1"/>
                </a:solidFill>
                <a:cs typeface="+mn-cs"/>
              </a:rPr>
              <a:t>لحظة استيقاظكم</a:t>
            </a:r>
            <a:r>
              <a:rPr lang="he-IL" sz="2800" b="1" dirty="0">
                <a:solidFill>
                  <a:schemeClr val="tx1"/>
                </a:solidFill>
                <a:cs typeface="+mn-cs"/>
              </a:rPr>
              <a:t> </a:t>
            </a:r>
            <a:r>
              <a:rPr lang="ar-SA" sz="2800" b="1" dirty="0">
                <a:solidFill>
                  <a:schemeClr val="tx1"/>
                </a:solidFill>
                <a:cs typeface="+mn-cs"/>
              </a:rPr>
              <a:t>إلى أن تخلدوا إلى ا</a:t>
            </a:r>
            <a:r>
              <a:rPr lang="ar-JO" sz="2800" b="1" dirty="0">
                <a:solidFill>
                  <a:schemeClr val="tx1"/>
                </a:solidFill>
                <a:cs typeface="+mn-cs"/>
              </a:rPr>
              <a:t>لنوم</a:t>
            </a:r>
            <a:r>
              <a:rPr lang="he-IL" sz="2800" b="1" dirty="0">
                <a:solidFill>
                  <a:schemeClr val="tx1"/>
                </a:solidFill>
                <a:cs typeface="+mn-cs"/>
              </a:rPr>
              <a:t>.</a:t>
            </a:r>
            <a:endParaRPr lang="en-US" sz="2800" b="1" dirty="0">
              <a:solidFill>
                <a:schemeClr val="tx1"/>
              </a:solidFill>
              <a:cs typeface="+mn-cs"/>
            </a:endParaRPr>
          </a:p>
          <a:p>
            <a:pPr marL="571500"/>
            <a:r>
              <a:rPr lang="ar-SA" sz="2800" b="1" dirty="0">
                <a:solidFill>
                  <a:schemeClr val="tx1"/>
                </a:solidFill>
                <a:cs typeface="+mn-cs"/>
              </a:rPr>
              <a:t>دوّنوا</a:t>
            </a:r>
            <a:r>
              <a:rPr lang="ar-JO" sz="2800" b="1" dirty="0">
                <a:solidFill>
                  <a:schemeClr val="tx1"/>
                </a:solidFill>
                <a:cs typeface="+mn-cs"/>
              </a:rPr>
              <a:t> بجانب ك</a:t>
            </a:r>
            <a:r>
              <a:rPr lang="ar-SA" sz="2800" b="1" dirty="0">
                <a:solidFill>
                  <a:schemeClr val="tx1"/>
                </a:solidFill>
                <a:cs typeface="+mn-cs"/>
              </a:rPr>
              <a:t>ُ</a:t>
            </a:r>
            <a:r>
              <a:rPr lang="ar-JO" sz="2800" b="1" dirty="0">
                <a:solidFill>
                  <a:schemeClr val="tx1"/>
                </a:solidFill>
                <a:cs typeface="+mn-cs"/>
              </a:rPr>
              <a:t>ل</a:t>
            </a:r>
            <a:r>
              <a:rPr lang="ar-SA" sz="2800" b="1" dirty="0">
                <a:solidFill>
                  <a:schemeClr val="tx1"/>
                </a:solidFill>
                <a:cs typeface="+mn-cs"/>
              </a:rPr>
              <a:t>ّ</a:t>
            </a:r>
            <a:r>
              <a:rPr lang="ar-JO" sz="2800" b="1" dirty="0">
                <a:solidFill>
                  <a:schemeClr val="tx1"/>
                </a:solidFill>
                <a:cs typeface="+mn-cs"/>
              </a:rPr>
              <a:t> </a:t>
            </a:r>
            <a:r>
              <a:rPr lang="ar-SA" sz="2800" b="1" dirty="0">
                <a:solidFill>
                  <a:schemeClr val="tx1"/>
                </a:solidFill>
                <a:cs typeface="+mn-cs"/>
              </a:rPr>
              <a:t>فعاليّة،</a:t>
            </a:r>
            <a:r>
              <a:rPr lang="ar-JO" sz="2800" b="1" dirty="0">
                <a:solidFill>
                  <a:schemeClr val="tx1"/>
                </a:solidFill>
                <a:cs typeface="+mn-cs"/>
              </a:rPr>
              <a:t> هل قمت</a:t>
            </a:r>
            <a:r>
              <a:rPr lang="ar-SA" sz="2800" b="1" dirty="0">
                <a:solidFill>
                  <a:schemeClr val="tx1"/>
                </a:solidFill>
                <a:cs typeface="+mn-cs"/>
              </a:rPr>
              <a:t>م</a:t>
            </a:r>
            <a:r>
              <a:rPr lang="ar-JO" sz="2800" b="1" dirty="0">
                <a:solidFill>
                  <a:schemeClr val="tx1"/>
                </a:solidFill>
                <a:cs typeface="+mn-cs"/>
              </a:rPr>
              <a:t> به</a:t>
            </a:r>
            <a:r>
              <a:rPr lang="ar-SA" sz="2800" b="1" dirty="0">
                <a:solidFill>
                  <a:schemeClr val="tx1"/>
                </a:solidFill>
                <a:cs typeface="+mn-cs"/>
              </a:rPr>
              <a:t>ا</a:t>
            </a:r>
            <a:r>
              <a:rPr lang="ar-JO" sz="2800" b="1" dirty="0">
                <a:solidFill>
                  <a:schemeClr val="tx1"/>
                </a:solidFill>
                <a:cs typeface="+mn-cs"/>
              </a:rPr>
              <a:t> بشكل تلقائي</a:t>
            </a:r>
            <a:r>
              <a:rPr lang="ar-SA" sz="2800" b="1" dirty="0">
                <a:solidFill>
                  <a:schemeClr val="tx1"/>
                </a:solidFill>
                <a:cs typeface="+mn-cs"/>
              </a:rPr>
              <a:t>ّ</a:t>
            </a:r>
            <a:r>
              <a:rPr lang="ar-JO" sz="2800" b="1" dirty="0">
                <a:solidFill>
                  <a:schemeClr val="tx1"/>
                </a:solidFill>
                <a:cs typeface="+mn-cs"/>
              </a:rPr>
              <a:t> أ</a:t>
            </a:r>
            <a:r>
              <a:rPr lang="ar-SA" sz="2800" b="1" dirty="0">
                <a:solidFill>
                  <a:schemeClr val="tx1"/>
                </a:solidFill>
                <a:cs typeface="+mn-cs"/>
              </a:rPr>
              <a:t>م</a:t>
            </a:r>
            <a:r>
              <a:rPr lang="ar-JO" sz="2800" b="1" dirty="0">
                <a:solidFill>
                  <a:schemeClr val="tx1"/>
                </a:solidFill>
                <a:cs typeface="+mn-cs"/>
              </a:rPr>
              <a:t> ب</a:t>
            </a:r>
            <a:r>
              <a:rPr lang="ar-SA" sz="2800" b="1" dirty="0">
                <a:solidFill>
                  <a:schemeClr val="tx1"/>
                </a:solidFill>
                <a:cs typeface="+mn-cs"/>
              </a:rPr>
              <a:t>َ</a:t>
            </a:r>
            <a:r>
              <a:rPr lang="ar-JO" sz="2800" b="1" dirty="0">
                <a:solidFill>
                  <a:schemeClr val="tx1"/>
                </a:solidFill>
                <a:cs typeface="+mn-cs"/>
              </a:rPr>
              <a:t>ع</a:t>
            </a:r>
            <a:r>
              <a:rPr lang="ar-SA" sz="2800" b="1" dirty="0">
                <a:solidFill>
                  <a:schemeClr val="tx1"/>
                </a:solidFill>
                <a:cs typeface="+mn-cs"/>
              </a:rPr>
              <a:t>ْ</a:t>
            </a:r>
            <a:r>
              <a:rPr lang="ar-JO" sz="2800" b="1" dirty="0">
                <a:solidFill>
                  <a:schemeClr val="tx1"/>
                </a:solidFill>
                <a:cs typeface="+mn-cs"/>
              </a:rPr>
              <a:t>د تفكير</a:t>
            </a:r>
            <a:r>
              <a:rPr lang="he-IL" sz="2800" b="1" dirty="0">
                <a:solidFill>
                  <a:schemeClr val="tx1"/>
                </a:solidFill>
                <a:cs typeface="+mn-cs"/>
              </a:rPr>
              <a:t>.</a:t>
            </a:r>
          </a:p>
          <a:p>
            <a:pPr marL="571500"/>
            <a:r>
              <a:rPr lang="ar-SA" sz="2800" b="1" u="sng" dirty="0">
                <a:solidFill>
                  <a:schemeClr val="tx1"/>
                </a:solidFill>
                <a:cs typeface="+mn-cs"/>
              </a:rPr>
              <a:t>ا</a:t>
            </a:r>
            <a:r>
              <a:rPr lang="ar-JO" sz="2800" b="1" u="sng" dirty="0">
                <a:solidFill>
                  <a:schemeClr val="tx1"/>
                </a:solidFill>
                <a:cs typeface="+mn-cs"/>
              </a:rPr>
              <a:t>خت</a:t>
            </a:r>
            <a:r>
              <a:rPr lang="ar-SA" sz="2800" b="1" u="sng" dirty="0">
                <a:solidFill>
                  <a:schemeClr val="tx1"/>
                </a:solidFill>
                <a:cs typeface="+mn-cs"/>
              </a:rPr>
              <a:t>ا</a:t>
            </a:r>
            <a:r>
              <a:rPr lang="ar-JO" sz="2800" b="1" u="sng" dirty="0">
                <a:solidFill>
                  <a:schemeClr val="tx1"/>
                </a:solidFill>
                <a:cs typeface="+mn-cs"/>
              </a:rPr>
              <a:t>ر</a:t>
            </a:r>
            <a:r>
              <a:rPr lang="ar-SA" sz="2800" b="1" u="sng" dirty="0" err="1">
                <a:solidFill>
                  <a:schemeClr val="tx1"/>
                </a:solidFill>
                <a:cs typeface="+mn-cs"/>
              </a:rPr>
              <a:t>وا</a:t>
            </a:r>
            <a:r>
              <a:rPr lang="he-IL" sz="2800" b="1" u="sng" dirty="0">
                <a:solidFill>
                  <a:schemeClr val="tx1"/>
                </a:solidFill>
                <a:cs typeface="+mn-cs"/>
              </a:rPr>
              <a:t> </a:t>
            </a:r>
            <a:r>
              <a:rPr lang="ar-SA" sz="2800" b="1" u="sng" dirty="0">
                <a:solidFill>
                  <a:schemeClr val="tx1"/>
                </a:solidFill>
                <a:cs typeface="+mn-cs"/>
              </a:rPr>
              <a:t>فعاليتين</a:t>
            </a:r>
            <a:r>
              <a:rPr lang="he-IL" sz="2800" b="1" u="sng" dirty="0">
                <a:solidFill>
                  <a:schemeClr val="tx1"/>
                </a:solidFill>
                <a:cs typeface="+mn-cs"/>
              </a:rPr>
              <a:t> </a:t>
            </a:r>
            <a:r>
              <a:rPr lang="ar-JO" sz="2800" b="1" u="sng" dirty="0">
                <a:solidFill>
                  <a:schemeClr val="tx1"/>
                </a:solidFill>
                <a:cs typeface="+mn-cs"/>
              </a:rPr>
              <a:t>قمت</a:t>
            </a:r>
            <a:r>
              <a:rPr lang="ar-SA" sz="2800" b="1" u="sng" dirty="0">
                <a:solidFill>
                  <a:schemeClr val="tx1"/>
                </a:solidFill>
                <a:cs typeface="+mn-cs"/>
              </a:rPr>
              <a:t>م</a:t>
            </a:r>
            <a:r>
              <a:rPr lang="ar-JO" sz="2800" b="1" u="sng" dirty="0">
                <a:solidFill>
                  <a:schemeClr val="tx1"/>
                </a:solidFill>
                <a:cs typeface="+mn-cs"/>
              </a:rPr>
              <a:t> بهما ب</a:t>
            </a:r>
            <a:r>
              <a:rPr lang="ar-SA" sz="2800" b="1" u="sng" dirty="0">
                <a:solidFill>
                  <a:schemeClr val="tx1"/>
                </a:solidFill>
                <a:cs typeface="+mn-cs"/>
              </a:rPr>
              <a:t>عد التفكير والاحتكام إلى العقل.</a:t>
            </a:r>
            <a:endParaRPr lang="en-US" sz="2800" b="1" u="sng" dirty="0">
              <a:solidFill>
                <a:schemeClr val="tx1"/>
              </a:solidFill>
              <a:cs typeface="+mn-cs"/>
            </a:endParaRPr>
          </a:p>
          <a:p>
            <a:pPr marL="628650" lvl="1" indent="0">
              <a:buNone/>
            </a:pPr>
            <a:r>
              <a:rPr lang="he-IL" dirty="0">
                <a:solidFill>
                  <a:schemeClr val="tx1"/>
                </a:solidFill>
                <a:cs typeface="+mn-cs"/>
              </a:rPr>
              <a:t>    - </a:t>
            </a:r>
            <a:r>
              <a:rPr lang="ar-JO" dirty="0">
                <a:solidFill>
                  <a:schemeClr val="tx1"/>
                </a:solidFill>
                <a:cs typeface="+mn-cs"/>
              </a:rPr>
              <a:t> ح</a:t>
            </a:r>
            <a:r>
              <a:rPr lang="ar-SA" dirty="0" err="1">
                <a:solidFill>
                  <a:schemeClr val="tx1"/>
                </a:solidFill>
                <a:cs typeface="+mn-cs"/>
              </a:rPr>
              <a:t>دّدوا</a:t>
            </a:r>
            <a:r>
              <a:rPr lang="ar-SA" dirty="0">
                <a:solidFill>
                  <a:schemeClr val="tx1"/>
                </a:solidFill>
                <a:cs typeface="+mn-cs"/>
              </a:rPr>
              <a:t> ال</a:t>
            </a:r>
            <a:r>
              <a:rPr lang="ar-SY" dirty="0">
                <a:solidFill>
                  <a:schemeClr val="tx1"/>
                </a:solidFill>
                <a:cs typeface="+mn-cs"/>
              </a:rPr>
              <a:t>أسلوب</a:t>
            </a:r>
            <a:r>
              <a:rPr lang="ar-JO" dirty="0">
                <a:solidFill>
                  <a:schemeClr val="tx1"/>
                </a:solidFill>
                <a:cs typeface="+mn-cs"/>
              </a:rPr>
              <a:t> </a:t>
            </a:r>
            <a:r>
              <a:rPr lang="ar-SA" dirty="0">
                <a:solidFill>
                  <a:schemeClr val="tx1"/>
                </a:solidFill>
                <a:cs typeface="+mn-cs"/>
              </a:rPr>
              <a:t>أ</a:t>
            </a:r>
            <a:r>
              <a:rPr lang="ar-JO" dirty="0" err="1">
                <a:solidFill>
                  <a:schemeClr val="tx1"/>
                </a:solidFill>
                <a:cs typeface="+mn-cs"/>
              </a:rPr>
              <a:t>وا</a:t>
            </a:r>
            <a:r>
              <a:rPr lang="ar-SA" dirty="0">
                <a:solidFill>
                  <a:schemeClr val="tx1"/>
                </a:solidFill>
                <a:cs typeface="+mn-cs"/>
              </a:rPr>
              <a:t>لأساليب</a:t>
            </a:r>
            <a:r>
              <a:rPr lang="ar-JO" dirty="0">
                <a:solidFill>
                  <a:schemeClr val="tx1"/>
                </a:solidFill>
                <a:cs typeface="+mn-cs"/>
              </a:rPr>
              <a:t> </a:t>
            </a:r>
            <a:r>
              <a:rPr lang="ar-SA" dirty="0">
                <a:solidFill>
                  <a:schemeClr val="tx1"/>
                </a:solidFill>
                <a:cs typeface="+mn-cs"/>
              </a:rPr>
              <a:t>الّتي</a:t>
            </a:r>
            <a:r>
              <a:rPr lang="ar-JO" dirty="0">
                <a:solidFill>
                  <a:schemeClr val="tx1"/>
                </a:solidFill>
                <a:cs typeface="+mn-cs"/>
              </a:rPr>
              <a:t> </a:t>
            </a:r>
            <a:r>
              <a:rPr lang="ar-SA" dirty="0">
                <a:solidFill>
                  <a:schemeClr val="tx1"/>
                </a:solidFill>
                <a:cs typeface="+mn-cs"/>
              </a:rPr>
              <a:t>ا</a:t>
            </a:r>
            <a:r>
              <a:rPr lang="ar-JO" dirty="0">
                <a:solidFill>
                  <a:schemeClr val="tx1"/>
                </a:solidFill>
                <a:cs typeface="+mn-cs"/>
              </a:rPr>
              <a:t>ت</a:t>
            </a:r>
            <a:r>
              <a:rPr lang="ar-SA" dirty="0">
                <a:solidFill>
                  <a:schemeClr val="tx1"/>
                </a:solidFill>
                <a:cs typeface="+mn-cs"/>
              </a:rPr>
              <a:t>ّ</a:t>
            </a:r>
            <a:r>
              <a:rPr lang="ar-JO" dirty="0">
                <a:solidFill>
                  <a:schemeClr val="tx1"/>
                </a:solidFill>
                <a:cs typeface="+mn-cs"/>
              </a:rPr>
              <a:t>خذ</a:t>
            </a:r>
            <a:r>
              <a:rPr lang="ar-SA" dirty="0">
                <a:solidFill>
                  <a:schemeClr val="tx1"/>
                </a:solidFill>
                <a:cs typeface="+mn-cs"/>
              </a:rPr>
              <a:t>تم </a:t>
            </a:r>
            <a:r>
              <a:rPr lang="ar-JO" dirty="0">
                <a:solidFill>
                  <a:schemeClr val="tx1"/>
                </a:solidFill>
                <a:cs typeface="+mn-cs"/>
              </a:rPr>
              <a:t>قراراتك</a:t>
            </a:r>
            <a:r>
              <a:rPr lang="ar-SA" dirty="0">
                <a:solidFill>
                  <a:schemeClr val="tx1"/>
                </a:solidFill>
                <a:cs typeface="+mn-cs"/>
              </a:rPr>
              <a:t>م</a:t>
            </a:r>
            <a:r>
              <a:rPr lang="he-IL" dirty="0">
                <a:solidFill>
                  <a:schemeClr val="tx1"/>
                </a:solidFill>
                <a:cs typeface="+mn-cs"/>
              </a:rPr>
              <a:t> </a:t>
            </a:r>
            <a:r>
              <a:rPr lang="ar-SA" dirty="0">
                <a:solidFill>
                  <a:schemeClr val="tx1"/>
                </a:solidFill>
                <a:cs typeface="+mn-cs"/>
              </a:rPr>
              <a:t>وفقها</a:t>
            </a:r>
            <a:r>
              <a:rPr lang="he-IL" dirty="0">
                <a:solidFill>
                  <a:schemeClr val="tx1"/>
                </a:solidFill>
                <a:cs typeface="+mn-cs"/>
              </a:rPr>
              <a:t>. </a:t>
            </a:r>
          </a:p>
          <a:p>
            <a:pPr marL="628650" lvl="1" indent="0">
              <a:buNone/>
            </a:pPr>
            <a:r>
              <a:rPr lang="he-IL" dirty="0">
                <a:solidFill>
                  <a:schemeClr val="tx1"/>
                </a:solidFill>
                <a:cs typeface="+mn-cs"/>
              </a:rPr>
              <a:t>    - </a:t>
            </a:r>
            <a:r>
              <a:rPr lang="ar-JO" dirty="0">
                <a:solidFill>
                  <a:schemeClr val="tx1"/>
                </a:solidFill>
                <a:cs typeface="+mn-cs"/>
              </a:rPr>
              <a:t>هل هناك ربح </a:t>
            </a:r>
            <a:r>
              <a:rPr lang="ar-SA" dirty="0">
                <a:solidFill>
                  <a:schemeClr val="tx1"/>
                </a:solidFill>
                <a:cs typeface="+mn-cs"/>
              </a:rPr>
              <a:t>أ</a:t>
            </a:r>
            <a:r>
              <a:rPr lang="ar-JO" dirty="0">
                <a:solidFill>
                  <a:schemeClr val="tx1"/>
                </a:solidFill>
                <a:cs typeface="+mn-cs"/>
              </a:rPr>
              <a:t>م خسارة في </a:t>
            </a:r>
            <a:r>
              <a:rPr lang="ar-SA" dirty="0">
                <a:solidFill>
                  <a:schemeClr val="tx1"/>
                </a:solidFill>
                <a:cs typeface="+mn-cs"/>
              </a:rPr>
              <a:t>خياراتك</a:t>
            </a:r>
            <a:r>
              <a:rPr lang="ar-SY" dirty="0">
                <a:solidFill>
                  <a:schemeClr val="tx1"/>
                </a:solidFill>
                <a:cs typeface="+mn-cs"/>
              </a:rPr>
              <a:t>م</a:t>
            </a:r>
            <a:r>
              <a:rPr lang="ar-JO" dirty="0">
                <a:solidFill>
                  <a:schemeClr val="tx1"/>
                </a:solidFill>
                <a:cs typeface="+mn-cs"/>
              </a:rPr>
              <a:t> في ك</a:t>
            </a:r>
            <a:r>
              <a:rPr lang="ar-SA" dirty="0">
                <a:solidFill>
                  <a:schemeClr val="tx1"/>
                </a:solidFill>
                <a:cs typeface="+mn-cs"/>
              </a:rPr>
              <a:t>ُ</a:t>
            </a:r>
            <a:r>
              <a:rPr lang="ar-JO" dirty="0">
                <a:solidFill>
                  <a:schemeClr val="tx1"/>
                </a:solidFill>
                <a:cs typeface="+mn-cs"/>
              </a:rPr>
              <a:t>ل</a:t>
            </a:r>
            <a:r>
              <a:rPr lang="ar-SA" dirty="0">
                <a:solidFill>
                  <a:schemeClr val="tx1"/>
                </a:solidFill>
                <a:cs typeface="+mn-cs"/>
              </a:rPr>
              <a:t>ّ</a:t>
            </a:r>
            <a:r>
              <a:rPr lang="ar-JO" dirty="0">
                <a:solidFill>
                  <a:schemeClr val="tx1"/>
                </a:solidFill>
                <a:cs typeface="+mn-cs"/>
              </a:rPr>
              <a:t> واحدة من </a:t>
            </a:r>
            <a:r>
              <a:rPr lang="ar-JO" dirty="0" err="1">
                <a:solidFill>
                  <a:schemeClr val="tx1"/>
                </a:solidFill>
                <a:cs typeface="+mn-cs"/>
              </a:rPr>
              <a:t>الفعالي</a:t>
            </a:r>
            <a:r>
              <a:rPr lang="ar-SA" dirty="0">
                <a:solidFill>
                  <a:schemeClr val="tx1"/>
                </a:solidFill>
                <a:cs typeface="+mn-cs"/>
              </a:rPr>
              <a:t>ّ</a:t>
            </a:r>
            <a:r>
              <a:rPr lang="ar-JO" dirty="0">
                <a:solidFill>
                  <a:schemeClr val="tx1"/>
                </a:solidFill>
                <a:cs typeface="+mn-cs"/>
              </a:rPr>
              <a:t>ات</a:t>
            </a:r>
            <a:r>
              <a:rPr lang="ar-SA" dirty="0">
                <a:solidFill>
                  <a:schemeClr val="tx1"/>
                </a:solidFill>
                <a:cs typeface="+mn-cs"/>
              </a:rPr>
              <a:t>؟</a:t>
            </a:r>
            <a:endParaRPr lang="he-IL" dirty="0">
              <a:solidFill>
                <a:schemeClr val="tx1"/>
              </a:solidFill>
              <a:cs typeface="+mn-cs"/>
            </a:endParaRPr>
          </a:p>
          <a:p>
            <a:pPr marL="628650" lvl="1" indent="0">
              <a:buNone/>
            </a:pPr>
            <a:r>
              <a:rPr lang="he-IL" dirty="0">
                <a:solidFill>
                  <a:schemeClr val="tx1"/>
                </a:solidFill>
                <a:cs typeface="+mn-cs"/>
              </a:rPr>
              <a:t>    - </a:t>
            </a:r>
            <a:r>
              <a:rPr lang="ar-JO" dirty="0">
                <a:solidFill>
                  <a:schemeClr val="tx1"/>
                </a:solidFill>
                <a:cs typeface="+mn-cs"/>
              </a:rPr>
              <a:t>هل</a:t>
            </a:r>
            <a:r>
              <a:rPr lang="ar-SY" dirty="0">
                <a:solidFill>
                  <a:schemeClr val="tx1"/>
                </a:solidFill>
                <a:cs typeface="+mn-cs"/>
              </a:rPr>
              <a:t> إجراء </a:t>
            </a:r>
            <a:r>
              <a:rPr lang="ar-JO" dirty="0">
                <a:solidFill>
                  <a:schemeClr val="tx1"/>
                </a:solidFill>
                <a:cs typeface="+mn-cs"/>
              </a:rPr>
              <a:t>تغيير في </a:t>
            </a:r>
            <a:r>
              <a:rPr lang="ar-SY" dirty="0">
                <a:solidFill>
                  <a:schemeClr val="tx1"/>
                </a:solidFill>
                <a:cs typeface="+mn-cs"/>
              </a:rPr>
              <a:t>أسلوبكم في الاختيار </a:t>
            </a:r>
          </a:p>
          <a:p>
            <a:pPr marL="628650" lvl="1" indent="0">
              <a:buNone/>
            </a:pPr>
            <a:r>
              <a:rPr lang="ar-SY" dirty="0">
                <a:solidFill>
                  <a:schemeClr val="tx1"/>
                </a:solidFill>
                <a:cs typeface="+mn-cs"/>
              </a:rPr>
              <a:t>	خلال</a:t>
            </a:r>
            <a:r>
              <a:rPr lang="ar-JO" dirty="0">
                <a:solidFill>
                  <a:schemeClr val="tx1"/>
                </a:solidFill>
                <a:cs typeface="+mn-cs"/>
              </a:rPr>
              <a:t> هذه ال</a:t>
            </a:r>
            <a:r>
              <a:rPr lang="ar-SA" dirty="0">
                <a:solidFill>
                  <a:schemeClr val="tx1"/>
                </a:solidFill>
                <a:cs typeface="+mn-cs"/>
              </a:rPr>
              <a:t>أ</a:t>
            </a:r>
            <a:r>
              <a:rPr lang="ar-JO" dirty="0">
                <a:solidFill>
                  <a:schemeClr val="tx1"/>
                </a:solidFill>
                <a:cs typeface="+mn-cs"/>
              </a:rPr>
              <a:t>يا</a:t>
            </a:r>
            <a:r>
              <a:rPr lang="ar-SY" dirty="0">
                <a:solidFill>
                  <a:schemeClr val="tx1"/>
                </a:solidFill>
                <a:cs typeface="+mn-cs"/>
              </a:rPr>
              <a:t>م</a:t>
            </a:r>
            <a:r>
              <a:rPr lang="ar-SA" dirty="0">
                <a:solidFill>
                  <a:schemeClr val="tx1"/>
                </a:solidFill>
                <a:cs typeface="+mn-cs"/>
              </a:rPr>
              <a:t> قد يسهم في </a:t>
            </a:r>
            <a:r>
              <a:rPr lang="ar-JO" dirty="0">
                <a:solidFill>
                  <a:schemeClr val="tx1"/>
                </a:solidFill>
                <a:cs typeface="+mn-cs"/>
              </a:rPr>
              <a:t>راح</a:t>
            </a:r>
            <a:r>
              <a:rPr lang="ar-SA" dirty="0">
                <a:solidFill>
                  <a:schemeClr val="tx1"/>
                </a:solidFill>
                <a:cs typeface="+mn-cs"/>
              </a:rPr>
              <a:t>تكم</a:t>
            </a:r>
            <a:r>
              <a:rPr lang="ar-JO" dirty="0">
                <a:solidFill>
                  <a:schemeClr val="tx1"/>
                </a:solidFill>
                <a:cs typeface="+mn-cs"/>
              </a:rPr>
              <a:t> </a:t>
            </a:r>
            <a:r>
              <a:rPr lang="ar-SA" dirty="0">
                <a:solidFill>
                  <a:schemeClr val="tx1"/>
                </a:solidFill>
                <a:cs typeface="+mn-cs"/>
              </a:rPr>
              <a:t>ال</a:t>
            </a:r>
            <a:r>
              <a:rPr lang="ar-JO" dirty="0">
                <a:solidFill>
                  <a:schemeClr val="tx1"/>
                </a:solidFill>
                <a:cs typeface="+mn-cs"/>
              </a:rPr>
              <a:t>نفسي</a:t>
            </a:r>
            <a:r>
              <a:rPr lang="ar-SA" dirty="0">
                <a:solidFill>
                  <a:schemeClr val="tx1"/>
                </a:solidFill>
                <a:cs typeface="+mn-cs"/>
              </a:rPr>
              <a:t>ّ</a:t>
            </a:r>
            <a:r>
              <a:rPr lang="ar-JO" dirty="0">
                <a:solidFill>
                  <a:schemeClr val="tx1"/>
                </a:solidFill>
                <a:cs typeface="+mn-cs"/>
              </a:rPr>
              <a:t>ة</a:t>
            </a:r>
            <a:r>
              <a:rPr lang="ar-SA" dirty="0">
                <a:solidFill>
                  <a:schemeClr val="tx1"/>
                </a:solidFill>
                <a:cs typeface="+mn-cs"/>
              </a:rPr>
              <a:t>؟</a:t>
            </a:r>
            <a:r>
              <a:rPr lang="he-IL" dirty="0">
                <a:solidFill>
                  <a:schemeClr val="tx1"/>
                </a:solidFill>
                <a:cs typeface="+mn-cs"/>
              </a:rPr>
              <a:t> </a:t>
            </a:r>
          </a:p>
          <a:p>
            <a:pPr marL="628650" lvl="1" indent="0">
              <a:buNone/>
            </a:pPr>
            <a:r>
              <a:rPr lang="he-IL" dirty="0">
                <a:solidFill>
                  <a:schemeClr val="tx1"/>
                </a:solidFill>
                <a:cs typeface="+mn-cs"/>
              </a:rPr>
              <a:t>      </a:t>
            </a:r>
            <a:r>
              <a:rPr lang="ar-SA" dirty="0">
                <a:solidFill>
                  <a:schemeClr val="tx1"/>
                </a:solidFill>
                <a:cs typeface="+mn-cs"/>
              </a:rPr>
              <a:t>هل </a:t>
            </a:r>
            <a:r>
              <a:rPr lang="ar-JO" dirty="0">
                <a:solidFill>
                  <a:schemeClr val="tx1"/>
                </a:solidFill>
                <a:cs typeface="+mn-cs"/>
              </a:rPr>
              <a:t>م</a:t>
            </a:r>
            <a:r>
              <a:rPr lang="ar-SA" dirty="0">
                <a:solidFill>
                  <a:schemeClr val="tx1"/>
                </a:solidFill>
                <a:cs typeface="+mn-cs"/>
              </a:rPr>
              <a:t>ِ</a:t>
            </a:r>
            <a:r>
              <a:rPr lang="ar-JO" dirty="0">
                <a:solidFill>
                  <a:schemeClr val="tx1"/>
                </a:solidFill>
                <a:cs typeface="+mn-cs"/>
              </a:rPr>
              <a:t>ن الممكن </a:t>
            </a:r>
            <a:r>
              <a:rPr lang="ar-SA" dirty="0">
                <a:solidFill>
                  <a:schemeClr val="tx1"/>
                </a:solidFill>
                <a:cs typeface="+mn-cs"/>
              </a:rPr>
              <a:t>أ</a:t>
            </a:r>
            <a:r>
              <a:rPr lang="ar-JO" dirty="0">
                <a:solidFill>
                  <a:schemeClr val="tx1"/>
                </a:solidFill>
                <a:cs typeface="+mn-cs"/>
              </a:rPr>
              <a:t>ن يساعد</a:t>
            </a:r>
            <a:r>
              <a:rPr lang="ar-SY" dirty="0">
                <a:solidFill>
                  <a:schemeClr val="tx1"/>
                </a:solidFill>
                <a:cs typeface="+mn-cs"/>
              </a:rPr>
              <a:t> عائلتكم؟</a:t>
            </a:r>
            <a:r>
              <a:rPr lang="ar-JO" dirty="0">
                <a:solidFill>
                  <a:schemeClr val="tx1"/>
                </a:solidFill>
                <a:cs typeface="+mn-cs"/>
              </a:rPr>
              <a:t> </a:t>
            </a:r>
            <a:endParaRPr lang="he-IL" dirty="0">
              <a:solidFill>
                <a:schemeClr val="tx1"/>
              </a:solidFill>
              <a:cs typeface="+mn-cs"/>
            </a:endParaRPr>
          </a:p>
          <a:p>
            <a:pPr marL="628650" lvl="1" indent="0">
              <a:buNone/>
            </a:pPr>
            <a:r>
              <a:rPr lang="he-IL" dirty="0">
                <a:solidFill>
                  <a:schemeClr val="tx1"/>
                </a:solidFill>
                <a:cs typeface="+mn-cs"/>
              </a:rPr>
              <a:t>    - </a:t>
            </a:r>
            <a:r>
              <a:rPr lang="ar-JO" dirty="0" err="1">
                <a:solidFill>
                  <a:schemeClr val="tx1"/>
                </a:solidFill>
                <a:cs typeface="+mn-cs"/>
              </a:rPr>
              <a:t>فس</a:t>
            </a:r>
            <a:r>
              <a:rPr lang="ar-SA" dirty="0">
                <a:solidFill>
                  <a:schemeClr val="tx1"/>
                </a:solidFill>
                <a:cs typeface="+mn-cs"/>
              </a:rPr>
              <a:t>ّ</a:t>
            </a:r>
            <a:r>
              <a:rPr lang="ar-JO" dirty="0">
                <a:solidFill>
                  <a:schemeClr val="tx1"/>
                </a:solidFill>
                <a:cs typeface="+mn-cs"/>
              </a:rPr>
              <a:t>ر</a:t>
            </a:r>
            <a:r>
              <a:rPr lang="ar-SA" dirty="0" err="1">
                <a:solidFill>
                  <a:schemeClr val="tx1"/>
                </a:solidFill>
                <a:cs typeface="+mn-cs"/>
              </a:rPr>
              <a:t>وا</a:t>
            </a:r>
            <a:r>
              <a:rPr lang="ar-SA" dirty="0">
                <a:solidFill>
                  <a:schemeClr val="tx1"/>
                </a:solidFill>
                <a:cs typeface="+mn-cs"/>
              </a:rPr>
              <a:t>،</a:t>
            </a:r>
            <a:r>
              <a:rPr lang="ar-JO" dirty="0">
                <a:solidFill>
                  <a:schemeClr val="tx1"/>
                </a:solidFill>
                <a:cs typeface="+mn-cs"/>
              </a:rPr>
              <a:t> </a:t>
            </a:r>
            <a:r>
              <a:rPr lang="ar-SA" dirty="0">
                <a:solidFill>
                  <a:schemeClr val="tx1"/>
                </a:solidFill>
                <a:cs typeface="+mn-cs"/>
              </a:rPr>
              <a:t>كيف ي</a:t>
            </a:r>
            <a:r>
              <a:rPr lang="ar-JO" dirty="0">
                <a:solidFill>
                  <a:schemeClr val="tx1"/>
                </a:solidFill>
                <a:cs typeface="+mn-cs"/>
              </a:rPr>
              <a:t>مكن </a:t>
            </a:r>
            <a:r>
              <a:rPr lang="ar-SA" dirty="0">
                <a:solidFill>
                  <a:schemeClr val="tx1"/>
                </a:solidFill>
                <a:cs typeface="+mn-cs"/>
              </a:rPr>
              <a:t>أ</a:t>
            </a:r>
            <a:r>
              <a:rPr lang="ar-JO" dirty="0">
                <a:solidFill>
                  <a:schemeClr val="tx1"/>
                </a:solidFill>
                <a:cs typeface="+mn-cs"/>
              </a:rPr>
              <a:t>ن يساعد</a:t>
            </a:r>
            <a:r>
              <a:rPr lang="ar-SA" dirty="0">
                <a:solidFill>
                  <a:schemeClr val="tx1"/>
                </a:solidFill>
                <a:cs typeface="+mn-cs"/>
              </a:rPr>
              <a:t>؟</a:t>
            </a:r>
            <a:r>
              <a:rPr lang="ar-JO" dirty="0">
                <a:solidFill>
                  <a:schemeClr val="tx1"/>
                </a:solidFill>
                <a:cs typeface="+mn-cs"/>
              </a:rPr>
              <a:t> </a:t>
            </a:r>
            <a:endParaRPr lang="en-US" dirty="0">
              <a:solidFill>
                <a:schemeClr val="tx1"/>
              </a:solidFill>
              <a:cs typeface="+mn-cs"/>
            </a:endParaRPr>
          </a:p>
          <a:p>
            <a:endParaRPr lang="he-IL" dirty="0">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2363993" y="3687682"/>
            <a:ext cx="2672460" cy="1769602"/>
          </a:xfrm>
          <a:prstGeom prst="rect">
            <a:avLst/>
          </a:prstGeom>
          <a:noFill/>
          <a:ln w="9525">
            <a:noFill/>
            <a:miter lim="800000"/>
            <a:headEnd/>
            <a:tailEnd/>
          </a:ln>
        </p:spPr>
      </p:pic>
    </p:spTree>
    <p:extLst>
      <p:ext uri="{BB962C8B-B14F-4D97-AF65-F5344CB8AC3E}">
        <p14:creationId xmlns:p14="http://schemas.microsoft.com/office/powerpoint/2010/main" val="8806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922461" y="1465916"/>
            <a:ext cx="10871177" cy="1260000"/>
          </a:xfrm>
        </p:spPr>
        <p:txBody>
          <a:bodyPr/>
          <a:lstStyle/>
          <a:p>
            <a:r>
              <a:rPr lang="ar-SA" sz="5400" dirty="0">
                <a:solidFill>
                  <a:srgbClr val="192A72"/>
                </a:solidFill>
              </a:rPr>
              <a:t>"</a:t>
            </a:r>
            <a:r>
              <a:rPr lang="ar-SA" sz="5400" dirty="0">
                <a:solidFill>
                  <a:srgbClr val="192A72"/>
                </a:solidFill>
                <a:latin typeface="Calibri" panose="020F0502020204030204" pitchFamily="34" charset="0"/>
                <a:cs typeface="+mn-cs"/>
              </a:rPr>
              <a:t>م</a:t>
            </a:r>
            <a:r>
              <a:rPr lang="ar-JO" sz="5400" dirty="0" err="1">
                <a:solidFill>
                  <a:srgbClr val="192A72"/>
                </a:solidFill>
                <a:latin typeface="Calibri" panose="020F0502020204030204" pitchFamily="34" charset="0"/>
                <a:cs typeface="+mn-cs"/>
              </a:rPr>
              <a:t>هارة</a:t>
            </a:r>
            <a:r>
              <a:rPr lang="ar-JO" sz="5400" dirty="0">
                <a:solidFill>
                  <a:srgbClr val="192A72"/>
                </a:solidFill>
                <a:latin typeface="Calibri" panose="020F0502020204030204" pitchFamily="34" charset="0"/>
                <a:cs typeface="+mn-cs"/>
              </a:rPr>
              <a:t> ات</a:t>
            </a:r>
            <a:r>
              <a:rPr lang="ar-SA" sz="5400" dirty="0">
                <a:solidFill>
                  <a:srgbClr val="192A72"/>
                </a:solidFill>
                <a:latin typeface="Calibri" panose="020F0502020204030204" pitchFamily="34" charset="0"/>
                <a:cs typeface="+mn-cs"/>
              </a:rPr>
              <a:t>ّ</a:t>
            </a:r>
            <a:r>
              <a:rPr lang="ar-JO" sz="5400" dirty="0">
                <a:solidFill>
                  <a:srgbClr val="192A72"/>
                </a:solidFill>
                <a:latin typeface="Calibri" panose="020F0502020204030204" pitchFamily="34" charset="0"/>
                <a:cs typeface="+mn-cs"/>
              </a:rPr>
              <a:t>خاذ القرارات </a:t>
            </a:r>
            <a:r>
              <a:rPr lang="ar-SA" sz="5400" dirty="0">
                <a:solidFill>
                  <a:srgbClr val="192A72"/>
                </a:solidFill>
                <a:latin typeface="Calibri" panose="020F0502020204030204" pitchFamily="34" charset="0"/>
                <a:cs typeface="+mn-cs"/>
              </a:rPr>
              <a:t>خلال مواقف</a:t>
            </a:r>
            <a:r>
              <a:rPr lang="ar-JO" sz="5400" dirty="0">
                <a:solidFill>
                  <a:srgbClr val="192A72"/>
                </a:solidFill>
                <a:latin typeface="Calibri" panose="020F0502020204030204" pitchFamily="34" charset="0"/>
                <a:cs typeface="+mn-cs"/>
              </a:rPr>
              <a:t> حيا</a:t>
            </a:r>
            <a:r>
              <a:rPr lang="ar-SA" sz="5400" dirty="0" err="1">
                <a:solidFill>
                  <a:srgbClr val="192A72"/>
                </a:solidFill>
                <a:latin typeface="Calibri" panose="020F0502020204030204" pitchFamily="34" charset="0"/>
                <a:cs typeface="+mn-cs"/>
              </a:rPr>
              <a:t>تيّة</a:t>
            </a:r>
            <a:r>
              <a:rPr lang="ar-JO" sz="5400" dirty="0">
                <a:solidFill>
                  <a:srgbClr val="192A72"/>
                </a:solidFill>
                <a:latin typeface="Calibri" panose="020F0502020204030204" pitchFamily="34" charset="0"/>
                <a:cs typeface="+mn-cs"/>
              </a:rPr>
              <a:t> مختلفة وفي واقع</a:t>
            </a:r>
            <a:r>
              <a:rPr lang="ar-SA" sz="5400" dirty="0">
                <a:solidFill>
                  <a:srgbClr val="192A72"/>
                </a:solidFill>
                <a:latin typeface="Calibri" panose="020F0502020204030204" pitchFamily="34" charset="0"/>
                <a:cs typeface="+mn-cs"/>
              </a:rPr>
              <a:t>ٍ</a:t>
            </a:r>
            <a:r>
              <a:rPr lang="ar-JO" sz="5400" dirty="0">
                <a:solidFill>
                  <a:srgbClr val="192A72"/>
                </a:solidFill>
                <a:latin typeface="Calibri" panose="020F0502020204030204" pitchFamily="34" charset="0"/>
                <a:cs typeface="+mn-cs"/>
              </a:rPr>
              <a:t> </a:t>
            </a:r>
            <a:r>
              <a:rPr lang="ar-JO" sz="5400" dirty="0" err="1">
                <a:solidFill>
                  <a:srgbClr val="192A72"/>
                </a:solidFill>
                <a:latin typeface="Calibri" panose="020F0502020204030204" pitchFamily="34" charset="0"/>
                <a:cs typeface="+mn-cs"/>
              </a:rPr>
              <a:t>متغي</a:t>
            </a:r>
            <a:r>
              <a:rPr lang="ar-SA" sz="5400" dirty="0">
                <a:solidFill>
                  <a:srgbClr val="192A72"/>
                </a:solidFill>
                <a:latin typeface="Calibri" panose="020F0502020204030204" pitchFamily="34" charset="0"/>
                <a:cs typeface="+mn-cs"/>
              </a:rPr>
              <a:t>ّ</a:t>
            </a:r>
            <a:r>
              <a:rPr lang="ar-JO" sz="5400" dirty="0">
                <a:solidFill>
                  <a:srgbClr val="192A72"/>
                </a:solidFill>
                <a:latin typeface="Calibri" panose="020F0502020204030204" pitchFamily="34" charset="0"/>
                <a:cs typeface="+mn-cs"/>
              </a:rPr>
              <a:t>ر</a:t>
            </a:r>
            <a:r>
              <a:rPr lang="ar-SA" sz="5400" dirty="0">
                <a:solidFill>
                  <a:srgbClr val="192A72"/>
                </a:solidFill>
                <a:cs typeface="+mn-cs"/>
              </a:rPr>
              <a:t>"</a:t>
            </a:r>
            <a:endParaRPr lang="he-IL" sz="5400" dirty="0">
              <a:solidFill>
                <a:srgbClr val="192A72"/>
              </a:solidFill>
              <a:cs typeface="+mn-cs"/>
            </a:endParaRPr>
          </a:p>
        </p:txBody>
      </p:sp>
      <p:sp>
        <p:nvSpPr>
          <p:cNvPr id="7" name="כותרת משנה 6"/>
          <p:cNvSpPr>
            <a:spLocks noGrp="1"/>
          </p:cNvSpPr>
          <p:nvPr>
            <p:ph type="subTitle" idx="1"/>
          </p:nvPr>
        </p:nvSpPr>
        <p:spPr>
          <a:xfrm>
            <a:off x="1102110" y="2920683"/>
            <a:ext cx="11088303" cy="720000"/>
          </a:xfrm>
        </p:spPr>
        <p:txBody>
          <a:bodyPr/>
          <a:lstStyle/>
          <a:p>
            <a:r>
              <a:rPr lang="ar-SA" dirty="0">
                <a:latin typeface="Arial" panose="020B0604020202020204" pitchFamily="34" charset="0"/>
                <a:cs typeface="Arial" panose="020B0604020202020204" pitchFamily="34" charset="0"/>
                <a:sym typeface="Varela Round"/>
              </a:rPr>
              <a:t>مهارات حياتيّة للصفّ ال</a:t>
            </a:r>
            <a:r>
              <a:rPr lang="ar-JO" dirty="0">
                <a:latin typeface="Arial" panose="020B0604020202020204" pitchFamily="34" charset="0"/>
                <a:cs typeface="Arial" panose="020B0604020202020204" pitchFamily="34" charset="0"/>
                <a:sym typeface="Varela Round"/>
              </a:rPr>
              <a:t>سابع-</a:t>
            </a:r>
            <a:r>
              <a:rPr lang="ar-SA" dirty="0">
                <a:latin typeface="Arial" panose="020B0604020202020204" pitchFamily="34" charset="0"/>
                <a:cs typeface="Arial" panose="020B0604020202020204" pitchFamily="34" charset="0"/>
                <a:sym typeface="Varela Round"/>
              </a:rPr>
              <a:t> الصفّ ال</a:t>
            </a:r>
            <a:r>
              <a:rPr lang="ar-JO" dirty="0">
                <a:latin typeface="Arial" panose="020B0604020202020204" pitchFamily="34" charset="0"/>
                <a:cs typeface="Arial" panose="020B0604020202020204" pitchFamily="34" charset="0"/>
                <a:sym typeface="Varela Round"/>
              </a:rPr>
              <a:t>تاسع</a:t>
            </a:r>
            <a:endParaRPr lang="he-IL" dirty="0">
              <a:latin typeface="Arial" panose="020B0604020202020204" pitchFamily="34" charset="0"/>
              <a:cs typeface="Arial" panose="020B0604020202020204" pitchFamily="34" charset="0"/>
              <a:sym typeface="Varela Round"/>
            </a:endParaRPr>
          </a:p>
        </p:txBody>
      </p:sp>
      <p:sp>
        <p:nvSpPr>
          <p:cNvPr id="4" name="מציין מיקום תוכן 3"/>
          <p:cNvSpPr>
            <a:spLocks noGrp="1"/>
          </p:cNvSpPr>
          <p:nvPr>
            <p:ph idx="10"/>
          </p:nvPr>
        </p:nvSpPr>
        <p:spPr>
          <a:xfrm>
            <a:off x="1102110" y="3475450"/>
            <a:ext cx="10872000" cy="720000"/>
          </a:xfrm>
        </p:spPr>
        <p:txBody>
          <a:bodyPr/>
          <a:lstStyle/>
          <a:p>
            <a:r>
              <a:rPr lang="ar-SA" sz="2400" dirty="0">
                <a:latin typeface="Arial" panose="020B0604020202020204" pitchFamily="34" charset="0"/>
                <a:cs typeface="Arial" panose="020B0604020202020204" pitchFamily="34" charset="0"/>
                <a:sym typeface="Varela Round"/>
              </a:rPr>
              <a:t>المستشارة التربويّة: </a:t>
            </a:r>
            <a:r>
              <a:rPr lang="ar-SA" sz="2400" dirty="0" err="1">
                <a:latin typeface="Arial" panose="020B0604020202020204" pitchFamily="34" charset="0"/>
                <a:cs typeface="Arial" panose="020B0604020202020204" pitchFamily="34" charset="0"/>
                <a:sym typeface="Varela Round"/>
              </a:rPr>
              <a:t>سريدة</a:t>
            </a:r>
            <a:r>
              <a:rPr lang="ar-SA" sz="2400" dirty="0">
                <a:latin typeface="Arial" panose="020B0604020202020204" pitchFamily="34" charset="0"/>
                <a:cs typeface="Arial" panose="020B0604020202020204" pitchFamily="34" charset="0"/>
                <a:sym typeface="Varela Round"/>
              </a:rPr>
              <a:t> منصور</a:t>
            </a:r>
          </a:p>
          <a:p>
            <a:r>
              <a:rPr lang="ar-SA" sz="2400" dirty="0">
                <a:latin typeface="Arial" panose="020B0604020202020204" pitchFamily="34" charset="0"/>
                <a:cs typeface="Arial" panose="020B0604020202020204" pitchFamily="34" charset="0"/>
                <a:sym typeface="Varela Round"/>
              </a:rPr>
              <a:t>مرشدة في الخدمات النفسيّة الاستشاريّة</a:t>
            </a:r>
            <a:endParaRPr lang="he-IL" sz="2400" dirty="0">
              <a:latin typeface="Arial" panose="020B0604020202020204" pitchFamily="34" charset="0"/>
              <a:cs typeface="Arial" panose="020B0604020202020204" pitchFamily="34" charset="0"/>
              <a:sym typeface="Varela Round"/>
            </a:endParaRPr>
          </a:p>
        </p:txBody>
      </p:sp>
    </p:spTree>
    <p:extLst>
      <p:ext uri="{BB962C8B-B14F-4D97-AF65-F5344CB8AC3E}">
        <p14:creationId xmlns:p14="http://schemas.microsoft.com/office/powerpoint/2010/main" val="294153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634000"/>
            <a:ext cx="11160000" cy="720000"/>
          </a:xfrm>
          <a:solidFill>
            <a:schemeClr val="tx2">
              <a:lumMod val="20000"/>
              <a:lumOff val="80000"/>
            </a:schemeClr>
          </a:solidFill>
        </p:spPr>
        <p:txBody>
          <a:bodyPr/>
          <a:lstStyle/>
          <a:p>
            <a:r>
              <a:rPr lang="ar-JO" dirty="0">
                <a:solidFill>
                  <a:srgbClr val="0070C0"/>
                </a:solidFill>
                <a:cs typeface="+mn-cs"/>
              </a:rPr>
              <a:t>فيلم للنهاية</a:t>
            </a:r>
            <a:endParaRPr lang="he-IL" dirty="0">
              <a:solidFill>
                <a:srgbClr val="0070C0"/>
              </a:solidFill>
              <a:cs typeface="+mn-cs"/>
            </a:endParaRPr>
          </a:p>
        </p:txBody>
      </p:sp>
      <p:pic>
        <p:nvPicPr>
          <p:cNvPr id="6" name="Online Media 5" title="CGI Animated Short Film: &quot;Mr Indifferent&quot; by Aryasb Feiz | CGMeetup">
            <a:hlinkClick r:id="" action="ppaction://media"/>
            <a:extLst>
              <a:ext uri="{FF2B5EF4-FFF2-40B4-BE49-F238E27FC236}">
                <a16:creationId xmlns:a16="http://schemas.microsoft.com/office/drawing/2014/main" id="{1208816C-3C51-477D-B213-827142DA1167}"/>
              </a:ext>
            </a:extLst>
          </p:cNvPr>
          <p:cNvPicPr>
            <a:picLocks noGrp="1" noRot="1" noChangeAspect="1"/>
          </p:cNvPicPr>
          <p:nvPr>
            <p:ph sz="quarter" idx="4"/>
            <a:videoFile r:link="rId1"/>
          </p:nvPr>
        </p:nvPicPr>
        <p:blipFill>
          <a:blip r:embed="rId4"/>
          <a:stretch>
            <a:fillRect/>
          </a:stretch>
        </p:blipFill>
        <p:spPr>
          <a:xfrm>
            <a:off x="2403475" y="1725613"/>
            <a:ext cx="7383463" cy="4152900"/>
          </a:xfrm>
          <a:prstGeom prst="rect">
            <a:avLst/>
          </a:prstGeom>
        </p:spPr>
      </p:pic>
    </p:spTree>
    <p:extLst>
      <p:ext uri="{BB962C8B-B14F-4D97-AF65-F5344CB8AC3E}">
        <p14:creationId xmlns:p14="http://schemas.microsoft.com/office/powerpoint/2010/main" val="25271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2E4D6A-8745-48D8-944F-4A2ABD661319}"/>
              </a:ext>
            </a:extLst>
          </p:cNvPr>
          <p:cNvSpPr>
            <a:spLocks noGrp="1"/>
          </p:cNvSpPr>
          <p:nvPr>
            <p:ph type="title"/>
          </p:nvPr>
        </p:nvSpPr>
        <p:spPr>
          <a:xfrm>
            <a:off x="515206" y="384544"/>
            <a:ext cx="11160000" cy="720000"/>
          </a:xfrm>
          <a:solidFill>
            <a:schemeClr val="tx2">
              <a:lumMod val="20000"/>
              <a:lumOff val="80000"/>
            </a:schemeClr>
          </a:solidFill>
        </p:spPr>
        <p:txBody>
          <a:bodyPr/>
          <a:lstStyle/>
          <a:p>
            <a:r>
              <a:rPr lang="ar-JO" dirty="0">
                <a:solidFill>
                  <a:srgbClr val="0070C0"/>
                </a:solidFill>
                <a:latin typeface="Varela Round" panose="00000500000000000000"/>
                <a:cs typeface="+mn-cs"/>
              </a:rPr>
              <a:t>تلخيص الدرس</a:t>
            </a:r>
            <a:r>
              <a:rPr lang="he-IL" dirty="0">
                <a:solidFill>
                  <a:srgbClr val="0070C0"/>
                </a:solidFill>
                <a:latin typeface="Varela Round" panose="00000500000000000000"/>
                <a:cs typeface="+mn-cs"/>
              </a:rPr>
              <a:t>: </a:t>
            </a:r>
            <a:r>
              <a:rPr lang="ar-JO" dirty="0">
                <a:solidFill>
                  <a:srgbClr val="0070C0"/>
                </a:solidFill>
                <a:latin typeface="Varela Round" panose="00000500000000000000"/>
                <a:cs typeface="+mn-cs"/>
              </a:rPr>
              <a:t>ماذا تعل</a:t>
            </a:r>
            <a:r>
              <a:rPr lang="ar-SA" dirty="0">
                <a:solidFill>
                  <a:srgbClr val="0070C0"/>
                </a:solidFill>
                <a:latin typeface="Varela Round" panose="00000500000000000000"/>
                <a:cs typeface="+mn-cs"/>
              </a:rPr>
              <a:t>ّ</a:t>
            </a:r>
            <a:r>
              <a:rPr lang="ar-JO" dirty="0">
                <a:solidFill>
                  <a:srgbClr val="0070C0"/>
                </a:solidFill>
                <a:latin typeface="Varela Round" panose="00000500000000000000"/>
                <a:cs typeface="+mn-cs"/>
              </a:rPr>
              <a:t>منا اليوم</a:t>
            </a:r>
            <a:r>
              <a:rPr lang="ar-SA" dirty="0">
                <a:solidFill>
                  <a:srgbClr val="0070C0"/>
                </a:solidFill>
                <a:latin typeface="Varela Round" panose="00000500000000000000"/>
                <a:cs typeface="+mn-cs"/>
              </a:rPr>
              <a:t>؟</a:t>
            </a:r>
            <a:endParaRPr lang="he-IL" dirty="0">
              <a:solidFill>
                <a:srgbClr val="0070C0"/>
              </a:solidFill>
              <a:cs typeface="+mn-cs"/>
            </a:endParaRPr>
          </a:p>
        </p:txBody>
      </p:sp>
      <p:sp>
        <p:nvSpPr>
          <p:cNvPr id="4" name="מציין מיקום תוכן 3">
            <a:extLst>
              <a:ext uri="{FF2B5EF4-FFF2-40B4-BE49-F238E27FC236}">
                <a16:creationId xmlns:a16="http://schemas.microsoft.com/office/drawing/2014/main" id="{0BFBA062-D7C7-4F96-945A-A8ECD1E9609C}"/>
              </a:ext>
            </a:extLst>
          </p:cNvPr>
          <p:cNvSpPr>
            <a:spLocks noGrp="1"/>
          </p:cNvSpPr>
          <p:nvPr>
            <p:ph sz="quarter" idx="4"/>
          </p:nvPr>
        </p:nvSpPr>
        <p:spPr>
          <a:xfrm>
            <a:off x="515206" y="1643988"/>
            <a:ext cx="8392820" cy="4152517"/>
          </a:xfrm>
        </p:spPr>
        <p:txBody>
          <a:bodyPr>
            <a:normAutofit/>
          </a:bodyPr>
          <a:lstStyle/>
          <a:p>
            <a:pPr marL="347472" indent="-347472"/>
            <a:r>
              <a:rPr lang="ar-JO" sz="2800" b="1" dirty="0">
                <a:solidFill>
                  <a:schemeClr val="tx1"/>
                </a:solidFill>
                <a:latin typeface="Varela Round" panose="00000500000000000000"/>
                <a:cs typeface="+mn-cs"/>
              </a:rPr>
              <a:t>ات</a:t>
            </a:r>
            <a:r>
              <a:rPr lang="ar-SA" sz="2800" b="1" dirty="0">
                <a:solidFill>
                  <a:schemeClr val="tx1"/>
                </a:solidFill>
                <a:latin typeface="Varela Round" panose="00000500000000000000"/>
                <a:cs typeface="+mn-cs"/>
              </a:rPr>
              <a:t>ّ</a:t>
            </a:r>
            <a:r>
              <a:rPr lang="ar-JO" sz="2800" b="1" dirty="0">
                <a:solidFill>
                  <a:schemeClr val="tx1"/>
                </a:solidFill>
                <a:latin typeface="Varela Round" panose="00000500000000000000"/>
                <a:cs typeface="+mn-cs"/>
              </a:rPr>
              <a:t>خاذ القرارات ه</a:t>
            </a:r>
            <a:r>
              <a:rPr lang="ar-SA" sz="2800" b="1" dirty="0">
                <a:solidFill>
                  <a:schemeClr val="tx1"/>
                </a:solidFill>
                <a:latin typeface="Varela Round" panose="00000500000000000000"/>
                <a:cs typeface="+mn-cs"/>
              </a:rPr>
              <a:t>و</a:t>
            </a:r>
            <a:r>
              <a:rPr lang="ar-JO" sz="2800" b="1" dirty="0">
                <a:solidFill>
                  <a:schemeClr val="tx1"/>
                </a:solidFill>
                <a:latin typeface="Varela Round" panose="00000500000000000000"/>
                <a:cs typeface="+mn-cs"/>
              </a:rPr>
              <a:t> مهارة ترافقنا </a:t>
            </a:r>
            <a:r>
              <a:rPr lang="ar-SY" sz="2800" b="1" dirty="0">
                <a:solidFill>
                  <a:schemeClr val="tx1"/>
                </a:solidFill>
                <a:latin typeface="Varela Round" panose="00000500000000000000"/>
                <a:cs typeface="+mn-cs"/>
              </a:rPr>
              <a:t>طوال</a:t>
            </a:r>
            <a:r>
              <a:rPr lang="ar-JO" sz="2800" b="1" dirty="0">
                <a:solidFill>
                  <a:schemeClr val="tx1"/>
                </a:solidFill>
                <a:latin typeface="Varela Round" panose="00000500000000000000"/>
                <a:cs typeface="+mn-cs"/>
              </a:rPr>
              <a:t> حياتنا</a:t>
            </a:r>
            <a:r>
              <a:rPr lang="he-IL" sz="2800" b="1" dirty="0">
                <a:solidFill>
                  <a:schemeClr val="tx1"/>
                </a:solidFill>
                <a:latin typeface="Varela Round" panose="00000500000000000000"/>
                <a:cs typeface="+mn-cs"/>
              </a:rPr>
              <a:t>.</a:t>
            </a:r>
          </a:p>
          <a:p>
            <a:pPr marL="0" indent="0">
              <a:buNone/>
            </a:pPr>
            <a:endParaRPr lang="he-IL" sz="2800" b="1" dirty="0">
              <a:solidFill>
                <a:schemeClr val="tx1"/>
              </a:solidFill>
              <a:cs typeface="+mn-cs"/>
            </a:endParaRPr>
          </a:p>
          <a:p>
            <a:pPr marL="347472" indent="-347472"/>
            <a:r>
              <a:rPr lang="ar-JO" sz="2800" b="1" dirty="0">
                <a:solidFill>
                  <a:srgbClr val="000000"/>
                </a:solidFill>
                <a:latin typeface="Varela Round" panose="00000500000000000000"/>
                <a:cs typeface="Arial" panose="020B0604020202020204" pitchFamily="34" charset="0"/>
              </a:rPr>
              <a:t>كل</a:t>
            </a:r>
            <a:r>
              <a:rPr lang="ar-SA" sz="2800" b="1" dirty="0">
                <a:solidFill>
                  <a:srgbClr val="000000"/>
                </a:solidFill>
                <a:latin typeface="Varela Round" panose="00000500000000000000"/>
                <a:cs typeface="Arial" panose="020B0604020202020204" pitchFamily="34" charset="0"/>
              </a:rPr>
              <a:t>ّ</a:t>
            </a:r>
            <a:r>
              <a:rPr lang="ar-JO" sz="2800" b="1" dirty="0">
                <a:solidFill>
                  <a:srgbClr val="000000"/>
                </a:solidFill>
                <a:latin typeface="Varela Round" panose="00000500000000000000"/>
                <a:cs typeface="Arial" panose="020B0604020202020204" pitchFamily="34" charset="0"/>
              </a:rPr>
              <a:t>ما كبرنا</a:t>
            </a:r>
            <a:r>
              <a:rPr lang="he-IL" sz="2800" b="1" dirty="0">
                <a:solidFill>
                  <a:srgbClr val="000000"/>
                </a:solidFill>
                <a:latin typeface="Varela Round" panose="00000500000000000000"/>
                <a:cs typeface="Arial" panose="020B0604020202020204" pitchFamily="34" charset="0"/>
              </a:rPr>
              <a:t> </a:t>
            </a:r>
            <a:r>
              <a:rPr lang="ar-SA" sz="2800" b="1" dirty="0">
                <a:solidFill>
                  <a:srgbClr val="000000"/>
                </a:solidFill>
                <a:latin typeface="Varela Round" panose="00000500000000000000"/>
                <a:cs typeface="Arial" panose="020B0604020202020204" pitchFamily="34" charset="0"/>
              </a:rPr>
              <a:t>أكثر، كانت</a:t>
            </a:r>
            <a:r>
              <a:rPr lang="ar-JO" sz="2800" b="1" dirty="0">
                <a:solidFill>
                  <a:srgbClr val="000000"/>
                </a:solidFill>
                <a:latin typeface="Varela Round" panose="00000500000000000000"/>
                <a:cs typeface="Arial" panose="020B0604020202020204" pitchFamily="34" charset="0"/>
              </a:rPr>
              <a:t> لدينا قدرة</a:t>
            </a:r>
            <a:r>
              <a:rPr lang="he-IL" sz="2800" b="1" dirty="0">
                <a:solidFill>
                  <a:srgbClr val="000000"/>
                </a:solidFill>
                <a:latin typeface="Varela Round" panose="00000500000000000000"/>
                <a:cs typeface="Arial" panose="020B0604020202020204" pitchFamily="34" charset="0"/>
              </a:rPr>
              <a:t> </a:t>
            </a:r>
            <a:r>
              <a:rPr lang="ar-SA" sz="2800" b="1" dirty="0">
                <a:solidFill>
                  <a:srgbClr val="000000"/>
                </a:solidFill>
                <a:latin typeface="Varela Round" panose="00000500000000000000"/>
                <a:cs typeface="Arial" panose="020B0604020202020204" pitchFamily="34" charset="0"/>
              </a:rPr>
              <a:t>أ</a:t>
            </a:r>
            <a:r>
              <a:rPr lang="ar-JO" sz="2800" b="1" dirty="0">
                <a:solidFill>
                  <a:srgbClr val="000000"/>
                </a:solidFill>
                <a:latin typeface="Varela Round" panose="00000500000000000000"/>
                <a:cs typeface="Arial" panose="020B0604020202020204" pitchFamily="34" charset="0"/>
              </a:rPr>
              <a:t>كبر للتأثير</a:t>
            </a:r>
            <a:r>
              <a:rPr lang="he-IL" sz="2800" b="1" dirty="0">
                <a:solidFill>
                  <a:srgbClr val="000000"/>
                </a:solidFill>
                <a:latin typeface="Varela Round" panose="00000500000000000000"/>
                <a:cs typeface="Arial" panose="020B0604020202020204" pitchFamily="34" charset="0"/>
              </a:rPr>
              <a:t> </a:t>
            </a:r>
            <a:r>
              <a:rPr lang="ar-JO" sz="2800" b="1" dirty="0">
                <a:solidFill>
                  <a:srgbClr val="000000"/>
                </a:solidFill>
                <a:latin typeface="Varela Round" panose="00000500000000000000"/>
                <a:cs typeface="Arial" panose="020B0604020202020204" pitchFamily="34" charset="0"/>
              </a:rPr>
              <a:t>على مستقبلنا</a:t>
            </a:r>
            <a:r>
              <a:rPr lang="he-IL" sz="2800" b="1" dirty="0">
                <a:solidFill>
                  <a:srgbClr val="000000"/>
                </a:solidFill>
                <a:latin typeface="Varela Round" panose="00000500000000000000"/>
                <a:cs typeface="Arial" panose="020B0604020202020204" pitchFamily="34" charset="0"/>
              </a:rPr>
              <a:t>.</a:t>
            </a:r>
          </a:p>
          <a:p>
            <a:pPr marL="0" indent="0">
              <a:buNone/>
            </a:pPr>
            <a:endParaRPr lang="he-IL" sz="2800" b="1" dirty="0">
              <a:solidFill>
                <a:schemeClr val="tx1"/>
              </a:solidFill>
              <a:latin typeface="Varela Round" panose="00000500000000000000"/>
              <a:cs typeface="+mn-cs"/>
            </a:endParaRPr>
          </a:p>
          <a:p>
            <a:pPr marL="347472" indent="-347472"/>
            <a:r>
              <a:rPr lang="ar-SA" sz="2800" b="1" dirty="0">
                <a:solidFill>
                  <a:schemeClr val="tx1"/>
                </a:solidFill>
                <a:latin typeface="Calibri" panose="020F0502020204030204" pitchFamily="34" charset="0"/>
                <a:cs typeface="+mn-cs"/>
              </a:rPr>
              <a:t>ترتبط </a:t>
            </a:r>
            <a:r>
              <a:rPr lang="ar-JO" sz="2800" b="1" dirty="0">
                <a:solidFill>
                  <a:schemeClr val="tx1"/>
                </a:solidFill>
                <a:latin typeface="Calibri" panose="020F0502020204030204" pitchFamily="34" charset="0"/>
                <a:cs typeface="+mn-cs"/>
              </a:rPr>
              <a:t>سيرورة ات</a:t>
            </a:r>
            <a:r>
              <a:rPr lang="ar-SA" sz="2800" b="1" dirty="0">
                <a:solidFill>
                  <a:schemeClr val="tx1"/>
                </a:solidFill>
                <a:latin typeface="Calibri" panose="020F0502020204030204" pitchFamily="34" charset="0"/>
                <a:cs typeface="+mn-cs"/>
              </a:rPr>
              <a:t>ّ</a:t>
            </a:r>
            <a:r>
              <a:rPr lang="ar-JO" sz="2800" b="1" dirty="0">
                <a:solidFill>
                  <a:schemeClr val="tx1"/>
                </a:solidFill>
                <a:latin typeface="Calibri" panose="020F0502020204030204" pitchFamily="34" charset="0"/>
                <a:cs typeface="+mn-cs"/>
              </a:rPr>
              <a:t>خاذ </a:t>
            </a:r>
            <a:r>
              <a:rPr lang="ar-SA" sz="2800" b="1" dirty="0">
                <a:solidFill>
                  <a:schemeClr val="tx1"/>
                </a:solidFill>
                <a:latin typeface="Calibri" panose="020F0502020204030204" pitchFamily="34" charset="0"/>
                <a:cs typeface="+mn-cs"/>
              </a:rPr>
              <a:t>ال</a:t>
            </a:r>
            <a:r>
              <a:rPr lang="ar-JO" sz="2800" b="1" dirty="0">
                <a:solidFill>
                  <a:schemeClr val="tx1"/>
                </a:solidFill>
                <a:latin typeface="Calibri" panose="020F0502020204030204" pitchFamily="34" charset="0"/>
                <a:cs typeface="+mn-cs"/>
              </a:rPr>
              <a:t>قرارات </a:t>
            </a:r>
            <a:r>
              <a:rPr lang="ar-SA" sz="2800" b="1" dirty="0">
                <a:solidFill>
                  <a:schemeClr val="tx1"/>
                </a:solidFill>
                <a:latin typeface="Calibri" panose="020F0502020204030204" pitchFamily="34" charset="0"/>
                <a:cs typeface="+mn-cs"/>
              </a:rPr>
              <a:t>ال</a:t>
            </a:r>
            <a:r>
              <a:rPr lang="ar-JO" sz="2800" b="1" dirty="0">
                <a:solidFill>
                  <a:schemeClr val="tx1"/>
                </a:solidFill>
                <a:latin typeface="Calibri" panose="020F0502020204030204" pitchFamily="34" charset="0"/>
                <a:cs typeface="+mn-cs"/>
              </a:rPr>
              <a:t>مدروس</a:t>
            </a:r>
            <a:r>
              <a:rPr lang="ar-SA" sz="2800" b="1" dirty="0">
                <a:solidFill>
                  <a:schemeClr val="tx1"/>
                </a:solidFill>
                <a:latin typeface="Calibri" panose="020F0502020204030204" pitchFamily="34" charset="0"/>
                <a:cs typeface="+mn-cs"/>
              </a:rPr>
              <a:t>ة</a:t>
            </a:r>
            <a:r>
              <a:rPr lang="ar-JO" sz="2800" b="1" dirty="0">
                <a:solidFill>
                  <a:schemeClr val="tx1"/>
                </a:solidFill>
                <a:latin typeface="Calibri" panose="020F0502020204030204" pitchFamily="34" charset="0"/>
                <a:cs typeface="+mn-cs"/>
              </a:rPr>
              <a:t> بتطوير الاعتبارات للاختيار</a:t>
            </a:r>
          </a:p>
          <a:p>
            <a:pPr marL="0" indent="0">
              <a:buNone/>
            </a:pPr>
            <a:r>
              <a:rPr lang="ar-JO" sz="2800" b="1" dirty="0">
                <a:solidFill>
                  <a:schemeClr val="tx1"/>
                </a:solidFill>
                <a:latin typeface="Calibri" panose="020F0502020204030204" pitchFamily="34" charset="0"/>
                <a:cs typeface="+mn-cs"/>
              </a:rPr>
              <a:t>  </a:t>
            </a:r>
            <a:r>
              <a:rPr lang="he-IL" sz="2800" b="1" dirty="0">
                <a:solidFill>
                  <a:schemeClr val="tx1"/>
                </a:solidFill>
                <a:latin typeface="Calibri" panose="020F0502020204030204" pitchFamily="34" charset="0"/>
                <a:cs typeface="+mn-cs"/>
              </a:rPr>
              <a:t> </a:t>
            </a:r>
            <a:r>
              <a:rPr lang="ar-JO" sz="2800" b="1" dirty="0">
                <a:solidFill>
                  <a:schemeClr val="tx1"/>
                </a:solidFill>
                <a:latin typeface="Calibri" panose="020F0502020204030204" pitchFamily="34" charset="0"/>
                <a:cs typeface="+mn-cs"/>
              </a:rPr>
              <a:t>واست</a:t>
            </a:r>
            <a:r>
              <a:rPr lang="ar-SA" sz="2800" b="1" dirty="0">
                <a:solidFill>
                  <a:schemeClr val="tx1"/>
                </a:solidFill>
                <a:latin typeface="Calibri" panose="020F0502020204030204" pitchFamily="34" charset="0"/>
                <a:cs typeface="+mn-cs"/>
              </a:rPr>
              <a:t>خدامها</a:t>
            </a:r>
            <a:r>
              <a:rPr lang="ar-JO" sz="2800" b="1" dirty="0">
                <a:solidFill>
                  <a:schemeClr val="tx1"/>
                </a:solidFill>
                <a:latin typeface="Calibri" panose="020F0502020204030204" pitchFamily="34" charset="0"/>
                <a:cs typeface="+mn-cs"/>
              </a:rPr>
              <a:t> لتحديد</a:t>
            </a:r>
            <a:r>
              <a:rPr lang="he-IL" sz="2800" b="1" dirty="0">
                <a:solidFill>
                  <a:schemeClr val="tx1"/>
                </a:solidFill>
                <a:latin typeface="Calibri" panose="020F0502020204030204" pitchFamily="34" charset="0"/>
                <a:cs typeface="+mn-cs"/>
              </a:rPr>
              <a:t> </a:t>
            </a:r>
            <a:r>
              <a:rPr lang="ar-JO" sz="2800" b="1" dirty="0">
                <a:solidFill>
                  <a:schemeClr val="tx1"/>
                </a:solidFill>
                <a:latin typeface="Calibri" panose="020F0502020204030204" pitchFamily="34" charset="0"/>
                <a:cs typeface="+mn-cs"/>
              </a:rPr>
              <a:t>الخيار ال</a:t>
            </a:r>
            <a:r>
              <a:rPr lang="ar-SA" sz="2800" b="1" dirty="0">
                <a:solidFill>
                  <a:schemeClr val="tx1"/>
                </a:solidFill>
                <a:latin typeface="Calibri" panose="020F0502020204030204" pitchFamily="34" charset="0"/>
                <a:cs typeface="+mn-cs"/>
              </a:rPr>
              <a:t>أ</a:t>
            </a:r>
            <a:r>
              <a:rPr lang="ar-JO" sz="2800" b="1" dirty="0">
                <a:solidFill>
                  <a:schemeClr val="tx1"/>
                </a:solidFill>
                <a:latin typeface="Calibri" panose="020F0502020204030204" pitchFamily="34" charset="0"/>
                <a:cs typeface="+mn-cs"/>
              </a:rPr>
              <a:t>فضل من </a:t>
            </a:r>
            <a:r>
              <a:rPr lang="ar-SA" sz="2800" b="1" dirty="0">
                <a:solidFill>
                  <a:schemeClr val="tx1"/>
                </a:solidFill>
                <a:latin typeface="Calibri" panose="020F0502020204030204" pitchFamily="34" charset="0"/>
                <a:cs typeface="+mn-cs"/>
              </a:rPr>
              <a:t>بين ال</a:t>
            </a:r>
            <a:r>
              <a:rPr lang="ar-JO" sz="2800" b="1" dirty="0">
                <a:solidFill>
                  <a:schemeClr val="tx1"/>
                </a:solidFill>
                <a:latin typeface="Calibri" panose="020F0502020204030204" pitchFamily="34" charset="0"/>
                <a:cs typeface="+mn-cs"/>
              </a:rPr>
              <a:t>خيارات</a:t>
            </a:r>
            <a:r>
              <a:rPr lang="he-IL" sz="2800" b="1" dirty="0">
                <a:solidFill>
                  <a:schemeClr val="tx1"/>
                </a:solidFill>
                <a:latin typeface="Calibri" panose="020F0502020204030204" pitchFamily="34" charset="0"/>
                <a:cs typeface="+mn-cs"/>
              </a:rPr>
              <a:t> </a:t>
            </a:r>
            <a:r>
              <a:rPr lang="ar-SA" sz="2800" b="1" dirty="0">
                <a:solidFill>
                  <a:schemeClr val="tx1"/>
                </a:solidFill>
                <a:latin typeface="Calibri" panose="020F0502020204030204" pitchFamily="34" charset="0"/>
                <a:cs typeface="+mn-cs"/>
              </a:rPr>
              <a:t>ال</a:t>
            </a:r>
            <a:r>
              <a:rPr lang="ar-JO" sz="2800" b="1" dirty="0">
                <a:solidFill>
                  <a:schemeClr val="tx1"/>
                </a:solidFill>
                <a:latin typeface="Calibri" panose="020F0502020204030204" pitchFamily="34" charset="0"/>
                <a:cs typeface="+mn-cs"/>
              </a:rPr>
              <a:t>عديدة</a:t>
            </a:r>
            <a:r>
              <a:rPr lang="he-IL" sz="2800" b="1" dirty="0">
                <a:solidFill>
                  <a:schemeClr val="tx1"/>
                </a:solidFill>
                <a:latin typeface="Calibri" panose="020F0502020204030204" pitchFamily="34" charset="0"/>
                <a:cs typeface="+mn-cs"/>
              </a:rPr>
              <a:t>.</a:t>
            </a:r>
            <a:endParaRPr lang="he-IL" sz="2800" b="1" dirty="0">
              <a:solidFill>
                <a:schemeClr val="tx1"/>
              </a:solidFill>
              <a:cs typeface="+mn-cs"/>
            </a:endParaRPr>
          </a:p>
        </p:txBody>
      </p:sp>
    </p:spTree>
    <p:extLst>
      <p:ext uri="{BB962C8B-B14F-4D97-AF65-F5344CB8AC3E}">
        <p14:creationId xmlns:p14="http://schemas.microsoft.com/office/powerpoint/2010/main" val="130174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2E4D6A-8745-48D8-944F-4A2ABD661319}"/>
              </a:ext>
            </a:extLst>
          </p:cNvPr>
          <p:cNvSpPr>
            <a:spLocks noGrp="1"/>
          </p:cNvSpPr>
          <p:nvPr>
            <p:ph type="title"/>
          </p:nvPr>
        </p:nvSpPr>
        <p:spPr>
          <a:xfrm>
            <a:off x="515206" y="384544"/>
            <a:ext cx="11160000" cy="720000"/>
          </a:xfrm>
          <a:solidFill>
            <a:schemeClr val="tx2">
              <a:lumMod val="20000"/>
              <a:lumOff val="80000"/>
            </a:schemeClr>
          </a:solidFill>
        </p:spPr>
        <p:txBody>
          <a:bodyPr/>
          <a:lstStyle/>
          <a:p>
            <a:r>
              <a:rPr lang="ar-JO" dirty="0">
                <a:solidFill>
                  <a:srgbClr val="0070C0"/>
                </a:solidFill>
                <a:latin typeface="Varela Round" panose="00000500000000000000"/>
              </a:rPr>
              <a:t>تلخيص الدرس</a:t>
            </a:r>
            <a:r>
              <a:rPr lang="he-IL" dirty="0">
                <a:solidFill>
                  <a:srgbClr val="0070C0"/>
                </a:solidFill>
                <a:latin typeface="Varela Round" panose="00000500000000000000"/>
              </a:rPr>
              <a:t>:</a:t>
            </a:r>
            <a:r>
              <a:rPr lang="ar-JO" dirty="0">
                <a:solidFill>
                  <a:srgbClr val="0070C0"/>
                </a:solidFill>
                <a:latin typeface="Varela Round" panose="00000500000000000000"/>
              </a:rPr>
              <a:t> ماذا تعل</a:t>
            </a:r>
            <a:r>
              <a:rPr lang="ar-SA" dirty="0">
                <a:solidFill>
                  <a:srgbClr val="0070C0"/>
                </a:solidFill>
                <a:latin typeface="Varela Round" panose="00000500000000000000"/>
              </a:rPr>
              <a:t>ّ</a:t>
            </a:r>
            <a:r>
              <a:rPr lang="ar-JO" dirty="0">
                <a:solidFill>
                  <a:srgbClr val="0070C0"/>
                </a:solidFill>
                <a:latin typeface="Varela Round" panose="00000500000000000000"/>
              </a:rPr>
              <a:t>منا اليوم</a:t>
            </a:r>
            <a:r>
              <a:rPr lang="ar-SA" dirty="0">
                <a:solidFill>
                  <a:srgbClr val="0070C0"/>
                </a:solidFill>
                <a:latin typeface="Varela Round" panose="00000500000000000000"/>
                <a:cs typeface="+mn-cs"/>
              </a:rPr>
              <a:t>؟</a:t>
            </a:r>
            <a:endParaRPr lang="he-IL" dirty="0">
              <a:solidFill>
                <a:srgbClr val="0070C0"/>
              </a:solidFill>
              <a:cs typeface="+mn-cs"/>
            </a:endParaRPr>
          </a:p>
        </p:txBody>
      </p:sp>
      <p:sp>
        <p:nvSpPr>
          <p:cNvPr id="4" name="מציין מיקום תוכן 3">
            <a:extLst>
              <a:ext uri="{FF2B5EF4-FFF2-40B4-BE49-F238E27FC236}">
                <a16:creationId xmlns:a16="http://schemas.microsoft.com/office/drawing/2014/main" id="{0BFBA062-D7C7-4F96-945A-A8ECD1E9609C}"/>
              </a:ext>
            </a:extLst>
          </p:cNvPr>
          <p:cNvSpPr>
            <a:spLocks noGrp="1"/>
          </p:cNvSpPr>
          <p:nvPr>
            <p:ph sz="quarter" idx="4"/>
          </p:nvPr>
        </p:nvSpPr>
        <p:spPr>
          <a:xfrm>
            <a:off x="515206" y="1304775"/>
            <a:ext cx="7965117" cy="4152517"/>
          </a:xfrm>
        </p:spPr>
        <p:txBody>
          <a:bodyPr>
            <a:normAutofit lnSpcReduction="10000"/>
          </a:bodyPr>
          <a:lstStyle/>
          <a:p>
            <a:pPr marL="347472" indent="-347472">
              <a:spcBef>
                <a:spcPts val="800"/>
              </a:spcBef>
              <a:spcAft>
                <a:spcPts val="0"/>
              </a:spcAft>
            </a:pPr>
            <a:r>
              <a:rPr lang="ar-JO" sz="2600" b="1" dirty="0">
                <a:solidFill>
                  <a:schemeClr val="tx1"/>
                </a:solidFill>
                <a:latin typeface="Calibri" panose="020F0502020204030204" pitchFamily="34" charset="0"/>
                <a:cs typeface="+mn-cs"/>
              </a:rPr>
              <a:t>كل</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ما </a:t>
            </a:r>
            <a:r>
              <a:rPr lang="ar-SA" sz="2600" b="1" dirty="0">
                <a:solidFill>
                  <a:schemeClr val="tx1"/>
                </a:solidFill>
                <a:latin typeface="Calibri" panose="020F0502020204030204" pitchFamily="34" charset="0"/>
                <a:cs typeface="+mn-cs"/>
              </a:rPr>
              <a:t>أدركنا دوافعنا</a:t>
            </a:r>
            <a:r>
              <a:rPr lang="ar-JO" sz="2600" b="1" dirty="0">
                <a:solidFill>
                  <a:schemeClr val="tx1"/>
                </a:solidFill>
                <a:latin typeface="Calibri" panose="020F0502020204030204" pitchFamily="34" charset="0"/>
                <a:cs typeface="+mn-cs"/>
              </a:rPr>
              <a:t> في ات</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خاذ القرارات</a:t>
            </a:r>
            <a:r>
              <a:rPr lang="ar-SA" sz="2600" b="1" dirty="0">
                <a:solidFill>
                  <a:schemeClr val="tx1"/>
                </a:solidFill>
                <a:latin typeface="Calibri" panose="020F0502020204030204" pitchFamily="34" charset="0"/>
                <a:cs typeface="+mn-cs"/>
              </a:rPr>
              <a:t> أكثر،</a:t>
            </a:r>
            <a:r>
              <a:rPr lang="he-IL" sz="2600" b="1" dirty="0">
                <a:solidFill>
                  <a:schemeClr val="tx1"/>
                </a:solidFill>
                <a:latin typeface="Calibri" panose="020F0502020204030204" pitchFamily="34" charset="0"/>
                <a:cs typeface="+mn-cs"/>
              </a:rPr>
              <a:t> </a:t>
            </a:r>
            <a:r>
              <a:rPr lang="ar-SA" sz="2600" b="1" dirty="0">
                <a:solidFill>
                  <a:schemeClr val="tx1"/>
                </a:solidFill>
                <a:latin typeface="Calibri" panose="020F0502020204030204" pitchFamily="34" charset="0"/>
                <a:cs typeface="+mn-cs"/>
              </a:rPr>
              <a:t>كان </a:t>
            </a:r>
            <a:r>
              <a:rPr lang="ar-JO" sz="2600" b="1" dirty="0">
                <a:solidFill>
                  <a:schemeClr val="tx1"/>
                </a:solidFill>
                <a:latin typeface="Calibri" panose="020F0502020204030204" pitchFamily="34" charset="0"/>
                <a:cs typeface="+mn-cs"/>
              </a:rPr>
              <a:t>اختيارنا </a:t>
            </a:r>
            <a:r>
              <a:rPr lang="ar-SA" sz="2600" b="1" dirty="0">
                <a:solidFill>
                  <a:schemeClr val="tx1"/>
                </a:solidFill>
                <a:latin typeface="Calibri" panose="020F0502020204030204" pitchFamily="34" charset="0"/>
                <a:cs typeface="+mn-cs"/>
              </a:rPr>
              <a:t>أ</a:t>
            </a:r>
            <a:r>
              <a:rPr lang="ar-JO" sz="2600" b="1" dirty="0">
                <a:solidFill>
                  <a:schemeClr val="tx1"/>
                </a:solidFill>
                <a:latin typeface="Calibri" panose="020F0502020204030204" pitchFamily="34" charset="0"/>
                <a:cs typeface="+mn-cs"/>
              </a:rPr>
              <a:t>كثر بلوغ</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ا و</a:t>
            </a:r>
            <a:r>
              <a:rPr lang="ar-SA" sz="2600" b="1" dirty="0">
                <a:solidFill>
                  <a:schemeClr val="tx1"/>
                </a:solidFill>
                <a:latin typeface="Calibri" panose="020F0502020204030204" pitchFamily="34" charset="0"/>
                <a:cs typeface="+mn-cs"/>
              </a:rPr>
              <a:t>اتّزانًا.</a:t>
            </a:r>
            <a:endParaRPr lang="he-IL" sz="2600" b="1" dirty="0">
              <a:solidFill>
                <a:schemeClr val="tx1"/>
              </a:solidFill>
              <a:latin typeface="Calibri" panose="020F0502020204030204" pitchFamily="34" charset="0"/>
              <a:cs typeface="+mn-cs"/>
            </a:endParaRPr>
          </a:p>
          <a:p>
            <a:pPr marL="0" indent="0">
              <a:spcBef>
                <a:spcPts val="800"/>
              </a:spcBef>
              <a:spcAft>
                <a:spcPts val="0"/>
              </a:spcAft>
              <a:buNone/>
            </a:pPr>
            <a:endParaRPr lang="he-IL" sz="2600" b="1" dirty="0">
              <a:solidFill>
                <a:schemeClr val="tx1"/>
              </a:solidFill>
              <a:cs typeface="+mn-cs"/>
            </a:endParaRPr>
          </a:p>
          <a:p>
            <a:pPr marL="347472" indent="-347472">
              <a:spcBef>
                <a:spcPts val="800"/>
              </a:spcBef>
              <a:spcAft>
                <a:spcPts val="0"/>
              </a:spcAft>
            </a:pPr>
            <a:r>
              <a:rPr lang="ar-JO" sz="2600" b="1" dirty="0">
                <a:solidFill>
                  <a:schemeClr val="tx1"/>
                </a:solidFill>
                <a:latin typeface="Calibri" panose="020F0502020204030204" pitchFamily="34" charset="0"/>
                <a:cs typeface="+mn-cs"/>
              </a:rPr>
              <a:t>هناك عد</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ة أساليب</a:t>
            </a:r>
            <a:r>
              <a:rPr lang="ar-SA" sz="2600" b="1" dirty="0">
                <a:solidFill>
                  <a:schemeClr val="tx1"/>
                </a:solidFill>
                <a:latin typeface="Calibri" panose="020F0502020204030204" pitchFamily="34" charset="0"/>
                <a:cs typeface="+mn-cs"/>
              </a:rPr>
              <a:t> ل</a:t>
            </a:r>
            <a:r>
              <a:rPr lang="ar-JO" sz="2600" b="1" dirty="0">
                <a:solidFill>
                  <a:schemeClr val="tx1"/>
                </a:solidFill>
                <a:latin typeface="Calibri" panose="020F0502020204030204" pitchFamily="34" charset="0"/>
                <a:cs typeface="+mn-cs"/>
              </a:rPr>
              <a:t>ات</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خاذ القرارات</a:t>
            </a:r>
            <a:r>
              <a:rPr lang="ar-SA" sz="2600" b="1" dirty="0">
                <a:solidFill>
                  <a:schemeClr val="tx1"/>
                </a:solidFill>
                <a:latin typeface="Calibri" panose="020F0502020204030204" pitchFamily="34" charset="0"/>
                <a:cs typeface="+mn-cs"/>
              </a:rPr>
              <a:t>،</a:t>
            </a:r>
            <a:r>
              <a:rPr lang="he-IL" sz="2600" b="1" dirty="0">
                <a:solidFill>
                  <a:schemeClr val="tx1"/>
                </a:solidFill>
                <a:latin typeface="Calibri" panose="020F0502020204030204" pitchFamily="34" charset="0"/>
                <a:cs typeface="+mn-cs"/>
              </a:rPr>
              <a:t> </a:t>
            </a:r>
            <a:r>
              <a:rPr lang="ar-SA" sz="2600" b="1" dirty="0">
                <a:solidFill>
                  <a:schemeClr val="tx1"/>
                </a:solidFill>
                <a:latin typeface="Calibri" panose="020F0502020204030204" pitchFamily="34" charset="0"/>
                <a:cs typeface="+mn-cs"/>
              </a:rPr>
              <a:t>و</a:t>
            </a:r>
            <a:r>
              <a:rPr lang="ar-JO" sz="2600" b="1" dirty="0">
                <a:solidFill>
                  <a:schemeClr val="tx1"/>
                </a:solidFill>
                <a:latin typeface="Calibri" panose="020F0502020204030204" pitchFamily="34" charset="0"/>
                <a:cs typeface="+mn-cs"/>
              </a:rPr>
              <a:t>لك</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ل</a:t>
            </a:r>
            <a:r>
              <a:rPr lang="ar-SA" sz="2600" b="1" dirty="0">
                <a:solidFill>
                  <a:schemeClr val="tx1"/>
                </a:solidFill>
                <a:latin typeface="Calibri" panose="020F0502020204030204" pitchFamily="34" charset="0"/>
                <a:cs typeface="+mn-cs"/>
              </a:rPr>
              <a:t>ّ</a:t>
            </a:r>
            <a:r>
              <a:rPr lang="ar-JO" sz="2600" b="1" dirty="0">
                <a:solidFill>
                  <a:schemeClr val="tx1"/>
                </a:solidFill>
                <a:latin typeface="Calibri" panose="020F0502020204030204" pitchFamily="34" charset="0"/>
                <a:cs typeface="+mn-cs"/>
              </a:rPr>
              <a:t> </a:t>
            </a:r>
            <a:r>
              <a:rPr lang="ar-SA" sz="2600" b="1" dirty="0">
                <a:solidFill>
                  <a:schemeClr val="tx1"/>
                </a:solidFill>
                <a:latin typeface="Calibri" panose="020F0502020204030204" pitchFamily="34" charset="0"/>
                <a:cs typeface="+mn-cs"/>
              </a:rPr>
              <a:t>أسلوب</a:t>
            </a:r>
            <a:r>
              <a:rPr lang="ar-JO" sz="2600" b="1" dirty="0">
                <a:solidFill>
                  <a:schemeClr val="tx1"/>
                </a:solidFill>
                <a:latin typeface="Calibri" panose="020F0502020204030204" pitchFamily="34" charset="0"/>
                <a:cs typeface="+mn-cs"/>
              </a:rPr>
              <a:t> حسنات وسيئات</a:t>
            </a:r>
            <a:r>
              <a:rPr lang="he-IL" sz="2600" b="1" dirty="0">
                <a:solidFill>
                  <a:schemeClr val="tx1"/>
                </a:solidFill>
                <a:latin typeface="Varela Round" panose="00000500000000000000"/>
                <a:cs typeface="+mn-cs"/>
              </a:rPr>
              <a:t>.</a:t>
            </a:r>
          </a:p>
          <a:p>
            <a:pPr marL="347472" indent="-347472">
              <a:spcBef>
                <a:spcPts val="800"/>
              </a:spcBef>
              <a:spcAft>
                <a:spcPts val="0"/>
              </a:spcAft>
            </a:pPr>
            <a:endParaRPr lang="he-IL" sz="2600" b="1" dirty="0">
              <a:solidFill>
                <a:schemeClr val="tx1"/>
              </a:solidFill>
              <a:cs typeface="+mn-cs"/>
            </a:endParaRPr>
          </a:p>
          <a:p>
            <a:pPr marL="347472" indent="-347472">
              <a:spcBef>
                <a:spcPts val="800"/>
              </a:spcBef>
              <a:spcAft>
                <a:spcPts val="0"/>
              </a:spcAft>
            </a:pPr>
            <a:r>
              <a:rPr lang="ar-JO" sz="2600" b="1" dirty="0">
                <a:solidFill>
                  <a:schemeClr val="tx1"/>
                </a:solidFill>
                <a:latin typeface="Varela Round" panose="00000500000000000000"/>
                <a:cs typeface="+mn-cs"/>
              </a:rPr>
              <a:t>لك</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ل</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 من</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ا هناك عد</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ة أساليب </a:t>
            </a:r>
            <a:r>
              <a:rPr lang="ar-SA" sz="2600" b="1" dirty="0">
                <a:solidFill>
                  <a:schemeClr val="tx1"/>
                </a:solidFill>
                <a:latin typeface="Varela Round" panose="00000500000000000000"/>
                <a:cs typeface="+mn-cs"/>
              </a:rPr>
              <a:t>ل</a:t>
            </a:r>
            <a:r>
              <a:rPr lang="ar-JO" sz="2600" b="1" dirty="0">
                <a:solidFill>
                  <a:schemeClr val="tx1"/>
                </a:solidFill>
                <a:latin typeface="Varela Round" panose="00000500000000000000"/>
                <a:cs typeface="+mn-cs"/>
              </a:rPr>
              <a:t>ات</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خاذ القرارات</a:t>
            </a:r>
            <a:r>
              <a:rPr lang="he-IL" sz="2600" b="1" dirty="0">
                <a:solidFill>
                  <a:schemeClr val="tx1"/>
                </a:solidFill>
                <a:latin typeface="Varela Round" panose="00000500000000000000"/>
                <a:cs typeface="+mn-cs"/>
              </a:rPr>
              <a:t>.</a:t>
            </a:r>
          </a:p>
          <a:p>
            <a:pPr marL="347472" indent="-347472">
              <a:spcBef>
                <a:spcPts val="800"/>
              </a:spcBef>
              <a:spcAft>
                <a:spcPts val="0"/>
              </a:spcAft>
            </a:pPr>
            <a:endParaRPr lang="he-IL" sz="2600" b="1" dirty="0">
              <a:solidFill>
                <a:schemeClr val="tx1"/>
              </a:solidFill>
              <a:latin typeface="Varela Round" panose="00000500000000000000"/>
              <a:cs typeface="+mn-cs"/>
            </a:endParaRPr>
          </a:p>
          <a:p>
            <a:pPr marL="347472" indent="-347472">
              <a:spcBef>
                <a:spcPts val="800"/>
              </a:spcBef>
              <a:spcAft>
                <a:spcPts val="0"/>
              </a:spcAft>
            </a:pPr>
            <a:r>
              <a:rPr lang="ar-JO" sz="2600" b="1" dirty="0">
                <a:solidFill>
                  <a:schemeClr val="tx1"/>
                </a:solidFill>
                <a:latin typeface="Varela Round" panose="00000500000000000000"/>
                <a:cs typeface="+mn-cs"/>
              </a:rPr>
              <a:t>يبدو </a:t>
            </a:r>
            <a:r>
              <a:rPr lang="ar-SA" sz="2600" b="1" dirty="0">
                <a:solidFill>
                  <a:schemeClr val="tx1"/>
                </a:solidFill>
                <a:latin typeface="Varela Round" panose="00000500000000000000"/>
                <a:cs typeface="+mn-cs"/>
              </a:rPr>
              <a:t>أ</a:t>
            </a:r>
            <a:r>
              <a:rPr lang="ar-JO" sz="2600" b="1" dirty="0">
                <a:solidFill>
                  <a:schemeClr val="tx1"/>
                </a:solidFill>
                <a:latin typeface="Varela Round" panose="00000500000000000000"/>
                <a:cs typeface="+mn-cs"/>
              </a:rPr>
              <a:t>ن ب</a:t>
            </a:r>
            <a:r>
              <a:rPr lang="ar-SA" sz="2600" b="1" dirty="0">
                <a:solidFill>
                  <a:schemeClr val="tx1"/>
                </a:solidFill>
                <a:latin typeface="Varela Round" panose="00000500000000000000"/>
                <a:cs typeface="+mn-cs"/>
              </a:rPr>
              <a:t>الإمكان</a:t>
            </a:r>
            <a:r>
              <a:rPr lang="ar-JO" sz="2600" b="1" dirty="0">
                <a:solidFill>
                  <a:schemeClr val="tx1"/>
                </a:solidFill>
                <a:latin typeface="Varela Round" panose="00000500000000000000"/>
                <a:cs typeface="+mn-cs"/>
              </a:rPr>
              <a:t> </a:t>
            </a:r>
            <a:r>
              <a:rPr lang="ar-SA" sz="2600" b="1" dirty="0">
                <a:solidFill>
                  <a:schemeClr val="tx1"/>
                </a:solidFill>
                <a:latin typeface="Varela Round" panose="00000500000000000000"/>
                <a:cs typeface="+mn-cs"/>
              </a:rPr>
              <a:t>أ</a:t>
            </a:r>
            <a:r>
              <a:rPr lang="ar-JO" sz="2600" b="1" dirty="0">
                <a:solidFill>
                  <a:schemeClr val="tx1"/>
                </a:solidFill>
                <a:latin typeface="Varela Round" panose="00000500000000000000"/>
                <a:cs typeface="+mn-cs"/>
              </a:rPr>
              <a:t>ن نغي</a:t>
            </a:r>
            <a:r>
              <a:rPr lang="ar-SA" sz="2600" b="1" dirty="0">
                <a:solidFill>
                  <a:schemeClr val="tx1"/>
                </a:solidFill>
                <a:latin typeface="Varela Round" panose="00000500000000000000"/>
                <a:cs typeface="+mn-cs"/>
              </a:rPr>
              <a:t>ّ</a:t>
            </a:r>
            <a:r>
              <a:rPr lang="ar-JO" sz="2600" b="1" dirty="0">
                <a:solidFill>
                  <a:schemeClr val="tx1"/>
                </a:solidFill>
                <a:latin typeface="Varela Round" panose="00000500000000000000"/>
                <a:cs typeface="+mn-cs"/>
              </a:rPr>
              <a:t>ر </a:t>
            </a:r>
            <a:r>
              <a:rPr lang="ar-SA" sz="2600" b="1" dirty="0">
                <a:solidFill>
                  <a:schemeClr val="tx1"/>
                </a:solidFill>
                <a:latin typeface="Varela Round" panose="00000500000000000000"/>
                <a:cs typeface="+mn-cs"/>
              </a:rPr>
              <a:t>أ</a:t>
            </a:r>
            <a:r>
              <a:rPr lang="ar-JO" sz="2600" b="1" dirty="0">
                <a:solidFill>
                  <a:schemeClr val="tx1"/>
                </a:solidFill>
                <a:latin typeface="Varela Round" panose="00000500000000000000"/>
                <a:cs typeface="+mn-cs"/>
              </a:rPr>
              <a:t>سلوبنا حسب مواقف الحياة </a:t>
            </a:r>
          </a:p>
          <a:p>
            <a:pPr marL="0" indent="0">
              <a:spcBef>
                <a:spcPts val="800"/>
              </a:spcBef>
              <a:spcAft>
                <a:spcPts val="0"/>
              </a:spcAft>
              <a:buNone/>
            </a:pPr>
            <a:r>
              <a:rPr lang="ar-JO" sz="2600" b="1" dirty="0">
                <a:solidFill>
                  <a:schemeClr val="tx1"/>
                </a:solidFill>
                <a:latin typeface="Varela Round" panose="00000500000000000000"/>
                <a:cs typeface="+mn-cs"/>
              </a:rPr>
              <a:t>   المختلفة وه</a:t>
            </a:r>
            <a:r>
              <a:rPr lang="ar-SA" sz="2600" b="1" dirty="0">
                <a:solidFill>
                  <a:schemeClr val="tx1"/>
                </a:solidFill>
                <a:latin typeface="Varela Round" panose="00000500000000000000"/>
                <a:cs typeface="+mn-cs"/>
              </a:rPr>
              <a:t>ك</a:t>
            </a:r>
            <a:r>
              <a:rPr lang="ar-JO" sz="2600" b="1" dirty="0">
                <a:solidFill>
                  <a:schemeClr val="tx1"/>
                </a:solidFill>
                <a:latin typeface="Varela Round" panose="00000500000000000000"/>
                <a:cs typeface="+mn-cs"/>
              </a:rPr>
              <a:t>ذا </a:t>
            </a:r>
            <a:r>
              <a:rPr lang="ar-JO" sz="2600" b="1" dirty="0" err="1">
                <a:solidFill>
                  <a:schemeClr val="tx1"/>
                </a:solidFill>
                <a:latin typeface="Varela Round" panose="00000500000000000000"/>
                <a:cs typeface="+mn-cs"/>
              </a:rPr>
              <a:t>نستط</a:t>
            </a:r>
            <a:r>
              <a:rPr lang="ar-SA" sz="2600" b="1" dirty="0" err="1">
                <a:solidFill>
                  <a:schemeClr val="tx1"/>
                </a:solidFill>
                <a:latin typeface="Varela Round" panose="00000500000000000000"/>
                <a:cs typeface="+mn-cs"/>
              </a:rPr>
              <a:t>يع</a:t>
            </a:r>
            <a:r>
              <a:rPr lang="ar-JO" sz="2600" b="1" dirty="0">
                <a:solidFill>
                  <a:schemeClr val="tx1"/>
                </a:solidFill>
                <a:latin typeface="Varela Round" panose="00000500000000000000"/>
                <a:cs typeface="+mn-cs"/>
              </a:rPr>
              <a:t> </a:t>
            </a:r>
            <a:r>
              <a:rPr lang="ar-SA" sz="2600" b="1" dirty="0">
                <a:solidFill>
                  <a:schemeClr val="tx1"/>
                </a:solidFill>
                <a:latin typeface="Varela Round" panose="00000500000000000000"/>
                <a:cs typeface="+mn-cs"/>
              </a:rPr>
              <a:t>مواجهة</a:t>
            </a:r>
            <a:r>
              <a:rPr lang="ar-JO" sz="2600" b="1" dirty="0">
                <a:solidFill>
                  <a:schemeClr val="tx1"/>
                </a:solidFill>
                <a:latin typeface="Varela Round" panose="00000500000000000000"/>
                <a:cs typeface="+mn-cs"/>
              </a:rPr>
              <a:t> هذه المواقف</a:t>
            </a:r>
            <a:r>
              <a:rPr lang="he-IL" sz="2600" b="1" dirty="0">
                <a:solidFill>
                  <a:schemeClr val="tx1"/>
                </a:solidFill>
                <a:latin typeface="Varela Round" panose="00000500000000000000"/>
                <a:cs typeface="+mn-cs"/>
              </a:rPr>
              <a:t>.</a:t>
            </a:r>
            <a:endParaRPr lang="he-IL" sz="2600" b="1" dirty="0"/>
          </a:p>
        </p:txBody>
      </p:sp>
    </p:spTree>
    <p:extLst>
      <p:ext uri="{BB962C8B-B14F-4D97-AF65-F5344CB8AC3E}">
        <p14:creationId xmlns:p14="http://schemas.microsoft.com/office/powerpoint/2010/main" val="234099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כותרת 1">
            <a:extLst>
              <a:ext uri="{FF2B5EF4-FFF2-40B4-BE49-F238E27FC236}">
                <a16:creationId xmlns:a16="http://schemas.microsoft.com/office/drawing/2014/main" id="{F144F68D-C92E-4927-8190-51803E55AFAF}"/>
              </a:ext>
            </a:extLst>
          </p:cNvPr>
          <p:cNvSpPr>
            <a:spLocks noGrp="1"/>
          </p:cNvSpPr>
          <p:nvPr>
            <p:ph type="title"/>
          </p:nvPr>
        </p:nvSpPr>
        <p:spPr>
          <a:xfrm>
            <a:off x="515938" y="212725"/>
            <a:ext cx="11158537" cy="973138"/>
          </a:xfrm>
        </p:spPr>
        <p:txBody>
          <a:bodyPr/>
          <a:lstStyle/>
          <a:p>
            <a:pPr fontAlgn="base">
              <a:spcAft>
                <a:spcPct val="0"/>
              </a:spcAft>
            </a:pPr>
            <a:r>
              <a:rPr lang="ar-SA" dirty="0">
                <a:latin typeface="Arial" panose="020B0604020202020204" pitchFamily="34" charset="0"/>
                <a:cs typeface="Arial" panose="020B0604020202020204" pitchFamily="34" charset="0"/>
              </a:rPr>
              <a:t>كلمة قبل أنْ ننهي لقاءنا..</a:t>
            </a:r>
            <a:endParaRPr altLang="he-IL" dirty="0">
              <a:latin typeface="Arial" panose="020B0604020202020204" pitchFamily="34" charset="0"/>
              <a:ea typeface="Varela Round"/>
              <a:cs typeface="Arial" panose="020B0604020202020204" pitchFamily="34" charset="0"/>
            </a:endParaRPr>
          </a:p>
        </p:txBody>
      </p:sp>
      <p:sp>
        <p:nvSpPr>
          <p:cNvPr id="45059" name="מציין מיקום טקסט 2">
            <a:extLst>
              <a:ext uri="{FF2B5EF4-FFF2-40B4-BE49-F238E27FC236}">
                <a16:creationId xmlns:a16="http://schemas.microsoft.com/office/drawing/2014/main" id="{4BE0DF9C-1132-430F-A9EA-823728079BA3}"/>
              </a:ext>
            </a:extLst>
          </p:cNvPr>
          <p:cNvSpPr>
            <a:spLocks noGrp="1"/>
          </p:cNvSpPr>
          <p:nvPr>
            <p:ph type="body" sz="quarter" idx="3"/>
          </p:nvPr>
        </p:nvSpPr>
        <p:spPr>
          <a:xfrm>
            <a:off x="515938" y="1185863"/>
            <a:ext cx="11158537" cy="539750"/>
          </a:xfrm>
        </p:spPr>
        <p:txBody>
          <a:bodyPr/>
          <a:lstStyle/>
          <a:p>
            <a:pPr eaLnBrk="1" hangingPunct="1"/>
            <a:endParaRPr lang="he-IL" altLang="he-IL" dirty="0">
              <a:latin typeface="Calibri" panose="020F0502020204030204" pitchFamily="34" charset="0"/>
              <a:ea typeface="Varela Round"/>
              <a:cs typeface="Calibri" panose="020F0502020204030204" pitchFamily="34" charset="0"/>
            </a:endParaRPr>
          </a:p>
        </p:txBody>
      </p:sp>
      <p:sp>
        <p:nvSpPr>
          <p:cNvPr id="45060" name="מציין מיקום תוכן 4">
            <a:extLst>
              <a:ext uri="{FF2B5EF4-FFF2-40B4-BE49-F238E27FC236}">
                <a16:creationId xmlns:a16="http://schemas.microsoft.com/office/drawing/2014/main" id="{376FE3A5-EF78-4FDB-92D9-8A7573A12070}"/>
              </a:ext>
            </a:extLst>
          </p:cNvPr>
          <p:cNvSpPr>
            <a:spLocks noGrp="1"/>
          </p:cNvSpPr>
          <p:nvPr>
            <p:ph sz="quarter" idx="4"/>
          </p:nvPr>
        </p:nvSpPr>
        <p:spPr>
          <a:xfrm>
            <a:off x="515938" y="1725613"/>
            <a:ext cx="11158537" cy="4152900"/>
          </a:xfrm>
        </p:spPr>
        <p:txBody>
          <a:bodyPr>
            <a:normAutofit fontScale="77500" lnSpcReduction="20000"/>
          </a:bodyPr>
          <a:lstStyle/>
          <a:p>
            <a:pPr marL="571500" indent="-571500">
              <a:buClr>
                <a:schemeClr val="accent6">
                  <a:lumMod val="75000"/>
                </a:schemeClr>
              </a:buClr>
              <a:buFont typeface="Wingdings" panose="05000000000000000000" pitchFamily="2" charset="2"/>
              <a:buChar char="§"/>
            </a:pPr>
            <a:r>
              <a:rPr altLang="he-IL" sz="4800" b="1" dirty="0">
                <a:solidFill>
                  <a:srgbClr val="424242"/>
                </a:solidFill>
                <a:latin typeface="Calibri" panose="020F0502020204030204" pitchFamily="34" charset="0"/>
                <a:cs typeface="Calibri" panose="020F0502020204030204" pitchFamily="34" charset="0"/>
                <a:sym typeface="Calibri" panose="020F0502020204030204" pitchFamily="34" charset="0"/>
              </a:rPr>
              <a:t> </a:t>
            </a:r>
            <a:r>
              <a:rPr lang="ar-JO" sz="4800" dirty="0">
                <a:solidFill>
                  <a:srgbClr val="000000"/>
                </a:solidFill>
                <a:latin typeface="Arial" panose="020B0604020202020204" pitchFamily="34" charset="0"/>
                <a:cs typeface="Arial" panose="020B0604020202020204" pitchFamily="34" charset="0"/>
              </a:rPr>
              <a:t>آمل أنْ تكونوا قد شعرتم بالقرب بالرغم من البُعد.</a:t>
            </a:r>
            <a:endParaRPr lang="he-IL" sz="4800" dirty="0">
              <a:solidFill>
                <a:srgbClr val="000000"/>
              </a:solidFill>
              <a:latin typeface="Arial" panose="020B0604020202020204" pitchFamily="34" charset="0"/>
              <a:cs typeface="Arial" panose="020B0604020202020204" pitchFamily="34" charset="0"/>
            </a:endParaRPr>
          </a:p>
          <a:p>
            <a:pPr marL="571500" indent="-571500">
              <a:buClr>
                <a:schemeClr val="accent6">
                  <a:lumMod val="75000"/>
                </a:schemeClr>
              </a:buClr>
              <a:buFont typeface="Wingdings" panose="05000000000000000000" pitchFamily="2" charset="2"/>
              <a:buChar char="§"/>
            </a:pPr>
            <a:r>
              <a:rPr lang="ar-JO" sz="4800" dirty="0">
                <a:solidFill>
                  <a:srgbClr val="000000"/>
                </a:solidFill>
                <a:latin typeface="Arial" panose="020B0604020202020204" pitchFamily="34" charset="0"/>
                <a:cs typeface="Arial" panose="020B0604020202020204" pitchFamily="34" charset="0"/>
              </a:rPr>
              <a:t>لا نبقى وحيدين/</a:t>
            </a:r>
            <a:r>
              <a:rPr lang="ar-SA" sz="4800" dirty="0">
                <a:solidFill>
                  <a:srgbClr val="000000"/>
                </a:solidFill>
                <a:latin typeface="Arial" panose="020B0604020202020204" pitchFamily="34" charset="0"/>
                <a:cs typeface="Arial" panose="020B0604020202020204" pitchFamily="34" charset="0"/>
              </a:rPr>
              <a:t> </a:t>
            </a:r>
            <a:r>
              <a:rPr lang="ar-JO" sz="4800" dirty="0">
                <a:solidFill>
                  <a:srgbClr val="000000"/>
                </a:solidFill>
                <a:latin typeface="Arial" panose="020B0604020202020204" pitchFamily="34" charset="0"/>
                <a:cs typeface="Arial" panose="020B0604020202020204" pitchFamily="34" charset="0"/>
              </a:rPr>
              <a:t>لا تبقوا بمفردكم</a:t>
            </a:r>
          </a:p>
          <a:p>
            <a:pPr marL="571500" indent="-571500">
              <a:buClr>
                <a:schemeClr val="accent6">
                  <a:lumMod val="75000"/>
                </a:schemeClr>
              </a:buClr>
              <a:buFont typeface="Wingdings" panose="05000000000000000000" pitchFamily="2" charset="2"/>
              <a:buChar char="§"/>
            </a:pPr>
            <a:r>
              <a:rPr lang="ar-JO" sz="4800" dirty="0">
                <a:solidFill>
                  <a:srgbClr val="000000"/>
                </a:solidFill>
                <a:latin typeface="Arial" panose="020B0604020202020204" pitchFamily="34" charset="0"/>
                <a:cs typeface="Arial" panose="020B0604020202020204" pitchFamily="34" charset="0"/>
              </a:rPr>
              <a:t>تواصلوا مع العائلة، الأصدقاء، المعلّمين.</a:t>
            </a:r>
          </a:p>
          <a:p>
            <a:pPr marL="571500" indent="-571500">
              <a:buClr>
                <a:schemeClr val="accent6">
                  <a:lumMod val="75000"/>
                </a:schemeClr>
              </a:buClr>
              <a:buFont typeface="Wingdings" panose="05000000000000000000" pitchFamily="2" charset="2"/>
              <a:buChar char="§"/>
            </a:pPr>
            <a:r>
              <a:rPr lang="ar-SA" sz="4800" dirty="0">
                <a:solidFill>
                  <a:srgbClr val="000000"/>
                </a:solidFill>
                <a:latin typeface="Arial" panose="020B0604020202020204" pitchFamily="34" charset="0"/>
                <a:cs typeface="Arial" panose="020B0604020202020204" pitchFamily="34" charset="0"/>
              </a:rPr>
              <a:t>نُطلع الآخرين على ما نختبره مِن تجارب، ونبدي اهتمامنا بالآخرين</a:t>
            </a:r>
            <a:endParaRPr lang="he-IL" sz="4800" dirty="0">
              <a:solidFill>
                <a:srgbClr val="000000"/>
              </a:solidFill>
              <a:latin typeface="Arial" panose="020B0604020202020204" pitchFamily="34" charset="0"/>
              <a:cs typeface="Arial" panose="020B0604020202020204" pitchFamily="34" charset="0"/>
            </a:endParaRPr>
          </a:p>
          <a:p>
            <a:pPr marL="0" indent="0">
              <a:buClr>
                <a:schemeClr val="accent6">
                  <a:lumMod val="75000"/>
                </a:schemeClr>
              </a:buClr>
            </a:pPr>
            <a:endParaRPr lang="he-IL" sz="4800" dirty="0">
              <a:solidFill>
                <a:srgbClr val="000000"/>
              </a:solidFill>
              <a:latin typeface="Arial" panose="020B0604020202020204" pitchFamily="34" charset="0"/>
              <a:cs typeface="Arial" panose="020B0604020202020204" pitchFamily="34" charset="0"/>
            </a:endParaRPr>
          </a:p>
          <a:p>
            <a:pPr marL="0" indent="0" algn="ctr">
              <a:buClr>
                <a:schemeClr val="accent6">
                  <a:lumMod val="75000"/>
                </a:schemeClr>
              </a:buClr>
              <a:buNone/>
            </a:pPr>
            <a:r>
              <a:rPr lang="ar-SA" sz="6600" b="1" dirty="0">
                <a:solidFill>
                  <a:schemeClr val="accent6">
                    <a:lumMod val="75000"/>
                  </a:schemeClr>
                </a:solidFill>
                <a:latin typeface="Arial" panose="020B0604020202020204" pitchFamily="34" charset="0"/>
                <a:cs typeface="Arial" panose="020B0604020202020204" pitchFamily="34" charset="0"/>
              </a:rPr>
              <a:t>إلى اللقاء في درس المهارات الحياتيّة القادم!</a:t>
            </a:r>
            <a:endParaRPr lang="he-IL" sz="6600" b="1" dirty="0">
              <a:solidFill>
                <a:schemeClr val="accent6">
                  <a:lumMod val="75000"/>
                </a:schemeClr>
              </a:solidFill>
              <a:latin typeface="Arial" panose="020B0604020202020204" pitchFamily="34" charset="0"/>
              <a:cs typeface="Arial" panose="020B0604020202020204" pitchFamily="34" charset="0"/>
            </a:endParaRPr>
          </a:p>
          <a:p>
            <a:pPr marL="0" indent="0">
              <a:buClr>
                <a:schemeClr val="accent6">
                  <a:lumMod val="75000"/>
                </a:schemeClr>
              </a:buClr>
            </a:pPr>
            <a:endParaRPr lang="he-IL" sz="4800" b="1" dirty="0">
              <a:solidFill>
                <a:schemeClr val="accent6">
                  <a:lumMod val="75000"/>
                </a:schemeClr>
              </a:solidFill>
              <a:latin typeface="Arial" panose="020B0604020202020204" pitchFamily="34" charset="0"/>
              <a:cs typeface="Arial" panose="020B0604020202020204" pitchFamily="34" charset="0"/>
            </a:endParaRPr>
          </a:p>
          <a:p>
            <a:pPr algn="ctr">
              <a:spcBef>
                <a:spcPct val="0"/>
              </a:spcBef>
              <a:buFont typeface="Arial" panose="020B0604020202020204" pitchFamily="34" charset="0"/>
              <a:buNone/>
            </a:pPr>
            <a:endParaRPr altLang="he-IL" sz="4800" b="1" dirty="0">
              <a:solidFill>
                <a:srgbClr val="424242"/>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8579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6">
            <a:extLst>
              <a:ext uri="{FF2B5EF4-FFF2-40B4-BE49-F238E27FC236}">
                <a16:creationId xmlns:a16="http://schemas.microsoft.com/office/drawing/2014/main" id="{9AADF23F-DF75-401E-A140-12CCC9351908}"/>
              </a:ext>
            </a:extLst>
          </p:cNvPr>
          <p:cNvSpPr>
            <a:spLocks noGrp="1"/>
          </p:cNvSpPr>
          <p:nvPr>
            <p:ph type="ctrTitle"/>
          </p:nvPr>
        </p:nvSpPr>
        <p:spPr>
          <a:xfrm>
            <a:off x="914400" y="2693988"/>
            <a:ext cx="10361613" cy="1470025"/>
          </a:xfrm>
        </p:spPr>
        <p:txBody>
          <a:bodyPr>
            <a:normAutofit fontScale="90000"/>
          </a:bodyPr>
          <a:lstStyle/>
          <a:p>
            <a:pPr eaLnBrk="1" hangingPunct="1">
              <a:defRPr/>
            </a:pPr>
            <a:br>
              <a:rPr altLang="he-IL" dirty="0">
                <a:latin typeface="Calibri" panose="020F0502020204030204" pitchFamily="34" charset="0"/>
                <a:ea typeface="Varela Round"/>
                <a:cs typeface="Calibri" panose="020F0502020204030204" pitchFamily="34" charset="0"/>
              </a:rPr>
            </a:br>
            <a:r>
              <a:rPr lang="ar-SA" dirty="0">
                <a:solidFill>
                  <a:srgbClr val="000000"/>
                </a:solidFill>
                <a:latin typeface="Arial" panose="020B0604020202020204" pitchFamily="34" charset="0"/>
                <a:cs typeface="Arial" panose="020B0604020202020204" pitchFamily="34" charset="0"/>
              </a:rPr>
              <a:t>شكرًا لكم على مشاهدة هذا البثّ</a:t>
            </a:r>
            <a:br>
              <a:rPr lang="he-IL" dirty="0">
                <a:solidFill>
                  <a:schemeClr val="accent6">
                    <a:lumMod val="75000"/>
                  </a:schemeClr>
                </a:solidFill>
                <a:latin typeface="Arial" panose="020B0604020202020204" pitchFamily="34" charset="0"/>
                <a:cs typeface="Arial" panose="020B0604020202020204" pitchFamily="34" charset="0"/>
              </a:rPr>
            </a:br>
            <a:endParaRPr altLang="he-IL" dirty="0">
              <a:latin typeface="Arial" panose="020B0604020202020204" pitchFamily="34" charset="0"/>
              <a:ea typeface="Varela Round"/>
              <a:cs typeface="Arial" panose="020B0604020202020204" pitchFamily="34" charset="0"/>
            </a:endParaRPr>
          </a:p>
        </p:txBody>
      </p:sp>
    </p:spTree>
    <p:extLst>
      <p:ext uri="{BB962C8B-B14F-4D97-AF65-F5344CB8AC3E}">
        <p14:creationId xmlns:p14="http://schemas.microsoft.com/office/powerpoint/2010/main" val="203540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6">
            <a:extLst>
              <a:ext uri="{FF2B5EF4-FFF2-40B4-BE49-F238E27FC236}">
                <a16:creationId xmlns:a16="http://schemas.microsoft.com/office/drawing/2014/main" id="{3B7504C5-866D-4F74-BE48-8EC4380EFE44}"/>
              </a:ext>
            </a:extLst>
          </p:cNvPr>
          <p:cNvSpPr>
            <a:spLocks noGrp="1"/>
          </p:cNvSpPr>
          <p:nvPr>
            <p:ph type="title"/>
          </p:nvPr>
        </p:nvSpPr>
        <p:spPr>
          <a:xfrm>
            <a:off x="515938" y="212725"/>
            <a:ext cx="11158537" cy="720725"/>
          </a:xfrm>
        </p:spPr>
        <p:txBody>
          <a:bodyPr/>
          <a:lstStyle/>
          <a:p>
            <a:pPr fontAlgn="base">
              <a:spcAft>
                <a:spcPct val="0"/>
              </a:spcAft>
            </a:pPr>
            <a:r>
              <a:rPr lang="ar-SY" altLang="he-IL" dirty="0">
                <a:solidFill>
                  <a:srgbClr val="192A72"/>
                </a:solidFill>
                <a:latin typeface="Arial" panose="020B0604020202020204" pitchFamily="34" charset="0"/>
                <a:ea typeface="Varela Round"/>
                <a:cs typeface="Arial" panose="020B0604020202020204" pitchFamily="34" charset="0"/>
              </a:rPr>
              <a:t>لحظة، قبل أنْ نبدأ..</a:t>
            </a:r>
            <a:endParaRPr altLang="he-IL" dirty="0">
              <a:solidFill>
                <a:srgbClr val="192A72"/>
              </a:solidFill>
              <a:latin typeface="Arial" panose="020B0604020202020204" pitchFamily="34" charset="0"/>
              <a:ea typeface="Varela Round"/>
              <a:cs typeface="Arial" panose="020B0604020202020204" pitchFamily="34" charset="0"/>
            </a:endParaRPr>
          </a:p>
        </p:txBody>
      </p:sp>
      <p:sp>
        <p:nvSpPr>
          <p:cNvPr id="3" name="תיבת טקסט 2">
            <a:extLst>
              <a:ext uri="{FF2B5EF4-FFF2-40B4-BE49-F238E27FC236}">
                <a16:creationId xmlns:a16="http://schemas.microsoft.com/office/drawing/2014/main" id="{94CE3A91-399D-41E0-846A-C8B72D75FB62}"/>
              </a:ext>
            </a:extLst>
          </p:cNvPr>
          <p:cNvSpPr txBox="1"/>
          <p:nvPr/>
        </p:nvSpPr>
        <p:spPr>
          <a:xfrm>
            <a:off x="2391508" y="1582615"/>
            <a:ext cx="8387861" cy="4616648"/>
          </a:xfrm>
          <a:prstGeom prst="rect">
            <a:avLst/>
          </a:prstGeom>
          <a:noFill/>
        </p:spPr>
        <p:txBody>
          <a:bodyPr wrap="square" rtlCol="1">
            <a:spAutoFit/>
          </a:bodyPr>
          <a:lstStyle/>
          <a:p>
            <a:pPr marL="571500" indent="-571500" algn="r" rtl="1">
              <a:buClr>
                <a:schemeClr val="accent6">
                  <a:lumMod val="75000"/>
                </a:schemeClr>
              </a:buClr>
              <a:buFont typeface="Wingdings" panose="05000000000000000000" pitchFamily="2" charset="2"/>
              <a:buChar char="§"/>
            </a:pPr>
            <a:r>
              <a:rPr lang="ar-JO" sz="4000" dirty="0">
                <a:solidFill>
                  <a:srgbClr val="000000"/>
                </a:solidFill>
                <a:latin typeface="Arial" panose="020B0604020202020204" pitchFamily="34" charset="0"/>
                <a:cs typeface="Arial" panose="020B0604020202020204" pitchFamily="34" charset="0"/>
              </a:rPr>
              <a:t>إليكم درس المهارات الحياتيّة عن بُعد، ولكنكم ستشعرون</a:t>
            </a:r>
            <a:r>
              <a:rPr lang="ar-SA" sz="4000" dirty="0">
                <a:solidFill>
                  <a:srgbClr val="000000"/>
                </a:solidFill>
                <a:latin typeface="Arial" panose="020B0604020202020204" pitchFamily="34" charset="0"/>
                <a:cs typeface="Arial" panose="020B0604020202020204" pitchFamily="34" charset="0"/>
              </a:rPr>
              <a:t> مِن خلاله</a:t>
            </a:r>
            <a:r>
              <a:rPr lang="ar-JO" sz="4000" dirty="0">
                <a:solidFill>
                  <a:srgbClr val="000000"/>
                </a:solidFill>
                <a:latin typeface="Arial" panose="020B0604020202020204" pitchFamily="34" charset="0"/>
                <a:cs typeface="Arial" panose="020B0604020202020204" pitchFamily="34" charset="0"/>
              </a:rPr>
              <a:t> بالقرب!</a:t>
            </a:r>
            <a:endParaRPr lang="he-IL" sz="4000" dirty="0">
              <a:solidFill>
                <a:srgbClr val="000000"/>
              </a:solidFill>
              <a:latin typeface="Arial" panose="020B0604020202020204" pitchFamily="34" charset="0"/>
              <a:cs typeface="Arial" panose="020B0604020202020204" pitchFamily="34" charset="0"/>
            </a:endParaRPr>
          </a:p>
          <a:p>
            <a:pPr marL="571500" indent="-571500" algn="r" rtl="1">
              <a:buClr>
                <a:schemeClr val="accent6">
                  <a:lumMod val="75000"/>
                </a:schemeClr>
              </a:buClr>
              <a:buFont typeface="Wingdings" panose="05000000000000000000" pitchFamily="2" charset="2"/>
              <a:buChar char="§"/>
            </a:pPr>
            <a:r>
              <a:rPr lang="ar-SA" sz="4000" dirty="0">
                <a:solidFill>
                  <a:srgbClr val="000000"/>
                </a:solidFill>
                <a:latin typeface="Arial" panose="020B0604020202020204" pitchFamily="34" charset="0"/>
                <a:cs typeface="Arial" panose="020B0604020202020204" pitchFamily="34" charset="0"/>
              </a:rPr>
              <a:t>مجرى</a:t>
            </a:r>
            <a:r>
              <a:rPr lang="he-IL" sz="4000" dirty="0">
                <a:solidFill>
                  <a:srgbClr val="000000"/>
                </a:solidFill>
                <a:latin typeface="Arial" panose="020B0604020202020204" pitchFamily="34" charset="0"/>
                <a:cs typeface="Arial" panose="020B0604020202020204" pitchFamily="34" charset="0"/>
              </a:rPr>
              <a:t> </a:t>
            </a:r>
            <a:r>
              <a:rPr lang="ar-SA" sz="4000" dirty="0">
                <a:solidFill>
                  <a:srgbClr val="000000"/>
                </a:solidFill>
                <a:latin typeface="Arial" panose="020B0604020202020204" pitchFamily="34" charset="0"/>
                <a:cs typeface="Arial" panose="020B0604020202020204" pitchFamily="34" charset="0"/>
              </a:rPr>
              <a:t>حياة</a:t>
            </a:r>
            <a:r>
              <a:rPr lang="he-IL" sz="4000" dirty="0">
                <a:solidFill>
                  <a:srgbClr val="000000"/>
                </a:solidFill>
                <a:latin typeface="Arial" panose="020B0604020202020204" pitchFamily="34" charset="0"/>
                <a:cs typeface="Arial" panose="020B0604020202020204" pitchFamily="34" charset="0"/>
              </a:rPr>
              <a:t> </a:t>
            </a:r>
            <a:r>
              <a:rPr lang="ar-SA" sz="4000" dirty="0">
                <a:solidFill>
                  <a:srgbClr val="000000"/>
                </a:solidFill>
                <a:latin typeface="Arial" panose="020B0604020202020204" pitchFamily="34" charset="0"/>
                <a:cs typeface="Arial" panose="020B0604020202020204" pitchFamily="34" charset="0"/>
              </a:rPr>
              <a:t>جديد- كيف تتدبّرون أموركم؟</a:t>
            </a:r>
            <a:endParaRPr lang="he-IL" sz="4000" dirty="0">
              <a:solidFill>
                <a:srgbClr val="000000"/>
              </a:solidFill>
              <a:latin typeface="Arial" panose="020B0604020202020204" pitchFamily="34" charset="0"/>
              <a:cs typeface="Arial" panose="020B0604020202020204" pitchFamily="34" charset="0"/>
            </a:endParaRPr>
          </a:p>
          <a:p>
            <a:pPr marL="571500" indent="-571500" algn="r" rtl="1">
              <a:buClr>
                <a:schemeClr val="accent6">
                  <a:lumMod val="75000"/>
                </a:schemeClr>
              </a:buClr>
              <a:buFont typeface="Wingdings" panose="05000000000000000000" pitchFamily="2" charset="2"/>
              <a:buChar char="§"/>
            </a:pPr>
            <a:r>
              <a:rPr lang="ar-SA" sz="4000" dirty="0">
                <a:solidFill>
                  <a:srgbClr val="000000"/>
                </a:solidFill>
                <a:latin typeface="Arial" panose="020B0604020202020204" pitchFamily="34" charset="0"/>
                <a:cs typeface="Arial" panose="020B0604020202020204" pitchFamily="34" charset="0"/>
              </a:rPr>
              <a:t>نحن جميعًا نملك مهارات حياتيّة: إنّها القدرات والطاقات الكامنة فينا</a:t>
            </a:r>
            <a:endParaRPr lang="he-IL" sz="4000" dirty="0">
              <a:solidFill>
                <a:srgbClr val="000000"/>
              </a:solidFill>
              <a:latin typeface="Arial" panose="020B0604020202020204" pitchFamily="34" charset="0"/>
              <a:cs typeface="Arial" panose="020B0604020202020204" pitchFamily="34" charset="0"/>
            </a:endParaRPr>
          </a:p>
          <a:p>
            <a:pPr marL="0" indent="0" rtl="1">
              <a:buClr>
                <a:schemeClr val="accent6">
                  <a:lumMod val="75000"/>
                </a:schemeClr>
              </a:buClr>
            </a:pPr>
            <a:r>
              <a:rPr lang="ar-SA" sz="4800" b="1" dirty="0">
                <a:solidFill>
                  <a:srgbClr val="92D050"/>
                </a:solidFill>
                <a:latin typeface="Arial" panose="020B0604020202020204" pitchFamily="34" charset="0"/>
                <a:cs typeface="Arial" panose="020B0604020202020204" pitchFamily="34" charset="0"/>
              </a:rPr>
              <a:t>هيّا بنا، سننطلق الآن</a:t>
            </a:r>
            <a:r>
              <a:rPr lang="he-IL" sz="4800" b="1" dirty="0">
                <a:solidFill>
                  <a:srgbClr val="92D050"/>
                </a:solidFill>
                <a:latin typeface="Arial" panose="020B0604020202020204" pitchFamily="34" charset="0"/>
                <a:cs typeface="Arial" panose="020B0604020202020204" pitchFamily="34" charset="0"/>
              </a:rPr>
              <a:t>!!!</a:t>
            </a:r>
          </a:p>
          <a:p>
            <a:pPr algn="r" rtl="1"/>
            <a:endParaRPr lang="he-IL"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019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595000"/>
            <a:ext cx="11160000" cy="720000"/>
          </a:xfrm>
          <a:solidFill>
            <a:schemeClr val="tx2">
              <a:lumMod val="20000"/>
              <a:lumOff val="80000"/>
            </a:schemeClr>
          </a:solidFill>
        </p:spPr>
        <p:txBody>
          <a:bodyPr/>
          <a:lstStyle/>
          <a:p>
            <a:r>
              <a:rPr lang="ar-JO" dirty="0">
                <a:solidFill>
                  <a:srgbClr val="0070C0"/>
                </a:solidFill>
                <a:cs typeface="+mn-cs"/>
              </a:rPr>
              <a:t>ماذا </a:t>
            </a:r>
            <a:r>
              <a:rPr lang="ar-SA" dirty="0">
                <a:solidFill>
                  <a:srgbClr val="0070C0"/>
                </a:solidFill>
                <a:cs typeface="+mn-cs"/>
              </a:rPr>
              <a:t>يجب أن </a:t>
            </a:r>
            <a:r>
              <a:rPr lang="ar-JO" dirty="0">
                <a:solidFill>
                  <a:srgbClr val="0070C0"/>
                </a:solidFill>
                <a:cs typeface="+mn-cs"/>
              </a:rPr>
              <a:t>نحض</a:t>
            </a:r>
            <a:r>
              <a:rPr lang="ar-SA" dirty="0">
                <a:solidFill>
                  <a:srgbClr val="0070C0"/>
                </a:solidFill>
                <a:cs typeface="+mn-cs"/>
              </a:rPr>
              <a:t>ّ</a:t>
            </a:r>
            <a:r>
              <a:rPr lang="ar-JO" dirty="0">
                <a:solidFill>
                  <a:srgbClr val="0070C0"/>
                </a:solidFill>
                <a:cs typeface="+mn-cs"/>
              </a:rPr>
              <a:t>ر للدرس</a:t>
            </a:r>
            <a:r>
              <a:rPr lang="ar-SA" dirty="0">
                <a:solidFill>
                  <a:srgbClr val="0070C0"/>
                </a:solidFill>
                <a:cs typeface="+mn-cs"/>
              </a:rPr>
              <a:t>؟</a:t>
            </a:r>
            <a:endParaRPr lang="he-IL" dirty="0">
              <a:solidFill>
                <a:srgbClr val="0070C0"/>
              </a:solidFill>
              <a:cs typeface="+mn-cs"/>
            </a:endParaRPr>
          </a:p>
        </p:txBody>
      </p:sp>
      <p:sp>
        <p:nvSpPr>
          <p:cNvPr id="3" name="מציין מיקום טקסט 2"/>
          <p:cNvSpPr>
            <a:spLocks noGrp="1"/>
          </p:cNvSpPr>
          <p:nvPr>
            <p:ph type="body" sz="quarter" idx="3"/>
          </p:nvPr>
        </p:nvSpPr>
        <p:spPr>
          <a:xfrm>
            <a:off x="515206" y="1417905"/>
            <a:ext cx="11159999" cy="540000"/>
          </a:xfrm>
        </p:spPr>
        <p:txBody>
          <a:bodyPr/>
          <a:lstStyle/>
          <a:p>
            <a:pPr algn="ctr"/>
            <a:r>
              <a:rPr lang="he-IL" dirty="0">
                <a:solidFill>
                  <a:schemeClr val="tx1"/>
                </a:solidFill>
                <a:cs typeface="+mn-cs"/>
              </a:rPr>
              <a:t>           </a:t>
            </a:r>
            <a:r>
              <a:rPr lang="ar-JO" dirty="0">
                <a:solidFill>
                  <a:schemeClr val="tx1"/>
                </a:solidFill>
                <a:cs typeface="+mn-cs"/>
              </a:rPr>
              <a:t>هاتف خلوي</a:t>
            </a:r>
            <a:r>
              <a:rPr lang="ar-SA" dirty="0">
                <a:solidFill>
                  <a:schemeClr val="tx1"/>
                </a:solidFill>
                <a:cs typeface="+mn-cs"/>
              </a:rPr>
              <a:t>ّ</a:t>
            </a:r>
            <a:endParaRPr lang="he-IL" dirty="0">
              <a:solidFill>
                <a:schemeClr val="tx1"/>
              </a:solidFill>
              <a:cs typeface="+mn-cs"/>
            </a:endParaRPr>
          </a:p>
        </p:txBody>
      </p:sp>
      <p:pic>
        <p:nvPicPr>
          <p:cNvPr id="7" name="Picture 4"/>
          <p:cNvPicPr>
            <a:picLocks noChangeAspect="1" noChangeArrowheads="1"/>
          </p:cNvPicPr>
          <p:nvPr/>
        </p:nvPicPr>
        <p:blipFill>
          <a:blip r:embed="rId3" cstate="print"/>
          <a:srcRect/>
          <a:stretch>
            <a:fillRect/>
          </a:stretch>
        </p:blipFill>
        <p:spPr bwMode="auto">
          <a:xfrm rot="2675118">
            <a:off x="4913110" y="1340295"/>
            <a:ext cx="2308542" cy="4581569"/>
          </a:xfrm>
          <a:prstGeom prst="rect">
            <a:avLst/>
          </a:prstGeom>
          <a:noFill/>
          <a:ln w="9525">
            <a:noFill/>
            <a:miter lim="800000"/>
            <a:headEnd/>
            <a:tailEnd/>
          </a:ln>
        </p:spPr>
      </p:pic>
    </p:spTree>
    <p:extLst>
      <p:ext uri="{BB962C8B-B14F-4D97-AF65-F5344CB8AC3E}">
        <p14:creationId xmlns:p14="http://schemas.microsoft.com/office/powerpoint/2010/main" val="118687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4E879C-9B03-4693-B6A0-9CE420057445}"/>
              </a:ext>
            </a:extLst>
          </p:cNvPr>
          <p:cNvSpPr>
            <a:spLocks noGrp="1"/>
          </p:cNvSpPr>
          <p:nvPr>
            <p:ph type="title"/>
          </p:nvPr>
        </p:nvSpPr>
        <p:spPr>
          <a:xfrm>
            <a:off x="515206" y="452710"/>
            <a:ext cx="11160000" cy="720000"/>
          </a:xfrm>
          <a:solidFill>
            <a:schemeClr val="tx2">
              <a:lumMod val="20000"/>
              <a:lumOff val="80000"/>
            </a:schemeClr>
          </a:solidFill>
        </p:spPr>
        <p:txBody>
          <a:bodyPr/>
          <a:lstStyle/>
          <a:p>
            <a:r>
              <a:rPr lang="ar-JO" dirty="0">
                <a:solidFill>
                  <a:srgbClr val="0070C0"/>
                </a:solidFill>
                <a:latin typeface="Varela Round" panose="00000500000000000000"/>
                <a:cs typeface="+mn-cs"/>
              </a:rPr>
              <a:t>ماذا </a:t>
            </a:r>
            <a:r>
              <a:rPr lang="ar-JO" dirty="0" err="1">
                <a:solidFill>
                  <a:srgbClr val="0070C0"/>
                </a:solidFill>
                <a:latin typeface="Varela Round" panose="00000500000000000000"/>
                <a:cs typeface="+mn-cs"/>
              </a:rPr>
              <a:t>سنتعل</a:t>
            </a:r>
            <a:r>
              <a:rPr lang="ar-SA" dirty="0">
                <a:solidFill>
                  <a:srgbClr val="0070C0"/>
                </a:solidFill>
                <a:latin typeface="Varela Round" panose="00000500000000000000"/>
                <a:cs typeface="+mn-cs"/>
              </a:rPr>
              <a:t>ّ</a:t>
            </a:r>
            <a:r>
              <a:rPr lang="ar-JO" dirty="0">
                <a:solidFill>
                  <a:srgbClr val="0070C0"/>
                </a:solidFill>
                <a:latin typeface="Varela Round" panose="00000500000000000000"/>
                <a:cs typeface="+mn-cs"/>
              </a:rPr>
              <a:t>م اليوم</a:t>
            </a:r>
            <a:r>
              <a:rPr lang="ar-SA" dirty="0">
                <a:solidFill>
                  <a:srgbClr val="0070C0"/>
                </a:solidFill>
                <a:latin typeface="Varela Round" panose="00000500000000000000"/>
                <a:cs typeface="+mn-cs"/>
              </a:rPr>
              <a:t>؟</a:t>
            </a:r>
            <a:endParaRPr lang="he-IL" dirty="0">
              <a:solidFill>
                <a:srgbClr val="0070C0"/>
              </a:solidFill>
              <a:cs typeface="+mn-cs"/>
            </a:endParaRPr>
          </a:p>
        </p:txBody>
      </p:sp>
      <p:sp>
        <p:nvSpPr>
          <p:cNvPr id="4" name="מציין מיקום תוכן 3">
            <a:extLst>
              <a:ext uri="{FF2B5EF4-FFF2-40B4-BE49-F238E27FC236}">
                <a16:creationId xmlns:a16="http://schemas.microsoft.com/office/drawing/2014/main" id="{5CC15B58-4916-4974-8400-A10749F3F3C1}"/>
              </a:ext>
            </a:extLst>
          </p:cNvPr>
          <p:cNvSpPr>
            <a:spLocks noGrp="1"/>
          </p:cNvSpPr>
          <p:nvPr>
            <p:ph sz="quarter" idx="4"/>
          </p:nvPr>
        </p:nvSpPr>
        <p:spPr>
          <a:xfrm>
            <a:off x="305656" y="1927977"/>
            <a:ext cx="8236908" cy="4152517"/>
          </a:xfrm>
        </p:spPr>
        <p:txBody>
          <a:bodyPr/>
          <a:lstStyle/>
          <a:p>
            <a:pPr marL="347472" indent="-347472">
              <a:lnSpc>
                <a:spcPct val="150000"/>
              </a:lnSpc>
            </a:pPr>
            <a:r>
              <a:rPr lang="ar-JO" sz="2800" b="1" dirty="0">
                <a:solidFill>
                  <a:schemeClr val="tx1"/>
                </a:solidFill>
                <a:latin typeface="Varela Round" panose="00000500000000000000"/>
                <a:cs typeface="+mn-cs"/>
              </a:rPr>
              <a:t>ما هي مهارة ات</a:t>
            </a:r>
            <a:r>
              <a:rPr lang="ar-SA" sz="2800" b="1" dirty="0">
                <a:solidFill>
                  <a:schemeClr val="tx1"/>
                </a:solidFill>
                <a:latin typeface="Varela Round" panose="00000500000000000000"/>
                <a:cs typeface="+mn-cs"/>
              </a:rPr>
              <a:t>ّ</a:t>
            </a:r>
            <a:r>
              <a:rPr lang="ar-JO" sz="2800" b="1" dirty="0">
                <a:solidFill>
                  <a:schemeClr val="tx1"/>
                </a:solidFill>
                <a:latin typeface="Varela Round" panose="00000500000000000000"/>
                <a:cs typeface="+mn-cs"/>
              </a:rPr>
              <a:t>خاذ القرارات</a:t>
            </a:r>
            <a:r>
              <a:rPr lang="ar-SA" sz="2800" b="1" dirty="0">
                <a:solidFill>
                  <a:schemeClr val="tx1"/>
                </a:solidFill>
                <a:latin typeface="Varela Round" panose="00000500000000000000"/>
                <a:cs typeface="+mn-cs"/>
              </a:rPr>
              <a:t>؟</a:t>
            </a:r>
            <a:r>
              <a:rPr lang="ar-JO" sz="2800" b="1" dirty="0">
                <a:solidFill>
                  <a:schemeClr val="tx1"/>
                </a:solidFill>
                <a:latin typeface="Varela Round" panose="00000500000000000000"/>
                <a:cs typeface="+mn-cs"/>
              </a:rPr>
              <a:t> </a:t>
            </a:r>
            <a:endParaRPr lang="he-IL" sz="2800" b="1" dirty="0">
              <a:solidFill>
                <a:schemeClr val="tx1"/>
              </a:solidFill>
              <a:latin typeface="Varela Round" panose="00000500000000000000"/>
              <a:cs typeface="+mn-cs"/>
            </a:endParaRPr>
          </a:p>
          <a:p>
            <a:pPr marL="347472" indent="-347472">
              <a:lnSpc>
                <a:spcPct val="150000"/>
              </a:lnSpc>
            </a:pPr>
            <a:r>
              <a:rPr lang="ar-JO" sz="2800" b="1" dirty="0">
                <a:solidFill>
                  <a:schemeClr val="tx1"/>
                </a:solidFill>
                <a:cs typeface="+mn-cs"/>
              </a:rPr>
              <a:t>رفع الوعي وات</a:t>
            </a:r>
            <a:r>
              <a:rPr lang="ar-SA" sz="2800" b="1" dirty="0">
                <a:solidFill>
                  <a:schemeClr val="tx1"/>
                </a:solidFill>
                <a:cs typeface="+mn-cs"/>
              </a:rPr>
              <a:t>ّ</a:t>
            </a:r>
            <a:r>
              <a:rPr lang="ar-JO" sz="2800" b="1" dirty="0">
                <a:solidFill>
                  <a:schemeClr val="tx1"/>
                </a:solidFill>
                <a:cs typeface="+mn-cs"/>
              </a:rPr>
              <a:t>خاذ القرارات</a:t>
            </a:r>
            <a:r>
              <a:rPr lang="ar-SA" sz="2800" b="1" dirty="0">
                <a:solidFill>
                  <a:schemeClr val="tx1"/>
                </a:solidFill>
                <a:cs typeface="+mn-cs"/>
              </a:rPr>
              <a:t>.</a:t>
            </a:r>
            <a:endParaRPr lang="he-IL" sz="2800" b="1" dirty="0">
              <a:solidFill>
                <a:schemeClr val="tx1"/>
              </a:solidFill>
              <a:cs typeface="+mn-cs"/>
            </a:endParaRPr>
          </a:p>
          <a:p>
            <a:pPr marL="347472" indent="-347472">
              <a:lnSpc>
                <a:spcPct val="150000"/>
              </a:lnSpc>
            </a:pPr>
            <a:r>
              <a:rPr lang="ar-SA" sz="2800" b="1" dirty="0">
                <a:solidFill>
                  <a:schemeClr val="tx1"/>
                </a:solidFill>
                <a:latin typeface="Varela Round" panose="00000500000000000000"/>
                <a:cs typeface="+mn-cs"/>
              </a:rPr>
              <a:t>أ</a:t>
            </a:r>
            <a:r>
              <a:rPr lang="ar-JO" sz="2800" b="1" dirty="0" err="1">
                <a:solidFill>
                  <a:schemeClr val="tx1"/>
                </a:solidFill>
                <a:latin typeface="Varela Round" panose="00000500000000000000"/>
                <a:cs typeface="+mn-cs"/>
              </a:rPr>
              <a:t>ساليب</a:t>
            </a:r>
            <a:r>
              <a:rPr lang="ar-JO" sz="2800" b="1" dirty="0">
                <a:solidFill>
                  <a:schemeClr val="tx1"/>
                </a:solidFill>
                <a:latin typeface="Varela Round" panose="00000500000000000000"/>
                <a:cs typeface="+mn-cs"/>
              </a:rPr>
              <a:t> </a:t>
            </a:r>
            <a:r>
              <a:rPr lang="ar-SA" sz="2800" b="1" dirty="0">
                <a:solidFill>
                  <a:schemeClr val="tx1"/>
                </a:solidFill>
                <a:latin typeface="Varela Round" panose="00000500000000000000"/>
                <a:cs typeface="+mn-cs"/>
              </a:rPr>
              <a:t>ل</a:t>
            </a:r>
            <a:r>
              <a:rPr lang="ar-JO" sz="2800" b="1" dirty="0">
                <a:solidFill>
                  <a:schemeClr val="tx1"/>
                </a:solidFill>
                <a:latin typeface="Varela Round" panose="00000500000000000000"/>
                <a:cs typeface="+mn-cs"/>
              </a:rPr>
              <a:t>ات</a:t>
            </a:r>
            <a:r>
              <a:rPr lang="ar-SA" sz="2800" b="1" dirty="0">
                <a:solidFill>
                  <a:schemeClr val="tx1"/>
                </a:solidFill>
                <a:latin typeface="Varela Round" panose="00000500000000000000"/>
                <a:cs typeface="+mn-cs"/>
              </a:rPr>
              <a:t>ّ</a:t>
            </a:r>
            <a:r>
              <a:rPr lang="ar-JO" sz="2800" b="1" dirty="0">
                <a:solidFill>
                  <a:schemeClr val="tx1"/>
                </a:solidFill>
                <a:latin typeface="Varela Round" panose="00000500000000000000"/>
                <a:cs typeface="+mn-cs"/>
              </a:rPr>
              <a:t>خاذ القرارات</a:t>
            </a:r>
            <a:r>
              <a:rPr lang="ar-SA" sz="2800" b="1" dirty="0">
                <a:solidFill>
                  <a:schemeClr val="tx1"/>
                </a:solidFill>
                <a:latin typeface="Varela Round" panose="00000500000000000000"/>
                <a:cs typeface="+mn-cs"/>
              </a:rPr>
              <a:t>.</a:t>
            </a:r>
            <a:endParaRPr lang="he-IL" sz="2800" b="1" dirty="0">
              <a:solidFill>
                <a:schemeClr val="tx1"/>
              </a:solidFill>
              <a:cs typeface="+mn-cs"/>
            </a:endParaRPr>
          </a:p>
          <a:p>
            <a:pPr marL="347472" indent="-347472">
              <a:lnSpc>
                <a:spcPct val="150000"/>
              </a:lnSpc>
            </a:pPr>
            <a:r>
              <a:rPr lang="ar-JO" sz="2800" b="1" dirty="0">
                <a:solidFill>
                  <a:schemeClr val="tx1"/>
                </a:solidFill>
                <a:latin typeface="Varela Round" panose="00000500000000000000"/>
                <a:cs typeface="+mn-cs"/>
              </a:rPr>
              <a:t>تلخيص الدرس ومهم</a:t>
            </a:r>
            <a:r>
              <a:rPr lang="ar-SA" sz="2800" b="1" dirty="0">
                <a:solidFill>
                  <a:schemeClr val="tx1"/>
                </a:solidFill>
                <a:latin typeface="Varela Round" panose="00000500000000000000"/>
                <a:cs typeface="+mn-cs"/>
              </a:rPr>
              <a:t>ّ</a:t>
            </a:r>
            <a:r>
              <a:rPr lang="ar-JO" sz="2800" b="1" dirty="0">
                <a:solidFill>
                  <a:schemeClr val="tx1"/>
                </a:solidFill>
                <a:latin typeface="Varela Round" panose="00000500000000000000"/>
                <a:cs typeface="+mn-cs"/>
              </a:rPr>
              <a:t>ة للبيت</a:t>
            </a:r>
            <a:r>
              <a:rPr lang="ar-SA" sz="2800" b="1" dirty="0">
                <a:solidFill>
                  <a:schemeClr val="tx1"/>
                </a:solidFill>
                <a:latin typeface="Varela Round" panose="00000500000000000000"/>
                <a:cs typeface="+mn-cs"/>
              </a:rPr>
              <a:t>.</a:t>
            </a:r>
            <a:endParaRPr lang="he-IL" sz="2800" b="1" dirty="0">
              <a:solidFill>
                <a:schemeClr val="tx1"/>
              </a:solidFill>
              <a:cs typeface="+mn-cs"/>
            </a:endParaRPr>
          </a:p>
          <a:p>
            <a:pPr>
              <a:lnSpc>
                <a:spcPct val="150000"/>
              </a:lnSpc>
            </a:pPr>
            <a:endParaRPr lang="he-IL" b="1" dirty="0"/>
          </a:p>
        </p:txBody>
      </p:sp>
    </p:spTree>
    <p:extLst>
      <p:ext uri="{BB962C8B-B14F-4D97-AF65-F5344CB8AC3E}">
        <p14:creationId xmlns:p14="http://schemas.microsoft.com/office/powerpoint/2010/main" val="158565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665547" y="569704"/>
            <a:ext cx="10871177" cy="720000"/>
          </a:xfrm>
          <a:solidFill>
            <a:schemeClr val="tx2">
              <a:lumMod val="20000"/>
              <a:lumOff val="80000"/>
            </a:schemeClr>
          </a:solidFill>
        </p:spPr>
        <p:txBody>
          <a:bodyPr/>
          <a:lstStyle/>
          <a:p>
            <a:r>
              <a:rPr lang="he-IL" sz="4800" dirty="0">
                <a:solidFill>
                  <a:srgbClr val="0070C0"/>
                </a:solidFill>
                <a:cs typeface="+mn-cs"/>
              </a:rPr>
              <a:t>  </a:t>
            </a:r>
            <a:r>
              <a:rPr lang="ar-JO" sz="4800" dirty="0">
                <a:solidFill>
                  <a:srgbClr val="0070C0"/>
                </a:solidFill>
                <a:cs typeface="+mn-cs"/>
              </a:rPr>
              <a:t>ات</a:t>
            </a:r>
            <a:r>
              <a:rPr lang="ar-SA" sz="4800" dirty="0">
                <a:solidFill>
                  <a:srgbClr val="0070C0"/>
                </a:solidFill>
                <a:cs typeface="+mn-cs"/>
              </a:rPr>
              <a:t>ّ</a:t>
            </a:r>
            <a:r>
              <a:rPr lang="ar-JO" sz="4800" dirty="0">
                <a:solidFill>
                  <a:srgbClr val="0070C0"/>
                </a:solidFill>
                <a:cs typeface="+mn-cs"/>
              </a:rPr>
              <a:t>خاذ القرارات</a:t>
            </a:r>
            <a:endParaRPr lang="he-IL" sz="4800" dirty="0">
              <a:solidFill>
                <a:srgbClr val="0070C0"/>
              </a:solidFill>
              <a:cs typeface="+mn-cs"/>
            </a:endParaRPr>
          </a:p>
        </p:txBody>
      </p:sp>
      <p:pic>
        <p:nvPicPr>
          <p:cNvPr id="6" name="Picture 3"/>
          <p:cNvPicPr>
            <a:picLocks noChangeAspect="1" noChangeArrowheads="1"/>
          </p:cNvPicPr>
          <p:nvPr/>
        </p:nvPicPr>
        <p:blipFill>
          <a:blip r:embed="rId3" cstate="print"/>
          <a:srcRect/>
          <a:stretch>
            <a:fillRect/>
          </a:stretch>
        </p:blipFill>
        <p:spPr bwMode="auto">
          <a:xfrm>
            <a:off x="2197456" y="1863921"/>
            <a:ext cx="6593636" cy="432813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5206" y="536944"/>
            <a:ext cx="11160000" cy="720000"/>
          </a:xfrm>
          <a:solidFill>
            <a:schemeClr val="tx2">
              <a:lumMod val="20000"/>
              <a:lumOff val="80000"/>
            </a:schemeClr>
          </a:solidFill>
        </p:spPr>
        <p:txBody>
          <a:bodyPr/>
          <a:lstStyle/>
          <a:p>
            <a:r>
              <a:rPr lang="ar-JO" dirty="0">
                <a:solidFill>
                  <a:srgbClr val="0070C0"/>
                </a:solidFill>
                <a:cs typeface="+mn-cs"/>
              </a:rPr>
              <a:t>دعونا نفك</a:t>
            </a:r>
            <a:r>
              <a:rPr lang="ar-SA" dirty="0">
                <a:solidFill>
                  <a:srgbClr val="0070C0"/>
                </a:solidFill>
                <a:cs typeface="+mn-cs"/>
              </a:rPr>
              <a:t>ّ</a:t>
            </a:r>
            <a:r>
              <a:rPr lang="ar-JO" dirty="0">
                <a:solidFill>
                  <a:srgbClr val="0070C0"/>
                </a:solidFill>
                <a:cs typeface="+mn-cs"/>
              </a:rPr>
              <a:t>ر لحظة </a:t>
            </a:r>
            <a:endParaRPr lang="he-IL" dirty="0">
              <a:solidFill>
                <a:srgbClr val="0070C0"/>
              </a:solidFill>
              <a:cs typeface="+mn-cs"/>
            </a:endParaRPr>
          </a:p>
        </p:txBody>
      </p:sp>
      <p:sp>
        <p:nvSpPr>
          <p:cNvPr id="11" name="מציין מיקום תוכן 10"/>
          <p:cNvSpPr>
            <a:spLocks noGrp="1"/>
          </p:cNvSpPr>
          <p:nvPr>
            <p:ph sz="quarter" idx="4"/>
          </p:nvPr>
        </p:nvSpPr>
        <p:spPr>
          <a:xfrm>
            <a:off x="0" y="1498861"/>
            <a:ext cx="9929693" cy="4379337"/>
          </a:xfrm>
        </p:spPr>
        <p:txBody>
          <a:bodyPr/>
          <a:lstStyle/>
          <a:p>
            <a:pPr marL="457200" lvl="0" indent="-228600">
              <a:lnSpc>
                <a:spcPct val="15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تذك</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روا قرار</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ا ات</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خذت</a:t>
            </a:r>
            <a:r>
              <a:rPr lang="ar-SA" sz="2800" b="1" kern="0" dirty="0">
                <a:solidFill>
                  <a:srgbClr val="424242"/>
                </a:solidFill>
                <a:latin typeface="Calibri"/>
                <a:cs typeface="+mn-cs"/>
                <a:sym typeface="Calibri"/>
              </a:rPr>
              <a:t>م</a:t>
            </a:r>
            <a:r>
              <a:rPr lang="ar-JO" sz="2800" b="1" kern="0" dirty="0">
                <a:solidFill>
                  <a:srgbClr val="424242"/>
                </a:solidFill>
                <a:latin typeface="Calibri"/>
                <a:cs typeface="+mn-cs"/>
                <a:sym typeface="Calibri"/>
              </a:rPr>
              <a:t>وه </a:t>
            </a:r>
            <a:r>
              <a:rPr lang="ar-SA" sz="2800" b="1" kern="0" dirty="0">
                <a:solidFill>
                  <a:srgbClr val="0070C0"/>
                </a:solidFill>
                <a:latin typeface="Calibri"/>
                <a:cs typeface="+mn-cs"/>
                <a:sym typeface="Calibri"/>
              </a:rPr>
              <a:t>عندما كان عمركم</a:t>
            </a:r>
            <a:r>
              <a:rPr lang="he-IL" sz="2800" b="1" kern="0" dirty="0">
                <a:solidFill>
                  <a:srgbClr val="0070C0"/>
                </a:solidFill>
                <a:latin typeface="Calibri"/>
                <a:cs typeface="+mn-cs"/>
                <a:sym typeface="Calibri"/>
              </a:rPr>
              <a:t> 3 </a:t>
            </a:r>
            <a:r>
              <a:rPr lang="ar-SA" sz="2800" b="1" kern="0" dirty="0">
                <a:solidFill>
                  <a:srgbClr val="0070C0"/>
                </a:solidFill>
                <a:latin typeface="Calibri"/>
                <a:cs typeface="+mn-cs"/>
                <a:sym typeface="Calibri"/>
              </a:rPr>
              <a:t>سنوات.</a:t>
            </a:r>
            <a:endParaRPr lang="he-IL" sz="2800" b="1" kern="0" dirty="0">
              <a:solidFill>
                <a:srgbClr val="0070C0"/>
              </a:solidFill>
              <a:latin typeface="Calibri"/>
              <a:cs typeface="+mn-cs"/>
              <a:sym typeface="Calibri"/>
            </a:endParaRPr>
          </a:p>
          <a:p>
            <a:pPr marL="457200" lvl="0" indent="-228600">
              <a:lnSpc>
                <a:spcPct val="150000"/>
              </a:lnSpc>
              <a:spcBef>
                <a:spcPts val="800"/>
              </a:spcBef>
              <a:spcAft>
                <a:spcPts val="0"/>
              </a:spcAft>
              <a:buClr>
                <a:srgbClr val="424242"/>
              </a:buClr>
              <a:buSzPts val="3600"/>
              <a:buNone/>
            </a:pPr>
            <a:r>
              <a:rPr lang="ar-JO" sz="2800" b="1" kern="0" dirty="0">
                <a:solidFill>
                  <a:srgbClr val="424242"/>
                </a:solidFill>
                <a:latin typeface="Calibri"/>
                <a:sym typeface="Calibri"/>
              </a:rPr>
              <a:t>تذك</a:t>
            </a:r>
            <a:r>
              <a:rPr lang="ar-SA" sz="2800" b="1" kern="0" dirty="0">
                <a:solidFill>
                  <a:srgbClr val="424242"/>
                </a:solidFill>
                <a:latin typeface="Calibri"/>
                <a:sym typeface="Calibri"/>
              </a:rPr>
              <a:t>ّ</a:t>
            </a:r>
            <a:r>
              <a:rPr lang="ar-JO" sz="2800" b="1" kern="0" dirty="0">
                <a:solidFill>
                  <a:srgbClr val="424242"/>
                </a:solidFill>
                <a:latin typeface="Calibri"/>
                <a:sym typeface="Calibri"/>
              </a:rPr>
              <a:t>روا قرار</a:t>
            </a:r>
            <a:r>
              <a:rPr lang="ar-SA" sz="2800" b="1" kern="0" dirty="0">
                <a:solidFill>
                  <a:srgbClr val="424242"/>
                </a:solidFill>
                <a:latin typeface="Calibri"/>
                <a:sym typeface="Calibri"/>
              </a:rPr>
              <a:t>ً</a:t>
            </a:r>
            <a:r>
              <a:rPr lang="ar-JO" sz="2800" b="1" kern="0" dirty="0">
                <a:solidFill>
                  <a:srgbClr val="424242"/>
                </a:solidFill>
                <a:latin typeface="Calibri"/>
                <a:sym typeface="Calibri"/>
              </a:rPr>
              <a:t>ا ات</a:t>
            </a:r>
            <a:r>
              <a:rPr lang="ar-SA" sz="2800" b="1" kern="0" dirty="0">
                <a:solidFill>
                  <a:srgbClr val="424242"/>
                </a:solidFill>
                <a:latin typeface="Calibri"/>
                <a:sym typeface="Calibri"/>
              </a:rPr>
              <a:t>ّ</a:t>
            </a:r>
            <a:r>
              <a:rPr lang="ar-JO" sz="2800" b="1" kern="0" dirty="0">
                <a:solidFill>
                  <a:srgbClr val="424242"/>
                </a:solidFill>
                <a:latin typeface="Calibri"/>
                <a:sym typeface="Calibri"/>
              </a:rPr>
              <a:t>خذت</a:t>
            </a:r>
            <a:r>
              <a:rPr lang="ar-SA" sz="2800" b="1" kern="0" dirty="0">
                <a:solidFill>
                  <a:srgbClr val="424242"/>
                </a:solidFill>
                <a:latin typeface="Calibri"/>
                <a:sym typeface="Calibri"/>
              </a:rPr>
              <a:t>مت</a:t>
            </a:r>
            <a:r>
              <a:rPr lang="ar-JO" sz="2800" b="1" kern="0" dirty="0">
                <a:solidFill>
                  <a:srgbClr val="424242"/>
                </a:solidFill>
                <a:latin typeface="Calibri"/>
                <a:sym typeface="Calibri"/>
              </a:rPr>
              <a:t>وه </a:t>
            </a:r>
            <a:r>
              <a:rPr lang="ar-SA" sz="2800" b="1" kern="0" dirty="0">
                <a:solidFill>
                  <a:srgbClr val="0070C0"/>
                </a:solidFill>
                <a:latin typeface="Calibri"/>
                <a:cs typeface="+mn-cs"/>
                <a:sym typeface="Calibri"/>
              </a:rPr>
              <a:t>عندما كان عمركم </a:t>
            </a:r>
            <a:r>
              <a:rPr lang="he-IL" sz="2800" b="1" kern="0" dirty="0">
                <a:solidFill>
                  <a:srgbClr val="0070C0"/>
                </a:solidFill>
                <a:latin typeface="Calibri"/>
                <a:cs typeface="+mn-cs"/>
                <a:sym typeface="Calibri"/>
              </a:rPr>
              <a:t>6 </a:t>
            </a:r>
            <a:r>
              <a:rPr lang="ar-SA" sz="2800" b="1" kern="0" dirty="0">
                <a:solidFill>
                  <a:srgbClr val="0070C0"/>
                </a:solidFill>
                <a:latin typeface="Calibri"/>
                <a:cs typeface="+mn-cs"/>
                <a:sym typeface="Calibri"/>
              </a:rPr>
              <a:t>سنوات.</a:t>
            </a:r>
            <a:endParaRPr lang="he-IL" sz="2800" b="1" kern="0" dirty="0">
              <a:solidFill>
                <a:srgbClr val="0070C0"/>
              </a:solidFill>
              <a:latin typeface="Calibri"/>
              <a:cs typeface="+mn-cs"/>
              <a:sym typeface="Calibri"/>
            </a:endParaRPr>
          </a:p>
          <a:p>
            <a:pPr marL="457200" lvl="0" indent="-228600">
              <a:lnSpc>
                <a:spcPct val="150000"/>
              </a:lnSpc>
              <a:spcBef>
                <a:spcPts val="800"/>
              </a:spcBef>
              <a:spcAft>
                <a:spcPts val="0"/>
              </a:spcAft>
              <a:buClr>
                <a:srgbClr val="424242"/>
              </a:buClr>
              <a:buSzPts val="3600"/>
              <a:buNone/>
            </a:pPr>
            <a:r>
              <a:rPr lang="he-IL" sz="2800" b="1" kern="0" dirty="0">
                <a:solidFill>
                  <a:srgbClr val="424242"/>
                </a:solidFill>
                <a:latin typeface="Calibri"/>
                <a:cs typeface="+mn-cs"/>
                <a:sym typeface="Calibri"/>
              </a:rPr>
              <a:t> </a:t>
            </a:r>
            <a:r>
              <a:rPr lang="ar-JO" sz="2800" b="1" kern="0" dirty="0">
                <a:solidFill>
                  <a:srgbClr val="424242"/>
                </a:solidFill>
                <a:latin typeface="Calibri"/>
                <a:sym typeface="Calibri"/>
              </a:rPr>
              <a:t>تذك</a:t>
            </a:r>
            <a:r>
              <a:rPr lang="ar-SA" sz="2800" b="1" kern="0" dirty="0">
                <a:solidFill>
                  <a:srgbClr val="424242"/>
                </a:solidFill>
                <a:latin typeface="Calibri"/>
                <a:sym typeface="Calibri"/>
              </a:rPr>
              <a:t>ّ</a:t>
            </a:r>
            <a:r>
              <a:rPr lang="ar-JO" sz="2800" b="1" kern="0" dirty="0">
                <a:solidFill>
                  <a:srgbClr val="424242"/>
                </a:solidFill>
                <a:latin typeface="Calibri"/>
                <a:sym typeface="Calibri"/>
              </a:rPr>
              <a:t>روا قرار</a:t>
            </a:r>
            <a:r>
              <a:rPr lang="ar-SA" sz="2800" b="1" kern="0" dirty="0">
                <a:solidFill>
                  <a:srgbClr val="424242"/>
                </a:solidFill>
                <a:latin typeface="Calibri"/>
                <a:sym typeface="Calibri"/>
              </a:rPr>
              <a:t>ً</a:t>
            </a:r>
            <a:r>
              <a:rPr lang="ar-JO" sz="2800" b="1" kern="0" dirty="0">
                <a:solidFill>
                  <a:srgbClr val="424242"/>
                </a:solidFill>
                <a:latin typeface="Calibri"/>
                <a:sym typeface="Calibri"/>
              </a:rPr>
              <a:t>ا ات</a:t>
            </a:r>
            <a:r>
              <a:rPr lang="ar-SA" sz="2800" b="1" kern="0" dirty="0">
                <a:solidFill>
                  <a:srgbClr val="424242"/>
                </a:solidFill>
                <a:latin typeface="Calibri"/>
                <a:sym typeface="Calibri"/>
              </a:rPr>
              <a:t>ّ</a:t>
            </a:r>
            <a:r>
              <a:rPr lang="ar-JO" sz="2800" b="1" kern="0" dirty="0">
                <a:solidFill>
                  <a:srgbClr val="424242"/>
                </a:solidFill>
                <a:latin typeface="Calibri"/>
                <a:sym typeface="Calibri"/>
              </a:rPr>
              <a:t>خذت</a:t>
            </a:r>
            <a:r>
              <a:rPr lang="ar-SA" sz="2800" b="1" kern="0" dirty="0">
                <a:solidFill>
                  <a:srgbClr val="424242"/>
                </a:solidFill>
                <a:latin typeface="Calibri"/>
                <a:sym typeface="Calibri"/>
              </a:rPr>
              <a:t>مت</a:t>
            </a:r>
            <a:r>
              <a:rPr lang="ar-JO" sz="2800" b="1" kern="0" dirty="0">
                <a:solidFill>
                  <a:srgbClr val="424242"/>
                </a:solidFill>
                <a:latin typeface="Calibri"/>
                <a:sym typeface="Calibri"/>
              </a:rPr>
              <a:t>وه </a:t>
            </a:r>
            <a:r>
              <a:rPr lang="ar-SA" sz="2800" b="1" kern="0" dirty="0">
                <a:solidFill>
                  <a:srgbClr val="0070C0"/>
                </a:solidFill>
                <a:latin typeface="Calibri"/>
                <a:sym typeface="Calibri"/>
              </a:rPr>
              <a:t>عندما كنتم في </a:t>
            </a:r>
            <a:r>
              <a:rPr lang="ar-JO" sz="2800" b="1" kern="0" dirty="0">
                <a:solidFill>
                  <a:srgbClr val="0070C0"/>
                </a:solidFill>
                <a:latin typeface="Calibri"/>
                <a:sym typeface="Calibri"/>
              </a:rPr>
              <a:t>الصف</a:t>
            </a:r>
            <a:r>
              <a:rPr lang="ar-SA" sz="2800" b="1" kern="0" dirty="0">
                <a:solidFill>
                  <a:srgbClr val="0070C0"/>
                </a:solidFill>
                <a:latin typeface="Calibri"/>
                <a:sym typeface="Calibri"/>
              </a:rPr>
              <a:t>ّ</a:t>
            </a:r>
            <a:r>
              <a:rPr lang="ar-JO" sz="2800" b="1" kern="0" dirty="0">
                <a:solidFill>
                  <a:srgbClr val="0070C0"/>
                </a:solidFill>
                <a:latin typeface="Calibri"/>
                <a:sym typeface="Calibri"/>
              </a:rPr>
              <a:t> السادس</a:t>
            </a:r>
            <a:r>
              <a:rPr lang="ar-SA" sz="2800" b="1" kern="0" dirty="0">
                <a:solidFill>
                  <a:srgbClr val="0070C0"/>
                </a:solidFill>
                <a:latin typeface="Calibri"/>
                <a:sym typeface="Calibri"/>
              </a:rPr>
              <a:t>.</a:t>
            </a:r>
            <a:endParaRPr lang="he-IL" sz="2800" b="1" kern="0" dirty="0">
              <a:solidFill>
                <a:srgbClr val="0070C0"/>
              </a:solidFill>
              <a:latin typeface="Calibri"/>
              <a:cs typeface="+mn-cs"/>
              <a:sym typeface="Calibri"/>
            </a:endParaRPr>
          </a:p>
          <a:p>
            <a:pPr marL="457200" lvl="0" indent="-228600">
              <a:lnSpc>
                <a:spcPct val="150000"/>
              </a:lnSpc>
              <a:spcBef>
                <a:spcPts val="800"/>
              </a:spcBef>
              <a:spcAft>
                <a:spcPts val="0"/>
              </a:spcAft>
              <a:buClr>
                <a:srgbClr val="424242"/>
              </a:buClr>
              <a:buSzPts val="3600"/>
              <a:buNone/>
            </a:pPr>
            <a:r>
              <a:rPr lang="ar-JO" sz="2800" b="1" kern="0" dirty="0">
                <a:solidFill>
                  <a:srgbClr val="424242"/>
                </a:solidFill>
                <a:latin typeface="Calibri"/>
                <a:cs typeface="+mn-cs"/>
                <a:sym typeface="Calibri"/>
              </a:rPr>
              <a:t>فك</a:t>
            </a:r>
            <a:r>
              <a:rPr lang="ar-SA" sz="2800" b="1" kern="0" dirty="0">
                <a:solidFill>
                  <a:srgbClr val="424242"/>
                </a:solidFill>
                <a:latin typeface="Calibri"/>
                <a:cs typeface="+mn-cs"/>
                <a:sym typeface="Calibri"/>
              </a:rPr>
              <a:t>ّ</a:t>
            </a:r>
            <a:r>
              <a:rPr lang="ar-JO" sz="2800" b="1" kern="0" dirty="0">
                <a:solidFill>
                  <a:srgbClr val="424242"/>
                </a:solidFill>
                <a:latin typeface="Calibri"/>
                <a:cs typeface="+mn-cs"/>
                <a:sym typeface="Calibri"/>
              </a:rPr>
              <a:t>روا في قرار من الممكن </a:t>
            </a:r>
            <a:r>
              <a:rPr lang="ar-SA" sz="2800" b="1" kern="0" dirty="0">
                <a:solidFill>
                  <a:srgbClr val="424242"/>
                </a:solidFill>
                <a:latin typeface="Calibri"/>
                <a:cs typeface="+mn-cs"/>
                <a:sym typeface="Calibri"/>
              </a:rPr>
              <a:t>أ</a:t>
            </a:r>
            <a:r>
              <a:rPr lang="ar-JO" sz="2800" b="1" kern="0" dirty="0">
                <a:solidFill>
                  <a:srgbClr val="424242"/>
                </a:solidFill>
                <a:latin typeface="Calibri"/>
                <a:cs typeface="+mn-cs"/>
                <a:sym typeface="Calibri"/>
              </a:rPr>
              <a:t>ن ت</a:t>
            </a:r>
            <a:r>
              <a:rPr lang="ar-SA" sz="2800" b="1" kern="0" dirty="0">
                <a:solidFill>
                  <a:srgbClr val="424242"/>
                </a:solidFill>
                <a:latin typeface="Calibri"/>
                <a:cs typeface="+mn-cs"/>
                <a:sym typeface="Calibri"/>
              </a:rPr>
              <a:t>تّخذوه</a:t>
            </a:r>
            <a:r>
              <a:rPr lang="ar-JO" sz="2800" b="1" kern="0" dirty="0">
                <a:solidFill>
                  <a:srgbClr val="424242"/>
                </a:solidFill>
                <a:latin typeface="Calibri"/>
                <a:cs typeface="+mn-cs"/>
                <a:sym typeface="Calibri"/>
              </a:rPr>
              <a:t> </a:t>
            </a:r>
            <a:r>
              <a:rPr lang="ar-JO" sz="2800" b="1" kern="0" dirty="0">
                <a:solidFill>
                  <a:srgbClr val="0070C0"/>
                </a:solidFill>
                <a:latin typeface="Calibri"/>
                <a:sym typeface="Calibri"/>
              </a:rPr>
              <a:t>في الصف</a:t>
            </a:r>
            <a:r>
              <a:rPr lang="ar-SY" sz="2800" b="1" kern="0" dirty="0">
                <a:solidFill>
                  <a:srgbClr val="0070C0"/>
                </a:solidFill>
                <a:latin typeface="Calibri"/>
                <a:sym typeface="Calibri"/>
              </a:rPr>
              <a:t>ّ</a:t>
            </a:r>
            <a:r>
              <a:rPr lang="ar-JO" sz="2800" b="1" kern="0" dirty="0">
                <a:solidFill>
                  <a:srgbClr val="0070C0"/>
                </a:solidFill>
                <a:latin typeface="Calibri"/>
                <a:sym typeface="Calibri"/>
              </a:rPr>
              <a:t> التاسع</a:t>
            </a:r>
            <a:r>
              <a:rPr lang="ar-SA" sz="2800" b="1" kern="0" dirty="0">
                <a:solidFill>
                  <a:srgbClr val="0070C0"/>
                </a:solidFill>
                <a:latin typeface="Calibri"/>
                <a:sym typeface="Calibri"/>
              </a:rPr>
              <a:t>.</a:t>
            </a:r>
            <a:endParaRPr lang="ar-JO" sz="2800" b="1" kern="0" dirty="0">
              <a:solidFill>
                <a:srgbClr val="0070C0"/>
              </a:solidFill>
              <a:latin typeface="Calibri"/>
              <a:sym typeface="Calibri"/>
            </a:endParaRPr>
          </a:p>
          <a:p>
            <a:pPr marL="457200" indent="-228600">
              <a:lnSpc>
                <a:spcPct val="150000"/>
              </a:lnSpc>
              <a:spcBef>
                <a:spcPts val="800"/>
              </a:spcBef>
              <a:spcAft>
                <a:spcPts val="0"/>
              </a:spcAft>
              <a:buClr>
                <a:srgbClr val="424242"/>
              </a:buClr>
              <a:buSzPts val="3600"/>
              <a:buNone/>
            </a:pPr>
            <a:r>
              <a:rPr lang="he-IL" sz="2800" kern="0" dirty="0">
                <a:solidFill>
                  <a:srgbClr val="0070C0"/>
                </a:solidFill>
                <a:latin typeface="Calibri"/>
                <a:cs typeface="+mn-cs"/>
                <a:sym typeface="Calibri"/>
              </a:rPr>
              <a:t> </a:t>
            </a:r>
            <a:r>
              <a:rPr lang="ar-JO" sz="2800" b="1" kern="0" dirty="0">
                <a:solidFill>
                  <a:srgbClr val="424242"/>
                </a:solidFill>
                <a:latin typeface="Calibri"/>
                <a:sym typeface="Calibri"/>
              </a:rPr>
              <a:t>فك</a:t>
            </a:r>
            <a:r>
              <a:rPr lang="ar-SA" sz="2800" b="1" kern="0" dirty="0">
                <a:solidFill>
                  <a:srgbClr val="424242"/>
                </a:solidFill>
                <a:latin typeface="Calibri"/>
                <a:sym typeface="Calibri"/>
              </a:rPr>
              <a:t>ّ</a:t>
            </a:r>
            <a:r>
              <a:rPr lang="ar-JO" sz="2800" b="1" kern="0" dirty="0">
                <a:solidFill>
                  <a:srgbClr val="424242"/>
                </a:solidFill>
                <a:latin typeface="Calibri"/>
                <a:sym typeface="Calibri"/>
              </a:rPr>
              <a:t>روا في قرار من الممكن </a:t>
            </a:r>
            <a:r>
              <a:rPr lang="ar-SA" sz="2800" b="1" kern="0" dirty="0">
                <a:solidFill>
                  <a:srgbClr val="424242"/>
                </a:solidFill>
                <a:latin typeface="Calibri"/>
                <a:sym typeface="Calibri"/>
              </a:rPr>
              <a:t>أ</a:t>
            </a:r>
            <a:r>
              <a:rPr lang="ar-JO" sz="2800" b="1" kern="0" dirty="0">
                <a:solidFill>
                  <a:srgbClr val="424242"/>
                </a:solidFill>
                <a:latin typeface="Calibri"/>
                <a:sym typeface="Calibri"/>
              </a:rPr>
              <a:t>ن ت</a:t>
            </a:r>
            <a:r>
              <a:rPr lang="ar-SY" sz="2800" b="1" kern="0" dirty="0">
                <a:solidFill>
                  <a:srgbClr val="424242"/>
                </a:solidFill>
                <a:latin typeface="Calibri"/>
                <a:sym typeface="Calibri"/>
              </a:rPr>
              <a:t>تّخذوه</a:t>
            </a:r>
            <a:r>
              <a:rPr lang="ar-JO" sz="2800" b="1" kern="0" dirty="0">
                <a:solidFill>
                  <a:srgbClr val="424242"/>
                </a:solidFill>
                <a:latin typeface="Calibri"/>
                <a:sym typeface="Calibri"/>
              </a:rPr>
              <a:t> </a:t>
            </a:r>
            <a:r>
              <a:rPr lang="ar-JO" sz="2800" b="1" kern="0" dirty="0">
                <a:solidFill>
                  <a:srgbClr val="0070C0"/>
                </a:solidFill>
                <a:latin typeface="Calibri"/>
                <a:sym typeface="Calibri"/>
              </a:rPr>
              <a:t>في </a:t>
            </a:r>
            <a:r>
              <a:rPr lang="ar-SY" sz="2800" b="1" kern="0" dirty="0">
                <a:solidFill>
                  <a:srgbClr val="0070C0"/>
                </a:solidFill>
                <a:latin typeface="Calibri"/>
                <a:sym typeface="Calibri"/>
              </a:rPr>
              <a:t>ال</a:t>
            </a:r>
            <a:r>
              <a:rPr lang="ar-JO" sz="2800" b="1" kern="0" dirty="0">
                <a:solidFill>
                  <a:srgbClr val="0070C0"/>
                </a:solidFill>
                <a:latin typeface="Calibri"/>
                <a:sym typeface="Calibri"/>
              </a:rPr>
              <a:t>صف</a:t>
            </a:r>
            <a:r>
              <a:rPr lang="ar-SY" sz="2800" b="1" kern="0" dirty="0">
                <a:solidFill>
                  <a:srgbClr val="0070C0"/>
                </a:solidFill>
                <a:latin typeface="Calibri"/>
                <a:sym typeface="Calibri"/>
              </a:rPr>
              <a:t>ّ</a:t>
            </a:r>
            <a:r>
              <a:rPr lang="ar-JO" sz="2800" b="1" kern="0" dirty="0">
                <a:solidFill>
                  <a:srgbClr val="0070C0"/>
                </a:solidFill>
                <a:latin typeface="Calibri"/>
                <a:sym typeface="Calibri"/>
              </a:rPr>
              <a:t> الثاني</a:t>
            </a:r>
            <a:r>
              <a:rPr lang="ar-SA" sz="2800" b="1" kern="0" dirty="0">
                <a:solidFill>
                  <a:srgbClr val="0070C0"/>
                </a:solidFill>
                <a:latin typeface="Calibri"/>
                <a:sym typeface="Calibri"/>
              </a:rPr>
              <a:t> </a:t>
            </a:r>
            <a:r>
              <a:rPr lang="ar-JO" sz="2800" b="1" kern="0" dirty="0">
                <a:solidFill>
                  <a:srgbClr val="0070C0"/>
                </a:solidFill>
                <a:latin typeface="Calibri"/>
                <a:sym typeface="Calibri"/>
              </a:rPr>
              <a:t>عشر</a:t>
            </a:r>
            <a:r>
              <a:rPr lang="ar-SA" sz="2800" b="1" kern="0" dirty="0">
                <a:solidFill>
                  <a:srgbClr val="0070C0"/>
                </a:solidFill>
                <a:latin typeface="Calibri"/>
                <a:sym typeface="Calibri"/>
              </a:rPr>
              <a:t>.</a:t>
            </a:r>
            <a:endParaRPr lang="he-IL" sz="2800" b="1" kern="0" dirty="0">
              <a:solidFill>
                <a:srgbClr val="0070C0"/>
              </a:solidFill>
              <a:latin typeface="Calibri"/>
              <a:sym typeface="Calibri"/>
            </a:endParaRPr>
          </a:p>
          <a:p>
            <a:endParaRPr lang="he-IL" dirty="0"/>
          </a:p>
        </p:txBody>
      </p:sp>
      <p:pic>
        <p:nvPicPr>
          <p:cNvPr id="5" name="Picture 1"/>
          <p:cNvPicPr>
            <a:picLocks noChangeAspect="1" noChangeArrowheads="1"/>
          </p:cNvPicPr>
          <p:nvPr/>
        </p:nvPicPr>
        <p:blipFill>
          <a:blip r:embed="rId3" cstate="print"/>
          <a:srcRect/>
          <a:stretch>
            <a:fillRect/>
          </a:stretch>
        </p:blipFill>
        <p:spPr bwMode="auto">
          <a:xfrm>
            <a:off x="732920" y="924087"/>
            <a:ext cx="2179017" cy="2295373"/>
          </a:xfrm>
          <a:prstGeom prst="rect">
            <a:avLst/>
          </a:prstGeom>
          <a:noFill/>
          <a:ln w="9525">
            <a:noFill/>
            <a:miter lim="800000"/>
            <a:headEnd/>
            <a:tailEnd/>
          </a:ln>
        </p:spPr>
      </p:pic>
    </p:spTree>
    <p:extLst>
      <p:ext uri="{BB962C8B-B14F-4D97-AF65-F5344CB8AC3E}">
        <p14:creationId xmlns:p14="http://schemas.microsoft.com/office/powerpoint/2010/main" val="335106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7006D59A-6889-4D4C-A5CA-6B2C8442CF69}"/>
              </a:ext>
            </a:extLst>
          </p:cNvPr>
          <p:cNvSpPr>
            <a:spLocks noGrp="1"/>
          </p:cNvSpPr>
          <p:nvPr>
            <p:ph type="body" sz="quarter" idx="3"/>
          </p:nvPr>
        </p:nvSpPr>
        <p:spPr>
          <a:xfrm>
            <a:off x="515206" y="417183"/>
            <a:ext cx="11159999" cy="720000"/>
          </a:xfrm>
          <a:solidFill>
            <a:schemeClr val="tx2">
              <a:lumMod val="20000"/>
              <a:lumOff val="80000"/>
            </a:schemeClr>
          </a:solidFill>
        </p:spPr>
        <p:txBody>
          <a:bodyPr/>
          <a:lstStyle/>
          <a:p>
            <a:pPr algn="ctr"/>
            <a:r>
              <a:rPr lang="ar-JO" sz="4800" dirty="0">
                <a:cs typeface="+mn-cs"/>
              </a:rPr>
              <a:t>ماذا يحدث لي عندما </a:t>
            </a:r>
            <a:r>
              <a:rPr lang="ar-SA" sz="4800" dirty="0">
                <a:cs typeface="+mn-cs"/>
              </a:rPr>
              <a:t>أ</a:t>
            </a:r>
            <a:r>
              <a:rPr lang="ar-JO" sz="4800" dirty="0">
                <a:cs typeface="+mn-cs"/>
              </a:rPr>
              <a:t>ود</a:t>
            </a:r>
            <a:r>
              <a:rPr lang="ar-SA" sz="4800" dirty="0">
                <a:cs typeface="+mn-cs"/>
              </a:rPr>
              <a:t>ّ</a:t>
            </a:r>
            <a:r>
              <a:rPr lang="ar-JO" sz="4800" dirty="0">
                <a:cs typeface="+mn-cs"/>
              </a:rPr>
              <a:t> </a:t>
            </a:r>
            <a:r>
              <a:rPr lang="ar-SA" sz="4800" dirty="0">
                <a:cs typeface="+mn-cs"/>
              </a:rPr>
              <a:t>أ</a:t>
            </a:r>
            <a:r>
              <a:rPr lang="ar-JO" sz="4800" dirty="0">
                <a:cs typeface="+mn-cs"/>
              </a:rPr>
              <a:t>ن </a:t>
            </a:r>
            <a:r>
              <a:rPr lang="ar-SA" sz="4800" dirty="0">
                <a:cs typeface="+mn-cs"/>
              </a:rPr>
              <a:t>أ</a:t>
            </a:r>
            <a:r>
              <a:rPr lang="ar-JO" sz="4800" dirty="0">
                <a:cs typeface="+mn-cs"/>
              </a:rPr>
              <a:t>ت</a:t>
            </a:r>
            <a:r>
              <a:rPr lang="ar-SA" sz="4800" dirty="0">
                <a:cs typeface="+mn-cs"/>
              </a:rPr>
              <a:t>ّ</a:t>
            </a:r>
            <a:r>
              <a:rPr lang="ar-JO" sz="4800" dirty="0">
                <a:cs typeface="+mn-cs"/>
              </a:rPr>
              <a:t>خذ قرار</a:t>
            </a:r>
            <a:r>
              <a:rPr lang="ar-SA" sz="4800" dirty="0">
                <a:cs typeface="+mn-cs"/>
              </a:rPr>
              <a:t>ًا</a:t>
            </a:r>
            <a:r>
              <a:rPr lang="ar-JO" sz="4800" dirty="0">
                <a:cs typeface="+mn-cs"/>
              </a:rPr>
              <a:t> ما</a:t>
            </a:r>
            <a:r>
              <a:rPr lang="ar-SA" sz="4800" dirty="0">
                <a:cs typeface="+mn-cs"/>
              </a:rPr>
              <a:t>؟</a:t>
            </a:r>
            <a:endParaRPr lang="he-IL" sz="4800" dirty="0">
              <a:cs typeface="+mn-cs"/>
            </a:endParaRPr>
          </a:p>
        </p:txBody>
      </p:sp>
      <p:sp>
        <p:nvSpPr>
          <p:cNvPr id="4" name="מציין מיקום תוכן 3">
            <a:extLst>
              <a:ext uri="{FF2B5EF4-FFF2-40B4-BE49-F238E27FC236}">
                <a16:creationId xmlns:a16="http://schemas.microsoft.com/office/drawing/2014/main" id="{47262396-C91E-4C97-855F-7669D90EDF19}"/>
              </a:ext>
            </a:extLst>
          </p:cNvPr>
          <p:cNvSpPr>
            <a:spLocks noGrp="1"/>
          </p:cNvSpPr>
          <p:nvPr>
            <p:ph sz="quarter" idx="4"/>
          </p:nvPr>
        </p:nvSpPr>
        <p:spPr>
          <a:xfrm>
            <a:off x="-346745" y="1475887"/>
            <a:ext cx="10515651" cy="4152517"/>
          </a:xfrm>
        </p:spPr>
        <p:txBody>
          <a:bodyPr>
            <a:normAutofit/>
          </a:bodyPr>
          <a:lstStyle/>
          <a:p>
            <a:pPr marL="0" lvl="0" indent="0">
              <a:spcBef>
                <a:spcPts val="800"/>
              </a:spcBef>
              <a:spcAft>
                <a:spcPts val="0"/>
              </a:spcAft>
              <a:buClr>
                <a:srgbClr val="424242"/>
              </a:buClr>
              <a:buSzPct val="75000"/>
              <a:buNone/>
            </a:pPr>
            <a:r>
              <a:rPr lang="ar-JO" sz="3500" b="1" kern="0" dirty="0">
                <a:solidFill>
                  <a:srgbClr val="424242"/>
                </a:solidFill>
                <a:latin typeface="Calibri"/>
                <a:cs typeface="+mn-cs"/>
                <a:sym typeface="Calibri"/>
              </a:rPr>
              <a:t>سيرورة </a:t>
            </a:r>
            <a:r>
              <a:rPr lang="ar-SA" sz="3500" b="1" kern="0" dirty="0">
                <a:solidFill>
                  <a:srgbClr val="424242"/>
                </a:solidFill>
                <a:latin typeface="Calibri"/>
                <a:cs typeface="+mn-cs"/>
                <a:sym typeface="Calibri"/>
              </a:rPr>
              <a:t>ا</a:t>
            </a:r>
            <a:r>
              <a:rPr lang="ar-JO" sz="3500" b="1" kern="0" dirty="0">
                <a:solidFill>
                  <a:srgbClr val="424242"/>
                </a:solidFill>
                <a:latin typeface="Calibri"/>
                <a:cs typeface="+mn-cs"/>
                <a:sym typeface="Calibri"/>
              </a:rPr>
              <a:t>ت</a:t>
            </a:r>
            <a:r>
              <a:rPr lang="ar-SA" sz="3500" b="1" kern="0" dirty="0">
                <a:solidFill>
                  <a:srgbClr val="424242"/>
                </a:solidFill>
                <a:latin typeface="Calibri"/>
                <a:cs typeface="+mn-cs"/>
                <a:sym typeface="Calibri"/>
              </a:rPr>
              <a:t>ّ</a:t>
            </a:r>
            <a:r>
              <a:rPr lang="ar-JO" sz="3500" b="1" kern="0" dirty="0">
                <a:solidFill>
                  <a:srgbClr val="424242"/>
                </a:solidFill>
                <a:latin typeface="Calibri"/>
                <a:cs typeface="+mn-cs"/>
                <a:sym typeface="Calibri"/>
              </a:rPr>
              <a:t>خاذ القرارات المدروسة مرتبطة</a:t>
            </a:r>
          </a:p>
          <a:p>
            <a:pPr marL="0" lvl="0" indent="0">
              <a:spcBef>
                <a:spcPts val="800"/>
              </a:spcBef>
              <a:spcAft>
                <a:spcPts val="0"/>
              </a:spcAft>
              <a:buClr>
                <a:srgbClr val="424242"/>
              </a:buClr>
              <a:buSzPct val="75000"/>
              <a:buNone/>
            </a:pPr>
            <a:r>
              <a:rPr lang="ar-JO" sz="3500" b="1" kern="0" dirty="0">
                <a:solidFill>
                  <a:srgbClr val="424242"/>
                </a:solidFill>
                <a:latin typeface="Calibri"/>
                <a:cs typeface="+mn-cs"/>
                <a:sym typeface="Calibri"/>
              </a:rPr>
              <a:t>بتطوير اعتبارات للاختيار و</a:t>
            </a:r>
            <a:r>
              <a:rPr lang="ar-SA" sz="3500" b="1" kern="0" dirty="0">
                <a:solidFill>
                  <a:srgbClr val="424242"/>
                </a:solidFill>
                <a:latin typeface="Calibri"/>
                <a:cs typeface="+mn-cs"/>
                <a:sym typeface="Calibri"/>
              </a:rPr>
              <a:t>استخدامها</a:t>
            </a:r>
            <a:endParaRPr lang="ar-JO" sz="3500" b="1" kern="0" dirty="0">
              <a:solidFill>
                <a:srgbClr val="424242"/>
              </a:solidFill>
              <a:latin typeface="Calibri"/>
              <a:cs typeface="+mn-cs"/>
              <a:sym typeface="Calibri"/>
            </a:endParaRPr>
          </a:p>
          <a:p>
            <a:pPr marL="0" lvl="0" indent="0">
              <a:spcBef>
                <a:spcPts val="800"/>
              </a:spcBef>
              <a:spcAft>
                <a:spcPts val="0"/>
              </a:spcAft>
              <a:buClr>
                <a:srgbClr val="424242"/>
              </a:buClr>
              <a:buSzPct val="75000"/>
              <a:buNone/>
            </a:pPr>
            <a:r>
              <a:rPr lang="ar-JO" sz="3500" b="1" kern="0" dirty="0">
                <a:solidFill>
                  <a:srgbClr val="424242"/>
                </a:solidFill>
                <a:latin typeface="Calibri"/>
                <a:cs typeface="+mn-cs"/>
                <a:sym typeface="Calibri"/>
              </a:rPr>
              <a:t> </a:t>
            </a:r>
            <a:r>
              <a:rPr lang="ar-SA" sz="3500" b="1" kern="0" dirty="0">
                <a:solidFill>
                  <a:srgbClr val="424242"/>
                </a:solidFill>
                <a:latin typeface="Calibri"/>
                <a:cs typeface="+mn-cs"/>
                <a:sym typeface="Calibri"/>
              </a:rPr>
              <a:t>مِن أجل</a:t>
            </a:r>
            <a:r>
              <a:rPr lang="he-IL" sz="3500" b="1" kern="0" dirty="0">
                <a:solidFill>
                  <a:srgbClr val="424242"/>
                </a:solidFill>
                <a:latin typeface="Calibri"/>
                <a:cs typeface="+mn-cs"/>
                <a:sym typeface="Calibri"/>
              </a:rPr>
              <a:t> </a:t>
            </a:r>
            <a:r>
              <a:rPr lang="ar-JO" sz="3500" b="1" kern="0" dirty="0">
                <a:solidFill>
                  <a:srgbClr val="424242"/>
                </a:solidFill>
                <a:latin typeface="Calibri"/>
                <a:cs typeface="+mn-cs"/>
                <a:sym typeface="Calibri"/>
              </a:rPr>
              <a:t>تحديد خيار</a:t>
            </a:r>
            <a:r>
              <a:rPr lang="ar-SA" sz="3500" b="1" kern="0" dirty="0">
                <a:solidFill>
                  <a:srgbClr val="424242"/>
                </a:solidFill>
                <a:latin typeface="Calibri"/>
                <a:cs typeface="+mn-cs"/>
                <a:sym typeface="Calibri"/>
              </a:rPr>
              <a:t> مفضّل</a:t>
            </a:r>
            <a:r>
              <a:rPr lang="ar-JO" sz="3500" b="1" kern="0" dirty="0">
                <a:solidFill>
                  <a:srgbClr val="424242"/>
                </a:solidFill>
                <a:latin typeface="Calibri"/>
                <a:cs typeface="+mn-cs"/>
                <a:sym typeface="Calibri"/>
              </a:rPr>
              <a:t> من بين </a:t>
            </a:r>
          </a:p>
          <a:p>
            <a:pPr marL="0" lvl="0" indent="0">
              <a:spcBef>
                <a:spcPts val="800"/>
              </a:spcBef>
              <a:spcAft>
                <a:spcPts val="0"/>
              </a:spcAft>
              <a:buClr>
                <a:srgbClr val="424242"/>
              </a:buClr>
              <a:buSzPct val="75000"/>
              <a:buNone/>
            </a:pPr>
            <a:r>
              <a:rPr lang="ar-JO" sz="3500" b="1" kern="0" dirty="0">
                <a:solidFill>
                  <a:srgbClr val="424242"/>
                </a:solidFill>
                <a:latin typeface="Calibri"/>
                <a:cs typeface="+mn-cs"/>
                <a:sym typeface="Calibri"/>
              </a:rPr>
              <a:t>عد</a:t>
            </a:r>
            <a:r>
              <a:rPr lang="ar-SA" sz="3500" b="1" kern="0" dirty="0">
                <a:solidFill>
                  <a:srgbClr val="424242"/>
                </a:solidFill>
                <a:latin typeface="Calibri"/>
                <a:cs typeface="+mn-cs"/>
                <a:sym typeface="Calibri"/>
              </a:rPr>
              <a:t>ّ</a:t>
            </a:r>
            <a:r>
              <a:rPr lang="ar-JO" sz="3500" b="1" kern="0" dirty="0">
                <a:solidFill>
                  <a:srgbClr val="424242"/>
                </a:solidFill>
                <a:latin typeface="Calibri"/>
                <a:cs typeface="+mn-cs"/>
                <a:sym typeface="Calibri"/>
              </a:rPr>
              <a:t>ة خيارات </a:t>
            </a:r>
            <a:r>
              <a:rPr lang="ar-SA" sz="3500" b="1" kern="0" dirty="0">
                <a:solidFill>
                  <a:srgbClr val="424242"/>
                </a:solidFill>
                <a:latin typeface="Calibri"/>
                <a:cs typeface="+mn-cs"/>
                <a:sym typeface="Calibri"/>
              </a:rPr>
              <a:t>أ</a:t>
            </a:r>
            <a:r>
              <a:rPr lang="ar-JO" sz="3500" b="1" kern="0" dirty="0">
                <a:solidFill>
                  <a:srgbClr val="424242"/>
                </a:solidFill>
                <a:latin typeface="Calibri"/>
                <a:cs typeface="+mn-cs"/>
                <a:sym typeface="Calibri"/>
              </a:rPr>
              <a:t>خرى</a:t>
            </a:r>
            <a:r>
              <a:rPr lang="he-IL" sz="3500" b="1" kern="0" dirty="0">
                <a:solidFill>
                  <a:srgbClr val="424242"/>
                </a:solidFill>
                <a:latin typeface="Calibri"/>
                <a:cs typeface="+mn-cs"/>
                <a:sym typeface="Calibri"/>
              </a:rPr>
              <a:t>.</a:t>
            </a:r>
            <a:endParaRPr lang="he-IL" sz="3500" kern="0" dirty="0">
              <a:solidFill>
                <a:srgbClr val="424242"/>
              </a:solidFill>
              <a:latin typeface="Calibri"/>
              <a:cs typeface="+mn-cs"/>
              <a:sym typeface="Calibri"/>
            </a:endParaRPr>
          </a:p>
          <a:p>
            <a:endParaRPr lang="he-IL" sz="3500" dirty="0"/>
          </a:p>
        </p:txBody>
      </p:sp>
      <p:pic>
        <p:nvPicPr>
          <p:cNvPr id="6" name="Picture 1"/>
          <p:cNvPicPr>
            <a:picLocks noChangeAspect="1" noChangeArrowheads="1"/>
          </p:cNvPicPr>
          <p:nvPr/>
        </p:nvPicPr>
        <p:blipFill>
          <a:blip r:embed="rId3" cstate="print"/>
          <a:srcRect/>
          <a:stretch>
            <a:fillRect/>
          </a:stretch>
        </p:blipFill>
        <p:spPr bwMode="auto">
          <a:xfrm>
            <a:off x="1727524" y="2915458"/>
            <a:ext cx="3031538" cy="2466655"/>
          </a:xfrm>
          <a:prstGeom prst="rect">
            <a:avLst/>
          </a:prstGeom>
          <a:noFill/>
          <a:ln w="9525">
            <a:noFill/>
            <a:miter lim="800000"/>
            <a:headEnd/>
            <a:tailEnd/>
          </a:ln>
        </p:spPr>
      </p:pic>
    </p:spTree>
    <p:extLst>
      <p:ext uri="{BB962C8B-B14F-4D97-AF65-F5344CB8AC3E}">
        <p14:creationId xmlns:p14="http://schemas.microsoft.com/office/powerpoint/2010/main" val="377825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7606" y="651244"/>
            <a:ext cx="11160000" cy="720000"/>
          </a:xfrm>
          <a:solidFill>
            <a:schemeClr val="tx2">
              <a:lumMod val="20000"/>
              <a:lumOff val="80000"/>
            </a:schemeClr>
          </a:solidFill>
        </p:spPr>
        <p:txBody>
          <a:bodyPr/>
          <a:lstStyle/>
          <a:p>
            <a:r>
              <a:rPr lang="he-IL" dirty="0">
                <a:solidFill>
                  <a:srgbClr val="0070C0"/>
                </a:solidFill>
                <a:cs typeface="+mn-cs"/>
              </a:rPr>
              <a:t>     </a:t>
            </a:r>
            <a:r>
              <a:rPr lang="ar-JO" dirty="0">
                <a:solidFill>
                  <a:srgbClr val="0070C0"/>
                </a:solidFill>
                <a:cs typeface="+mn-cs"/>
              </a:rPr>
              <a:t>دعوة </a:t>
            </a:r>
            <a:r>
              <a:rPr lang="ar-JO" dirty="0" err="1">
                <a:solidFill>
                  <a:srgbClr val="0070C0"/>
                </a:solidFill>
                <a:cs typeface="+mn-cs"/>
              </a:rPr>
              <a:t>للتأم</a:t>
            </a:r>
            <a:r>
              <a:rPr lang="ar-SA" dirty="0">
                <a:solidFill>
                  <a:srgbClr val="0070C0"/>
                </a:solidFill>
                <a:cs typeface="+mn-cs"/>
              </a:rPr>
              <a:t>ّ</a:t>
            </a:r>
            <a:r>
              <a:rPr lang="ar-JO" dirty="0">
                <a:solidFill>
                  <a:srgbClr val="0070C0"/>
                </a:solidFill>
                <a:cs typeface="+mn-cs"/>
              </a:rPr>
              <a:t>ل</a:t>
            </a:r>
            <a:endParaRPr lang="he-IL" dirty="0">
              <a:solidFill>
                <a:srgbClr val="0070C0"/>
              </a:solidFill>
              <a:cs typeface="+mn-cs"/>
            </a:endParaRPr>
          </a:p>
        </p:txBody>
      </p:sp>
      <p:sp>
        <p:nvSpPr>
          <p:cNvPr id="4" name="מציין מיקום תוכן 3"/>
          <p:cNvSpPr>
            <a:spLocks noGrp="1"/>
          </p:cNvSpPr>
          <p:nvPr>
            <p:ph sz="quarter" idx="4"/>
          </p:nvPr>
        </p:nvSpPr>
        <p:spPr>
          <a:xfrm>
            <a:off x="-372509" y="1718307"/>
            <a:ext cx="8991654" cy="4152517"/>
          </a:xfrm>
        </p:spPr>
        <p:txBody>
          <a:bodyPr/>
          <a:lstStyle/>
          <a:p>
            <a:pPr>
              <a:buNone/>
            </a:pPr>
            <a:r>
              <a:rPr lang="he-IL" sz="2800" dirty="0">
                <a:cs typeface="+mn-cs"/>
              </a:rPr>
              <a:t>     </a:t>
            </a:r>
            <a:r>
              <a:rPr lang="ar-JO" sz="2800" dirty="0">
                <a:cs typeface="+mn-cs"/>
              </a:rPr>
              <a:t>شاهدوا </a:t>
            </a:r>
            <a:r>
              <a:rPr lang="ar-SA" sz="2800" dirty="0">
                <a:cs typeface="+mn-cs"/>
              </a:rPr>
              <a:t>هذا </a:t>
            </a:r>
            <a:r>
              <a:rPr lang="ar-JO" sz="2800" dirty="0">
                <a:cs typeface="+mn-cs"/>
              </a:rPr>
              <a:t>الفيلم</a:t>
            </a:r>
            <a:r>
              <a:rPr lang="he-IL" sz="2800" dirty="0">
                <a:cs typeface="+mn-cs"/>
              </a:rPr>
              <a:t> </a:t>
            </a:r>
            <a:r>
              <a:rPr lang="ar-JO" sz="2800" dirty="0">
                <a:cs typeface="+mn-cs"/>
              </a:rPr>
              <a:t>وعد</a:t>
            </a:r>
            <a:r>
              <a:rPr lang="ar-SA" sz="2800" dirty="0">
                <a:cs typeface="+mn-cs"/>
              </a:rPr>
              <a:t>ّ</a:t>
            </a:r>
            <a:r>
              <a:rPr lang="ar-JO" sz="2800" dirty="0" err="1">
                <a:cs typeface="+mn-cs"/>
              </a:rPr>
              <a:t>وا</a:t>
            </a:r>
            <a:r>
              <a:rPr lang="ar-SA" sz="2800" dirty="0">
                <a:cs typeface="+mn-cs"/>
              </a:rPr>
              <a:t> كم مرّة ترمي </a:t>
            </a:r>
            <a:r>
              <a:rPr lang="ar-JO" sz="2800" dirty="0">
                <a:cs typeface="+mn-cs"/>
              </a:rPr>
              <a:t>الفتيات </a:t>
            </a:r>
            <a:endParaRPr lang="ar-SA" sz="2800" dirty="0">
              <a:cs typeface="+mn-cs"/>
            </a:endParaRPr>
          </a:p>
          <a:p>
            <a:pPr>
              <a:buNone/>
            </a:pPr>
            <a:r>
              <a:rPr lang="ar-SA" sz="2800" dirty="0">
                <a:cs typeface="+mn-cs"/>
              </a:rPr>
              <a:t>     </a:t>
            </a:r>
            <a:r>
              <a:rPr lang="ar-JO" sz="2800" dirty="0">
                <a:cs typeface="+mn-cs"/>
              </a:rPr>
              <a:t>اللواتي </a:t>
            </a:r>
            <a:r>
              <a:rPr lang="ar-SA" sz="2800" dirty="0">
                <a:cs typeface="+mn-cs"/>
              </a:rPr>
              <a:t>ي</a:t>
            </a:r>
            <a:r>
              <a:rPr lang="ar-JO" sz="2800" dirty="0">
                <a:cs typeface="+mn-cs"/>
              </a:rPr>
              <a:t>لبسن اللون ال</a:t>
            </a:r>
            <a:r>
              <a:rPr lang="ar-SA" sz="2800" dirty="0">
                <a:cs typeface="+mn-cs"/>
              </a:rPr>
              <a:t>أ</a:t>
            </a:r>
            <a:r>
              <a:rPr lang="ar-JO" sz="2800" dirty="0">
                <a:cs typeface="+mn-cs"/>
              </a:rPr>
              <a:t>بيض</a:t>
            </a:r>
            <a:r>
              <a:rPr lang="he-IL" sz="2800" dirty="0">
                <a:cs typeface="+mn-cs"/>
              </a:rPr>
              <a:t> </a:t>
            </a:r>
            <a:r>
              <a:rPr lang="ar-JO" sz="2800" dirty="0">
                <a:cs typeface="+mn-cs"/>
              </a:rPr>
              <a:t>ال</a:t>
            </a:r>
            <a:r>
              <a:rPr lang="ar-SA" sz="2800" dirty="0">
                <a:cs typeface="+mn-cs"/>
              </a:rPr>
              <a:t>كُرَة</a:t>
            </a:r>
            <a:r>
              <a:rPr lang="he-IL" sz="2800" dirty="0">
                <a:cs typeface="+mn-cs"/>
              </a:rPr>
              <a:t> </a:t>
            </a:r>
            <a:r>
              <a:rPr lang="ar-SA" sz="2800" dirty="0">
                <a:cs typeface="+mn-cs"/>
              </a:rPr>
              <a:t>فيما بينهن..</a:t>
            </a:r>
            <a:endParaRPr lang="he-IL" sz="2800" dirty="0">
              <a:cs typeface="+mn-cs"/>
            </a:endParaRPr>
          </a:p>
          <a:p>
            <a:pPr>
              <a:buNone/>
            </a:pPr>
            <a:r>
              <a:rPr lang="he-IL" dirty="0"/>
              <a:t>                   </a:t>
            </a:r>
          </a:p>
        </p:txBody>
      </p:sp>
      <p:pic>
        <p:nvPicPr>
          <p:cNvPr id="3" name="Online Media 2" title="The Monkey Business Illusion">
            <a:hlinkClick r:id="" action="ppaction://media"/>
            <a:extLst>
              <a:ext uri="{FF2B5EF4-FFF2-40B4-BE49-F238E27FC236}">
                <a16:creationId xmlns:a16="http://schemas.microsoft.com/office/drawing/2014/main" id="{CB28FEFA-03D6-4233-8E08-109F9E9AC56B}"/>
              </a:ext>
            </a:extLst>
          </p:cNvPr>
          <p:cNvPicPr>
            <a:picLocks noRot="1" noChangeAspect="1"/>
          </p:cNvPicPr>
          <p:nvPr>
            <a:videoFile r:link="rId1"/>
          </p:nvPr>
        </p:nvPicPr>
        <p:blipFill>
          <a:blip r:embed="rId4"/>
          <a:stretch>
            <a:fillRect/>
          </a:stretch>
        </p:blipFill>
        <p:spPr>
          <a:xfrm>
            <a:off x="2603650" y="2859906"/>
            <a:ext cx="6096000" cy="3429000"/>
          </a:xfrm>
          <a:prstGeom prst="rect">
            <a:avLst/>
          </a:prstGeom>
        </p:spPr>
      </p:pic>
    </p:spTree>
    <p:extLst>
      <p:ext uri="{BB962C8B-B14F-4D97-AF65-F5344CB8AC3E}">
        <p14:creationId xmlns:p14="http://schemas.microsoft.com/office/powerpoint/2010/main" val="6953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2052</Words>
  <Application>Microsoft Office PowerPoint</Application>
  <PresentationFormat>Custom</PresentationFormat>
  <Paragraphs>216</Paragraphs>
  <Slides>25</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inherit</vt:lpstr>
      <vt:lpstr>Varela Round</vt:lpstr>
      <vt:lpstr>Wingdings</vt:lpstr>
      <vt:lpstr>ערכת נושא Office</vt:lpstr>
      <vt:lpstr>منظومة بثّ قُطريّة </vt:lpstr>
      <vt:lpstr>"مهارة اتّخاذ القرارات خلال مواقف حياتيّة مختلفة وفي واقعٍ متغيّر"</vt:lpstr>
      <vt:lpstr>لحظة، قبل أنْ نبدأ..</vt:lpstr>
      <vt:lpstr>ماذا يجب أن نحضّر للدرس؟</vt:lpstr>
      <vt:lpstr>ماذا سنتعلّم اليوم؟</vt:lpstr>
      <vt:lpstr>  اتّخاذ القرارات</vt:lpstr>
      <vt:lpstr>دعونا نفكّر لحظة </vt:lpstr>
      <vt:lpstr>PowerPoint Presentation</vt:lpstr>
      <vt:lpstr>     دعوة للتأمّل</vt:lpstr>
      <vt:lpstr>PowerPoint Presentation</vt:lpstr>
      <vt:lpstr>اتّخاذ القرارات في موقف حياتيّ جديد </vt:lpstr>
      <vt:lpstr>PowerPoint Presentation</vt:lpstr>
      <vt:lpstr>PowerPoint Presentation</vt:lpstr>
      <vt:lpstr>PowerPoint Presentation</vt:lpstr>
      <vt:lpstr>أساليب لاتّخاذ القرارات</vt:lpstr>
      <vt:lpstr>  أساليب لاتّخاذ القرارات          </vt:lpstr>
      <vt:lpstr>أساليب لاتّخاذ القرارات</vt:lpstr>
      <vt:lpstr>مهمّة للبيت:  ما هو أسلوبكم الخاصّ في اتّخاذ القرارات؟</vt:lpstr>
      <vt:lpstr>PowerPoint Presentation</vt:lpstr>
      <vt:lpstr>فيلم للنهاية</vt:lpstr>
      <vt:lpstr>تلخيص الدرس: ماذا تعلّمنا اليوم؟</vt:lpstr>
      <vt:lpstr>تلخيص الدرس: ماذا تعلّمنا اليوم؟</vt:lpstr>
      <vt:lpstr>كلمة قبل أنْ ننهي لقاءنا..</vt:lpstr>
      <vt:lpstr> شكرًا لكم على مشاهدة هذا البثّ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 Mano</cp:lastModifiedBy>
  <cp:revision>214</cp:revision>
  <dcterms:created xsi:type="dcterms:W3CDTF">2020-03-15T19:13:03Z</dcterms:created>
  <dcterms:modified xsi:type="dcterms:W3CDTF">2020-04-05T07:50:44Z</dcterms:modified>
</cp:coreProperties>
</file>