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9"/>
  </p:notesMasterIdLst>
  <p:sldIdLst>
    <p:sldId id="257" r:id="rId2"/>
    <p:sldId id="262" r:id="rId3"/>
    <p:sldId id="263" r:id="rId4"/>
    <p:sldId id="288" r:id="rId5"/>
    <p:sldId id="363" r:id="rId6"/>
    <p:sldId id="364" r:id="rId7"/>
    <p:sldId id="366" r:id="rId8"/>
    <p:sldId id="365" r:id="rId9"/>
    <p:sldId id="384" r:id="rId10"/>
    <p:sldId id="367" r:id="rId11"/>
    <p:sldId id="385" r:id="rId12"/>
    <p:sldId id="353" r:id="rId13"/>
    <p:sldId id="354" r:id="rId14"/>
    <p:sldId id="355" r:id="rId15"/>
    <p:sldId id="369" r:id="rId16"/>
    <p:sldId id="356" r:id="rId17"/>
    <p:sldId id="370" r:id="rId18"/>
    <p:sldId id="357" r:id="rId19"/>
    <p:sldId id="371" r:id="rId20"/>
    <p:sldId id="372" r:id="rId21"/>
    <p:sldId id="359" r:id="rId22"/>
    <p:sldId id="361" r:id="rId23"/>
    <p:sldId id="362" r:id="rId24"/>
    <p:sldId id="373" r:id="rId25"/>
    <p:sldId id="303" r:id="rId26"/>
    <p:sldId id="375" r:id="rId27"/>
    <p:sldId id="377" r:id="rId28"/>
    <p:sldId id="386" r:id="rId29"/>
    <p:sldId id="374" r:id="rId30"/>
    <p:sldId id="378" r:id="rId31"/>
    <p:sldId id="379" r:id="rId32"/>
    <p:sldId id="380" r:id="rId33"/>
    <p:sldId id="381" r:id="rId34"/>
    <p:sldId id="382" r:id="rId35"/>
    <p:sldId id="383" r:id="rId36"/>
    <p:sldId id="339" r:id="rId37"/>
    <p:sldId id="291" r:id="rId38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CD2"/>
    <a:srgbClr val="FFFFFF"/>
    <a:srgbClr val="12B4BC"/>
    <a:srgbClr val="192A72"/>
    <a:srgbClr val="92D050"/>
    <a:srgbClr val="E6E7F0"/>
    <a:srgbClr val="B4C7E7"/>
    <a:srgbClr val="E9EBF5"/>
    <a:srgbClr val="E0E0E0"/>
    <a:srgbClr val="11A4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820" autoAdjust="0"/>
    <p:restoredTop sz="75524" autoAdjust="0"/>
  </p:normalViewPr>
  <p:slideViewPr>
    <p:cSldViewPr snapToGrid="0" snapToObjects="1">
      <p:cViewPr varScale="1">
        <p:scale>
          <a:sx n="83" d="100"/>
          <a:sy n="83" d="100"/>
        </p:scale>
        <p:origin x="1764" y="90"/>
      </p:cViewPr>
      <p:guideLst>
        <p:guide orient="horz" pos="2160"/>
        <p:guide pos="3841"/>
      </p:guideLst>
    </p:cSldViewPr>
  </p:slideViewPr>
  <p:outlineViewPr>
    <p:cViewPr>
      <p:scale>
        <a:sx n="33" d="100"/>
        <a:sy n="33" d="100"/>
      </p:scale>
      <p:origin x="0" y="-292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5" d="100"/>
          <a:sy n="85" d="100"/>
        </p:scale>
        <p:origin x="912" y="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42775" units="1/cm"/>
          <inkml:channelProperty channel="T" name="resolution" value="1" units="1/dev"/>
        </inkml:channelProperties>
      </inkml:inkSource>
      <inkml:timestamp xml:id="ts0" timeString="2020-05-18T18:00:35.445"/>
    </inkml:context>
    <inkml:brush xml:id="br0">
      <inkml:brushProperty name="width" value="0.35" units="cm"/>
      <inkml:brushProperty name="height" value="0.7" units="cm"/>
      <inkml:brushProperty name="color" value="#FFFFFF"/>
      <inkml:brushProperty name="tip" value="rectangle"/>
      <inkml:brushProperty name="rasterOp" value="maskPen"/>
      <inkml:brushProperty name="fitToCurve" value="1"/>
    </inkml:brush>
  </inkml:definitions>
  <inkml:trace contextRef="#ctx0" brushRef="#br0">0 0 0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42775" units="1/cm"/>
          <inkml:channelProperty channel="T" name="resolution" value="1" units="1/dev"/>
        </inkml:channelProperties>
      </inkml:inkSource>
      <inkml:timestamp xml:id="ts0" timeString="2020-05-18T18:05:19.996"/>
    </inkml:context>
    <inkml:brush xml:id="br0">
      <inkml:brushProperty name="width" value="0.4" units="cm"/>
      <inkml:brushProperty name="height" value="0.8" units="cm"/>
      <inkml:brushProperty name="color" value="#FFFFFF"/>
      <inkml:brushProperty name="tip" value="rectangle"/>
      <inkml:brushProperty name="rasterOp" value="maskPen"/>
      <inkml:brushProperty name="fitToCurve" value="1"/>
    </inkml:brush>
  </inkml:definitions>
  <inkml:trace contextRef="#ctx0" brushRef="#br0">0 0 0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42775" units="1/cm"/>
          <inkml:channelProperty channel="T" name="resolution" value="1" units="1/dev"/>
        </inkml:channelProperties>
      </inkml:inkSource>
      <inkml:timestamp xml:id="ts0" timeString="2020-05-18T18:05:20.664"/>
    </inkml:context>
    <inkml:brush xml:id="br0">
      <inkml:brushProperty name="width" value="0.4" units="cm"/>
      <inkml:brushProperty name="height" value="0.8" units="cm"/>
      <inkml:brushProperty name="color" value="#FFFFFF"/>
      <inkml:brushProperty name="tip" value="rectangle"/>
      <inkml:brushProperty name="rasterOp" value="maskPen"/>
      <inkml:brushProperty name="fitToCurve" value="1"/>
    </inkml:brush>
  </inkml:definitions>
  <inkml:trace contextRef="#ctx0" brushRef="#br0">0 0 0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42775" units="1/cm"/>
          <inkml:channelProperty channel="T" name="resolution" value="1" units="1/dev"/>
        </inkml:channelProperties>
      </inkml:inkSource>
      <inkml:timestamp xml:id="ts0" timeString="2020-05-18T18:05:20.852"/>
    </inkml:context>
    <inkml:brush xml:id="br0">
      <inkml:brushProperty name="width" value="0.4" units="cm"/>
      <inkml:brushProperty name="height" value="0.8" units="cm"/>
      <inkml:brushProperty name="color" value="#FFFFFF"/>
      <inkml:brushProperty name="tip" value="rectangle"/>
      <inkml:brushProperty name="rasterOp" value="maskPen"/>
      <inkml:brushProperty name="fitToCurve" value="1"/>
    </inkml:brush>
  </inkml:definitions>
  <inkml:trace contextRef="#ctx0" brushRef="#br0">0 0 0,'0'61'16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42775" units="1/cm"/>
          <inkml:channelProperty channel="T" name="resolution" value="1" units="1/dev"/>
        </inkml:channelProperties>
      </inkml:inkSource>
      <inkml:timestamp xml:id="ts0" timeString="2020-05-18T18:05:21.045"/>
    </inkml:context>
    <inkml:brush xml:id="br0">
      <inkml:brushProperty name="width" value="0.4" units="cm"/>
      <inkml:brushProperty name="height" value="0.8" units="cm"/>
      <inkml:brushProperty name="color" value="#FFFFFF"/>
      <inkml:brushProperty name="tip" value="rectangle"/>
      <inkml:brushProperty name="rasterOp" value="maskPen"/>
      <inkml:brushProperty name="fitToCurve" value="1"/>
    </inkml:brush>
  </inkml:definitions>
  <inkml:trace contextRef="#ctx0" brushRef="#br0">151 0 0,'-30'30'0,"-31"0"16,31 0 0,0-30 15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42775" units="1/cm"/>
          <inkml:channelProperty channel="T" name="resolution" value="1" units="1/dev"/>
        </inkml:channelProperties>
      </inkml:inkSource>
      <inkml:timestamp xml:id="ts0" timeString="2020-05-18T18:05:21.227"/>
    </inkml:context>
    <inkml:brush xml:id="br0">
      <inkml:brushProperty name="width" value="0.4" units="cm"/>
      <inkml:brushProperty name="height" value="0.8" units="cm"/>
      <inkml:brushProperty name="color" value="#FFFFFF"/>
      <inkml:brushProperty name="tip" value="rectangle"/>
      <inkml:brushProperty name="rasterOp" value="maskPen"/>
      <inkml:brushProperty name="fitToCurve" value="1"/>
    </inkml:brush>
  </inkml:definitions>
  <inkml:trace contextRef="#ctx0" brushRef="#br0">151 0 0,'-30'0'0,"-31"0"15,31 0 1,0 0 15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42775" units="1/cm"/>
          <inkml:channelProperty channel="T" name="resolution" value="1" units="1/dev"/>
        </inkml:channelProperties>
      </inkml:inkSource>
      <inkml:timestamp xml:id="ts0" timeString="2020-05-18T18:05:21.397"/>
    </inkml:context>
    <inkml:brush xml:id="br0">
      <inkml:brushProperty name="width" value="0.4" units="cm"/>
      <inkml:brushProperty name="height" value="0.8" units="cm"/>
      <inkml:brushProperty name="color" value="#FFFFFF"/>
      <inkml:brushProperty name="tip" value="rectangle"/>
      <inkml:brushProperty name="rasterOp" value="maskPen"/>
      <inkml:brushProperty name="fitToCurve" value="1"/>
    </inkml:brush>
  </inkml:definitions>
  <inkml:trace contextRef="#ctx0" brushRef="#br0">212 0 0,'-91'0'15,"61"0"-15,0 0 16,-31 0 15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42775" units="1/cm"/>
          <inkml:channelProperty channel="T" name="resolution" value="1" units="1/dev"/>
        </inkml:channelProperties>
      </inkml:inkSource>
      <inkml:timestamp xml:id="ts0" timeString="2020-05-18T18:05:21.581"/>
    </inkml:context>
    <inkml:brush xml:id="br0">
      <inkml:brushProperty name="width" value="0.4" units="cm"/>
      <inkml:brushProperty name="height" value="0.8" units="cm"/>
      <inkml:brushProperty name="color" value="#FFFFFF"/>
      <inkml:brushProperty name="tip" value="rectangle"/>
      <inkml:brushProperty name="rasterOp" value="maskPen"/>
      <inkml:brushProperty name="fitToCurve" value="1"/>
    </inkml:brush>
  </inkml:definitions>
  <inkml:trace contextRef="#ctx0" brushRef="#br0">273 0 0,'-61'0'0,"1"0"15,29 0-15,1 0 16,0 0-16,0 0 15,-1 0 17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42775" units="1/cm"/>
          <inkml:channelProperty channel="T" name="resolution" value="1" units="1/dev"/>
        </inkml:channelProperties>
      </inkml:inkSource>
      <inkml:timestamp xml:id="ts0" timeString="2020-05-18T18:05:21.740"/>
    </inkml:context>
    <inkml:brush xml:id="br0">
      <inkml:brushProperty name="width" value="0.4" units="cm"/>
      <inkml:brushProperty name="height" value="0.8" units="cm"/>
      <inkml:brushProperty name="color" value="#FFFFFF"/>
      <inkml:brushProperty name="tip" value="rectangle"/>
      <inkml:brushProperty name="rasterOp" value="maskPen"/>
      <inkml:brushProperty name="fitToCurve" value="1"/>
    </inkml:brush>
  </inkml:definitions>
  <inkml:trace contextRef="#ctx0" brushRef="#br0">91 0 0,'-30'0'0,"0"0"16,-1 30-1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42775" units="1/cm"/>
          <inkml:channelProperty channel="T" name="resolution" value="1" units="1/dev"/>
        </inkml:channelProperties>
      </inkml:inkSource>
      <inkml:timestamp xml:id="ts0" timeString="2020-05-18T18:06:03.332"/>
    </inkml:context>
    <inkml:brush xml:id="br0">
      <inkml:brushProperty name="width" value="0.4" units="cm"/>
      <inkml:brushProperty name="height" value="0.8" units="cm"/>
      <inkml:brushProperty name="color" value="#FFFFFF"/>
      <inkml:brushProperty name="tip" value="rectangle"/>
      <inkml:brushProperty name="rasterOp" value="maskPen"/>
      <inkml:brushProperty name="fitToCurve" value="1"/>
    </inkml:brush>
  </inkml:definitions>
  <inkml:trace contextRef="#ctx0" brushRef="#br0">0 183 0,'31'0'47,"29"0"-16,-30 0 0,0 0-31,1 0 16,59 0 0,-59 0-1,59 0-15,1 0 16,-30-30-16,-1 30 16,91 0-16,0-91 15,-60 91-15,0 0 16,0 0-16,-1 0 15,31 0 1,-30 0-16,-31-30 0,1 30 0,30 0 31,-61 0-31,91 0 16,-61 0-16,31 0 16,-31 0-16,1 0 15,-1 0-15,1 0 16,-1 0-1,-29 0-15,59 0 16,-59 0-16,-1 0 16,0 0 15,0 0-15,1 0-1,-1 0 1,60 0-16,-59 0 15,-1 0-15,0 0 0,0 0 16,1 0-16,-1 0 16,30 0-16,-29 0 15,-1 0 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42775" units="1/cm"/>
          <inkml:channelProperty channel="T" name="resolution" value="1" units="1/dev"/>
        </inkml:channelProperties>
      </inkml:inkSource>
      <inkml:timestamp xml:id="ts0" timeString="2020-05-18T18:06:04.553"/>
    </inkml:context>
    <inkml:brush xml:id="br0">
      <inkml:brushProperty name="width" value="0.4" units="cm"/>
      <inkml:brushProperty name="height" value="0.8" units="cm"/>
      <inkml:brushProperty name="color" value="#FFFFFF"/>
      <inkml:brushProperty name="tip" value="rectangle"/>
      <inkml:brushProperty name="rasterOp" value="maskPen"/>
      <inkml:brushProperty name="fitToCurve" value="1"/>
    </inkml:brush>
  </inkml:definitions>
  <inkml:trace contextRef="#ctx0" brushRef="#br0">2 0 0,'0'30'0,"0"0"31,30-30-15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42775" units="1/cm"/>
          <inkml:channelProperty channel="T" name="resolution" value="1" units="1/dev"/>
        </inkml:channelProperties>
      </inkml:inkSource>
      <inkml:timestamp xml:id="ts0" timeString="2020-05-18T18:00:35.636"/>
    </inkml:context>
    <inkml:brush xml:id="br0">
      <inkml:brushProperty name="width" value="0.35" units="cm"/>
      <inkml:brushProperty name="height" value="0.7" units="cm"/>
      <inkml:brushProperty name="color" value="#FFFFFF"/>
      <inkml:brushProperty name="tip" value="rectangle"/>
      <inkml:brushProperty name="rasterOp" value="maskPen"/>
      <inkml:brushProperty name="fitToCurve" value="1"/>
    </inkml:brush>
  </inkml:definitions>
  <inkml:trace contextRef="#ctx0" brushRef="#br0">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42775" units="1/cm"/>
          <inkml:channelProperty channel="T" name="resolution" value="1" units="1/dev"/>
        </inkml:channelProperties>
      </inkml:inkSource>
      <inkml:timestamp xml:id="ts0" timeString="2020-05-18T18:00:36.589"/>
    </inkml:context>
    <inkml:brush xml:id="br0">
      <inkml:brushProperty name="width" value="0.35" units="cm"/>
      <inkml:brushProperty name="height" value="0.7" units="cm"/>
      <inkml:brushProperty name="color" value="#FFFFFF"/>
      <inkml:brushProperty name="tip" value="rectangle"/>
      <inkml:brushProperty name="rasterOp" value="maskPen"/>
      <inkml:brushProperty name="fitToCurve" value="1"/>
    </inkml:brush>
  </inkml:definitions>
  <inkml:trace contextRef="#ctx0" brushRef="#br0">0 0 0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42775" units="1/cm"/>
          <inkml:channelProperty channel="T" name="resolution" value="1" units="1/dev"/>
        </inkml:channelProperties>
      </inkml:inkSource>
      <inkml:timestamp xml:id="ts0" timeString="2020-05-18T18:00:36.766"/>
    </inkml:context>
    <inkml:brush xml:id="br0">
      <inkml:brushProperty name="width" value="0.35" units="cm"/>
      <inkml:brushProperty name="height" value="0.7" units="cm"/>
      <inkml:brushProperty name="color" value="#FFFFFF"/>
      <inkml:brushProperty name="tip" value="rectangle"/>
      <inkml:brushProperty name="rasterOp" value="maskPen"/>
      <inkml:brushProperty name="fitToCurve" value="1"/>
    </inkml:brush>
  </inkml:definitions>
  <inkml:trace contextRef="#ctx0" brushRef="#br0">0 0 0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42775" units="1/cm"/>
          <inkml:channelProperty channel="T" name="resolution" value="1" units="1/dev"/>
        </inkml:channelProperties>
      </inkml:inkSource>
      <inkml:timestamp xml:id="ts0" timeString="2020-05-18T18:00:40.807"/>
    </inkml:context>
    <inkml:brush xml:id="br0">
      <inkml:brushProperty name="width" value="0.35" units="cm"/>
      <inkml:brushProperty name="height" value="0.7" units="cm"/>
      <inkml:brushProperty name="color" value="#FFFFFF"/>
      <inkml:brushProperty name="tip" value="rectangle"/>
      <inkml:brushProperty name="rasterOp" value="maskPen"/>
      <inkml:brushProperty name="fitToCurve" value="1"/>
    </inkml:brush>
  </inkml:definitions>
  <inkml:trace contextRef="#ctx0" brushRef="#br0">0 0 0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42775" units="1/cm"/>
          <inkml:channelProperty channel="T" name="resolution" value="1" units="1/dev"/>
        </inkml:channelProperties>
      </inkml:inkSource>
      <inkml:timestamp xml:id="ts0" timeString="2020-05-18T18:00:42.366"/>
    </inkml:context>
    <inkml:brush xml:id="br0">
      <inkml:brushProperty name="width" value="0.35" units="cm"/>
      <inkml:brushProperty name="height" value="0.7" units="cm"/>
      <inkml:brushProperty name="color" value="#FFFFFF"/>
      <inkml:brushProperty name="tip" value="rectangle"/>
      <inkml:brushProperty name="rasterOp" value="maskPen"/>
      <inkml:brushProperty name="fitToCurve" value="1"/>
    </inkml:brush>
  </inkml:definitions>
  <inkml:trace contextRef="#ctx0" brushRef="#br0">0 0 0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42775" units="1/cm"/>
          <inkml:channelProperty channel="T" name="resolution" value="1" units="1/dev"/>
        </inkml:channelProperties>
      </inkml:inkSource>
      <inkml:timestamp xml:id="ts0" timeString="2020-05-18T18:00:43.310"/>
    </inkml:context>
    <inkml:brush xml:id="br0">
      <inkml:brushProperty name="width" value="0.35" units="cm"/>
      <inkml:brushProperty name="height" value="0.7" units="cm"/>
      <inkml:brushProperty name="color" value="#FFFFFF"/>
      <inkml:brushProperty name="tip" value="rectangle"/>
      <inkml:brushProperty name="rasterOp" value="maskPen"/>
      <inkml:brushProperty name="fitToCurve" value="1"/>
    </inkml:brush>
  </inkml:definitions>
  <inkml:trace contextRef="#ctx0" brushRef="#br0">0 30 0,'0'-30'31,"30"30"-15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42775" units="1/cm"/>
          <inkml:channelProperty channel="T" name="resolution" value="1" units="1/dev"/>
        </inkml:channelProperties>
      </inkml:inkSource>
      <inkml:timestamp xml:id="ts0" timeString="2020-05-18T18:00:43.931"/>
    </inkml:context>
    <inkml:brush xml:id="br0">
      <inkml:brushProperty name="width" value="0.35" units="cm"/>
      <inkml:brushProperty name="height" value="0.7" units="cm"/>
      <inkml:brushProperty name="color" value="#FFFFFF"/>
      <inkml:brushProperty name="tip" value="rectangle"/>
      <inkml:brushProperty name="rasterOp" value="maskPen"/>
      <inkml:brushProperty name="fitToCurve" value="1"/>
    </inkml:brush>
  </inkml:definitions>
  <inkml:trace contextRef="#ctx0" brushRef="#br0">0 0 0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42775" units="1/cm"/>
          <inkml:channelProperty channel="T" name="resolution" value="1" units="1/dev"/>
        </inkml:channelProperties>
      </inkml:inkSource>
      <inkml:timestamp xml:id="ts0" timeString="2020-05-18T18:05:19.292"/>
    </inkml:context>
    <inkml:brush xml:id="br0">
      <inkml:brushProperty name="width" value="0.4" units="cm"/>
      <inkml:brushProperty name="height" value="0.8" units="cm"/>
      <inkml:brushProperty name="color" value="#FFFFFF"/>
      <inkml:brushProperty name="tip" value="rectangle"/>
      <inkml:brushProperty name="rasterOp" value="maskPen"/>
      <inkml:brushProperty name="fitToCurve" value="1"/>
    </inkml:brush>
  </inkml:definitions>
  <inkml:trace contextRef="#ctx0" brushRef="#br0">0 284 0,'0'-31'172,"0"1"-156,0 0 15,31 0-16,-1 30 1,-30-30-16,30 30 16,0 0-16,1-31 15,-1 1-15,0 30 16,0 0 0,31 0-16,-1 0 15,1 0-15,60 0 16,-61 0-16,91 0 15,-30 0-15,61 0 16,-31 0-16,-60 0 16,-1 0-16,61 0 15,-90 0-15,30 0 16,-31 0-16,-30 0 16,1 0-16,-1 0 15,0 0 16,0 0-15,31-30 0,-31 30-1,31 0 1,-31 0-16,0 0 16,0 0-16,0 0 15,31 0 1,-31 0-16,0 0 15,31 0 1,-31 0 0,0 0 15,31 0 156,-31-30-171,0 30 0,1 0-1,29 0 1,-30 0 0,1 0-1,59 0 1,-60 0-1,1 0 1,29 0-16,-30 0 31,1 0-15,29 0-16,-30 0 16,1 0-1,-1 0 32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כ"ו/אייר/תש"ף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57706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016558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037683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עט</a:t>
            </a:r>
            <a:r>
              <a:rPr lang="he-IL" baseline="0" dirty="0"/>
              <a:t> אלקטרוני בזמן השיעור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434698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682967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466528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2374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465794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137282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297657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עט אלקטרוני- סימון כל קשר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08701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1257228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6887658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885823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F83B4-4527-4147-AD95-DA0687FA723C}" type="slidenum">
              <a:rPr lang="he-IL" smtClean="0"/>
              <a:t>25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643184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5156262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לכל</a:t>
            </a:r>
            <a:r>
              <a:rPr lang="he-IL" baseline="0" dirty="0"/>
              <a:t> אטום עם העט האלקטרוני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19380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לכל</a:t>
            </a:r>
            <a:r>
              <a:rPr lang="he-IL" baseline="0" dirty="0"/>
              <a:t> אטום עם העט האלקטרוני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9400673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פתרון עם העט האלקטרוני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7133077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30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728234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31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9288844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32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4643910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פתרון עם העט האלקטרוני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33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0379323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להשלים</a:t>
            </a:r>
            <a:r>
              <a:rPr lang="he-IL" baseline="0" dirty="0"/>
              <a:t> עם העט האלקטרוני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34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2295691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35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9177823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F83B4-4527-4147-AD95-DA0687FA723C}" type="slidenum">
              <a:rPr lang="he-IL" smtClean="0"/>
              <a:t>36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77618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379629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14142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987217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9521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131549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20764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129222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solidFill>
                  <a:srgbClr val="192A72"/>
                </a:solidFill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96000" y="2188244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15" name="מלבן מעוגל 6">
            <a:extLst>
              <a:ext uri="{FF2B5EF4-FFF2-40B4-BE49-F238E27FC236}">
                <a16:creationId xmlns:a16="http://schemas.microsoft.com/office/drawing/2014/main" id="{B4A26894-BFC6-4CB2-9F98-6C0AB203AB11}"/>
              </a:ext>
            </a:extLst>
          </p:cNvPr>
          <p:cNvSpPr/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לבן מעוגל 7">
            <a:extLst>
              <a:ext uri="{FF2B5EF4-FFF2-40B4-BE49-F238E27FC236}">
                <a16:creationId xmlns:a16="http://schemas.microsoft.com/office/drawing/2014/main" id="{93139C06-AB68-49E4-9F8F-F0E56072AD87}"/>
              </a:ext>
            </a:extLst>
          </p:cNvPr>
          <p:cNvSpPr/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92F44B1F-CB02-4BE0-9593-98D37356833A}"/>
              </a:ext>
            </a:extLst>
          </p:cNvPr>
          <p:cNvSpPr/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8" name="מלבן מעוגל 10">
            <a:extLst>
              <a:ext uri="{FF2B5EF4-FFF2-40B4-BE49-F238E27FC236}">
                <a16:creationId xmlns:a16="http://schemas.microsoft.com/office/drawing/2014/main" id="{F91DCBDE-92CA-433E-83D5-3B5D0DD4B449}"/>
              </a:ext>
            </a:extLst>
          </p:cNvPr>
          <p:cNvSpPr/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E194D36-FE0A-4C9F-8946-7441BBD041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65A56D-9132-4626-874B-D91437478839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D0F400-87FD-46D3-B4A3-AC189F03B752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8D9617-ADF9-485F-8AE6-FD3940CA7E4F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מציין מיקום של מספר שקופית 22">
            <a:extLst>
              <a:ext uri="{FF2B5EF4-FFF2-40B4-BE49-F238E27FC236}">
                <a16:creationId xmlns:a16="http://schemas.microsoft.com/office/drawing/2014/main" id="{1D40CDBA-CE8D-4E82-AAAC-CCBC39F3F87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28904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כ"ו/אייר/תש"ף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74" r:id="rId4"/>
    <p:sldLayoutId id="2147483675" r:id="rId5"/>
    <p:sldLayoutId id="2147483650" r:id="rId6"/>
    <p:sldLayoutId id="2147483676" r:id="rId7"/>
    <p:sldLayoutId id="2147483653" r:id="rId8"/>
    <p:sldLayoutId id="2147483666" r:id="rId9"/>
    <p:sldLayoutId id="2147483677" r:id="rId10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3.png"/><Relationship Id="rId5" Type="http://schemas.openxmlformats.org/officeDocument/2006/relationships/image" Target="../media/image7.png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1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0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9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5.xml"/><Relationship Id="rId13" Type="http://schemas.openxmlformats.org/officeDocument/2006/relationships/customXml" Target="../ink/ink9.xml"/><Relationship Id="rId18" Type="http://schemas.openxmlformats.org/officeDocument/2006/relationships/customXml" Target="../ink/ink12.xml"/><Relationship Id="rId26" Type="http://schemas.openxmlformats.org/officeDocument/2006/relationships/customXml" Target="../ink/ink16.xml"/><Relationship Id="rId3" Type="http://schemas.openxmlformats.org/officeDocument/2006/relationships/customXml" Target="../ink/ink1.xml"/><Relationship Id="rId21" Type="http://schemas.openxmlformats.org/officeDocument/2006/relationships/image" Target="../media/image8.emf"/><Relationship Id="rId7" Type="http://schemas.openxmlformats.org/officeDocument/2006/relationships/customXml" Target="../ink/ink4.xml"/><Relationship Id="rId12" Type="http://schemas.openxmlformats.org/officeDocument/2006/relationships/customXml" Target="../ink/ink8.xml"/><Relationship Id="rId17" Type="http://schemas.openxmlformats.org/officeDocument/2006/relationships/customXml" Target="../ink/ink11.xml"/><Relationship Id="rId25" Type="http://schemas.openxmlformats.org/officeDocument/2006/relationships/image" Target="../media/image10.emf"/><Relationship Id="rId33" Type="http://schemas.openxmlformats.org/officeDocument/2006/relationships/image" Target="../media/image14.emf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6.emf"/><Relationship Id="rId20" Type="http://schemas.openxmlformats.org/officeDocument/2006/relationships/customXml" Target="../ink/ink13.xml"/><Relationship Id="rId29" Type="http://schemas.openxmlformats.org/officeDocument/2006/relationships/image" Target="../media/image12.emf"/><Relationship Id="rId1" Type="http://schemas.openxmlformats.org/officeDocument/2006/relationships/slideLayout" Target="../slideLayouts/slideLayout5.xml"/><Relationship Id="rId6" Type="http://schemas.openxmlformats.org/officeDocument/2006/relationships/customXml" Target="../ink/ink3.xml"/><Relationship Id="rId11" Type="http://schemas.openxmlformats.org/officeDocument/2006/relationships/image" Target="../media/image4.emf"/><Relationship Id="rId24" Type="http://schemas.openxmlformats.org/officeDocument/2006/relationships/customXml" Target="../ink/ink15.xml"/><Relationship Id="rId32" Type="http://schemas.openxmlformats.org/officeDocument/2006/relationships/customXml" Target="../ink/ink19.xml"/><Relationship Id="rId5" Type="http://schemas.openxmlformats.org/officeDocument/2006/relationships/customXml" Target="../ink/ink2.xml"/><Relationship Id="rId15" Type="http://schemas.openxmlformats.org/officeDocument/2006/relationships/customXml" Target="../ink/ink10.xml"/><Relationship Id="rId23" Type="http://schemas.openxmlformats.org/officeDocument/2006/relationships/image" Target="../media/image9.emf"/><Relationship Id="rId28" Type="http://schemas.openxmlformats.org/officeDocument/2006/relationships/customXml" Target="../ink/ink17.xml"/><Relationship Id="rId10" Type="http://schemas.openxmlformats.org/officeDocument/2006/relationships/customXml" Target="../ink/ink7.xml"/><Relationship Id="rId19" Type="http://schemas.openxmlformats.org/officeDocument/2006/relationships/image" Target="../media/image7.emf"/><Relationship Id="rId31" Type="http://schemas.openxmlformats.org/officeDocument/2006/relationships/image" Target="../media/image13.emf"/><Relationship Id="rId4" Type="http://schemas.openxmlformats.org/officeDocument/2006/relationships/image" Target="../media/image3.emf"/><Relationship Id="rId9" Type="http://schemas.openxmlformats.org/officeDocument/2006/relationships/customXml" Target="../ink/ink6.xml"/><Relationship Id="rId14" Type="http://schemas.openxmlformats.org/officeDocument/2006/relationships/image" Target="../media/image5.emf"/><Relationship Id="rId22" Type="http://schemas.openxmlformats.org/officeDocument/2006/relationships/customXml" Target="../ink/ink14.xml"/><Relationship Id="rId27" Type="http://schemas.openxmlformats.org/officeDocument/2006/relationships/image" Target="../media/image11.emf"/><Relationship Id="rId30" Type="http://schemas.openxmlformats.org/officeDocument/2006/relationships/customXml" Target="../ink/ink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תרגול כיתה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נוסחה מולקולרית</a:t>
            </a:r>
            <a:endParaRPr lang="en-US" dirty="0"/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630008"/>
            <a:ext cx="11161453" cy="392439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e-IL" dirty="0">
                <a:solidFill>
                  <a:srgbClr val="192A72"/>
                </a:solidFill>
              </a:rPr>
              <a:t>רשמו נוסחה מולקולרית לתרכובת זרחן </a:t>
            </a:r>
            <a:r>
              <a:rPr lang="he-IL" dirty="0" err="1">
                <a:solidFill>
                  <a:srgbClr val="192A72"/>
                </a:solidFill>
              </a:rPr>
              <a:t>פנטאוקסיד</a:t>
            </a:r>
            <a:r>
              <a:rPr lang="he-IL" dirty="0">
                <a:solidFill>
                  <a:srgbClr val="192A72"/>
                </a:solidFill>
              </a:rPr>
              <a:t>, המורכבת מארבעה אטומי זרחן, </a:t>
            </a:r>
            <a:r>
              <a:rPr lang="en-US" dirty="0">
                <a:solidFill>
                  <a:srgbClr val="192A72"/>
                </a:solidFill>
              </a:rPr>
              <a:t>P</a:t>
            </a:r>
            <a:r>
              <a:rPr lang="he-IL" dirty="0">
                <a:solidFill>
                  <a:srgbClr val="192A72"/>
                </a:solidFill>
              </a:rPr>
              <a:t>,  ועשרה אטומי חמצן, </a:t>
            </a:r>
            <a:r>
              <a:rPr lang="en-US" dirty="0">
                <a:solidFill>
                  <a:srgbClr val="192A72"/>
                </a:solidFill>
              </a:rPr>
              <a:t>O</a:t>
            </a:r>
            <a:r>
              <a:rPr lang="he-IL" dirty="0">
                <a:solidFill>
                  <a:srgbClr val="192A72"/>
                </a:solidFill>
              </a:rPr>
              <a:t>. 			</a:t>
            </a:r>
            <a:endParaRPr lang="he-IL" dirty="0">
              <a:solidFill>
                <a:srgbClr val="12B4BC"/>
              </a:solidFill>
            </a:endParaRPr>
          </a:p>
          <a:p>
            <a:pPr>
              <a:lnSpc>
                <a:spcPct val="150000"/>
              </a:lnSpc>
            </a:pPr>
            <a:r>
              <a:rPr lang="he-IL" dirty="0">
                <a:solidFill>
                  <a:srgbClr val="192A72"/>
                </a:solidFill>
              </a:rPr>
              <a:t>רשמו נוסחה מולקולרית לתרכובת גלוקוז, המורכבת משישה אטומי פחמן, </a:t>
            </a:r>
            <a:r>
              <a:rPr lang="en-US" dirty="0">
                <a:solidFill>
                  <a:srgbClr val="192A72"/>
                </a:solidFill>
              </a:rPr>
              <a:t>C</a:t>
            </a:r>
            <a:r>
              <a:rPr lang="he-IL" dirty="0">
                <a:solidFill>
                  <a:srgbClr val="192A72"/>
                </a:solidFill>
              </a:rPr>
              <a:t>,  שנים עשר אטומי מימן, </a:t>
            </a:r>
            <a:r>
              <a:rPr lang="en-US" dirty="0">
                <a:solidFill>
                  <a:srgbClr val="192A72"/>
                </a:solidFill>
              </a:rPr>
              <a:t>H</a:t>
            </a:r>
            <a:r>
              <a:rPr lang="he-IL" dirty="0">
                <a:solidFill>
                  <a:srgbClr val="192A72"/>
                </a:solidFill>
              </a:rPr>
              <a:t> ושישה אטומי חמצן, </a:t>
            </a:r>
            <a:r>
              <a:rPr lang="en-US" dirty="0">
                <a:solidFill>
                  <a:srgbClr val="192A72"/>
                </a:solidFill>
              </a:rPr>
              <a:t>O</a:t>
            </a:r>
            <a:r>
              <a:rPr lang="he-IL" dirty="0">
                <a:solidFill>
                  <a:srgbClr val="192A72"/>
                </a:solidFill>
              </a:rPr>
              <a:t>.	</a:t>
            </a:r>
            <a:endParaRPr lang="he-IL" dirty="0">
              <a:solidFill>
                <a:srgbClr val="12B4BC"/>
              </a:solidFill>
            </a:endParaRPr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/>
          </a:p>
        </p:txBody>
      </p:sp>
      <p:sp>
        <p:nvSpPr>
          <p:cNvPr id="3" name="TextBox 2"/>
          <p:cNvSpPr txBox="1"/>
          <p:nvPr/>
        </p:nvSpPr>
        <p:spPr>
          <a:xfrm>
            <a:off x="2688771" y="2197898"/>
            <a:ext cx="2449286" cy="595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400" dirty="0">
                <a:solidFill>
                  <a:srgbClr val="12B4BC"/>
                </a:solidFill>
              </a:rPr>
              <a:t>תשובה:  </a:t>
            </a:r>
            <a:r>
              <a:rPr lang="en-US" sz="2400" dirty="0">
                <a:solidFill>
                  <a:srgbClr val="12B4BC"/>
                </a:solidFill>
              </a:rPr>
              <a:t>P</a:t>
            </a:r>
            <a:r>
              <a:rPr lang="en-US" sz="2400" baseline="-25000" dirty="0">
                <a:solidFill>
                  <a:srgbClr val="12B4BC"/>
                </a:solidFill>
              </a:rPr>
              <a:t>4</a:t>
            </a:r>
            <a:r>
              <a:rPr lang="en-US" sz="2400" dirty="0">
                <a:solidFill>
                  <a:srgbClr val="12B4BC"/>
                </a:solidFill>
              </a:rPr>
              <a:t>O</a:t>
            </a:r>
            <a:r>
              <a:rPr lang="en-US" sz="2400" baseline="-25000" dirty="0">
                <a:solidFill>
                  <a:srgbClr val="12B4BC"/>
                </a:solidFill>
              </a:rPr>
              <a:t>10</a:t>
            </a:r>
            <a:endParaRPr lang="he-IL" sz="2400" baseline="-25000" dirty="0">
              <a:solidFill>
                <a:srgbClr val="12B4BC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81943" y="3363698"/>
            <a:ext cx="2656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400" dirty="0">
                <a:solidFill>
                  <a:srgbClr val="12B4BC"/>
                </a:solidFill>
              </a:rPr>
              <a:t>תשובה:  </a:t>
            </a:r>
            <a:r>
              <a:rPr lang="en-US" sz="2400" dirty="0">
                <a:solidFill>
                  <a:srgbClr val="12B4BC"/>
                </a:solidFill>
              </a:rPr>
              <a:t>C</a:t>
            </a:r>
            <a:r>
              <a:rPr lang="en-US" sz="2400" baseline="-25000" dirty="0">
                <a:solidFill>
                  <a:srgbClr val="12B4BC"/>
                </a:solidFill>
              </a:rPr>
              <a:t>6</a:t>
            </a:r>
            <a:r>
              <a:rPr lang="en-US" sz="2400" dirty="0">
                <a:solidFill>
                  <a:srgbClr val="12B4BC"/>
                </a:solidFill>
              </a:rPr>
              <a:t>H</a:t>
            </a:r>
            <a:r>
              <a:rPr lang="en-US" sz="2400" baseline="-25000" dirty="0">
                <a:solidFill>
                  <a:srgbClr val="12B4BC"/>
                </a:solidFill>
              </a:rPr>
              <a:t>12</a:t>
            </a:r>
            <a:r>
              <a:rPr lang="en-US" sz="2400" dirty="0">
                <a:solidFill>
                  <a:srgbClr val="12B4BC"/>
                </a:solidFill>
              </a:rPr>
              <a:t>O</a:t>
            </a:r>
            <a:r>
              <a:rPr lang="en-US" sz="2400" baseline="-25000" dirty="0">
                <a:solidFill>
                  <a:srgbClr val="12B4BC"/>
                </a:solidFill>
              </a:rPr>
              <a:t>6</a:t>
            </a:r>
            <a:endParaRPr lang="he-IL" sz="2400" baseline="-25000" dirty="0">
              <a:solidFill>
                <a:srgbClr val="12B4B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759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תרגול כיתה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נוסחה מולקולרית</a:t>
            </a:r>
            <a:endParaRPr lang="en-US" dirty="0"/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630008"/>
            <a:ext cx="11161453" cy="392439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e-IL" dirty="0">
                <a:solidFill>
                  <a:srgbClr val="192A72"/>
                </a:solidFill>
              </a:rPr>
              <a:t>מהי יכולת הקישור של האטומים הבאים?		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>
                <a:solidFill>
                  <a:srgbClr val="192A72"/>
                </a:solidFill>
              </a:rPr>
              <a:t> 			</a:t>
            </a:r>
            <a:endParaRPr lang="he-IL" dirty="0">
              <a:solidFill>
                <a:srgbClr val="12B4BC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he-IL" dirty="0">
              <a:solidFill>
                <a:srgbClr val="192A72"/>
              </a:solidFill>
            </a:endParaRPr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/>
          </a:p>
        </p:txBody>
      </p:sp>
      <p:sp>
        <p:nvSpPr>
          <p:cNvPr id="10" name="TextBox 9"/>
          <p:cNvSpPr txBox="1"/>
          <p:nvPr/>
        </p:nvSpPr>
        <p:spPr>
          <a:xfrm>
            <a:off x="1541178" y="3495531"/>
            <a:ext cx="2656114" cy="595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400" dirty="0">
                <a:solidFill>
                  <a:srgbClr val="12B4BC"/>
                </a:solidFill>
              </a:rPr>
              <a:t>תשובה:  </a:t>
            </a:r>
            <a:r>
              <a:rPr lang="en-US" sz="2400" dirty="0">
                <a:solidFill>
                  <a:srgbClr val="12B4BC"/>
                </a:solidFill>
              </a:rPr>
              <a:t>CH</a:t>
            </a:r>
            <a:r>
              <a:rPr lang="en-US" sz="2400" baseline="-25000" dirty="0">
                <a:solidFill>
                  <a:srgbClr val="12B4BC"/>
                </a:solidFill>
              </a:rPr>
              <a:t>4</a:t>
            </a:r>
            <a:endParaRPr lang="he-IL" sz="2400" baseline="-25000" dirty="0">
              <a:solidFill>
                <a:srgbClr val="12B4BC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415900"/>
              </p:ext>
            </p:extLst>
          </p:nvPr>
        </p:nvGraphicFramePr>
        <p:xfrm>
          <a:off x="1377092" y="1902082"/>
          <a:ext cx="4282302" cy="8280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27434">
                  <a:extLst>
                    <a:ext uri="{9D8B030D-6E8A-4147-A177-3AD203B41FA5}">
                      <a16:colId xmlns:a16="http://schemas.microsoft.com/office/drawing/2014/main" val="932389562"/>
                    </a:ext>
                  </a:extLst>
                </a:gridCol>
                <a:gridCol w="1427434">
                  <a:extLst>
                    <a:ext uri="{9D8B030D-6E8A-4147-A177-3AD203B41FA5}">
                      <a16:colId xmlns:a16="http://schemas.microsoft.com/office/drawing/2014/main" val="2470688539"/>
                    </a:ext>
                  </a:extLst>
                </a:gridCol>
                <a:gridCol w="1427434">
                  <a:extLst>
                    <a:ext uri="{9D8B030D-6E8A-4147-A177-3AD203B41FA5}">
                      <a16:colId xmlns:a16="http://schemas.microsoft.com/office/drawing/2014/main" val="31356460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400" dirty="0">
                          <a:solidFill>
                            <a:schemeClr val="bg1"/>
                          </a:solidFill>
                        </a:rPr>
                        <a:t>חנקן (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he-IL" sz="2400" dirty="0">
                          <a:solidFill>
                            <a:schemeClr val="bg1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400" dirty="0">
                          <a:solidFill>
                            <a:schemeClr val="bg1"/>
                          </a:solidFill>
                        </a:rPr>
                        <a:t>מימן (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H</a:t>
                      </a:r>
                      <a:r>
                        <a:rPr lang="he-IL" sz="2400" dirty="0">
                          <a:solidFill>
                            <a:schemeClr val="bg1"/>
                          </a:solidFill>
                        </a:rPr>
                        <a:t>) 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400" dirty="0">
                          <a:solidFill>
                            <a:schemeClr val="bg1"/>
                          </a:solidFill>
                        </a:rPr>
                        <a:t>פחמן (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C</a:t>
                      </a:r>
                      <a:r>
                        <a:rPr lang="he-IL" sz="2400" dirty="0">
                          <a:solidFill>
                            <a:schemeClr val="bg1"/>
                          </a:solidFill>
                        </a:rPr>
                        <a:t>)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6889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169808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74765" y="2385780"/>
            <a:ext cx="44855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400" dirty="0">
                <a:solidFill>
                  <a:srgbClr val="12B4BC"/>
                </a:solidFill>
              </a:rPr>
              <a:t>4	      </a:t>
            </a:r>
            <a:r>
              <a:rPr lang="en-US" sz="2400" dirty="0">
                <a:solidFill>
                  <a:srgbClr val="12B4BC"/>
                </a:solidFill>
              </a:rPr>
              <a:t> </a:t>
            </a:r>
            <a:r>
              <a:rPr lang="he-IL" sz="2400" dirty="0">
                <a:solidFill>
                  <a:srgbClr val="12B4BC"/>
                </a:solidFill>
              </a:rPr>
              <a:t>1		</a:t>
            </a:r>
            <a:r>
              <a:rPr lang="en-US" sz="2400" dirty="0">
                <a:solidFill>
                  <a:srgbClr val="12B4BC"/>
                </a:solidFill>
              </a:rPr>
              <a:t>  </a:t>
            </a:r>
            <a:r>
              <a:rPr lang="he-IL" sz="2400" dirty="0">
                <a:solidFill>
                  <a:srgbClr val="12B4BC"/>
                </a:solidFill>
              </a:rPr>
              <a:t>3</a:t>
            </a:r>
            <a:endParaRPr lang="en-US" sz="2400" dirty="0">
              <a:solidFill>
                <a:srgbClr val="12B4BC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41178" y="4739165"/>
            <a:ext cx="2656114" cy="595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400" dirty="0">
                <a:solidFill>
                  <a:srgbClr val="12B4BC"/>
                </a:solidFill>
              </a:rPr>
              <a:t>תשובה:  </a:t>
            </a:r>
            <a:r>
              <a:rPr lang="en-US" sz="2400" dirty="0">
                <a:solidFill>
                  <a:srgbClr val="12B4BC"/>
                </a:solidFill>
              </a:rPr>
              <a:t>NH</a:t>
            </a:r>
            <a:r>
              <a:rPr lang="en-US" sz="2400" baseline="-25000" dirty="0">
                <a:solidFill>
                  <a:srgbClr val="12B4BC"/>
                </a:solidFill>
              </a:rPr>
              <a:t>3</a:t>
            </a:r>
            <a:endParaRPr lang="he-IL" sz="2400" baseline="-25000" dirty="0">
              <a:solidFill>
                <a:srgbClr val="12B4BC"/>
              </a:solidFill>
            </a:endParaRPr>
          </a:p>
        </p:txBody>
      </p:sp>
      <p:sp>
        <p:nvSpPr>
          <p:cNvPr id="12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1377091" y="2867428"/>
            <a:ext cx="10358279" cy="121006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he-IL" dirty="0">
                <a:solidFill>
                  <a:srgbClr val="192A72"/>
                </a:solidFill>
              </a:rPr>
              <a:t>רשמו נוסחה מולקולרית לתרכובת מתאן, המורכבת מפחמן ומימן בלבד</a:t>
            </a:r>
          </a:p>
        </p:txBody>
      </p:sp>
      <p:sp>
        <p:nvSpPr>
          <p:cNvPr id="13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73918" y="4077490"/>
            <a:ext cx="11161453" cy="112894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he-IL" dirty="0">
                <a:solidFill>
                  <a:srgbClr val="192A72"/>
                </a:solidFill>
              </a:rPr>
              <a:t>רשמו נוסחה מולקולרית לתרכובת אמוניה, המורכבת מחנקן ומימן בלבד</a:t>
            </a:r>
          </a:p>
        </p:txBody>
      </p:sp>
    </p:spTree>
    <p:extLst>
      <p:ext uri="{BB962C8B-B14F-4D97-AF65-F5344CB8AC3E}">
        <p14:creationId xmlns:p14="http://schemas.microsoft.com/office/powerpoint/2010/main" val="1012150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/>
      <p:bldP spid="11" grpId="0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נוסחת ייצוג אלקטרונית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תזכורת: במולקולות דו-אטומיות</a:t>
            </a:r>
            <a:endParaRPr lang="en-US" dirty="0"/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630008"/>
            <a:ext cx="11161453" cy="3924391"/>
          </a:xfrm>
        </p:spPr>
        <p:txBody>
          <a:bodyPr>
            <a:normAutofit/>
          </a:bodyPr>
          <a:lstStyle/>
          <a:p>
            <a:r>
              <a:rPr lang="he-IL" dirty="0"/>
              <a:t>ראינו שאפשר לתאר מולקולות של יסודות על ידי נוסחאות ייצוג אלקטרוניות: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he-IL" dirty="0"/>
          </a:p>
          <a:p>
            <a:r>
              <a:rPr lang="he-IL" dirty="0"/>
              <a:t>בנוסף, אפשר לסמן את זוג אלקטרוני הקשר בקו ולא באמצעות 2 נקודות:</a:t>
            </a:r>
            <a:br>
              <a:rPr lang="en-US" dirty="0"/>
            </a:br>
            <a:br>
              <a:rPr lang="en-US" dirty="0"/>
            </a:br>
            <a:endParaRPr lang="he-IL" dirty="0"/>
          </a:p>
          <a:p>
            <a:r>
              <a:rPr lang="he-IL" dirty="0"/>
              <a:t>אפשר לתאר גם מולקולות הטרוגניות רב אטומיות על ידי נוסחת ייצוג אלקטרונית</a:t>
            </a:r>
          </a:p>
          <a:p>
            <a:pPr>
              <a:lnSpc>
                <a:spcPct val="150000"/>
              </a:lnSpc>
            </a:pPr>
            <a:endParaRPr lang="he-IL" dirty="0">
              <a:solidFill>
                <a:srgbClr val="12B4BC"/>
              </a:solidFill>
            </a:endParaRPr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/>
          </a:p>
        </p:txBody>
      </p:sp>
      <p:grpSp>
        <p:nvGrpSpPr>
          <p:cNvPr id="10" name="קבוצה 1">
            <a:extLst>
              <a:ext uri="{FF2B5EF4-FFF2-40B4-BE49-F238E27FC236}">
                <a16:creationId xmlns:a16="http://schemas.microsoft.com/office/drawing/2014/main" id="{B625DC68-35F5-4779-8219-7170F60B7374}"/>
              </a:ext>
            </a:extLst>
          </p:cNvPr>
          <p:cNvGrpSpPr/>
          <p:nvPr/>
        </p:nvGrpSpPr>
        <p:grpSpPr>
          <a:xfrm>
            <a:off x="3261100" y="2206066"/>
            <a:ext cx="4755399" cy="869323"/>
            <a:chOff x="609600" y="1098162"/>
            <a:chExt cx="7613073" cy="1507221"/>
          </a:xfrm>
        </p:grpSpPr>
        <p:pic>
          <p:nvPicPr>
            <p:cNvPr id="11" name="Picture 4">
              <a:extLst>
                <a:ext uri="{FF2B5EF4-FFF2-40B4-BE49-F238E27FC236}">
                  <a16:creationId xmlns:a16="http://schemas.microsoft.com/office/drawing/2014/main" id="{0C67E378-2D05-4266-8AB3-A0B1E066F3A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873" y="1219200"/>
              <a:ext cx="2209800" cy="1265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5">
              <a:extLst>
                <a:ext uri="{FF2B5EF4-FFF2-40B4-BE49-F238E27FC236}">
                  <a16:creationId xmlns:a16="http://schemas.microsoft.com/office/drawing/2014/main" id="{11D3CEDA-13EE-43AB-9AA3-A99EDD13ED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6632" y="1098162"/>
              <a:ext cx="2461794" cy="1507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4">
              <a:extLst>
                <a:ext uri="{FF2B5EF4-FFF2-40B4-BE49-F238E27FC236}">
                  <a16:creationId xmlns:a16="http://schemas.microsoft.com/office/drawing/2014/main" id="{818C75E7-1E4F-4FFD-B080-8E7B48A499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9600" y="1313833"/>
              <a:ext cx="2132891" cy="10758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6052" y="3637233"/>
            <a:ext cx="4575287" cy="803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1079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נוסחת ייצוג אלקטרונית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כללים לשרטוט</a:t>
            </a:r>
            <a:endParaRPr lang="en-US" dirty="0"/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630008"/>
            <a:ext cx="11161453" cy="3924391"/>
          </a:xfrm>
        </p:spPr>
        <p:txBody>
          <a:bodyPr>
            <a:normAutofit/>
          </a:bodyPr>
          <a:lstStyle/>
          <a:p>
            <a:r>
              <a:rPr lang="he-IL" dirty="0"/>
              <a:t>רשמו עבור כל אטום בנפרד נוסחת ייצוג אלקטרונית</a:t>
            </a:r>
          </a:p>
          <a:p>
            <a:r>
              <a:rPr lang="he-IL" dirty="0"/>
              <a:t>מקמו במרכז המולקולה את האטום בעל יכולת הקישור הגבוהה ביותר (על פי מספר האלקטרונים הבלתי מזווגים)</a:t>
            </a:r>
          </a:p>
          <a:p>
            <a:r>
              <a:rPr lang="he-IL" dirty="0"/>
              <a:t>חברו לאטום זה אטומים אחרים על פי סדר יכולת הקישור שלהם (מהגבוה לנמוך)</a:t>
            </a:r>
          </a:p>
          <a:p>
            <a:r>
              <a:rPr lang="he-IL" dirty="0"/>
              <a:t>ייתכן שיהיו מספר אטומים המהווים מרכז במולקולה רב-אטומית</a:t>
            </a:r>
          </a:p>
          <a:p>
            <a:r>
              <a:rPr lang="he-IL" dirty="0"/>
              <a:t>אם נותרו אלקטרונים בלתי מזווגים שאינם מחוברים- ייתכן ויש קשרים כפולים או משולשים</a:t>
            </a:r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883259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תרגול כיתה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עבור מולקולת המים, </a:t>
            </a: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O</a:t>
            </a:r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630008"/>
            <a:ext cx="11161453" cy="3924391"/>
          </a:xfrm>
        </p:spPr>
        <p:txBody>
          <a:bodyPr>
            <a:normAutofit/>
          </a:bodyPr>
          <a:lstStyle/>
          <a:p>
            <a:r>
              <a:rPr lang="he-IL" dirty="0"/>
              <a:t>שרטוט נוסחת ייצוג אלקטרונית עבור אטומי התרכובת:</a:t>
            </a:r>
            <a:br>
              <a:rPr lang="en-US" dirty="0"/>
            </a:br>
            <a:endParaRPr lang="he-IL" dirty="0"/>
          </a:p>
          <a:p>
            <a:r>
              <a:rPr lang="he-IL" dirty="0"/>
              <a:t>זיהוי האטום בעל יכולת הקישור </a:t>
            </a:r>
            <a:br>
              <a:rPr lang="en-US" dirty="0"/>
            </a:br>
            <a:r>
              <a:rPr lang="he-IL" dirty="0"/>
              <a:t>הגבוהה כאטום המרכזי:</a:t>
            </a:r>
            <a:br>
              <a:rPr lang="en-US" dirty="0"/>
            </a:br>
            <a:br>
              <a:rPr lang="en-US" dirty="0"/>
            </a:br>
            <a:r>
              <a:rPr lang="he-IL" dirty="0"/>
              <a:t>קשירת האטומים האחרים לאטום המרכזי:	</a:t>
            </a:r>
            <a:endParaRPr lang="en-US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1474034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תרגול כיתה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עבור מולקולת המים, </a:t>
            </a: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O</a:t>
            </a:r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630008"/>
            <a:ext cx="11161453" cy="3924391"/>
          </a:xfrm>
        </p:spPr>
        <p:txBody>
          <a:bodyPr>
            <a:normAutofit/>
          </a:bodyPr>
          <a:lstStyle/>
          <a:p>
            <a:r>
              <a:rPr lang="he-IL" dirty="0"/>
              <a:t>שרטוט נוסחת ייצוג אלקטרונית עבור אטומי התרכובת:</a:t>
            </a:r>
            <a:br>
              <a:rPr lang="en-US" dirty="0"/>
            </a:br>
            <a:endParaRPr lang="he-IL" dirty="0"/>
          </a:p>
          <a:p>
            <a:r>
              <a:rPr lang="he-IL" dirty="0"/>
              <a:t>זיהוי האטום בעל יכולת הקישור </a:t>
            </a:r>
            <a:br>
              <a:rPr lang="en-US" dirty="0"/>
            </a:br>
            <a:r>
              <a:rPr lang="he-IL" dirty="0"/>
              <a:t>הגבוהה כאטום המרכזי:</a:t>
            </a:r>
            <a:br>
              <a:rPr lang="en-US" dirty="0"/>
            </a:br>
            <a:br>
              <a:rPr lang="en-US" dirty="0"/>
            </a:br>
            <a:r>
              <a:rPr lang="he-IL" dirty="0"/>
              <a:t>קשירת האטומים האחרים לאטום המרכזי:			או:	</a:t>
            </a:r>
            <a:endParaRPr lang="en-US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5284" y="1477756"/>
            <a:ext cx="754825" cy="658053"/>
          </a:xfrm>
          <a:prstGeom prst="rect">
            <a:avLst/>
          </a:prstGeom>
        </p:spPr>
      </p:pic>
      <p:sp>
        <p:nvSpPr>
          <p:cNvPr id="12" name="תרשים זרימה: תהליך חלופי 4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2440091" y="2111826"/>
            <a:ext cx="1955447" cy="452940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יכולת קישור 2</a:t>
            </a:r>
            <a:endParaRPr lang="he-IL" sz="2000" b="1" dirty="0">
              <a:solidFill>
                <a:schemeClr val="bg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117" y="1422020"/>
            <a:ext cx="1229936" cy="604169"/>
          </a:xfrm>
          <a:prstGeom prst="rect">
            <a:avLst/>
          </a:prstGeom>
        </p:spPr>
      </p:pic>
      <p:sp>
        <p:nvSpPr>
          <p:cNvPr id="14" name="תרשים זרימה: תהליך חלופי 4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290618" y="2090450"/>
            <a:ext cx="1955447" cy="452940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יכולת קישור1</a:t>
            </a:r>
            <a:endParaRPr lang="he-IL" sz="2000" b="1" dirty="0">
              <a:solidFill>
                <a:schemeClr val="bg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0356" y="2543390"/>
            <a:ext cx="712605" cy="621246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1024127" y="3505839"/>
            <a:ext cx="4129657" cy="1162458"/>
            <a:chOff x="1024127" y="3505839"/>
            <a:chExt cx="4129657" cy="1162458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024127" y="3595918"/>
              <a:ext cx="1460033" cy="1072379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flipV="1">
              <a:off x="3637291" y="3505839"/>
              <a:ext cx="1516493" cy="11624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379463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תרגול כיתה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עבור מולקולת הפחמן הדו-חמצני, </a:t>
            </a:r>
            <a:r>
              <a:rPr lang="en-US" dirty="0"/>
              <a:t>CO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90619" y="1630008"/>
            <a:ext cx="11386108" cy="3924391"/>
          </a:xfrm>
        </p:spPr>
        <p:txBody>
          <a:bodyPr>
            <a:normAutofit/>
          </a:bodyPr>
          <a:lstStyle/>
          <a:p>
            <a:r>
              <a:rPr lang="he-IL" dirty="0"/>
              <a:t>שרטוט נוסחת ייצוג אלקטרונית עבור אטומי התרכובת:</a:t>
            </a:r>
            <a:br>
              <a:rPr lang="en-US" dirty="0"/>
            </a:br>
            <a:endParaRPr lang="he-IL" dirty="0"/>
          </a:p>
          <a:p>
            <a:r>
              <a:rPr lang="he-IL" dirty="0"/>
              <a:t>זיהוי האטום בעל יכולת הקישור </a:t>
            </a:r>
            <a:br>
              <a:rPr lang="en-US" dirty="0"/>
            </a:br>
            <a:r>
              <a:rPr lang="he-IL" dirty="0"/>
              <a:t>הגבוהה כאטום המרכזי:</a:t>
            </a:r>
            <a:br>
              <a:rPr lang="en-US" dirty="0"/>
            </a:br>
            <a:endParaRPr lang="he-IL" dirty="0"/>
          </a:p>
          <a:p>
            <a:r>
              <a:rPr lang="he-IL" dirty="0"/>
              <a:t>קשירת האטומים האחרים לאטום המרכזי:</a:t>
            </a:r>
          </a:p>
          <a:p>
            <a:r>
              <a:rPr lang="he-IL" dirty="0"/>
              <a:t>אם נותרו אלקטרונים בלתי מזווגים ולא מחוברים- ייתכן ויש קשרים כפולים/משולשים</a:t>
            </a:r>
            <a:endParaRPr lang="en-US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0846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תרגול כיתה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עבור מולקולת הפחמן הדו-חמצני, </a:t>
            </a:r>
            <a:r>
              <a:rPr lang="en-US" dirty="0"/>
              <a:t>CO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90619" y="1630008"/>
            <a:ext cx="11386108" cy="3924391"/>
          </a:xfrm>
        </p:spPr>
        <p:txBody>
          <a:bodyPr>
            <a:normAutofit/>
          </a:bodyPr>
          <a:lstStyle/>
          <a:p>
            <a:r>
              <a:rPr lang="he-IL" dirty="0"/>
              <a:t>שרטוט נוסחת ייצוג אלקטרונית עבור אטומי התרכובת:</a:t>
            </a:r>
            <a:br>
              <a:rPr lang="en-US" dirty="0"/>
            </a:br>
            <a:endParaRPr lang="he-IL" dirty="0"/>
          </a:p>
          <a:p>
            <a:r>
              <a:rPr lang="he-IL" dirty="0"/>
              <a:t>זיהוי האטום בעל יכולת הקישור </a:t>
            </a:r>
            <a:br>
              <a:rPr lang="en-US" dirty="0"/>
            </a:br>
            <a:r>
              <a:rPr lang="he-IL" dirty="0"/>
              <a:t>הגבוהה כאטום המרכזי:</a:t>
            </a:r>
            <a:br>
              <a:rPr lang="en-US" dirty="0"/>
            </a:br>
            <a:endParaRPr lang="he-IL" dirty="0"/>
          </a:p>
          <a:p>
            <a:r>
              <a:rPr lang="he-IL" dirty="0"/>
              <a:t>קשירת האטומים האחרים לאטום המרכזי:</a:t>
            </a:r>
          </a:p>
          <a:p>
            <a:r>
              <a:rPr lang="he-IL" dirty="0"/>
              <a:t>אם נותרו אלקטרונים בלתי מזווגים ולא מחוברים- ייתכן ויש קשרים כפולים/משולשים</a:t>
            </a:r>
          </a:p>
          <a:p>
            <a:pPr marL="0" indent="0">
              <a:buNone/>
            </a:pPr>
            <a:r>
              <a:rPr lang="he-IL" dirty="0"/>
              <a:t>					</a:t>
            </a:r>
          </a:p>
          <a:p>
            <a:pPr marL="0" indent="0">
              <a:buNone/>
            </a:pPr>
            <a:r>
              <a:rPr lang="he-IL" dirty="0"/>
              <a:t>								או:</a:t>
            </a:r>
            <a:endParaRPr lang="en-US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/>
          </a:p>
        </p:txBody>
      </p:sp>
      <p:sp>
        <p:nvSpPr>
          <p:cNvPr id="16" name="תרשים זרימה: תהליך חלופי 4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2440091" y="2351318"/>
            <a:ext cx="1955447" cy="452940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יכולת קישור 2</a:t>
            </a:r>
            <a:endParaRPr lang="he-IL" sz="2000" b="1" dirty="0">
              <a:solidFill>
                <a:schemeClr val="bg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7" name="תרשים זרימה: תהליך חלופי 4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290618" y="2329942"/>
            <a:ext cx="1955447" cy="452940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יכולת קישור </a:t>
            </a:r>
            <a:r>
              <a:rPr lang="en-US" sz="20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4</a:t>
            </a:r>
            <a:endParaRPr lang="he-IL" sz="2000" b="1" dirty="0">
              <a:solidFill>
                <a:schemeClr val="bg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887" y="1534190"/>
            <a:ext cx="784592" cy="64487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7822" y="3355142"/>
            <a:ext cx="2918512" cy="76197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57291" y="1630156"/>
            <a:ext cx="754825" cy="65805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27684" y="1630156"/>
            <a:ext cx="754825" cy="65805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8416" y="2898665"/>
            <a:ext cx="728503" cy="59876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71492" y="4802351"/>
            <a:ext cx="2137198" cy="75204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09764" y="4802351"/>
            <a:ext cx="1918198" cy="75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8856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תרגול כיתה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עבור מולקולת מימן </a:t>
            </a:r>
            <a:r>
              <a:rPr lang="he-IL" dirty="0" err="1"/>
              <a:t>ציאנידי</a:t>
            </a:r>
            <a:r>
              <a:rPr lang="he-IL" dirty="0"/>
              <a:t>, </a:t>
            </a:r>
            <a:r>
              <a:rPr lang="en-US" dirty="0"/>
              <a:t>HCN</a:t>
            </a:r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90619" y="1630008"/>
            <a:ext cx="11386108" cy="3924391"/>
          </a:xfrm>
        </p:spPr>
        <p:txBody>
          <a:bodyPr>
            <a:normAutofit/>
          </a:bodyPr>
          <a:lstStyle/>
          <a:p>
            <a:r>
              <a:rPr lang="he-IL" dirty="0"/>
              <a:t>שרטוט נוסחת ייצוג אלקטרונית עבור אטומי התרכובת:</a:t>
            </a:r>
            <a:br>
              <a:rPr lang="en-US" dirty="0"/>
            </a:br>
            <a:endParaRPr lang="he-IL" dirty="0"/>
          </a:p>
          <a:p>
            <a:r>
              <a:rPr lang="he-IL" dirty="0"/>
              <a:t>זיהוי האטום בעל יכולת הקישור </a:t>
            </a:r>
            <a:br>
              <a:rPr lang="en-US" dirty="0"/>
            </a:br>
            <a:r>
              <a:rPr lang="he-IL" dirty="0"/>
              <a:t>הגבוהה כאטום המרכזי:</a:t>
            </a:r>
            <a:br>
              <a:rPr lang="en-US" dirty="0"/>
            </a:br>
            <a:endParaRPr lang="he-IL" dirty="0"/>
          </a:p>
          <a:p>
            <a:r>
              <a:rPr lang="he-IL" dirty="0"/>
              <a:t>קשירת האטומים האחרים לאטום המרכזי:</a:t>
            </a:r>
          </a:p>
          <a:p>
            <a:r>
              <a:rPr lang="he-IL" dirty="0"/>
              <a:t>אם נותרו אלקטרונים בלתי מזווגים ולא מחוברים- ייתכן ויש קשרים כפולים/משולשים</a:t>
            </a:r>
            <a:endParaRPr lang="en-US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813187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תרגול כיתה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עבור מולקולת מימן </a:t>
            </a:r>
            <a:r>
              <a:rPr lang="he-IL" dirty="0" err="1"/>
              <a:t>ציאנידי</a:t>
            </a:r>
            <a:r>
              <a:rPr lang="he-IL" dirty="0"/>
              <a:t>, </a:t>
            </a:r>
            <a:r>
              <a:rPr lang="en-US" dirty="0"/>
              <a:t>HCN</a:t>
            </a:r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90619" y="1630008"/>
            <a:ext cx="11386108" cy="3924391"/>
          </a:xfrm>
        </p:spPr>
        <p:txBody>
          <a:bodyPr>
            <a:normAutofit/>
          </a:bodyPr>
          <a:lstStyle/>
          <a:p>
            <a:r>
              <a:rPr lang="he-IL" dirty="0"/>
              <a:t>שרטוט נוסחת ייצוג אלקטרונית עבור אטומי התרכובת:</a:t>
            </a:r>
            <a:br>
              <a:rPr lang="en-US" dirty="0"/>
            </a:br>
            <a:endParaRPr lang="he-IL" dirty="0"/>
          </a:p>
          <a:p>
            <a:r>
              <a:rPr lang="he-IL" dirty="0"/>
              <a:t>זיהוי האטום בעל יכולת הקישור </a:t>
            </a:r>
            <a:br>
              <a:rPr lang="en-US" dirty="0"/>
            </a:br>
            <a:r>
              <a:rPr lang="he-IL" dirty="0"/>
              <a:t>הגבוהה כאטום המרכזי:</a:t>
            </a:r>
            <a:br>
              <a:rPr lang="en-US" dirty="0"/>
            </a:br>
            <a:endParaRPr lang="he-IL" dirty="0"/>
          </a:p>
          <a:p>
            <a:r>
              <a:rPr lang="he-IL" dirty="0"/>
              <a:t>קשירת האטומים האחרים לאטום המרכזי:</a:t>
            </a:r>
          </a:p>
          <a:p>
            <a:r>
              <a:rPr lang="he-IL" dirty="0"/>
              <a:t>אם נותרו אלקטרונים בלתי מזווגים ולא מחוברים- ייתכן ויש קשרים כפולים/משולשים</a:t>
            </a:r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								או: </a:t>
            </a:r>
            <a:endParaRPr lang="en-US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8416" y="2898665"/>
            <a:ext cx="728503" cy="598769"/>
          </a:xfrm>
          <a:prstGeom prst="rect">
            <a:avLst/>
          </a:prstGeom>
        </p:spPr>
      </p:pic>
      <p:sp>
        <p:nvSpPr>
          <p:cNvPr id="15" name="תרשים זרימה: תהליך חלופי 4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4448815" y="2644293"/>
            <a:ext cx="1955447" cy="452940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יכולת קישור </a:t>
            </a:r>
            <a:r>
              <a:rPr lang="en-US" sz="20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3</a:t>
            </a:r>
            <a:endParaRPr lang="he-IL" sz="2000" b="1" dirty="0">
              <a:solidFill>
                <a:schemeClr val="bg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24" name="תרשים זרימה: תהליך חלופי 4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2301667" y="2672195"/>
            <a:ext cx="1955447" cy="452940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יכולת קישור </a:t>
            </a:r>
            <a:r>
              <a:rPr lang="en-US" sz="20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4</a:t>
            </a:r>
            <a:endParaRPr lang="he-IL" sz="2000" b="1" dirty="0">
              <a:solidFill>
                <a:schemeClr val="bg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0613" y="2026302"/>
            <a:ext cx="784592" cy="644871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7440" y="2209357"/>
            <a:ext cx="592086" cy="430608"/>
          </a:xfrm>
          <a:prstGeom prst="rect">
            <a:avLst/>
          </a:prstGeom>
        </p:spPr>
      </p:pic>
      <p:sp>
        <p:nvSpPr>
          <p:cNvPr id="27" name="תרשים זרימה: תהליך חלופי 4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92330" y="2644293"/>
            <a:ext cx="1955447" cy="452940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יכולת קישור 1</a:t>
            </a:r>
            <a:endParaRPr lang="he-IL" sz="2000" b="1" dirty="0">
              <a:solidFill>
                <a:schemeClr val="bg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56716" y="2093797"/>
            <a:ext cx="485106" cy="54108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94923" y="3433383"/>
            <a:ext cx="2031615" cy="60766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07038" y="4997332"/>
            <a:ext cx="2066705" cy="51213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65509" y="4937968"/>
            <a:ext cx="1952625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60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מבנה וקישור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כימיה יא'-</a:t>
            </a:r>
            <a:r>
              <a:rPr lang="he-IL" dirty="0" err="1">
                <a:sym typeface="Varela Round"/>
              </a:rPr>
              <a:t>יב</a:t>
            </a:r>
            <a:r>
              <a:rPr lang="he-IL" dirty="0">
                <a:sym typeface="Varela Round"/>
              </a:rPr>
              <a:t>'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שם המורה: רחל אידלמן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תרגול כיתה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נוסחת ייצוג אלקטרונית</a:t>
            </a:r>
            <a:endParaRPr lang="en-US" dirty="0"/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630008"/>
            <a:ext cx="11161453" cy="45715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he-IL" dirty="0"/>
              <a:t>לפניך </a:t>
            </a:r>
            <a:r>
              <a:rPr lang="he-IL" dirty="0">
                <a:solidFill>
                  <a:srgbClr val="192A72"/>
                </a:solidFill>
              </a:rPr>
              <a:t>נוסחות</a:t>
            </a:r>
            <a:r>
              <a:rPr lang="he-IL" dirty="0"/>
              <a:t> של ארבע מולקולות המכילות חנקן:   </a:t>
            </a:r>
            <a:r>
              <a:rPr lang="en-US" dirty="0"/>
              <a:t>NH</a:t>
            </a:r>
            <a:r>
              <a:rPr lang="en-US" baseline="-25000" dirty="0"/>
              <a:t>3</a:t>
            </a:r>
            <a:r>
              <a:rPr lang="en-US" dirty="0"/>
              <a:t>  ;  NF</a:t>
            </a:r>
            <a:r>
              <a:rPr lang="en-US" baseline="-25000" dirty="0"/>
              <a:t>3</a:t>
            </a:r>
            <a:r>
              <a:rPr lang="en-US" dirty="0"/>
              <a:t>  ;  FNO  ;  HONH</a:t>
            </a:r>
            <a:r>
              <a:rPr lang="en-US" baseline="-25000" dirty="0"/>
              <a:t>2</a:t>
            </a:r>
            <a:br>
              <a:rPr lang="en-US" dirty="0"/>
            </a:br>
            <a:r>
              <a:rPr lang="he-IL" dirty="0"/>
              <a:t>א. רשום נוסחת ייצוג אלקטרונית </a:t>
            </a:r>
            <a:r>
              <a:rPr lang="he-IL" u="sng" dirty="0"/>
              <a:t>לכל אחת</a:t>
            </a:r>
            <a:r>
              <a:rPr lang="he-IL" dirty="0"/>
              <a:t> מן המולקולות הנתונות.</a:t>
            </a:r>
          </a:p>
          <a:p>
            <a:pPr>
              <a:lnSpc>
                <a:spcPct val="120000"/>
              </a:lnSpc>
            </a:pPr>
            <a:r>
              <a:rPr lang="he-IL" b="1" dirty="0">
                <a:solidFill>
                  <a:srgbClr val="12B4BC"/>
                </a:solidFill>
              </a:rPr>
              <a:t>תשובה:</a:t>
            </a:r>
          </a:p>
          <a:p>
            <a:pPr>
              <a:lnSpc>
                <a:spcPct val="120000"/>
              </a:lnSpc>
            </a:pPr>
            <a:endParaRPr lang="en-US" sz="2000" b="1" dirty="0">
              <a:solidFill>
                <a:srgbClr val="12B4BC"/>
              </a:solidFill>
            </a:endParaRPr>
          </a:p>
          <a:p>
            <a:pPr marL="0" indent="0">
              <a:buNone/>
            </a:pPr>
            <a:r>
              <a:rPr lang="he-IL" b="1" dirty="0">
                <a:solidFill>
                  <a:srgbClr val="12B4BC"/>
                </a:solidFill>
              </a:rPr>
              <a:t>			</a:t>
            </a:r>
            <a:endParaRPr lang="he-IL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679992"/>
              </p:ext>
            </p:extLst>
          </p:nvPr>
        </p:nvGraphicFramePr>
        <p:xfrm>
          <a:off x="213735" y="1014336"/>
          <a:ext cx="3807414" cy="45771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07414">
                  <a:extLst>
                    <a:ext uri="{9D8B030D-6E8A-4147-A177-3AD203B41FA5}">
                      <a16:colId xmlns:a16="http://schemas.microsoft.com/office/drawing/2014/main" val="3742297672"/>
                    </a:ext>
                  </a:extLst>
                </a:gridCol>
              </a:tblGrid>
              <a:tr h="45771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45770" algn="l"/>
                        </a:tabLst>
                      </a:pPr>
                      <a:r>
                        <a:rPr lang="he-IL" sz="2000" dirty="0">
                          <a:effectLst/>
                        </a:rPr>
                        <a:t>שאלון 37303 תשע"ג 2013</a:t>
                      </a:r>
                      <a:endParaRPr lang="en-US" sz="2000" dirty="0">
                        <a:effectLst/>
                        <a:latin typeface="Varela Round" panose="00000500000000000000" pitchFamily="2" charset="-79"/>
                        <a:ea typeface="Times New Roman" panose="02020603050405020304" pitchFamily="18" charset="0"/>
                        <a:cs typeface="Varela Round" panose="00000500000000000000" pitchFamily="2" charset="-79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8302677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735" y="3418114"/>
            <a:ext cx="7983208" cy="2458155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370114" y="3265718"/>
            <a:ext cx="7424057" cy="2610551"/>
            <a:chOff x="370114" y="3265718"/>
            <a:chExt cx="7424057" cy="2610551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370114" y="3265718"/>
              <a:ext cx="7424057" cy="43543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817914" y="3309261"/>
              <a:ext cx="21772" cy="25670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748305" y="3298375"/>
              <a:ext cx="21772" cy="25670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5785744" y="3287489"/>
              <a:ext cx="21772" cy="25670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90952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תרגול כיתה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קשר קוולנטי קוטבי ומטענים חלקיים</a:t>
            </a:r>
            <a:endParaRPr lang="en-US" dirty="0"/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630008"/>
            <a:ext cx="11161453" cy="457150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he-IL" dirty="0"/>
              <a:t>ב. ציין אם המטען החלקי על אטום החנקן, </a:t>
            </a:r>
            <a:r>
              <a:rPr lang="en-US" dirty="0"/>
              <a:t>N</a:t>
            </a:r>
            <a:r>
              <a:rPr lang="he-IL" dirty="0"/>
              <a:t>, בכל אחת מן המולקולות הוא מטען חלקי חיובי או מטען חלקי שלילי</a:t>
            </a:r>
            <a:r>
              <a:rPr lang="he-IL" sz="2000" dirty="0"/>
              <a:t>.</a:t>
            </a:r>
          </a:p>
          <a:p>
            <a:r>
              <a:rPr lang="he-IL" sz="2000" b="1" dirty="0">
                <a:solidFill>
                  <a:srgbClr val="12B4BC"/>
                </a:solidFill>
              </a:rPr>
              <a:t>תשובה: 	</a:t>
            </a:r>
            <a:endParaRPr lang="en-US" sz="2000" b="1" dirty="0">
              <a:solidFill>
                <a:srgbClr val="12B4BC"/>
              </a:solidFill>
            </a:endParaRPr>
          </a:p>
          <a:p>
            <a:pPr marL="0" indent="0">
              <a:buNone/>
            </a:pPr>
            <a:r>
              <a:rPr lang="he-IL" b="1" dirty="0">
                <a:solidFill>
                  <a:srgbClr val="12B4BC"/>
                </a:solidFill>
              </a:rPr>
              <a:t>			</a:t>
            </a:r>
            <a:endParaRPr lang="he-IL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679992"/>
              </p:ext>
            </p:extLst>
          </p:nvPr>
        </p:nvGraphicFramePr>
        <p:xfrm>
          <a:off x="213735" y="1014336"/>
          <a:ext cx="3807414" cy="45771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07414">
                  <a:extLst>
                    <a:ext uri="{9D8B030D-6E8A-4147-A177-3AD203B41FA5}">
                      <a16:colId xmlns:a16="http://schemas.microsoft.com/office/drawing/2014/main" val="3742297672"/>
                    </a:ext>
                  </a:extLst>
                </a:gridCol>
              </a:tblGrid>
              <a:tr h="45771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45770" algn="l"/>
                        </a:tabLst>
                      </a:pPr>
                      <a:r>
                        <a:rPr lang="he-IL" sz="2000" dirty="0">
                          <a:effectLst/>
                        </a:rPr>
                        <a:t>שאלון 37303 תשע"ג 2013</a:t>
                      </a:r>
                      <a:endParaRPr lang="en-US" sz="2000" dirty="0">
                        <a:effectLst/>
                        <a:latin typeface="Varela Round" panose="00000500000000000000" pitchFamily="2" charset="-79"/>
                        <a:ea typeface="Times New Roman" panose="02020603050405020304" pitchFamily="18" charset="0"/>
                        <a:cs typeface="Varela Round" panose="00000500000000000000" pitchFamily="2" charset="-79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8302677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803" y="4593772"/>
            <a:ext cx="7397282" cy="1362832"/>
          </a:xfrm>
          <a:prstGeom prst="rect">
            <a:avLst/>
          </a:prstGeom>
        </p:spPr>
      </p:pic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407704"/>
              </p:ext>
            </p:extLst>
          </p:nvPr>
        </p:nvGraphicFramePr>
        <p:xfrm>
          <a:off x="1024128" y="2563870"/>
          <a:ext cx="5464630" cy="9144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7296">
                  <a:extLst>
                    <a:ext uri="{9D8B030D-6E8A-4147-A177-3AD203B41FA5}">
                      <a16:colId xmlns:a16="http://schemas.microsoft.com/office/drawing/2014/main" val="524178902"/>
                    </a:ext>
                  </a:extLst>
                </a:gridCol>
                <a:gridCol w="777296">
                  <a:extLst>
                    <a:ext uri="{9D8B030D-6E8A-4147-A177-3AD203B41FA5}">
                      <a16:colId xmlns:a16="http://schemas.microsoft.com/office/drawing/2014/main" val="198547789"/>
                    </a:ext>
                  </a:extLst>
                </a:gridCol>
                <a:gridCol w="777296">
                  <a:extLst>
                    <a:ext uri="{9D8B030D-6E8A-4147-A177-3AD203B41FA5}">
                      <a16:colId xmlns:a16="http://schemas.microsoft.com/office/drawing/2014/main" val="230656805"/>
                    </a:ext>
                  </a:extLst>
                </a:gridCol>
                <a:gridCol w="777296">
                  <a:extLst>
                    <a:ext uri="{9D8B030D-6E8A-4147-A177-3AD203B41FA5}">
                      <a16:colId xmlns:a16="http://schemas.microsoft.com/office/drawing/2014/main" val="3617189485"/>
                    </a:ext>
                  </a:extLst>
                </a:gridCol>
                <a:gridCol w="2355446">
                  <a:extLst>
                    <a:ext uri="{9D8B030D-6E8A-4147-A177-3AD203B41FA5}">
                      <a16:colId xmlns:a16="http://schemas.microsoft.com/office/drawing/2014/main" val="17599124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N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400" dirty="0"/>
                        <a:t>האטום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492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192A72"/>
                          </a:solidFill>
                        </a:rPr>
                        <a:t>3.0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400" dirty="0"/>
                        <a:t>4.0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400" dirty="0"/>
                        <a:t>3.5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400" dirty="0" err="1"/>
                        <a:t>אלקטרושליליות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717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2503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תרגול כיתה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קשר קוולנטי קוטבי ומטענים חלקיים</a:t>
            </a:r>
            <a:endParaRPr lang="en-US" dirty="0"/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630008"/>
            <a:ext cx="11161453" cy="457150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he-IL" dirty="0"/>
              <a:t>ב. ציין אם המטען החלקי על אטום החנקן בכל אחת מן המולקולות הוא מטען חלקי חיובי או מטען חלקי שלילי</a:t>
            </a:r>
            <a:r>
              <a:rPr lang="he-IL" sz="2000" dirty="0"/>
              <a:t>.</a:t>
            </a:r>
          </a:p>
          <a:p>
            <a:r>
              <a:rPr lang="he-IL" sz="2000" b="1" dirty="0">
                <a:solidFill>
                  <a:srgbClr val="12B4BC"/>
                </a:solidFill>
              </a:rPr>
              <a:t>תשובה:	</a:t>
            </a:r>
            <a:r>
              <a:rPr lang="he-IL" dirty="0">
                <a:solidFill>
                  <a:srgbClr val="12B4BC"/>
                </a:solidFill>
              </a:rPr>
              <a:t>על אטום N ב- </a:t>
            </a:r>
            <a:r>
              <a:rPr lang="en-US" dirty="0">
                <a:solidFill>
                  <a:srgbClr val="12B4BC"/>
                </a:solidFill>
              </a:rPr>
              <a:t>FNO</a:t>
            </a:r>
            <a:r>
              <a:rPr lang="he-IL" dirty="0">
                <a:solidFill>
                  <a:srgbClr val="12B4BC"/>
                </a:solidFill>
              </a:rPr>
              <a:t> וב- </a:t>
            </a:r>
            <a:r>
              <a:rPr lang="en-US" dirty="0">
                <a:solidFill>
                  <a:srgbClr val="12B4BC"/>
                </a:solidFill>
              </a:rPr>
              <a:t>NF</a:t>
            </a:r>
            <a:r>
              <a:rPr lang="en-US" baseline="-25000" dirty="0">
                <a:solidFill>
                  <a:srgbClr val="12B4BC"/>
                </a:solidFill>
              </a:rPr>
              <a:t>3</a:t>
            </a:r>
            <a:r>
              <a:rPr lang="he-IL" dirty="0">
                <a:solidFill>
                  <a:srgbClr val="12B4BC"/>
                </a:solidFill>
              </a:rPr>
              <a:t>  יש מטען חלקי חיובי.</a:t>
            </a:r>
            <a:endParaRPr lang="en-US" dirty="0">
              <a:solidFill>
                <a:srgbClr val="12B4BC"/>
              </a:solidFill>
            </a:endParaRPr>
          </a:p>
          <a:p>
            <a:pPr marL="0" indent="0">
              <a:buNone/>
            </a:pPr>
            <a:r>
              <a:rPr lang="he-IL" dirty="0">
                <a:solidFill>
                  <a:srgbClr val="12B4BC"/>
                </a:solidFill>
              </a:rPr>
              <a:t>		על אטום N ב- </a:t>
            </a:r>
            <a:r>
              <a:rPr lang="en-US" dirty="0">
                <a:solidFill>
                  <a:srgbClr val="12B4BC"/>
                </a:solidFill>
              </a:rPr>
              <a:t>NH</a:t>
            </a:r>
            <a:r>
              <a:rPr lang="en-US" baseline="-25000" dirty="0">
                <a:solidFill>
                  <a:srgbClr val="12B4BC"/>
                </a:solidFill>
              </a:rPr>
              <a:t>3</a:t>
            </a:r>
            <a:r>
              <a:rPr lang="he-IL" dirty="0">
                <a:solidFill>
                  <a:srgbClr val="12B4BC"/>
                </a:solidFill>
              </a:rPr>
              <a:t> וב- </a:t>
            </a:r>
            <a:r>
              <a:rPr lang="en-US" dirty="0">
                <a:solidFill>
                  <a:srgbClr val="12B4BC"/>
                </a:solidFill>
              </a:rPr>
              <a:t>NH</a:t>
            </a:r>
            <a:r>
              <a:rPr lang="en-US" baseline="-25000" dirty="0">
                <a:solidFill>
                  <a:srgbClr val="12B4BC"/>
                </a:solidFill>
              </a:rPr>
              <a:t>2</a:t>
            </a:r>
            <a:r>
              <a:rPr lang="en-US" dirty="0">
                <a:solidFill>
                  <a:srgbClr val="12B4BC"/>
                </a:solidFill>
              </a:rPr>
              <a:t>OH</a:t>
            </a:r>
            <a:r>
              <a:rPr lang="he-IL" dirty="0">
                <a:solidFill>
                  <a:srgbClr val="12B4BC"/>
                </a:solidFill>
              </a:rPr>
              <a:t> יש מטען חלקי שלילי</a:t>
            </a:r>
            <a:endParaRPr lang="he-IL" sz="2000" b="1" dirty="0">
              <a:solidFill>
                <a:srgbClr val="12B4BC"/>
              </a:solidFill>
            </a:endParaRPr>
          </a:p>
          <a:p>
            <a:pPr>
              <a:lnSpc>
                <a:spcPct val="120000"/>
              </a:lnSpc>
            </a:pPr>
            <a:endParaRPr lang="en-US" sz="2000" b="1" dirty="0">
              <a:solidFill>
                <a:srgbClr val="12B4BC"/>
              </a:solidFill>
            </a:endParaRPr>
          </a:p>
          <a:p>
            <a:pPr marL="0" indent="0">
              <a:buNone/>
            </a:pPr>
            <a:r>
              <a:rPr lang="he-IL" b="1" dirty="0">
                <a:solidFill>
                  <a:srgbClr val="12B4BC"/>
                </a:solidFill>
              </a:rPr>
              <a:t>			</a:t>
            </a:r>
            <a:endParaRPr lang="he-IL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679992"/>
              </p:ext>
            </p:extLst>
          </p:nvPr>
        </p:nvGraphicFramePr>
        <p:xfrm>
          <a:off x="213735" y="1014336"/>
          <a:ext cx="3807414" cy="45771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07414">
                  <a:extLst>
                    <a:ext uri="{9D8B030D-6E8A-4147-A177-3AD203B41FA5}">
                      <a16:colId xmlns:a16="http://schemas.microsoft.com/office/drawing/2014/main" val="3742297672"/>
                    </a:ext>
                  </a:extLst>
                </a:gridCol>
              </a:tblGrid>
              <a:tr h="45771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45770" algn="l"/>
                        </a:tabLst>
                      </a:pPr>
                      <a:r>
                        <a:rPr lang="he-IL" sz="2000" dirty="0">
                          <a:effectLst/>
                        </a:rPr>
                        <a:t>שאלון 37303 תשע"ג 2013</a:t>
                      </a:r>
                      <a:endParaRPr lang="en-US" sz="2000" dirty="0">
                        <a:effectLst/>
                        <a:latin typeface="Varela Round" panose="00000500000000000000" pitchFamily="2" charset="-79"/>
                        <a:ea typeface="Times New Roman" panose="02020603050405020304" pitchFamily="18" charset="0"/>
                        <a:cs typeface="Varela Round" panose="00000500000000000000" pitchFamily="2" charset="-79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8302677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273" y="4223658"/>
            <a:ext cx="7692556" cy="1881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5635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תרגול כיתה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אורך הקשר הקוולנטי</a:t>
            </a:r>
            <a:endParaRPr lang="en-US" dirty="0"/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630008"/>
            <a:ext cx="11161453" cy="4571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sz="2300" dirty="0"/>
              <a:t>ג. במולקולה </a:t>
            </a:r>
            <a:r>
              <a:rPr lang="en-US" sz="2300" dirty="0"/>
              <a:t>HONH</a:t>
            </a:r>
            <a:r>
              <a:rPr lang="en-US" sz="2300" baseline="-25000" dirty="0"/>
              <a:t>2</a:t>
            </a:r>
            <a:r>
              <a:rPr lang="he-IL" sz="2300" dirty="0"/>
              <a:t> הקשר </a:t>
            </a:r>
            <a:br>
              <a:rPr lang="en-US" sz="2300" dirty="0"/>
            </a:br>
            <a:r>
              <a:rPr lang="en-US" sz="2300" dirty="0"/>
              <a:t>O–H</a:t>
            </a:r>
            <a:r>
              <a:rPr lang="he-IL" sz="2300" dirty="0"/>
              <a:t> קצר מהקשר </a:t>
            </a:r>
            <a:r>
              <a:rPr lang="en-US" sz="2300" dirty="0"/>
              <a:t>N–H</a:t>
            </a:r>
            <a:r>
              <a:rPr lang="he-IL" sz="2300" dirty="0"/>
              <a:t>.  </a:t>
            </a:r>
            <a:endParaRPr lang="en-US" sz="2300" dirty="0"/>
          </a:p>
          <a:p>
            <a:pPr marL="0" indent="0">
              <a:buNone/>
            </a:pPr>
            <a:endParaRPr lang="he-IL" sz="2300" dirty="0"/>
          </a:p>
          <a:p>
            <a:pPr marL="0" indent="0">
              <a:buNone/>
            </a:pPr>
            <a:endParaRPr lang="he-IL" sz="2300" dirty="0"/>
          </a:p>
          <a:p>
            <a:pPr marL="0" indent="0">
              <a:spcAft>
                <a:spcPts val="0"/>
              </a:spcAft>
              <a:buNone/>
            </a:pPr>
            <a:r>
              <a:rPr lang="he-IL" sz="2300" dirty="0"/>
              <a:t>ציין גורם </a:t>
            </a:r>
            <a:r>
              <a:rPr lang="he-IL" sz="2300" u="sng" dirty="0"/>
              <a:t>אחד</a:t>
            </a:r>
            <a:r>
              <a:rPr lang="he-IL" sz="2300" dirty="0"/>
              <a:t> לכך,</a:t>
            </a:r>
            <a:br>
              <a:rPr lang="en-US" sz="2300" dirty="0"/>
            </a:br>
            <a:r>
              <a:rPr lang="he-IL" sz="2300" dirty="0"/>
              <a:t>והסבר את השפעתו על </a:t>
            </a:r>
            <a:br>
              <a:rPr lang="en-US" sz="2300" dirty="0"/>
            </a:br>
            <a:r>
              <a:rPr lang="he-IL" sz="2300" dirty="0"/>
              <a:t>אורך הקשר</a:t>
            </a:r>
          </a:p>
          <a:p>
            <a:pPr marL="0" indent="0">
              <a:spcAft>
                <a:spcPts val="0"/>
              </a:spcAft>
              <a:buNone/>
            </a:pPr>
            <a:r>
              <a:rPr lang="he-IL" sz="1800" b="1" dirty="0">
                <a:solidFill>
                  <a:srgbClr val="12B4BC"/>
                </a:solidFill>
              </a:rPr>
              <a:t>* נדרש לציין גורם ללא נימוק</a:t>
            </a:r>
            <a:r>
              <a:rPr lang="he-IL" b="1" dirty="0">
                <a:solidFill>
                  <a:srgbClr val="12B4BC"/>
                </a:solidFill>
              </a:rPr>
              <a:t>			</a:t>
            </a:r>
            <a:endParaRPr lang="he-IL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679992"/>
              </p:ext>
            </p:extLst>
          </p:nvPr>
        </p:nvGraphicFramePr>
        <p:xfrm>
          <a:off x="213735" y="1014336"/>
          <a:ext cx="3807414" cy="45771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07414">
                  <a:extLst>
                    <a:ext uri="{9D8B030D-6E8A-4147-A177-3AD203B41FA5}">
                      <a16:colId xmlns:a16="http://schemas.microsoft.com/office/drawing/2014/main" val="3742297672"/>
                    </a:ext>
                  </a:extLst>
                </a:gridCol>
              </a:tblGrid>
              <a:tr h="45771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45770" algn="l"/>
                        </a:tabLst>
                      </a:pPr>
                      <a:r>
                        <a:rPr lang="he-IL" sz="2000" dirty="0">
                          <a:effectLst/>
                        </a:rPr>
                        <a:t>שאלון 37303 תשע"ג 2013</a:t>
                      </a:r>
                      <a:endParaRPr lang="en-US" sz="2000" dirty="0">
                        <a:effectLst/>
                        <a:latin typeface="Varela Round" panose="00000500000000000000" pitchFamily="2" charset="-79"/>
                        <a:ea typeface="Times New Roman" panose="02020603050405020304" pitchFamily="18" charset="0"/>
                        <a:cs typeface="Varela Round" panose="00000500000000000000" pitchFamily="2" charset="-79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8302677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976766"/>
              </p:ext>
            </p:extLst>
          </p:nvPr>
        </p:nvGraphicFramePr>
        <p:xfrm>
          <a:off x="115761" y="1472052"/>
          <a:ext cx="7914114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3954">
                  <a:extLst>
                    <a:ext uri="{9D8B030D-6E8A-4147-A177-3AD203B41FA5}">
                      <a16:colId xmlns:a16="http://schemas.microsoft.com/office/drawing/2014/main" val="1200577323"/>
                    </a:ext>
                  </a:extLst>
                </a:gridCol>
                <a:gridCol w="1059088">
                  <a:extLst>
                    <a:ext uri="{9D8B030D-6E8A-4147-A177-3AD203B41FA5}">
                      <a16:colId xmlns:a16="http://schemas.microsoft.com/office/drawing/2014/main" val="1717077095"/>
                    </a:ext>
                  </a:extLst>
                </a:gridCol>
                <a:gridCol w="911991">
                  <a:extLst>
                    <a:ext uri="{9D8B030D-6E8A-4147-A177-3AD203B41FA5}">
                      <a16:colId xmlns:a16="http://schemas.microsoft.com/office/drawing/2014/main" val="2068088536"/>
                    </a:ext>
                  </a:extLst>
                </a:gridCol>
                <a:gridCol w="1819081">
                  <a:extLst>
                    <a:ext uri="{9D8B030D-6E8A-4147-A177-3AD203B41FA5}">
                      <a16:colId xmlns:a16="http://schemas.microsoft.com/office/drawing/2014/main" val="1788916356"/>
                    </a:ext>
                  </a:extLst>
                </a:gridCol>
              </a:tblGrid>
              <a:tr h="606165"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dirty="0">
                          <a:solidFill>
                            <a:srgbClr val="192A72"/>
                          </a:solidFill>
                          <a:effectLst/>
                        </a:rPr>
                        <a:t>מסקנה מתבקשת לגבי אורך הקשרים</a:t>
                      </a:r>
                      <a:endParaRPr lang="en-US" sz="1600" dirty="0">
                        <a:solidFill>
                          <a:srgbClr val="192A7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9EBF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dirty="0">
                          <a:solidFill>
                            <a:srgbClr val="192A72"/>
                          </a:solidFill>
                          <a:effectLst/>
                        </a:rPr>
                        <a:t>הפריטים המושווים בשאלה:</a:t>
                      </a:r>
                      <a:endParaRPr lang="en-US" sz="1800" dirty="0">
                        <a:solidFill>
                          <a:srgbClr val="192A7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dirty="0">
                          <a:solidFill>
                            <a:srgbClr val="192A72"/>
                          </a:solidFill>
                          <a:effectLst/>
                        </a:rPr>
                        <a:t>גורמים (הקריטריונים לקביעת חוזק/אורך הקשר)</a:t>
                      </a:r>
                      <a:endParaRPr lang="en-US" sz="1800" dirty="0">
                        <a:solidFill>
                          <a:srgbClr val="192A72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0354295"/>
                  </a:ext>
                </a:extLst>
              </a:tr>
              <a:tr h="649463">
                <a:tc v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192A72"/>
                        </a:solidFill>
                      </a:endParaRPr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N-H</a:t>
                      </a:r>
                    </a:p>
                  </a:txBody>
                  <a:tcPr marL="68580" marR="68580" marT="0" marB="0" anchor="ctr"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O-H</a:t>
                      </a:r>
                      <a:endParaRPr lang="he-IL" sz="1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rgbClr val="192A72"/>
                        </a:solidFill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04615"/>
                  </a:ext>
                </a:extLst>
              </a:tr>
              <a:tr h="635030"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dirty="0">
                          <a:solidFill>
                            <a:srgbClr val="22798E"/>
                          </a:solidFill>
                        </a:rPr>
                        <a:t>ככל שרדיוס האטומים גדֵל- המרחק בין האטומים גדֵל אף הוא וכוחות המשיכה בין האלקטרונים הקושרים לגרעינים חלשים יותר.  נדרשת פחות אנרגיה לניתוק הקשר הקוולנטי.  </a:t>
                      </a:r>
                      <a:r>
                        <a:rPr lang="en-US" sz="1800" dirty="0">
                          <a:solidFill>
                            <a:srgbClr val="22798E"/>
                          </a:solidFill>
                        </a:rPr>
                        <a:t>O-H &lt; N-H</a:t>
                      </a:r>
                      <a:endParaRPr lang="he-IL" sz="1800" dirty="0">
                        <a:solidFill>
                          <a:srgbClr val="22798E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9EBF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700" b="0" baseline="0" dirty="0">
                          <a:solidFill>
                            <a:srgbClr val="192A72"/>
                          </a:solidFill>
                          <a:latin typeface="Varela Round" panose="00000500000000000000" pitchFamily="2" charset="-79"/>
                          <a:cs typeface="+mn-cs"/>
                        </a:rPr>
                        <a:t>רדיוס </a:t>
                      </a:r>
                      <a:r>
                        <a:rPr lang="en-US" sz="1700" b="0" baseline="0" dirty="0">
                          <a:solidFill>
                            <a:srgbClr val="192A72"/>
                          </a:solidFill>
                          <a:latin typeface="Varela Round" panose="00000500000000000000" pitchFamily="2" charset="-79"/>
                          <a:cs typeface="+mn-cs"/>
                        </a:rPr>
                        <a:t>O</a:t>
                      </a:r>
                      <a:r>
                        <a:rPr lang="he-IL" sz="1700" b="0" baseline="0" dirty="0">
                          <a:solidFill>
                            <a:srgbClr val="192A72"/>
                          </a:solidFill>
                          <a:latin typeface="Varela Round" panose="00000500000000000000" pitchFamily="2" charset="-79"/>
                          <a:cs typeface="+mn-cs"/>
                        </a:rPr>
                        <a:t> </a:t>
                      </a:r>
                      <a:r>
                        <a:rPr lang="en-US" sz="1700" b="0" baseline="0" dirty="0">
                          <a:solidFill>
                            <a:srgbClr val="192A72"/>
                          </a:solidFill>
                          <a:latin typeface="Varela Round" panose="00000500000000000000" pitchFamily="2" charset="-79"/>
                          <a:cs typeface="+mn-cs"/>
                        </a:rPr>
                        <a:t>&gt;</a:t>
                      </a:r>
                      <a:r>
                        <a:rPr lang="he-IL" sz="1700" b="0" baseline="0" dirty="0">
                          <a:solidFill>
                            <a:srgbClr val="192A72"/>
                          </a:solidFill>
                          <a:latin typeface="Varela Round" panose="00000500000000000000" pitchFamily="2" charset="-79"/>
                          <a:cs typeface="+mn-cs"/>
                        </a:rPr>
                        <a:t> רדיוס </a:t>
                      </a:r>
                      <a:r>
                        <a:rPr lang="en-US" sz="1700" b="0" baseline="0" dirty="0">
                          <a:solidFill>
                            <a:srgbClr val="192A72"/>
                          </a:solidFill>
                          <a:latin typeface="Varela Round" panose="00000500000000000000" pitchFamily="2" charset="-79"/>
                          <a:cs typeface="+mn-cs"/>
                        </a:rPr>
                        <a:t>N</a:t>
                      </a:r>
                      <a:endParaRPr lang="he-IL" sz="1700" b="0" baseline="0" dirty="0">
                        <a:solidFill>
                          <a:srgbClr val="192A72"/>
                        </a:solidFill>
                        <a:latin typeface="Varela Round" panose="00000500000000000000" pitchFamily="2" charset="-79"/>
                        <a:cs typeface="+mn-cs"/>
                      </a:endParaRPr>
                    </a:p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 pm &gt; 66 pm</a:t>
                      </a:r>
                      <a:endParaRPr lang="en-US" sz="2000" b="0" dirty="0">
                        <a:solidFill>
                          <a:srgbClr val="192A72"/>
                        </a:solidFill>
                        <a:latin typeface="Varela Round" panose="00000500000000000000" pitchFamily="2" charset="-79"/>
                        <a:cs typeface="+mn-cs"/>
                      </a:endParaRPr>
                    </a:p>
                  </a:txBody>
                  <a:tcPr anchor="ctr">
                    <a:solidFill>
                      <a:srgbClr val="B4C7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solidFill>
                            <a:srgbClr val="192A72"/>
                          </a:solidFill>
                          <a:effectLst/>
                        </a:rPr>
                        <a:t>רדיוס  האטומים המשתתפים בקשר </a:t>
                      </a:r>
                      <a:endParaRPr lang="en-US" sz="1800" dirty="0">
                        <a:solidFill>
                          <a:srgbClr val="192A7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5788362"/>
                  </a:ext>
                </a:extLst>
              </a:tr>
              <a:tr h="375245"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800" dirty="0">
                        <a:solidFill>
                          <a:srgbClr val="22798E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9EBF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solidFill>
                            <a:srgbClr val="192A7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יחיד</a:t>
                      </a:r>
                      <a:endParaRPr lang="en-US" sz="2000" dirty="0">
                        <a:solidFill>
                          <a:srgbClr val="192A7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solidFill>
                            <a:srgbClr val="192A72"/>
                          </a:solidFill>
                          <a:effectLst/>
                          <a:latin typeface="+mn-lt"/>
                          <a:ea typeface="+mn-ea"/>
                        </a:rPr>
                        <a:t>סדר</a:t>
                      </a:r>
                      <a:r>
                        <a:rPr lang="he-IL" sz="1800" baseline="0" dirty="0">
                          <a:solidFill>
                            <a:srgbClr val="192A72"/>
                          </a:solidFill>
                          <a:effectLst/>
                          <a:latin typeface="+mn-lt"/>
                          <a:ea typeface="+mn-ea"/>
                        </a:rPr>
                        <a:t> הקשר</a:t>
                      </a:r>
                      <a:endParaRPr lang="en-US" sz="1800" dirty="0">
                        <a:solidFill>
                          <a:srgbClr val="192A7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938049"/>
                  </a:ext>
                </a:extLst>
              </a:tr>
              <a:tr h="1385521">
                <a:tc>
                  <a:txBody>
                    <a:bodyPr/>
                    <a:lstStyle/>
                    <a:p>
                      <a:pPr marL="0" marR="0" lvl="0" indent="0" algn="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22798E"/>
                          </a:solidFill>
                          <a:effectLst/>
                        </a:rPr>
                        <a:t> </a:t>
                      </a:r>
                      <a:r>
                        <a:rPr lang="he-IL" sz="1800" kern="1200" dirty="0">
                          <a:solidFill>
                            <a:srgbClr val="22798E"/>
                          </a:solidFill>
                          <a:latin typeface="+mn-lt"/>
                          <a:ea typeface="+mn-ea"/>
                          <a:cs typeface="+mn-cs"/>
                        </a:rPr>
                        <a:t>שני הקשרים </a:t>
                      </a:r>
                      <a:r>
                        <a:rPr lang="he-IL" sz="1800" kern="1200" dirty="0" err="1">
                          <a:solidFill>
                            <a:srgbClr val="22798E"/>
                          </a:solidFill>
                          <a:latin typeface="+mn-lt"/>
                          <a:ea typeface="+mn-ea"/>
                          <a:cs typeface="+mn-cs"/>
                        </a:rPr>
                        <a:t>הקוולנטים</a:t>
                      </a:r>
                      <a:r>
                        <a:rPr lang="he-IL" sz="1800" kern="1200" dirty="0">
                          <a:solidFill>
                            <a:srgbClr val="22798E"/>
                          </a:solidFill>
                          <a:latin typeface="+mn-lt"/>
                          <a:ea typeface="+mn-ea"/>
                          <a:cs typeface="+mn-cs"/>
                        </a:rPr>
                        <a:t> הינם קוטביים: על פי ההפרש באלקטרושליליות המטענים</a:t>
                      </a:r>
                      <a:r>
                        <a:rPr lang="en-US" sz="1800" kern="1200" dirty="0">
                          <a:solidFill>
                            <a:srgbClr val="22798E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e-IL" sz="1800" kern="1200" dirty="0">
                          <a:solidFill>
                            <a:srgbClr val="22798E"/>
                          </a:solidFill>
                          <a:latin typeface="+mn-lt"/>
                          <a:ea typeface="+mn-ea"/>
                          <a:cs typeface="+mn-cs"/>
                        </a:rPr>
                        <a:t>החלקיים על</a:t>
                      </a:r>
                      <a:r>
                        <a:rPr lang="en-US" sz="1800" kern="1200" dirty="0">
                          <a:solidFill>
                            <a:srgbClr val="22798E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e-IL" sz="1800" kern="1200" dirty="0">
                          <a:solidFill>
                            <a:srgbClr val="22798E"/>
                          </a:solidFill>
                          <a:latin typeface="+mn-lt"/>
                          <a:ea typeface="+mn-ea"/>
                          <a:cs typeface="+mn-cs"/>
                        </a:rPr>
                        <a:t>האטומים המשתתפים בקשר גדולים יותר בקשר </a:t>
                      </a:r>
                      <a:r>
                        <a:rPr lang="en-US" sz="1800" kern="1200" dirty="0">
                          <a:solidFill>
                            <a:srgbClr val="22798E"/>
                          </a:solidFill>
                          <a:latin typeface="+mn-lt"/>
                          <a:ea typeface="+mn-ea"/>
                          <a:cs typeface="+mn-cs"/>
                        </a:rPr>
                        <a:t>O-H</a:t>
                      </a:r>
                      <a:r>
                        <a:rPr lang="he-IL" sz="1800" kern="1200" dirty="0">
                          <a:solidFill>
                            <a:srgbClr val="22798E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800" kern="1200" dirty="0">
                          <a:solidFill>
                            <a:srgbClr val="22798E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e-IL" sz="1800" dirty="0">
                          <a:solidFill>
                            <a:srgbClr val="22798E"/>
                          </a:solidFill>
                        </a:rPr>
                        <a:t>פועלים כוחות משיכה רבים יותר ואורך הקשר יהיה קצר יותר.  </a:t>
                      </a:r>
                      <a:r>
                        <a:rPr lang="en-US" sz="1800" dirty="0">
                          <a:solidFill>
                            <a:srgbClr val="22798E"/>
                          </a:solidFill>
                        </a:rPr>
                        <a:t>O-H &lt; N-H</a:t>
                      </a:r>
                      <a:endParaRPr lang="he-IL" sz="1800" dirty="0">
                        <a:solidFill>
                          <a:srgbClr val="22798E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800" dirty="0">
                        <a:solidFill>
                          <a:srgbClr val="192A7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dirty="0">
                          <a:solidFill>
                            <a:srgbClr val="192A7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קשר קוטבי</a:t>
                      </a:r>
                    </a:p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dirty="0">
                          <a:solidFill>
                            <a:srgbClr val="192A7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הפרש א.ש.</a:t>
                      </a:r>
                      <a:endParaRPr lang="en-US" sz="1800" dirty="0">
                        <a:solidFill>
                          <a:srgbClr val="192A7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dirty="0">
                          <a:solidFill>
                            <a:srgbClr val="192A7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0.9</a:t>
                      </a:r>
                    </a:p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800" dirty="0">
                        <a:solidFill>
                          <a:srgbClr val="192A7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dirty="0">
                          <a:solidFill>
                            <a:srgbClr val="192A7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קשר קוטבי</a:t>
                      </a:r>
                    </a:p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dirty="0">
                          <a:solidFill>
                            <a:srgbClr val="192A7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הפרש </a:t>
                      </a:r>
                      <a:r>
                        <a:rPr lang="he-IL" sz="1800" dirty="0">
                          <a:solidFill>
                            <a:srgbClr val="192A7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א.ש.</a:t>
                      </a:r>
                    </a:p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192A7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1.4</a:t>
                      </a:r>
                      <a:endParaRPr lang="he-IL" sz="1800" dirty="0">
                        <a:solidFill>
                          <a:srgbClr val="192A7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solidFill>
                            <a:srgbClr val="192A72"/>
                          </a:solidFill>
                          <a:effectLst/>
                        </a:rPr>
                        <a:t>קוטביות הקשר 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solidFill>
                            <a:srgbClr val="192A72"/>
                          </a:solidFill>
                          <a:effectLst/>
                        </a:rPr>
                        <a:t>  -קוטבי או  טהור</a:t>
                      </a:r>
                      <a:endParaRPr lang="en-US" sz="1800" dirty="0">
                        <a:solidFill>
                          <a:srgbClr val="192A72"/>
                        </a:solidFill>
                        <a:effectLst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solidFill>
                            <a:srgbClr val="192A72"/>
                          </a:solidFill>
                          <a:effectLst/>
                        </a:rPr>
                        <a:t>  -מידת קוטביות</a:t>
                      </a:r>
                      <a:endParaRPr lang="en-US" sz="1800" dirty="0">
                        <a:solidFill>
                          <a:srgbClr val="192A7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496578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4427" y="2344830"/>
            <a:ext cx="1697860" cy="990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36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תרגול להפסקה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צורות ייצוג חלקיקים </a:t>
            </a:r>
            <a:endParaRPr lang="en-US" dirty="0"/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630008"/>
            <a:ext cx="11161453" cy="4571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dirty="0"/>
              <a:t>א. הסבירו את ההבדלים בין הסימונים:	 ב. השלימו את הטבלה הבאה: 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he-IL" dirty="0"/>
              <a:t>.							 											</a:t>
            </a:r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	</a:t>
            </a:r>
          </a:p>
          <a:p>
            <a:pPr marL="0" indent="0">
              <a:buNone/>
            </a:pPr>
            <a:r>
              <a:rPr lang="en-US" dirty="0"/>
              <a:t>ii</a:t>
            </a:r>
            <a:r>
              <a:rPr lang="he-IL" dirty="0"/>
              <a:t>. </a:t>
            </a:r>
            <a:r>
              <a:rPr lang="he-IL" sz="4000" dirty="0"/>
              <a:t>	</a:t>
            </a:r>
          </a:p>
          <a:p>
            <a:pPr marL="0" indent="0">
              <a:buNone/>
            </a:pPr>
            <a:endParaRPr lang="he-IL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-2434757" y="1357918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sz="1500" dirty="0"/>
          </a:p>
          <a:p>
            <a:pPr marL="0" indent="0">
              <a:buNone/>
            </a:pPr>
            <a:endParaRPr lang="he-IL" sz="3000" dirty="0"/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968038"/>
              </p:ext>
            </p:extLst>
          </p:nvPr>
        </p:nvGraphicFramePr>
        <p:xfrm>
          <a:off x="7282075" y="2072988"/>
          <a:ext cx="3879374" cy="914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39687">
                  <a:extLst>
                    <a:ext uri="{9D8B030D-6E8A-4147-A177-3AD203B41FA5}">
                      <a16:colId xmlns:a16="http://schemas.microsoft.com/office/drawing/2014/main" val="1376449285"/>
                    </a:ext>
                  </a:extLst>
                </a:gridCol>
                <a:gridCol w="1939687">
                  <a:extLst>
                    <a:ext uri="{9D8B030D-6E8A-4147-A177-3AD203B41FA5}">
                      <a16:colId xmlns:a16="http://schemas.microsoft.com/office/drawing/2014/main" val="4183064381"/>
                    </a:ext>
                  </a:extLst>
                </a:gridCol>
              </a:tblGrid>
              <a:tr h="301964">
                <a:tc>
                  <a:txBody>
                    <a:bodyPr/>
                    <a:lstStyle/>
                    <a:p>
                      <a:pPr algn="ctr"/>
                      <a:r>
                        <a:rPr lang="he-IL" sz="2400" dirty="0"/>
                        <a:t>•</a:t>
                      </a:r>
                      <a:r>
                        <a:rPr lang="en-US" sz="2400" dirty="0"/>
                        <a:t>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82224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71579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0" name="Table 2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49618038"/>
                  </p:ext>
                </p:extLst>
              </p:nvPr>
            </p:nvGraphicFramePr>
            <p:xfrm>
              <a:off x="7282074" y="3214643"/>
              <a:ext cx="3879375" cy="1381125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93125">
                      <a:extLst>
                        <a:ext uri="{9D8B030D-6E8A-4147-A177-3AD203B41FA5}">
                          <a16:colId xmlns:a16="http://schemas.microsoft.com/office/drawing/2014/main" val="3655259820"/>
                        </a:ext>
                      </a:extLst>
                    </a:gridCol>
                    <a:gridCol w="1293125">
                      <a:extLst>
                        <a:ext uri="{9D8B030D-6E8A-4147-A177-3AD203B41FA5}">
                          <a16:colId xmlns:a16="http://schemas.microsoft.com/office/drawing/2014/main" val="4199597714"/>
                        </a:ext>
                      </a:extLst>
                    </a:gridCol>
                    <a:gridCol w="1293125">
                      <a:extLst>
                        <a:ext uri="{9D8B030D-6E8A-4147-A177-3AD203B41FA5}">
                          <a16:colId xmlns:a16="http://schemas.microsoft.com/office/drawing/2014/main" val="279937921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he-IL" sz="240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he-IL" sz="2400" dirty="0" smtClean="0">
                                          <a:latin typeface="Cambria Math" panose="02040503050406030204" pitchFamily="18" charset="0"/>
                                        </a:rPr>
                                        <m:t>.</m:t>
                                      </m:r>
                                      <m:r>
                                        <a:rPr lang="he-IL" sz="2400" dirty="0" smtClean="0">
                                          <a:latin typeface="Cambria Math" panose="02040503050406030204" pitchFamily="18" charset="0"/>
                                        </a:rPr>
                                        <m:t>.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he-IL" sz="2400" dirty="0" smtClean="0">
                                          <a:latin typeface="Cambria Math" panose="02040503050406030204" pitchFamily="18" charset="0"/>
                                        </a:rPr>
                                        <m:t>:</m:t>
                                      </m:r>
                                      <m:r>
                                        <a:rPr lang="en-US" sz="2400" dirty="0" smtClean="0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  <m:r>
                                        <a:rPr lang="he-IL" sz="2400" dirty="0" smtClean="0">
                                          <a:latin typeface="Cambria Math" panose="02040503050406030204" pitchFamily="18" charset="0"/>
                                        </a:rPr>
                                        <m:t>.</m:t>
                                      </m:r>
                                    </m:e>
                                  </m:mr>
                                  <m:mr>
                                    <m:e>
                                      <m:acc>
                                        <m:accPr>
                                          <m:chr m:val="̈"/>
                                          <m:ctrlPr>
                                            <a:rPr lang="he-IL" sz="2400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/>
                                      </m:acc>
                                    </m:e>
                                  </m:mr>
                                </m:m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 anchor="b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he-IL" sz="2000" dirty="0"/>
                            <a:t>7 , 2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dirty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oMath>
                          </a14:m>
                          <a:r>
                            <a:rPr lang="he-IL" sz="2400" dirty="0"/>
                            <a:t> </a:t>
                          </a:r>
                          <a:endParaRPr lang="en-US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dirty="0" smtClean="0"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3319797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US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8494261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0" name="Table 2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49618038"/>
                  </p:ext>
                </p:extLst>
              </p:nvPr>
            </p:nvGraphicFramePr>
            <p:xfrm>
              <a:off x="7282074" y="3214643"/>
              <a:ext cx="3879375" cy="1381125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93125">
                      <a:extLst>
                        <a:ext uri="{9D8B030D-6E8A-4147-A177-3AD203B41FA5}">
                          <a16:colId xmlns:a16="http://schemas.microsoft.com/office/drawing/2014/main" val="3655259820"/>
                        </a:ext>
                      </a:extLst>
                    </a:gridCol>
                    <a:gridCol w="1293125">
                      <a:extLst>
                        <a:ext uri="{9D8B030D-6E8A-4147-A177-3AD203B41FA5}">
                          <a16:colId xmlns:a16="http://schemas.microsoft.com/office/drawing/2014/main" val="4199597714"/>
                        </a:ext>
                      </a:extLst>
                    </a:gridCol>
                    <a:gridCol w="1293125">
                      <a:extLst>
                        <a:ext uri="{9D8B030D-6E8A-4147-A177-3AD203B41FA5}">
                          <a16:colId xmlns:a16="http://schemas.microsoft.com/office/drawing/2014/main" val="2799379210"/>
                        </a:ext>
                      </a:extLst>
                    </a:gridCol>
                  </a:tblGrid>
                  <a:tr h="92392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blipFill>
                          <a:blip r:embed="rId3"/>
                          <a:stretch>
                            <a:fillRect l="-472" t="-658" r="-202830" b="-506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0000" t="-658" r="-101878" b="-506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0943" t="-658" r="-2358" b="-5065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3319797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endParaRPr lang="en-US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84942610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283742"/>
              </p:ext>
            </p:extLst>
          </p:nvPr>
        </p:nvGraphicFramePr>
        <p:xfrm>
          <a:off x="515273" y="2072988"/>
          <a:ext cx="5516739" cy="458978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38913">
                  <a:extLst>
                    <a:ext uri="{9D8B030D-6E8A-4147-A177-3AD203B41FA5}">
                      <a16:colId xmlns:a16="http://schemas.microsoft.com/office/drawing/2014/main" val="4148397376"/>
                    </a:ext>
                  </a:extLst>
                </a:gridCol>
                <a:gridCol w="2157454">
                  <a:extLst>
                    <a:ext uri="{9D8B030D-6E8A-4147-A177-3AD203B41FA5}">
                      <a16:colId xmlns:a16="http://schemas.microsoft.com/office/drawing/2014/main" val="241939179"/>
                    </a:ext>
                  </a:extLst>
                </a:gridCol>
                <a:gridCol w="1520372">
                  <a:extLst>
                    <a:ext uri="{9D8B030D-6E8A-4147-A177-3AD203B41FA5}">
                      <a16:colId xmlns:a16="http://schemas.microsoft.com/office/drawing/2014/main" val="1747619101"/>
                    </a:ext>
                  </a:extLst>
                </a:gridCol>
              </a:tblGrid>
              <a:tr h="546524">
                <a:tc>
                  <a:txBody>
                    <a:bodyPr/>
                    <a:lstStyle/>
                    <a:p>
                      <a:pPr algn="ctr"/>
                      <a:r>
                        <a:rPr lang="he-IL" sz="2000" dirty="0"/>
                        <a:t>נוסחת ייצוג אלקטרונית של </a:t>
                      </a:r>
                      <a:r>
                        <a:rPr lang="he-IL" sz="2000" dirty="0">
                          <a:solidFill>
                            <a:schemeClr val="bg1"/>
                          </a:solidFill>
                        </a:rPr>
                        <a:t>ה</a:t>
                      </a:r>
                      <a:r>
                        <a:rPr lang="he-IL" sz="2000" dirty="0"/>
                        <a:t>מולקולה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000" dirty="0"/>
                        <a:t>נוסחאות ייצוג אלקטרוניות של כל אחד מהאטומים שבמולקולה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000" dirty="0"/>
                        <a:t>נוסחה מולקולרית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240066"/>
                  </a:ext>
                </a:extLst>
              </a:tr>
              <a:tr h="54652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HF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99429617"/>
                  </a:ext>
                </a:extLst>
              </a:tr>
              <a:tr h="54652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Cl</a:t>
                      </a:r>
                      <a:r>
                        <a:rPr lang="en-US" sz="2000" baseline="-25000" dirty="0"/>
                        <a:t>2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62441761"/>
                  </a:ext>
                </a:extLst>
              </a:tr>
              <a:tr h="54652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H</a:t>
                      </a:r>
                      <a:r>
                        <a:rPr lang="en-US" sz="2000" baseline="-25000" dirty="0"/>
                        <a:t>2</a:t>
                      </a:r>
                      <a:r>
                        <a:rPr lang="en-US" sz="2000" baseline="0" dirty="0"/>
                        <a:t>S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2134623"/>
                  </a:ext>
                </a:extLst>
              </a:tr>
              <a:tr h="54652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SiH</a:t>
                      </a:r>
                      <a:r>
                        <a:rPr lang="en-US" sz="2000" baseline="-25000" dirty="0"/>
                        <a:t>2</a:t>
                      </a:r>
                      <a:r>
                        <a:rPr lang="en-US" sz="2000" baseline="0" dirty="0"/>
                        <a:t>Br</a:t>
                      </a:r>
                      <a:r>
                        <a:rPr lang="en-US" sz="2000" baseline="-25000" dirty="0"/>
                        <a:t>2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8687808"/>
                  </a:ext>
                </a:extLst>
              </a:tr>
              <a:tr h="54652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CH</a:t>
                      </a:r>
                      <a:r>
                        <a:rPr lang="en-US" sz="2000" baseline="-25000" dirty="0"/>
                        <a:t>2</a:t>
                      </a:r>
                      <a:r>
                        <a:rPr lang="en-US" sz="2000" baseline="0" dirty="0"/>
                        <a:t>O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2319281"/>
                  </a:ext>
                </a:extLst>
              </a:tr>
              <a:tr h="54652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000" baseline="-25000" dirty="0"/>
                        <a:t>3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7591032"/>
                  </a:ext>
                </a:extLst>
              </a:tr>
            </a:tbl>
          </a:graphicData>
        </a:graphic>
      </p:graphicFrame>
      <p:pic>
        <p:nvPicPr>
          <p:cNvPr id="32" name="Picture 3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9972" y="36515"/>
            <a:ext cx="2068286" cy="1593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9992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F6469D9-7AB5-4B51-A971-96A91FB99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הפסקה</a:t>
            </a:r>
            <a:endParaRPr lang="en-US" dirty="0"/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AB8BD618-A489-477B-BCFF-DD00331D5EA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e-IL" dirty="0">
                <a:sym typeface="Varela Round"/>
              </a:rPr>
              <a:t>10 דקות לתרגול- סרקו את ה-</a:t>
            </a:r>
            <a:r>
              <a:rPr lang="en-US" dirty="0">
                <a:sym typeface="Varela Round"/>
              </a:rPr>
              <a:t>QR</a:t>
            </a:r>
            <a:r>
              <a:rPr lang="he-IL" dirty="0">
                <a:sym typeface="Varela Round"/>
              </a:rPr>
              <a:t> לקבלת התרגיל</a:t>
            </a:r>
          </a:p>
        </p:txBody>
      </p:sp>
      <p:pic>
        <p:nvPicPr>
          <p:cNvPr id="7" name="תמונה 6" descr="תמונה שמכילה אובייקט, שעון&#10;&#10;התיאור נוצר באופן אוטומטי">
            <a:extLst>
              <a:ext uri="{FF2B5EF4-FFF2-40B4-BE49-F238E27FC236}">
                <a16:creationId xmlns:a16="http://schemas.microsoft.com/office/drawing/2014/main" id="{300B5EBA-5684-439B-82F6-2B288C3AC2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3F2EE"/>
              </a:clrFrom>
              <a:clrTo>
                <a:srgbClr val="F3F2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8" t="21296" r="8702"/>
          <a:stretch/>
        </p:blipFill>
        <p:spPr>
          <a:xfrm flipH="1">
            <a:off x="-1" y="4314285"/>
            <a:ext cx="2277745" cy="2037982"/>
          </a:xfrm>
          <a:prstGeom prst="rect">
            <a:avLst/>
          </a:prstGeom>
        </p:spPr>
      </p:pic>
      <p:sp>
        <p:nvSpPr>
          <p:cNvPr id="6" name="מלבן 5">
            <a:extLst>
              <a:ext uri="{FF2B5EF4-FFF2-40B4-BE49-F238E27FC236}">
                <a16:creationId xmlns:a16="http://schemas.microsoft.com/office/drawing/2014/main" id="{D989127E-4432-4D24-8B7A-2550CB04B507}"/>
              </a:ext>
            </a:extLst>
          </p:cNvPr>
          <p:cNvSpPr/>
          <p:nvPr/>
        </p:nvSpPr>
        <p:spPr>
          <a:xfrm>
            <a:off x="154072" y="3527909"/>
            <a:ext cx="21451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36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סרקו אותי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6314" y="1844355"/>
            <a:ext cx="4506685" cy="4240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975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פתרון התרגול להפסקה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צורות ייצוג חלקיקים </a:t>
            </a:r>
            <a:endParaRPr lang="en-US" dirty="0"/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630008"/>
            <a:ext cx="11161453" cy="4571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dirty="0"/>
              <a:t>א.	הסבירו את ההבדלים בין הסימונים הבאים: 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i</a:t>
            </a:r>
            <a:r>
              <a:rPr lang="he-IL" dirty="0"/>
              <a:t>. 					</a:t>
            </a:r>
            <a:r>
              <a:rPr lang="en-US" dirty="0"/>
              <a:t>ii</a:t>
            </a:r>
            <a:r>
              <a:rPr lang="he-IL" dirty="0"/>
              <a:t>. </a:t>
            </a:r>
            <a:r>
              <a:rPr lang="he-IL" sz="4000" dirty="0"/>
              <a:t>	</a:t>
            </a:r>
          </a:p>
          <a:p>
            <a:pPr marL="0" indent="0">
              <a:buNone/>
            </a:pPr>
            <a:endParaRPr lang="he-IL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-2434757" y="1357918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sz="1500" dirty="0"/>
          </a:p>
          <a:p>
            <a:pPr marL="0" indent="0">
              <a:buNone/>
            </a:pPr>
            <a:endParaRPr lang="he-IL" sz="3000" dirty="0"/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3700948"/>
              </p:ext>
            </p:extLst>
          </p:nvPr>
        </p:nvGraphicFramePr>
        <p:xfrm>
          <a:off x="6389914" y="2315106"/>
          <a:ext cx="3879374" cy="201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39687">
                  <a:extLst>
                    <a:ext uri="{9D8B030D-6E8A-4147-A177-3AD203B41FA5}">
                      <a16:colId xmlns:a16="http://schemas.microsoft.com/office/drawing/2014/main" val="1376449285"/>
                    </a:ext>
                  </a:extLst>
                </a:gridCol>
                <a:gridCol w="1939687">
                  <a:extLst>
                    <a:ext uri="{9D8B030D-6E8A-4147-A177-3AD203B41FA5}">
                      <a16:colId xmlns:a16="http://schemas.microsoft.com/office/drawing/2014/main" val="4183064381"/>
                    </a:ext>
                  </a:extLst>
                </a:gridCol>
              </a:tblGrid>
              <a:tr h="301964">
                <a:tc>
                  <a:txBody>
                    <a:bodyPr/>
                    <a:lstStyle/>
                    <a:p>
                      <a:pPr algn="ctr"/>
                      <a:r>
                        <a:rPr lang="he-IL" sz="2400" dirty="0"/>
                        <a:t>•</a:t>
                      </a:r>
                      <a:r>
                        <a:rPr lang="en-US" sz="2400" dirty="0"/>
                        <a:t>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82224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he-IL" sz="2400" dirty="0"/>
                    </a:p>
                    <a:p>
                      <a:pPr algn="ctr"/>
                      <a:r>
                        <a:rPr lang="he-IL" sz="2400" dirty="0"/>
                        <a:t>נוסחת ייצוג אלקטרונית של מימן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e-IL" sz="2400" dirty="0"/>
                    </a:p>
                    <a:p>
                      <a:pPr algn="ctr"/>
                      <a:r>
                        <a:rPr lang="he-IL" sz="2400" dirty="0"/>
                        <a:t>סמל אטומי של אטום המימן 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71579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0" name="Table 2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0235698"/>
                  </p:ext>
                </p:extLst>
              </p:nvPr>
            </p:nvGraphicFramePr>
            <p:xfrm>
              <a:off x="515273" y="2315842"/>
              <a:ext cx="5040087" cy="2686622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680029">
                      <a:extLst>
                        <a:ext uri="{9D8B030D-6E8A-4147-A177-3AD203B41FA5}">
                          <a16:colId xmlns:a16="http://schemas.microsoft.com/office/drawing/2014/main" val="3655259820"/>
                        </a:ext>
                      </a:extLst>
                    </a:gridCol>
                    <a:gridCol w="1680029">
                      <a:extLst>
                        <a:ext uri="{9D8B030D-6E8A-4147-A177-3AD203B41FA5}">
                          <a16:colId xmlns:a16="http://schemas.microsoft.com/office/drawing/2014/main" val="4199597714"/>
                        </a:ext>
                      </a:extLst>
                    </a:gridCol>
                    <a:gridCol w="1680029">
                      <a:extLst>
                        <a:ext uri="{9D8B030D-6E8A-4147-A177-3AD203B41FA5}">
                          <a16:colId xmlns:a16="http://schemas.microsoft.com/office/drawing/2014/main" val="279937921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he-IL" sz="300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he-IL" sz="3000" dirty="0" smtClean="0">
                                          <a:latin typeface="Cambria Math" panose="02040503050406030204" pitchFamily="18" charset="0"/>
                                        </a:rPr>
                                        <m:t>.</m:t>
                                      </m:r>
                                      <m:r>
                                        <a:rPr lang="he-IL" sz="3000" dirty="0" smtClean="0">
                                          <a:latin typeface="Cambria Math" panose="02040503050406030204" pitchFamily="18" charset="0"/>
                                        </a:rPr>
                                        <m:t>.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he-IL" sz="3000" dirty="0" smtClean="0">
                                          <a:latin typeface="Cambria Math" panose="02040503050406030204" pitchFamily="18" charset="0"/>
                                        </a:rPr>
                                        <m:t>:</m:t>
                                      </m:r>
                                      <m:r>
                                        <a:rPr lang="en-US" sz="3000" dirty="0" smtClean="0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  <m:r>
                                        <a:rPr lang="he-IL" sz="3000" dirty="0" smtClean="0">
                                          <a:latin typeface="Cambria Math" panose="02040503050406030204" pitchFamily="18" charset="0"/>
                                        </a:rPr>
                                        <m:t>.</m:t>
                                      </m:r>
                                    </m:e>
                                  </m:mr>
                                  <m:mr>
                                    <m:e>
                                      <m:acc>
                                        <m:accPr>
                                          <m:chr m:val="̈"/>
                                          <m:ctrlPr>
                                            <a:rPr lang="he-IL" sz="3000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/>
                                      </m:acc>
                                    </m:e>
                                  </m:mr>
                                </m:m>
                              </m:oMath>
                            </m:oMathPara>
                          </a14:m>
                          <a:endParaRPr lang="en-US" sz="3000" dirty="0"/>
                        </a:p>
                      </a:txBody>
                      <a:tcPr anchor="b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he-IL" sz="2400" dirty="0"/>
                            <a:t>7 , 2 </a:t>
                          </a:r>
                          <a14:m>
                            <m:oMath xmlns:m="http://schemas.openxmlformats.org/officeDocument/2006/math">
                              <m:r>
                                <a:rPr lang="en-US" sz="3000" dirty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oMath>
                          </a14:m>
                          <a:r>
                            <a:rPr lang="he-IL" sz="2400" dirty="0"/>
                            <a:t> </a:t>
                          </a:r>
                          <a:endParaRPr lang="en-US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000" dirty="0" smtClean="0"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oMath>
                            </m:oMathPara>
                          </a14:m>
                          <a:endParaRPr lang="en-US" sz="3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3319797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he-IL" sz="2400" dirty="0"/>
                        </a:p>
                        <a:p>
                          <a:pPr algn="ctr"/>
                          <a:r>
                            <a:rPr lang="he-IL" sz="2400" dirty="0"/>
                            <a:t>נוסחת ייצוג אלקטרונית של פלואור</a:t>
                          </a:r>
                          <a:endParaRPr lang="en-US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he-IL" sz="2400" dirty="0"/>
                        </a:p>
                        <a:p>
                          <a:pPr algn="ctr"/>
                          <a:r>
                            <a:rPr lang="he-IL" sz="2400" dirty="0"/>
                            <a:t>היערכות אלקטרונית של פלואור </a:t>
                          </a:r>
                          <a:endParaRPr lang="en-US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he-IL" sz="2400" dirty="0"/>
                        </a:p>
                        <a:p>
                          <a:pPr algn="ctr"/>
                          <a:r>
                            <a:rPr lang="he-IL" sz="2400" dirty="0"/>
                            <a:t>סמל אטומי של אטום הפלואור</a:t>
                          </a:r>
                          <a:endParaRPr lang="en-US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8494261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0" name="Table 2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0235698"/>
                  </p:ext>
                </p:extLst>
              </p:nvPr>
            </p:nvGraphicFramePr>
            <p:xfrm>
              <a:off x="515273" y="2315842"/>
              <a:ext cx="5040087" cy="2686622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680029">
                      <a:extLst>
                        <a:ext uri="{9D8B030D-6E8A-4147-A177-3AD203B41FA5}">
                          <a16:colId xmlns:a16="http://schemas.microsoft.com/office/drawing/2014/main" val="3655259820"/>
                        </a:ext>
                      </a:extLst>
                    </a:gridCol>
                    <a:gridCol w="1680029">
                      <a:extLst>
                        <a:ext uri="{9D8B030D-6E8A-4147-A177-3AD203B41FA5}">
                          <a16:colId xmlns:a16="http://schemas.microsoft.com/office/drawing/2014/main" val="4199597714"/>
                        </a:ext>
                      </a:extLst>
                    </a:gridCol>
                    <a:gridCol w="1680029">
                      <a:extLst>
                        <a:ext uri="{9D8B030D-6E8A-4147-A177-3AD203B41FA5}">
                          <a16:colId xmlns:a16="http://schemas.microsoft.com/office/drawing/2014/main" val="2799379210"/>
                        </a:ext>
                      </a:extLst>
                    </a:gridCol>
                  </a:tblGrid>
                  <a:tr h="113214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blipFill>
                          <a:blip r:embed="rId3"/>
                          <a:stretch>
                            <a:fillRect l="-362" t="-538" r="-201449" b="-15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00362" t="-538" r="-101449" b="-15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0362" t="-538" r="-1449" b="-15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33197974"/>
                      </a:ext>
                    </a:extLst>
                  </a:tr>
                  <a:tr h="1554480">
                    <a:tc>
                      <a:txBody>
                        <a:bodyPr/>
                        <a:lstStyle/>
                        <a:p>
                          <a:pPr algn="ctr"/>
                          <a:endParaRPr lang="he-IL" sz="2400" dirty="0" smtClean="0"/>
                        </a:p>
                        <a:p>
                          <a:pPr algn="ctr"/>
                          <a:r>
                            <a:rPr lang="he-IL" sz="2400" dirty="0" smtClean="0"/>
                            <a:t>נוסחת ייצוג אלקטרונית של פלואור</a:t>
                          </a:r>
                          <a:endParaRPr lang="en-US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he-IL" sz="2400" dirty="0" smtClean="0"/>
                        </a:p>
                        <a:p>
                          <a:pPr algn="ctr"/>
                          <a:r>
                            <a:rPr lang="he-IL" sz="2400" dirty="0" smtClean="0"/>
                            <a:t>היערכות אלקטרונית של פלואור </a:t>
                          </a:r>
                          <a:endParaRPr lang="en-US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he-IL" sz="2400" dirty="0" smtClean="0"/>
                        </a:p>
                        <a:p>
                          <a:pPr algn="ctr"/>
                          <a:r>
                            <a:rPr lang="he-IL" sz="2400" dirty="0" smtClean="0"/>
                            <a:t>סמל אטומי של אטום הפלואור</a:t>
                          </a:r>
                          <a:endParaRPr lang="en-US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84942610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9972" y="36515"/>
            <a:ext cx="2068286" cy="1593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1139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תרגול להפסקה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צורות ייצוג חלקיקים </a:t>
            </a:r>
            <a:endParaRPr lang="en-US" dirty="0"/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61257" y="1537138"/>
            <a:ext cx="11538857" cy="4571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dirty="0"/>
              <a:t>ב. השלימו את הטבלה: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en-US" dirty="0"/>
              <a:t>		</a:t>
            </a:r>
            <a:r>
              <a:rPr lang="he-IL" dirty="0"/>
              <a:t>				 </a:t>
            </a:r>
            <a:r>
              <a:rPr lang="he-IL" baseline="-25000" dirty="0"/>
              <a:t>	</a:t>
            </a:r>
            <a:endParaRPr lang="en-US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en-US" dirty="0"/>
              <a:t>						</a:t>
            </a:r>
            <a:endParaRPr lang="he-IL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-2434757" y="1357918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sz="1500" dirty="0"/>
          </a:p>
          <a:p>
            <a:pPr marL="0" indent="0">
              <a:buNone/>
            </a:pPr>
            <a:endParaRPr lang="he-IL" sz="3000" dirty="0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972" y="36515"/>
            <a:ext cx="2068286" cy="1593493"/>
          </a:xfrm>
          <a:prstGeom prst="rect">
            <a:avLst/>
          </a:prstGeom>
        </p:spPr>
      </p:pic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133290"/>
              </p:ext>
            </p:extLst>
          </p:nvPr>
        </p:nvGraphicFramePr>
        <p:xfrm>
          <a:off x="744583" y="1698073"/>
          <a:ext cx="7615647" cy="493785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38549">
                  <a:extLst>
                    <a:ext uri="{9D8B030D-6E8A-4147-A177-3AD203B41FA5}">
                      <a16:colId xmlns:a16="http://schemas.microsoft.com/office/drawing/2014/main" val="4148397376"/>
                    </a:ext>
                  </a:extLst>
                </a:gridCol>
                <a:gridCol w="2978283">
                  <a:extLst>
                    <a:ext uri="{9D8B030D-6E8A-4147-A177-3AD203B41FA5}">
                      <a16:colId xmlns:a16="http://schemas.microsoft.com/office/drawing/2014/main" val="241939179"/>
                    </a:ext>
                  </a:extLst>
                </a:gridCol>
                <a:gridCol w="2098815">
                  <a:extLst>
                    <a:ext uri="{9D8B030D-6E8A-4147-A177-3AD203B41FA5}">
                      <a16:colId xmlns:a16="http://schemas.microsoft.com/office/drawing/2014/main" val="1747619101"/>
                    </a:ext>
                  </a:extLst>
                </a:gridCol>
              </a:tblGrid>
              <a:tr h="1877476">
                <a:tc>
                  <a:txBody>
                    <a:bodyPr/>
                    <a:lstStyle/>
                    <a:p>
                      <a:pPr algn="ctr"/>
                      <a:r>
                        <a:rPr lang="he-IL" sz="2000" dirty="0"/>
                        <a:t>נוסחת ייצוג אלקטרונית של </a:t>
                      </a:r>
                      <a:r>
                        <a:rPr lang="he-IL" sz="2000" dirty="0">
                          <a:solidFill>
                            <a:schemeClr val="bg1"/>
                          </a:solidFill>
                        </a:rPr>
                        <a:t>ה</a:t>
                      </a:r>
                      <a:r>
                        <a:rPr lang="he-IL" sz="2000" dirty="0"/>
                        <a:t>מולקולה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000" dirty="0"/>
                        <a:t>נוסחאות ייצוג אלקטרוניות של כל אחד מהאטומים שבמולקולה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000" dirty="0"/>
                        <a:t>נוסחה מולקולרית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240066"/>
                  </a:ext>
                </a:extLst>
              </a:tr>
              <a:tr h="102012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CBCC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HF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99429617"/>
                  </a:ext>
                </a:extLst>
              </a:tr>
              <a:tr h="102012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Cl</a:t>
                      </a:r>
                      <a:r>
                        <a:rPr lang="en-US" sz="2000" baseline="-25000" dirty="0"/>
                        <a:t>2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62441761"/>
                  </a:ext>
                </a:extLst>
              </a:tr>
              <a:tr h="102012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H</a:t>
                      </a:r>
                      <a:r>
                        <a:rPr lang="en-US" sz="2000" baseline="-25000" dirty="0"/>
                        <a:t>2</a:t>
                      </a:r>
                      <a:r>
                        <a:rPr lang="en-US" sz="2000" baseline="0" dirty="0"/>
                        <a:t>S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2134623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bg1">
                <a:lumMod val="5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705545" y="3822888"/>
            <a:ext cx="828675" cy="552450"/>
          </a:xfrm>
          <a:prstGeom prst="rect">
            <a:avLst/>
          </a:prstGeom>
          <a:solidFill>
            <a:srgbClr val="CBCCD2"/>
          </a:solidFill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bg1">
                <a:lumMod val="5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457895" y="5915084"/>
            <a:ext cx="1076325" cy="457200"/>
          </a:xfrm>
          <a:prstGeom prst="rect">
            <a:avLst/>
          </a:prstGeom>
          <a:solidFill>
            <a:srgbClr val="CBCCD2"/>
          </a:solidFill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bg1">
                <a:lumMod val="8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548816" y="4760391"/>
            <a:ext cx="985404" cy="605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19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תרגול להפסקה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צורות ייצוג חלקיקים </a:t>
            </a:r>
            <a:endParaRPr lang="en-US" dirty="0"/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61257" y="1537138"/>
            <a:ext cx="11538857" cy="4571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dirty="0"/>
              <a:t>ב. השלימו את הטבלה: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en-US" dirty="0"/>
              <a:t>		</a:t>
            </a:r>
            <a:r>
              <a:rPr lang="he-IL" dirty="0"/>
              <a:t>				 </a:t>
            </a:r>
            <a:r>
              <a:rPr lang="he-IL" baseline="-25000" dirty="0"/>
              <a:t>	</a:t>
            </a:r>
            <a:endParaRPr lang="en-US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en-US" dirty="0"/>
              <a:t>						</a:t>
            </a:r>
            <a:endParaRPr lang="he-IL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-2434757" y="1357918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sz="1500" dirty="0"/>
          </a:p>
          <a:p>
            <a:pPr marL="0" indent="0">
              <a:buNone/>
            </a:pPr>
            <a:endParaRPr lang="he-IL" sz="3000" dirty="0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972" y="36515"/>
            <a:ext cx="2068286" cy="1593493"/>
          </a:xfrm>
          <a:prstGeom prst="rect">
            <a:avLst/>
          </a:prstGeom>
        </p:spPr>
      </p:pic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459029"/>
              </p:ext>
            </p:extLst>
          </p:nvPr>
        </p:nvGraphicFramePr>
        <p:xfrm>
          <a:off x="744583" y="1698074"/>
          <a:ext cx="7615647" cy="497704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38549">
                  <a:extLst>
                    <a:ext uri="{9D8B030D-6E8A-4147-A177-3AD203B41FA5}">
                      <a16:colId xmlns:a16="http://schemas.microsoft.com/office/drawing/2014/main" val="4148397376"/>
                    </a:ext>
                  </a:extLst>
                </a:gridCol>
                <a:gridCol w="2978283">
                  <a:extLst>
                    <a:ext uri="{9D8B030D-6E8A-4147-A177-3AD203B41FA5}">
                      <a16:colId xmlns:a16="http://schemas.microsoft.com/office/drawing/2014/main" val="241939179"/>
                    </a:ext>
                  </a:extLst>
                </a:gridCol>
                <a:gridCol w="2098815">
                  <a:extLst>
                    <a:ext uri="{9D8B030D-6E8A-4147-A177-3AD203B41FA5}">
                      <a16:colId xmlns:a16="http://schemas.microsoft.com/office/drawing/2014/main" val="1747619101"/>
                    </a:ext>
                  </a:extLst>
                </a:gridCol>
              </a:tblGrid>
              <a:tr h="1892376">
                <a:tc>
                  <a:txBody>
                    <a:bodyPr/>
                    <a:lstStyle/>
                    <a:p>
                      <a:pPr algn="ctr"/>
                      <a:r>
                        <a:rPr lang="he-IL" sz="2000" dirty="0"/>
                        <a:t>נוסחת ייצוג אלקטרונית של </a:t>
                      </a:r>
                      <a:r>
                        <a:rPr lang="he-IL" sz="2000" dirty="0">
                          <a:solidFill>
                            <a:schemeClr val="bg1"/>
                          </a:solidFill>
                        </a:rPr>
                        <a:t>ה</a:t>
                      </a:r>
                      <a:r>
                        <a:rPr lang="he-IL" sz="2000" dirty="0"/>
                        <a:t>מולקולה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000" dirty="0"/>
                        <a:t>נוסחאות ייצוג אלקטרוניות של כל אחד מהאטומים שבמולקולה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000" dirty="0"/>
                        <a:t>נוסחה מולקולרית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240066"/>
                  </a:ext>
                </a:extLst>
              </a:tr>
              <a:tr h="10282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SiH</a:t>
                      </a:r>
                      <a:r>
                        <a:rPr lang="en-US" sz="2000" baseline="-25000" dirty="0"/>
                        <a:t>2</a:t>
                      </a:r>
                      <a:r>
                        <a:rPr lang="en-US" sz="2000" baseline="0" dirty="0"/>
                        <a:t>Br</a:t>
                      </a:r>
                      <a:r>
                        <a:rPr lang="en-US" sz="2000" baseline="-25000" dirty="0"/>
                        <a:t>2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8687808"/>
                  </a:ext>
                </a:extLst>
              </a:tr>
              <a:tr h="10282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CH</a:t>
                      </a:r>
                      <a:r>
                        <a:rPr lang="en-US" sz="2000" baseline="-25000" dirty="0"/>
                        <a:t>2</a:t>
                      </a:r>
                      <a:r>
                        <a:rPr lang="en-US" sz="2000" baseline="0" dirty="0"/>
                        <a:t>O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2319281"/>
                  </a:ext>
                </a:extLst>
              </a:tr>
              <a:tr h="10282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000" baseline="-25000" dirty="0"/>
                        <a:t>3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7591032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bg1">
                <a:lumMod val="5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485521" y="3603122"/>
            <a:ext cx="1295400" cy="9688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bg1">
                <a:lumMod val="8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485521" y="4640066"/>
            <a:ext cx="1295400" cy="95083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bg1">
                <a:lumMod val="5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485521" y="5747128"/>
            <a:ext cx="1247775" cy="927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3825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תרגול כיתה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נוסחת ייצוג אלקטרונית של מולקולה</a:t>
            </a:r>
            <a:endParaRPr lang="en-US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he-IL" dirty="0"/>
              <a:t>רשום נוסחת ייצוג אלקטרונית ל</a:t>
            </a:r>
            <a:r>
              <a:rPr lang="he-IL" u="sng" dirty="0"/>
              <a:t>כל אחת</a:t>
            </a:r>
            <a:r>
              <a:rPr lang="he-IL" dirty="0"/>
              <a:t> מהמולקולות</a:t>
            </a:r>
            <a:r>
              <a:rPr lang="en-US" dirty="0"/>
              <a:t>HBr </a:t>
            </a:r>
            <a:r>
              <a:rPr lang="he-IL" dirty="0"/>
              <a:t> ו- </a:t>
            </a:r>
            <a:r>
              <a:rPr lang="en-US" dirty="0"/>
              <a:t>Br</a:t>
            </a:r>
            <a:r>
              <a:rPr lang="en-US" baseline="-25000" dirty="0"/>
              <a:t>2</a:t>
            </a:r>
            <a:r>
              <a:rPr lang="en-US" dirty="0"/>
              <a:t> </a:t>
            </a:r>
            <a:endParaRPr lang="he-IL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246785"/>
              </p:ext>
            </p:extLst>
          </p:nvPr>
        </p:nvGraphicFramePr>
        <p:xfrm>
          <a:off x="213735" y="1014336"/>
          <a:ext cx="3807414" cy="45771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07414">
                  <a:extLst>
                    <a:ext uri="{9D8B030D-6E8A-4147-A177-3AD203B41FA5}">
                      <a16:colId xmlns:a16="http://schemas.microsoft.com/office/drawing/2014/main" val="3742297672"/>
                    </a:ext>
                  </a:extLst>
                </a:gridCol>
              </a:tblGrid>
              <a:tr h="45771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45770" algn="l"/>
                        </a:tabLst>
                      </a:pPr>
                      <a:r>
                        <a:rPr lang="he-IL" sz="2000" dirty="0">
                          <a:effectLst/>
                        </a:rPr>
                        <a:t>שאלון 37303 תשע"א 2011</a:t>
                      </a:r>
                      <a:endParaRPr lang="en-US" sz="2000" dirty="0">
                        <a:effectLst/>
                        <a:latin typeface="Varela Round" panose="00000500000000000000" pitchFamily="2" charset="-79"/>
                        <a:ea typeface="Times New Roman" panose="02020603050405020304" pitchFamily="18" charset="0"/>
                        <a:cs typeface="Varela Round" panose="00000500000000000000" pitchFamily="2" charset="-79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8302677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9963" y="2875406"/>
            <a:ext cx="4647123" cy="1818119"/>
          </a:xfrm>
          <a:prstGeom prst="rect">
            <a:avLst/>
          </a:prstGeom>
        </p:spPr>
      </p:pic>
      <p:grpSp>
        <p:nvGrpSpPr>
          <p:cNvPr id="20" name="Group 19"/>
          <p:cNvGrpSpPr/>
          <p:nvPr/>
        </p:nvGrpSpPr>
        <p:grpSpPr>
          <a:xfrm>
            <a:off x="729342" y="3634500"/>
            <a:ext cx="6030687" cy="2567008"/>
            <a:chOff x="729342" y="3634500"/>
            <a:chExt cx="6030687" cy="2567008"/>
          </a:xfrm>
        </p:grpSpPr>
        <p:cxnSp>
          <p:nvCxnSpPr>
            <p:cNvPr id="11" name="Straight Connector 10"/>
            <p:cNvCxnSpPr/>
            <p:nvPr/>
          </p:nvCxnSpPr>
          <p:spPr>
            <a:xfrm flipV="1">
              <a:off x="729342" y="4693525"/>
              <a:ext cx="6030687" cy="5398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095670" y="3634500"/>
              <a:ext cx="21772" cy="25670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4403710" y="3634500"/>
              <a:ext cx="21772" cy="25670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40955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פתרון תרגילים נבחרים מתוך שיעורי הבית: </a:t>
            </a:r>
            <a:br>
              <a:rPr lang="en-US" dirty="0">
                <a:sym typeface="Varela Round"/>
              </a:rPr>
            </a:br>
            <a:r>
              <a:rPr lang="he-IL" dirty="0">
                <a:sym typeface="Varela Round"/>
              </a:rPr>
              <a:t>אנרגיית הקשר </a:t>
            </a:r>
            <a:r>
              <a:rPr lang="he-IL" dirty="0" err="1">
                <a:sym typeface="Varela Round"/>
              </a:rPr>
              <a:t>הקוולנטי</a:t>
            </a:r>
            <a:r>
              <a:rPr lang="he-IL" dirty="0">
                <a:sym typeface="Varela Round"/>
              </a:rPr>
              <a:t> ואורך הקשר </a:t>
            </a:r>
            <a:r>
              <a:rPr lang="he-IL" dirty="0" err="1">
                <a:sym typeface="Varela Round"/>
              </a:rPr>
              <a:t>הקוולנטי</a:t>
            </a:r>
            <a:endParaRPr lang="he-IL" dirty="0"/>
          </a:p>
          <a:p>
            <a:pPr>
              <a:lnSpc>
                <a:spcPct val="200000"/>
              </a:lnSpc>
            </a:pPr>
            <a:r>
              <a:rPr lang="he-IL" dirty="0"/>
              <a:t>נוסחה מולקולרית</a:t>
            </a:r>
          </a:p>
          <a:p>
            <a:pPr>
              <a:lnSpc>
                <a:spcPct val="200000"/>
              </a:lnSpc>
            </a:pPr>
            <a:r>
              <a:rPr lang="he-IL" dirty="0"/>
              <a:t>נוסחת ייצוג אלקטרונית עבור מולקולות רב-אטומיות</a:t>
            </a:r>
          </a:p>
          <a:p>
            <a:endParaRPr lang="he-IL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014" y="872134"/>
            <a:ext cx="1756956" cy="1756956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תרגול כיתה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רישום נוסחה מולקולרית על פי נוסחת ייצוג אלקטרונית</a:t>
            </a:r>
            <a:endParaRPr lang="en-US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he-IL" dirty="0"/>
              <a:t>לפניך נוסחת ייצוג אלקטרונית של מולקולת האתילן. מהי הנוסחה המולקולרית של אתילן?					</a:t>
            </a:r>
            <a:r>
              <a:rPr lang="he-IL" dirty="0">
                <a:solidFill>
                  <a:srgbClr val="92D050"/>
                </a:solidFill>
              </a:rPr>
              <a:t>דרך פתרון: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>
                <a:solidFill>
                  <a:srgbClr val="92D050"/>
                </a:solidFill>
              </a:rPr>
              <a:t>							</a:t>
            </a:r>
            <a:r>
              <a:rPr lang="he-IL" dirty="0">
                <a:solidFill>
                  <a:srgbClr val="12B4BC"/>
                </a:solidFill>
              </a:rPr>
              <a:t>האטום        מימן, </a:t>
            </a:r>
            <a:r>
              <a:rPr lang="en-US" dirty="0">
                <a:solidFill>
                  <a:srgbClr val="12B4BC"/>
                </a:solidFill>
              </a:rPr>
              <a:t>H</a:t>
            </a:r>
            <a:r>
              <a:rPr lang="he-IL" dirty="0">
                <a:solidFill>
                  <a:srgbClr val="12B4BC"/>
                </a:solidFill>
              </a:rPr>
              <a:t>     פחמן, </a:t>
            </a:r>
            <a:r>
              <a:rPr lang="en-US" dirty="0">
                <a:solidFill>
                  <a:srgbClr val="12B4BC"/>
                </a:solidFill>
              </a:rPr>
              <a:t>C</a:t>
            </a:r>
            <a:endParaRPr lang="he-IL" dirty="0">
              <a:solidFill>
                <a:srgbClr val="12B4BC"/>
              </a:solidFill>
            </a:endParaRPr>
          </a:p>
          <a:p>
            <a:pPr marL="0" indent="0">
              <a:buNone/>
            </a:pPr>
            <a:r>
              <a:rPr lang="he-IL" dirty="0">
                <a:solidFill>
                  <a:srgbClr val="92D050"/>
                </a:solidFill>
              </a:rPr>
              <a:t>							</a:t>
            </a:r>
            <a:r>
              <a:rPr lang="he-IL" dirty="0">
                <a:solidFill>
                  <a:srgbClr val="12B4BC"/>
                </a:solidFill>
              </a:rPr>
              <a:t>מספר		</a:t>
            </a:r>
          </a:p>
          <a:p>
            <a:pPr marL="0" indent="0">
              <a:buNone/>
            </a:pPr>
            <a:r>
              <a:rPr lang="he-IL" dirty="0">
                <a:solidFill>
                  <a:srgbClr val="12B4BC"/>
                </a:solidFill>
              </a:rPr>
              <a:t>							אטומים	 4		2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727098" y="3394753"/>
            <a:ext cx="4671351" cy="1760693"/>
            <a:chOff x="-1117605" y="4107187"/>
            <a:chExt cx="4671351" cy="2029104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-1117605" y="4693525"/>
              <a:ext cx="4671351" cy="1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063012" y="4107187"/>
              <a:ext cx="21772" cy="20291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8803" y="2772300"/>
            <a:ext cx="2031712" cy="1636885"/>
          </a:xfrm>
          <a:prstGeom prst="rect">
            <a:avLst/>
          </a:prstGeom>
        </p:spPr>
      </p:pic>
      <p:cxnSp>
        <p:nvCxnSpPr>
          <p:cNvPr id="19" name="Straight Connector 18"/>
          <p:cNvCxnSpPr/>
          <p:nvPr/>
        </p:nvCxnSpPr>
        <p:spPr>
          <a:xfrm>
            <a:off x="2317407" y="3394754"/>
            <a:ext cx="21772" cy="17606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8346702" y="4662295"/>
            <a:ext cx="1055914" cy="5955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rgbClr val="192A72"/>
                </a:solidFill>
              </a:rPr>
              <a:t>C</a:t>
            </a:r>
            <a:r>
              <a:rPr lang="en-US" sz="2400" baseline="-25000" dirty="0">
                <a:solidFill>
                  <a:srgbClr val="192A72"/>
                </a:solidFill>
              </a:rPr>
              <a:t>2</a:t>
            </a:r>
            <a:r>
              <a:rPr lang="en-US" sz="2400" dirty="0">
                <a:solidFill>
                  <a:srgbClr val="192A72"/>
                </a:solidFill>
              </a:rPr>
              <a:t>H</a:t>
            </a:r>
            <a:r>
              <a:rPr lang="en-US" sz="2400" baseline="-25000" dirty="0">
                <a:solidFill>
                  <a:srgbClr val="192A72"/>
                </a:solidFill>
              </a:rPr>
              <a:t>4</a:t>
            </a:r>
            <a:endParaRPr lang="he-IL" sz="2400" dirty="0">
              <a:solidFill>
                <a:srgbClr val="192A7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436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תרגול כיתה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רישום נוסחה מולקולרית על פי נוסחת ייצוג אלקטרונית</a:t>
            </a:r>
            <a:endParaRPr lang="en-US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621549" y="1624929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he-IL" dirty="0"/>
              <a:t>תרכובת </a:t>
            </a:r>
            <a:r>
              <a:rPr lang="en-US" dirty="0"/>
              <a:t>A</a:t>
            </a:r>
            <a:r>
              <a:rPr lang="he-IL" dirty="0"/>
              <a:t> מורכבת מאטום </a:t>
            </a:r>
            <a:r>
              <a:rPr lang="he-IL" dirty="0">
                <a:solidFill>
                  <a:srgbClr val="192A72"/>
                </a:solidFill>
              </a:rPr>
              <a:t>אחד של </a:t>
            </a:r>
            <a:r>
              <a:rPr lang="he-IL" dirty="0"/>
              <a:t>פחמן, </a:t>
            </a:r>
            <a:r>
              <a:rPr lang="en-US" dirty="0"/>
              <a:t>C</a:t>
            </a:r>
            <a:r>
              <a:rPr lang="he-IL" dirty="0"/>
              <a:t> וארבעה אטומי כלור, </a:t>
            </a:r>
            <a:r>
              <a:rPr lang="en-US" dirty="0"/>
              <a:t>Cl</a:t>
            </a:r>
            <a:r>
              <a:rPr lang="he-IL" dirty="0"/>
              <a:t>.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r>
              <a:rPr lang="he-IL" sz="2000" dirty="0"/>
              <a:t>א. מהי הנוסחה המולקולרית של תרכובת </a:t>
            </a:r>
            <a:r>
              <a:rPr lang="en-US" sz="2000" dirty="0"/>
              <a:t>A</a:t>
            </a:r>
            <a:r>
              <a:rPr lang="he-IL" sz="2000" dirty="0"/>
              <a:t>?</a:t>
            </a:r>
            <a:r>
              <a:rPr lang="en-US" sz="2000" dirty="0"/>
              <a:t>	</a:t>
            </a:r>
            <a:r>
              <a:rPr lang="he-IL" sz="2000" dirty="0"/>
              <a:t>ב. מהי נוסחת הייצוג האלקטרונית של תרכובת </a:t>
            </a:r>
            <a:r>
              <a:rPr lang="en-US" sz="2000" dirty="0"/>
              <a:t>A</a:t>
            </a:r>
            <a:r>
              <a:rPr lang="he-IL" sz="2000" dirty="0"/>
              <a:t>?</a:t>
            </a:r>
            <a:endParaRPr lang="en-US" sz="2000" dirty="0"/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									</a:t>
            </a:r>
            <a:r>
              <a:rPr lang="he-IL" dirty="0">
                <a:solidFill>
                  <a:srgbClr val="12B4BC"/>
                </a:solidFill>
              </a:rPr>
              <a:t>כלור, </a:t>
            </a:r>
            <a:r>
              <a:rPr lang="en-US" dirty="0">
                <a:solidFill>
                  <a:srgbClr val="12B4BC"/>
                </a:solidFill>
              </a:rPr>
              <a:t>Cl</a:t>
            </a:r>
            <a:r>
              <a:rPr lang="he-IL" dirty="0">
                <a:solidFill>
                  <a:srgbClr val="12B4BC"/>
                </a:solidFill>
              </a:rPr>
              <a:t>     פחמן, </a:t>
            </a:r>
            <a:r>
              <a:rPr lang="en-US" dirty="0">
                <a:solidFill>
                  <a:srgbClr val="12B4BC"/>
                </a:solidFill>
              </a:rPr>
              <a:t>C</a:t>
            </a:r>
            <a:endParaRPr lang="he-IL" dirty="0">
              <a:solidFill>
                <a:srgbClr val="12B4BC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he-IL" dirty="0"/>
          </a:p>
          <a:p>
            <a:pPr marL="0" indent="0">
              <a:lnSpc>
                <a:spcPct val="150000"/>
              </a:lnSpc>
              <a:buNone/>
            </a:pPr>
            <a:endParaRPr lang="he-IL" sz="2800" dirty="0">
              <a:solidFill>
                <a:srgbClr val="12B4BC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486" y="4088962"/>
            <a:ext cx="2193507" cy="2010715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38019" y="2969172"/>
            <a:ext cx="4738707" cy="1770506"/>
          </a:xfrm>
          <a:prstGeom prst="rect">
            <a:avLst/>
          </a:prstGeom>
        </p:spPr>
      </p:pic>
      <p:grpSp>
        <p:nvGrpSpPr>
          <p:cNvPr id="32" name="Group 31"/>
          <p:cNvGrpSpPr/>
          <p:nvPr/>
        </p:nvGrpSpPr>
        <p:grpSpPr>
          <a:xfrm>
            <a:off x="829334" y="3113314"/>
            <a:ext cx="2766626" cy="2730219"/>
            <a:chOff x="829334" y="3113314"/>
            <a:chExt cx="2766626" cy="2730219"/>
          </a:xfrm>
        </p:grpSpPr>
        <p:grpSp>
          <p:nvGrpSpPr>
            <p:cNvPr id="17" name="Group 16"/>
            <p:cNvGrpSpPr/>
            <p:nvPr/>
          </p:nvGrpSpPr>
          <p:grpSpPr>
            <a:xfrm>
              <a:off x="829334" y="3113314"/>
              <a:ext cx="2766626" cy="1792640"/>
              <a:chOff x="734129" y="4408868"/>
              <a:chExt cx="2766626" cy="1792640"/>
            </a:xfrm>
          </p:grpSpPr>
          <p:cxnSp>
            <p:nvCxnSpPr>
              <p:cNvPr id="18" name="Straight Connector 17"/>
              <p:cNvCxnSpPr/>
              <p:nvPr/>
            </p:nvCxnSpPr>
            <p:spPr>
              <a:xfrm>
                <a:off x="734129" y="4704529"/>
                <a:ext cx="2766626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2117442" y="4408868"/>
                <a:ext cx="0" cy="17926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535861" y="3441780"/>
              <a:ext cx="771525" cy="657225"/>
            </a:xfrm>
            <a:prstGeom prst="rect">
              <a:avLst/>
            </a:pr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535861" y="4002495"/>
              <a:ext cx="771525" cy="657225"/>
            </a:xfrm>
            <a:prstGeom prst="rect">
              <a:avLst/>
            </a:prstGeom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535860" y="4590738"/>
              <a:ext cx="771525" cy="657225"/>
            </a:xfrm>
            <a:prstGeom prst="rect">
              <a:avLst/>
            </a:prstGeom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535860" y="5186308"/>
              <a:ext cx="771525" cy="657225"/>
            </a:xfrm>
            <a:prstGeom prst="rect">
              <a:avLst/>
            </a:prstGeom>
          </p:spPr>
        </p:pic>
      </p:grpSp>
      <p:sp>
        <p:nvSpPr>
          <p:cNvPr id="30" name="TextBox 29"/>
          <p:cNvSpPr txBox="1"/>
          <p:nvPr/>
        </p:nvSpPr>
        <p:spPr>
          <a:xfrm>
            <a:off x="5411276" y="3382448"/>
            <a:ext cx="1055914" cy="5955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rgbClr val="192A72"/>
                </a:solidFill>
              </a:rPr>
              <a:t>CCl</a:t>
            </a:r>
            <a:r>
              <a:rPr lang="en-US" sz="2400" baseline="-25000" dirty="0">
                <a:solidFill>
                  <a:srgbClr val="192A72"/>
                </a:solidFill>
              </a:rPr>
              <a:t>4</a:t>
            </a:r>
            <a:endParaRPr lang="he-IL" sz="2400" dirty="0">
              <a:solidFill>
                <a:srgbClr val="192A72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15233" y="3500239"/>
            <a:ext cx="762000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931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תרגול כיתה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נוסחת ייצוג אלקטרונית של מולקולה</a:t>
            </a:r>
            <a:endParaRPr lang="en-US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3" y="1610940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 lnSpcReduction="10000"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he-IL" dirty="0"/>
              <a:t>לפניך נוסחאות של שתי מולקולות: </a:t>
            </a:r>
            <a:r>
              <a:rPr lang="en-US" dirty="0"/>
              <a:t>N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4</a:t>
            </a:r>
            <a:r>
              <a:rPr lang="he-IL" dirty="0"/>
              <a:t> ו- </a:t>
            </a: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he-IL" dirty="0"/>
              <a:t>.  כמו כן נתונים ערכי אלקטרושליליות של אטומי מימן, חנקן וחמצן.</a:t>
            </a:r>
          </a:p>
          <a:p>
            <a:pPr marL="0" indent="0">
              <a:lnSpc>
                <a:spcPct val="150000"/>
              </a:lnSpc>
              <a:buNone/>
            </a:pPr>
            <a:endParaRPr lang="he-IL" dirty="0"/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א. רשום נוסחת ייצוג אלקטרונית לכל אחת מהמולקולות.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ב. אורך הקשר </a:t>
            </a:r>
            <a:r>
              <a:rPr lang="en-US" dirty="0"/>
              <a:t>N-H</a:t>
            </a:r>
            <a:r>
              <a:rPr lang="he-IL" dirty="0"/>
              <a:t> במולקולה </a:t>
            </a:r>
            <a:r>
              <a:rPr lang="en-US" dirty="0"/>
              <a:t>N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4</a:t>
            </a:r>
            <a:r>
              <a:rPr lang="he-IL" dirty="0"/>
              <a:t> גדול מאורך הקשר </a:t>
            </a:r>
            <a:r>
              <a:rPr lang="en-US" dirty="0"/>
              <a:t>O-H</a:t>
            </a:r>
            <a:r>
              <a:rPr lang="he-IL" dirty="0"/>
              <a:t> במולקולה </a:t>
            </a: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he-IL" dirty="0"/>
              <a:t>.  										הסבר עובדה זו.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35053"/>
              </p:ext>
            </p:extLst>
          </p:nvPr>
        </p:nvGraphicFramePr>
        <p:xfrm>
          <a:off x="213735" y="1014336"/>
          <a:ext cx="3807414" cy="45771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07414">
                  <a:extLst>
                    <a:ext uri="{9D8B030D-6E8A-4147-A177-3AD203B41FA5}">
                      <a16:colId xmlns:a16="http://schemas.microsoft.com/office/drawing/2014/main" val="3742297672"/>
                    </a:ext>
                  </a:extLst>
                </a:gridCol>
              </a:tblGrid>
              <a:tr h="45771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45770" algn="l"/>
                        </a:tabLst>
                      </a:pPr>
                      <a:r>
                        <a:rPr lang="he-IL" sz="2000" dirty="0">
                          <a:effectLst/>
                        </a:rPr>
                        <a:t>שאלון 37303 תשס"ט 2009</a:t>
                      </a:r>
                      <a:endParaRPr lang="en-US" sz="2000" dirty="0">
                        <a:effectLst/>
                        <a:latin typeface="Varela Round" panose="00000500000000000000" pitchFamily="2" charset="-79"/>
                        <a:ea typeface="Times New Roman" panose="02020603050405020304" pitchFamily="18" charset="0"/>
                        <a:cs typeface="Varela Round" panose="00000500000000000000" pitchFamily="2" charset="-79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8302677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424467"/>
              </p:ext>
            </p:extLst>
          </p:nvPr>
        </p:nvGraphicFramePr>
        <p:xfrm>
          <a:off x="631369" y="2237833"/>
          <a:ext cx="4687334" cy="914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77296">
                  <a:extLst>
                    <a:ext uri="{9D8B030D-6E8A-4147-A177-3AD203B41FA5}">
                      <a16:colId xmlns:a16="http://schemas.microsoft.com/office/drawing/2014/main" val="524178902"/>
                    </a:ext>
                  </a:extLst>
                </a:gridCol>
                <a:gridCol w="777296">
                  <a:extLst>
                    <a:ext uri="{9D8B030D-6E8A-4147-A177-3AD203B41FA5}">
                      <a16:colId xmlns:a16="http://schemas.microsoft.com/office/drawing/2014/main" val="230656805"/>
                    </a:ext>
                  </a:extLst>
                </a:gridCol>
                <a:gridCol w="777296">
                  <a:extLst>
                    <a:ext uri="{9D8B030D-6E8A-4147-A177-3AD203B41FA5}">
                      <a16:colId xmlns:a16="http://schemas.microsoft.com/office/drawing/2014/main" val="3617189485"/>
                    </a:ext>
                  </a:extLst>
                </a:gridCol>
                <a:gridCol w="2355446">
                  <a:extLst>
                    <a:ext uri="{9D8B030D-6E8A-4147-A177-3AD203B41FA5}">
                      <a16:colId xmlns:a16="http://schemas.microsoft.com/office/drawing/2014/main" val="17599124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400" dirty="0"/>
                        <a:t>האטום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492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3.0</a:t>
                      </a:r>
                      <a:endParaRPr lang="en-US" sz="2400" dirty="0">
                        <a:solidFill>
                          <a:srgbClr val="192A7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400" dirty="0"/>
                        <a:t>3.5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400" dirty="0" err="1"/>
                        <a:t>אלקטרושליליות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717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78446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תרגול כיתה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נוסחת ייצוג אלקטרונית של מולקולה</a:t>
            </a:r>
            <a:endParaRPr lang="en-US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3" y="1610940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he-IL" dirty="0"/>
              <a:t>לפניך נוסחאות של שתי מולקולות: </a:t>
            </a:r>
            <a:r>
              <a:rPr lang="en-US" dirty="0"/>
              <a:t>N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4</a:t>
            </a:r>
            <a:r>
              <a:rPr lang="he-IL" dirty="0"/>
              <a:t> ו- </a:t>
            </a: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he-IL" dirty="0"/>
              <a:t>.  כמו כן נתונים ערכי אלקטרושליליות של אטומי מימן, חנקן וחמצן.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א. רשום נוסחת ייצוג אלקטרונית לכל אחת מהמולקולות.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35053"/>
              </p:ext>
            </p:extLst>
          </p:nvPr>
        </p:nvGraphicFramePr>
        <p:xfrm>
          <a:off x="213735" y="1014336"/>
          <a:ext cx="3807414" cy="45771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07414">
                  <a:extLst>
                    <a:ext uri="{9D8B030D-6E8A-4147-A177-3AD203B41FA5}">
                      <a16:colId xmlns:a16="http://schemas.microsoft.com/office/drawing/2014/main" val="3742297672"/>
                    </a:ext>
                  </a:extLst>
                </a:gridCol>
              </a:tblGrid>
              <a:tr h="45771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45770" algn="l"/>
                        </a:tabLst>
                      </a:pPr>
                      <a:r>
                        <a:rPr lang="he-IL" sz="2000" dirty="0">
                          <a:effectLst/>
                        </a:rPr>
                        <a:t>שאלון 37303 תשס"ט 2009</a:t>
                      </a:r>
                      <a:endParaRPr lang="en-US" sz="2000" dirty="0">
                        <a:effectLst/>
                        <a:latin typeface="Varela Round" panose="00000500000000000000" pitchFamily="2" charset="-79"/>
                        <a:ea typeface="Times New Roman" panose="02020603050405020304" pitchFamily="18" charset="0"/>
                        <a:cs typeface="Varela Round" panose="00000500000000000000" pitchFamily="2" charset="-79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8302677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515273" y="3849623"/>
            <a:ext cx="6030687" cy="2567008"/>
            <a:chOff x="729342" y="3634500"/>
            <a:chExt cx="6030687" cy="2567008"/>
          </a:xfrm>
        </p:grpSpPr>
        <p:cxnSp>
          <p:nvCxnSpPr>
            <p:cNvPr id="10" name="Straight Connector 9"/>
            <p:cNvCxnSpPr/>
            <p:nvPr/>
          </p:nvCxnSpPr>
          <p:spPr>
            <a:xfrm flipV="1">
              <a:off x="729342" y="4693525"/>
              <a:ext cx="6030687" cy="5398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2095670" y="3634500"/>
              <a:ext cx="21772" cy="25670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403710" y="3634500"/>
              <a:ext cx="21772" cy="25670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687311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תרגול כיתה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נוסחת ייצוג אלקטרונית של מולקולה</a:t>
            </a:r>
            <a:endParaRPr lang="en-US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3" y="1610940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he-IL" dirty="0"/>
              <a:t>לפניך נוסחאות של שתי מולקולות: </a:t>
            </a:r>
            <a:r>
              <a:rPr lang="en-US" dirty="0"/>
              <a:t>N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4</a:t>
            </a:r>
            <a:r>
              <a:rPr lang="he-IL" dirty="0"/>
              <a:t> ו- </a:t>
            </a: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he-IL" dirty="0"/>
              <a:t>.  כמו כן נתונים ערכי אלקטרושליליות של אטומי מימן, חנקן וחמצן.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א. רשום נוסחת ייצוג אלקטרונית לכל אחת מהמולקולות.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35053"/>
              </p:ext>
            </p:extLst>
          </p:nvPr>
        </p:nvGraphicFramePr>
        <p:xfrm>
          <a:off x="213735" y="1014336"/>
          <a:ext cx="3807414" cy="45771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07414">
                  <a:extLst>
                    <a:ext uri="{9D8B030D-6E8A-4147-A177-3AD203B41FA5}">
                      <a16:colId xmlns:a16="http://schemas.microsoft.com/office/drawing/2014/main" val="3742297672"/>
                    </a:ext>
                  </a:extLst>
                </a:gridCol>
              </a:tblGrid>
              <a:tr h="45771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45770" algn="l"/>
                        </a:tabLst>
                      </a:pPr>
                      <a:r>
                        <a:rPr lang="he-IL" sz="2000" dirty="0">
                          <a:effectLst/>
                        </a:rPr>
                        <a:t>שאלון 37303 תשס"ט 2009</a:t>
                      </a:r>
                      <a:endParaRPr lang="en-US" sz="2000" dirty="0">
                        <a:effectLst/>
                        <a:latin typeface="Varela Round" panose="00000500000000000000" pitchFamily="2" charset="-79"/>
                        <a:ea typeface="Times New Roman" panose="02020603050405020304" pitchFamily="18" charset="0"/>
                        <a:cs typeface="Varela Round" panose="00000500000000000000" pitchFamily="2" charset="-79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8302677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128" y="3635148"/>
            <a:ext cx="5543550" cy="2605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8616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תרגול כיתה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אורך הקשר </a:t>
            </a:r>
            <a:r>
              <a:rPr lang="he-IL" dirty="0" err="1"/>
              <a:t>הקוולנטי</a:t>
            </a:r>
            <a:endParaRPr lang="en-US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3" y="1610940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he-IL" dirty="0"/>
              <a:t>לפניך נוסחאות של שתי מולקולות: </a:t>
            </a:r>
            <a:r>
              <a:rPr lang="en-US" dirty="0"/>
              <a:t>N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4</a:t>
            </a:r>
            <a:r>
              <a:rPr lang="he-IL" dirty="0"/>
              <a:t> ו- </a:t>
            </a: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he-IL" dirty="0"/>
              <a:t>.  כמו כן נתונים ערכי אלקטרושליליות של אטומי מימן, חנקן וחמצן.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ב. אורך הקשר </a:t>
            </a:r>
            <a:r>
              <a:rPr lang="en-US" dirty="0"/>
              <a:t>N-H</a:t>
            </a:r>
            <a:r>
              <a:rPr lang="he-IL" dirty="0"/>
              <a:t> במולקולה </a:t>
            </a:r>
            <a:r>
              <a:rPr lang="en-US" dirty="0"/>
              <a:t>N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4</a:t>
            </a:r>
            <a:r>
              <a:rPr lang="he-IL" dirty="0"/>
              <a:t> גדול 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r>
              <a:rPr lang="he-IL" dirty="0"/>
              <a:t>מאורך הקשר </a:t>
            </a:r>
            <a:r>
              <a:rPr lang="en-US" dirty="0"/>
              <a:t>O-H</a:t>
            </a:r>
            <a:r>
              <a:rPr lang="he-IL" dirty="0"/>
              <a:t> במולקולה </a:t>
            </a: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he-IL" dirty="0"/>
              <a:t>.  הסבר עובדה זו.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35053"/>
              </p:ext>
            </p:extLst>
          </p:nvPr>
        </p:nvGraphicFramePr>
        <p:xfrm>
          <a:off x="213735" y="1014336"/>
          <a:ext cx="3807414" cy="45771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07414">
                  <a:extLst>
                    <a:ext uri="{9D8B030D-6E8A-4147-A177-3AD203B41FA5}">
                      <a16:colId xmlns:a16="http://schemas.microsoft.com/office/drawing/2014/main" val="3742297672"/>
                    </a:ext>
                  </a:extLst>
                </a:gridCol>
              </a:tblGrid>
              <a:tr h="45771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45770" algn="l"/>
                        </a:tabLst>
                      </a:pPr>
                      <a:r>
                        <a:rPr lang="he-IL" sz="2000" dirty="0">
                          <a:effectLst/>
                        </a:rPr>
                        <a:t>שאלון 37303 תשס"ט 2009</a:t>
                      </a:r>
                      <a:endParaRPr lang="en-US" sz="2000" dirty="0">
                        <a:effectLst/>
                        <a:latin typeface="Varela Round" panose="00000500000000000000" pitchFamily="2" charset="-79"/>
                        <a:ea typeface="Times New Roman" panose="02020603050405020304" pitchFamily="18" charset="0"/>
                        <a:cs typeface="Varela Round" panose="00000500000000000000" pitchFamily="2" charset="-79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8302677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424467"/>
              </p:ext>
            </p:extLst>
          </p:nvPr>
        </p:nvGraphicFramePr>
        <p:xfrm>
          <a:off x="631369" y="2237833"/>
          <a:ext cx="4687334" cy="914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77296">
                  <a:extLst>
                    <a:ext uri="{9D8B030D-6E8A-4147-A177-3AD203B41FA5}">
                      <a16:colId xmlns:a16="http://schemas.microsoft.com/office/drawing/2014/main" val="524178902"/>
                    </a:ext>
                  </a:extLst>
                </a:gridCol>
                <a:gridCol w="777296">
                  <a:extLst>
                    <a:ext uri="{9D8B030D-6E8A-4147-A177-3AD203B41FA5}">
                      <a16:colId xmlns:a16="http://schemas.microsoft.com/office/drawing/2014/main" val="230656805"/>
                    </a:ext>
                  </a:extLst>
                </a:gridCol>
                <a:gridCol w="777296">
                  <a:extLst>
                    <a:ext uri="{9D8B030D-6E8A-4147-A177-3AD203B41FA5}">
                      <a16:colId xmlns:a16="http://schemas.microsoft.com/office/drawing/2014/main" val="3617189485"/>
                    </a:ext>
                  </a:extLst>
                </a:gridCol>
                <a:gridCol w="2355446">
                  <a:extLst>
                    <a:ext uri="{9D8B030D-6E8A-4147-A177-3AD203B41FA5}">
                      <a16:colId xmlns:a16="http://schemas.microsoft.com/office/drawing/2014/main" val="17599124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400" dirty="0"/>
                        <a:t>האטום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492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3.0</a:t>
                      </a:r>
                      <a:endParaRPr lang="en-US" sz="2400" dirty="0">
                        <a:solidFill>
                          <a:srgbClr val="192A7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400" dirty="0"/>
                        <a:t>3.5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400" dirty="0" err="1"/>
                        <a:t>אלקטרושליליות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71712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88712" y="4011235"/>
            <a:ext cx="11161453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200" dirty="0">
                <a:solidFill>
                  <a:srgbClr val="12B4BC"/>
                </a:solidFill>
              </a:rPr>
              <a:t>בשני הקשרים יש אטום מימן. רדיוס אטום </a:t>
            </a:r>
            <a:r>
              <a:rPr lang="en-US" sz="2200" dirty="0">
                <a:solidFill>
                  <a:srgbClr val="12B4BC"/>
                </a:solidFill>
              </a:rPr>
              <a:t> </a:t>
            </a:r>
            <a:r>
              <a:rPr lang="he-IL" sz="2200" dirty="0">
                <a:solidFill>
                  <a:srgbClr val="12B4BC"/>
                </a:solidFill>
              </a:rPr>
              <a:t>חמצן &lt; רדיוס חנקן.</a:t>
            </a:r>
            <a:r>
              <a:rPr lang="en-US" sz="2200" dirty="0">
                <a:solidFill>
                  <a:srgbClr val="12B4BC"/>
                </a:solidFill>
              </a:rPr>
              <a:t>  </a:t>
            </a:r>
            <a:r>
              <a:rPr lang="he-IL" sz="2200" dirty="0">
                <a:solidFill>
                  <a:srgbClr val="12B4BC"/>
                </a:solidFill>
              </a:rPr>
              <a:t>לכן הגרעינים מושכים חזק יותר את האלקטרונים הקושרים בקשר </a:t>
            </a:r>
            <a:r>
              <a:rPr lang="en-US" sz="2200" dirty="0">
                <a:solidFill>
                  <a:srgbClr val="12B4BC"/>
                </a:solidFill>
              </a:rPr>
              <a:t>O-H</a:t>
            </a:r>
            <a:r>
              <a:rPr lang="he-IL" sz="2200" dirty="0">
                <a:solidFill>
                  <a:srgbClr val="12B4BC"/>
                </a:solidFill>
              </a:rPr>
              <a:t>.  שני הקשרים </a:t>
            </a:r>
            <a:r>
              <a:rPr lang="he-IL" sz="2200" dirty="0" err="1">
                <a:solidFill>
                  <a:srgbClr val="12B4BC"/>
                </a:solidFill>
              </a:rPr>
              <a:t>הקוולנטיים</a:t>
            </a:r>
            <a:r>
              <a:rPr lang="he-IL" sz="2200" dirty="0">
                <a:solidFill>
                  <a:srgbClr val="12B4BC"/>
                </a:solidFill>
              </a:rPr>
              <a:t> יחידים וקוטביים.  </a:t>
            </a:r>
            <a:endParaRPr lang="en-US" sz="2200" dirty="0">
              <a:solidFill>
                <a:srgbClr val="12B4BC"/>
              </a:solidFill>
            </a:endParaRPr>
          </a:p>
          <a:p>
            <a:r>
              <a:rPr lang="en-US" sz="2200" dirty="0">
                <a:solidFill>
                  <a:srgbClr val="12B4BC"/>
                </a:solidFill>
              </a:rPr>
              <a:t>				</a:t>
            </a:r>
            <a:r>
              <a:rPr lang="he-IL" sz="2200" dirty="0">
                <a:solidFill>
                  <a:srgbClr val="12B4BC"/>
                </a:solidFill>
              </a:rPr>
              <a:t>קוטביות הקשר </a:t>
            </a:r>
            <a:r>
              <a:rPr lang="en-US" sz="2200" dirty="0">
                <a:solidFill>
                  <a:srgbClr val="12B4BC"/>
                </a:solidFill>
              </a:rPr>
              <a:t>O-H</a:t>
            </a:r>
            <a:r>
              <a:rPr lang="he-IL" sz="2200" dirty="0">
                <a:solidFill>
                  <a:srgbClr val="12B4BC"/>
                </a:solidFill>
              </a:rPr>
              <a:t> &gt; קוטביות הקשר </a:t>
            </a:r>
            <a:r>
              <a:rPr lang="en-US" sz="2200" dirty="0">
                <a:solidFill>
                  <a:srgbClr val="12B4BC"/>
                </a:solidFill>
              </a:rPr>
              <a:t>N-H</a:t>
            </a:r>
            <a:r>
              <a:rPr lang="he-IL" sz="2200" dirty="0">
                <a:solidFill>
                  <a:srgbClr val="12B4BC"/>
                </a:solidFill>
              </a:rPr>
              <a:t> בשל הפרש </a:t>
            </a:r>
            <a:r>
              <a:rPr lang="en-US" sz="2200" dirty="0">
                <a:solidFill>
                  <a:srgbClr val="12B4BC"/>
                </a:solidFill>
              </a:rPr>
              <a:t>					</a:t>
            </a:r>
            <a:r>
              <a:rPr lang="he-IL" sz="2200" dirty="0">
                <a:solidFill>
                  <a:srgbClr val="12B4BC"/>
                </a:solidFill>
              </a:rPr>
              <a:t>אלקטרושליליות גדול יותר בין האטומים המשתתפים בקשר </a:t>
            </a:r>
            <a:r>
              <a:rPr lang="en-US" sz="2200" dirty="0">
                <a:solidFill>
                  <a:srgbClr val="12B4BC"/>
                </a:solidFill>
              </a:rPr>
              <a:t>					</a:t>
            </a:r>
            <a:r>
              <a:rPr lang="he-IL" sz="2200" dirty="0">
                <a:solidFill>
                  <a:srgbClr val="12B4BC"/>
                </a:solidFill>
              </a:rPr>
              <a:t>ובשל כך בנוסף לקשרי המשיכה בין הגרעינים לאלקטרונים </a:t>
            </a:r>
            <a:r>
              <a:rPr lang="en-US" sz="2200" dirty="0">
                <a:solidFill>
                  <a:srgbClr val="12B4BC"/>
                </a:solidFill>
              </a:rPr>
              <a:t>					</a:t>
            </a:r>
            <a:r>
              <a:rPr lang="he-IL" sz="2200" dirty="0">
                <a:solidFill>
                  <a:srgbClr val="12B4BC"/>
                </a:solidFill>
              </a:rPr>
              <a:t>הקושרים- מתווספים כוחות משיכה בין </a:t>
            </a:r>
            <a:r>
              <a:rPr lang="en-US" sz="2200" dirty="0">
                <a:solidFill>
                  <a:srgbClr val="12B4BC"/>
                </a:solidFill>
              </a:rPr>
              <a:t>	</a:t>
            </a:r>
            <a:r>
              <a:rPr lang="he-IL" sz="2200" dirty="0">
                <a:solidFill>
                  <a:srgbClr val="12B4BC"/>
                </a:solidFill>
              </a:rPr>
              <a:t>המטענים החלקיים על </a:t>
            </a:r>
            <a:r>
              <a:rPr lang="en-US" sz="2200" dirty="0">
                <a:solidFill>
                  <a:srgbClr val="12B4BC"/>
                </a:solidFill>
              </a:rPr>
              <a:t>					</a:t>
            </a:r>
            <a:r>
              <a:rPr lang="he-IL" sz="2200" dirty="0">
                <a:solidFill>
                  <a:srgbClr val="12B4BC"/>
                </a:solidFill>
              </a:rPr>
              <a:t>האטומים.</a:t>
            </a:r>
            <a:endParaRPr lang="en-US" sz="2200" dirty="0">
              <a:solidFill>
                <a:srgbClr val="12B4B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2334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F6469D9-7AB5-4B51-A971-96A91FB99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כותרת</a:t>
            </a:r>
            <a:endParaRPr lang="en-US" dirty="0"/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AB8BD618-A489-477B-BCFF-DD00331D5EA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he-IL" dirty="0"/>
              <a:t>סרקו את קוד ה-</a:t>
            </a:r>
            <a:r>
              <a:rPr lang="en-US" dirty="0"/>
              <a:t>QR</a:t>
            </a:r>
            <a:r>
              <a:rPr lang="he-IL" dirty="0"/>
              <a:t> וענו על השאלות</a:t>
            </a:r>
          </a:p>
          <a:p>
            <a:endParaRPr lang="he-IL" dirty="0"/>
          </a:p>
          <a:p>
            <a:endParaRPr lang="he-IL" dirty="0"/>
          </a:p>
          <a:p>
            <a:pPr marL="0" indent="0">
              <a:buNone/>
            </a:pPr>
            <a:r>
              <a:rPr lang="he-IL" b="1" dirty="0">
                <a:solidFill>
                  <a:srgbClr val="12B4BC"/>
                </a:solidFill>
              </a:rPr>
              <a:t>			בהצלחה לכולם!</a:t>
            </a:r>
          </a:p>
          <a:p>
            <a:endParaRPr lang="he-IL" dirty="0"/>
          </a:p>
        </p:txBody>
      </p:sp>
      <p:pic>
        <p:nvPicPr>
          <p:cNvPr id="7" name="תמונה 6" descr="תמונה שמכילה אובייקט, שעון&#10;&#10;התיאור נוצר באופן אוטומטי">
            <a:extLst>
              <a:ext uri="{FF2B5EF4-FFF2-40B4-BE49-F238E27FC236}">
                <a16:creationId xmlns:a16="http://schemas.microsoft.com/office/drawing/2014/main" id="{300B5EBA-5684-439B-82F6-2B288C3AC2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3F2EE"/>
              </a:clrFrom>
              <a:clrTo>
                <a:srgbClr val="F3F2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8" t="21296" r="8702"/>
          <a:stretch/>
        </p:blipFill>
        <p:spPr>
          <a:xfrm flipH="1">
            <a:off x="-1" y="4314285"/>
            <a:ext cx="2277745" cy="2037982"/>
          </a:xfrm>
          <a:prstGeom prst="rect">
            <a:avLst/>
          </a:prstGeom>
        </p:spPr>
      </p:pic>
      <p:sp>
        <p:nvSpPr>
          <p:cNvPr id="6" name="מלבן 5">
            <a:extLst>
              <a:ext uri="{FF2B5EF4-FFF2-40B4-BE49-F238E27FC236}">
                <a16:creationId xmlns:a16="http://schemas.microsoft.com/office/drawing/2014/main" id="{D989127E-4432-4D24-8B7A-2550CB04B507}"/>
              </a:ext>
            </a:extLst>
          </p:cNvPr>
          <p:cNvSpPr/>
          <p:nvPr/>
        </p:nvSpPr>
        <p:spPr>
          <a:xfrm>
            <a:off x="635507" y="828252"/>
            <a:ext cx="21451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36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סרקו אותי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9375" y="3216691"/>
            <a:ext cx="3135576" cy="3135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40028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הקשר הקוולנטי</a:t>
            </a:r>
          </a:p>
        </p:txBody>
      </p:sp>
      <p:sp>
        <p:nvSpPr>
          <p:cNvPr id="3" name="כותרת משנה 6"/>
          <p:cNvSpPr txBox="1">
            <a:spLocks/>
          </p:cNvSpPr>
          <p:nvPr/>
        </p:nvSpPr>
        <p:spPr>
          <a:xfrm>
            <a:off x="0" y="3290337"/>
            <a:ext cx="12192000" cy="642090"/>
          </a:xfrm>
          <a:prstGeom prst="rect">
            <a:avLst/>
          </a:prstGeom>
        </p:spPr>
        <p:txBody>
          <a:bodyPr/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e-IL" dirty="0">
                <a:solidFill>
                  <a:srgbClr val="002060"/>
                </a:solidFill>
                <a:sym typeface="Varela Round"/>
              </a:rPr>
              <a:t>נוסחה מולקולרית ונוסחת ייצוג אלקטרונית של מולקולות</a:t>
            </a:r>
            <a:endParaRPr lang="he-IL" dirty="0">
              <a:sym typeface="Varela Roun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הקשר הקוולנטי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פתרון תרגילים נבחרים שניתנו כשיעורי בית</a:t>
            </a:r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he-IL" dirty="0"/>
              <a:t>הסיבה העיקרית להיותו של הקשר </a:t>
            </a:r>
            <a:r>
              <a:rPr lang="en-US" dirty="0"/>
              <a:t>H</a:t>
            </a:r>
            <a:r>
              <a:rPr lang="he-IL" dirty="0"/>
              <a:t>-</a:t>
            </a:r>
            <a:r>
              <a:rPr lang="en-US" dirty="0"/>
              <a:t>H</a:t>
            </a:r>
            <a:r>
              <a:rPr lang="he-IL" dirty="0"/>
              <a:t> חזק יותר מאשר הקשר </a:t>
            </a:r>
            <a:r>
              <a:rPr lang="en-US" dirty="0"/>
              <a:t>C</a:t>
            </a:r>
            <a:r>
              <a:rPr lang="he-IL" dirty="0"/>
              <a:t>-</a:t>
            </a:r>
            <a:r>
              <a:rPr lang="en-US" dirty="0"/>
              <a:t>C</a:t>
            </a:r>
            <a:r>
              <a:rPr lang="he-IL" dirty="0"/>
              <a:t> היא: </a:t>
            </a:r>
            <a:br>
              <a:rPr lang="en-US" dirty="0"/>
            </a:br>
            <a:endParaRPr lang="he-IL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234515" y="2220286"/>
          <a:ext cx="10825370" cy="2897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41742">
                  <a:extLst>
                    <a:ext uri="{9D8B030D-6E8A-4147-A177-3AD203B41FA5}">
                      <a16:colId xmlns:a16="http://schemas.microsoft.com/office/drawing/2014/main" val="1200577323"/>
                    </a:ext>
                  </a:extLst>
                </a:gridCol>
                <a:gridCol w="1338943">
                  <a:extLst>
                    <a:ext uri="{9D8B030D-6E8A-4147-A177-3AD203B41FA5}">
                      <a16:colId xmlns:a16="http://schemas.microsoft.com/office/drawing/2014/main" val="3596775426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003037944"/>
                    </a:ext>
                  </a:extLst>
                </a:gridCol>
                <a:gridCol w="2242456">
                  <a:extLst>
                    <a:ext uri="{9D8B030D-6E8A-4147-A177-3AD203B41FA5}">
                      <a16:colId xmlns:a16="http://schemas.microsoft.com/office/drawing/2014/main" val="1788916356"/>
                    </a:ext>
                  </a:extLst>
                </a:gridCol>
              </a:tblGrid>
              <a:tr h="495530"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600" dirty="0">
                          <a:solidFill>
                            <a:srgbClr val="192A72"/>
                          </a:solidFill>
                          <a:effectLst/>
                          <a:latin typeface="+mn-lt"/>
                        </a:rPr>
                        <a:t>מסקנה מתבקשת לגבי חוזק הקשרים</a:t>
                      </a:r>
                      <a:endParaRPr lang="en-US" sz="1600" dirty="0">
                        <a:solidFill>
                          <a:srgbClr val="192A7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9EBF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dirty="0">
                          <a:solidFill>
                            <a:srgbClr val="192A72"/>
                          </a:solidFill>
                          <a:effectLst/>
                          <a:latin typeface="+mn-lt"/>
                        </a:rPr>
                        <a:t>הפריטים המושווים בשאלה:</a:t>
                      </a:r>
                      <a:endParaRPr lang="en-US" sz="1800" dirty="0">
                        <a:solidFill>
                          <a:srgbClr val="192A7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rgbClr val="192A72"/>
                        </a:solidFill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dirty="0">
                          <a:solidFill>
                            <a:srgbClr val="192A72"/>
                          </a:solidFill>
                          <a:effectLst/>
                          <a:latin typeface="+mn-lt"/>
                        </a:rPr>
                        <a:t>הקריטריונים לקביעת חוזק</a:t>
                      </a:r>
                      <a:r>
                        <a:rPr lang="en-US" sz="1800" dirty="0">
                          <a:solidFill>
                            <a:srgbClr val="192A72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he-IL" sz="1800" dirty="0">
                          <a:solidFill>
                            <a:srgbClr val="192A72"/>
                          </a:solidFill>
                          <a:effectLst/>
                          <a:latin typeface="+mn-lt"/>
                        </a:rPr>
                        <a:t>קשר</a:t>
                      </a:r>
                      <a:endParaRPr lang="en-US" sz="1800" dirty="0">
                        <a:solidFill>
                          <a:srgbClr val="192A72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0354295"/>
                  </a:ext>
                </a:extLst>
              </a:tr>
              <a:tr h="285605">
                <a:tc v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192A72"/>
                        </a:solidFill>
                      </a:endParaRPr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92A72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C</a:t>
                      </a:r>
                      <a:r>
                        <a:rPr kumimoji="0" lang="he-IL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92A72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-</a:t>
                      </a:r>
                      <a:r>
                        <a:rPr kumimoji="0" lang="en-US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92A72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C</a:t>
                      </a:r>
                      <a:endParaRPr kumimoji="0" lang="he-IL" sz="2000" b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92A72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92A72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H</a:t>
                      </a:r>
                      <a:r>
                        <a:rPr kumimoji="0" lang="he-IL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92A72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-</a:t>
                      </a:r>
                      <a:r>
                        <a:rPr kumimoji="0" lang="en-US" sz="20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92A72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H</a:t>
                      </a:r>
                      <a:endParaRPr lang="en-US" sz="2000" b="0" dirty="0">
                        <a:solidFill>
                          <a:srgbClr val="192A72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rgbClr val="192A72"/>
                        </a:solidFill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04615"/>
                  </a:ext>
                </a:extLst>
              </a:tr>
              <a:tr h="722079">
                <a:tc rowSpan="3"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err="1">
                          <a:solidFill>
                            <a:srgbClr val="11A4AB"/>
                          </a:solidFill>
                          <a:latin typeface="+mn-lt"/>
                        </a:rPr>
                        <a:t>r</a:t>
                      </a:r>
                      <a:r>
                        <a:rPr lang="en-US" sz="2000" baseline="-25000" dirty="0" err="1">
                          <a:solidFill>
                            <a:srgbClr val="11A4AB"/>
                          </a:solidFill>
                          <a:latin typeface="+mn-lt"/>
                        </a:rPr>
                        <a:t>H</a:t>
                      </a:r>
                      <a:r>
                        <a:rPr lang="en-US" sz="2000" baseline="0" dirty="0">
                          <a:solidFill>
                            <a:srgbClr val="11A4AB"/>
                          </a:solidFill>
                          <a:latin typeface="+mn-lt"/>
                        </a:rPr>
                        <a:t>=120 pm</a:t>
                      </a:r>
                      <a:r>
                        <a:rPr lang="he-IL" sz="2000" baseline="0" dirty="0">
                          <a:solidFill>
                            <a:srgbClr val="11A4AB"/>
                          </a:solidFill>
                          <a:latin typeface="+mn-lt"/>
                        </a:rPr>
                        <a:t> </a:t>
                      </a:r>
                      <a:r>
                        <a:rPr lang="en-US" sz="2000" baseline="0" dirty="0">
                          <a:solidFill>
                            <a:srgbClr val="11A4AB"/>
                          </a:solidFill>
                          <a:latin typeface="+mn-lt"/>
                        </a:rPr>
                        <a:t>&gt;</a:t>
                      </a:r>
                      <a:r>
                        <a:rPr lang="he-IL" sz="2000" baseline="0" dirty="0">
                          <a:solidFill>
                            <a:srgbClr val="11A4AB"/>
                          </a:solidFill>
                          <a:latin typeface="+mn-lt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rgbClr val="11A4AB"/>
                          </a:solidFill>
                          <a:latin typeface="+mn-lt"/>
                        </a:rPr>
                        <a:t>r</a:t>
                      </a:r>
                      <a:r>
                        <a:rPr lang="en-US" sz="2000" baseline="-25000" dirty="0" err="1">
                          <a:solidFill>
                            <a:srgbClr val="11A4AB"/>
                          </a:solidFill>
                          <a:latin typeface="+mn-lt"/>
                        </a:rPr>
                        <a:t>C</a:t>
                      </a:r>
                      <a:r>
                        <a:rPr lang="en-US" sz="2000" baseline="0" dirty="0">
                          <a:solidFill>
                            <a:srgbClr val="11A4AB"/>
                          </a:solidFill>
                          <a:latin typeface="+mn-lt"/>
                        </a:rPr>
                        <a:t>=170 pm</a:t>
                      </a:r>
                      <a:endParaRPr lang="he-IL" sz="2000" dirty="0">
                        <a:solidFill>
                          <a:srgbClr val="11A4AB"/>
                        </a:solidFill>
                        <a:latin typeface="+mn-lt"/>
                      </a:endParaRPr>
                    </a:p>
                    <a:p>
                      <a:pPr marL="0" marR="0" lvl="0" indent="0" algn="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000" dirty="0">
                          <a:solidFill>
                            <a:srgbClr val="11A4AB"/>
                          </a:solidFill>
                          <a:latin typeface="+mn-lt"/>
                        </a:rPr>
                        <a:t>כל שרדיוס האטומים גדֵל- המרחק בין האטומים גדֵל אף הוא וכוחות המשיכה בין האלקטרונים הקושרים לגרעינים חלשים יותר.  נדרשת פחות אנרגיה לניתוק הקשר הקוולנטי.</a:t>
                      </a:r>
                      <a:endParaRPr lang="he-IL" sz="2000" dirty="0">
                        <a:solidFill>
                          <a:srgbClr val="11A4AB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שתי רמות אלקטרוניות </a:t>
                      </a:r>
                      <a:endParaRPr lang="en-US" sz="1400" b="0" dirty="0">
                        <a:solidFill>
                          <a:srgbClr val="192A72"/>
                        </a:solidFill>
                        <a:latin typeface="+mn-lt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he-IL" sz="1800" b="0" i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e-I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רמה אלקטרונית</a:t>
                      </a:r>
                      <a:endParaRPr lang="en-US" sz="1400" b="0" dirty="0">
                        <a:solidFill>
                          <a:srgbClr val="192A72"/>
                        </a:solidFill>
                        <a:latin typeface="+mn-lt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solidFill>
                            <a:srgbClr val="192A72"/>
                          </a:solidFill>
                          <a:effectLst/>
                          <a:latin typeface="+mn-lt"/>
                        </a:rPr>
                        <a:t>רדיוס  האטומים המשתתפים בקשר </a:t>
                      </a:r>
                      <a:endParaRPr lang="en-US" sz="1800" dirty="0">
                        <a:solidFill>
                          <a:srgbClr val="192A7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5788362"/>
                  </a:ext>
                </a:extLst>
              </a:tr>
              <a:tr h="447001">
                <a:tc v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192A7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9EBF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192A72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he-IL" sz="2000" dirty="0">
                          <a:solidFill>
                            <a:srgbClr val="192A72"/>
                          </a:solidFill>
                          <a:latin typeface="+mn-lt"/>
                        </a:rPr>
                        <a:t>כל הקשרים יחידים</a:t>
                      </a:r>
                      <a:r>
                        <a:rPr lang="en-US" sz="2000" dirty="0">
                          <a:solidFill>
                            <a:srgbClr val="192A72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2000" dirty="0">
                        <a:solidFill>
                          <a:srgbClr val="192A7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192A72"/>
                        </a:solidFill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solidFill>
                            <a:srgbClr val="192A72"/>
                          </a:solidFill>
                          <a:effectLst/>
                          <a:latin typeface="+mn-lt"/>
                          <a:ea typeface="+mn-ea"/>
                        </a:rPr>
                        <a:t>סדר</a:t>
                      </a:r>
                      <a:r>
                        <a:rPr lang="he-IL" sz="1800" baseline="0" dirty="0">
                          <a:solidFill>
                            <a:srgbClr val="192A72"/>
                          </a:solidFill>
                          <a:effectLst/>
                          <a:latin typeface="+mn-lt"/>
                          <a:ea typeface="+mn-ea"/>
                        </a:rPr>
                        <a:t> הקשר</a:t>
                      </a:r>
                      <a:endParaRPr lang="en-US" sz="1800" dirty="0">
                        <a:solidFill>
                          <a:srgbClr val="192A7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938049"/>
                  </a:ext>
                </a:extLst>
              </a:tr>
              <a:tr h="928387">
                <a:tc v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192A7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dirty="0">
                          <a:solidFill>
                            <a:srgbClr val="192A72"/>
                          </a:solidFill>
                          <a:latin typeface="+mn-lt"/>
                        </a:rPr>
                        <a:t>כל הקשרים טהורים</a:t>
                      </a:r>
                      <a:endParaRPr lang="en-US" sz="1800" dirty="0">
                        <a:solidFill>
                          <a:srgbClr val="192A7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192A72"/>
                        </a:solidFill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solidFill>
                            <a:srgbClr val="192A72"/>
                          </a:solidFill>
                          <a:effectLst/>
                          <a:latin typeface="+mn-lt"/>
                        </a:rPr>
                        <a:t>קוטביות הקשר 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solidFill>
                            <a:srgbClr val="192A72"/>
                          </a:solidFill>
                          <a:effectLst/>
                          <a:latin typeface="+mn-lt"/>
                        </a:rPr>
                        <a:t>        -קוטבי</a:t>
                      </a:r>
                      <a:r>
                        <a:rPr lang="en-US" sz="1800" dirty="0">
                          <a:solidFill>
                            <a:srgbClr val="192A72"/>
                          </a:solidFill>
                          <a:effectLst/>
                          <a:latin typeface="+mn-lt"/>
                        </a:rPr>
                        <a:t>/</a:t>
                      </a:r>
                      <a:r>
                        <a:rPr lang="he-IL" sz="1800" dirty="0">
                          <a:solidFill>
                            <a:srgbClr val="192A72"/>
                          </a:solidFill>
                          <a:effectLst/>
                          <a:latin typeface="+mn-lt"/>
                        </a:rPr>
                        <a:t>טהור</a:t>
                      </a:r>
                      <a:endParaRPr lang="en-US" sz="1800" dirty="0">
                        <a:solidFill>
                          <a:srgbClr val="192A72"/>
                        </a:solidFill>
                        <a:effectLst/>
                        <a:latin typeface="+mn-lt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solidFill>
                            <a:srgbClr val="192A72"/>
                          </a:solidFill>
                          <a:effectLst/>
                          <a:latin typeface="+mn-lt"/>
                        </a:rPr>
                        <a:t>        -מידת הקוטביות</a:t>
                      </a:r>
                      <a:endParaRPr lang="en-US" sz="1800" dirty="0">
                        <a:solidFill>
                          <a:srgbClr val="192A72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496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7456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הקשר הקוולנטי</a:t>
            </a:r>
            <a:endParaRPr lang="he-IL" dirty="0"/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/>
              <a:t>פתרון תרגילים נבחרים שניתנו כשיעורי בית</a:t>
            </a:r>
            <a:endParaRPr lang="he-IL" dirty="0"/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e-IL" b="1"/>
              <a:t>מהו הדירוג הנכון של חוזק הקשרים הקוולנטיים:               		</a:t>
            </a:r>
            <a:endParaRPr lang="en-US" b="1"/>
          </a:p>
          <a:p>
            <a:pPr marL="0" indent="0">
              <a:lnSpc>
                <a:spcPct val="150000"/>
              </a:lnSpc>
              <a:buNone/>
            </a:pPr>
            <a:r>
              <a:rPr lang="he-IL" sz="2200" b="1"/>
              <a:t>א. </a:t>
            </a:r>
            <a:r>
              <a:rPr lang="en-US" sz="2200" b="1"/>
              <a:t>C=O &lt; C=N &lt; C−N</a:t>
            </a:r>
            <a:endParaRPr lang="he-IL" sz="2200" b="1"/>
          </a:p>
          <a:p>
            <a:pPr marL="0" indent="0">
              <a:lnSpc>
                <a:spcPct val="150000"/>
              </a:lnSpc>
              <a:buNone/>
            </a:pPr>
            <a:r>
              <a:rPr lang="he-IL" sz="2200" b="1"/>
              <a:t>ב. </a:t>
            </a:r>
            <a:r>
              <a:rPr lang="pt-BR" sz="2200" b="1"/>
              <a:t>N-H &lt; H−O &lt; C−H</a:t>
            </a:r>
            <a:endParaRPr lang="he-IL" sz="2200" b="1"/>
          </a:p>
          <a:p>
            <a:pPr marL="0" indent="0">
              <a:lnSpc>
                <a:spcPct val="150000"/>
              </a:lnSpc>
              <a:buNone/>
            </a:pPr>
            <a:r>
              <a:rPr lang="he-IL" sz="2200" b="1"/>
              <a:t>ג. </a:t>
            </a:r>
            <a:r>
              <a:rPr lang="en-US" sz="2200" b="1"/>
              <a:t>C=N &lt; C=O &lt; C−O</a:t>
            </a:r>
            <a:endParaRPr lang="he-IL" sz="2200" b="1"/>
          </a:p>
          <a:p>
            <a:pPr marL="0" indent="0">
              <a:lnSpc>
                <a:spcPct val="150000"/>
              </a:lnSpc>
              <a:buNone/>
            </a:pPr>
            <a:r>
              <a:rPr lang="he-IL" sz="2200" b="1"/>
              <a:t>ד. </a:t>
            </a:r>
            <a:r>
              <a:rPr lang="en-US" sz="2200" b="1"/>
              <a:t>C=C &lt; C−C &lt; C−N</a:t>
            </a:r>
            <a:endParaRPr lang="he-IL" sz="2200" b="1"/>
          </a:p>
          <a:p>
            <a:pPr lvl="8">
              <a:lnSpc>
                <a:spcPct val="150000"/>
              </a:lnSpc>
            </a:pPr>
            <a:endParaRPr lang="he-IL"/>
          </a:p>
          <a:p>
            <a:pPr marL="0" indent="0">
              <a:lnSpc>
                <a:spcPct val="150000"/>
              </a:lnSpc>
              <a:buNone/>
            </a:pP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185045" y="2160868"/>
            <a:ext cx="7935687" cy="44012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he-IL" sz="2000" dirty="0">
                <a:solidFill>
                  <a:srgbClr val="192A72"/>
                </a:solidFill>
              </a:rPr>
              <a:t>רדיוס האטומים המשתתפים בקשר </a:t>
            </a:r>
            <a:r>
              <a:rPr lang="he-IL" sz="2000" dirty="0" err="1">
                <a:solidFill>
                  <a:srgbClr val="192A72"/>
                </a:solidFill>
              </a:rPr>
              <a:t>הקוולנטי</a:t>
            </a:r>
            <a:r>
              <a:rPr lang="he-IL" sz="2000" dirty="0">
                <a:solidFill>
                  <a:srgbClr val="192A72"/>
                </a:solidFill>
              </a:rPr>
              <a:t>: </a:t>
            </a:r>
            <a:r>
              <a:rPr lang="en-US" sz="2000" dirty="0" err="1">
                <a:solidFill>
                  <a:srgbClr val="192A72"/>
                </a:solidFill>
                <a:latin typeface="Varela Round" panose="00000500000000000000" pitchFamily="2" charset="-79"/>
              </a:rPr>
              <a:t>r</a:t>
            </a:r>
            <a:r>
              <a:rPr lang="en-US" sz="2000" baseline="-25000" dirty="0" err="1">
                <a:solidFill>
                  <a:srgbClr val="192A72"/>
                </a:solidFill>
                <a:latin typeface="Varela Round" panose="00000500000000000000" pitchFamily="2" charset="-79"/>
              </a:rPr>
              <a:t>H</a:t>
            </a:r>
            <a:r>
              <a:rPr lang="en-US" sz="2000" dirty="0">
                <a:solidFill>
                  <a:srgbClr val="192A72"/>
                </a:solidFill>
                <a:latin typeface="Varela Round" panose="00000500000000000000" pitchFamily="2" charset="-79"/>
              </a:rPr>
              <a:t> &lt;&lt; </a:t>
            </a:r>
            <a:r>
              <a:rPr lang="en-US" sz="2000" dirty="0" err="1">
                <a:solidFill>
                  <a:srgbClr val="192A72"/>
                </a:solidFill>
                <a:latin typeface="Varela Round" panose="00000500000000000000" pitchFamily="2" charset="-79"/>
              </a:rPr>
              <a:t>r</a:t>
            </a:r>
            <a:r>
              <a:rPr lang="en-US" sz="2000" baseline="-25000" dirty="0" err="1">
                <a:solidFill>
                  <a:srgbClr val="192A72"/>
                </a:solidFill>
                <a:latin typeface="Varela Round" panose="00000500000000000000" pitchFamily="2" charset="-79"/>
              </a:rPr>
              <a:t>O</a:t>
            </a:r>
            <a:r>
              <a:rPr lang="en-US" sz="2000" dirty="0">
                <a:solidFill>
                  <a:srgbClr val="192A72"/>
                </a:solidFill>
                <a:latin typeface="Varela Round" panose="00000500000000000000" pitchFamily="2" charset="-79"/>
              </a:rPr>
              <a:t> &lt; </a:t>
            </a:r>
            <a:r>
              <a:rPr lang="en-US" sz="2000" dirty="0" err="1">
                <a:solidFill>
                  <a:srgbClr val="192A72"/>
                </a:solidFill>
                <a:latin typeface="Varela Round" panose="00000500000000000000" pitchFamily="2" charset="-79"/>
              </a:rPr>
              <a:t>r</a:t>
            </a:r>
            <a:r>
              <a:rPr lang="en-US" sz="2000" baseline="-25000" dirty="0" err="1">
                <a:solidFill>
                  <a:srgbClr val="192A72"/>
                </a:solidFill>
                <a:latin typeface="Varela Round" panose="00000500000000000000" pitchFamily="2" charset="-79"/>
              </a:rPr>
              <a:t>N</a:t>
            </a:r>
            <a:r>
              <a:rPr lang="en-US" sz="2000" dirty="0">
                <a:solidFill>
                  <a:srgbClr val="192A72"/>
                </a:solidFill>
                <a:latin typeface="Varela Round" panose="00000500000000000000" pitchFamily="2" charset="-79"/>
              </a:rPr>
              <a:t> &lt; </a:t>
            </a:r>
            <a:r>
              <a:rPr lang="en-US" sz="2000" dirty="0" err="1">
                <a:solidFill>
                  <a:srgbClr val="192A72"/>
                </a:solidFill>
                <a:latin typeface="Varela Round" panose="00000500000000000000" pitchFamily="2" charset="-79"/>
              </a:rPr>
              <a:t>r</a:t>
            </a:r>
            <a:r>
              <a:rPr lang="en-US" sz="2000" baseline="-25000" dirty="0" err="1">
                <a:solidFill>
                  <a:srgbClr val="192A72"/>
                </a:solidFill>
                <a:latin typeface="Varela Round" panose="00000500000000000000" pitchFamily="2" charset="-79"/>
              </a:rPr>
              <a:t>C</a:t>
            </a:r>
            <a:endParaRPr lang="en-US" sz="2000" dirty="0">
              <a:solidFill>
                <a:srgbClr val="192A72"/>
              </a:solidFill>
              <a:latin typeface="Varela Round" panose="00000500000000000000" pitchFamily="2" charset="-79"/>
            </a:endParaRPr>
          </a:p>
          <a:p>
            <a:r>
              <a:rPr lang="he-IL" sz="2000" dirty="0">
                <a:solidFill>
                  <a:srgbClr val="11A4AB"/>
                </a:solidFill>
              </a:rPr>
              <a:t>ככל שרדיוס האטומים גדֵל- המרחק בין האטומים גדֵל אף הוא וכוחות המשיכה בין האלקטרונים הקושרים לגרעינים חלשים יותר.  נדרשת פחות אנרגיה לניתוק הקשר </a:t>
            </a:r>
            <a:r>
              <a:rPr lang="he-IL" sz="2000" dirty="0" err="1">
                <a:solidFill>
                  <a:srgbClr val="11A4AB"/>
                </a:solidFill>
              </a:rPr>
              <a:t>הקוולנטי</a:t>
            </a:r>
            <a:r>
              <a:rPr lang="he-IL" sz="2000" dirty="0">
                <a:solidFill>
                  <a:srgbClr val="11A4AB"/>
                </a:solidFill>
              </a:rPr>
              <a:t>.</a:t>
            </a:r>
          </a:p>
          <a:p>
            <a:r>
              <a:rPr lang="he-IL" sz="2000" dirty="0">
                <a:solidFill>
                  <a:srgbClr val="192A72"/>
                </a:solidFill>
              </a:rPr>
              <a:t>סדר הקשר: כפול &gt; יחיד</a:t>
            </a:r>
          </a:p>
          <a:p>
            <a:r>
              <a:rPr lang="he-IL" sz="2000" dirty="0">
                <a:solidFill>
                  <a:srgbClr val="11A4AB"/>
                </a:solidFill>
              </a:rPr>
              <a:t>ככל שגדל מספר זוגות האלקטרונים הקושרים כך גדלה המשיכה בין אלקטרוני הקשר לבין הגרעינים של שני האטומים הנקשרים. האטומים יתקרבו והאנרגיה הנדרשת לניתוק הקשר גדֵלה.</a:t>
            </a:r>
            <a:endParaRPr lang="en-US" sz="2000" dirty="0">
              <a:solidFill>
                <a:srgbClr val="11A4AB"/>
              </a:solidFill>
              <a:ea typeface="Calibri" panose="020F0502020204030204" pitchFamily="34" charset="0"/>
            </a:endParaRPr>
          </a:p>
          <a:p>
            <a:r>
              <a:rPr lang="he-IL" sz="2000" dirty="0">
                <a:solidFill>
                  <a:srgbClr val="192A72"/>
                </a:solidFill>
              </a:rPr>
              <a:t>קוטביות הקשרים: קשר קוטבי &gt; קשר טהור</a:t>
            </a:r>
          </a:p>
          <a:p>
            <a:r>
              <a:rPr lang="he-IL" sz="2000" dirty="0"/>
              <a:t>מידת הקוטביות:</a:t>
            </a:r>
            <a:r>
              <a:rPr lang="he-IL" dirty="0"/>
              <a:t> </a:t>
            </a:r>
          </a:p>
          <a:p>
            <a:r>
              <a:rPr lang="he-IL" sz="2000" dirty="0">
                <a:solidFill>
                  <a:srgbClr val="11A4AB"/>
                </a:solidFill>
              </a:rPr>
              <a:t>בקשר </a:t>
            </a:r>
            <a:r>
              <a:rPr lang="he-IL" sz="2000" dirty="0" err="1">
                <a:solidFill>
                  <a:srgbClr val="11A4AB"/>
                </a:solidFill>
              </a:rPr>
              <a:t>קוולנטי</a:t>
            </a:r>
            <a:r>
              <a:rPr lang="he-IL" sz="2000" dirty="0">
                <a:solidFill>
                  <a:srgbClr val="11A4AB"/>
                </a:solidFill>
              </a:rPr>
              <a:t> קוטבי בנוסף לכוחות </a:t>
            </a:r>
          </a:p>
          <a:p>
            <a:r>
              <a:rPr lang="he-IL" sz="2000" dirty="0">
                <a:solidFill>
                  <a:srgbClr val="11A4AB"/>
                </a:solidFill>
              </a:rPr>
              <a:t>המשיכה שבין אלקטרוני הקשר </a:t>
            </a:r>
          </a:p>
          <a:p>
            <a:r>
              <a:rPr lang="he-IL" sz="2000" dirty="0">
                <a:solidFill>
                  <a:srgbClr val="11A4AB"/>
                </a:solidFill>
              </a:rPr>
              <a:t>לגרעינים פועלים כוחות משיכה בין המטענים החלקיים על האטומים המשתתפים בקשר (דו הקטבים) ותידרש אנרגיה רבה יותר לניתוק הקשר</a:t>
            </a:r>
            <a:r>
              <a:rPr lang="he-IL" dirty="0">
                <a:solidFill>
                  <a:srgbClr val="11A4AB"/>
                </a:solidFill>
              </a:rPr>
              <a:t>.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95945" y="4951521"/>
          <a:ext cx="4016829" cy="7416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71359">
                  <a:extLst>
                    <a:ext uri="{9D8B030D-6E8A-4147-A177-3AD203B41FA5}">
                      <a16:colId xmlns:a16="http://schemas.microsoft.com/office/drawing/2014/main" val="524178902"/>
                    </a:ext>
                  </a:extLst>
                </a:gridCol>
                <a:gridCol w="571359">
                  <a:extLst>
                    <a:ext uri="{9D8B030D-6E8A-4147-A177-3AD203B41FA5}">
                      <a16:colId xmlns:a16="http://schemas.microsoft.com/office/drawing/2014/main" val="198547789"/>
                    </a:ext>
                  </a:extLst>
                </a:gridCol>
                <a:gridCol w="571359">
                  <a:extLst>
                    <a:ext uri="{9D8B030D-6E8A-4147-A177-3AD203B41FA5}">
                      <a16:colId xmlns:a16="http://schemas.microsoft.com/office/drawing/2014/main" val="230656805"/>
                    </a:ext>
                  </a:extLst>
                </a:gridCol>
                <a:gridCol w="571359">
                  <a:extLst>
                    <a:ext uri="{9D8B030D-6E8A-4147-A177-3AD203B41FA5}">
                      <a16:colId xmlns:a16="http://schemas.microsoft.com/office/drawing/2014/main" val="3617189485"/>
                    </a:ext>
                  </a:extLst>
                </a:gridCol>
                <a:gridCol w="1731393">
                  <a:extLst>
                    <a:ext uri="{9D8B030D-6E8A-4147-A177-3AD203B41FA5}">
                      <a16:colId xmlns:a16="http://schemas.microsoft.com/office/drawing/2014/main" val="17599124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האטום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492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2.1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2.5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3.0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 err="1"/>
                        <a:t>אלקטרושליליות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717123"/>
                  </a:ext>
                </a:extLst>
              </a:tr>
            </a:tbl>
          </a:graphicData>
        </a:graphic>
      </p:graphicFrame>
      <p:sp>
        <p:nvSpPr>
          <p:cNvPr id="3" name="Rounded Rectangle 2"/>
          <p:cNvSpPr/>
          <p:nvPr/>
        </p:nvSpPr>
        <p:spPr>
          <a:xfrm>
            <a:off x="8628726" y="2286000"/>
            <a:ext cx="3048000" cy="478971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85045" y="2160868"/>
            <a:ext cx="7935687" cy="4401205"/>
          </a:xfrm>
          <a:prstGeom prst="rect">
            <a:avLst/>
          </a:prstGeom>
          <a:noFill/>
          <a:ln>
            <a:solidFill>
              <a:srgbClr val="192A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" name="Ink 9"/>
              <p14:cNvContentPartPr/>
              <p14:nvPr/>
            </p14:nvContentPartPr>
            <p14:xfrm>
              <a:off x="2863114" y="2307840"/>
              <a:ext cx="360" cy="360"/>
            </p14:xfrm>
          </p:contentPart>
        </mc:Choice>
        <mc:Fallback xmlns="">
          <p:pic>
            <p:nvPicPr>
              <p:cNvPr id="10" name="Ink 9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800114" y="2181840"/>
                <a:ext cx="126360" cy="252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1" name="Ink 10"/>
              <p14:cNvContentPartPr/>
              <p14:nvPr/>
            </p14:nvContentPartPr>
            <p14:xfrm>
              <a:off x="2863114" y="2307840"/>
              <a:ext cx="360" cy="360"/>
            </p14:xfrm>
          </p:contentPart>
        </mc:Choice>
        <mc:Fallback xmlns="">
          <p:pic>
            <p:nvPicPr>
              <p:cNvPr id="11" name="Ink 10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800114" y="2181840"/>
                <a:ext cx="126360" cy="252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2" name="Ink 11"/>
              <p14:cNvContentPartPr/>
              <p14:nvPr/>
            </p14:nvContentPartPr>
            <p14:xfrm>
              <a:off x="3080554" y="2318640"/>
              <a:ext cx="360" cy="360"/>
            </p14:xfrm>
          </p:contentPart>
        </mc:Choice>
        <mc:Fallback xmlns="">
          <p:pic>
            <p:nvPicPr>
              <p:cNvPr id="12" name="Ink 11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017554" y="2192640"/>
                <a:ext cx="126360" cy="252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3" name="Ink 12"/>
              <p14:cNvContentPartPr/>
              <p14:nvPr/>
            </p14:nvContentPartPr>
            <p14:xfrm>
              <a:off x="3048154" y="2318640"/>
              <a:ext cx="360" cy="360"/>
            </p14:xfrm>
          </p:contentPart>
        </mc:Choice>
        <mc:Fallback xmlns="">
          <p:pic>
            <p:nvPicPr>
              <p:cNvPr id="13" name="Ink 12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985154" y="2192640"/>
                <a:ext cx="126360" cy="252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6" name="Ink 15"/>
              <p14:cNvContentPartPr/>
              <p14:nvPr/>
            </p14:nvContentPartPr>
            <p14:xfrm>
              <a:off x="3189634" y="2460120"/>
              <a:ext cx="360" cy="360"/>
            </p14:xfrm>
          </p:contentPart>
        </mc:Choice>
        <mc:Fallback xmlns="">
          <p:pic>
            <p:nvPicPr>
              <p:cNvPr id="16" name="Ink 15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126634" y="2334120"/>
                <a:ext cx="126360" cy="252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7" name="Ink 16"/>
              <p14:cNvContentPartPr/>
              <p14:nvPr/>
            </p14:nvContentPartPr>
            <p14:xfrm>
              <a:off x="2710474" y="2449320"/>
              <a:ext cx="360" cy="360"/>
            </p14:xfrm>
          </p:contentPart>
        </mc:Choice>
        <mc:Fallback xmlns="">
          <p:pic>
            <p:nvPicPr>
              <p:cNvPr id="17" name="Ink 16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647474" y="2323320"/>
                <a:ext cx="126360" cy="252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8" name="Ink 17"/>
              <p14:cNvContentPartPr/>
              <p14:nvPr/>
            </p14:nvContentPartPr>
            <p14:xfrm>
              <a:off x="2645314" y="2416560"/>
              <a:ext cx="11160" cy="11160"/>
            </p14:xfrm>
          </p:contentPart>
        </mc:Choice>
        <mc:Fallback xmlns="">
          <p:pic>
            <p:nvPicPr>
              <p:cNvPr id="18" name="Ink 17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582314" y="2290560"/>
                <a:ext cx="137160" cy="263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9" name="Ink 18"/>
              <p14:cNvContentPartPr/>
              <p14:nvPr/>
            </p14:nvContentPartPr>
            <p14:xfrm>
              <a:off x="2623354" y="2416560"/>
              <a:ext cx="360" cy="360"/>
            </p14:xfrm>
          </p:contentPart>
        </mc:Choice>
        <mc:Fallback xmlns="">
          <p:pic>
            <p:nvPicPr>
              <p:cNvPr id="19" name="Ink 18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560354" y="2290560"/>
                <a:ext cx="126360" cy="252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25" name="Ink 24"/>
              <p14:cNvContentPartPr/>
              <p14:nvPr/>
            </p14:nvContentPartPr>
            <p14:xfrm>
              <a:off x="1893994" y="2292720"/>
              <a:ext cx="1121760" cy="102600"/>
            </p14:xfrm>
          </p:contentPart>
        </mc:Choice>
        <mc:Fallback xmlns="">
          <p:pic>
            <p:nvPicPr>
              <p:cNvPr id="25" name="Ink 24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821994" y="2148720"/>
                <a:ext cx="1265760" cy="39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26" name="Ink 25"/>
              <p14:cNvContentPartPr/>
              <p14:nvPr/>
            </p14:nvContentPartPr>
            <p14:xfrm>
              <a:off x="3058954" y="2275080"/>
              <a:ext cx="360" cy="360"/>
            </p14:xfrm>
          </p:contentPart>
        </mc:Choice>
        <mc:Fallback xmlns="">
          <p:pic>
            <p:nvPicPr>
              <p:cNvPr id="26" name="Ink 25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2986954" y="2131080"/>
                <a:ext cx="144360" cy="288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27" name="Ink 26"/>
              <p14:cNvContentPartPr/>
              <p14:nvPr/>
            </p14:nvContentPartPr>
            <p14:xfrm>
              <a:off x="3069754" y="2275080"/>
              <a:ext cx="360" cy="360"/>
            </p14:xfrm>
          </p:contentPart>
        </mc:Choice>
        <mc:Fallback xmlns="">
          <p:pic>
            <p:nvPicPr>
              <p:cNvPr id="27" name="Ink 26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2997754" y="2131080"/>
                <a:ext cx="144360" cy="288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28" name="Ink 27"/>
              <p14:cNvContentPartPr/>
              <p14:nvPr/>
            </p14:nvContentPartPr>
            <p14:xfrm>
              <a:off x="3069754" y="2285880"/>
              <a:ext cx="360" cy="22320"/>
            </p14:xfrm>
          </p:contentPart>
        </mc:Choice>
        <mc:Fallback xmlns="">
          <p:pic>
            <p:nvPicPr>
              <p:cNvPr id="28" name="Ink 27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997754" y="2141880"/>
                <a:ext cx="144360" cy="310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29" name="Ink 28"/>
              <p14:cNvContentPartPr/>
              <p14:nvPr/>
            </p14:nvContentPartPr>
            <p14:xfrm>
              <a:off x="2884714" y="2340600"/>
              <a:ext cx="54720" cy="32760"/>
            </p14:xfrm>
          </p:contentPart>
        </mc:Choice>
        <mc:Fallback xmlns="">
          <p:pic>
            <p:nvPicPr>
              <p:cNvPr id="29" name="Ink 28"/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2812714" y="2196600"/>
                <a:ext cx="198720" cy="32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30" name="Ink 29"/>
              <p14:cNvContentPartPr/>
              <p14:nvPr/>
            </p14:nvContentPartPr>
            <p14:xfrm>
              <a:off x="2743234" y="2373000"/>
              <a:ext cx="54720" cy="360"/>
            </p14:xfrm>
          </p:contentPart>
        </mc:Choice>
        <mc:Fallback xmlns="">
          <p:pic>
            <p:nvPicPr>
              <p:cNvPr id="30" name="Ink 29"/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2671234" y="2229000"/>
                <a:ext cx="198720" cy="288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31" name="Ink 30"/>
              <p14:cNvContentPartPr/>
              <p14:nvPr/>
            </p14:nvContentPartPr>
            <p14:xfrm>
              <a:off x="2525434" y="2373000"/>
              <a:ext cx="76680" cy="360"/>
            </p14:xfrm>
          </p:contentPart>
        </mc:Choice>
        <mc:Fallback xmlns="">
          <p:pic>
            <p:nvPicPr>
              <p:cNvPr id="31" name="Ink 30"/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2453434" y="2229000"/>
                <a:ext cx="220680" cy="288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32" name="Ink 31"/>
              <p14:cNvContentPartPr/>
              <p14:nvPr/>
            </p14:nvContentPartPr>
            <p14:xfrm>
              <a:off x="2307634" y="2373000"/>
              <a:ext cx="98640" cy="360"/>
            </p14:xfrm>
          </p:contentPart>
        </mc:Choice>
        <mc:Fallback xmlns="">
          <p:pic>
            <p:nvPicPr>
              <p:cNvPr id="32" name="Ink 31"/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2235634" y="2229000"/>
                <a:ext cx="242640" cy="288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33" name="Ink 32"/>
              <p14:cNvContentPartPr/>
              <p14:nvPr/>
            </p14:nvContentPartPr>
            <p14:xfrm>
              <a:off x="2220514" y="2373000"/>
              <a:ext cx="33120" cy="11160"/>
            </p14:xfrm>
          </p:contentPart>
        </mc:Choice>
        <mc:Fallback xmlns="">
          <p:pic>
            <p:nvPicPr>
              <p:cNvPr id="33" name="Ink 32"/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2148514" y="2229000"/>
                <a:ext cx="177120" cy="299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36" name="Ink 35"/>
              <p14:cNvContentPartPr/>
              <p14:nvPr/>
            </p14:nvContentPartPr>
            <p14:xfrm>
              <a:off x="1937554" y="2263560"/>
              <a:ext cx="1078200" cy="66240"/>
            </p14:xfrm>
          </p:contentPart>
        </mc:Choice>
        <mc:Fallback xmlns="">
          <p:pic>
            <p:nvPicPr>
              <p:cNvPr id="36" name="Ink 35"/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1865554" y="2119560"/>
                <a:ext cx="1222200" cy="354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37" name="Ink 36"/>
              <p14:cNvContentPartPr/>
              <p14:nvPr/>
            </p14:nvContentPartPr>
            <p14:xfrm>
              <a:off x="3156154" y="2623560"/>
              <a:ext cx="11880" cy="21960"/>
            </p14:xfrm>
          </p:contentPart>
        </mc:Choice>
        <mc:Fallback xmlns="">
          <p:pic>
            <p:nvPicPr>
              <p:cNvPr id="37" name="Ink 36"/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3084154" y="2479560"/>
                <a:ext cx="155880" cy="309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69620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הקשר הקוולנטי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נוסחה מולקולרית</a:t>
            </a:r>
            <a:endParaRPr lang="en-US" dirty="0"/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630008"/>
            <a:ext cx="11161453" cy="392439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e-IL" dirty="0">
                <a:solidFill>
                  <a:srgbClr val="192A72"/>
                </a:solidFill>
              </a:rPr>
              <a:t>כיצד ניתן להגיע לנוסחת חומר הבנוי ממולקולות (חומר מולקולרי)?</a:t>
            </a:r>
          </a:p>
          <a:p>
            <a:pPr marL="0" indent="0">
              <a:lnSpc>
                <a:spcPct val="150000"/>
              </a:lnSpc>
              <a:buNone/>
            </a:pPr>
            <a:endParaRPr lang="he-IL" dirty="0">
              <a:solidFill>
                <a:srgbClr val="192A72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he-IL" dirty="0">
                <a:solidFill>
                  <a:srgbClr val="192A72"/>
                </a:solidFill>
              </a:rPr>
              <a:t>התשובה לשאלה זו, נעוצה ביכולת הקישור של האטומים האל מתכתיים הבונים את המולקולה ו</a:t>
            </a:r>
            <a:r>
              <a:rPr lang="he-IL" dirty="0"/>
              <a:t>דורשת מידע לגבי המבנה המולקולרי של המולקולה.</a:t>
            </a:r>
            <a:endParaRPr lang="he-IL" dirty="0">
              <a:solidFill>
                <a:srgbClr val="12B4BC"/>
              </a:solidFill>
            </a:endParaRPr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871495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הקשר הקוולנטי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תזכורת: ייצוג חלקיקים בשפה הכימית</a:t>
            </a:r>
            <a:endParaRPr lang="en-US" dirty="0"/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630008"/>
            <a:ext cx="11161453" cy="487964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e-IL" dirty="0">
                <a:solidFill>
                  <a:srgbClr val="192A72"/>
                </a:solidFill>
              </a:rPr>
              <a:t>ניתן לייצג חלקיקים בצורות רבות.  עד כה, למדנו שאפשר לייצג אטומים על ידי שימוש</a:t>
            </a:r>
            <a:br>
              <a:rPr lang="en-US" dirty="0">
                <a:solidFill>
                  <a:srgbClr val="192A72"/>
                </a:solidFill>
              </a:rPr>
            </a:br>
            <a:r>
              <a:rPr lang="he-IL" dirty="0">
                <a:solidFill>
                  <a:srgbClr val="192A72"/>
                </a:solidFill>
              </a:rPr>
              <a:t>בסמל אטומי (באותיות לועזיות), וניתן לייצג תרכובות על ידי נוסחת החומר.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>
                <a:solidFill>
                  <a:srgbClr val="12B4BC"/>
                </a:solidFill>
              </a:rPr>
              <a:t>נזכיר שסמל אטומי מיוצג על ידי אות לועזית גדולה ואם יש יותר מאות אחת, הרי שהאחרות הבאות אחריה- קטנות.	לדוגמא:   מימן, </a:t>
            </a:r>
            <a:r>
              <a:rPr lang="en-US" dirty="0">
                <a:solidFill>
                  <a:srgbClr val="12B4BC"/>
                </a:solidFill>
              </a:rPr>
              <a:t>H</a:t>
            </a:r>
            <a:r>
              <a:rPr lang="he-IL" dirty="0">
                <a:solidFill>
                  <a:srgbClr val="12B4BC"/>
                </a:solidFill>
              </a:rPr>
              <a:t> ; חמצן, </a:t>
            </a:r>
            <a:r>
              <a:rPr lang="en-US" dirty="0">
                <a:solidFill>
                  <a:srgbClr val="12B4BC"/>
                </a:solidFill>
              </a:rPr>
              <a:t>O</a:t>
            </a:r>
            <a:r>
              <a:rPr lang="he-IL" dirty="0">
                <a:solidFill>
                  <a:srgbClr val="12B4BC"/>
                </a:solidFill>
              </a:rPr>
              <a:t> ; ברום, </a:t>
            </a:r>
            <a:r>
              <a:rPr lang="en-US" dirty="0">
                <a:solidFill>
                  <a:srgbClr val="12B4BC"/>
                </a:solidFill>
              </a:rPr>
              <a:t>Br</a:t>
            </a:r>
            <a:r>
              <a:rPr lang="he-IL" dirty="0">
                <a:solidFill>
                  <a:srgbClr val="12B4BC"/>
                </a:solidFill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>
                <a:solidFill>
                  <a:srgbClr val="192A72"/>
                </a:solidFill>
              </a:rPr>
              <a:t>				כמו כן נזכיר שאטום המופיע יותר מפעם אחת בתרכובת, 					מיוצג באמצעות מספר קטן המופיע אחרי הסמל האטומי 					ושמו: </a:t>
            </a:r>
            <a:r>
              <a:rPr lang="he-IL" dirty="0">
                <a:solidFill>
                  <a:schemeClr val="accent1">
                    <a:lumMod val="75000"/>
                  </a:schemeClr>
                </a:solidFill>
              </a:rPr>
              <a:t>ציון תחתי</a:t>
            </a:r>
            <a:r>
              <a:rPr lang="he-IL" dirty="0">
                <a:solidFill>
                  <a:srgbClr val="192A72"/>
                </a:solidFill>
              </a:rPr>
              <a:t>.  לדוגמא: מים, </a:t>
            </a:r>
            <a:r>
              <a:rPr lang="en-US" dirty="0">
                <a:solidFill>
                  <a:srgbClr val="192A72"/>
                </a:solidFill>
              </a:rPr>
              <a:t>H</a:t>
            </a:r>
            <a:r>
              <a:rPr lang="en-US" baseline="-25000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dirty="0">
                <a:solidFill>
                  <a:srgbClr val="192A72"/>
                </a:solidFill>
              </a:rPr>
              <a:t>O</a:t>
            </a:r>
            <a:r>
              <a:rPr lang="he-IL" dirty="0">
                <a:solidFill>
                  <a:srgbClr val="192A72"/>
                </a:solidFill>
              </a:rPr>
              <a:t> ; היסוד זרחן, </a:t>
            </a:r>
            <a:r>
              <a:rPr lang="en-US" dirty="0">
                <a:solidFill>
                  <a:srgbClr val="192A72"/>
                </a:solidFill>
              </a:rPr>
              <a:t>P</a:t>
            </a:r>
            <a:r>
              <a:rPr lang="en-US" baseline="-25000" dirty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he-IL" baseline="-25000" dirty="0">
                <a:solidFill>
                  <a:srgbClr val="192A72"/>
                </a:solidFill>
              </a:rPr>
              <a:t>.</a:t>
            </a:r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82396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הקשר הקוולנטי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תזכורת: ייצוג חלקיקים בשפה הכימית</a:t>
            </a:r>
            <a:endParaRPr lang="en-US" dirty="0"/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630008"/>
            <a:ext cx="11161453" cy="4879649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e-IL" dirty="0">
                <a:solidFill>
                  <a:srgbClr val="192A72"/>
                </a:solidFill>
              </a:rPr>
              <a:t>נזכיר שחומרים בדרך כלל מיוצגים באמצעות מספר אטומים הקשורים יחדיו ליצירת החומר.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>
                <a:solidFill>
                  <a:srgbClr val="192A72"/>
                </a:solidFill>
              </a:rPr>
              <a:t>עד כה, למדתם שיסוד, מורכב מאטומים זהים ואילו תרכובת מורכבת מאטומים שונים.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>
                <a:solidFill>
                  <a:srgbClr val="192A72"/>
                </a:solidFill>
              </a:rPr>
              <a:t>לדוגמא:</a:t>
            </a:r>
            <a:r>
              <a:rPr lang="he-IL" dirty="0">
                <a:solidFill>
                  <a:srgbClr val="12B4BC"/>
                </a:solidFill>
              </a:rPr>
              <a:t>		• היסוד מימן, (סמל אטומי </a:t>
            </a:r>
            <a:r>
              <a:rPr lang="en-US" dirty="0">
                <a:solidFill>
                  <a:srgbClr val="12B4BC"/>
                </a:solidFill>
              </a:rPr>
              <a:t>H</a:t>
            </a:r>
            <a:r>
              <a:rPr lang="he-IL" dirty="0">
                <a:solidFill>
                  <a:srgbClr val="12B4BC"/>
                </a:solidFill>
              </a:rPr>
              <a:t>), מופיע בטבע כמולקולה דו אטומית: </a:t>
            </a:r>
            <a:r>
              <a:rPr lang="en-US" dirty="0">
                <a:solidFill>
                  <a:srgbClr val="12B4BC"/>
                </a:solidFill>
              </a:rPr>
              <a:t>H</a:t>
            </a:r>
            <a:r>
              <a:rPr lang="en-US" baseline="-25000" dirty="0">
                <a:solidFill>
                  <a:srgbClr val="12B4BC"/>
                </a:solidFill>
              </a:rPr>
              <a:t>2</a:t>
            </a:r>
            <a:r>
              <a:rPr lang="he-IL" dirty="0">
                <a:solidFill>
                  <a:srgbClr val="12B4BC"/>
                </a:solidFill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>
                <a:solidFill>
                  <a:srgbClr val="12B4BC"/>
                </a:solidFill>
              </a:rPr>
              <a:t> 		 	• היסוד גופרית (סמל אטומי </a:t>
            </a:r>
            <a:r>
              <a:rPr lang="en-US" dirty="0">
                <a:solidFill>
                  <a:srgbClr val="12B4BC"/>
                </a:solidFill>
              </a:rPr>
              <a:t>S</a:t>
            </a:r>
            <a:r>
              <a:rPr lang="he-IL" dirty="0">
                <a:solidFill>
                  <a:srgbClr val="12B4BC"/>
                </a:solidFill>
              </a:rPr>
              <a:t>), מופיע בטבע כמולקולה בה 8 אטומי 				גופרית מחוברים: </a:t>
            </a:r>
            <a:r>
              <a:rPr lang="en-US" dirty="0">
                <a:solidFill>
                  <a:srgbClr val="12B4BC"/>
                </a:solidFill>
              </a:rPr>
              <a:t>S</a:t>
            </a:r>
            <a:r>
              <a:rPr lang="en-US" baseline="-25000" dirty="0">
                <a:solidFill>
                  <a:srgbClr val="12B4BC"/>
                </a:solidFill>
              </a:rPr>
              <a:t>8</a:t>
            </a:r>
            <a:r>
              <a:rPr lang="he-IL" dirty="0">
                <a:solidFill>
                  <a:srgbClr val="12B4BC"/>
                </a:solidFill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>
                <a:solidFill>
                  <a:srgbClr val="12B4BC"/>
                </a:solidFill>
              </a:rPr>
              <a:t>			 	• תרכובת המורכבת מחמצן, (</a:t>
            </a:r>
            <a:r>
              <a:rPr lang="en-US" dirty="0">
                <a:solidFill>
                  <a:srgbClr val="12B4BC"/>
                </a:solidFill>
              </a:rPr>
              <a:t>O</a:t>
            </a:r>
            <a:r>
              <a:rPr lang="he-IL" dirty="0">
                <a:solidFill>
                  <a:srgbClr val="12B4BC"/>
                </a:solidFill>
              </a:rPr>
              <a:t>) בעל יכולת קישור של 2 					וברום, (</a:t>
            </a:r>
            <a:r>
              <a:rPr lang="en-US" dirty="0">
                <a:solidFill>
                  <a:srgbClr val="12B4BC"/>
                </a:solidFill>
              </a:rPr>
              <a:t>Br</a:t>
            </a:r>
            <a:r>
              <a:rPr lang="he-IL" dirty="0">
                <a:solidFill>
                  <a:srgbClr val="12B4BC"/>
                </a:solidFill>
              </a:rPr>
              <a:t>) בעל יכולת קישור של 1, תהיה: </a:t>
            </a:r>
            <a:r>
              <a:rPr lang="en-US" dirty="0">
                <a:solidFill>
                  <a:srgbClr val="12B4BC"/>
                </a:solidFill>
              </a:rPr>
              <a:t>OBr</a:t>
            </a:r>
            <a:r>
              <a:rPr lang="en-US" baseline="-25000" dirty="0">
                <a:solidFill>
                  <a:srgbClr val="12B4BC"/>
                </a:solidFill>
              </a:rPr>
              <a:t>2</a:t>
            </a:r>
            <a:r>
              <a:rPr lang="he-IL" dirty="0">
                <a:solidFill>
                  <a:srgbClr val="12B4BC"/>
                </a:solidFill>
              </a:rPr>
              <a:t>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>
                <a:solidFill>
                  <a:srgbClr val="12B4BC"/>
                </a:solidFill>
              </a:rPr>
              <a:t>				 • באופן דומה, תרכובת בין חנקן (</a:t>
            </a:r>
            <a:r>
              <a:rPr lang="en-US" dirty="0">
                <a:solidFill>
                  <a:srgbClr val="12B4BC"/>
                </a:solidFill>
              </a:rPr>
              <a:t>N</a:t>
            </a:r>
            <a:r>
              <a:rPr lang="he-IL" dirty="0">
                <a:solidFill>
                  <a:srgbClr val="12B4BC"/>
                </a:solidFill>
              </a:rPr>
              <a:t>) לבין מימן (</a:t>
            </a:r>
            <a:r>
              <a:rPr lang="en-US" dirty="0">
                <a:solidFill>
                  <a:srgbClr val="12B4BC"/>
                </a:solidFill>
              </a:rPr>
              <a:t>H</a:t>
            </a:r>
            <a:r>
              <a:rPr lang="he-IL" dirty="0">
                <a:solidFill>
                  <a:srgbClr val="12B4BC"/>
                </a:solidFill>
              </a:rPr>
              <a:t>) תהיה: </a:t>
            </a:r>
            <a:r>
              <a:rPr lang="en-US" dirty="0">
                <a:solidFill>
                  <a:srgbClr val="12B4BC"/>
                </a:solidFill>
              </a:rPr>
              <a:t>NH</a:t>
            </a:r>
            <a:r>
              <a:rPr lang="en-US" baseline="-25000" dirty="0">
                <a:solidFill>
                  <a:srgbClr val="12B4BC"/>
                </a:solidFill>
              </a:rPr>
              <a:t>3</a:t>
            </a:r>
            <a:r>
              <a:rPr lang="he-IL" dirty="0">
                <a:solidFill>
                  <a:srgbClr val="12B4BC"/>
                </a:solidFill>
              </a:rPr>
              <a:t>.	</a:t>
            </a:r>
            <a:r>
              <a:rPr lang="he-IL" dirty="0">
                <a:solidFill>
                  <a:srgbClr val="192A72"/>
                </a:solidFill>
              </a:rPr>
              <a:t>				</a:t>
            </a:r>
            <a:endParaRPr lang="he-IL" baseline="-25000" dirty="0">
              <a:solidFill>
                <a:srgbClr val="192A72"/>
              </a:solidFill>
            </a:endParaRPr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54504840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29606</TotalTime>
  <Words>2370</Words>
  <Application>Microsoft Office PowerPoint</Application>
  <PresentationFormat>מסך רחב</PresentationFormat>
  <Paragraphs>387</Paragraphs>
  <Slides>37</Slides>
  <Notes>35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37</vt:i4>
      </vt:variant>
    </vt:vector>
  </HeadingPairs>
  <TitlesOfParts>
    <vt:vector size="43" baseType="lpstr">
      <vt:lpstr>Arial</vt:lpstr>
      <vt:lpstr>Calibri</vt:lpstr>
      <vt:lpstr>Cambria Math</vt:lpstr>
      <vt:lpstr>Times New Roman</vt:lpstr>
      <vt:lpstr>Varela Round</vt:lpstr>
      <vt:lpstr>ערכת נושא Office</vt:lpstr>
      <vt:lpstr>מערכת שידורים לאומית</vt:lpstr>
      <vt:lpstr>מבנה וקישור</vt:lpstr>
      <vt:lpstr>מה נלמד היום </vt:lpstr>
      <vt:lpstr>הקשר הקוולנטי</vt:lpstr>
      <vt:lpstr>הקשר הקוולנטי</vt:lpstr>
      <vt:lpstr>הקשר הקוולנטי</vt:lpstr>
      <vt:lpstr>הקשר הקוולנטי</vt:lpstr>
      <vt:lpstr>הקשר הקוולנטי</vt:lpstr>
      <vt:lpstr>הקשר הקוולנטי</vt:lpstr>
      <vt:lpstr>תרגול כיתה</vt:lpstr>
      <vt:lpstr>תרגול כיתה</vt:lpstr>
      <vt:lpstr>נוסחת ייצוג אלקטרונית</vt:lpstr>
      <vt:lpstr>נוסחת ייצוג אלקטרונית</vt:lpstr>
      <vt:lpstr>תרגול כיתה</vt:lpstr>
      <vt:lpstr>תרגול כיתה</vt:lpstr>
      <vt:lpstr>תרגול כיתה</vt:lpstr>
      <vt:lpstr>תרגול כיתה</vt:lpstr>
      <vt:lpstr>תרגול כיתה</vt:lpstr>
      <vt:lpstr>תרגול כיתה</vt:lpstr>
      <vt:lpstr>תרגול כיתה</vt:lpstr>
      <vt:lpstr>תרגול כיתה</vt:lpstr>
      <vt:lpstr>תרגול כיתה</vt:lpstr>
      <vt:lpstr>תרגול כיתה</vt:lpstr>
      <vt:lpstr>תרגול להפסקה</vt:lpstr>
      <vt:lpstr>הפסקה</vt:lpstr>
      <vt:lpstr>פתרון התרגול להפסקה</vt:lpstr>
      <vt:lpstr>תרגול להפסקה</vt:lpstr>
      <vt:lpstr>תרגול להפסקה</vt:lpstr>
      <vt:lpstr>תרגול כיתה</vt:lpstr>
      <vt:lpstr>תרגול כיתה</vt:lpstr>
      <vt:lpstr>תרגול כיתה</vt:lpstr>
      <vt:lpstr>תרגול כיתה</vt:lpstr>
      <vt:lpstr>תרגול כיתה</vt:lpstr>
      <vt:lpstr>תרגול כיתה</vt:lpstr>
      <vt:lpstr>תרגול כיתה</vt:lpstr>
      <vt:lpstr>כותרת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Anat Kaldaron</cp:lastModifiedBy>
  <cp:revision>384</cp:revision>
  <dcterms:created xsi:type="dcterms:W3CDTF">2020-03-15T19:13:03Z</dcterms:created>
  <dcterms:modified xsi:type="dcterms:W3CDTF">2020-05-20T09:57:45Z</dcterms:modified>
</cp:coreProperties>
</file>