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7" r:id="rId26"/>
  </p:sldIdLst>
  <p:sldSz cx="12192000" cy="6858000"/>
  <p:notesSz cx="6858000" cy="9144000"/>
  <p:embeddedFontLst>
    <p:embeddedFont>
      <p:font typeface="Calibri" panose="020F0502020204030204" pitchFamily="34" charset="0"/>
      <p:regular r:id="rId28"/>
      <p:bold r:id="rId29"/>
      <p:italic r:id="rId30"/>
      <p:boldItalic r:id="rId31"/>
    </p:embeddedFont>
    <p:embeddedFont>
      <p:font typeface="Varela Round" panose="00000500000000000000" pitchFamily="2" charset="-79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iYq3Udod2fm5epU7RFuBHFa18d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7DC081-B030-49C6-AA65-8E640CC8CC5E}">
  <a:tblStyle styleId="{4A7DC081-B030-49C6-AA65-8E640CC8CC5E}" styleName="Table_0">
    <a:wholeTbl>
      <a:tcTxStyle b="off" i="off">
        <a:font>
          <a:latin typeface="Varela Round"/>
          <a:ea typeface="Varela Round"/>
          <a:cs typeface="Varela Round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6" y="67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24cac1715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24cac1715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724cac1715_0_38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24cac171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724cac171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g724cac1715_0_47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24cac171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24cac171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724cac1715_0_56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24cac171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724cac171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724cac1715_2_0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724cac1715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724cac1715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g724cac1715_2_9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724cac1715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724cac1715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g724cac1715_0_65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24cac1715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24cac1715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724cac1715_0_74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724cac1715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724cac1715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724cac1715_0_82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24cac1715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724cac1715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g724cac1715_0_91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24cac1715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24cac1715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724cac1715_0_100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724cac1715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724cac1715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724cac1715_0_109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724cac1715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724cac1715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724cac1715_0_118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724cac1715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724cac1715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724cac1715_0_127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724cac1715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724cac1715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g724cac1715_0_136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24cac17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24cac17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724cac1715_0_1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24cac171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24cac171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724cac1715_0_10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24cac171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24cac171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724cac1715_0_20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24cac171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724cac171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724cac1715_0_29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w-IL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1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יעור שכבה ושם המורה">
  <p:cSld name="השיעור שכבה ושם המורה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7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40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2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sz="28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5" name="Google Shape;35;p18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8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8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8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43" name="Google Shape;43;p19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" name="Google Shape;44;p19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5" name="Google Shape;45;p19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6" name="Google Shape;46;p19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20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6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1"/>
          </p:nvPr>
        </p:nvSpPr>
        <p:spPr>
          <a:xfrm>
            <a:off x="515274" y="1195757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6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6" name="Google Shape;96;p26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26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טקסט גדול-X2">
  <p:cSld name="5_טקסט גדול-X2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7"/>
          <p:cNvSpPr txBox="1">
            <a:spLocks noGrp="1"/>
          </p:cNvSpPr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7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7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7"/>
          <p:cNvSpPr txBox="1">
            <a:spLocks noGrp="1"/>
          </p:cNvSpPr>
          <p:nvPr>
            <p:ph type="body" idx="1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 rtl="1"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ctrTitle"/>
          </p:nvPr>
        </p:nvSpPr>
        <p:spPr>
          <a:xfrm>
            <a:off x="1238251" y="2630393"/>
            <a:ext cx="12192000" cy="147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/>
              <a:t>מערכת שידורים לאומית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24cac1715_0_38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חדשנות ארגונית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72" name="Google Shape;172;g724cac1715_0_38"/>
          <p:cNvSpPr txBox="1">
            <a:spLocks noGrp="1"/>
          </p:cNvSpPr>
          <p:nvPr>
            <p:ph type="body" idx="2"/>
          </p:nvPr>
        </p:nvSpPr>
        <p:spPr>
          <a:xfrm>
            <a:off x="543408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342900" lvl="0" indent="-43180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iw-IL" sz="3200" dirty="0">
                <a:solidFill>
                  <a:schemeClr val="dk1"/>
                </a:solidFill>
              </a:rPr>
              <a:t>תהליך גנרי של איסוף רעיונות, הנבטה, וגידול של מיזמים.</a:t>
            </a:r>
            <a:endParaRPr lang="he-IL" sz="3200" dirty="0">
              <a:solidFill>
                <a:schemeClr val="dk1"/>
              </a:solidFill>
            </a:endParaRPr>
          </a:p>
          <a:p>
            <a:pPr marL="457200" marR="342900" lvl="0" indent="-43180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iw-IL" sz="3200" dirty="0">
                <a:solidFill>
                  <a:schemeClr val="dk1"/>
                </a:solidFill>
              </a:rPr>
              <a:t>המטרה בחדשנות היא לא לעלות מעל המתחרים אל</a:t>
            </a:r>
            <a:r>
              <a:rPr lang="he-IL" sz="3200" dirty="0">
                <a:solidFill>
                  <a:schemeClr val="dk1"/>
                </a:solidFill>
              </a:rPr>
              <a:t>א</a:t>
            </a:r>
            <a:r>
              <a:rPr lang="iw-IL" sz="3200" dirty="0">
                <a:solidFill>
                  <a:schemeClr val="dk1"/>
                </a:solidFill>
              </a:rPr>
              <a:t> </a:t>
            </a:r>
            <a:r>
              <a:rPr lang="iw-IL" sz="3200" u="sng" dirty="0">
                <a:solidFill>
                  <a:schemeClr val="dk1"/>
                </a:solidFill>
              </a:rPr>
              <a:t>להפתיע.</a:t>
            </a:r>
            <a:endParaRPr sz="3200" u="sng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24cac1715_0_47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4000" dirty="0">
                <a:solidFill>
                  <a:schemeClr val="dk1"/>
                </a:solidFill>
              </a:rPr>
              <a:t>רכיבים באקלים שתורמים לפיתוח החדשנות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80" name="Google Shape;180;g724cac1715_0_47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>
                <a:solidFill>
                  <a:schemeClr val="dk1"/>
                </a:solidFill>
              </a:rPr>
              <a:t>•אמונה בחשיבותה של חדשנות.</a:t>
            </a:r>
            <a:endParaRPr sz="32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>
                <a:solidFill>
                  <a:schemeClr val="dk1"/>
                </a:solidFill>
              </a:rPr>
              <a:t>•מתן אוטונומיה לעובדים וחופש חשיבה לעובדים.</a:t>
            </a:r>
            <a:endParaRPr sz="32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>
                <a:solidFill>
                  <a:schemeClr val="dk1"/>
                </a:solidFill>
              </a:rPr>
              <a:t>•עידוד ניסוי וטעייה.</a:t>
            </a:r>
            <a:endParaRPr sz="32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>
                <a:solidFill>
                  <a:schemeClr val="dk1"/>
                </a:solidFill>
              </a:rPr>
              <a:t>•פיתוח יכולת למידה עצמית.</a:t>
            </a:r>
            <a:endParaRPr sz="32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>
                <a:solidFill>
                  <a:schemeClr val="dk1"/>
                </a:solidFill>
              </a:rPr>
              <a:t>•יצירת מפגשים עם ארגונים אחרים.</a:t>
            </a:r>
            <a:endParaRPr sz="32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24cac1715_0_56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שלושה היבטים לחדשנות ארגונית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87" name="Google Shape;187;g724cac1715_0_56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•שדרוג מוצרים קיימים ללקוח קיים.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•פיתוח / שדרוג של מוצרים קיימים ובניית תוכנית שיווק לקהלים חדשים.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•חדשנות "טהורה" באה להחליף את המוצר הקיים במוצר חדש ולהוסיף גם שוק חדש.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24cac1715_2_0"/>
          <p:cNvSpPr txBox="1">
            <a:spLocks noGrp="1"/>
          </p:cNvSpPr>
          <p:nvPr>
            <p:ph type="title"/>
          </p:nvPr>
        </p:nvSpPr>
        <p:spPr>
          <a:xfrm>
            <a:off x="2549774" y="213100"/>
            <a:ext cx="76272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/>
              <a:t>מיזוגים ורכישות</a:t>
            </a:r>
            <a:endParaRPr/>
          </a:p>
        </p:txBody>
      </p:sp>
      <p:sp>
        <p:nvSpPr>
          <p:cNvPr id="194" name="Google Shape;194;g724cac1715_2_0"/>
          <p:cNvSpPr txBox="1">
            <a:spLocks noGrp="1"/>
          </p:cNvSpPr>
          <p:nvPr>
            <p:ph type="body" idx="2"/>
          </p:nvPr>
        </p:nvSpPr>
        <p:spPr>
          <a:xfrm>
            <a:off x="501205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342900" lvl="0" indent="-38100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arela Round"/>
              <a:buChar char="•"/>
            </a:pPr>
            <a:r>
              <a:rPr lang="iw-IL" sz="2800" dirty="0">
                <a:solidFill>
                  <a:schemeClr val="dk1"/>
                </a:solidFill>
              </a:rPr>
              <a:t>תחום של העברת שליטה ושינוי מבנה בתאגידים, עסקאות אשר מביאים לחיבורן של יחידות עסקיות שונות.</a:t>
            </a:r>
            <a:endParaRPr sz="2800" dirty="0">
              <a:solidFill>
                <a:schemeClr val="dk1"/>
              </a:solidFill>
            </a:endParaRPr>
          </a:p>
          <a:p>
            <a:pPr marL="45720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800" u="sng" dirty="0">
                <a:solidFill>
                  <a:schemeClr val="dk1"/>
                </a:solidFill>
              </a:rPr>
              <a:t>סיבות</a:t>
            </a:r>
            <a:endParaRPr sz="2800" u="sng" dirty="0">
              <a:solidFill>
                <a:schemeClr val="dk1"/>
              </a:solidFill>
            </a:endParaRPr>
          </a:p>
          <a:p>
            <a:pPr marL="4572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800" dirty="0">
                <a:solidFill>
                  <a:schemeClr val="dk1"/>
                </a:solidFill>
              </a:rPr>
              <a:t>•שינויים כלכליים וטכנולוגים בעולם.</a:t>
            </a:r>
            <a:endParaRPr sz="2800" dirty="0">
              <a:solidFill>
                <a:schemeClr val="dk1"/>
              </a:solidFill>
            </a:endParaRPr>
          </a:p>
          <a:p>
            <a:pPr marL="4572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800" dirty="0">
                <a:solidFill>
                  <a:schemeClr val="dk1"/>
                </a:solidFill>
              </a:rPr>
              <a:t>•סביבה גלובלית ללא גבולות פוליטיים, כלכליים</a:t>
            </a:r>
            <a:endParaRPr sz="2800" dirty="0">
              <a:solidFill>
                <a:schemeClr val="dk1"/>
              </a:solidFill>
            </a:endParaRPr>
          </a:p>
          <a:p>
            <a:pPr marL="457200" marR="342900" lvl="0" indent="0" algn="r" rtl="1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724cac1715_2_9"/>
          <p:cNvSpPr txBox="1">
            <a:spLocks noGrp="1"/>
          </p:cNvSpPr>
          <p:nvPr>
            <p:ph type="title"/>
          </p:nvPr>
        </p:nvSpPr>
        <p:spPr>
          <a:xfrm>
            <a:off x="2549774" y="213100"/>
            <a:ext cx="82011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/>
              <a:t>מיזוגים ורכישות - המשך</a:t>
            </a:r>
            <a:endParaRPr/>
          </a:p>
        </p:txBody>
      </p:sp>
      <p:sp>
        <p:nvSpPr>
          <p:cNvPr id="201" name="Google Shape;201;g724cac1715_2_9"/>
          <p:cNvSpPr txBox="1">
            <a:spLocks noGrp="1"/>
          </p:cNvSpPr>
          <p:nvPr>
            <p:ph type="body" idx="2"/>
          </p:nvPr>
        </p:nvSpPr>
        <p:spPr>
          <a:xfrm>
            <a:off x="599679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600" dirty="0">
                <a:solidFill>
                  <a:schemeClr val="dk1"/>
                </a:solidFill>
              </a:rPr>
              <a:t>חברות ישראליות הכניסו " שותף אסטרטגי" לעסקיהן.</a:t>
            </a:r>
            <a:endParaRPr sz="2600" dirty="0">
              <a:solidFill>
                <a:schemeClr val="dk1"/>
              </a:solidFill>
            </a:endParaRPr>
          </a:p>
          <a:p>
            <a:pPr marL="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600" dirty="0">
                <a:solidFill>
                  <a:schemeClr val="dk1"/>
                </a:solidFill>
              </a:rPr>
              <a:t>השותף הוא לעיתים קרובות תאגיד רב לאומי גדול, אשר השתלט על החברה הישראלית.</a:t>
            </a:r>
            <a:endParaRPr sz="2600" dirty="0">
              <a:solidFill>
                <a:schemeClr val="dk1"/>
              </a:solidFill>
            </a:endParaRPr>
          </a:p>
          <a:p>
            <a:pPr marL="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sz="2600" dirty="0">
                <a:solidFill>
                  <a:schemeClr val="dk1"/>
                </a:solidFill>
              </a:rPr>
              <a:t>השינויים שהתאגיד מכתיב נובעים ממדיניות עסקית בינלאומית ומתרבות הניהול שלו.</a:t>
            </a:r>
            <a:endParaRPr sz="2600" dirty="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24cac1715_0_65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מיקור חוץ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09" name="Google Shape;209;g724cac1715_0_65"/>
          <p:cNvSpPr txBox="1">
            <a:spLocks noGrp="1"/>
          </p:cNvSpPr>
          <p:nvPr>
            <p:ph type="body" idx="2"/>
          </p:nvPr>
        </p:nvSpPr>
        <p:spPr>
          <a:xfrm>
            <a:off x="571544" y="1205177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שיטת ניהול שתכליתה הוצאת כל הפעילות שאינה נמצאת בליבת הארגון והעברתן לקבלן חיצוני,</a:t>
            </a:r>
            <a:endParaRPr sz="3200" dirty="0">
              <a:solidFill>
                <a:schemeClr val="dk1"/>
              </a:solidFill>
            </a:endParaRPr>
          </a:p>
          <a:p>
            <a:pPr marL="0" marR="34290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המאפשרת לארגון להתמקד בתחום התמחותו ולהשקיע את מרב המשאבים העומדים לרשותו.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24cac1715_0_74"/>
          <p:cNvSpPr txBox="1">
            <a:spLocks noGrp="1"/>
          </p:cNvSpPr>
          <p:nvPr>
            <p:ph type="title"/>
          </p:nvPr>
        </p:nvSpPr>
        <p:spPr>
          <a:xfrm>
            <a:off x="1888587" y="240681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/>
              <a:t>שיטה לבחירת מיקור חוץ- מכרז</a:t>
            </a:r>
            <a:endParaRPr dirty="0"/>
          </a:p>
        </p:txBody>
      </p:sp>
      <p:sp>
        <p:nvSpPr>
          <p:cNvPr id="216" name="Google Shape;216;g724cac1715_0_74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7000" cy="54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b="0" dirty="0">
                <a:solidFill>
                  <a:schemeClr val="accent1">
                    <a:lumMod val="75000"/>
                  </a:schemeClr>
                </a:solidFill>
              </a:rPr>
              <a:t>יש תחרות בין חברות שנותנות שירות</a:t>
            </a:r>
            <a:endParaRPr b="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7" name="Google Shape;217;g724cac1715_0_74"/>
          <p:cNvSpPr txBox="1">
            <a:spLocks noGrp="1"/>
          </p:cNvSpPr>
          <p:nvPr>
            <p:ph type="body" idx="2"/>
          </p:nvPr>
        </p:nvSpPr>
        <p:spPr>
          <a:xfrm>
            <a:off x="318327" y="1519719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160000"/>
              </a:lnSpc>
              <a:spcBef>
                <a:spcPts val="500"/>
              </a:spcBef>
              <a:buNone/>
            </a:pPr>
            <a:r>
              <a:rPr lang="he-IL" sz="2000" u="sng" dirty="0">
                <a:solidFill>
                  <a:schemeClr val="dk1"/>
                </a:solidFill>
              </a:rPr>
              <a:t>•</a:t>
            </a:r>
            <a:r>
              <a:rPr lang="he-IL" u="sng" dirty="0">
                <a:solidFill>
                  <a:schemeClr val="dk1"/>
                </a:solidFill>
              </a:rPr>
              <a:t>יתרונות</a:t>
            </a:r>
            <a:r>
              <a:rPr lang="he-IL" sz="2000" u="sng" dirty="0">
                <a:solidFill>
                  <a:schemeClr val="dk1"/>
                </a:solidFill>
              </a:rPr>
              <a:t>:</a:t>
            </a: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he-IL" sz="2000" dirty="0">
                <a:solidFill>
                  <a:schemeClr val="dk1"/>
                </a:solidFill>
              </a:rPr>
              <a:t>-</a:t>
            </a:r>
            <a:r>
              <a:rPr lang="iw-IL" sz="2000" dirty="0">
                <a:solidFill>
                  <a:schemeClr val="dk1"/>
                </a:solidFill>
              </a:rPr>
              <a:t>מחיר זול.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–רמת שירות גבוהה.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200" dirty="0">
                <a:solidFill>
                  <a:schemeClr val="dk1"/>
                </a:solidFill>
              </a:rPr>
              <a:t>•</a:t>
            </a:r>
            <a:r>
              <a:rPr lang="iw-IL" u="sng" dirty="0">
                <a:solidFill>
                  <a:schemeClr val="dk1"/>
                </a:solidFill>
              </a:rPr>
              <a:t>חסרונות</a:t>
            </a:r>
            <a:r>
              <a:rPr lang="iw-IL" sz="2200" u="sng" dirty="0">
                <a:solidFill>
                  <a:schemeClr val="dk1"/>
                </a:solidFill>
              </a:rPr>
              <a:t>:</a:t>
            </a:r>
            <a:endParaRPr sz="2200" u="sng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–זליגת ידע למתחרים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–קושי בקרה ופיקוח.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–פגיעה אפשרית בלקוחות.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–קושי ברמת השירות ובטיבו.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iw-IL" sz="2000" dirty="0">
                <a:solidFill>
                  <a:schemeClr val="dk1"/>
                </a:solidFill>
              </a:rPr>
              <a:t>–פגיעה ברמת השירות.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24cac1715_0_82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שני אופנים בשימוש במיקור חוץ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24" name="Google Shape;224;g724cac1715_0_82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w-IL" sz="3200" dirty="0">
                <a:solidFill>
                  <a:schemeClr val="dk1"/>
                </a:solidFill>
              </a:rPr>
              <a:t>העברת אגפים שלמים לשימוש במיקור חוץ. לדוגמא: ניהול מערך הרכב באמצעות ליסינג.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•שימוש בשיטה לצורך שיפור ופיתוח של מערכות קיימות תוך התבססות על המבנה הארגוני הקיים.  לדוגמא: מחשוב אגף בחברה.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24cac1715_0_91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הפרטה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31" name="Google Shape;231;g724cac1715_0_91"/>
          <p:cNvSpPr txBox="1">
            <a:spLocks noGrp="1"/>
          </p:cNvSpPr>
          <p:nvPr>
            <p:ph type="body" idx="2"/>
          </p:nvPr>
        </p:nvSpPr>
        <p:spPr>
          <a:xfrm>
            <a:off x="923236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הליך שבו מועבר או נמכר רכוש הכלל לידיים פרטיות והוא נעשה קניין פרטי.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724cac1715_0_100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מאפייני ההפרטה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38" name="Google Shape;238;g724cac1715_0_100"/>
          <p:cNvSpPr txBox="1">
            <a:spLocks noGrp="1"/>
          </p:cNvSpPr>
          <p:nvPr>
            <p:ph type="body" idx="2"/>
          </p:nvPr>
        </p:nvSpPr>
        <p:spPr>
          <a:xfrm>
            <a:off x="641882" y="1205178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•הגדלת חלקו של המגזר הפרטי בחיי הכלכלה והחברה על חשבון המגזר הציבורי.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•החלתו של שוק ההיגיון הפרטי על המגזר הציבורי.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•שיתוף פעולה אינטנסיבי בין המגזר הציבורי למגזר הפרטי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endParaRPr sz="3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60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"/>
          <p:cNvSpPr txBox="1">
            <a:spLocks noGrp="1"/>
          </p:cNvSpPr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he-IL" dirty="0"/>
              <a:t>השינוי כדרך חיים ארגונית</a:t>
            </a:r>
            <a:endParaRPr dirty="0"/>
          </a:p>
        </p:txBody>
      </p:sp>
      <p:sp>
        <p:nvSpPr>
          <p:cNvPr id="115" name="Google Shape;115;p2"/>
          <p:cNvSpPr txBox="1">
            <a:spLocks noGrp="1"/>
          </p:cNvSpPr>
          <p:nvPr>
            <p:ph type="subTitle" idx="1"/>
          </p:nvPr>
        </p:nvSpPr>
        <p:spPr>
          <a:xfrm>
            <a:off x="1" y="2803497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he-IL" dirty="0"/>
              <a:t>ניהול עסקי</a:t>
            </a:r>
            <a:endParaRPr dirty="0"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2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he-IL" dirty="0"/>
              <a:t>מורה: </a:t>
            </a:r>
            <a:r>
              <a:rPr lang="iw-IL" dirty="0"/>
              <a:t>מוטי אברהם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724cac1715_0_109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רמות של הפרטה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45" name="Google Shape;245;g724cac1715_0_109"/>
          <p:cNvSpPr txBox="1">
            <a:spLocks noGrp="1"/>
          </p:cNvSpPr>
          <p:nvPr>
            <p:ph type="body" idx="2"/>
          </p:nvPr>
        </p:nvSpPr>
        <p:spPr>
          <a:xfrm>
            <a:off x="599679" y="124738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•הפרטה מדינית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•הפרטה מוניציפלית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•הפרטה מארגונים ציבוריים שאינם ממשלתיים או מוניציפלים </a:t>
            </a:r>
            <a:r>
              <a:rPr lang="he-IL" sz="3200" dirty="0">
                <a:solidFill>
                  <a:schemeClr val="dk1"/>
                </a:solidFill>
              </a:rPr>
              <a:t>(</a:t>
            </a:r>
            <a:r>
              <a:rPr lang="iw-IL" sz="3200" dirty="0">
                <a:solidFill>
                  <a:schemeClr val="dk1"/>
                </a:solidFill>
              </a:rPr>
              <a:t>ההסתדרו</a:t>
            </a:r>
            <a:r>
              <a:rPr lang="he-IL" sz="3200" dirty="0">
                <a:solidFill>
                  <a:schemeClr val="dk1"/>
                </a:solidFill>
              </a:rPr>
              <a:t>ת).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724cac1715_0_118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סוגי שירותים שנעשתה בהם הפרטה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3" name="Google Shape;253;g724cac1715_0_118"/>
          <p:cNvSpPr txBox="1">
            <a:spLocks noGrp="1"/>
          </p:cNvSpPr>
          <p:nvPr>
            <p:ph type="body" idx="2"/>
          </p:nvPr>
        </p:nvSpPr>
        <p:spPr>
          <a:xfrm>
            <a:off x="655950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2800" dirty="0">
                <a:solidFill>
                  <a:schemeClr val="dk1"/>
                </a:solidFill>
              </a:rPr>
              <a:t>•שירותי רווחה – שירותים שנעשו במסגרת שירותי הרווחה</a:t>
            </a:r>
            <a:endParaRPr sz="2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2800" dirty="0">
                <a:solidFill>
                  <a:schemeClr val="dk1"/>
                </a:solidFill>
              </a:rPr>
              <a:t>•מוסדות חדשים – שירותים שנוצרו בעקבות התפתחויות טכנולוגיות חדשות.</a:t>
            </a:r>
            <a:endParaRPr sz="2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2800" dirty="0">
                <a:solidFill>
                  <a:schemeClr val="dk1"/>
                </a:solidFill>
              </a:rPr>
              <a:t>•שירותי בעלות – שירותים או מוסדות מופרטים שיש לממשלה אחוז בעלות מסוים ויכולת השפעה.</a:t>
            </a:r>
            <a:endParaRPr sz="2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724cac1715_0_127"/>
          <p:cNvSpPr txBox="1">
            <a:spLocks noGrp="1"/>
          </p:cNvSpPr>
          <p:nvPr>
            <p:ph type="title"/>
          </p:nvPr>
        </p:nvSpPr>
        <p:spPr>
          <a:xfrm>
            <a:off x="2549774" y="213100"/>
            <a:ext cx="77931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איך מפריטים </a:t>
            </a:r>
            <a:r>
              <a:rPr lang="he-IL" dirty="0">
                <a:solidFill>
                  <a:schemeClr val="dk1"/>
                </a:solidFill>
              </a:rPr>
              <a:t>?</a:t>
            </a:r>
            <a:r>
              <a:rPr lang="iw-IL" dirty="0">
                <a:solidFill>
                  <a:schemeClr val="dk1"/>
                </a:solidFill>
              </a:rPr>
              <a:t>    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60" name="Google Shape;260;g724cac1715_0_127"/>
          <p:cNvSpPr txBox="1">
            <a:spLocks noGrp="1"/>
          </p:cNvSpPr>
          <p:nvPr>
            <p:ph type="body" idx="2"/>
          </p:nvPr>
        </p:nvSpPr>
        <p:spPr>
          <a:xfrm>
            <a:off x="557476" y="124738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•מכירה של חברות ממשלתיות – בזק, אל על וכימיקלים.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•מיקור חוץ – תוכנית ויסקונסין.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•הקמת תשתיות ציבוריות וניהולן בידי גופים פרטים – כביש 6.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•רישוי הענקת זיכיונות – טלויזיה בכבלים.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•פעילות שלטונית מצומצמת.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•אספקת שירותים בתשלום – שרות רפואי פרטי.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724cac1715_0_136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/>
              <a:t>איך מפריטים המשך</a:t>
            </a:r>
            <a:endParaRPr/>
          </a:p>
        </p:txBody>
      </p:sp>
      <p:sp>
        <p:nvSpPr>
          <p:cNvPr id="267" name="Google Shape;267;g724cac1715_0_136"/>
          <p:cNvSpPr txBox="1">
            <a:spLocks noGrp="1"/>
          </p:cNvSpPr>
          <p:nvPr>
            <p:ph type="body" idx="2"/>
          </p:nvPr>
        </p:nvSpPr>
        <p:spPr>
          <a:xfrm>
            <a:off x="529341" y="1352700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•מסחור של מרחב  ציבורי – קק"ל.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•מילוי תפקידים ציבוריים באמצעות המגזר השלישי – קרן קרב.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•דה – רגולציה –הממשלה מסירה את כל גורמי הפיקוח והויסות שהיא מפעילה.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3" name="Google Shape;273;p7"/>
          <p:cNvGraphicFramePr/>
          <p:nvPr>
            <p:extLst>
              <p:ext uri="{D42A27DB-BD31-4B8C-83A1-F6EECF244321}">
                <p14:modId xmlns:p14="http://schemas.microsoft.com/office/powerpoint/2010/main" val="2946173845"/>
              </p:ext>
            </p:extLst>
          </p:nvPr>
        </p:nvGraphicFramePr>
        <p:xfrm>
          <a:off x="343746" y="307925"/>
          <a:ext cx="10010076" cy="5389488"/>
        </p:xfrm>
        <a:graphic>
          <a:graphicData uri="http://schemas.openxmlformats.org/drawingml/2006/table">
            <a:tbl>
              <a:tblPr firstRow="1" bandRow="1">
                <a:noFill/>
                <a:tableStyleId>{4A7DC081-B030-49C6-AA65-8E640CC8CC5E}</a:tableStyleId>
              </a:tblPr>
              <a:tblGrid>
                <a:gridCol w="4559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39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400">
                          <a:solidFill>
                            <a:schemeClr val="lt1"/>
                          </a:solidFill>
                        </a:rPr>
                        <a:t>מתנגדי הפרטה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400">
                          <a:solidFill>
                            <a:schemeClr val="lt1"/>
                          </a:solidFill>
                        </a:rPr>
                        <a:t>תומכי הפרטה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9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צמצום שקיפות של נותן שירות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גורמים ממשלתים אינם יעילים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98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פוגעת ברמת השירותים , רוצים להיות כלכליים ולחסוך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 dirty="0"/>
                        <a:t>הפרטה מובילה לירידת מחירים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98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עלות יכולה להיות גדולה אם הממשלה תחלץ אותם בשעת קריסה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מניבה הכנסות לממשלה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39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תנאי העסקה פחותים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שיתוף הציבור מבטיח הנאה ממניות החברה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392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 dirty="0"/>
                        <a:t>ריכוזיות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עידוד תחרות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198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קשר הון שלטון הפרטה במחיר לא ריאלי</a:t>
                      </a:r>
                      <a:endParaRPr sz="2000" u="none" strike="noStrike" cap="none"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הדאגה לרווח פרטי של בעלים מתכון ליעילות</a:t>
                      </a:r>
                      <a:endParaRPr sz="20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1980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/>
                        <a:t>המחירים יכולים למנוע את צריכת המוצרים אצל אנשים שאין ידם משגת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2000" dirty="0"/>
                        <a:t>המשך החזקה ממשלתית בחברה מולאמת  נוגד את חופש הפרט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Google Shape;349;p14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b="0" i="0" u="none" strike="noStrike" cap="non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1" name="Google Shape;351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</a:rPr>
              <a:t>מה נלמד היום 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2"/>
          </p:nvPr>
        </p:nvSpPr>
        <p:spPr>
          <a:xfrm>
            <a:off x="810697" y="1151250"/>
            <a:ext cx="8307000" cy="455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תצורות ארגוניות.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חדשנות ארגונית.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אפשרויות עידוד חדשנות ארגונית.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הכשרה של חדשנות ארגונית.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היבטים של חדשנות ארגונית.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מיזוג ורכישות.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מיקור חוץ.</a:t>
            </a:r>
            <a:endParaRPr dirty="0">
              <a:solidFill>
                <a:schemeClr val="dk1"/>
              </a:solidFill>
            </a:endParaRPr>
          </a:p>
          <a:p>
            <a: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>
                <a:solidFill>
                  <a:schemeClr val="dk1"/>
                </a:solidFill>
              </a:rPr>
              <a:t>הפרטה.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>
            <a:spLocks noGrp="1"/>
          </p:cNvSpPr>
          <p:nvPr>
            <p:ph type="ctrTitle"/>
          </p:nvPr>
        </p:nvSpPr>
        <p:spPr>
          <a:xfrm>
            <a:off x="0" y="2336868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 dirty="0"/>
              <a:t>תצורות ארגוניות</a:t>
            </a:r>
            <a:endParaRPr dirty="0"/>
          </a:p>
        </p:txBody>
      </p:sp>
      <p:sp>
        <p:nvSpPr>
          <p:cNvPr id="128" name="Google Shape;128;p4"/>
          <p:cNvSpPr txBox="1">
            <a:spLocks noGrp="1"/>
          </p:cNvSpPr>
          <p:nvPr>
            <p:ph type="subTitle" idx="1"/>
          </p:nvPr>
        </p:nvSpPr>
        <p:spPr>
          <a:xfrm>
            <a:off x="0" y="4220944"/>
            <a:ext cx="12192000" cy="22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</a:pPr>
            <a:r>
              <a:rPr lang="iw-IL" dirty="0"/>
              <a:t>ארגון ללא גבולות</a:t>
            </a:r>
            <a:endParaRPr dirty="0"/>
          </a:p>
          <a:p>
            <a:pPr marL="0" lvl="0" indent="0" algn="ctr" rtl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</a:pPr>
            <a:r>
              <a:rPr lang="iw-IL" dirty="0"/>
              <a:t>הולרכיה</a:t>
            </a:r>
            <a:endParaRPr dirty="0"/>
          </a:p>
          <a:p>
            <a:pPr marL="0" lvl="0" indent="0" algn="ctr" rt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192A72"/>
              </a:buClr>
              <a:buSzPts val="2800"/>
              <a:buNone/>
            </a:pPr>
            <a:r>
              <a:rPr lang="iw-IL" dirty="0"/>
              <a:t>אג'יליות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/>
              <a:t>ארגון ללא גבולות</a:t>
            </a:r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2"/>
          </p:nvPr>
        </p:nvSpPr>
        <p:spPr>
          <a:xfrm>
            <a:off x="1570350" y="1176820"/>
            <a:ext cx="7761461" cy="415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rgbClr val="000000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•</a:t>
            </a:r>
            <a:r>
              <a:rPr lang="iw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ארגונים המייצרות יידע וצורכות אותו ללא גבולות או מיקומים גיאוגרפים.</a:t>
            </a:r>
            <a:endParaRPr sz="3200" dirty="0">
              <a:solidFill>
                <a:schemeClr val="dk1"/>
              </a:solidFill>
              <a:latin typeface="Varela Round" panose="00000500000000000000" pitchFamily="2" charset="-79"/>
              <a:ea typeface="Arial"/>
              <a:cs typeface="Varela Round" panose="00000500000000000000" pitchFamily="2" charset="-79"/>
              <a:sym typeface="Arial"/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•אין סדר מבני ותהליכי מוגדר.</a:t>
            </a:r>
            <a:endParaRPr sz="3200" dirty="0">
              <a:solidFill>
                <a:schemeClr val="dk1"/>
              </a:solidFill>
              <a:latin typeface="Varela Round" panose="00000500000000000000" pitchFamily="2" charset="-79"/>
              <a:ea typeface="Arial"/>
              <a:cs typeface="Varela Round" panose="00000500000000000000" pitchFamily="2" charset="-79"/>
              <a:sym typeface="Arial"/>
            </a:endParaRPr>
          </a:p>
          <a:p>
            <a:pPr marL="0" lvl="0" indent="0">
              <a:lnSpc>
                <a:spcPct val="115000"/>
              </a:lnSpc>
              <a:spcBef>
                <a:spcPts val="800"/>
              </a:spcBef>
              <a:buNone/>
            </a:pPr>
            <a:r>
              <a:rPr lang="iw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•רוב הארגונים מתנהלים בערוצי התקשורת האלקטרונים </a:t>
            </a:r>
            <a:r>
              <a:rPr lang="he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(</a:t>
            </a:r>
            <a:r>
              <a:rPr lang="iw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וירטואלים(</a:t>
            </a:r>
            <a:r>
              <a:rPr lang="he-IL" sz="3200" dirty="0">
                <a:solidFill>
                  <a:schemeClr val="dk1"/>
                </a:solidFill>
                <a:latin typeface="Varela Round" panose="00000500000000000000" pitchFamily="2" charset="-79"/>
                <a:ea typeface="Arial"/>
                <a:cs typeface="Varela Round" panose="00000500000000000000" pitchFamily="2" charset="-79"/>
                <a:sym typeface="Arial"/>
              </a:rPr>
              <a:t>.</a:t>
            </a:r>
            <a:endParaRPr dirty="0">
              <a:solidFill>
                <a:schemeClr val="dk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24cac1715_0_1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ארגון וירטואלי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41" name="Google Shape;141;g724cac1715_0_1"/>
          <p:cNvSpPr txBox="1">
            <a:spLocks noGrp="1"/>
          </p:cNvSpPr>
          <p:nvPr>
            <p:ph type="body" idx="2"/>
          </p:nvPr>
        </p:nvSpPr>
        <p:spPr>
          <a:xfrm>
            <a:off x="1443743" y="933094"/>
            <a:ext cx="8031900" cy="4733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w-IL" sz="3000" dirty="0">
                <a:solidFill>
                  <a:schemeClr val="dk1"/>
                </a:solidFill>
              </a:rPr>
              <a:t>מערכת מידע ממוחשבת ממלאת תפקיד מרכזי.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•מבנה שטוח.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•אחריות לעובד יחיד ללא קשר למקומו בחברה.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•תהליכי ניהול, שיווק, וייצור גמישים.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•מגוון רחב של מוצרים.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•עובדים 24 שעות ביממה.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000" dirty="0">
                <a:solidFill>
                  <a:schemeClr val="dk1"/>
                </a:solidFill>
              </a:rPr>
              <a:t>•הסתגלות מהירה לשינויים.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24cac1715_0_10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הולרכיה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48" name="Google Shape;148;g724cac1715_0_10"/>
          <p:cNvSpPr txBox="1">
            <a:spLocks noGrp="1"/>
          </p:cNvSpPr>
          <p:nvPr>
            <p:ph type="body" idx="1"/>
          </p:nvPr>
        </p:nvSpPr>
        <p:spPr>
          <a:xfrm>
            <a:off x="0" y="1299976"/>
            <a:ext cx="11005800" cy="54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342900" lvl="0" indent="0" algn="ct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2400" b="0" dirty="0">
                <a:solidFill>
                  <a:schemeClr val="accent1">
                    <a:lumMod val="75000"/>
                  </a:schemeClr>
                </a:solidFill>
              </a:rPr>
              <a:t>מערכת מעגלים שהם השלד של החברה ומתפקדים כמו הולונים</a:t>
            </a:r>
            <a:endParaRPr sz="2400" b="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g724cac1715_0_10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800"/>
              </a:spcBef>
              <a:buNone/>
            </a:pPr>
            <a:r>
              <a:rPr lang="iw-IL" sz="3200" dirty="0">
                <a:solidFill>
                  <a:schemeClr val="dk1"/>
                </a:solidFill>
              </a:rPr>
              <a:t>•מבנה מעגלי</a:t>
            </a:r>
            <a:r>
              <a:rPr lang="he-IL" sz="3200" dirty="0">
                <a:solidFill>
                  <a:schemeClr val="dk1"/>
                </a:solidFill>
              </a:rPr>
              <a:t>(</a:t>
            </a:r>
            <a:r>
              <a:rPr lang="iw-IL" sz="3200" dirty="0">
                <a:solidFill>
                  <a:schemeClr val="dk1"/>
                </a:solidFill>
              </a:rPr>
              <a:t>עבודה בצוותים</a:t>
            </a:r>
            <a:r>
              <a:rPr lang="he-IL" sz="3200" dirty="0">
                <a:solidFill>
                  <a:schemeClr val="dk1"/>
                </a:solidFill>
              </a:rPr>
              <a:t>)</a:t>
            </a:r>
            <a:r>
              <a:rPr lang="iw-IL" sz="3200" dirty="0">
                <a:solidFill>
                  <a:schemeClr val="dk1"/>
                </a:solidFill>
              </a:rPr>
              <a:t>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•כל עובד חבר בשני צוותים לפחות.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•הולונים – גופים אוטונומיים המקבלים החלטות באופן עצמאי.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•אין ניהול רגיל.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•שקיפות מוחלטת.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24cac1715_0_20"/>
          <p:cNvSpPr txBox="1">
            <a:spLocks noGrp="1"/>
          </p:cNvSpPr>
          <p:nvPr>
            <p:ph type="title"/>
          </p:nvPr>
        </p:nvSpPr>
        <p:spPr>
          <a:xfrm>
            <a:off x="1677572" y="259718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 err="1">
                <a:solidFill>
                  <a:schemeClr val="dk1"/>
                </a:solidFill>
              </a:rPr>
              <a:t>אג'יליות</a:t>
            </a:r>
            <a:endParaRPr lang="he-IL" dirty="0">
              <a:solidFill>
                <a:schemeClr val="dk1"/>
              </a:solidFill>
            </a:endParaRPr>
          </a:p>
        </p:txBody>
      </p:sp>
      <p:sp>
        <p:nvSpPr>
          <p:cNvPr id="156" name="Google Shape;156;g724cac1715_0_20"/>
          <p:cNvSpPr txBox="1">
            <a:spLocks noGrp="1"/>
          </p:cNvSpPr>
          <p:nvPr>
            <p:ph type="body" idx="2"/>
          </p:nvPr>
        </p:nvSpPr>
        <p:spPr>
          <a:xfrm>
            <a:off x="684085" y="1177042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יכולתו של הארגון לנצל באופן מתמשך את ההזדמנויות הנוצרות עקב שיבושים ושינויים בשוק</a:t>
            </a:r>
            <a:endParaRPr dirty="0">
              <a:solidFill>
                <a:schemeClr val="dk1"/>
              </a:solidFill>
            </a:endParaRPr>
          </a:p>
          <a:p>
            <a:pPr marL="0" marR="34290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על ידי יכולת פנימית לצפות ולהגיב במהירות.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•יתרון תחרותי</a:t>
            </a:r>
            <a:endParaRPr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iw-IL" dirty="0">
                <a:solidFill>
                  <a:schemeClr val="dk1"/>
                </a:solidFill>
              </a:rPr>
              <a:t>•רלוונטיות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24cac1715_0_29"/>
          <p:cNvSpPr txBox="1">
            <a:spLocks noGrp="1"/>
          </p:cNvSpPr>
          <p:nvPr>
            <p:ph type="title"/>
          </p:nvPr>
        </p:nvSpPr>
        <p:spPr>
          <a:xfrm>
            <a:off x="1860452" y="99213"/>
            <a:ext cx="9642300" cy="72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e-IL" dirty="0">
                <a:solidFill>
                  <a:schemeClr val="dk1"/>
                </a:solidFill>
              </a:rPr>
              <a:t>כדי להיות </a:t>
            </a:r>
            <a:r>
              <a:rPr lang="he-IL" dirty="0" err="1">
                <a:solidFill>
                  <a:schemeClr val="dk1"/>
                </a:solidFill>
              </a:rPr>
              <a:t>אג'ילי</a:t>
            </a:r>
            <a:r>
              <a:rPr lang="he-IL" dirty="0">
                <a:solidFill>
                  <a:schemeClr val="dk1"/>
                </a:solidFill>
              </a:rPr>
              <a:t> </a:t>
            </a:r>
            <a:r>
              <a:rPr lang="en-US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64" name="Google Shape;164;g724cac1715_0_29"/>
          <p:cNvSpPr txBox="1">
            <a:spLocks noGrp="1"/>
          </p:cNvSpPr>
          <p:nvPr>
            <p:ph type="body" idx="2"/>
          </p:nvPr>
        </p:nvSpPr>
        <p:spPr>
          <a:xfrm>
            <a:off x="459003" y="1099481"/>
            <a:ext cx="8031900" cy="41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w-IL" sz="3200" dirty="0">
                <a:solidFill>
                  <a:schemeClr val="dk1"/>
                </a:solidFill>
              </a:rPr>
              <a:t>עבודה בצוותים.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•להתנהל בקלילות כאילו היו ארגון קטן.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•תקשורת טובה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w-IL" sz="3200" dirty="0">
                <a:solidFill>
                  <a:schemeClr val="dk1"/>
                </a:solidFill>
              </a:rPr>
              <a:t>•הרמוניה.</a:t>
            </a:r>
            <a:endParaRPr sz="3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880</Words>
  <Application>Microsoft Office PowerPoint</Application>
  <PresentationFormat>Widescreen</PresentationFormat>
  <Paragraphs>146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Varela Round</vt:lpstr>
      <vt:lpstr>ערכת נושא Office</vt:lpstr>
      <vt:lpstr>מערכת שידורים לאומית</vt:lpstr>
      <vt:lpstr>השינוי כדרך חיים ארגונית</vt:lpstr>
      <vt:lpstr>מה נלמד היום </vt:lpstr>
      <vt:lpstr>תצורות ארגוניות</vt:lpstr>
      <vt:lpstr>ארגון ללא גבולות</vt:lpstr>
      <vt:lpstr>ארגון וירטואלי</vt:lpstr>
      <vt:lpstr>הולרכיה</vt:lpstr>
      <vt:lpstr>אג'יליות</vt:lpstr>
      <vt:lpstr>כדי להיות אג'ילי  </vt:lpstr>
      <vt:lpstr>חדשנות ארגונית</vt:lpstr>
      <vt:lpstr>רכיבים באקלים שתורמים לפיתוח החדשנות</vt:lpstr>
      <vt:lpstr>שלושה היבטים לחדשנות ארגונית</vt:lpstr>
      <vt:lpstr>מיזוגים ורכישות</vt:lpstr>
      <vt:lpstr>מיזוגים ורכישות - המשך</vt:lpstr>
      <vt:lpstr>מיקור חוץ</vt:lpstr>
      <vt:lpstr>שיטה לבחירת מיקור חוץ- מכרז</vt:lpstr>
      <vt:lpstr>שני אופנים בשימוש במיקור חוץ</vt:lpstr>
      <vt:lpstr>הפרטה</vt:lpstr>
      <vt:lpstr>מאפייני ההפרטה</vt:lpstr>
      <vt:lpstr>רמות של הפרטה</vt:lpstr>
      <vt:lpstr>סוגי שירותים שנעשתה בהם הפרטה</vt:lpstr>
      <vt:lpstr>איך מפריטים ?     </vt:lpstr>
      <vt:lpstr>איך מפריטים המשך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user</dc:creator>
  <cp:lastModifiedBy>Sivan Shimshila</cp:lastModifiedBy>
  <cp:revision>4</cp:revision>
  <dcterms:created xsi:type="dcterms:W3CDTF">2020-03-15T19:13:03Z</dcterms:created>
  <dcterms:modified xsi:type="dcterms:W3CDTF">2020-04-22T22:59:20Z</dcterms:modified>
</cp:coreProperties>
</file>