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7" r:id="rId2"/>
    <p:sldId id="262" r:id="rId3"/>
    <p:sldId id="263" r:id="rId4"/>
    <p:sldId id="288" r:id="rId5"/>
    <p:sldId id="307" r:id="rId6"/>
    <p:sldId id="301" r:id="rId7"/>
    <p:sldId id="319" r:id="rId8"/>
    <p:sldId id="302" r:id="rId9"/>
    <p:sldId id="309" r:id="rId10"/>
    <p:sldId id="313" r:id="rId11"/>
    <p:sldId id="324" r:id="rId12"/>
    <p:sldId id="312" r:id="rId13"/>
    <p:sldId id="314" r:id="rId14"/>
    <p:sldId id="310" r:id="rId15"/>
    <p:sldId id="321" r:id="rId16"/>
    <p:sldId id="327" r:id="rId17"/>
    <p:sldId id="315" r:id="rId18"/>
    <p:sldId id="318" r:id="rId19"/>
    <p:sldId id="316" r:id="rId20"/>
    <p:sldId id="325" r:id="rId21"/>
    <p:sldId id="326" r:id="rId22"/>
    <p:sldId id="320" r:id="rId23"/>
    <p:sldId id="323" r:id="rId24"/>
    <p:sldId id="291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79216" autoAdjust="0"/>
  </p:normalViewPr>
  <p:slideViewPr>
    <p:cSldViewPr snapToGrid="0" snapToObjects="1">
      <p:cViewPr varScale="1">
        <p:scale>
          <a:sx n="88" d="100"/>
          <a:sy n="88" d="100"/>
        </p:scale>
        <p:origin x="1458" y="84"/>
      </p:cViewPr>
      <p:guideLst>
        <p:guide orient="horz" pos="2160"/>
        <p:guide pos="57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ט"ז/סיון/תש"פ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jJpa1LBO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90%D7%99%D7%A6%D7%99%D7%A7_%D7%A9%D7%9E%D7%95%D7%9C%D7%99#cite_note-3" TargetMode="External"/><Relationship Id="rId13" Type="http://schemas.openxmlformats.org/officeDocument/2006/relationships/hyperlink" Target="https://he.wikipedia.org/wiki/%D7%9E%D7%A9%D7%A8%D7%93_%D7%94%D7%A2%D7%91%D7%95%D7%93%D7%94,_%D7%94%D7%A8%D7%95%D7%95%D7%97%D7%94_%D7%95%D7%94%D7%A9%D7%99%D7%A8%D7%95%D7%AA%D7%99%D7%9D_%D7%94%D7%97%D7%91%D7%A8%D7%AA%D7%99%D7%99%D7%9D" TargetMode="External"/><Relationship Id="rId3" Type="http://schemas.openxmlformats.org/officeDocument/2006/relationships/hyperlink" Target="https://he.wikipedia.org/wiki/2011" TargetMode="External"/><Relationship Id="rId7" Type="http://schemas.openxmlformats.org/officeDocument/2006/relationships/hyperlink" Target="https://he.wikipedia.org/wiki/%D7%90%D7%99%D7%A6%D7%99%D7%A7_%D7%A9%D7%9E%D7%95%D7%9C%D7%99#cite_note-2" TargetMode="External"/><Relationship Id="rId12" Type="http://schemas.openxmlformats.org/officeDocument/2006/relationships/hyperlink" Target="https://he.wikipedia.org/wiki/%D7%90%D7%92%D7%95%D7%93%D7%AA_%D7%A1%D7%98%D7%95%D7%93%D7%A0%D7%98%D7%99%D7%9D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e.wikipedia.org/wiki/%D7%93%D7%A4%D7%A0%D7%99_%D7%9C%D7%99%D7%A3" TargetMode="External"/><Relationship Id="rId11" Type="http://schemas.openxmlformats.org/officeDocument/2006/relationships/hyperlink" Target="https://he.wikipedia.org/wiki/%D7%90%D7%99%D7%A6%D7%99%D7%A7_%D7%A9%D7%9E%D7%95%D7%9C%D7%99#cite_note-6" TargetMode="External"/><Relationship Id="rId5" Type="http://schemas.openxmlformats.org/officeDocument/2006/relationships/hyperlink" Target="https://he.wikipedia.org/wiki/%D7%A1%D7%AA%D7%99%D7%95_%D7%A9%D7%A4%D7%99%D7%A8" TargetMode="External"/><Relationship Id="rId10" Type="http://schemas.openxmlformats.org/officeDocument/2006/relationships/hyperlink" Target="https://he.wikipedia.org/wiki/%D7%90%D7%99%D7%A6%D7%99%D7%A7_%D7%A9%D7%9E%D7%95%D7%9C%D7%99#cite_note-5" TargetMode="External"/><Relationship Id="rId4" Type="http://schemas.openxmlformats.org/officeDocument/2006/relationships/hyperlink" Target="https://he.wikipedia.org/wiki/%D7%9E%D7%97%D7%90%D7%AA_%D7%94%D7%90%D7%95%D7%94%D7%9C%D7%99%D7%9D" TargetMode="External"/><Relationship Id="rId9" Type="http://schemas.openxmlformats.org/officeDocument/2006/relationships/hyperlink" Target="https://he.wikipedia.org/wiki/%D7%90%D7%99%D7%A6%D7%99%D7%A7_%D7%A9%D7%9E%D7%95%D7%9C%D7%99#cite_note-4" TargetMode="External"/><Relationship Id="rId14" Type="http://schemas.openxmlformats.org/officeDocument/2006/relationships/hyperlink" Target="https://he.wikipedia.org/wiki/%D7%9E%D7%9E%D7%A9%D7%9C%D7%AA_%D7%99%D7%A9%D7%A8%D7%90%D7%9C_%D7%94%D7%A9%D7%9C%D7%95%D7%A9%D7%99%D7%9D_%D7%95%D7%97%D7%9E%D7%A9" TargetMode="Externa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92%D7%96%D7%A2%D7%A0%D7%95%D7%AA" TargetMode="External"/><Relationship Id="rId3" Type="http://schemas.openxmlformats.org/officeDocument/2006/relationships/hyperlink" Target="https://he.wikipedia.org/wiki/1955" TargetMode="External"/><Relationship Id="rId7" Type="http://schemas.openxmlformats.org/officeDocument/2006/relationships/hyperlink" Target="https://he.wikipedia.org/wiki/196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e.wikipedia.org/wiki/%D7%9E%D7%90%D7%91%D7%A7_%D7%9C%D7%90-%D7%90%D7%9C%D7%99%D7%9D" TargetMode="External"/><Relationship Id="rId5" Type="http://schemas.openxmlformats.org/officeDocument/2006/relationships/hyperlink" Target="https://he.wikipedia.org/wiki/%D7%94%D7%AA%D7%90%D7%97%D7%93%D7%95%D7%AA_%D7%94%D7%94%D7%A0%D7%94%D7%92%D7%94_%D7%94%D7%93%D7%A8%D7%95%D7%9E%D7%99%D7%AA-%D7%A0%D7%95%D7%A6%D7%A8%D7%99%D7%AA" TargetMode="External"/><Relationship Id="rId4" Type="http://schemas.openxmlformats.org/officeDocument/2006/relationships/hyperlink" Target="https://he.wikipedia.org/wiki/%D7%97%D7%A8%D7%9D_%D7%94%D7%90%D7%95%D7%98%D7%95%D7%91%D7%95%D7%A1%D7%99%D7%9D_%D7%A9%D7%9C_%D7%9E%D7%95%D7%A0%D7%98%D7%92%D7%95%D7%9E%D7%A8%D7%99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.m.wikipedia.org/wiki/%D7%90%D7%9C%D7%99%D7%A1_%D7%9E%D7%99%D7%9C%D7%A8" TargetMode="External"/><Relationship Id="rId7" Type="http://schemas.openxmlformats.org/officeDocument/2006/relationships/hyperlink" Target="https://he.m.wikipedia.org/wiki/%D7%A6%D7%91%D7%90_%D7%94%D7%94%D7%92%D7%A0%D7%94_%D7%9C%D7%99%D7%A9%D7%A8%D7%90%D7%9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e.m.wikipedia.org/wiki/%D7%9E%D7%A9%D7%A8%D7%93_%D7%94%D7%91%D7%99%D7%98%D7%97%D7%95%D7%9F" TargetMode="External"/><Relationship Id="rId5" Type="http://schemas.openxmlformats.org/officeDocument/2006/relationships/hyperlink" Target="https://he.m.wikipedia.org/wiki/%D7%91%D7%92%22%D7%A5" TargetMode="External"/><Relationship Id="rId4" Type="http://schemas.openxmlformats.org/officeDocument/2006/relationships/hyperlink" Target="https://he.m.wikipedia.org/wiki/1994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קישור -</a:t>
            </a:r>
            <a:r>
              <a:rPr lang="en-US" dirty="0">
                <a:hlinkClick r:id="rId3"/>
              </a:rPr>
              <a:t>https://www.youtube.com/watch?v=ZnjJpa1LBOY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066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– מנהיג צריך להבין את המונהגים תחתיו ואת רגשותיהם, הוא צריך להבין  כיצד נראים הדברים מנקודת מבטם </a:t>
            </a:r>
          </a:p>
          <a:p>
            <a:endParaRPr lang="he-IL" sz="1200" b="1" i="0" kern="1200" dirty="0">
              <a:solidFill>
                <a:srgbClr val="192A72"/>
              </a:solidFill>
              <a:effectLst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/>
            </a:endParaRPr>
          </a:p>
          <a:p>
            <a:r>
              <a:rPr lang="he-IL" sz="1200" b="1" i="0" kern="1200" dirty="0">
                <a:solidFill>
                  <a:srgbClr val="192A72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אני רוצה לתת כדוגמא את איציק שמולי -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 בשנת 2009 היה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 לסגן יושב ראש ולאחר מכן יושב ראש התאחדות הסטודנטים  ו</a:t>
            </a:r>
          </a:p>
          <a:p>
            <a:r>
              <a:rPr lang="he-IL" sz="1200" b="1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בשנת 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3" tooltip="2011"/>
              </a:rPr>
              <a:t>2011</a:t>
            </a:r>
            <a:r>
              <a:rPr lang="he-IL" sz="1200" b="1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 היה ממנהיגיה הבולטים ביותר של 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4" tooltip="מחאת האוהלים"/>
              </a:rPr>
              <a:t>מחאת האוהלים</a:t>
            </a:r>
            <a:r>
              <a:rPr lang="he-IL" sz="1200" b="1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 (ביחד עם 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5" tooltip="סתיו שפיר"/>
              </a:rPr>
              <a:t>סתיו שפיר</a:t>
            </a:r>
            <a:r>
              <a:rPr lang="he-IL" sz="1200" b="1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 ו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6" tooltip="דפני ליף"/>
              </a:rPr>
              <a:t>דפני ליף</a:t>
            </a:r>
            <a:r>
              <a:rPr lang="he-IL" sz="1200" b="1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),</a:t>
            </a:r>
            <a:r>
              <a:rPr lang="he-IL" sz="1200" b="1" i="0" u="none" strike="noStrike" kern="1200" baseline="300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7"/>
              </a:rPr>
              <a:t>[</a:t>
            </a:r>
            <a:r>
              <a:rPr lang="he-IL" sz="1200" b="0" i="0" u="none" strike="noStrike" kern="1200" baseline="300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7"/>
              </a:rPr>
              <a:t>2]</a:t>
            </a:r>
            <a:r>
              <a:rPr lang="he-IL" sz="1200" b="0" i="0" u="none" strike="noStrike" kern="1200" baseline="300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8"/>
              </a:rPr>
              <a:t>[3]</a:t>
            </a:r>
            <a:r>
              <a:rPr lang="he-IL" sz="1200" b="0" i="0" u="none" strike="noStrike" kern="1200" baseline="300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9"/>
              </a:rPr>
              <a:t>[4]</a:t>
            </a:r>
            <a:r>
              <a:rPr lang="he-IL" sz="1200" b="0" i="0" u="none" strike="noStrike" kern="1200" baseline="300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10"/>
              </a:rPr>
              <a:t>[5]</a:t>
            </a:r>
            <a:r>
              <a:rPr lang="he-IL" sz="1200" b="0" i="0" u="none" strike="noStrike" kern="1200" baseline="300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11"/>
              </a:rPr>
              <a:t>[6]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 כשהצליח להוביל את כלל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12" tooltip="אגודת סטודנטים"/>
              </a:rPr>
              <a:t>אגודות הסטודנטים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 לתמיכה אקטיבית במחאה ולהרחבתה באמצעותן לכל רחבי הארץ</a:t>
            </a:r>
          </a:p>
          <a:p>
            <a:endParaRPr lang="he-IL" sz="1200" b="1" i="0" kern="1200" dirty="0">
              <a:solidFill>
                <a:schemeClr val="tx1"/>
              </a:solidFill>
              <a:effectLst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ב-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2020 </a:t>
            </a:r>
            <a:r>
              <a:rPr lang="he-IL" sz="1200" b="1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מונה ל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13" tooltip="משרד העבודה, הרווחה והשירותים החברתיים"/>
              </a:rPr>
              <a:t>שר העבודה, הרווחה והשירותים החברתיים</a:t>
            </a:r>
            <a:r>
              <a:rPr lang="he-IL" sz="1200" b="1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במסגרת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14" tooltip="ממשלת ישראל השלושים וחמש"/>
              </a:rPr>
              <a:t>ממשלת ישראל השלושים וחמש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 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0" i="0" kern="1200" dirty="0">
              <a:solidFill>
                <a:schemeClr val="tx1"/>
              </a:solidFill>
              <a:effectLst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0" i="0" kern="1200" dirty="0">
              <a:solidFill>
                <a:schemeClr val="tx1"/>
              </a:solidFill>
              <a:effectLst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ea typeface="+mn-ea"/>
              </a:rPr>
              <a:t>מנהלים ה משתמשים בניהול באמצעות "אמפתיה נוקשה", שמשמעו</a:t>
            </a:r>
            <a:r>
              <a:rPr lang="he-IL" sz="1200" b="1" i="0" kern="1200" dirty="0">
                <a:solidFill>
                  <a:schemeClr val="tx1"/>
                </a:solidFill>
                <a:effectLst/>
                <a:ea typeface="+mn-ea"/>
              </a:rPr>
              <a:t> - לתת לעובדים מה שהם צריכים, ולאו דווקא מה שהם רוצים</a:t>
            </a:r>
            <a:r>
              <a:rPr lang="he-IL" sz="1200" b="0" i="0" kern="1200" dirty="0">
                <a:solidFill>
                  <a:schemeClr val="tx1"/>
                </a:solidFill>
                <a:effectLst/>
                <a:ea typeface="+mn-ea"/>
              </a:rPr>
              <a:t>. כל זה נעשה על ידי גילוי הזדהות עם העובדים ובכנות מלאה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637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קינג הפך לפעיל זכויות אדם בשנת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3" tooltip="1955"/>
              </a:rPr>
              <a:t>1955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, כאשר הוביל את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4" tooltip="חרם האוטובוסים של מונטגומרי"/>
              </a:rPr>
              <a:t>חרם האוטובוסים של מונטגומרי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, והיה נשיאו הראשון של ארגון זכויות האדם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5" tooltip="התאחדות ההנהגה הדרומית-נוצרית"/>
              </a:rPr>
              <a:t>התאחדות ההנהגה הדרומית-נוצרית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</a:t>
            </a:r>
          </a:p>
          <a:p>
            <a:endParaRPr lang="he-IL" sz="1200" b="0" i="0" kern="1200" dirty="0">
              <a:solidFill>
                <a:schemeClr val="tx1"/>
              </a:solidFill>
              <a:effectLst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קינג היה מגדולי הדוגלים ב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6" tooltip="מאבק לא-אלים"/>
              </a:rPr>
              <a:t>מאבק לא-אלים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 בשנת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7" tooltip="1964"/>
              </a:rPr>
              <a:t>1964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 קיבל את פרס נובל לשלום על מלחמתו חסרת הפשרות ב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hlinkClick r:id="rId8" tooltip="גזענות"/>
              </a:rPr>
              <a:t>גזענות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,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7713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>
                <a:hlinkClick r:id="rId3"/>
              </a:rPr>
              <a:t>זה מוביל אותנו ל נחישות </a:t>
            </a:r>
          </a:p>
          <a:p>
            <a:endParaRPr lang="he-IL" dirty="0">
              <a:hlinkClick r:id="rId3"/>
            </a:endParaRPr>
          </a:p>
          <a:p>
            <a:r>
              <a:rPr lang="he-IL" dirty="0">
                <a:hlinkClick r:id="rId3"/>
              </a:rPr>
              <a:t>אנשים נחושים מודעים לקשיים ומתמודדים עימם ועם בעיות בדרך למטרה שלהם </a:t>
            </a:r>
          </a:p>
          <a:p>
            <a:endParaRPr lang="he-IL" dirty="0">
              <a:hlinkClick r:id="rId3"/>
            </a:endParaRPr>
          </a:p>
          <a:p>
            <a:r>
              <a:rPr lang="he-IL" dirty="0">
                <a:hlinkClick r:id="rId3"/>
              </a:rPr>
              <a:t>אליס </a:t>
            </a:r>
            <a:r>
              <a:rPr lang="he-IL" dirty="0"/>
              <a:t>מילר ,- </a:t>
            </a:r>
            <a:r>
              <a:rPr lang="he-IL" b="1" dirty="0">
                <a:hlinkClick r:id="rId3"/>
              </a:rPr>
              <a:t>עקב  רצונה להיות טייסת בחיל האוויר</a:t>
            </a:r>
            <a:r>
              <a:rPr lang="he-IL" b="1" dirty="0"/>
              <a:t> </a:t>
            </a:r>
            <a:r>
              <a:rPr lang="he-IL" dirty="0">
                <a:solidFill>
                  <a:schemeClr val="tx1"/>
                </a:solidFill>
              </a:rPr>
              <a:t>עתרה </a:t>
            </a:r>
            <a:r>
              <a:rPr lang="he-IL" dirty="0"/>
              <a:t> </a:t>
            </a:r>
            <a:r>
              <a:rPr lang="he-IL" dirty="0">
                <a:solidFill>
                  <a:schemeClr val="tx1"/>
                </a:solidFill>
              </a:rPr>
              <a:t>בשנת </a:t>
            </a:r>
            <a:r>
              <a:rPr lang="he-IL" dirty="0">
                <a:solidFill>
                  <a:schemeClr val="tx1"/>
                </a:solidFill>
                <a:hlinkClick r:id="rId4" tooltip="1994"/>
              </a:rPr>
              <a:t>1994</a:t>
            </a:r>
            <a:r>
              <a:rPr lang="he-IL" dirty="0">
                <a:solidFill>
                  <a:schemeClr val="tx1"/>
                </a:solidFill>
              </a:rPr>
              <a:t>,</a:t>
            </a:r>
            <a:r>
              <a:rPr lang="he-IL" b="1" dirty="0">
                <a:hlinkClick r:id="rId3"/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ל</a:t>
            </a:r>
            <a:r>
              <a:rPr lang="he-IL" dirty="0">
                <a:solidFill>
                  <a:schemeClr val="tx1"/>
                </a:solidFill>
                <a:hlinkClick r:id="rId5" tooltip="בג&quot;ץ"/>
              </a:rPr>
              <a:t>בג"ץ</a:t>
            </a:r>
            <a:r>
              <a:rPr lang="he-IL" dirty="0">
                <a:solidFill>
                  <a:schemeClr val="tx1"/>
                </a:solidFill>
              </a:rPr>
              <a:t> נגד </a:t>
            </a:r>
            <a:r>
              <a:rPr lang="he-IL" dirty="0">
                <a:solidFill>
                  <a:schemeClr val="tx1"/>
                </a:solidFill>
                <a:hlinkClick r:id="rId6" tooltip="משרד הביטחון"/>
              </a:rPr>
              <a:t>משרד הביטחון</a:t>
            </a:r>
            <a:r>
              <a:rPr lang="he-IL" dirty="0">
                <a:solidFill>
                  <a:schemeClr val="tx1"/>
                </a:solidFill>
              </a:rPr>
              <a:t> ונגד </a:t>
            </a:r>
            <a:r>
              <a:rPr lang="he-IL" dirty="0">
                <a:solidFill>
                  <a:schemeClr val="tx1"/>
                </a:solidFill>
                <a:hlinkClick r:id="rId7" tooltip="צבא ההגנה לישראל"/>
              </a:rPr>
              <a:t>צה"ל</a:t>
            </a:r>
            <a:r>
              <a:rPr lang="he-IL" dirty="0">
                <a:solidFill>
                  <a:schemeClr val="tx1"/>
                </a:solidFill>
              </a:rPr>
              <a:t> מכוון שלא התקבלה למיונים לקורס טיס וזאת רק משום היותה אישה</a:t>
            </a:r>
            <a:r>
              <a:rPr lang="he-IL" b="1" dirty="0">
                <a:hlinkClick r:id="rId3"/>
              </a:rPr>
              <a:t>-,</a:t>
            </a:r>
            <a:r>
              <a:rPr lang="he-IL" b="1" dirty="0"/>
              <a:t> היא </a:t>
            </a:r>
            <a:r>
              <a:rPr lang="he-IL" b="1" dirty="0">
                <a:hlinkClick r:id="rId3"/>
              </a:rPr>
              <a:t> נאבקה למען פתיחת קורס הטיס בצה"ל לנשים  ובכך שברה את תקרת הזכוכית </a:t>
            </a:r>
            <a:r>
              <a:rPr lang="he-IL" dirty="0" err="1">
                <a:hlinkClick r:id="rId3"/>
              </a:rPr>
              <a:t>שהיתה</a:t>
            </a:r>
            <a:r>
              <a:rPr lang="he-IL" dirty="0">
                <a:hlinkClick r:id="rId3"/>
              </a:rPr>
              <a:t> קיימת עד אז . </a:t>
            </a:r>
          </a:p>
          <a:p>
            <a:pPr lvl="0" defTabSz="914400">
              <a:spcBef>
                <a:spcPts val="0"/>
              </a:spcBef>
              <a:defRPr/>
            </a:pPr>
            <a:endParaRPr lang="he-IL" b="1" dirty="0">
              <a:hlinkClick r:id="rId3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he-IL" b="1" dirty="0">
                <a:hlinkClick r:id="rId3"/>
              </a:rPr>
              <a:t>וזו </a:t>
            </a:r>
            <a:r>
              <a:rPr lang="he-IL" b="1" dirty="0" err="1">
                <a:hlinkClick r:id="rId3"/>
              </a:rPr>
              <a:t>היתה</a:t>
            </a:r>
            <a:r>
              <a:rPr lang="he-IL" b="1" dirty="0">
                <a:hlinkClick r:id="rId3"/>
              </a:rPr>
              <a:t> אבן דרך היסטורית בכל מה שקשור לזכויות נשים,</a:t>
            </a:r>
          </a:p>
          <a:p>
            <a:r>
              <a:rPr lang="he-IL" b="1" dirty="0">
                <a:hlinkClick r:id="rId3"/>
              </a:rPr>
              <a:t>כך נפרצה הדרך לטייסות, חובלות, לוחמות</a:t>
            </a:r>
            <a:endParaRPr lang="he-IL" dirty="0">
              <a:hlinkClick r:id="rId3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1096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– מנהיגים יכולים לעורר באנשים מולם השראה להגיע לשיא שאיפותיהם , לרצונם וחלומותיהם.</a:t>
            </a:r>
          </a:p>
          <a:p>
            <a:endParaRPr lang="he-IL" sz="1200" b="1" kern="1200" dirty="0">
              <a:solidFill>
                <a:srgbClr val="192A72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/>
            </a:endParaRPr>
          </a:p>
          <a:p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אני רוצה לתת דוגמא את </a:t>
            </a:r>
            <a:r>
              <a:rPr lang="he-IL" dirty="0"/>
              <a:t>עדי </a:t>
            </a:r>
            <a:r>
              <a:rPr lang="he-IL" dirty="0" err="1"/>
              <a:t>אלטשולר</a:t>
            </a:r>
            <a:r>
              <a:rPr lang="he-IL" dirty="0"/>
              <a:t> </a:t>
            </a:r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  - אשר </a:t>
            </a:r>
            <a:r>
              <a:rPr lang="he-IL" b="1" dirty="0"/>
              <a:t>הפכה את ה חלומות שלה למציאות של כולנו </a:t>
            </a:r>
          </a:p>
          <a:p>
            <a:r>
              <a:rPr lang="he-IL" dirty="0"/>
              <a:t>היא הקימה את תנועת הנוער "כנפיים של קרמבו"</a:t>
            </a:r>
          </a:p>
          <a:p>
            <a:r>
              <a:rPr lang="he-IL" dirty="0"/>
              <a:t> וייסדה את "זיכרון בסלון" </a:t>
            </a:r>
          </a:p>
          <a:p>
            <a:r>
              <a:rPr lang="he-IL" dirty="0"/>
              <a:t>וכעת היא עומדת מאחורי עוד פרויקט חברתי פורץ דרך, בתחום החינוך – והמטרה שלה בבתי ספר מכילים- המשלבים בעלי צרכים מיוחדים בכיתות רגילות.</a:t>
            </a:r>
          </a:p>
          <a:p>
            <a:endParaRPr lang="he-IL" dirty="0"/>
          </a:p>
          <a:p>
            <a:r>
              <a:rPr lang="he-IL" dirty="0"/>
              <a:t>אפילו השיאה משואה ביום העצמאות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6988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אני מקווה שגם אתם תהפכו חלומות למציאות </a:t>
            </a:r>
          </a:p>
          <a:p>
            <a:r>
              <a:rPr lang="he-IL" dirty="0"/>
              <a:t> </a:t>
            </a:r>
          </a:p>
          <a:p>
            <a:r>
              <a:rPr lang="he-IL" dirty="0"/>
              <a:t>ובך תעלו את הבטחון העצמי שלכם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3583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sz="1200" b="1" kern="1200" dirty="0">
              <a:solidFill>
                <a:srgbClr val="192A72"/>
              </a:solidFill>
              <a:ea typeface="+mn-ea"/>
              <a:sym typeface="Varela Round"/>
            </a:endParaRPr>
          </a:p>
          <a:p>
            <a:pPr marL="0" indent="0">
              <a:buNone/>
            </a:pPr>
            <a:r>
              <a:rPr lang="he-IL" sz="1200" b="1" kern="1200" dirty="0">
                <a:solidFill>
                  <a:srgbClr val="192A72"/>
                </a:solidFill>
                <a:ea typeface="+mn-ea"/>
                <a:sym typeface="Varela Round"/>
              </a:rPr>
              <a:t>מנהיג  צריך  </a:t>
            </a:r>
            <a:r>
              <a:rPr lang="he-IL" sz="1200" b="1" kern="1200" dirty="0" err="1">
                <a:solidFill>
                  <a:srgbClr val="192A72"/>
                </a:solidFill>
                <a:ea typeface="+mn-ea"/>
                <a:sym typeface="Varela Round"/>
              </a:rPr>
              <a:t>ויכל</a:t>
            </a:r>
            <a:r>
              <a:rPr lang="he-IL" sz="1200" b="1" kern="1200" dirty="0">
                <a:solidFill>
                  <a:srgbClr val="192A72"/>
                </a:solidFill>
                <a:ea typeface="+mn-ea"/>
                <a:sym typeface="Varela Round"/>
              </a:rPr>
              <a:t> לשכנע את עובדיו ותומכיו ולעיתים אפילו מתנגדיו בדברים בו הוא מאמין </a:t>
            </a:r>
          </a:p>
          <a:p>
            <a:pPr marL="0" indent="0">
              <a:buNone/>
            </a:pPr>
            <a:r>
              <a:rPr lang="he-IL" sz="1200" b="1" kern="1200" dirty="0">
                <a:solidFill>
                  <a:srgbClr val="192A72"/>
                </a:solidFill>
                <a:ea typeface="+mn-ea"/>
                <a:sym typeface="Varela Round"/>
              </a:rPr>
              <a:t>    </a:t>
            </a:r>
          </a:p>
          <a:p>
            <a:pPr marL="0" indent="0">
              <a:buNone/>
            </a:pPr>
            <a:r>
              <a:rPr lang="he-IL" sz="1200" b="1" kern="1200" dirty="0">
                <a:solidFill>
                  <a:srgbClr val="192A72"/>
                </a:solidFill>
                <a:ea typeface="+mn-ea"/>
                <a:sym typeface="Varela Round"/>
              </a:rPr>
              <a:t> מנהיג מחדיר אמון ונאמנות בעובדיו  על ידי שינון החזון שלו , לעורר אמפטיה בקרב שומעיו , ביכולת האמונה שלו בעובדיו , היכולת להקשיב ולתת להם משוב חיובי </a:t>
            </a:r>
            <a:endParaRPr lang="he-IL" sz="1200" b="1" kern="1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2994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  <a:sym typeface="Varela Round"/>
              </a:rPr>
              <a:t>לבדוק עם האולפן חיתוך סרטון</a:t>
            </a:r>
            <a:r>
              <a:rPr lang="he-IL" b="1" baseline="0" dirty="0">
                <a:solidFill>
                  <a:srgbClr val="FF0000"/>
                </a:solidFill>
                <a:sym typeface="Varela Round"/>
              </a:rPr>
              <a:t> </a:t>
            </a:r>
            <a:r>
              <a:rPr lang="he-IL" b="1" dirty="0">
                <a:solidFill>
                  <a:srgbClr val="FF0000"/>
                </a:solidFill>
                <a:sym typeface="Varela Round"/>
              </a:rPr>
              <a:t>, מה רלוונטי </a:t>
            </a:r>
          </a:p>
          <a:p>
            <a:r>
              <a:rPr lang="he-IL" b="1" dirty="0">
                <a:solidFill>
                  <a:srgbClr val="FF0000"/>
                </a:solidFill>
                <a:sym typeface="Varela Round"/>
              </a:rPr>
              <a:t>עד דקה 04:09 – גרטה - נושא  אקלים </a:t>
            </a:r>
          </a:p>
          <a:p>
            <a:r>
              <a:rPr lang="he-IL" b="1" dirty="0">
                <a:solidFill>
                  <a:srgbClr val="FF0000"/>
                </a:solidFill>
                <a:sym typeface="Varela Round"/>
              </a:rPr>
              <a:t>לאחר מכן יש הפגנות על אירועי נשק</a:t>
            </a:r>
          </a:p>
          <a:p>
            <a:r>
              <a:rPr lang="he-IL" b="1" dirty="0">
                <a:solidFill>
                  <a:srgbClr val="FF0000"/>
                </a:solidFill>
                <a:sym typeface="Varela Round"/>
              </a:rPr>
              <a:t>מדקה 5:37 מוצג נושא חינוך לילדים בסוריה</a:t>
            </a:r>
          </a:p>
          <a:p>
            <a:r>
              <a:rPr lang="he-IL" b="1" dirty="0">
                <a:solidFill>
                  <a:srgbClr val="FF0000"/>
                </a:solidFill>
                <a:sym typeface="Varela Round"/>
              </a:rPr>
              <a:t>מדקה 07:03 סיכום </a:t>
            </a:r>
          </a:p>
          <a:p>
            <a:r>
              <a:rPr lang="he-IL" b="1" dirty="0">
                <a:solidFill>
                  <a:srgbClr val="FF0000"/>
                </a:solidFill>
                <a:sym typeface="Varela Round"/>
              </a:rPr>
              <a:t>מדקה 07:35 חוזר לגרטה</a:t>
            </a:r>
          </a:p>
          <a:p>
            <a:endParaRPr lang="he-IL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9881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אני מקווה של מה שלמדתם כאן עוררו בכם השפעה לטובה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6970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kern="1200" dirty="0">
                <a:solidFill>
                  <a:schemeClr val="tx1"/>
                </a:solidFill>
                <a:effectLst/>
                <a:ea typeface="+mn-ea"/>
              </a:rPr>
              <a:t>חשוב לנהוג בהגינות כלפי העובדים, כי כך הם ....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51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kern="1200" dirty="0">
                <a:solidFill>
                  <a:schemeClr val="tx1"/>
                </a:solidFill>
                <a:effectLst/>
                <a:ea typeface="+mn-ea"/>
              </a:rPr>
              <a:t>חשוב לנהוג בהגינות כלפי העובדים, כי כך הם ....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984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חוקרים רבים ניסו לענות על השאלה – האם מנהיגים הם בעלי תכונות ה- מ יי ח דו ת  אותם מ אנשים אחרים – מ ה מונהגים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תכונות רבות ומגוונות נבדקו במחקים רבים בניסיון להשוואת בין מנהיגים למונהגים </a:t>
            </a:r>
          </a:p>
          <a:p>
            <a:r>
              <a:rPr lang="he-IL" dirty="0"/>
              <a:t>חשוב להזכיר כי </a:t>
            </a:r>
          </a:p>
          <a:p>
            <a:r>
              <a:rPr lang="he-IL" dirty="0"/>
              <a:t>הרי מנהיג הוא בהכרח מנהל </a:t>
            </a:r>
          </a:p>
          <a:p>
            <a:r>
              <a:rPr lang="he-IL" dirty="0"/>
              <a:t>ומנהל הוא לא בהכרח מנהיג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מנהל צריך לשמש דוגמא לכנות ויושר אישי  אל מול העובדים שלו </a:t>
            </a:r>
          </a:p>
          <a:p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חשוב שהוא יכיר בטעויותיו ויקבל על עצמו אחריות אישית בגינן . </a:t>
            </a:r>
          </a:p>
          <a:p>
            <a:endParaRPr lang="he-IL" sz="1200" b="1" kern="1200" dirty="0">
              <a:solidFill>
                <a:srgbClr val="192A72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/>
            </a:endParaRPr>
          </a:p>
          <a:p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לדוגמא חשוב לנו לראות ולהאמין בבעלי תפקידים שהיושר הוא קריטריון בסיסי </a:t>
            </a:r>
            <a:r>
              <a:rPr lang="he-IL" sz="1200" b="1" kern="1200" dirty="0" err="1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אצלהם</a:t>
            </a:r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, כגון פיקוד השוטרים, מפקדי צה"ל , פרקליטי המדינה , מנהלי הארגון  שלנו </a:t>
            </a:r>
            <a:r>
              <a:rPr lang="he-IL" sz="1200" b="1" kern="1200" dirty="0" err="1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וכו</a:t>
            </a:r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'.</a:t>
            </a:r>
          </a:p>
          <a:p>
            <a:endParaRPr lang="he-IL" sz="1200" b="0" i="0" kern="1200" dirty="0">
              <a:solidFill>
                <a:schemeClr val="tx1"/>
              </a:solidFill>
              <a:effectLst/>
              <a:ea typeface="+mn-ea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ea typeface="+mn-ea"/>
              </a:rPr>
              <a:t>בנוסף לזה מנהל שהוא מנהיג </a:t>
            </a:r>
            <a:r>
              <a:rPr lang="he-IL" sz="1200" b="1" i="0" kern="1200" dirty="0">
                <a:solidFill>
                  <a:schemeClr val="tx1"/>
                </a:solidFill>
                <a:effectLst/>
                <a:ea typeface="+mn-ea"/>
              </a:rPr>
              <a:t>צריך לנהוג בהגינות כלפי עובדיו </a:t>
            </a:r>
            <a:r>
              <a:rPr lang="he-IL" sz="1200" b="0" i="0" kern="1200" dirty="0">
                <a:solidFill>
                  <a:schemeClr val="tx1"/>
                </a:solidFill>
                <a:effectLst/>
                <a:ea typeface="+mn-ea"/>
              </a:rPr>
              <a:t>– הידיעה כי מנהלם הגון </a:t>
            </a:r>
            <a:r>
              <a:rPr lang="he-IL" sz="1200" b="1" i="0" kern="1200" dirty="0">
                <a:solidFill>
                  <a:schemeClr val="tx1"/>
                </a:solidFill>
                <a:effectLst/>
                <a:ea typeface="+mn-ea"/>
              </a:rPr>
              <a:t>תאפשר להם להביע את עמדות, הצעות , רעיונות מבלי לחשוש להביע אותם </a:t>
            </a:r>
            <a:r>
              <a:rPr lang="he-IL" sz="1200" b="0" i="0" kern="1200" dirty="0">
                <a:solidFill>
                  <a:schemeClr val="tx1"/>
                </a:solidFill>
                <a:effectLst/>
                <a:ea typeface="+mn-ea"/>
              </a:rPr>
              <a:t>– גם אם לא יתקבלו בסופו של דבר . 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ea typeface="+mn-ea"/>
              </a:rPr>
              <a:t>, וזאת לעומת מנהלים שמאמינים רק בעצמם ולכן בעצם מגבילים את פוטנציאל העובדים להתפתח מבחינה אישית ולתרום מעצמם לארגון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590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במציאות אנחנו נתקלים במצבים </a:t>
            </a:r>
            <a:r>
              <a:rPr lang="he-IL" dirty="0" err="1"/>
              <a:t>בעייתים</a:t>
            </a:r>
            <a:r>
              <a:rPr lang="he-IL" dirty="0"/>
              <a:t> רבים ולאנשים עם </a:t>
            </a:r>
            <a:r>
              <a:rPr lang="he-IL" dirty="0" err="1"/>
              <a:t>אינטלגנציה</a:t>
            </a:r>
            <a:r>
              <a:rPr lang="he-IL" dirty="0"/>
              <a:t> יש בעצם את האפשרות לקרוא סיטואציות </a:t>
            </a:r>
            <a:br>
              <a:rPr lang="en-US" dirty="0"/>
            </a:br>
            <a:r>
              <a:rPr lang="he-IL" b="1" dirty="0"/>
              <a:t> , להבדיל  בין עיקר לטפל, לזהות   תתי בעיות ," לקרוא בין השורות " – להבין מעבר למה שנאמר  וכו'  ובכך לפתור בעיות מורכבות 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8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כישורים חברתים הם בעצם  מספר מיומנויות ויכולות של אדם המאפשרים לו ליצור קשרים בין אישים ותקשורת טובה עם הסובבים אותו</a:t>
            </a:r>
          </a:p>
          <a:p>
            <a:endParaRPr lang="he-IL" dirty="0"/>
          </a:p>
          <a:p>
            <a:r>
              <a:rPr lang="he-IL" dirty="0" err="1"/>
              <a:t>האינטליגציה</a:t>
            </a:r>
            <a:r>
              <a:rPr lang="he-IL" dirty="0"/>
              <a:t> הרגשית שדיברנו עליה קודם בצירוף עם כישורים חברתיים – בעצם מאפשרים לאותו בן אדם ליצוא רושם ראשוני טוב מול קהל הציבור , </a:t>
            </a:r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מסייעים להתמודד במצבים של לחץ חברתי שבהם הם נתקלים </a:t>
            </a:r>
          </a:p>
          <a:p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ולהשפיע על אווירת הקבוצתית  - לחיוב או לשלילה </a:t>
            </a:r>
          </a:p>
          <a:p>
            <a:endParaRPr lang="he-IL" sz="1200" b="1" kern="1200" dirty="0">
              <a:solidFill>
                <a:srgbClr val="192A72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Varela Round"/>
            </a:endParaRPr>
          </a:p>
          <a:p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וכל אלה יש חשיבות רבה לפיתוח יכולת של מנהיגות  </a:t>
            </a:r>
          </a:p>
          <a:p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ניקח לדוגמא את מייקל ג'ורדן השחקן כדורסל  לשעבר – שאני בוחרת לצטט את אחד מהמשפטים שלו </a:t>
            </a:r>
          </a:p>
          <a:p>
            <a:r>
              <a:rPr lang="he-IL" sz="1200" b="1" kern="1200" dirty="0">
                <a:solidFill>
                  <a:srgbClr val="192A72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Varela Round"/>
              </a:rPr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363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בהנהגה אין מקום לחוסר החלטיות , להססנות – או למנהלים שמשנים את דעתם בקלות  </a:t>
            </a:r>
          </a:p>
          <a:p>
            <a:endParaRPr lang="he-IL" dirty="0"/>
          </a:p>
          <a:p>
            <a:r>
              <a:rPr lang="he-IL" dirty="0"/>
              <a:t>זה עלול לגרום לכפופים של אותו מנהל  לפקפק בו ובהחלטותיו. </a:t>
            </a:r>
          </a:p>
          <a:p>
            <a:endParaRPr lang="he-IL" dirty="0"/>
          </a:p>
          <a:p>
            <a:r>
              <a:rPr lang="he-IL" dirty="0"/>
              <a:t>עכשיו אני רוצה להראות לכם סרטון קצר הממחיש את התכוונות האלה בצורה קצרה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02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ט"ז/סיון/תש"פ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ZnjJpa1LBOY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ZnjJpa1LBOY?feature=oembed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ko.co.il/news-channel2/Weekend-Newscast-q3_2019/Article-7e30cdc5ebcab61027.htm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REDB7DRBAs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REDB7DRBAs?start=337&amp;feature=oembed" TargetMode="Externa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החלטיות 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02412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החלטיות  – החלטה חד משמעית, ללא הססנות על מנהיג למנוע מהמונהגים שלו לפקפק בצעדיו. </a:t>
            </a:r>
          </a:p>
        </p:txBody>
      </p:sp>
      <p:pic>
        <p:nvPicPr>
          <p:cNvPr id="1026" name="Picture 2" descr="בנימין זאב הרצל – ויקיפדיה">
            <a:extLst>
              <a:ext uri="{FF2B5EF4-FFF2-40B4-BE49-F238E27FC236}">
                <a16:creationId xmlns:a16="http://schemas.microsoft.com/office/drawing/2014/main" id="{32C27697-41A0-412F-9CF8-B1A356C6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87" y="3557969"/>
            <a:ext cx="2188049" cy="291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פוטין ב-G20: המערב הליברלי אוכל את עצמו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3" y="2997553"/>
            <a:ext cx="2188049" cy="30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hlinkClick r:id="rId5"/>
          </p:cNvPr>
          <p:cNvSpPr/>
          <p:nvPr/>
        </p:nvSpPr>
        <p:spPr>
          <a:xfrm>
            <a:off x="5040109" y="6858000"/>
            <a:ext cx="2128345" cy="920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קישור לסרטון </a:t>
            </a:r>
          </a:p>
        </p:txBody>
      </p:sp>
    </p:spTree>
    <p:extLst>
      <p:ext uri="{BB962C8B-B14F-4D97-AF65-F5344CB8AC3E}">
        <p14:creationId xmlns:p14="http://schemas.microsoft.com/office/powerpoint/2010/main" val="15661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024991-835E-4EAD-B025-A8EF369E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דיה מקוונת 4" title="Leadership and effective collaboration.">
            <a:hlinkClick r:id="" action="ppaction://media"/>
            <a:extLst>
              <a:ext uri="{FF2B5EF4-FFF2-40B4-BE49-F238E27FC236}">
                <a16:creationId xmlns:a16="http://schemas.microsoft.com/office/drawing/2014/main" id="{29AFFF47-03E4-4451-B0EF-B0485D1007C1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1218" y="995414"/>
            <a:ext cx="9372600" cy="527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0C426892-61D6-4834-AE68-941F3CAEE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05" y="3782287"/>
            <a:ext cx="3395246" cy="2271042"/>
          </a:xfrm>
          <a:prstGeom prst="rect">
            <a:avLst/>
          </a:prstGeom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אמפטיה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02412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אמפטיה – מנהיג צריך להבין את המונהגים ואת רגשותיהם, להבין כיצד נראים הדברים מנקודת מבטם.</a:t>
            </a:r>
            <a:endParaRPr lang="he-IL" sz="2000" b="1" dirty="0">
              <a:solidFill>
                <a:srgbClr val="FF0000"/>
              </a:solidFill>
              <a:ea typeface="+mj-ea"/>
            </a:endParaRPr>
          </a:p>
        </p:txBody>
      </p:sp>
      <p:pic>
        <p:nvPicPr>
          <p:cNvPr id="5122" name="Picture 2" descr="שר הרווחה">
            <a:extLst>
              <a:ext uri="{FF2B5EF4-FFF2-40B4-BE49-F238E27FC236}">
                <a16:creationId xmlns:a16="http://schemas.microsoft.com/office/drawing/2014/main" id="{53908F50-E1B8-4622-8FFB-D0A5B98DA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8" y="3027100"/>
            <a:ext cx="2922553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FCC841E-C9E2-4BD7-BD3D-DCF2B30EE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50" y="6072869"/>
            <a:ext cx="2756353" cy="76843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FB57E71-030A-46DB-A662-8CB4007540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97"/>
          <a:stretch/>
        </p:blipFill>
        <p:spPr>
          <a:xfrm>
            <a:off x="7338885" y="2872201"/>
            <a:ext cx="2562179" cy="20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2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אמפטיה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02412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אמפטיה – מנהיג צריך להבין את המונהגים ואת רגשותיהם, להבין כיצד נראים הדברים מנקודת מבטם.</a:t>
            </a:r>
            <a:endParaRPr lang="he-IL" sz="2000" b="1" dirty="0">
              <a:solidFill>
                <a:srgbClr val="FF0000"/>
              </a:solidFill>
              <a:ea typeface="+mj-ea"/>
            </a:endParaRPr>
          </a:p>
        </p:txBody>
      </p:sp>
      <p:pic>
        <p:nvPicPr>
          <p:cNvPr id="7170" name="Picture 2" descr="האיש ששינה את אמריקה באמת: 90 שנה להולדת מרטין לותר קינג">
            <a:extLst>
              <a:ext uri="{FF2B5EF4-FFF2-40B4-BE49-F238E27FC236}">
                <a16:creationId xmlns:a16="http://schemas.microsoft.com/office/drawing/2014/main" id="{93D0E6BD-45BC-4FD5-AC07-80867DFD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3840969"/>
            <a:ext cx="5812972" cy="25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מרטין לותר קינג, מתוך המאה ה-20 ואילך - אנציקלופדיה ynet">
            <a:extLst>
              <a:ext uri="{FF2B5EF4-FFF2-40B4-BE49-F238E27FC236}">
                <a16:creationId xmlns:a16="http://schemas.microsoft.com/office/drawing/2014/main" id="{83905F4F-B65C-439C-BD34-727ACFE4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3048" y="1438835"/>
            <a:ext cx="3886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D19B91D-E395-415C-AE73-BAADA30F59AA}"/>
              </a:ext>
            </a:extLst>
          </p:cNvPr>
          <p:cNvSpPr txBox="1"/>
          <p:nvPr/>
        </p:nvSpPr>
        <p:spPr>
          <a:xfrm>
            <a:off x="4040629" y="6396460"/>
            <a:ext cx="20553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דר' מרטין לותר קינג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898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נחישות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02412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נחישות – החלטיות להשגת מטרה , אנשים נחושים ערים לקשיים ונלחמים בהם, ועושים זאת כדי לנצח</a:t>
            </a:r>
            <a:endParaRPr lang="he-IL" sz="2000" b="1" dirty="0">
              <a:solidFill>
                <a:srgbClr val="192A72"/>
              </a:solidFill>
              <a:ea typeface="+mj-ea"/>
            </a:endParaRPr>
          </a:p>
        </p:txBody>
      </p:sp>
      <p:pic>
        <p:nvPicPr>
          <p:cNvPr id="3074" name="Picture 2" descr="נועה קירל, במקום לחקות את ביונסה כדאי שתלמדי מקארדי בי | טיים אאוט">
            <a:extLst>
              <a:ext uri="{FF2B5EF4-FFF2-40B4-BE49-F238E27FC236}">
                <a16:creationId xmlns:a16="http://schemas.microsoft.com/office/drawing/2014/main" id="{1CD8E718-5BE3-4862-8640-7374673A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4294208"/>
            <a:ext cx="4244425" cy="23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E16E55-9A58-491B-AE44-74D4E4C2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21" y="2669626"/>
            <a:ext cx="2552099" cy="36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השראה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0" y="1861985"/>
            <a:ext cx="9056090" cy="4666137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השראה – מנהיגים יכולים לעורר באנשים מולם השראה להגיע לשיא שאיפותיהם ולהשפיע עליהם מרוחם ומדמותם , </a:t>
            </a:r>
            <a:endParaRPr lang="en-US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pPr marL="0" indent="0">
              <a:buNone/>
            </a:pPr>
            <a:br>
              <a:rPr lang="en-US" sz="2000" b="1" dirty="0">
                <a:solidFill>
                  <a:srgbClr val="192A72"/>
                </a:solidFill>
                <a:ea typeface="+mj-ea"/>
                <a:sym typeface="Varela Round"/>
              </a:rPr>
            </a:b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      השראה היא כלי רב-עוצמה שהמנהיגים הטובים ביותר התמחו בשימושו</a:t>
            </a:r>
            <a:endParaRPr lang="he-IL" sz="20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en-US" sz="1600" b="1" dirty="0">
              <a:solidFill>
                <a:srgbClr val="FF0000"/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rgbClr val="FF0000"/>
              </a:solidFill>
              <a:ea typeface="+mj-ea"/>
              <a:sym typeface="Varela Round"/>
            </a:endParaRPr>
          </a:p>
        </p:txBody>
      </p:sp>
      <p:pic>
        <p:nvPicPr>
          <p:cNvPr id="1026" name="Picture 2" descr="אל תתני לאף אדם לקצץ לך את הכנפיים&quot;: עדי אלטשולר משיאה משואה ...">
            <a:extLst>
              <a:ext uri="{FF2B5EF4-FFF2-40B4-BE49-F238E27FC236}">
                <a16:creationId xmlns:a16="http://schemas.microsoft.com/office/drawing/2014/main" id="{1036C19C-9305-4DC6-8F9C-55B0EBAB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92" y="4557015"/>
            <a:ext cx="3353495" cy="18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 מעוררי ההשראה | החדשות 12">
            <a:extLst>
              <a:ext uri="{FF2B5EF4-FFF2-40B4-BE49-F238E27FC236}">
                <a16:creationId xmlns:a16="http://schemas.microsoft.com/office/drawing/2014/main" id="{28FC81CF-BD55-488C-9176-7A289EFB9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15938" r="10138"/>
          <a:stretch/>
        </p:blipFill>
        <p:spPr bwMode="auto">
          <a:xfrm>
            <a:off x="2045264" y="3429000"/>
            <a:ext cx="2009038" cy="30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D8FF412-3B83-4B35-B394-0ED179E7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2" y="4770870"/>
            <a:ext cx="1643000" cy="15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זיכרון בסלון במכינה שלכם - מועצת המכינות הקדם צבאיות בישראל">
            <a:extLst>
              <a:ext uri="{FF2B5EF4-FFF2-40B4-BE49-F238E27FC236}">
                <a16:creationId xmlns:a16="http://schemas.microsoft.com/office/drawing/2014/main" id="{278179D1-BE56-4E13-BC1C-C4AF5E90B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19546" r="15173" b="22560"/>
          <a:stretch/>
        </p:blipFill>
        <p:spPr bwMode="auto">
          <a:xfrm>
            <a:off x="398033" y="3269606"/>
            <a:ext cx="1552583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1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דיה 1">
            <a:extLst>
              <a:ext uri="{FF2B5EF4-FFF2-40B4-BE49-F238E27FC236}">
                <a16:creationId xmlns:a16="http://schemas.microsoft.com/office/drawing/2014/main" id="{78401F88-AB29-43B7-8B53-A4635A4051A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E99CDA5-4633-435F-B5AA-F7DE5A799E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B8B4BAE-DCB8-4602-B17E-A7E4ABD49541}"/>
              </a:ext>
            </a:extLst>
          </p:cNvPr>
          <p:cNvSpPr/>
          <p:nvPr/>
        </p:nvSpPr>
        <p:spPr>
          <a:xfrm>
            <a:off x="5732584" y="13125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sym typeface="Varela Round"/>
              </a:rPr>
              <a:t>סרטון עד דקה 05:00 </a:t>
            </a:r>
            <a:br>
              <a:rPr lang="en-US" b="1" dirty="0">
                <a:solidFill>
                  <a:srgbClr val="FF0000"/>
                </a:solidFill>
                <a:sym typeface="Varela Round"/>
              </a:rPr>
            </a:br>
            <a:r>
              <a:rPr lang="en-US" dirty="0">
                <a:hlinkClick r:id="rId2"/>
              </a:rPr>
              <a:t>https://www.mako.co.il/news-channel2/Weekend-Newscast-q3_2019/Article-7e30cdc5ebcab61027.htm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7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בטחון עצמי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02412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בטחון עצמי –</a:t>
            </a:r>
            <a:r>
              <a:rPr lang="he-IL" sz="2000" b="1" dirty="0">
                <a:solidFill>
                  <a:srgbClr val="FF0000"/>
                </a:solidFill>
                <a:ea typeface="+mj-ea"/>
                <a:sym typeface="Varela Round"/>
              </a:rPr>
              <a:t> </a:t>
            </a: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אדם שמאמין היכולת האישית שלו ובאמונה בצדקת דרכו.</a:t>
            </a:r>
          </a:p>
          <a:p>
            <a:r>
              <a:rPr lang="he-IL" sz="2000" b="1" dirty="0">
                <a:solidFill>
                  <a:srgbClr val="192A72"/>
                </a:solidFill>
                <a:ea typeface="+mj-ea"/>
              </a:rPr>
              <a:t>עודף ביטחון עצמי עלול להתפרש כיוהרה או להיקשר לפזיזות,</a:t>
            </a:r>
            <a:br>
              <a:rPr lang="en-US" sz="2000" b="1" dirty="0">
                <a:solidFill>
                  <a:srgbClr val="192A72"/>
                </a:solidFill>
                <a:ea typeface="+mj-ea"/>
              </a:rPr>
            </a:br>
            <a:r>
              <a:rPr lang="he-IL" sz="2000" b="1" dirty="0">
                <a:solidFill>
                  <a:srgbClr val="192A72"/>
                </a:solidFill>
                <a:ea typeface="+mj-ea"/>
              </a:rPr>
              <a:t>שישפיעו לרעה על האופן שבו העובדים מגיבים למנהל\ת.</a:t>
            </a:r>
          </a:p>
        </p:txBody>
      </p:sp>
      <p:pic>
        <p:nvPicPr>
          <p:cNvPr id="9218" name="Picture 2" descr="Cristiano Ronaldo teases retirement, but Juventus' former Real ...">
            <a:extLst>
              <a:ext uri="{FF2B5EF4-FFF2-40B4-BE49-F238E27FC236}">
                <a16:creationId xmlns:a16="http://schemas.microsoft.com/office/drawing/2014/main" id="{D548E884-3195-413A-9B26-74853BC8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3" y="3793306"/>
            <a:ext cx="2784924" cy="18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5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כושר שכנוע 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02412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כושר שכנוע  –היכולת להציג עמדות ולבנות טיעונים שנשקלו היטב אשר מתייחסות לנקיטת או אי נקיטת פעולה, על המנהיג לשכנע את המונהגים שלו בדברים מסוימים</a:t>
            </a:r>
            <a:r>
              <a:rPr lang="en-US" sz="2000" b="1" dirty="0">
                <a:solidFill>
                  <a:srgbClr val="192A72"/>
                </a:solidFill>
                <a:ea typeface="+mj-ea"/>
                <a:sym typeface="Varela Round"/>
              </a:rPr>
              <a:t>. </a:t>
            </a:r>
            <a:r>
              <a:rPr lang="he-IL" sz="1200" b="1" dirty="0">
                <a:solidFill>
                  <a:srgbClr val="192A72"/>
                </a:solidFill>
                <a:ea typeface="+mj-ea"/>
                <a:sym typeface="Varela Round"/>
              </a:rPr>
              <a:t>(שחר שילוח,2013) </a:t>
            </a:r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</p:txBody>
      </p:sp>
      <p:pic>
        <p:nvPicPr>
          <p:cNvPr id="11266" name="Picture 2" descr="lookaside.fbsbx.com/lookaside/crawler/media/?me...">
            <a:extLst>
              <a:ext uri="{FF2B5EF4-FFF2-40B4-BE49-F238E27FC236}">
                <a16:creationId xmlns:a16="http://schemas.microsoft.com/office/drawing/2014/main" id="{B328FCD4-5E09-4D27-82D3-B27A513C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81" y="3662474"/>
            <a:ext cx="2971688" cy="29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54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אומץ לב 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02412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אומץ לב – הנהגה תוך מתן דוגמא אישית, קבלת החלטות שאינן פופולריות ונגד המוסכמות , וזאת כדי להחזיק את האנשים המונהגים ברמה של מחויבות ואחריות למעשיהם. </a:t>
            </a:r>
            <a:endParaRPr lang="he-IL" sz="2000" b="1" dirty="0">
              <a:solidFill>
                <a:srgbClr val="FF0000"/>
              </a:solidFill>
              <a:ea typeface="+mj-ea"/>
            </a:endParaRPr>
          </a:p>
        </p:txBody>
      </p:sp>
      <p:pic>
        <p:nvPicPr>
          <p:cNvPr id="10244" name="Picture 4" descr="תונברג (במעיל סגול במרכז) מפגינה מול הפרלמנט השוודי בשטוקהולם">
            <a:extLst>
              <a:ext uri="{FF2B5EF4-FFF2-40B4-BE49-F238E27FC236}">
                <a16:creationId xmlns:a16="http://schemas.microsoft.com/office/drawing/2014/main" id="{C070145B-0B88-4B48-BF16-75B07FC2B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31" y="4007224"/>
            <a:ext cx="2745752" cy="27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שרון וכסלר - שרון וכסלר">
            <a:extLst>
              <a:ext uri="{FF2B5EF4-FFF2-40B4-BE49-F238E27FC236}">
                <a16:creationId xmlns:a16="http://schemas.microsoft.com/office/drawing/2014/main" id="{1AB6DAD9-905A-4277-B0D7-5E38FBD4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3" y="3048000"/>
            <a:ext cx="28575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7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מנהל וכלכלה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שרי בוקעי </a:t>
            </a:r>
            <a:r>
              <a:rPr lang="he-IL" dirty="0" err="1">
                <a:sym typeface="Varela Round"/>
              </a:rPr>
              <a:t>קרומר</a:t>
            </a:r>
            <a:endParaRPr lang="he-IL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FE5E41-623B-4B05-8E4F-83FC675E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500082"/>
            <a:ext cx="9802368" cy="720000"/>
          </a:xfrm>
        </p:spPr>
        <p:txBody>
          <a:bodyPr/>
          <a:lstStyle/>
          <a:p>
            <a:pPr rtl="0"/>
            <a:r>
              <a:rPr lang="he-IL" dirty="0"/>
              <a:t>סרטון מנהיגות </a:t>
            </a:r>
            <a:r>
              <a:rPr lang="he-IL" sz="2400" dirty="0"/>
              <a:t>עד 4:09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021A407-18DA-452F-8D40-08D3F490E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Online Media 5" title="&quot;ￗﾩￗﾞￗﾙ ￗﾒￗﾨￗﾘￗﾔ, ￗﾐￗﾠￗﾙ ￗﾑￗﾪ 16 ￗﾕￗﾑￗﾐￗﾪￗﾙ ￗﾜￗﾔￗﾤￗﾗￗﾙￗﾓ ￗﾐￗﾪￗﾛￗﾝ&quot;: ￗﾔￗﾙￗﾜￗﾓￗﾙￗﾝ ￗﾩￗﾙￗﾩￗﾠￗﾕ ￗﾐￗﾪ ￗﾔￗﾢￗﾕￗﾜￗﾝ">
            <a:hlinkClick r:id="" action="ppaction://media"/>
            <a:extLst>
              <a:ext uri="{FF2B5EF4-FFF2-40B4-BE49-F238E27FC236}">
                <a16:creationId xmlns:a16="http://schemas.microsoft.com/office/drawing/2014/main" id="{30DB8402-3804-4B51-8FC7-82C34F121BE4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2248" y="1025601"/>
            <a:ext cx="9084858" cy="51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291C-4E86-42F8-9864-FBC8069C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43BD7-4701-4DDF-92A8-FB07C5ACB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Online Media 5" title="&quot;ￗﾩￗﾞￗﾙ ￗﾒￗﾨￗﾘￗﾔ, ￗﾐￗﾠￗﾙ ￗﾑￗﾪ 16 ￗﾕￗﾑￗﾐￗﾪￗﾙ ￗﾜￗﾔￗﾤￗﾗￗﾙￗﾓ ￗﾐￗﾪￗﾛￗﾝ&quot;: ￗﾔￗﾙￗﾜￗﾓￗﾙￗﾝ ￗﾩￗﾙￗﾩￗﾠￗﾕ ￗﾐￗﾪ ￗﾔￗﾢￗﾕￗﾜￗﾝ">
            <a:hlinkClick r:id="" action="ppaction://media"/>
            <a:extLst>
              <a:ext uri="{FF2B5EF4-FFF2-40B4-BE49-F238E27FC236}">
                <a16:creationId xmlns:a16="http://schemas.microsoft.com/office/drawing/2014/main" id="{DC7A6770-16A9-450A-A280-56BB421F408E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1450" y="1709738"/>
            <a:ext cx="738346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FF0000"/>
                </a:solidFill>
                <a:sym typeface="Varela Round"/>
              </a:rPr>
              <a:t>משימה –1 </a:t>
            </a:r>
            <a:r>
              <a:rPr lang="he-IL" sz="3200" dirty="0">
                <a:solidFill>
                  <a:srgbClr val="192A72"/>
                </a:solidFill>
                <a:sym typeface="Varela Round"/>
              </a:rPr>
              <a:t> 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2413914" y="1740708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חפשו בלוח דרושים בעתון או באתר אינטרנט , </a:t>
            </a:r>
            <a:br>
              <a:rPr lang="en-US" sz="2000" b="1" dirty="0">
                <a:solidFill>
                  <a:srgbClr val="192A72"/>
                </a:solidFill>
                <a:ea typeface="+mj-ea"/>
                <a:sym typeface="Varela Round"/>
              </a:rPr>
            </a:b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מודעת דרושים למנהל בעל תכונות שלמדנו , </a:t>
            </a:r>
          </a:p>
          <a:p>
            <a:pPr marL="457200" indent="-457200">
              <a:buFont typeface="+mj-lt"/>
              <a:buAutoNum type="arabicParenR"/>
            </a:pPr>
            <a:r>
              <a:rPr lang="he-IL" sz="2000" b="1" dirty="0">
                <a:solidFill>
                  <a:srgbClr val="192A72"/>
                </a:solidFill>
                <a:sym typeface="Varela Round"/>
              </a:rPr>
              <a:t>גזור את המודעה</a:t>
            </a:r>
          </a:p>
          <a:p>
            <a:pPr marL="0" indent="0">
              <a:buNone/>
            </a:pP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 3)</a:t>
            </a:r>
            <a:r>
              <a:rPr lang="en-US" sz="2000" b="1" dirty="0">
                <a:solidFill>
                  <a:srgbClr val="192A72"/>
                </a:solidFill>
                <a:ea typeface="+mj-ea"/>
                <a:sym typeface="Varela Round"/>
              </a:rPr>
              <a:t> </a:t>
            </a: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רשום מדוע נדרש ממנו תכונות אלה במקום העבודה .</a:t>
            </a:r>
          </a:p>
          <a:p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en-US" sz="2000" b="1" dirty="0">
              <a:solidFill>
                <a:srgbClr val="192A72"/>
              </a:solidFill>
              <a:ea typeface="+mj-ea"/>
              <a:sym typeface="Varela Round"/>
            </a:endParaRPr>
          </a:p>
        </p:txBody>
      </p:sp>
      <p:pic>
        <p:nvPicPr>
          <p:cNvPr id="1026" name="Picture 2" descr="Careers Archive - הרשת">
            <a:extLst>
              <a:ext uri="{FF2B5EF4-FFF2-40B4-BE49-F238E27FC236}">
                <a16:creationId xmlns:a16="http://schemas.microsoft.com/office/drawing/2014/main" id="{0443D73F-3F59-478F-84E0-C76FF9672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7615" r="4854" b="14918"/>
          <a:stretch/>
        </p:blipFill>
        <p:spPr bwMode="auto">
          <a:xfrm>
            <a:off x="1322496" y="3638864"/>
            <a:ext cx="3259206" cy="24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23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FF0000"/>
                </a:solidFill>
                <a:sym typeface="Varela Round"/>
              </a:rPr>
              <a:t>משימה –2 </a:t>
            </a:r>
            <a:r>
              <a:rPr lang="he-IL" sz="3200" dirty="0">
                <a:solidFill>
                  <a:srgbClr val="192A72"/>
                </a:solidFill>
                <a:sym typeface="Varela Round"/>
              </a:rPr>
              <a:t> 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58833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he-IL" sz="2000" b="1" dirty="0">
                <a:solidFill>
                  <a:srgbClr val="192A72"/>
                </a:solidFill>
                <a:sym typeface="Varela Round"/>
              </a:rPr>
              <a:t>סרוק את</a:t>
            </a:r>
            <a:r>
              <a:rPr lang="en-US" sz="2000" b="1" dirty="0">
                <a:solidFill>
                  <a:srgbClr val="192A72"/>
                </a:solidFill>
                <a:sym typeface="Varela Round"/>
              </a:rPr>
              <a:t> </a:t>
            </a:r>
            <a:r>
              <a:rPr lang="he-IL" sz="2000" b="1" dirty="0">
                <a:solidFill>
                  <a:srgbClr val="192A72"/>
                </a:solidFill>
                <a:sym typeface="Varela Round"/>
              </a:rPr>
              <a:t>הקוד על  המסך</a:t>
            </a:r>
            <a:br>
              <a:rPr lang="en-US" sz="2000" b="1" dirty="0">
                <a:solidFill>
                  <a:srgbClr val="192A72"/>
                </a:solidFill>
                <a:ea typeface="+mj-ea"/>
                <a:sym typeface="Varela Round"/>
              </a:rPr>
            </a:br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pPr marL="457200" indent="-457200">
              <a:buFont typeface="+mj-lt"/>
              <a:buAutoNum type="arabicParenR"/>
            </a:pP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חשוב על מודל לחיקוי , אדם שסחף אחריו </a:t>
            </a:r>
            <a:br>
              <a:rPr lang="en-US" sz="2000" b="1" dirty="0">
                <a:solidFill>
                  <a:srgbClr val="192A72"/>
                </a:solidFill>
                <a:ea typeface="+mj-ea"/>
                <a:sym typeface="Varela Round"/>
              </a:rPr>
            </a:b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אנשים והנהיג אותם לפעולה כלשהיא </a:t>
            </a:r>
            <a:br>
              <a:rPr lang="en-US" sz="2000" b="1" dirty="0">
                <a:solidFill>
                  <a:srgbClr val="192A72"/>
                </a:solidFill>
                <a:ea typeface="+mj-ea"/>
                <a:sym typeface="Varela Round"/>
              </a:rPr>
            </a:b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ופרט על  תכונותיו</a:t>
            </a:r>
          </a:p>
          <a:p>
            <a:pPr marL="457200" indent="-457200">
              <a:buFont typeface="+mj-lt"/>
              <a:buAutoNum type="arabicParenR"/>
            </a:pPr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pPr marL="457200" indent="-457200">
              <a:buFont typeface="+mj-lt"/>
              <a:buAutoNum type="arabicParenR"/>
            </a:pP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ציין איזה תוכנה הוא מייצג ליד התמונה</a:t>
            </a:r>
          </a:p>
          <a:p>
            <a:pPr marL="457200" indent="-457200">
              <a:buFont typeface="+mj-lt"/>
              <a:buAutoNum type="arabicParenR"/>
            </a:pPr>
            <a:endParaRPr lang="en-US" sz="2000" b="1" dirty="0">
              <a:solidFill>
                <a:srgbClr val="192A72"/>
              </a:solidFill>
              <a:ea typeface="+mj-ea"/>
              <a:sym typeface="Varela Round"/>
            </a:endParaRPr>
          </a:p>
        </p:txBody>
      </p:sp>
      <p:pic>
        <p:nvPicPr>
          <p:cNvPr id="8" name="תמונה 7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0FE00D27-697C-4CB0-ABE8-4DF0098E0C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2CB85E0-9416-417A-A9FB-3458F74D5A4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31227"/>
            <a:ext cx="2942173" cy="29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b="1" dirty="0">
                <a:solidFill>
                  <a:srgbClr val="192A72"/>
                </a:solidFill>
              </a:rPr>
              <a:t>האם מנהיגים הם בעלי תכונות המייחדות אותם מאנשים אחרים ?</a:t>
            </a:r>
            <a:r>
              <a:rPr lang="en-US" sz="2000" b="1" dirty="0">
                <a:solidFill>
                  <a:srgbClr val="192A72"/>
                </a:solidFill>
              </a:rPr>
              <a:t> </a:t>
            </a:r>
            <a:endParaRPr lang="he-IL" sz="2000" b="1" dirty="0">
              <a:solidFill>
                <a:srgbClr val="192A72"/>
              </a:solidFill>
            </a:endParaRPr>
          </a:p>
          <a:p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192A72"/>
              </a:solidFill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600" dirty="0"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738C25-260D-4E3F-A8F2-64DD5B2579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he-IL" sz="2000" b="1" dirty="0">
              <a:solidFill>
                <a:srgbClr val="192A72"/>
              </a:solidFill>
              <a:ea typeface="+mj-ea"/>
            </a:endParaRPr>
          </a:p>
          <a:p>
            <a:r>
              <a:rPr lang="he-IL" sz="2000" b="1" dirty="0">
                <a:solidFill>
                  <a:srgbClr val="192A72"/>
                </a:solidFill>
                <a:ea typeface="+mj-ea"/>
              </a:rPr>
              <a:t>האם מנהיגים הם בעלי תכונות המייחדות אותם מאחרים ?</a:t>
            </a:r>
            <a:r>
              <a:rPr lang="en-US" sz="2000" b="1" dirty="0">
                <a:solidFill>
                  <a:srgbClr val="192A72"/>
                </a:solidFill>
                <a:ea typeface="+mj-ea"/>
              </a:rPr>
              <a:t> </a:t>
            </a:r>
            <a:endParaRPr lang="he-IL" sz="2000" b="1" dirty="0">
              <a:solidFill>
                <a:srgbClr val="192A72"/>
              </a:solidFill>
              <a:ea typeface="+mj-ea"/>
            </a:endParaRPr>
          </a:p>
          <a:p>
            <a:endParaRPr lang="he-IL" sz="2000" b="1" dirty="0">
              <a:solidFill>
                <a:srgbClr val="192A72"/>
              </a:solidFill>
              <a:ea typeface="+mj-ea"/>
            </a:endParaRPr>
          </a:p>
          <a:p>
            <a:r>
              <a:rPr lang="he-IL" sz="2000" b="1" dirty="0">
                <a:solidFill>
                  <a:srgbClr val="192A72"/>
                </a:solidFill>
                <a:ea typeface="+mj-ea"/>
              </a:rPr>
              <a:t>תכונות רבות ומגוונות נבדקו מתוך ניסיון להשוואת בין מנהיגים למונהגים (</a:t>
            </a:r>
            <a:r>
              <a:rPr lang="en-US" sz="2000" b="1" dirty="0">
                <a:solidFill>
                  <a:srgbClr val="192A72"/>
                </a:solidFill>
                <a:ea typeface="+mj-ea"/>
              </a:rPr>
              <a:t> </a:t>
            </a:r>
            <a:r>
              <a:rPr lang="he-IL" sz="2000" b="1" dirty="0">
                <a:solidFill>
                  <a:srgbClr val="192A72"/>
                </a:solidFill>
                <a:ea typeface="+mj-ea"/>
              </a:rPr>
              <a:t>בר חיים, 2017)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הקדמה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תכונות מנהיגים השכיחות ביותר על פי מרבית המחקרים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73D1F9-167D-4E55-81D3-E5BE251924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he-IL" sz="2000" b="1" dirty="0">
              <a:solidFill>
                <a:srgbClr val="192A72"/>
              </a:solidFill>
              <a:ea typeface="+mj-ea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BF226D-5721-47BD-B2A6-2B8E9866E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326" t="50464" r="11586"/>
          <a:stretch/>
        </p:blipFill>
        <p:spPr bwMode="auto">
          <a:xfrm>
            <a:off x="515273" y="1567973"/>
            <a:ext cx="7607537" cy="372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יושר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02412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יושר –  מנהל צריך לשמש דוגמא לכנות ויושר אישי ועליו לנהוג בהגינות כלפי עובדים וזאת על שגם העובדים ינהגו כך.</a:t>
            </a:r>
            <a:r>
              <a:rPr lang="en-US" sz="2000" b="1" dirty="0">
                <a:solidFill>
                  <a:srgbClr val="192A72"/>
                </a:solidFill>
                <a:ea typeface="+mj-ea"/>
                <a:sym typeface="Varela Round"/>
              </a:rPr>
              <a:t> </a:t>
            </a:r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en-US" sz="2000" b="1" dirty="0">
              <a:solidFill>
                <a:srgbClr val="192A72"/>
              </a:solidFill>
              <a:ea typeface="+mj-ea"/>
              <a:sym typeface="Varela Round"/>
            </a:endParaRPr>
          </a:p>
        </p:txBody>
      </p:sp>
      <p:pic>
        <p:nvPicPr>
          <p:cNvPr id="12290" name="Picture 2" descr="20 ציטוטים ומשפטים יפים על מנהיגות - בא-במייל העצמה">
            <a:extLst>
              <a:ext uri="{FF2B5EF4-FFF2-40B4-BE49-F238E27FC236}">
                <a16:creationId xmlns:a16="http://schemas.microsoft.com/office/drawing/2014/main" id="{1D624610-77AF-46BD-955C-0E80F016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2" y="3145971"/>
            <a:ext cx="4412415" cy="29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4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</a:rPr>
              <a:t>אינטליגנציה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02412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אינטליגנציה – היכולת להבין ולהבחין דבר מה מתוך דבר ובכך לפתור ביעילות בעיות הדורשות חשיבה </a:t>
            </a:r>
            <a:endParaRPr lang="he-IL" sz="2000" b="1" dirty="0">
              <a:solidFill>
                <a:srgbClr val="192A72"/>
              </a:solidFill>
              <a:ea typeface="+mj-ea"/>
            </a:endParaRPr>
          </a:p>
        </p:txBody>
      </p:sp>
      <p:pic>
        <p:nvPicPr>
          <p:cNvPr id="2050" name="Picture 2" descr="אלברט איינשטיין מלמד ומאחוריו לוח גודל 80X60 - ש. רובינשטיין ...">
            <a:extLst>
              <a:ext uri="{FF2B5EF4-FFF2-40B4-BE49-F238E27FC236}">
                <a16:creationId xmlns:a16="http://schemas.microsoft.com/office/drawing/2014/main" id="{C1BF9851-A49E-40E0-AF7A-765FD48A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06" y="4766553"/>
            <a:ext cx="3584757" cy="20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 descr="תמונה שמכילה אדם, איש, חליפה, עמידה&#10;&#10;התיאור נוצר באופן אוטומטי">
            <a:extLst>
              <a:ext uri="{FF2B5EF4-FFF2-40B4-BE49-F238E27FC236}">
                <a16:creationId xmlns:a16="http://schemas.microsoft.com/office/drawing/2014/main" id="{C99AC1C1-842B-4ABB-B1EC-362CBAC09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7" y="2599506"/>
            <a:ext cx="335431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תכונות המנהיג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כישורים חברתיים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024128" y="1861985"/>
            <a:ext cx="8031962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כישורים חברתיים – היכולת לפתח תקשורת חברתית , מאפשרים ליצור רושם ראשוני טוב, מסייעים להתמודד במצבים של לחץ חברתי ולהשפיע על אווירת הקבוצתית </a:t>
            </a:r>
            <a:endParaRPr lang="he-IL" sz="2000" b="1" dirty="0">
              <a:solidFill>
                <a:srgbClr val="192A72"/>
              </a:solidFill>
              <a:ea typeface="+mj-ea"/>
            </a:endParaRPr>
          </a:p>
        </p:txBody>
      </p:sp>
      <p:pic>
        <p:nvPicPr>
          <p:cNvPr id="4100" name="Picture 4" descr="מייקל ג'ורדן – ויקיפדיה">
            <a:extLst>
              <a:ext uri="{FF2B5EF4-FFF2-40B4-BE49-F238E27FC236}">
                <a16:creationId xmlns:a16="http://schemas.microsoft.com/office/drawing/2014/main" id="{03988566-6BD8-4A1D-9C81-72B54696F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3" y="3918857"/>
            <a:ext cx="2725814" cy="25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תמונה יכולה לכלול: ‏‏‏אדם אחד או יותר‏ ו‏טקסט‏‏‏">
            <a:extLst>
              <a:ext uri="{FF2B5EF4-FFF2-40B4-BE49-F238E27FC236}">
                <a16:creationId xmlns:a16="http://schemas.microsoft.com/office/drawing/2014/main" id="{04CEB029-D0CD-4C90-96BD-44D5A7CD6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6825" r="55893" b="27302"/>
          <a:stretch/>
        </p:blipFill>
        <p:spPr bwMode="auto">
          <a:xfrm>
            <a:off x="2410131" y="3755481"/>
            <a:ext cx="2488440" cy="12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6113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1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16640</TotalTime>
  <Words>1618</Words>
  <Application>Microsoft Office PowerPoint</Application>
  <PresentationFormat>Widescreen</PresentationFormat>
  <Paragraphs>256</Paragraphs>
  <Slides>24</Slides>
  <Notes>20</Notes>
  <HiddenSlides>3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Varela Round</vt:lpstr>
      <vt:lpstr>ערכת נושא Office</vt:lpstr>
      <vt:lpstr>מערכת שידורים לאומית</vt:lpstr>
      <vt:lpstr>תכונות המנהיג</vt:lpstr>
      <vt:lpstr>מה נלמד היום </vt:lpstr>
      <vt:lpstr>תכונות המנהיג</vt:lpstr>
      <vt:lpstr>הקדמה </vt:lpstr>
      <vt:lpstr>תכונות המנהיג</vt:lpstr>
      <vt:lpstr>תכונות המנהיג</vt:lpstr>
      <vt:lpstr>תכונות המנהיג</vt:lpstr>
      <vt:lpstr>תכונות המנהיג</vt:lpstr>
      <vt:lpstr>תכונות המנהיג</vt:lpstr>
      <vt:lpstr>PowerPoint Presentation</vt:lpstr>
      <vt:lpstr>תכונות המנהיג</vt:lpstr>
      <vt:lpstr>תכונות המנהיג</vt:lpstr>
      <vt:lpstr>תכונות המנהיג</vt:lpstr>
      <vt:lpstr>תכונות המנהיג</vt:lpstr>
      <vt:lpstr>PowerPoint Presentation</vt:lpstr>
      <vt:lpstr>תכונות המנהיג</vt:lpstr>
      <vt:lpstr>תכונות המנהיג</vt:lpstr>
      <vt:lpstr>תכונות המנהיג</vt:lpstr>
      <vt:lpstr>סרטון מנהיגות עד 4:09 </vt:lpstr>
      <vt:lpstr>PowerPoint Presentation</vt:lpstr>
      <vt:lpstr>תכונות המנהיג</vt:lpstr>
      <vt:lpstr>תכונות המנהיג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Hagay Ben-Shoshan</cp:lastModifiedBy>
  <cp:revision>201</cp:revision>
  <dcterms:created xsi:type="dcterms:W3CDTF">2020-03-15T19:13:03Z</dcterms:created>
  <dcterms:modified xsi:type="dcterms:W3CDTF">2020-06-08T14:19:04Z</dcterms:modified>
</cp:coreProperties>
</file>