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8"/>
  </p:notesMasterIdLst>
  <p:sldIdLst>
    <p:sldId id="257" r:id="rId2"/>
    <p:sldId id="262" r:id="rId3"/>
    <p:sldId id="337" r:id="rId4"/>
    <p:sldId id="263" r:id="rId5"/>
    <p:sldId id="288" r:id="rId6"/>
    <p:sldId id="301" r:id="rId7"/>
    <p:sldId id="309" r:id="rId8"/>
    <p:sldId id="310" r:id="rId9"/>
    <p:sldId id="314" r:id="rId10"/>
    <p:sldId id="313" r:id="rId11"/>
    <p:sldId id="302" r:id="rId12"/>
    <p:sldId id="312" r:id="rId13"/>
    <p:sldId id="318" r:id="rId14"/>
    <p:sldId id="319" r:id="rId15"/>
    <p:sldId id="320" r:id="rId16"/>
    <p:sldId id="321" r:id="rId17"/>
    <p:sldId id="323" r:id="rId18"/>
    <p:sldId id="324" r:id="rId19"/>
    <p:sldId id="322" r:id="rId20"/>
    <p:sldId id="333" r:id="rId21"/>
    <p:sldId id="303" r:id="rId22"/>
    <p:sldId id="308" r:id="rId23"/>
    <p:sldId id="316" r:id="rId24"/>
    <p:sldId id="317" r:id="rId25"/>
    <p:sldId id="325" r:id="rId26"/>
    <p:sldId id="326" r:id="rId27"/>
    <p:sldId id="327" r:id="rId28"/>
    <p:sldId id="328" r:id="rId29"/>
    <p:sldId id="329" r:id="rId30"/>
    <p:sldId id="331" r:id="rId31"/>
    <p:sldId id="330" r:id="rId32"/>
    <p:sldId id="332" r:id="rId33"/>
    <p:sldId id="334" r:id="rId34"/>
    <p:sldId id="335" r:id="rId35"/>
    <p:sldId id="336" r:id="rId36"/>
    <p:sldId id="291" r:id="rId3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  <a:srgbClr val="92D050"/>
    <a:srgbClr val="6CF0FF"/>
    <a:srgbClr val="E0E0E0"/>
    <a:srgbClr val="E6E6E6"/>
    <a:srgbClr val="11A4AB"/>
    <a:srgbClr val="12B4BC"/>
    <a:srgbClr val="8DD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796" autoAdjust="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888" y="60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endParaRPr lang="he-IL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fld id="{5EC061A6-0796-4DA4-BCCF-C39215C865B3}" type="datetimeFigureOut">
              <a:rPr lang="he-IL" smtClean="0"/>
              <a:pPr/>
              <a:t>י"ג/אב/תש"ף</a:t>
            </a:fld>
            <a:endParaRPr lang="he-IL" dirty="0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 dirty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Varela Round" panose="00000500000000000000" pitchFamily="2" charset="-79"/>
        <a:ea typeface="+mn-ea"/>
        <a:cs typeface="Varela Round" panose="00000500000000000000" pitchFamily="2" charset="-79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Varela Round" panose="00000500000000000000" pitchFamily="2" charset="-79"/>
        <a:ea typeface="+mn-ea"/>
        <a:cs typeface="Varela Round" panose="00000500000000000000" pitchFamily="2" charset="-79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Varela Round" panose="00000500000000000000" pitchFamily="2" charset="-79"/>
        <a:ea typeface="+mn-ea"/>
        <a:cs typeface="Varela Round" panose="00000500000000000000" pitchFamily="2" charset="-79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Varela Round" panose="00000500000000000000" pitchFamily="2" charset="-79"/>
        <a:ea typeface="+mn-ea"/>
        <a:cs typeface="Varela Round" panose="00000500000000000000" pitchFamily="2" charset="-79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Varela Round" panose="00000500000000000000" pitchFamily="2" charset="-79"/>
        <a:ea typeface="+mn-ea"/>
        <a:cs typeface="Varela Round" panose="00000500000000000000" pitchFamily="2" charset="-79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כתיבת תוכנית ב-</a:t>
            </a:r>
            <a:r>
              <a:rPr lang="en-US" dirty="0"/>
              <a:t>C##</a:t>
            </a:r>
            <a:r>
              <a:rPr lang="he-IL" dirty="0"/>
              <a:t> או </a:t>
            </a:r>
            <a:r>
              <a:rPr lang="en-US" dirty="0"/>
              <a:t>Java</a:t>
            </a:r>
            <a:endParaRPr lang="he-IL" dirty="0"/>
          </a:p>
          <a:p>
            <a:r>
              <a:rPr lang="he-IL" dirty="0"/>
              <a:t>הדוגמאות הן ב-</a:t>
            </a:r>
            <a:r>
              <a:rPr lang="en-US" dirty="0"/>
              <a:t>java</a:t>
            </a:r>
            <a:r>
              <a:rPr lang="he-IL" dirty="0"/>
              <a:t> אך ההבדלים הם בעיקר בפקודות הקלט והפלט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3945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39456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394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6F83B4-4527-4147-AD95-DA0687FA723C}" type="slidenum">
              <a:rPr lang="he-IL" smtClean="0"/>
              <a:pPr/>
              <a:t>20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64318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6F83B4-4527-4147-AD95-DA0687FA723C}" type="slidenum">
              <a:rPr lang="he-IL" smtClean="0"/>
              <a:pPr/>
              <a:t>21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64318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6F83B4-4527-4147-AD95-DA0687FA723C}" type="slidenum">
              <a:rPr lang="he-IL" smtClean="0"/>
              <a:pPr/>
              <a:t>35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6431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 - מערכת שידורים לאומ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6000" y="2693989"/>
            <a:ext cx="11160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2D798A-D3EB-4AD6-BA0D-6AF5A272CB65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61D397-1081-475E-877E-2C0275DD9CD7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C9C924-5BCF-44F6-9D2C-C85E4D329EC9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B07856-A797-4811-9A80-36465708097A}"/>
              </a:ext>
            </a:extLst>
          </p:cNvPr>
          <p:cNvSpPr/>
          <p:nvPr userDrawn="1"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ראשי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FEA3643-4251-43C2-A891-4C9664978E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4360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כותרת 1">
            <a:extLst>
              <a:ext uri="{FF2B5EF4-FFF2-40B4-BE49-F238E27FC236}">
                <a16:creationId xmlns:a16="http://schemas.microsoft.com/office/drawing/2014/main" id="{C304FB8B-5E14-469F-8BA4-BF0F011B9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8">
            <a:extLst>
              <a:ext uri="{FF2B5EF4-FFF2-40B4-BE49-F238E27FC236}">
                <a16:creationId xmlns:a16="http://schemas.microsoft.com/office/drawing/2014/main" id="{B712628B-0991-4441-8324-4563256F9B32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26E72AF6-8AD0-4AAD-B906-30424D022CD1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1" name="מלבן מעוגל 8">
            <a:extLst>
              <a:ext uri="{FF2B5EF4-FFF2-40B4-BE49-F238E27FC236}">
                <a16:creationId xmlns:a16="http://schemas.microsoft.com/office/drawing/2014/main" id="{68D073A7-D8C0-45AA-A5E4-B6122A52E8F5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0">
            <a:extLst>
              <a:ext uri="{FF2B5EF4-FFF2-40B4-BE49-F238E27FC236}">
                <a16:creationId xmlns:a16="http://schemas.microsoft.com/office/drawing/2014/main" id="{DF89C8AF-9EDF-46EF-BAB7-2D35F683552B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52FC1393-B378-4A8A-8716-61E038E3D6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72315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A01DEB-EE2D-463E-B92D-20469AC2DACB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DC8B5D-6FF7-4E76-819C-95A4A6017B9C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0F30E8-13B7-4C55-A126-67529F765268}"/>
              </a:ext>
            </a:extLst>
          </p:cNvPr>
          <p:cNvSpPr/>
          <p:nvPr userDrawn="1"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E7D38CE-7F73-4533-B25A-F628D3EBA7C1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44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טי השיעור, מקצוע ו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000014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240593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872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לבן מעוגל 7">
            <a:extLst>
              <a:ext uri="{FF2B5EF4-FFF2-40B4-BE49-F238E27FC236}">
                <a16:creationId xmlns:a16="http://schemas.microsoft.com/office/drawing/2014/main" id="{F6801116-CC43-4B2A-8C30-E06B51438E5F}"/>
              </a:ext>
            </a:extLst>
          </p:cNvPr>
          <p:cNvSpPr/>
          <p:nvPr userDrawn="1"/>
        </p:nvSpPr>
        <p:spPr>
          <a:xfrm>
            <a:off x="9066088" y="593003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3851AC-7C39-4D24-80F3-E23F47BEFFD4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AEE328-D2C3-444A-8724-BDAF608C4860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96B898-2CF0-49F5-BBD6-BB8ACC47A495}"/>
              </a:ext>
            </a:extLst>
          </p:cNvPr>
          <p:cNvSpPr/>
          <p:nvPr userDrawn="1"/>
        </p:nvSpPr>
        <p:spPr>
          <a:xfrm rot="5400000">
            <a:off x="10107939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9EA7E53-F4C8-4E78-8841-55D753889071}"/>
              </a:ext>
            </a:extLst>
          </p:cNvPr>
          <p:cNvSpPr/>
          <p:nvPr userDrawn="1"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כותרת 1">
            <a:extLst>
              <a:ext uri="{FF2B5EF4-FFF2-40B4-BE49-F238E27FC236}">
                <a16:creationId xmlns:a16="http://schemas.microsoft.com/office/drawing/2014/main" id="{6AF90618-5011-488D-8577-8090B2BE54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23" name="Google Shape;11;p2">
            <a:extLst>
              <a:ext uri="{FF2B5EF4-FFF2-40B4-BE49-F238E27FC236}">
                <a16:creationId xmlns:a16="http://schemas.microsoft.com/office/drawing/2014/main" id="{60774046-55DB-47C4-8731-49E4A217CD4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24" name="מציין מיקום תוכן 2">
            <a:extLst>
              <a:ext uri="{FF2B5EF4-FFF2-40B4-BE49-F238E27FC236}">
                <a16:creationId xmlns:a16="http://schemas.microsoft.com/office/drawing/2014/main" id="{4EE53297-C04D-4B07-99F8-BCEC4E3B9EB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96000" y="3655832"/>
            <a:ext cx="10800000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20" name="מציין מיקום של מספר שקופית 22">
            <a:extLst>
              <a:ext uri="{FF2B5EF4-FFF2-40B4-BE49-F238E27FC236}">
                <a16:creationId xmlns:a16="http://schemas.microsoft.com/office/drawing/2014/main" id="{58C13A1B-004E-44B4-BBDC-E08548A96B8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129222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solidFill>
                  <a:srgbClr val="192A72"/>
                </a:solidFill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96000" y="191988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15" name="מלבן מעוגל 6">
            <a:extLst>
              <a:ext uri="{FF2B5EF4-FFF2-40B4-BE49-F238E27FC236}">
                <a16:creationId xmlns:a16="http://schemas.microsoft.com/office/drawing/2014/main" id="{B4A26894-BFC6-4CB2-9F98-6C0AB203AB11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לבן מעוגל 7">
            <a:extLst>
              <a:ext uri="{FF2B5EF4-FFF2-40B4-BE49-F238E27FC236}">
                <a16:creationId xmlns:a16="http://schemas.microsoft.com/office/drawing/2014/main" id="{93139C06-AB68-49E4-9F8F-F0E56072AD87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92F44B1F-CB02-4BE0-9593-98D37356833A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8" name="מלבן מעוגל 10">
            <a:extLst>
              <a:ext uri="{FF2B5EF4-FFF2-40B4-BE49-F238E27FC236}">
                <a16:creationId xmlns:a16="http://schemas.microsoft.com/office/drawing/2014/main" id="{F91DCBDE-92CA-433E-83D5-3B5D0DD4B449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E194D36-FE0A-4C9F-8946-7441BBD041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F65A56D-9132-4626-874B-D91437478839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D0F400-87FD-46D3-B4A3-AC189F03B752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8D9617-ADF9-485F-8AE6-FD3940CA7E4F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מציין מיקום של מספר שקופית 22">
            <a:extLst>
              <a:ext uri="{FF2B5EF4-FFF2-40B4-BE49-F238E27FC236}">
                <a16:creationId xmlns:a16="http://schemas.microsoft.com/office/drawing/2014/main" id="{1D40CDBA-CE8D-4E82-AAAC-CCBC39F3F87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101B9CB6-49B4-453D-B184-EBAC942B41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61052" y="3409122"/>
            <a:ext cx="9203635" cy="804863"/>
          </a:xfrm>
        </p:spPr>
        <p:txBody>
          <a:bodyPr/>
          <a:lstStyle>
            <a:lvl1pPr marL="0" indent="0" algn="ctr" rtl="0">
              <a:buNone/>
              <a:defRPr/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EAE132D4-D270-4859-A0A8-0EABA938935B}"/>
              </a:ext>
            </a:extLst>
          </p:cNvPr>
          <p:cNvSpPr/>
          <p:nvPr userDrawn="1"/>
        </p:nvSpPr>
        <p:spPr>
          <a:xfrm>
            <a:off x="6581228" y="6447542"/>
            <a:ext cx="5993234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8A467694-CC08-4C30-BF05-885FCBD4CAB0}"/>
              </a:ext>
            </a:extLst>
          </p:cNvPr>
          <p:cNvSpPr/>
          <p:nvPr userDrawn="1"/>
        </p:nvSpPr>
        <p:spPr>
          <a:xfrm>
            <a:off x="9704146" y="5381191"/>
            <a:ext cx="3496396" cy="442359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062435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206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226982" y="101748"/>
            <a:ext cx="2160598" cy="21681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54055" y="390797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53219EEB-A406-4AC2-B87E-54A955D7D483}"/>
              </a:ext>
            </a:extLst>
          </p:cNvPr>
          <p:cNvSpPr/>
          <p:nvPr userDrawn="1"/>
        </p:nvSpPr>
        <p:spPr>
          <a:xfrm>
            <a:off x="7978665" y="5944772"/>
            <a:ext cx="4766811" cy="38154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5BA376-F667-4A43-9264-CB356AE2FBF1}"/>
              </a:ext>
            </a:extLst>
          </p:cNvPr>
          <p:cNvSpPr/>
          <p:nvPr userDrawn="1"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CE73A552-D52C-4EE0-9E7A-557CEB6CE479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208D21-C13C-48D3-8634-05FCD1520B3D}"/>
              </a:ext>
            </a:extLst>
          </p:cNvPr>
          <p:cNvSpPr/>
          <p:nvPr userDrawn="1"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FFA872-60FE-48B4-B509-3F90F2F53575}"/>
              </a:ext>
            </a:extLst>
          </p:cNvPr>
          <p:cNvSpPr/>
          <p:nvPr userDrawn="1"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2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3" y="1024128"/>
            <a:ext cx="11161453" cy="457200"/>
          </a:xfrm>
        </p:spPr>
        <p:txBody>
          <a:bodyPr lIns="0" tIns="0" rIns="0" bIns="0" anchor="ctr">
            <a:noAutofit/>
          </a:bodyPr>
          <a:lstStyle>
            <a:lvl1pPr marL="0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anose="00000500000000000000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567973"/>
            <a:ext cx="11161453" cy="3522187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377633" y="110284"/>
            <a:ext cx="210552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1729189" y="435139"/>
            <a:ext cx="2615798" cy="32187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8A91BCC4-EC47-43E2-9595-B89F757E1A7A}"/>
              </a:ext>
            </a:extLst>
          </p:cNvPr>
          <p:cNvSpPr/>
          <p:nvPr userDrawn="1"/>
        </p:nvSpPr>
        <p:spPr>
          <a:xfrm>
            <a:off x="9323387" y="5555326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238EE3F7-5012-4191-9ABD-A8E69370622E}"/>
              </a:ext>
            </a:extLst>
          </p:cNvPr>
          <p:cNvSpPr/>
          <p:nvPr userDrawn="1"/>
        </p:nvSpPr>
        <p:spPr>
          <a:xfrm>
            <a:off x="8679109" y="6024163"/>
            <a:ext cx="4127100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31BF6EDC-D21A-4961-802C-6C57056DED88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09765D6C-4312-45BD-AEDC-93B641915820}"/>
              </a:ext>
            </a:extLst>
          </p:cNvPr>
          <p:cNvSpPr/>
          <p:nvPr userDrawn="1"/>
        </p:nvSpPr>
        <p:spPr>
          <a:xfrm>
            <a:off x="11005702" y="5213334"/>
            <a:ext cx="2372591" cy="25130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0EF58C-1955-4299-80B8-7931E9453E0B}"/>
              </a:ext>
            </a:extLst>
          </p:cNvPr>
          <p:cNvSpPr/>
          <p:nvPr userDrawn="1"/>
        </p:nvSpPr>
        <p:spPr>
          <a:xfrm rot="5400000">
            <a:off x="10107939" y="1954539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CE651A-F01C-47F6-93CB-FED077AFFFB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 פריסה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2134"/>
            <a:ext cx="9802368" cy="720000"/>
          </a:xfrm>
        </p:spPr>
        <p:txBody>
          <a:bodyPr lIns="36000" tIns="0" rIns="36000" bIns="0">
            <a:noAutofit/>
          </a:bodyPr>
          <a:lstStyle>
            <a:lvl1pPr marL="0" indent="0">
              <a:tabLst>
                <a:tab pos="11659766" algn="l"/>
              </a:tabLst>
              <a:defRPr sz="44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24128" y="1049185"/>
            <a:ext cx="8031962" cy="461155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234936" y="5807316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11218431" y="239177"/>
            <a:ext cx="1706880" cy="4583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-388620" y="6235866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C6E834-92B3-4A32-920C-9FA2D69874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D60292-D9F7-4A35-9D0A-68A9095BDE1E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53CA14-A360-48A3-A071-94DFC2B62EDC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536A81-6863-4B7C-BB9A-6F6DBBAB87E2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6A93F88D-0694-4107-9D3A-245864065D84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 פריסה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11497481" y="487099"/>
            <a:ext cx="1576672" cy="289443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11150538" y="127099"/>
            <a:ext cx="1879662" cy="28944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מלבן מעוגל 6">
            <a:extLst>
              <a:ext uri="{FF2B5EF4-FFF2-40B4-BE49-F238E27FC236}">
                <a16:creationId xmlns:a16="http://schemas.microsoft.com/office/drawing/2014/main" id="{469E9F25-935E-4A65-8AF2-C1B8F105C612}"/>
              </a:ext>
            </a:extLst>
          </p:cNvPr>
          <p:cNvSpPr/>
          <p:nvPr userDrawn="1"/>
        </p:nvSpPr>
        <p:spPr>
          <a:xfrm>
            <a:off x="-487680" y="5923581"/>
            <a:ext cx="3133018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10">
            <a:extLst>
              <a:ext uri="{FF2B5EF4-FFF2-40B4-BE49-F238E27FC236}">
                <a16:creationId xmlns:a16="http://schemas.microsoft.com/office/drawing/2014/main" id="{DD33049F-8FB3-46DC-B84B-8E763BCBCAC1}"/>
              </a:ext>
            </a:extLst>
          </p:cNvPr>
          <p:cNvSpPr/>
          <p:nvPr userDrawn="1"/>
        </p:nvSpPr>
        <p:spPr>
          <a:xfrm>
            <a:off x="-976438" y="6359813"/>
            <a:ext cx="7301038" cy="65808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761EC8D2-662F-4FBE-BF29-06100D51DE7E}"/>
              </a:ext>
            </a:extLst>
          </p:cNvPr>
          <p:cNvSpPr/>
          <p:nvPr userDrawn="1"/>
        </p:nvSpPr>
        <p:spPr>
          <a:xfrm rot="5400000">
            <a:off x="9360283" y="2733622"/>
            <a:ext cx="6987520" cy="1297194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מציין מיקום של מספר שקופית 22">
            <a:extLst>
              <a:ext uri="{FF2B5EF4-FFF2-40B4-BE49-F238E27FC236}">
                <a16:creationId xmlns:a16="http://schemas.microsoft.com/office/drawing/2014/main" id="{23075256-456E-41D8-BDFD-8C3A8EA654D2}"/>
              </a:ext>
            </a:extLst>
          </p:cNvPr>
          <p:cNvSpPr txBox="1">
            <a:spLocks/>
          </p:cNvSpPr>
          <p:nvPr userDrawn="1"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B42163-9C8B-4AEB-9C50-F5529BD5C36B}"/>
              </a:ext>
            </a:extLst>
          </p:cNvPr>
          <p:cNvSpPr/>
          <p:nvPr userDrawn="1"/>
        </p:nvSpPr>
        <p:spPr>
          <a:xfrm rot="162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A26CB3A-BCA5-4171-BE99-1D6F46911786}"/>
              </a:ext>
            </a:extLst>
          </p:cNvPr>
          <p:cNvSpPr/>
          <p:nvPr userDrawn="1"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964ABF-EE59-4E45-BC5F-A3665732FD21}"/>
              </a:ext>
            </a:extLst>
          </p:cNvPr>
          <p:cNvSpPr/>
          <p:nvPr userDrawn="1"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96A93-68B7-48E8-8354-9EAE3F8183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51578" y="1212161"/>
            <a:ext cx="7885112" cy="40909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1043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820BD794-101C-426F-8015-9C33A0E995FA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1026926" y="1025601"/>
            <a:ext cx="9802368" cy="431447"/>
          </a:xfrm>
        </p:spPr>
        <p:txBody>
          <a:bodyPr anchor="ctr">
            <a:noAutofit/>
          </a:bodyPr>
          <a:lstStyle>
            <a:lvl1pPr marL="185757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1026927" y="1710442"/>
            <a:ext cx="8212766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84947B-AFA4-410D-A793-689C573D144E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D4F41F-EAD8-495C-A662-C4F40F404DB3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A1181A-6B49-4EE5-AE44-1B5B124FA758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13178B-7D7E-4A10-9724-453DF758F663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מציין מיקום של מספר שקופית 22">
            <a:extLst>
              <a:ext uri="{FF2B5EF4-FFF2-40B4-BE49-F238E27FC236}">
                <a16:creationId xmlns:a16="http://schemas.microsoft.com/office/drawing/2014/main" id="{7947FE0C-D7CF-4209-91A5-93564F2C3543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מעוגל 7"/>
          <p:cNvSpPr/>
          <p:nvPr userDrawn="1"/>
        </p:nvSpPr>
        <p:spPr>
          <a:xfrm>
            <a:off x="8667715" y="-161750"/>
            <a:ext cx="5300119" cy="38235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226196-3340-4F6C-9B09-34934599BAD7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91965B-48C3-4AD9-9066-E67195630BFD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8CB16E1-D93B-440E-81F5-6366FDB428B8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020DF7-29CF-4A0A-BC0A-7568981BF8AD}"/>
              </a:ext>
            </a:extLst>
          </p:cNvPr>
          <p:cNvSpPr/>
          <p:nvPr userDrawn="1"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F0C566-C47D-446F-9E8E-EC9B0F5F1BF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63A8D2-0547-47E3-84C0-5D60CFDB7CB1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C0104F3-C98B-4790-842F-F7B1B2FBDE13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7C576E-38DA-426A-9C16-921DE9A0835B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מציין מיקום של מספר שקופית 22">
            <a:extLst>
              <a:ext uri="{FF2B5EF4-FFF2-40B4-BE49-F238E27FC236}">
                <a16:creationId xmlns:a16="http://schemas.microsoft.com/office/drawing/2014/main" id="{5F1A13CD-CEB6-4958-B99A-46020ADA9375}"/>
              </a:ext>
            </a:extLst>
          </p:cNvPr>
          <p:cNvSpPr txBox="1">
            <a:spLocks/>
          </p:cNvSpPr>
          <p:nvPr userDrawn="1"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6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6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י"ג/אב/תש"ף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1A36FD-4A58-4EC2-B769-2CB4558CD86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A89C66-91F2-409B-AE3C-970820728814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AF9B00-5AF6-47AB-81E5-2BE048851E3E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3C55C6-DFDE-44BF-BB37-E582014C2D4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74" r:id="rId4"/>
    <p:sldLayoutId id="2147483675" r:id="rId5"/>
    <p:sldLayoutId id="2147483650" r:id="rId6"/>
    <p:sldLayoutId id="2147483676" r:id="rId7"/>
    <p:sldLayoutId id="2147483653" r:id="rId8"/>
    <p:sldLayoutId id="2147483666" r:id="rId9"/>
    <p:sldLayoutId id="2147483677" r:id="rId10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NN9IgGTwbF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the-qrcode-generator.com/" TargetMode="External"/><Relationship Id="rId4" Type="http://schemas.openxmlformats.org/officeDocument/2006/relationships/hyperlink" Target="https://youtu.be/xODFEFLQ8PQ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הגדרות בסיסיות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מקום הפעולה בתוכנית (המחלקה הראשית – </a:t>
            </a:r>
            <a:r>
              <a:rPr lang="en-US" dirty="0"/>
              <a:t>Program</a:t>
            </a:r>
            <a:r>
              <a:rPr lang="he-IL" dirty="0"/>
              <a:t>)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94448" y="1601451"/>
            <a:ext cx="4977753" cy="5105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סוגר מסולסל ימני 11"/>
          <p:cNvSpPr/>
          <p:nvPr/>
        </p:nvSpPr>
        <p:spPr>
          <a:xfrm>
            <a:off x="5247410" y="2263457"/>
            <a:ext cx="415641" cy="968116"/>
          </a:xfrm>
          <a:prstGeom prst="rightBrace">
            <a:avLst>
              <a:gd name="adj1" fmla="val 8333"/>
              <a:gd name="adj2" fmla="val 51302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TextBox 12"/>
          <p:cNvSpPr txBox="1"/>
          <p:nvPr/>
        </p:nvSpPr>
        <p:spPr>
          <a:xfrm>
            <a:off x="5247398" y="2522759"/>
            <a:ext cx="30133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>
                <a:solidFill>
                  <a:srgbClr val="C00000"/>
                </a:solidFill>
              </a:rPr>
              <a:t>פעולה כלשהי  </a:t>
            </a:r>
            <a:r>
              <a:rPr lang="he-IL" sz="2400" b="1" dirty="0" err="1">
                <a:solidFill>
                  <a:srgbClr val="C00000"/>
                </a:solidFill>
              </a:rPr>
              <a:t>-</a:t>
            </a:r>
            <a:r>
              <a:rPr lang="he-IL" sz="2400" b="1" dirty="0" err="1">
                <a:solidFill>
                  <a:srgbClr val="C00000"/>
                </a:solidFill>
                <a:sym typeface="Wingdings" pitchFamily="2" charset="2"/>
              </a:rPr>
              <a:t>-&gt;</a:t>
            </a:r>
            <a:endParaRPr lang="he-IL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6798" y="2098963"/>
            <a:ext cx="10576935" cy="2566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הגדרות בסיסיות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מבנה כללי של הפעולה</a:t>
            </a:r>
          </a:p>
        </p:txBody>
      </p:sp>
      <p:sp>
        <p:nvSpPr>
          <p:cNvPr id="8" name="סוגר מרובע ימני 7"/>
          <p:cNvSpPr/>
          <p:nvPr/>
        </p:nvSpPr>
        <p:spPr>
          <a:xfrm rot="5400000">
            <a:off x="6267331" y="1071875"/>
            <a:ext cx="145474" cy="3010139"/>
          </a:xfrm>
          <a:prstGeom prst="rightBracket">
            <a:avLst>
              <a:gd name="adj" fmla="val 0"/>
            </a:avLst>
          </a:prstGeom>
          <a:ln w="38100">
            <a:solidFill>
              <a:srgbClr val="C0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TextBox 12"/>
          <p:cNvSpPr txBox="1"/>
          <p:nvPr/>
        </p:nvSpPr>
        <p:spPr>
          <a:xfrm>
            <a:off x="4953238" y="2680854"/>
            <a:ext cx="282632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>
                <a:solidFill>
                  <a:schemeClr val="accent6">
                    <a:lumMod val="75000"/>
                  </a:schemeClr>
                </a:solidFill>
              </a:rPr>
              <a:t>שם הפעולה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6926" y="3236038"/>
            <a:ext cx="610292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2800" b="1" dirty="0">
                <a:solidFill>
                  <a:schemeClr val="accent6">
                    <a:lumMod val="75000"/>
                  </a:schemeClr>
                </a:solidFill>
              </a:rPr>
              <a:t>גוף הפעולה  //</a:t>
            </a:r>
          </a:p>
          <a:p>
            <a:pPr algn="l"/>
            <a:r>
              <a:rPr lang="he-IL" sz="2800" b="1" dirty="0">
                <a:solidFill>
                  <a:schemeClr val="accent6">
                    <a:lumMod val="75000"/>
                  </a:schemeClr>
                </a:solidFill>
              </a:rPr>
              <a:t>כאן יבואו רצף ההוראות של הפעולה //</a:t>
            </a:r>
          </a:p>
        </p:txBody>
      </p:sp>
      <p:sp>
        <p:nvSpPr>
          <p:cNvPr id="17" name="סוגר מרובע ימני 16"/>
          <p:cNvSpPr/>
          <p:nvPr/>
        </p:nvSpPr>
        <p:spPr>
          <a:xfrm rot="16200000" flipV="1">
            <a:off x="4123111" y="1608510"/>
            <a:ext cx="170412" cy="914404"/>
          </a:xfrm>
          <a:prstGeom prst="rightBracket">
            <a:avLst>
              <a:gd name="adj" fmla="val 0"/>
            </a:avLst>
          </a:prstGeom>
          <a:ln w="38100">
            <a:solidFill>
              <a:srgbClr val="C0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TextBox 17"/>
          <p:cNvSpPr txBox="1"/>
          <p:nvPr/>
        </p:nvSpPr>
        <p:spPr>
          <a:xfrm>
            <a:off x="3456946" y="1251837"/>
            <a:ext cx="145472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b="1" dirty="0">
                <a:solidFill>
                  <a:schemeClr val="accent6">
                    <a:lumMod val="75000"/>
                  </a:schemeClr>
                </a:solidFill>
              </a:rPr>
              <a:t>טיפוס</a:t>
            </a:r>
          </a:p>
          <a:p>
            <a:pPr algn="ctr"/>
            <a:r>
              <a:rPr lang="he-IL" sz="2000" b="1" dirty="0">
                <a:solidFill>
                  <a:schemeClr val="accent6">
                    <a:lumMod val="75000"/>
                  </a:schemeClr>
                </a:solidFill>
              </a:rPr>
              <a:t>ערך מוחזר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961404" y="2187226"/>
            <a:ext cx="293023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he-IL" sz="2000" b="1" dirty="0">
                <a:solidFill>
                  <a:srgbClr val="7030A0"/>
                </a:solidFill>
              </a:rPr>
              <a:t>....... , פרמטר , פרמטר</a:t>
            </a:r>
          </a:p>
        </p:txBody>
      </p:sp>
      <p:sp>
        <p:nvSpPr>
          <p:cNvPr id="22" name="סוגר מרובע ימני 21"/>
          <p:cNvSpPr/>
          <p:nvPr/>
        </p:nvSpPr>
        <p:spPr>
          <a:xfrm rot="5400000">
            <a:off x="9308175" y="1296785"/>
            <a:ext cx="170413" cy="2556161"/>
          </a:xfrm>
          <a:prstGeom prst="rightBracket">
            <a:avLst>
              <a:gd name="adj" fmla="val 0"/>
            </a:avLst>
          </a:prstGeom>
          <a:ln w="38100">
            <a:solidFill>
              <a:srgbClr val="C0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TextBox 22"/>
          <p:cNvSpPr txBox="1"/>
          <p:nvPr/>
        </p:nvSpPr>
        <p:spPr>
          <a:xfrm>
            <a:off x="8666017" y="2836718"/>
            <a:ext cx="145472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b="1" dirty="0">
                <a:solidFill>
                  <a:schemeClr val="accent6">
                    <a:lumMod val="75000"/>
                  </a:schemeClr>
                </a:solidFill>
              </a:rPr>
              <a:t>רשימת פרמטרים</a:t>
            </a: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/>
      <p:bldP spid="15" grpId="0"/>
      <p:bldP spid="17" grpId="0" animBg="1"/>
      <p:bldP spid="18" grpId="0"/>
      <p:bldP spid="22" grpId="0" animBg="1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 t="1417" b="7932"/>
          <a:stretch>
            <a:fillRect/>
          </a:stretch>
        </p:blipFill>
        <p:spPr bwMode="auto">
          <a:xfrm>
            <a:off x="344631" y="1330036"/>
            <a:ext cx="6811981" cy="166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הגדרות בסיסיות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כללים לשם הפעולה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49482" y="2192482"/>
            <a:ext cx="5195453" cy="44012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u="sng" dirty="0"/>
              <a:t>שם הפעולה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he-IL" sz="2400" dirty="0">
                <a:solidFill>
                  <a:srgbClr val="7030A0"/>
                </a:solidFill>
              </a:rPr>
              <a:t>אותיות לועזיות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he-IL" sz="2400" dirty="0">
                <a:solidFill>
                  <a:srgbClr val="7030A0"/>
                </a:solidFill>
              </a:rPr>
              <a:t>ספרות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he-IL" sz="2400" dirty="0">
                <a:solidFill>
                  <a:srgbClr val="7030A0"/>
                </a:solidFill>
              </a:rPr>
              <a:t>קו תחתון_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he-IL" sz="2400" b="1" dirty="0">
                <a:solidFill>
                  <a:srgbClr val="7030A0"/>
                </a:solidFill>
              </a:rPr>
              <a:t>תמיד יתחיל באות </a:t>
            </a:r>
            <a:r>
              <a:rPr lang="he-IL" sz="2000" dirty="0">
                <a:solidFill>
                  <a:srgbClr val="7030A0"/>
                </a:solidFill>
              </a:rPr>
              <a:t>(מותר קו תחתון)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he-IL" sz="2400" b="1" dirty="0">
                <a:solidFill>
                  <a:srgbClr val="7030A0"/>
                </a:solidFill>
              </a:rPr>
              <a:t>ב #</a:t>
            </a:r>
            <a:r>
              <a:rPr lang="en-US" sz="2400" b="1" dirty="0">
                <a:solidFill>
                  <a:srgbClr val="7030A0"/>
                </a:solidFill>
              </a:rPr>
              <a:t>C</a:t>
            </a:r>
            <a:r>
              <a:rPr lang="he-IL" sz="2400" b="1" dirty="0">
                <a:solidFill>
                  <a:srgbClr val="7030A0"/>
                </a:solidFill>
              </a:rPr>
              <a:t> מוסכם שמתחיל באות גדולה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he-IL" sz="2400" dirty="0">
                <a:solidFill>
                  <a:srgbClr val="7030A0"/>
                </a:solidFill>
              </a:rPr>
              <a:t>ב </a:t>
            </a:r>
            <a:r>
              <a:rPr lang="en-US" sz="2400" dirty="0">
                <a:solidFill>
                  <a:srgbClr val="7030A0"/>
                </a:solidFill>
              </a:rPr>
              <a:t>Java</a:t>
            </a:r>
            <a:r>
              <a:rPr lang="he-IL" sz="2400" dirty="0">
                <a:solidFill>
                  <a:srgbClr val="7030A0"/>
                </a:solidFill>
              </a:rPr>
              <a:t> מוסכם שמתחיל באות קטנה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he-IL" sz="2400" b="1" dirty="0">
                <a:solidFill>
                  <a:srgbClr val="7030A0"/>
                </a:solidFill>
              </a:rPr>
              <a:t>שם משמעותי!!</a:t>
            </a:r>
          </a:p>
        </p:txBody>
      </p:sp>
      <p:sp>
        <p:nvSpPr>
          <p:cNvPr id="11" name="הסבר אליפטי 10"/>
          <p:cNvSpPr/>
          <p:nvPr/>
        </p:nvSpPr>
        <p:spPr>
          <a:xfrm>
            <a:off x="8572500" y="2192482"/>
            <a:ext cx="3127664" cy="2275609"/>
          </a:xfrm>
          <a:prstGeom prst="wedgeEllipseCallout">
            <a:avLst>
              <a:gd name="adj1" fmla="val -132951"/>
              <a:gd name="adj2" fmla="val -698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לקביעת שם משמעותי המורכב מכמה מילים נהוג להדגיש זאת בהגדלת אות ראשונה במילה       או קו תחתון</a:t>
            </a:r>
          </a:p>
        </p:txBody>
      </p:sp>
      <p:sp>
        <p:nvSpPr>
          <p:cNvPr id="20" name="סוגר מרובע ימני 19"/>
          <p:cNvSpPr/>
          <p:nvPr/>
        </p:nvSpPr>
        <p:spPr>
          <a:xfrm rot="16200000" flipV="1">
            <a:off x="5451418" y="-136815"/>
            <a:ext cx="170414" cy="2933701"/>
          </a:xfrm>
          <a:prstGeom prst="rightBracket">
            <a:avLst>
              <a:gd name="adj" fmla="val 0"/>
            </a:avLst>
          </a:prstGeom>
          <a:ln w="38100">
            <a:solidFill>
              <a:srgbClr val="C0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הגדרות בסיסיות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פעולות פשוטות –</a:t>
            </a:r>
            <a:r>
              <a:rPr lang="he-IL" dirty="0" err="1"/>
              <a:t> דו</a:t>
            </a:r>
            <a:r>
              <a:rPr lang="he-IL" dirty="0"/>
              <a:t>גמה 1 –</a:t>
            </a:r>
            <a:r>
              <a:rPr lang="he-IL" dirty="0" err="1"/>
              <a:t> הצ</a:t>
            </a:r>
            <a:r>
              <a:rPr lang="he-IL" dirty="0"/>
              <a:t>גת הדרישות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8991" y="1666940"/>
            <a:ext cx="11523518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2800" b="1" dirty="0">
                <a:solidFill>
                  <a:srgbClr val="C00000"/>
                </a:solidFill>
              </a:rPr>
              <a:t>כתבו פעולה הקולטת עבור תלמיד את שמו ואת ציוניו במקצועות: מתמטיקה, אנגלית, לשון ומדעי המחשב. על הפעולה לחשב ולהדפיס את ממוצע ציוניו.</a:t>
            </a: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הגדרות בסיסיות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פעולות פשוטות –</a:t>
            </a:r>
            <a:r>
              <a:rPr lang="he-IL" dirty="0" err="1"/>
              <a:t> דו</a:t>
            </a:r>
            <a:r>
              <a:rPr lang="he-IL" dirty="0"/>
              <a:t>גמה 1- מה נדרש לבצע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2509" y="1666940"/>
            <a:ext cx="11294917" cy="132581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2800" b="1" dirty="0">
                <a:solidFill>
                  <a:srgbClr val="C00000"/>
                </a:solidFill>
              </a:rPr>
              <a:t>כתבו פעולה </a:t>
            </a:r>
            <a:r>
              <a:rPr lang="he-IL" sz="2800" b="1" dirty="0"/>
              <a:t>הקולטת</a:t>
            </a:r>
            <a:r>
              <a:rPr lang="he-IL" sz="2800" b="1" dirty="0">
                <a:solidFill>
                  <a:srgbClr val="C00000"/>
                </a:solidFill>
              </a:rPr>
              <a:t> עבור תלמיד את </a:t>
            </a:r>
            <a:r>
              <a:rPr lang="he-IL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שמו</a:t>
            </a:r>
            <a:r>
              <a:rPr lang="he-IL" sz="2800" b="1" dirty="0">
                <a:solidFill>
                  <a:srgbClr val="C00000"/>
                </a:solidFill>
              </a:rPr>
              <a:t> ואת </a:t>
            </a:r>
            <a:r>
              <a:rPr lang="he-IL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ציוניו</a:t>
            </a:r>
            <a:r>
              <a:rPr lang="he-IL" sz="2800" b="1" dirty="0">
                <a:solidFill>
                  <a:srgbClr val="C00000"/>
                </a:solidFill>
              </a:rPr>
              <a:t> במקצועות: מתמטיקה, אנגלית, לשון, ומדעי המחשב ו</a:t>
            </a:r>
            <a:r>
              <a:rPr lang="he-IL" sz="2800" b="1" dirty="0">
                <a:solidFill>
                  <a:srgbClr val="002060"/>
                </a:solidFill>
              </a:rPr>
              <a:t>מחשבת</a:t>
            </a:r>
            <a:r>
              <a:rPr lang="he-IL" sz="2800" b="1" dirty="0">
                <a:solidFill>
                  <a:srgbClr val="C00000"/>
                </a:solidFill>
              </a:rPr>
              <a:t> עבורו ו</a:t>
            </a:r>
            <a:r>
              <a:rPr lang="he-IL" sz="2800" b="1" dirty="0">
                <a:solidFill>
                  <a:srgbClr val="002060"/>
                </a:solidFill>
              </a:rPr>
              <a:t>מדפיסה</a:t>
            </a:r>
            <a:r>
              <a:rPr lang="he-IL" sz="2800" b="1" dirty="0">
                <a:solidFill>
                  <a:srgbClr val="C00000"/>
                </a:solidFill>
              </a:rPr>
              <a:t> את ממוצע ציוניו.</a:t>
            </a: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הגדרות בסיסיות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פעולות פשוטות –</a:t>
            </a:r>
            <a:r>
              <a:rPr lang="he-IL" dirty="0" err="1"/>
              <a:t> דו</a:t>
            </a:r>
            <a:r>
              <a:rPr lang="he-IL" dirty="0"/>
              <a:t>גמה 1 –</a:t>
            </a:r>
            <a:r>
              <a:rPr lang="he-IL" dirty="0" err="1"/>
              <a:t> תכ</a:t>
            </a:r>
            <a:r>
              <a:rPr lang="he-IL" dirty="0"/>
              <a:t>נון העבודה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4464" y="1666940"/>
            <a:ext cx="10318173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200" b="1" dirty="0">
                <a:solidFill>
                  <a:srgbClr val="C00000"/>
                </a:solidFill>
              </a:rPr>
              <a:t>כתבו פעולה </a:t>
            </a:r>
            <a:r>
              <a:rPr lang="he-IL" sz="2800" b="1" dirty="0"/>
              <a:t>הקולטת</a:t>
            </a:r>
            <a:r>
              <a:rPr lang="he-IL" sz="2200" b="1" dirty="0">
                <a:solidFill>
                  <a:srgbClr val="C00000"/>
                </a:solidFill>
              </a:rPr>
              <a:t> עבור תלמיד את </a:t>
            </a:r>
            <a:r>
              <a:rPr lang="he-IL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שמו</a:t>
            </a:r>
            <a:r>
              <a:rPr lang="he-IL" sz="2200" b="1" dirty="0">
                <a:solidFill>
                  <a:srgbClr val="C00000"/>
                </a:solidFill>
              </a:rPr>
              <a:t> ואת </a:t>
            </a:r>
            <a:r>
              <a:rPr lang="he-IL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ציוניו</a:t>
            </a:r>
            <a:r>
              <a:rPr lang="he-IL" sz="2200" b="1" dirty="0">
                <a:solidFill>
                  <a:srgbClr val="C00000"/>
                </a:solidFill>
              </a:rPr>
              <a:t> במקצועות: </a:t>
            </a:r>
            <a:r>
              <a:rPr lang="he-IL" sz="2400" b="1" dirty="0">
                <a:solidFill>
                  <a:schemeClr val="accent6">
                    <a:lumMod val="75000"/>
                  </a:schemeClr>
                </a:solidFill>
              </a:rPr>
              <a:t>מתמטיקה</a:t>
            </a:r>
            <a:r>
              <a:rPr lang="he-IL" sz="2200" b="1" dirty="0">
                <a:solidFill>
                  <a:srgbClr val="C00000"/>
                </a:solidFill>
              </a:rPr>
              <a:t>, </a:t>
            </a:r>
            <a:r>
              <a:rPr lang="he-IL" sz="2400" b="1" dirty="0">
                <a:solidFill>
                  <a:schemeClr val="accent6">
                    <a:lumMod val="75000"/>
                  </a:schemeClr>
                </a:solidFill>
              </a:rPr>
              <a:t>אנגלית</a:t>
            </a:r>
            <a:r>
              <a:rPr lang="he-IL" sz="2200" b="1" dirty="0">
                <a:solidFill>
                  <a:srgbClr val="C00000"/>
                </a:solidFill>
              </a:rPr>
              <a:t>, </a:t>
            </a:r>
            <a:r>
              <a:rPr lang="he-IL" sz="2400" b="1" dirty="0">
                <a:solidFill>
                  <a:schemeClr val="accent6">
                    <a:lumMod val="75000"/>
                  </a:schemeClr>
                </a:solidFill>
              </a:rPr>
              <a:t>לשון</a:t>
            </a:r>
            <a:r>
              <a:rPr lang="he-IL" sz="2200" b="1" dirty="0">
                <a:solidFill>
                  <a:srgbClr val="C00000"/>
                </a:solidFill>
              </a:rPr>
              <a:t>, </a:t>
            </a:r>
            <a:r>
              <a:rPr lang="he-IL" sz="2400" b="1" dirty="0">
                <a:solidFill>
                  <a:schemeClr val="accent6">
                    <a:lumMod val="75000"/>
                  </a:schemeClr>
                </a:solidFill>
              </a:rPr>
              <a:t>ומדעי המחשב </a:t>
            </a:r>
            <a:r>
              <a:rPr lang="he-IL" sz="2200" b="1" dirty="0">
                <a:solidFill>
                  <a:srgbClr val="C00000"/>
                </a:solidFill>
              </a:rPr>
              <a:t>ו</a:t>
            </a:r>
            <a:r>
              <a:rPr lang="he-IL" sz="2800" b="1" dirty="0">
                <a:solidFill>
                  <a:srgbClr val="002060"/>
                </a:solidFill>
              </a:rPr>
              <a:t>מחשבת</a:t>
            </a:r>
            <a:r>
              <a:rPr lang="he-IL" sz="2200" b="1" dirty="0">
                <a:solidFill>
                  <a:srgbClr val="C00000"/>
                </a:solidFill>
              </a:rPr>
              <a:t> עבורו ו</a:t>
            </a:r>
            <a:r>
              <a:rPr lang="he-IL" sz="2800" b="1" dirty="0">
                <a:solidFill>
                  <a:srgbClr val="002060"/>
                </a:solidFill>
              </a:rPr>
              <a:t>מדפיסה</a:t>
            </a:r>
            <a:r>
              <a:rPr lang="he-IL" sz="2200" b="1" dirty="0">
                <a:solidFill>
                  <a:srgbClr val="C00000"/>
                </a:solidFill>
              </a:rPr>
              <a:t> את ממוצע ציוניו.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4464" y="2674620"/>
            <a:ext cx="7273636" cy="44012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u="sng" dirty="0"/>
              <a:t>מה עלינו לעשות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>
                <a:solidFill>
                  <a:srgbClr val="7030A0"/>
                </a:solidFill>
              </a:rPr>
              <a:t>נגדיר פעולה בשם משמעותי </a:t>
            </a:r>
            <a:r>
              <a:rPr lang="he-IL" sz="2400" dirty="0" err="1">
                <a:solidFill>
                  <a:srgbClr val="7030A0"/>
                </a:solidFill>
              </a:rPr>
              <a:t>– כ</a:t>
            </a:r>
            <a:r>
              <a:rPr lang="he-IL" sz="2400" dirty="0">
                <a:solidFill>
                  <a:srgbClr val="7030A0"/>
                </a:solidFill>
              </a:rPr>
              <a:t>ותרת (חתימה)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>
                <a:solidFill>
                  <a:srgbClr val="7030A0"/>
                </a:solidFill>
              </a:rPr>
              <a:t>הגדרת משתנים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>
                <a:solidFill>
                  <a:srgbClr val="7030A0"/>
                </a:solidFill>
              </a:rPr>
              <a:t>קליטת שם תלמיד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>
                <a:solidFill>
                  <a:srgbClr val="7030A0"/>
                </a:solidFill>
              </a:rPr>
              <a:t>קליטת 4 ציונים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b="1" dirty="0">
                <a:solidFill>
                  <a:srgbClr val="7030A0"/>
                </a:solidFill>
              </a:rPr>
              <a:t>חישוב הממוצע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b="1" dirty="0">
                <a:solidFill>
                  <a:srgbClr val="7030A0"/>
                </a:solidFill>
              </a:rPr>
              <a:t>הצגת הממוצע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he-IL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 b="28445"/>
          <a:stretch>
            <a:fillRect/>
          </a:stretch>
        </p:blipFill>
        <p:spPr bwMode="auto">
          <a:xfrm>
            <a:off x="341168" y="1025601"/>
            <a:ext cx="10487527" cy="3972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הגדרות בסיסיות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דוגמה 1- גוף הפעולה</a:t>
            </a:r>
          </a:p>
        </p:txBody>
      </p:sp>
      <p:sp>
        <p:nvSpPr>
          <p:cNvPr id="7" name="חץ: למטה 27">
            <a:extLst>
              <a:ext uri="{FF2B5EF4-FFF2-40B4-BE49-F238E27FC236}">
                <a16:creationId xmlns:a16="http://schemas.microsoft.com/office/drawing/2014/main" id="{CB227821-2DD5-4818-A05A-75F0F9EA8079}"/>
              </a:ext>
            </a:extLst>
          </p:cNvPr>
          <p:cNvSpPr/>
          <p:nvPr/>
        </p:nvSpPr>
        <p:spPr>
          <a:xfrm>
            <a:off x="1256137" y="4998027"/>
            <a:ext cx="3461336" cy="1298864"/>
          </a:xfrm>
          <a:prstGeom prst="downArrow">
            <a:avLst>
              <a:gd name="adj1" fmla="val 74015"/>
              <a:gd name="adj2" fmla="val 5279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איך מופעלת הפעולה?</a:t>
            </a: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 t="73396" r="29680"/>
          <a:stretch>
            <a:fillRect/>
          </a:stretch>
        </p:blipFill>
        <p:spPr bwMode="auto">
          <a:xfrm>
            <a:off x="642505" y="1758136"/>
            <a:ext cx="11093089" cy="2221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הגדרות בסיסיות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דוגמה 1- זימון הפעולה</a:t>
            </a:r>
          </a:p>
        </p:txBody>
      </p:sp>
      <p:sp>
        <p:nvSpPr>
          <p:cNvPr id="7" name="הסבר אליפטי 6"/>
          <p:cNvSpPr/>
          <p:nvPr/>
        </p:nvSpPr>
        <p:spPr>
          <a:xfrm>
            <a:off x="4707082" y="4364182"/>
            <a:ext cx="2597727" cy="1433945"/>
          </a:xfrm>
          <a:prstGeom prst="wedgeEllipseCallout">
            <a:avLst>
              <a:gd name="adj1" fmla="val -121233"/>
              <a:gd name="adj2" fmla="val -1164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מזמנים את הפעולה ע"י ציון שמה</a:t>
            </a: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169" y="1198347"/>
            <a:ext cx="9592540" cy="5077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הגדרות בסיסיות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דוגמה 1- הצעה לפיתרון</a:t>
            </a: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169" y="1025601"/>
            <a:ext cx="7400058" cy="391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הגדרות בסיסיות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דוגמה 1- קלט/פלט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169" y="3772674"/>
            <a:ext cx="7962784" cy="2617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94295" y="2113885"/>
            <a:ext cx="4078827" cy="112147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(פעולות –</a:t>
            </a:r>
            <a:r>
              <a:rPr lang="he-IL" dirty="0" err="1"/>
              <a:t> הג</a:t>
            </a:r>
            <a:r>
              <a:rPr lang="he-IL" dirty="0"/>
              <a:t>דרות בסיסיות)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986286" y="2636393"/>
            <a:ext cx="10800000" cy="720000"/>
          </a:xfrm>
        </p:spPr>
        <p:txBody>
          <a:bodyPr/>
          <a:lstStyle/>
          <a:p>
            <a:r>
              <a:rPr lang="he-IL" dirty="0">
                <a:sym typeface="Varela Round"/>
              </a:rPr>
              <a:t>(מדעי המחשב י' –</a:t>
            </a:r>
            <a:r>
              <a:rPr lang="he-IL" dirty="0" err="1">
                <a:sym typeface="Varela Round"/>
              </a:rPr>
              <a:t> י"</a:t>
            </a:r>
            <a:r>
              <a:rPr lang="he-IL" dirty="0">
                <a:sym typeface="Varela Round"/>
              </a:rPr>
              <a:t>ב)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986286" y="3536393"/>
            <a:ext cx="10800000" cy="720000"/>
          </a:xfrm>
        </p:spPr>
        <p:txBody>
          <a:bodyPr/>
          <a:lstStyle/>
          <a:p>
            <a:r>
              <a:rPr dirty="0" err="1">
                <a:sym typeface="Varela Round"/>
              </a:rPr>
              <a:t>ויוי</a:t>
            </a:r>
            <a:r>
              <a:rPr dirty="0">
                <a:sym typeface="Varela Round"/>
              </a:rPr>
              <a:t> טרנר</a:t>
            </a:r>
          </a:p>
          <a:p>
            <a:r>
              <a:rPr sz="1600" dirty="0">
                <a:sym typeface="Varela Round"/>
              </a:rPr>
              <a:t>נבדק ע"י: דפנה </a:t>
            </a:r>
            <a:r>
              <a:rPr sz="1600" dirty="0" err="1">
                <a:sym typeface="Varela Round"/>
              </a:rPr>
              <a:t>קידרון</a:t>
            </a:r>
            <a:r>
              <a:rPr sz="1600" dirty="0">
                <a:sym typeface="Varela Round"/>
              </a:rPr>
              <a:t> </a:t>
            </a:r>
            <a:endParaRPr lang="he-IL" sz="1600" dirty="0">
              <a:sym typeface="Varela Round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F6469D9-7AB5-4B51-A971-96A91FB99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סיכום ביניים</a:t>
            </a:r>
            <a:endParaRPr lang="en-US" dirty="0"/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AB8BD618-A489-477B-BCFF-DD00331D5EA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387996" y="1212161"/>
            <a:ext cx="7885112" cy="4090988"/>
          </a:xfrm>
        </p:spPr>
        <p:txBody>
          <a:bodyPr/>
          <a:lstStyle/>
          <a:p>
            <a:r>
              <a:rPr lang="he-IL" dirty="0"/>
              <a:t>נסו לכתוב בעצמכם את הפעולה, זמנו אותה מהפעולה הראשית </a:t>
            </a:r>
            <a:r>
              <a:rPr lang="en-US" dirty="0"/>
              <a:t>Main</a:t>
            </a:r>
            <a:r>
              <a:rPr lang="he-IL" dirty="0"/>
              <a:t> והריצו את התוכנית.</a:t>
            </a:r>
          </a:p>
          <a:p>
            <a:pPr>
              <a:buNone/>
            </a:pPr>
            <a:endParaRPr lang="he-IL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13835F1C-B5CB-4AC9-A596-95F0074BA572}"/>
              </a:ext>
            </a:extLst>
          </p:cNvPr>
          <p:cNvSpPr/>
          <p:nvPr/>
        </p:nvSpPr>
        <p:spPr>
          <a:xfrm>
            <a:off x="12192000" y="336106"/>
            <a:ext cx="3006322" cy="51863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אם ברצונכם לשלב במצגות  קישור לפעילות או לדפי מידע, תוכלו לעשות זאת בקלות.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צפו בסרטון הבא:</a:t>
            </a:r>
            <a:r>
              <a:rPr lang="en-US" dirty="0">
                <a:solidFill>
                  <a:srgbClr val="002060"/>
                </a:solidFill>
              </a:rPr>
              <a:t> </a:t>
            </a:r>
            <a:endParaRPr lang="he-IL" dirty="0">
              <a:solidFill>
                <a:srgbClr val="002060"/>
              </a:solidFill>
            </a:endParaRPr>
          </a:p>
          <a:p>
            <a:pPr algn="ctr"/>
            <a:br>
              <a:rPr lang="en-US" dirty="0">
                <a:solidFill>
                  <a:srgbClr val="002060"/>
                </a:solidFill>
                <a:hlinkClick r:id="rId3"/>
              </a:rPr>
            </a:br>
            <a:r>
              <a:rPr lang="en-US" dirty="0">
                <a:solidFill>
                  <a:srgbClr val="002060"/>
                </a:solidFill>
                <a:hlinkClick r:id="rId4"/>
              </a:rPr>
              <a:t>https://youtu.be/xODFEFLQ8PQ</a:t>
            </a:r>
            <a:endParaRPr lang="en-US" dirty="0">
              <a:solidFill>
                <a:srgbClr val="002060"/>
              </a:solidFill>
            </a:endParaRPr>
          </a:p>
          <a:p>
            <a:pPr algn="ctr"/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אתר מומלץ ליצירת </a:t>
            </a:r>
            <a:r>
              <a:rPr lang="en-US" dirty="0">
                <a:solidFill>
                  <a:srgbClr val="002060"/>
                </a:solidFill>
              </a:rPr>
              <a:t>QR</a:t>
            </a:r>
            <a:r>
              <a:rPr lang="he-IL" dirty="0">
                <a:solidFill>
                  <a:srgbClr val="002060"/>
                </a:solidFill>
              </a:rPr>
              <a:t>:</a:t>
            </a:r>
          </a:p>
          <a:p>
            <a:pPr algn="ctr"/>
            <a:r>
              <a:rPr lang="en-US" dirty="0">
                <a:hlinkClick r:id="rId5"/>
              </a:rPr>
              <a:t>https://www.the-qrcode-generator.com/</a:t>
            </a:r>
            <a:endParaRPr lang="he-IL" dirty="0"/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  <a:highlight>
                  <a:srgbClr val="FFFF00"/>
                </a:highlight>
              </a:rPr>
              <a:t>החליפו את הקוד בשקופית לקוד החדש שקיבלתם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sz="1600" dirty="0">
                <a:solidFill>
                  <a:srgbClr val="002060"/>
                </a:solidFill>
              </a:rPr>
              <a:t>(אם אין לכם צורך בשקופית זו, מחקו אותה)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51219" y="2660073"/>
            <a:ext cx="6721889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solidFill>
                  <a:srgbClr val="C00000"/>
                </a:solidFill>
              </a:rPr>
              <a:t>כתבו פעולה </a:t>
            </a:r>
            <a:r>
              <a:rPr lang="he-IL" sz="2800" b="1" dirty="0"/>
              <a:t>הקולטת</a:t>
            </a:r>
            <a:r>
              <a:rPr lang="he-IL" sz="2800" b="1" dirty="0">
                <a:solidFill>
                  <a:srgbClr val="C00000"/>
                </a:solidFill>
              </a:rPr>
              <a:t> עבור תלמיד את </a:t>
            </a:r>
            <a:r>
              <a:rPr lang="he-IL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שמו</a:t>
            </a:r>
            <a:r>
              <a:rPr lang="he-IL" sz="2800" b="1" dirty="0">
                <a:solidFill>
                  <a:srgbClr val="C00000"/>
                </a:solidFill>
              </a:rPr>
              <a:t> ואת </a:t>
            </a:r>
            <a:r>
              <a:rPr lang="he-IL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ציוניו</a:t>
            </a:r>
            <a:r>
              <a:rPr lang="he-IL" sz="2800" b="1" dirty="0">
                <a:solidFill>
                  <a:srgbClr val="C00000"/>
                </a:solidFill>
              </a:rPr>
              <a:t> במקצועות: </a:t>
            </a:r>
            <a:r>
              <a:rPr lang="he-IL" sz="2800" b="1" dirty="0">
                <a:solidFill>
                  <a:schemeClr val="accent6">
                    <a:lumMod val="75000"/>
                  </a:schemeClr>
                </a:solidFill>
              </a:rPr>
              <a:t>מתמטיקה</a:t>
            </a:r>
            <a:r>
              <a:rPr lang="he-IL" sz="2800" b="1" dirty="0">
                <a:solidFill>
                  <a:srgbClr val="C00000"/>
                </a:solidFill>
              </a:rPr>
              <a:t>, </a:t>
            </a:r>
            <a:r>
              <a:rPr lang="he-IL" sz="2800" b="1" dirty="0">
                <a:solidFill>
                  <a:schemeClr val="accent6">
                    <a:lumMod val="75000"/>
                  </a:schemeClr>
                </a:solidFill>
              </a:rPr>
              <a:t>אנגלית</a:t>
            </a:r>
            <a:r>
              <a:rPr lang="he-IL" sz="2800" b="1" dirty="0">
                <a:solidFill>
                  <a:srgbClr val="C00000"/>
                </a:solidFill>
              </a:rPr>
              <a:t>, </a:t>
            </a:r>
            <a:r>
              <a:rPr lang="he-IL" sz="2800" b="1" dirty="0">
                <a:solidFill>
                  <a:schemeClr val="accent6">
                    <a:lumMod val="75000"/>
                  </a:schemeClr>
                </a:solidFill>
              </a:rPr>
              <a:t>לשון</a:t>
            </a:r>
            <a:r>
              <a:rPr lang="he-IL" sz="2800" b="1" dirty="0">
                <a:solidFill>
                  <a:srgbClr val="C00000"/>
                </a:solidFill>
              </a:rPr>
              <a:t>, </a:t>
            </a:r>
            <a:r>
              <a:rPr lang="he-IL" sz="2800" b="1" dirty="0">
                <a:solidFill>
                  <a:schemeClr val="accent6">
                    <a:lumMod val="75000"/>
                  </a:schemeClr>
                </a:solidFill>
              </a:rPr>
              <a:t>ומדעי המחשב </a:t>
            </a:r>
            <a:r>
              <a:rPr lang="he-IL" sz="2800" b="1" dirty="0">
                <a:solidFill>
                  <a:srgbClr val="C00000"/>
                </a:solidFill>
              </a:rPr>
              <a:t>ומחשבת עבורו ומדפיסה את ממוצע ציוניו.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0555" y="1600200"/>
            <a:ext cx="2930796" cy="418576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b="1" u="sng" dirty="0"/>
              <a:t>מה עשינו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000" dirty="0">
                <a:solidFill>
                  <a:srgbClr val="7030A0"/>
                </a:solidFill>
              </a:rPr>
              <a:t>הגדרנו פעולה בשם משמעותי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000" dirty="0">
                <a:solidFill>
                  <a:srgbClr val="7030A0"/>
                </a:solidFill>
              </a:rPr>
              <a:t>הגדרנו משתנים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000" dirty="0">
                <a:solidFill>
                  <a:srgbClr val="7030A0"/>
                </a:solidFill>
              </a:rPr>
              <a:t>קלטנו שם תלמיד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000" dirty="0">
                <a:solidFill>
                  <a:srgbClr val="7030A0"/>
                </a:solidFill>
              </a:rPr>
              <a:t>קלטנו 4 ציונים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000" b="1" dirty="0">
                <a:solidFill>
                  <a:srgbClr val="7030A0"/>
                </a:solidFill>
              </a:rPr>
              <a:t>חישבנו ממוצע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000" b="1" dirty="0">
                <a:solidFill>
                  <a:srgbClr val="7030A0"/>
                </a:solidFill>
              </a:rPr>
              <a:t>הצגנו את הממוצע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he-IL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097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F6469D9-7AB5-4B51-A971-96A91FB99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הפסקה</a:t>
            </a:r>
            <a:endParaRPr lang="en-US" dirty="0"/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AB8BD618-A489-477B-BCFF-DD00331D5EA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41861" y="2504209"/>
            <a:ext cx="9984635" cy="1717129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he-IL" sz="3200" b="1" u="sng" dirty="0"/>
              <a:t>נדרשת פעולה לבדיקת ממוצע ציונים לקבלה למגמה כלשהי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dirty="0">
                <a:solidFill>
                  <a:srgbClr val="7030A0"/>
                </a:solidFill>
              </a:rPr>
              <a:t>כל מגמה מעוניינת בממוצע ציונים של 4 מקצועות אחרים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dirty="0">
                <a:solidFill>
                  <a:srgbClr val="7030A0"/>
                </a:solidFill>
              </a:rPr>
              <a:t>הפעולה צריכה להיות כללית ולהתאים לכל מגמה</a:t>
            </a:r>
          </a:p>
          <a:p>
            <a:pPr>
              <a:buNone/>
            </a:pPr>
            <a:endParaRPr lang="he-IL" dirty="0"/>
          </a:p>
        </p:txBody>
      </p:sp>
      <p:sp>
        <p:nvSpPr>
          <p:cNvPr id="6" name="הסבר ענן 5"/>
          <p:cNvSpPr/>
          <p:nvPr/>
        </p:nvSpPr>
        <p:spPr>
          <a:xfrm>
            <a:off x="1174173" y="644236"/>
            <a:ext cx="3387436" cy="1278082"/>
          </a:xfrm>
          <a:prstGeom prst="cloudCallout">
            <a:avLst>
              <a:gd name="adj1" fmla="val 153094"/>
              <a:gd name="adj2" fmla="val 943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נושא למחשבה</a:t>
            </a:r>
          </a:p>
        </p:txBody>
      </p:sp>
    </p:spTree>
    <p:extLst>
      <p:ext uri="{BB962C8B-B14F-4D97-AF65-F5344CB8AC3E}">
        <p14:creationId xmlns:p14="http://schemas.microsoft.com/office/powerpoint/2010/main" val="30720975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הגדרות בסיסיות</a:t>
            </a:r>
            <a:endParaRPr lang="he-IL" dirty="0"/>
          </a:p>
        </p:txBody>
      </p:sp>
      <p:sp>
        <p:nvSpPr>
          <p:cNvPr id="18" name="TextBox 17"/>
          <p:cNvSpPr txBox="1"/>
          <p:nvPr/>
        </p:nvSpPr>
        <p:spPr>
          <a:xfrm>
            <a:off x="800100" y="2834881"/>
            <a:ext cx="964173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solidFill>
                  <a:srgbClr val="C00000"/>
                </a:solidFill>
              </a:rPr>
              <a:t>כתבו פעולה </a:t>
            </a:r>
            <a:r>
              <a:rPr lang="he-IL" sz="2800" b="1" dirty="0"/>
              <a:t>המקבלת</a:t>
            </a:r>
            <a:r>
              <a:rPr lang="he-IL" sz="2800" b="1" dirty="0">
                <a:solidFill>
                  <a:srgbClr val="C00000"/>
                </a:solidFill>
              </a:rPr>
              <a:t> 4 ציונים</a:t>
            </a:r>
            <a:r>
              <a:rPr lang="he-IL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he-IL" sz="2800" b="1" dirty="0">
                <a:solidFill>
                  <a:srgbClr val="C00000"/>
                </a:solidFill>
              </a:rPr>
              <a:t>, מחשבת ומדפיסה את הממוצע</a:t>
            </a:r>
          </a:p>
        </p:txBody>
      </p:sp>
      <p:sp>
        <p:nvSpPr>
          <p:cNvPr id="20" name="חץ: למטה 27">
            <a:extLst>
              <a:ext uri="{FF2B5EF4-FFF2-40B4-BE49-F238E27FC236}">
                <a16:creationId xmlns:a16="http://schemas.microsoft.com/office/drawing/2014/main" id="{CB227821-2DD5-4818-A05A-75F0F9EA8079}"/>
              </a:ext>
            </a:extLst>
          </p:cNvPr>
          <p:cNvSpPr/>
          <p:nvPr/>
        </p:nvSpPr>
        <p:spPr>
          <a:xfrm>
            <a:off x="1256137" y="3322323"/>
            <a:ext cx="2785927" cy="865214"/>
          </a:xfrm>
          <a:prstGeom prst="downArrow">
            <a:avLst>
              <a:gd name="adj1" fmla="val 74015"/>
              <a:gd name="adj2" fmla="val 5279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איך עושים זאת?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782292" y="1188276"/>
            <a:ext cx="8011390" cy="329320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u="sng" dirty="0"/>
              <a:t>נדרשת פעולה לבדיקת ממוצע ציונים לקבלה למגמה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>
                <a:solidFill>
                  <a:srgbClr val="7030A0"/>
                </a:solidFill>
              </a:rPr>
              <a:t>כל מגמה מעוניינת בממוצע ציונים של 4 מקצועות אחרים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>
                <a:solidFill>
                  <a:srgbClr val="7030A0"/>
                </a:solidFill>
              </a:rPr>
              <a:t>הפעולה צריכה להיות כללית ולהתאים לכל מגמה</a:t>
            </a:r>
          </a:p>
          <a:p>
            <a:pPr>
              <a:lnSpc>
                <a:spcPct val="150000"/>
              </a:lnSpc>
            </a:pPr>
            <a:endParaRPr lang="he-IL" sz="2400" dirty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endParaRPr lang="he-IL" sz="2400" b="1" dirty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he-IL" sz="2400" b="1" dirty="0">
              <a:solidFill>
                <a:srgbClr val="7030A0"/>
              </a:solidFill>
            </a:endParaRPr>
          </a:p>
        </p:txBody>
      </p:sp>
      <p:sp>
        <p:nvSpPr>
          <p:cNvPr id="24" name="תרשים זרימה: מסיים 23">
            <a:extLst>
              <a:ext uri="{FF2B5EF4-FFF2-40B4-BE49-F238E27FC236}">
                <a16:creationId xmlns:a16="http://schemas.microsoft.com/office/drawing/2014/main" id="{582F3B17-6891-4A2A-BE13-6C3615478511}"/>
              </a:ext>
            </a:extLst>
          </p:cNvPr>
          <p:cNvSpPr/>
          <p:nvPr/>
        </p:nvSpPr>
        <p:spPr>
          <a:xfrm>
            <a:off x="1024128" y="4345237"/>
            <a:ext cx="3308881" cy="1452890"/>
          </a:xfrm>
          <a:prstGeom prst="flowChartTerminator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פעולה המקבלת פרמטרים</a:t>
            </a:r>
          </a:p>
        </p:txBody>
      </p:sp>
    </p:spTree>
    <p:extLst>
      <p:ext uri="{BB962C8B-B14F-4D97-AF65-F5344CB8AC3E}">
        <p14:creationId xmlns:p14="http://schemas.microsoft.com/office/powerpoint/2010/main" val="210779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6123" y="2098963"/>
            <a:ext cx="964882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הגדרות בסיסיות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פעולות המקבלות פרמטרים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24712" y="2098963"/>
            <a:ext cx="293023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he-IL" sz="2000" b="1" dirty="0">
                <a:solidFill>
                  <a:srgbClr val="7030A0"/>
                </a:solidFill>
              </a:rPr>
              <a:t>....... , פרמטר , פרמטר</a:t>
            </a:r>
          </a:p>
        </p:txBody>
      </p:sp>
      <p:sp>
        <p:nvSpPr>
          <p:cNvPr id="12" name="סוגר מרובע ימני 11"/>
          <p:cNvSpPr/>
          <p:nvPr/>
        </p:nvSpPr>
        <p:spPr>
          <a:xfrm rot="5400000">
            <a:off x="8539248" y="1311336"/>
            <a:ext cx="170413" cy="2556161"/>
          </a:xfrm>
          <a:prstGeom prst="rightBracket">
            <a:avLst>
              <a:gd name="adj" fmla="val 0"/>
            </a:avLst>
          </a:prstGeom>
          <a:ln w="38100">
            <a:solidFill>
              <a:srgbClr val="C0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TextBox 12"/>
          <p:cNvSpPr txBox="1"/>
          <p:nvPr/>
        </p:nvSpPr>
        <p:spPr>
          <a:xfrm>
            <a:off x="7346374" y="2763981"/>
            <a:ext cx="255616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b="1" dirty="0">
                <a:solidFill>
                  <a:schemeClr val="accent6">
                    <a:lumMod val="75000"/>
                  </a:schemeClr>
                </a:solidFill>
              </a:rPr>
              <a:t>רשימת פרמטרים</a:t>
            </a: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0327" y="1758137"/>
            <a:ext cx="10993563" cy="1961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הגדרות בסיסיות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פעולות המקבלות פרמטרים</a:t>
            </a:r>
          </a:p>
        </p:txBody>
      </p:sp>
      <p:sp>
        <p:nvSpPr>
          <p:cNvPr id="12" name="סוגר מרובע ימני 11"/>
          <p:cNvSpPr/>
          <p:nvPr/>
        </p:nvSpPr>
        <p:spPr>
          <a:xfrm rot="5400000">
            <a:off x="8513271" y="-437459"/>
            <a:ext cx="170413" cy="5372096"/>
          </a:xfrm>
          <a:prstGeom prst="rightBracket">
            <a:avLst>
              <a:gd name="adj" fmla="val 0"/>
            </a:avLst>
          </a:prstGeom>
          <a:ln w="38100">
            <a:solidFill>
              <a:srgbClr val="C0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TextBox 12"/>
          <p:cNvSpPr txBox="1"/>
          <p:nvPr/>
        </p:nvSpPr>
        <p:spPr>
          <a:xfrm>
            <a:off x="6619009" y="2504208"/>
            <a:ext cx="408362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>
                <a:solidFill>
                  <a:schemeClr val="accent6">
                    <a:lumMod val="75000"/>
                  </a:schemeClr>
                </a:solidFill>
              </a:rPr>
              <a:t>רשימת פרמטרים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3013364"/>
            <a:ext cx="7346374" cy="329320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u="sng" dirty="0"/>
              <a:t>פרמטר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he-IL" sz="2400" dirty="0">
                <a:solidFill>
                  <a:srgbClr val="7030A0"/>
                </a:solidFill>
              </a:rPr>
              <a:t>עבור כל פרמטר יש לציין טיפוס ושם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he-IL" sz="2400" dirty="0">
                <a:solidFill>
                  <a:srgbClr val="7030A0"/>
                </a:solidFill>
              </a:rPr>
              <a:t> טיפוס הפרמטר – </a:t>
            </a:r>
            <a:r>
              <a:rPr lang="en-US" sz="2400" dirty="0" err="1">
                <a:solidFill>
                  <a:srgbClr val="7030A0"/>
                </a:solidFill>
              </a:rPr>
              <a:t>int</a:t>
            </a:r>
            <a:r>
              <a:rPr lang="en-US" sz="2400" dirty="0">
                <a:solidFill>
                  <a:srgbClr val="7030A0"/>
                </a:solidFill>
              </a:rPr>
              <a:t>, char, double, </a:t>
            </a:r>
            <a:r>
              <a:rPr lang="en-US" sz="2400" dirty="0" err="1">
                <a:solidFill>
                  <a:srgbClr val="7030A0"/>
                </a:solidFill>
              </a:rPr>
              <a:t>bool</a:t>
            </a:r>
            <a:r>
              <a:rPr lang="en-US" sz="2400" dirty="0">
                <a:solidFill>
                  <a:srgbClr val="7030A0"/>
                </a:solidFill>
              </a:rPr>
              <a:t>….</a:t>
            </a:r>
            <a:endParaRPr lang="he-IL" sz="2400" dirty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he-IL" sz="2400" dirty="0">
                <a:solidFill>
                  <a:srgbClr val="7030A0"/>
                </a:solidFill>
              </a:rPr>
              <a:t> שם פרמטר בהתאם לכללי שם משתנה</a:t>
            </a:r>
            <a:r>
              <a:rPr lang="he-IL" sz="2400" b="1" dirty="0">
                <a:solidFill>
                  <a:srgbClr val="7030A0"/>
                </a:solidFill>
              </a:rPr>
              <a:t>  </a:t>
            </a:r>
            <a:endParaRPr lang="he-IL" sz="2000" dirty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he-IL" sz="2400" b="1" dirty="0">
                <a:solidFill>
                  <a:srgbClr val="7030A0"/>
                </a:solidFill>
              </a:rPr>
              <a:t> אין מגבלה למספר הפרמטרים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he-IL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0327" y="1758137"/>
            <a:ext cx="10993563" cy="1961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הגדרות בסיסיות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פעולות המקבלות פרמטרים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0326" y="3314700"/>
            <a:ext cx="6743701" cy="329320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u="sng" dirty="0"/>
              <a:t>חשוב!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he-IL" sz="2400" dirty="0">
                <a:solidFill>
                  <a:srgbClr val="7030A0"/>
                </a:solidFill>
              </a:rPr>
              <a:t>מומלץ לתת לפרמטרים שמות משמעותיים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he-IL" sz="2400" dirty="0">
                <a:solidFill>
                  <a:srgbClr val="7030A0"/>
                </a:solidFill>
              </a:rPr>
              <a:t> אין צורך להגדיר את הפרמטרים בגוף הפעולה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he-IL" sz="2400" dirty="0">
                <a:solidFill>
                  <a:srgbClr val="7030A0"/>
                </a:solidFill>
              </a:rPr>
              <a:t> ניתן לשנות את ערכם כמו משתנים </a:t>
            </a:r>
            <a:r>
              <a:rPr lang="he-IL" sz="2400" dirty="0" err="1">
                <a:solidFill>
                  <a:srgbClr val="7030A0"/>
                </a:solidFill>
              </a:rPr>
              <a:t>– ב</a:t>
            </a:r>
            <a:r>
              <a:rPr lang="he-IL" sz="2400" dirty="0">
                <a:solidFill>
                  <a:srgbClr val="7030A0"/>
                </a:solidFill>
              </a:rPr>
              <a:t>זהירות!</a:t>
            </a:r>
            <a:endParaRPr lang="he-IL" sz="2000" dirty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he-IL" sz="2400" b="1" dirty="0">
                <a:solidFill>
                  <a:srgbClr val="7030A0"/>
                </a:solidFill>
              </a:rPr>
              <a:t> חלים עליהם כל החוקים שחלים על משתנים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he-IL" sz="2400" b="1" dirty="0">
              <a:solidFill>
                <a:srgbClr val="7030A0"/>
              </a:solidFill>
            </a:endParaRPr>
          </a:p>
        </p:txBody>
      </p:sp>
      <p:sp>
        <p:nvSpPr>
          <p:cNvPr id="12" name="סוגר מרובע ימני 11"/>
          <p:cNvSpPr/>
          <p:nvPr/>
        </p:nvSpPr>
        <p:spPr>
          <a:xfrm rot="5400000">
            <a:off x="8513271" y="-437459"/>
            <a:ext cx="170413" cy="5372096"/>
          </a:xfrm>
          <a:prstGeom prst="rightBracket">
            <a:avLst>
              <a:gd name="adj" fmla="val 0"/>
            </a:avLst>
          </a:prstGeom>
          <a:ln w="38100">
            <a:solidFill>
              <a:srgbClr val="C0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TextBox 12"/>
          <p:cNvSpPr txBox="1"/>
          <p:nvPr/>
        </p:nvSpPr>
        <p:spPr>
          <a:xfrm>
            <a:off x="6619009" y="2504208"/>
            <a:ext cx="408362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>
                <a:solidFill>
                  <a:schemeClr val="accent6">
                    <a:lumMod val="75000"/>
                  </a:schemeClr>
                </a:solidFill>
              </a:rPr>
              <a:t>רשימת פרמטרים</a:t>
            </a: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הגדרות בסיסיות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דוגמה 2 </a:t>
            </a:r>
            <a:r>
              <a:rPr lang="he-IL" dirty="0" err="1"/>
              <a:t>– פ</a:t>
            </a:r>
            <a:r>
              <a:rPr lang="he-IL" dirty="0"/>
              <a:t>עולה מקבלת פרמטרים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00100" y="3316537"/>
            <a:ext cx="964173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solidFill>
                  <a:srgbClr val="C00000"/>
                </a:solidFill>
              </a:rPr>
              <a:t>כתבו פעולה </a:t>
            </a:r>
            <a:r>
              <a:rPr lang="he-IL" sz="2800" b="1" dirty="0"/>
              <a:t>המקבלת</a:t>
            </a:r>
            <a:r>
              <a:rPr lang="he-IL" sz="2800" b="1" dirty="0">
                <a:solidFill>
                  <a:srgbClr val="C00000"/>
                </a:solidFill>
              </a:rPr>
              <a:t> 4 ציונים</a:t>
            </a:r>
            <a:r>
              <a:rPr lang="he-IL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he-IL" sz="2800" b="1" dirty="0">
                <a:solidFill>
                  <a:srgbClr val="C00000"/>
                </a:solidFill>
              </a:rPr>
              <a:t>, מחשבת ומדפיסה את הממוצע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36820" y="1693718"/>
            <a:ext cx="801139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b="1" u="sng" dirty="0"/>
              <a:t>נדרשת פעולה לבדיקת ממוצע ציונים לקבלה למגמה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000" dirty="0">
                <a:solidFill>
                  <a:srgbClr val="7030A0"/>
                </a:solidFill>
              </a:rPr>
              <a:t>כל מגמה מעוניינת בממוצע ציונים של 4 מקצועות אחרים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000" dirty="0">
                <a:solidFill>
                  <a:srgbClr val="7030A0"/>
                </a:solidFill>
              </a:rPr>
              <a:t>הפעולה צריכה להיות כללית ולהתאים לכל מגמה</a:t>
            </a: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הגדרות בסיסיות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דוגמה 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4464" y="2674620"/>
            <a:ext cx="7273636" cy="329320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u="sng" dirty="0"/>
              <a:t>מה עלינו לעשות בפעולה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>
                <a:solidFill>
                  <a:srgbClr val="7030A0"/>
                </a:solidFill>
              </a:rPr>
              <a:t>נגדיר פעולה בשם משמעותי </a:t>
            </a:r>
            <a:r>
              <a:rPr lang="he-IL" sz="2400" dirty="0" err="1">
                <a:solidFill>
                  <a:srgbClr val="7030A0"/>
                </a:solidFill>
              </a:rPr>
              <a:t>– כ</a:t>
            </a:r>
            <a:r>
              <a:rPr lang="he-IL" sz="2400" dirty="0">
                <a:solidFill>
                  <a:srgbClr val="7030A0"/>
                </a:solidFill>
              </a:rPr>
              <a:t>ותרת (חתימה)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>
                <a:solidFill>
                  <a:srgbClr val="7030A0"/>
                </a:solidFill>
              </a:rPr>
              <a:t>הפעולה מקבלת 4 ציונים כפרמטר – </a:t>
            </a:r>
            <a:r>
              <a:rPr lang="en-US" sz="2400" dirty="0" err="1">
                <a:solidFill>
                  <a:srgbClr val="7030A0"/>
                </a:solidFill>
              </a:rPr>
              <a:t>int</a:t>
            </a:r>
            <a:r>
              <a:rPr lang="en-US" sz="2400" dirty="0">
                <a:solidFill>
                  <a:srgbClr val="7030A0"/>
                </a:solidFill>
              </a:rPr>
              <a:t>/double</a:t>
            </a:r>
            <a:endParaRPr lang="he-IL" sz="2400" dirty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b="1" dirty="0">
                <a:solidFill>
                  <a:srgbClr val="7030A0"/>
                </a:solidFill>
              </a:rPr>
              <a:t>חישוב הממוצע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b="1" dirty="0">
                <a:solidFill>
                  <a:srgbClr val="7030A0"/>
                </a:solidFill>
              </a:rPr>
              <a:t>הצגת הממוצע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he-IL" sz="2400" b="1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26926" y="1666940"/>
            <a:ext cx="964173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solidFill>
                  <a:srgbClr val="C00000"/>
                </a:solidFill>
              </a:rPr>
              <a:t>כתבו פעולה </a:t>
            </a:r>
            <a:r>
              <a:rPr lang="he-IL" sz="2800" b="1" dirty="0"/>
              <a:t>המקבלת</a:t>
            </a:r>
            <a:r>
              <a:rPr lang="he-IL" sz="2800" b="1" dirty="0">
                <a:solidFill>
                  <a:srgbClr val="C00000"/>
                </a:solidFill>
              </a:rPr>
              <a:t> 4 ציונים</a:t>
            </a:r>
            <a:r>
              <a:rPr lang="he-IL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he-IL" sz="2800" b="1" dirty="0">
                <a:solidFill>
                  <a:srgbClr val="C00000"/>
                </a:solidFill>
              </a:rPr>
              <a:t>, מחשבת ומדפיסה את הממוצע</a:t>
            </a: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הגדרות בסיסיות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דוגמה 2- גוף הפעולה</a:t>
            </a:r>
          </a:p>
        </p:txBody>
      </p:sp>
      <p:sp>
        <p:nvSpPr>
          <p:cNvPr id="8" name="חץ: למטה 27">
            <a:extLst>
              <a:ext uri="{FF2B5EF4-FFF2-40B4-BE49-F238E27FC236}">
                <a16:creationId xmlns:a16="http://schemas.microsoft.com/office/drawing/2014/main" id="{CB227821-2DD5-4818-A05A-75F0F9EA8079}"/>
              </a:ext>
            </a:extLst>
          </p:cNvPr>
          <p:cNvSpPr/>
          <p:nvPr/>
        </p:nvSpPr>
        <p:spPr>
          <a:xfrm>
            <a:off x="1599037" y="3782291"/>
            <a:ext cx="2785927" cy="1615094"/>
          </a:xfrm>
          <a:prstGeom prst="downArrow">
            <a:avLst>
              <a:gd name="adj1" fmla="val 74015"/>
              <a:gd name="adj2" fmla="val 5279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C0000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algn="ctr"/>
            <a:r>
              <a:rPr lang="he-IL" sz="2400" b="1" dirty="0">
                <a:solidFill>
                  <a:srgbClr val="C000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איך מזמנים את הפעולה הזו?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02036" y="2982192"/>
            <a:ext cx="17664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>
                <a:solidFill>
                  <a:srgbClr val="C00000"/>
                </a:solidFill>
              </a:rPr>
              <a:t>0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521" y="1679863"/>
            <a:ext cx="11647978" cy="1915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הגדרות בסיסיות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דוגמה 2- זימון הפעולה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1500" y="1928550"/>
            <a:ext cx="7273636" cy="27392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u="sng" dirty="0"/>
              <a:t>מה עלינו לעשות בפעולה המזמנת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>
                <a:solidFill>
                  <a:srgbClr val="7030A0"/>
                </a:solidFill>
              </a:rPr>
              <a:t>הגדרת משתנים מתאימים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>
                <a:solidFill>
                  <a:srgbClr val="7030A0"/>
                </a:solidFill>
              </a:rPr>
              <a:t>השמת ערכים </a:t>
            </a:r>
            <a:r>
              <a:rPr lang="he-IL" sz="2400">
                <a:solidFill>
                  <a:srgbClr val="7030A0"/>
                </a:solidFill>
              </a:rPr>
              <a:t>מתאימים למשתנים/פרמטרים</a:t>
            </a:r>
            <a:endParaRPr lang="he-IL" sz="2400" dirty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>
                <a:solidFill>
                  <a:srgbClr val="7030A0"/>
                </a:solidFill>
              </a:rPr>
              <a:t>זימון הפעולה עם 4 ציונים כפרמטר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he-IL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ידע קודם נדרש</a:t>
            </a:r>
          </a:p>
        </p:txBody>
      </p:sp>
      <p:sp>
        <p:nvSpPr>
          <p:cNvPr id="9" name="מציין מיקום תוכן 8">
            <a:extLst>
              <a:ext uri="{FF2B5EF4-FFF2-40B4-BE49-F238E27FC236}">
                <a16:creationId xmlns:a16="http://schemas.microsoft.com/office/drawing/2014/main" id="{976EFD1C-2C83-406B-A4FA-8AEE22957B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73" y="1288473"/>
            <a:ext cx="11161453" cy="3522187"/>
          </a:xfrm>
        </p:spPr>
        <p:txBody>
          <a:bodyPr>
            <a:normAutofit/>
          </a:bodyPr>
          <a:lstStyle/>
          <a:p>
            <a:r>
              <a:t>הוראות קלט/פלט</a:t>
            </a:r>
          </a:p>
          <a:p>
            <a:r>
              <a:rPr lang="he-IL" dirty="0"/>
              <a:t>משתנים מטיפוסים שונים</a:t>
            </a:r>
            <a:r>
              <a:t>.</a:t>
            </a:r>
            <a:endParaRPr lang="he-IL" dirty="0"/>
          </a:p>
          <a:p>
            <a:r>
              <a:rPr lang="he-IL" dirty="0"/>
              <a:t>פקודות השמה, חישובים, מנה (</a:t>
            </a:r>
            <a:r>
              <a:rPr lang="en-US" dirty="0"/>
              <a:t>/</a:t>
            </a:r>
            <a:r>
              <a:rPr lang="he-IL" dirty="0"/>
              <a:t>) ושארית (</a:t>
            </a:r>
            <a:r>
              <a:rPr lang="en-US" dirty="0"/>
              <a:t>(%</a:t>
            </a:r>
            <a:endParaRPr/>
          </a:p>
          <a:p>
            <a:r>
              <a:rPr lang="he-IL" dirty="0"/>
              <a:t>תנאים</a:t>
            </a:r>
            <a:endParaRPr/>
          </a:p>
          <a:p>
            <a:r>
              <a:rPr lang="he-IL" dirty="0"/>
              <a:t>ביטויים בוליאניים</a:t>
            </a:r>
            <a:endParaRPr/>
          </a:p>
          <a:p>
            <a:r>
              <a:t>ביצוע חוזר </a:t>
            </a:r>
            <a:r>
              <a:rPr lang="he-IL" dirty="0"/>
              <a:t>–</a:t>
            </a:r>
            <a:r>
              <a:t> לולאת </a:t>
            </a:r>
            <a:r>
              <a:rPr lang="en-US" dirty="0"/>
              <a:t>For</a:t>
            </a:r>
            <a:r>
              <a:t> ולולאת </a:t>
            </a:r>
            <a:r>
              <a:rPr lang="en-US" dirty="0"/>
              <a:t>While</a:t>
            </a:r>
            <a:endParaRPr/>
          </a:p>
          <a:p>
            <a:r>
              <a:t>מחלקת </a:t>
            </a:r>
            <a:r>
              <a:rPr lang="en-US" dirty="0"/>
              <a:t>Math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628816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/>
          <a:srcRect b="4104"/>
          <a:stretch>
            <a:fillRect/>
          </a:stretch>
        </p:blipFill>
        <p:spPr bwMode="auto">
          <a:xfrm>
            <a:off x="743209" y="1072008"/>
            <a:ext cx="10352785" cy="4726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הגדרות בסיסיות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דוגמה 2- זימון הפעולה</a:t>
            </a:r>
          </a:p>
        </p:txBody>
      </p:sp>
      <p:sp>
        <p:nvSpPr>
          <p:cNvPr id="14" name="סוגר מרובע ימני 13"/>
          <p:cNvSpPr/>
          <p:nvPr/>
        </p:nvSpPr>
        <p:spPr>
          <a:xfrm rot="5400000">
            <a:off x="4434720" y="4278859"/>
            <a:ext cx="170413" cy="2785001"/>
          </a:xfrm>
          <a:prstGeom prst="rightBracket">
            <a:avLst>
              <a:gd name="adj" fmla="val 0"/>
            </a:avLst>
          </a:prstGeom>
          <a:ln w="38100">
            <a:solidFill>
              <a:srgbClr val="C0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הסבר אליפטי 6"/>
          <p:cNvSpPr/>
          <p:nvPr/>
        </p:nvSpPr>
        <p:spPr>
          <a:xfrm>
            <a:off x="7795149" y="1602799"/>
            <a:ext cx="3886200" cy="1071822"/>
          </a:xfrm>
          <a:prstGeom prst="wedgeEllipseCallout">
            <a:avLst>
              <a:gd name="adj1" fmla="val -80057"/>
              <a:gd name="adj2" fmla="val 55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לא נידרש לזימון הפעולה</a:t>
            </a:r>
          </a:p>
        </p:txBody>
      </p:sp>
      <p:sp>
        <p:nvSpPr>
          <p:cNvPr id="9" name="הסבר אליפטי 8"/>
          <p:cNvSpPr/>
          <p:nvPr/>
        </p:nvSpPr>
        <p:spPr>
          <a:xfrm>
            <a:off x="7334485" y="3577767"/>
            <a:ext cx="3886200" cy="1071822"/>
          </a:xfrm>
          <a:prstGeom prst="wedgeEllipseCallout">
            <a:avLst>
              <a:gd name="adj1" fmla="val -82464"/>
              <a:gd name="adj2" fmla="val -3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קליטת הנתונים להעברה בזימון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27426" y="5798130"/>
            <a:ext cx="278500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b="1" dirty="0">
                <a:solidFill>
                  <a:schemeClr val="accent6">
                    <a:lumMod val="75000"/>
                  </a:schemeClr>
                </a:solidFill>
              </a:rPr>
              <a:t>פרמטרים דרושים</a:t>
            </a: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9" grpId="0" animBg="1"/>
      <p:bldP spid="1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813" y="927403"/>
            <a:ext cx="8856518" cy="1456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/>
          <a:srcRect t="26481"/>
          <a:stretch>
            <a:fillRect/>
          </a:stretch>
        </p:blipFill>
        <p:spPr bwMode="auto">
          <a:xfrm>
            <a:off x="318654" y="2373377"/>
            <a:ext cx="8492838" cy="3916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הגדרות בסיסיות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689274" y="1283870"/>
            <a:ext cx="4250866" cy="2179013"/>
          </a:xfrm>
        </p:spPr>
        <p:txBody>
          <a:bodyPr/>
          <a:lstStyle/>
          <a:p>
            <a:r>
              <a:rPr lang="he-IL" dirty="0"/>
              <a:t>דוגמה 2</a:t>
            </a:r>
          </a:p>
          <a:p>
            <a:r>
              <a:rPr lang="he-IL" dirty="0"/>
              <a:t> הפיתרון המלא</a:t>
            </a:r>
          </a:p>
          <a:p>
            <a:pPr algn="ctr"/>
            <a:r>
              <a:rPr lang="he-IL" sz="2400" dirty="0"/>
              <a:t>איך מועברים הפרמטרים</a:t>
            </a:r>
          </a:p>
        </p:txBody>
      </p:sp>
      <p:cxnSp>
        <p:nvCxnSpPr>
          <p:cNvPr id="7" name="מחבר חץ ישר 6">
            <a:extLst>
              <a:ext uri="{FF2B5EF4-FFF2-40B4-BE49-F238E27FC236}">
                <a16:creationId xmlns:a16="http://schemas.microsoft.com/office/drawing/2014/main" id="{725DE3E4-C2F0-482C-92D5-8520A7D6C1F8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1574226" y="2291195"/>
            <a:ext cx="4457699" cy="247304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מחבר חץ ישר 8">
            <a:extLst>
              <a:ext uri="{FF2B5EF4-FFF2-40B4-BE49-F238E27FC236}">
                <a16:creationId xmlns:a16="http://schemas.microsoft.com/office/drawing/2014/main" id="{725DE3E4-C2F0-482C-92D5-8520A7D6C1F8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601197" y="1864413"/>
            <a:ext cx="4457699" cy="319694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חץ ישר 10">
            <a:extLst>
              <a:ext uri="{FF2B5EF4-FFF2-40B4-BE49-F238E27FC236}">
                <a16:creationId xmlns:a16="http://schemas.microsoft.com/office/drawing/2014/main" id="{725DE3E4-C2F0-482C-92D5-8520A7D6C1F8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3588330" y="1438385"/>
            <a:ext cx="4457700" cy="404899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מחבר חץ ישר 12">
            <a:extLst>
              <a:ext uri="{FF2B5EF4-FFF2-40B4-BE49-F238E27FC236}">
                <a16:creationId xmlns:a16="http://schemas.microsoft.com/office/drawing/2014/main" id="{725DE3E4-C2F0-482C-92D5-8520A7D6C1F8}"/>
              </a:ext>
            </a:extLst>
          </p:cNvPr>
          <p:cNvCxnSpPr>
            <a:cxnSpLocks/>
          </p:cNvCxnSpPr>
          <p:nvPr/>
        </p:nvCxnSpPr>
        <p:spPr>
          <a:xfrm flipV="1">
            <a:off x="4405748" y="1234033"/>
            <a:ext cx="4672452" cy="452253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3859" y="1384311"/>
            <a:ext cx="7930039" cy="4973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הגדרות בסיסיות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8481" y="1025601"/>
            <a:ext cx="5716967" cy="431447"/>
          </a:xfrm>
        </p:spPr>
        <p:txBody>
          <a:bodyPr/>
          <a:lstStyle/>
          <a:p>
            <a:r>
              <a:rPr lang="he-IL" dirty="0"/>
              <a:t>דוגמה 2- קלט/פלט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/>
          <a:srcRect r="7763"/>
          <a:stretch>
            <a:fillRect/>
          </a:stretch>
        </p:blipFill>
        <p:spPr bwMode="auto">
          <a:xfrm>
            <a:off x="5579919" y="1758137"/>
            <a:ext cx="6329048" cy="2301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3859" y="1384311"/>
            <a:ext cx="7930039" cy="4973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הגדרות בסיסיות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8481" y="1025601"/>
            <a:ext cx="5716967" cy="431447"/>
          </a:xfrm>
        </p:spPr>
        <p:txBody>
          <a:bodyPr/>
          <a:lstStyle/>
          <a:p>
            <a:r>
              <a:rPr lang="he-IL" dirty="0"/>
              <a:t>דוגמה 2- </a:t>
            </a:r>
            <a:r>
              <a:rPr lang="he-IL" sz="4000" dirty="0"/>
              <a:t>לסיכום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/>
          <a:srcRect r="7763"/>
          <a:stretch>
            <a:fillRect/>
          </a:stretch>
        </p:blipFill>
        <p:spPr bwMode="auto">
          <a:xfrm>
            <a:off x="6223829" y="1903609"/>
            <a:ext cx="5737092" cy="2086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הגדרות בסיסיות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דוגמה  - נסו בעצמכם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4464" y="2674620"/>
            <a:ext cx="7273636" cy="329320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u="sng" dirty="0"/>
              <a:t>מה עלינו לעשות בפעולה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>
                <a:solidFill>
                  <a:srgbClr val="7030A0"/>
                </a:solidFill>
              </a:rPr>
              <a:t>נגדיר פעולה בשם משמעותי </a:t>
            </a:r>
            <a:r>
              <a:rPr lang="he-IL" sz="2400" dirty="0" err="1">
                <a:solidFill>
                  <a:srgbClr val="7030A0"/>
                </a:solidFill>
              </a:rPr>
              <a:t>– כ</a:t>
            </a:r>
            <a:r>
              <a:rPr lang="he-IL" sz="2400" dirty="0">
                <a:solidFill>
                  <a:srgbClr val="7030A0"/>
                </a:solidFill>
              </a:rPr>
              <a:t>ותרת (חתימה)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>
                <a:solidFill>
                  <a:srgbClr val="7030A0"/>
                </a:solidFill>
              </a:rPr>
              <a:t>הפעולה מקבלת 4 ציונים כפרמטר – </a:t>
            </a:r>
            <a:r>
              <a:rPr lang="en-US" sz="2400" dirty="0" err="1">
                <a:solidFill>
                  <a:srgbClr val="7030A0"/>
                </a:solidFill>
              </a:rPr>
              <a:t>int</a:t>
            </a:r>
            <a:r>
              <a:rPr lang="en-US" sz="2400" dirty="0">
                <a:solidFill>
                  <a:srgbClr val="7030A0"/>
                </a:solidFill>
              </a:rPr>
              <a:t>/double</a:t>
            </a:r>
            <a:endParaRPr lang="he-IL" sz="2400" dirty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b="1" dirty="0">
                <a:solidFill>
                  <a:srgbClr val="7030A0"/>
                </a:solidFill>
              </a:rPr>
              <a:t>חישוב הממוצע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b="1" dirty="0">
                <a:solidFill>
                  <a:srgbClr val="7030A0"/>
                </a:solidFill>
              </a:rPr>
              <a:t>הצגת הממוצע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he-IL" sz="2400" b="1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26926" y="1666940"/>
            <a:ext cx="964173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solidFill>
                  <a:srgbClr val="C00000"/>
                </a:solidFill>
              </a:rPr>
              <a:t>כתבו פעולה </a:t>
            </a:r>
            <a:r>
              <a:rPr lang="he-IL" sz="2800" b="1" dirty="0"/>
              <a:t>המקבלת</a:t>
            </a:r>
            <a:r>
              <a:rPr lang="he-IL" sz="2800" b="1" dirty="0">
                <a:solidFill>
                  <a:srgbClr val="C00000"/>
                </a:solidFill>
              </a:rPr>
              <a:t> 4 ציונים</a:t>
            </a:r>
            <a:r>
              <a:rPr lang="he-IL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he-IL" sz="2800" b="1" dirty="0">
                <a:solidFill>
                  <a:srgbClr val="C00000"/>
                </a:solidFill>
              </a:rPr>
              <a:t>, מחשבת ומדפיסה את הממוצע</a:t>
            </a: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F6469D9-7AB5-4B51-A971-96A91FB99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סיכום</a:t>
            </a:r>
            <a:endParaRPr lang="en-US" dirty="0"/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AB8BD618-A489-477B-BCFF-DD00331D5EA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134363" y="974270"/>
            <a:ext cx="8370452" cy="75477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he-IL" dirty="0"/>
              <a:t>אחרי שתנסו לפתור בעצמכם תמצאו את הפתרונות כאן:</a:t>
            </a:r>
          </a:p>
          <a:p>
            <a:pPr>
              <a:buNone/>
            </a:pPr>
            <a:endParaRPr lang="he-IL" dirty="0"/>
          </a:p>
        </p:txBody>
      </p:sp>
      <p:pic>
        <p:nvPicPr>
          <p:cNvPr id="7" name="תמונה 6" descr="תמונה שמכילה אובייקט, שעון&#10;&#10;התיאור נוצר באופן אוטומטי">
            <a:extLst>
              <a:ext uri="{FF2B5EF4-FFF2-40B4-BE49-F238E27FC236}">
                <a16:creationId xmlns:a16="http://schemas.microsoft.com/office/drawing/2014/main" id="{300B5EBA-5684-439B-82F6-2B288C3AC2C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3F2EE"/>
              </a:clrFrom>
              <a:clrTo>
                <a:srgbClr val="F3F2E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28" t="21296" r="8702"/>
          <a:stretch/>
        </p:blipFill>
        <p:spPr>
          <a:xfrm flipH="1">
            <a:off x="-1" y="4314285"/>
            <a:ext cx="2277745" cy="2037982"/>
          </a:xfrm>
          <a:prstGeom prst="rect">
            <a:avLst/>
          </a:prstGeom>
        </p:spPr>
      </p:pic>
      <p:sp>
        <p:nvSpPr>
          <p:cNvPr id="6" name="מלבן 5">
            <a:extLst>
              <a:ext uri="{FF2B5EF4-FFF2-40B4-BE49-F238E27FC236}">
                <a16:creationId xmlns:a16="http://schemas.microsoft.com/office/drawing/2014/main" id="{D989127E-4432-4D24-8B7A-2550CB04B507}"/>
              </a:ext>
            </a:extLst>
          </p:cNvPr>
          <p:cNvSpPr/>
          <p:nvPr/>
        </p:nvSpPr>
        <p:spPr>
          <a:xfrm>
            <a:off x="635507" y="828252"/>
            <a:ext cx="21451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סרקו אותי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66069" y="1729047"/>
            <a:ext cx="8138746" cy="17035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b="1" dirty="0">
                <a:solidFill>
                  <a:srgbClr val="C00000"/>
                </a:solidFill>
              </a:rPr>
              <a:t> כתבו פעולה </a:t>
            </a:r>
            <a:r>
              <a:rPr lang="he-IL" sz="2400" b="1" dirty="0"/>
              <a:t>הקולטת</a:t>
            </a:r>
            <a:r>
              <a:rPr lang="he-IL" sz="2400" b="1" dirty="0">
                <a:solidFill>
                  <a:srgbClr val="C00000"/>
                </a:solidFill>
              </a:rPr>
              <a:t> עבור תלמיד את </a:t>
            </a:r>
            <a:r>
              <a:rPr lang="he-IL" sz="24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שמו</a:t>
            </a:r>
            <a:r>
              <a:rPr lang="he-IL" sz="2400" b="1" dirty="0">
                <a:solidFill>
                  <a:srgbClr val="C00000"/>
                </a:solidFill>
              </a:rPr>
              <a:t> ואת </a:t>
            </a:r>
            <a:r>
              <a:rPr lang="he-IL" sz="24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ציוניו</a:t>
            </a:r>
            <a:r>
              <a:rPr lang="he-IL" sz="2400" b="1" dirty="0">
                <a:solidFill>
                  <a:srgbClr val="C00000"/>
                </a:solidFill>
              </a:rPr>
              <a:t> במקצועות: </a:t>
            </a:r>
            <a:r>
              <a:rPr lang="he-IL" sz="2400" b="1" dirty="0">
                <a:solidFill>
                  <a:schemeClr val="accent6">
                    <a:lumMod val="75000"/>
                  </a:schemeClr>
                </a:solidFill>
              </a:rPr>
              <a:t>מתמטיקה</a:t>
            </a:r>
            <a:r>
              <a:rPr lang="he-IL" sz="2400" b="1" dirty="0">
                <a:solidFill>
                  <a:srgbClr val="C00000"/>
                </a:solidFill>
              </a:rPr>
              <a:t>, </a:t>
            </a:r>
            <a:r>
              <a:rPr lang="he-IL" sz="2400" b="1" dirty="0">
                <a:solidFill>
                  <a:schemeClr val="accent6">
                    <a:lumMod val="75000"/>
                  </a:schemeClr>
                </a:solidFill>
              </a:rPr>
              <a:t>אנגלית</a:t>
            </a:r>
            <a:r>
              <a:rPr lang="he-IL" sz="2400" b="1" dirty="0">
                <a:solidFill>
                  <a:srgbClr val="C00000"/>
                </a:solidFill>
              </a:rPr>
              <a:t>, </a:t>
            </a:r>
            <a:r>
              <a:rPr lang="he-IL" sz="2400" b="1" dirty="0">
                <a:solidFill>
                  <a:schemeClr val="accent6">
                    <a:lumMod val="75000"/>
                  </a:schemeClr>
                </a:solidFill>
              </a:rPr>
              <a:t>לשון</a:t>
            </a:r>
            <a:r>
              <a:rPr lang="he-IL" sz="2400" b="1" dirty="0">
                <a:solidFill>
                  <a:srgbClr val="C00000"/>
                </a:solidFill>
              </a:rPr>
              <a:t>, </a:t>
            </a:r>
            <a:r>
              <a:rPr lang="he-IL" sz="2400" b="1" dirty="0">
                <a:solidFill>
                  <a:schemeClr val="accent6">
                    <a:lumMod val="75000"/>
                  </a:schemeClr>
                </a:solidFill>
              </a:rPr>
              <a:t>ומדעי המחשב </a:t>
            </a:r>
            <a:r>
              <a:rPr lang="he-IL" sz="2400" b="1" dirty="0">
                <a:solidFill>
                  <a:srgbClr val="C00000"/>
                </a:solidFill>
              </a:rPr>
              <a:t>ומחשבת עבורו ומדפיסה את ממוצע ציוניו.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34362" y="3852620"/>
            <a:ext cx="8370453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he-IL" sz="2400" b="1" dirty="0">
                <a:solidFill>
                  <a:srgbClr val="C00000"/>
                </a:solidFill>
              </a:rPr>
              <a:t> כתבו פעולה </a:t>
            </a:r>
            <a:r>
              <a:rPr lang="he-IL" sz="2400" b="1" dirty="0"/>
              <a:t>המקבלת כפרמטרים</a:t>
            </a:r>
            <a:r>
              <a:rPr lang="he-IL" sz="2400" b="1" dirty="0">
                <a:solidFill>
                  <a:srgbClr val="C00000"/>
                </a:solidFill>
              </a:rPr>
              <a:t> 4 ציונים</a:t>
            </a:r>
            <a:r>
              <a:rPr lang="he-IL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he-IL" sz="2400" b="1" dirty="0">
                <a:solidFill>
                  <a:srgbClr val="C00000"/>
                </a:solidFill>
              </a:rPr>
              <a:t>, מחשבת ומדפיסה את הממוצע.</a:t>
            </a:r>
          </a:p>
        </p:txBody>
      </p:sp>
      <p:pic>
        <p:nvPicPr>
          <p:cNvPr id="13" name="תמונה 12" descr="Targilim_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506" y="1729046"/>
            <a:ext cx="2123573" cy="212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0975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85454" y="3016112"/>
            <a:ext cx="10436297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5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נלמד היום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idx="1"/>
          </p:nvPr>
        </p:nvSpPr>
        <p:spPr>
          <a:xfrm>
            <a:off x="204169" y="1055077"/>
            <a:ext cx="8031962" cy="4611559"/>
          </a:xfrm>
        </p:spPr>
        <p:txBody>
          <a:bodyPr>
            <a:normAutofit/>
          </a:bodyPr>
          <a:lstStyle/>
          <a:p>
            <a:r>
              <a:rPr lang="he-IL" dirty="0">
                <a:sym typeface="Varela Round"/>
              </a:rPr>
              <a:t>מהי פעולה?</a:t>
            </a:r>
          </a:p>
          <a:p>
            <a:r>
              <a:rPr lang="he-IL" dirty="0">
                <a:sym typeface="Varela Round"/>
              </a:rPr>
              <a:t>למה יש צורך בהגדרת פעולות?</a:t>
            </a:r>
            <a:r>
              <a:rPr lang="he-IL" dirty="0"/>
              <a:t> </a:t>
            </a:r>
          </a:p>
          <a:p>
            <a:r>
              <a:rPr lang="he-IL" dirty="0"/>
              <a:t>מבנה התוכנית ומקום הפעולה</a:t>
            </a:r>
          </a:p>
          <a:p>
            <a:r>
              <a:rPr lang="he-IL" dirty="0"/>
              <a:t>מבנה כללי של פעולה</a:t>
            </a:r>
          </a:p>
          <a:p>
            <a:r>
              <a:rPr lang="he-IL" dirty="0"/>
              <a:t>חלקי הפעולה ותפקידם</a:t>
            </a:r>
          </a:p>
          <a:p>
            <a:r>
              <a:rPr lang="he-IL" dirty="0"/>
              <a:t>פרמטרים</a:t>
            </a:r>
          </a:p>
          <a:p>
            <a:r>
              <a:rPr lang="he-IL" dirty="0"/>
              <a:t>הפעלת פעולה - זימון</a:t>
            </a:r>
            <a:endParaRPr lang="he-IL" dirty="0">
              <a:sym typeface="Varela Round"/>
            </a:endParaRPr>
          </a:p>
          <a:p>
            <a:endParaRPr lang="he-I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(פעולות)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7C9259-BD27-44CF-89D5-877243D9C8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e-IL" b="1" dirty="0"/>
              <a:t>(הגדרות בסיסיות)</a:t>
            </a:r>
            <a:endParaRPr lang="en-US" b="1" dirty="0"/>
          </a:p>
          <a:p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</a:t>
            </a:r>
            <a:r>
              <a:rPr lang="he-IL" dirty="0"/>
              <a:t>–</a:t>
            </a:r>
            <a:r>
              <a:t> הגדרות בסיסיות</a:t>
            </a:r>
            <a:endParaRPr lang="he-IL" dirty="0"/>
          </a:p>
        </p:txBody>
      </p:sp>
      <p:sp>
        <p:nvSpPr>
          <p:cNvPr id="8" name="מציין מיקום טקסט 13">
            <a:extLst>
              <a:ext uri="{FF2B5EF4-FFF2-40B4-BE49-F238E27FC236}">
                <a16:creationId xmlns:a16="http://schemas.microsoft.com/office/drawing/2014/main" id="{5F073F6F-B06E-4677-A445-F6E702C2E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מהי פעולה?</a:t>
            </a:r>
          </a:p>
        </p:txBody>
      </p:sp>
      <p:sp>
        <p:nvSpPr>
          <p:cNvPr id="9" name="מציין מיקום תוכן 8">
            <a:extLst>
              <a:ext uri="{FF2B5EF4-FFF2-40B4-BE49-F238E27FC236}">
                <a16:creationId xmlns:a16="http://schemas.microsoft.com/office/drawing/2014/main" id="{976EFD1C-2C83-406B-A4FA-8AEE22957B5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sz="2800"/>
              <a:t>בשמה הלועזי פונקציה </a:t>
            </a:r>
            <a:r>
              <a:rPr lang="en-US" sz="2800" dirty="0"/>
              <a:t>Function</a:t>
            </a:r>
            <a:endParaRPr sz="2800"/>
          </a:p>
          <a:p>
            <a:pPr>
              <a:lnSpc>
                <a:spcPct val="150000"/>
              </a:lnSpc>
            </a:pPr>
            <a:r>
              <a:rPr sz="2800"/>
              <a:t>רצף הוראות המבצעות תת משימה </a:t>
            </a:r>
          </a:p>
          <a:p>
            <a:pPr>
              <a:lnSpc>
                <a:spcPct val="150000"/>
              </a:lnSpc>
            </a:pPr>
            <a:r>
              <a:rPr sz="2800"/>
              <a:t>קטע קוד בעל שם כלשהו, האחראי לביצוע תת משימה מסויימת</a:t>
            </a:r>
          </a:p>
          <a:p>
            <a:pPr>
              <a:lnSpc>
                <a:spcPct val="150000"/>
              </a:lnSpc>
            </a:pPr>
            <a:r>
              <a:rPr sz="2800"/>
              <a:t>פעולה נקראת גם שיטה </a:t>
            </a:r>
            <a:r>
              <a:rPr lang="en-US" sz="2800" dirty="0"/>
              <a:t>Method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62881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הגדרות בסיסיות</a:t>
            </a:r>
            <a:endParaRPr lang="he-IL" dirty="0"/>
          </a:p>
        </p:txBody>
      </p:sp>
      <p:sp>
        <p:nvSpPr>
          <p:cNvPr id="8" name="מציין מיקום טקסט 13">
            <a:extLst>
              <a:ext uri="{FF2B5EF4-FFF2-40B4-BE49-F238E27FC236}">
                <a16:creationId xmlns:a16="http://schemas.microsoft.com/office/drawing/2014/main" id="{5F073F6F-B06E-4677-A445-F6E702C2E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למה יש צורך בהגדרת פעולות?</a:t>
            </a:r>
            <a:r>
              <a:rPr lang="he-IL" dirty="0"/>
              <a:t> </a:t>
            </a:r>
          </a:p>
        </p:txBody>
      </p:sp>
      <p:sp>
        <p:nvSpPr>
          <p:cNvPr id="9" name="מציין מיקום תוכן 8">
            <a:extLst>
              <a:ext uri="{FF2B5EF4-FFF2-40B4-BE49-F238E27FC236}">
                <a16:creationId xmlns:a16="http://schemas.microsoft.com/office/drawing/2014/main" id="{976EFD1C-2C83-406B-A4FA-8AEE22957B5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sz="2800"/>
              <a:t>שיפור קריאות התוכנית - מבניות</a:t>
            </a:r>
          </a:p>
          <a:p>
            <a:pPr>
              <a:lnSpc>
                <a:spcPct val="150000"/>
              </a:lnSpc>
            </a:pPr>
            <a:r>
              <a:rPr sz="2800"/>
              <a:t>קל יותר לאתר שגיאות ולתקנן</a:t>
            </a:r>
          </a:p>
          <a:p>
            <a:pPr>
              <a:lnSpc>
                <a:spcPct val="150000"/>
              </a:lnSpc>
            </a:pPr>
            <a:r>
              <a:rPr sz="2800"/>
              <a:t>חלוקת עבודה – משימה מורכבת לכמה תתי משימות</a:t>
            </a:r>
          </a:p>
          <a:p>
            <a:pPr>
              <a:lnSpc>
                <a:spcPct val="150000"/>
              </a:lnSpc>
            </a:pPr>
            <a:r>
              <a:rPr sz="2800"/>
              <a:t>חיסכון בכתיבה</a:t>
            </a:r>
          </a:p>
          <a:p>
            <a:pPr>
              <a:lnSpc>
                <a:spcPct val="150000"/>
              </a:lnSpc>
            </a:pPr>
            <a:r>
              <a:rPr sz="2800"/>
              <a:t>שימוש חוזר </a:t>
            </a:r>
          </a:p>
          <a:p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62881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הגדרות בסיסיות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הפעולה הראשית המוכרת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5636" y="1699539"/>
            <a:ext cx="7824355" cy="4153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הגדרות בסיסיות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מקום הפעולה בתוכנית (המחלקה הראשית – </a:t>
            </a:r>
            <a:r>
              <a:rPr lang="en-US" dirty="0"/>
              <a:t>Program</a:t>
            </a:r>
            <a:r>
              <a:rPr lang="he-IL" dirty="0"/>
              <a:t>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5636" y="1699539"/>
            <a:ext cx="8065423" cy="428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184564" y="2232285"/>
            <a:ext cx="3636818" cy="143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סוגר מסולסל ימני 11"/>
          <p:cNvSpPr/>
          <p:nvPr/>
        </p:nvSpPr>
        <p:spPr>
          <a:xfrm>
            <a:off x="4769428" y="2138766"/>
            <a:ext cx="831273" cy="1595694"/>
          </a:xfrm>
          <a:prstGeom prst="rightBrace">
            <a:avLst>
              <a:gd name="adj1" fmla="val 8333"/>
              <a:gd name="adj2" fmla="val 51302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TextBox 12"/>
          <p:cNvSpPr txBox="1"/>
          <p:nvPr/>
        </p:nvSpPr>
        <p:spPr>
          <a:xfrm>
            <a:off x="5257795" y="2722419"/>
            <a:ext cx="30133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>
                <a:solidFill>
                  <a:srgbClr val="C00000"/>
                </a:solidFill>
              </a:rPr>
              <a:t>פעולה כלשהי  </a:t>
            </a:r>
            <a:r>
              <a:rPr lang="he-IL" sz="2400" b="1" dirty="0" err="1">
                <a:solidFill>
                  <a:srgbClr val="C00000"/>
                </a:solidFill>
              </a:rPr>
              <a:t>-</a:t>
            </a:r>
            <a:r>
              <a:rPr lang="he-IL" sz="2400" b="1" dirty="0" err="1">
                <a:solidFill>
                  <a:srgbClr val="C00000"/>
                </a:solidFill>
                <a:sym typeface="Wingdings" pitchFamily="2" charset="2"/>
              </a:rPr>
              <a:t>-&gt;</a:t>
            </a:r>
            <a:endParaRPr lang="he-IL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התאמה אישית 3">
      <a:majorFont>
        <a:latin typeface="Varela Round"/>
        <a:ea typeface=""/>
        <a:cs typeface="Varela Round"/>
      </a:majorFont>
      <a:minorFont>
        <a:latin typeface="Varela Round"/>
        <a:ea typeface=""/>
        <a:cs typeface="Varela Roun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15596</TotalTime>
  <Words>1096</Words>
  <Application>Microsoft Office PowerPoint</Application>
  <PresentationFormat>מסך רחב</PresentationFormat>
  <Paragraphs>203</Paragraphs>
  <Slides>36</Slides>
  <Notes>9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36</vt:i4>
      </vt:variant>
    </vt:vector>
  </HeadingPairs>
  <TitlesOfParts>
    <vt:vector size="40" baseType="lpstr">
      <vt:lpstr>Arial</vt:lpstr>
      <vt:lpstr>Varela Round</vt:lpstr>
      <vt:lpstr>Wingdings</vt:lpstr>
      <vt:lpstr>ערכת נושא Office</vt:lpstr>
      <vt:lpstr>מערכת שידורים לאומית</vt:lpstr>
      <vt:lpstr>(פעולות – הגדרות בסיסיות)</vt:lpstr>
      <vt:lpstr>ידע קודם נדרש</vt:lpstr>
      <vt:lpstr>מה נלמד היום </vt:lpstr>
      <vt:lpstr>(פעולות)</vt:lpstr>
      <vt:lpstr>פעולות – הגדרות בסיסיות</vt:lpstr>
      <vt:lpstr>פעולות – הגדרות בסיסיות</vt:lpstr>
      <vt:lpstr>פעולות – הגדרות בסיסיות</vt:lpstr>
      <vt:lpstr>פעולות – הגדרות בסיסיות</vt:lpstr>
      <vt:lpstr>פעולות – הגדרות בסיסיות</vt:lpstr>
      <vt:lpstr>פעולות – הגדרות בסיסיות</vt:lpstr>
      <vt:lpstr>פעולות – הגדרות בסיסיות</vt:lpstr>
      <vt:lpstr>פעולות – הגדרות בסיסיות</vt:lpstr>
      <vt:lpstr>פעולות – הגדרות בסיסיות</vt:lpstr>
      <vt:lpstr>פעולות – הגדרות בסיסיות</vt:lpstr>
      <vt:lpstr>פעולות – הגדרות בסיסיות</vt:lpstr>
      <vt:lpstr>פעולות – הגדרות בסיסיות</vt:lpstr>
      <vt:lpstr>פעולות – הגדרות בסיסיות</vt:lpstr>
      <vt:lpstr>פעולות – הגדרות בסיסיות</vt:lpstr>
      <vt:lpstr>סיכום ביניים</vt:lpstr>
      <vt:lpstr>הפסקה</vt:lpstr>
      <vt:lpstr>פעולות הגדרות בסיסיות</vt:lpstr>
      <vt:lpstr>פעולות – הגדרות בסיסיות</vt:lpstr>
      <vt:lpstr>פעולות – הגדרות בסיסיות</vt:lpstr>
      <vt:lpstr>פעולות – הגדרות בסיסיות</vt:lpstr>
      <vt:lpstr>פעולות – הגדרות בסיסיות</vt:lpstr>
      <vt:lpstr>פעולות – הגדרות בסיסיות</vt:lpstr>
      <vt:lpstr>פעולות – הגדרות בסיסיות</vt:lpstr>
      <vt:lpstr>פעולות – הגדרות בסיסיות</vt:lpstr>
      <vt:lpstr>פעולות – הגדרות בסיסיות</vt:lpstr>
      <vt:lpstr>פעולות – הגדרות בסיסיות</vt:lpstr>
      <vt:lpstr>פעולות – הגדרות בסיסיות</vt:lpstr>
      <vt:lpstr>פעולות – הגדרות בסיסיות</vt:lpstr>
      <vt:lpstr>פעולות – הגדרות בסיסיות</vt:lpstr>
      <vt:lpstr>סיכום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בן שושן חגי</cp:lastModifiedBy>
  <cp:revision>165</cp:revision>
  <dcterms:created xsi:type="dcterms:W3CDTF">2020-03-15T19:13:03Z</dcterms:created>
  <dcterms:modified xsi:type="dcterms:W3CDTF">2020-08-03T08:03:43Z</dcterms:modified>
</cp:coreProperties>
</file>