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7" r:id="rId2"/>
    <p:sldId id="262" r:id="rId3"/>
    <p:sldId id="337" r:id="rId4"/>
    <p:sldId id="263" r:id="rId5"/>
    <p:sldId id="288" r:id="rId6"/>
    <p:sldId id="301" r:id="rId7"/>
    <p:sldId id="309" r:id="rId8"/>
    <p:sldId id="310" r:id="rId9"/>
    <p:sldId id="314" r:id="rId10"/>
    <p:sldId id="313" r:id="rId11"/>
    <p:sldId id="302" r:id="rId12"/>
    <p:sldId id="312" r:id="rId13"/>
    <p:sldId id="318" r:id="rId14"/>
    <p:sldId id="319" r:id="rId15"/>
    <p:sldId id="320" r:id="rId16"/>
    <p:sldId id="321" r:id="rId17"/>
    <p:sldId id="323" r:id="rId18"/>
    <p:sldId id="324" r:id="rId19"/>
    <p:sldId id="322" r:id="rId20"/>
    <p:sldId id="333" r:id="rId21"/>
    <p:sldId id="303" r:id="rId22"/>
    <p:sldId id="308" r:id="rId23"/>
    <p:sldId id="316" r:id="rId24"/>
    <p:sldId id="317" r:id="rId25"/>
    <p:sldId id="325" r:id="rId26"/>
    <p:sldId id="326" r:id="rId27"/>
    <p:sldId id="327" r:id="rId28"/>
    <p:sldId id="328" r:id="rId29"/>
    <p:sldId id="329" r:id="rId30"/>
    <p:sldId id="331" r:id="rId31"/>
    <p:sldId id="330" r:id="rId32"/>
    <p:sldId id="332" r:id="rId33"/>
    <p:sldId id="334" r:id="rId34"/>
    <p:sldId id="335" r:id="rId35"/>
    <p:sldId id="336" r:id="rId36"/>
    <p:sldId id="291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96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888" y="6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5EC061A6-0796-4DA4-BCCF-C39215C865B3}" type="datetimeFigureOut">
              <a:rPr lang="he-IL" smtClean="0"/>
              <a:pPr/>
              <a:t>י"ג/אב/תש"ף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Varela Round" panose="00000500000000000000" pitchFamily="2" charset="-79"/>
        <a:ea typeface="+mn-ea"/>
        <a:cs typeface="Varela Round" panose="00000500000000000000" pitchFamily="2" charset="-79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כתיבת תוכנית ב-</a:t>
            </a:r>
            <a:r>
              <a:rPr lang="en-US" dirty="0"/>
              <a:t>C##</a:t>
            </a:r>
            <a:r>
              <a:rPr lang="he-IL" dirty="0"/>
              <a:t> או </a:t>
            </a:r>
            <a:r>
              <a:rPr lang="en-US" dirty="0"/>
              <a:t>Java</a:t>
            </a:r>
            <a:endParaRPr lang="he-IL" dirty="0"/>
          </a:p>
          <a:p>
            <a:r>
              <a:rPr lang="he-IL" dirty="0"/>
              <a:t>הדוגמאות הן ב-</a:t>
            </a:r>
            <a:r>
              <a:rPr lang="en-US" dirty="0"/>
              <a:t>java</a:t>
            </a:r>
            <a:r>
              <a:rPr lang="he-IL" dirty="0"/>
              <a:t> אך ההבדלים הם בעיקר בפקודות הקלט והפלט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F83B4-4527-4147-AD95-DA0687FA723C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43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י"ג/אב/תש"ף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N9IgGTwbF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the-qrcode-generator.com/" TargetMode="External"/><Relationship Id="rId4" Type="http://schemas.openxmlformats.org/officeDocument/2006/relationships/hyperlink" Target="https://youtu.be/xODFEFLQ8PQ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מקום הפעולה בתוכנית (המחלקה הראשית – </a:t>
            </a:r>
            <a:r>
              <a:rPr lang="en-US" dirty="0"/>
              <a:t>Program</a:t>
            </a:r>
            <a:r>
              <a:rPr lang="he-IL" dirty="0"/>
              <a:t>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4448" y="1601451"/>
            <a:ext cx="4977753" cy="510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סוגר מסולסל ימני 11"/>
          <p:cNvSpPr/>
          <p:nvPr/>
        </p:nvSpPr>
        <p:spPr>
          <a:xfrm>
            <a:off x="5247410" y="2263457"/>
            <a:ext cx="415641" cy="968116"/>
          </a:xfrm>
          <a:prstGeom prst="rightBrace">
            <a:avLst>
              <a:gd name="adj1" fmla="val 8333"/>
              <a:gd name="adj2" fmla="val 5130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247398" y="2522759"/>
            <a:ext cx="30133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C00000"/>
                </a:solidFill>
              </a:rPr>
              <a:t>פעולה כלשהי  </a:t>
            </a:r>
            <a:r>
              <a:rPr lang="he-IL" sz="2400" b="1" dirty="0" err="1">
                <a:solidFill>
                  <a:srgbClr val="C00000"/>
                </a:solidFill>
              </a:rPr>
              <a:t>-</a:t>
            </a:r>
            <a:r>
              <a:rPr lang="he-IL" sz="2400" b="1" dirty="0" err="1">
                <a:solidFill>
                  <a:srgbClr val="C00000"/>
                </a:solidFill>
                <a:sym typeface="Wingdings" pitchFamily="2" charset="2"/>
              </a:rPr>
              <a:t>-&gt;</a:t>
            </a:r>
            <a:endParaRPr lang="he-I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798" y="2098963"/>
            <a:ext cx="10576935" cy="256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מבנה כללי של הפעולה</a:t>
            </a:r>
          </a:p>
        </p:txBody>
      </p:sp>
      <p:sp>
        <p:nvSpPr>
          <p:cNvPr id="8" name="סוגר מרובע ימני 7"/>
          <p:cNvSpPr/>
          <p:nvPr/>
        </p:nvSpPr>
        <p:spPr>
          <a:xfrm rot="5400000">
            <a:off x="6267331" y="1071875"/>
            <a:ext cx="145474" cy="3010139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4953238" y="2680854"/>
            <a:ext cx="28263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שם הפעולה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926" y="3236038"/>
            <a:ext cx="610292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גוף הפעולה  //</a:t>
            </a:r>
          </a:p>
          <a:p>
            <a:pPr algn="l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כאן יבואו רצף ההוראות של הפעולה //</a:t>
            </a:r>
          </a:p>
        </p:txBody>
      </p:sp>
      <p:sp>
        <p:nvSpPr>
          <p:cNvPr id="17" name="סוגר מרובע ימני 16"/>
          <p:cNvSpPr/>
          <p:nvPr/>
        </p:nvSpPr>
        <p:spPr>
          <a:xfrm rot="16200000" flipV="1">
            <a:off x="4123111" y="1608510"/>
            <a:ext cx="170412" cy="914404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3456946" y="1251837"/>
            <a:ext cx="14547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טיפוס</a:t>
            </a:r>
          </a:p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ערך מוחזר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61404" y="2187226"/>
            <a:ext cx="29302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000" b="1" dirty="0">
                <a:solidFill>
                  <a:srgbClr val="7030A0"/>
                </a:solidFill>
              </a:rPr>
              <a:t>....... , פרמטר , פרמטר</a:t>
            </a:r>
          </a:p>
        </p:txBody>
      </p:sp>
      <p:sp>
        <p:nvSpPr>
          <p:cNvPr id="22" name="סוגר מרובע ימני 21"/>
          <p:cNvSpPr/>
          <p:nvPr/>
        </p:nvSpPr>
        <p:spPr>
          <a:xfrm rot="5400000">
            <a:off x="9308175" y="1296785"/>
            <a:ext cx="170413" cy="255616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8666017" y="2836718"/>
            <a:ext cx="14547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/>
      <p:bldP spid="17" grpId="0" animBg="1"/>
      <p:bldP spid="18" grpId="0"/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417" b="7932"/>
          <a:stretch>
            <a:fillRect/>
          </a:stretch>
        </p:blipFill>
        <p:spPr bwMode="auto">
          <a:xfrm>
            <a:off x="344631" y="1330036"/>
            <a:ext cx="6811981" cy="166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כללים לשם הפעולה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9482" y="2192482"/>
            <a:ext cx="5195453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שם הפעולה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אותיות לועזיות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ספרות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קו תחתון_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b="1" dirty="0">
                <a:solidFill>
                  <a:srgbClr val="7030A0"/>
                </a:solidFill>
              </a:rPr>
              <a:t>תמיד יתחיל באות </a:t>
            </a:r>
            <a:r>
              <a:rPr lang="he-IL" sz="2000" dirty="0">
                <a:solidFill>
                  <a:srgbClr val="7030A0"/>
                </a:solidFill>
              </a:rPr>
              <a:t>(מותר קו תחתון)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b="1" dirty="0">
                <a:solidFill>
                  <a:srgbClr val="7030A0"/>
                </a:solidFill>
              </a:rPr>
              <a:t>ב #</a:t>
            </a:r>
            <a:r>
              <a:rPr lang="en-US" sz="2400" b="1" dirty="0">
                <a:solidFill>
                  <a:srgbClr val="7030A0"/>
                </a:solidFill>
              </a:rPr>
              <a:t>C</a:t>
            </a:r>
            <a:r>
              <a:rPr lang="he-IL" sz="2400" b="1" dirty="0">
                <a:solidFill>
                  <a:srgbClr val="7030A0"/>
                </a:solidFill>
              </a:rPr>
              <a:t> מוסכם שמתחיל באות גדולה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ב </a:t>
            </a:r>
            <a:r>
              <a:rPr lang="en-US" sz="2400" dirty="0">
                <a:solidFill>
                  <a:srgbClr val="7030A0"/>
                </a:solidFill>
              </a:rPr>
              <a:t>Java</a:t>
            </a:r>
            <a:r>
              <a:rPr lang="he-IL" sz="2400" dirty="0">
                <a:solidFill>
                  <a:srgbClr val="7030A0"/>
                </a:solidFill>
              </a:rPr>
              <a:t> מוסכם שמתחיל באות קטנה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b="1" dirty="0">
                <a:solidFill>
                  <a:srgbClr val="7030A0"/>
                </a:solidFill>
              </a:rPr>
              <a:t>שם משמעותי!!</a:t>
            </a:r>
          </a:p>
        </p:txBody>
      </p:sp>
      <p:sp>
        <p:nvSpPr>
          <p:cNvPr id="11" name="הסבר אליפטי 10"/>
          <p:cNvSpPr/>
          <p:nvPr/>
        </p:nvSpPr>
        <p:spPr>
          <a:xfrm>
            <a:off x="8572500" y="2192482"/>
            <a:ext cx="3127664" cy="2275609"/>
          </a:xfrm>
          <a:prstGeom prst="wedgeEllipseCallout">
            <a:avLst>
              <a:gd name="adj1" fmla="val -132951"/>
              <a:gd name="adj2" fmla="val -69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לקביעת שם משמעותי המורכב מכמה מילים נהוג להדגיש זאת בהגדלת אות ראשונה במילה       או קו תחתון</a:t>
            </a:r>
          </a:p>
        </p:txBody>
      </p:sp>
      <p:sp>
        <p:nvSpPr>
          <p:cNvPr id="20" name="סוגר מרובע ימני 19"/>
          <p:cNvSpPr/>
          <p:nvPr/>
        </p:nvSpPr>
        <p:spPr>
          <a:xfrm rot="16200000" flipV="1">
            <a:off x="5451418" y="-136815"/>
            <a:ext cx="170414" cy="293370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פשוטות –</a:t>
            </a:r>
            <a:r>
              <a:rPr lang="he-IL" dirty="0" err="1"/>
              <a:t> דו</a:t>
            </a:r>
            <a:r>
              <a:rPr lang="he-IL" dirty="0"/>
              <a:t>גמה 1 –</a:t>
            </a:r>
            <a:r>
              <a:rPr lang="he-IL" dirty="0" err="1"/>
              <a:t> הצ</a:t>
            </a:r>
            <a:r>
              <a:rPr lang="he-IL" dirty="0"/>
              <a:t>גת הדרישות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991" y="1666940"/>
            <a:ext cx="1152351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b="1" dirty="0">
                <a:solidFill>
                  <a:srgbClr val="C00000"/>
                </a:solidFill>
              </a:rPr>
              <a:t>כתבו פעולה הקולטת עבור תלמיד את שמו ואת ציוניו במקצועות: מתמטיקה, אנגלית, לשון ומדעי המחשב. על הפעולה לחשב ולהדפיס את ממוצע ציוניו.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פשוטות –</a:t>
            </a:r>
            <a:r>
              <a:rPr lang="he-IL" dirty="0" err="1"/>
              <a:t> דו</a:t>
            </a:r>
            <a:r>
              <a:rPr lang="he-IL" dirty="0"/>
              <a:t>גמה 1- מה נדרש לבצע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2509" y="1666940"/>
            <a:ext cx="11294917" cy="13258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הקולטת</a:t>
            </a:r>
            <a:r>
              <a:rPr lang="he-IL" sz="2800" b="1" dirty="0">
                <a:solidFill>
                  <a:srgbClr val="C00000"/>
                </a:solidFill>
              </a:rPr>
              <a:t> עבור תלמיד 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שמו</a:t>
            </a:r>
            <a:r>
              <a:rPr lang="he-IL" sz="2800" b="1" dirty="0">
                <a:solidFill>
                  <a:srgbClr val="C00000"/>
                </a:solidFill>
              </a:rPr>
              <a:t> ואת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ציוניו</a:t>
            </a:r>
            <a:r>
              <a:rPr lang="he-IL" sz="2800" b="1" dirty="0">
                <a:solidFill>
                  <a:srgbClr val="C00000"/>
                </a:solidFill>
              </a:rPr>
              <a:t> במקצועות: מתמטיקה, אנגלית, לשון, ומדעי המחשב ו</a:t>
            </a:r>
            <a:r>
              <a:rPr lang="he-IL" sz="2800" b="1" dirty="0">
                <a:solidFill>
                  <a:srgbClr val="002060"/>
                </a:solidFill>
              </a:rPr>
              <a:t>מחשבת</a:t>
            </a:r>
            <a:r>
              <a:rPr lang="he-IL" sz="2800" b="1" dirty="0">
                <a:solidFill>
                  <a:srgbClr val="C00000"/>
                </a:solidFill>
              </a:rPr>
              <a:t> עבורו ו</a:t>
            </a:r>
            <a:r>
              <a:rPr lang="he-IL" sz="2800" b="1" dirty="0">
                <a:solidFill>
                  <a:srgbClr val="002060"/>
                </a:solidFill>
              </a:rPr>
              <a:t>מדפיסה</a:t>
            </a:r>
            <a:r>
              <a:rPr lang="he-IL" sz="2800" b="1" dirty="0">
                <a:solidFill>
                  <a:srgbClr val="C00000"/>
                </a:solidFill>
              </a:rPr>
              <a:t> את ממוצע ציוניו.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פשוטות –</a:t>
            </a:r>
            <a:r>
              <a:rPr lang="he-IL" dirty="0" err="1"/>
              <a:t> דו</a:t>
            </a:r>
            <a:r>
              <a:rPr lang="he-IL" dirty="0"/>
              <a:t>גמה 1 –</a:t>
            </a:r>
            <a:r>
              <a:rPr lang="he-IL" dirty="0" err="1"/>
              <a:t> תכ</a:t>
            </a:r>
            <a:r>
              <a:rPr lang="he-IL" dirty="0"/>
              <a:t>נון העבודה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4464" y="1666940"/>
            <a:ext cx="1031817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הקולטת</a:t>
            </a:r>
            <a:r>
              <a:rPr lang="he-IL" sz="2200" b="1" dirty="0">
                <a:solidFill>
                  <a:srgbClr val="C00000"/>
                </a:solidFill>
              </a:rPr>
              <a:t> עבור תלמיד 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שמו</a:t>
            </a:r>
            <a:r>
              <a:rPr lang="he-IL" sz="2200" b="1" dirty="0">
                <a:solidFill>
                  <a:srgbClr val="C00000"/>
                </a:solidFill>
              </a:rPr>
              <a:t> ואת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ציוניו</a:t>
            </a:r>
            <a:r>
              <a:rPr lang="he-IL" sz="2200" b="1" dirty="0">
                <a:solidFill>
                  <a:srgbClr val="C00000"/>
                </a:solidFill>
              </a:rPr>
              <a:t> במקצועות: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מתמטיקה</a:t>
            </a:r>
            <a:r>
              <a:rPr lang="he-IL" sz="22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אנגלית</a:t>
            </a:r>
            <a:r>
              <a:rPr lang="he-IL" sz="22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לשון</a:t>
            </a:r>
            <a:r>
              <a:rPr lang="he-IL" sz="22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ומדעי המחשב </a:t>
            </a:r>
            <a:r>
              <a:rPr lang="he-IL" sz="2200" b="1" dirty="0">
                <a:solidFill>
                  <a:srgbClr val="C00000"/>
                </a:solidFill>
              </a:rPr>
              <a:t>ו</a:t>
            </a:r>
            <a:r>
              <a:rPr lang="he-IL" sz="2800" b="1" dirty="0">
                <a:solidFill>
                  <a:srgbClr val="002060"/>
                </a:solidFill>
              </a:rPr>
              <a:t>מחשבת</a:t>
            </a:r>
            <a:r>
              <a:rPr lang="he-IL" sz="2200" b="1" dirty="0">
                <a:solidFill>
                  <a:srgbClr val="C00000"/>
                </a:solidFill>
              </a:rPr>
              <a:t> עבורו ו</a:t>
            </a:r>
            <a:r>
              <a:rPr lang="he-IL" sz="2800" b="1" dirty="0">
                <a:solidFill>
                  <a:srgbClr val="002060"/>
                </a:solidFill>
              </a:rPr>
              <a:t>מדפיסה</a:t>
            </a:r>
            <a:r>
              <a:rPr lang="he-IL" sz="2200" b="1" dirty="0">
                <a:solidFill>
                  <a:srgbClr val="C00000"/>
                </a:solidFill>
              </a:rPr>
              <a:t> את ממוצע ציוניו.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464" y="2674620"/>
            <a:ext cx="7273636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2400" dirty="0" err="1">
                <a:solidFill>
                  <a:srgbClr val="7030A0"/>
                </a:solidFill>
              </a:rPr>
              <a:t>– כ</a:t>
            </a:r>
            <a:r>
              <a:rPr lang="he-IL" sz="2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הגדרת משתנים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קליטת שם תלמיד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קליטת 4 ציונים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חישוב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הצגת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28445"/>
          <a:stretch>
            <a:fillRect/>
          </a:stretch>
        </p:blipFill>
        <p:spPr bwMode="auto">
          <a:xfrm>
            <a:off x="341168" y="1025601"/>
            <a:ext cx="10487527" cy="397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1- גוף הפעולה</a:t>
            </a:r>
          </a:p>
        </p:txBody>
      </p:sp>
      <p:sp>
        <p:nvSpPr>
          <p:cNvPr id="7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1256137" y="4998027"/>
            <a:ext cx="3461336" cy="1298864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מופעלת הפעולה?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t="73396" r="29680"/>
          <a:stretch>
            <a:fillRect/>
          </a:stretch>
        </p:blipFill>
        <p:spPr bwMode="auto">
          <a:xfrm>
            <a:off x="642505" y="1758136"/>
            <a:ext cx="11093089" cy="222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1- זימון הפעולה</a:t>
            </a:r>
          </a:p>
        </p:txBody>
      </p:sp>
      <p:sp>
        <p:nvSpPr>
          <p:cNvPr id="7" name="הסבר אליפטי 6"/>
          <p:cNvSpPr/>
          <p:nvPr/>
        </p:nvSpPr>
        <p:spPr>
          <a:xfrm>
            <a:off x="4707082" y="4364182"/>
            <a:ext cx="2597727" cy="1433945"/>
          </a:xfrm>
          <a:prstGeom prst="wedgeEllipseCallout">
            <a:avLst>
              <a:gd name="adj1" fmla="val -121233"/>
              <a:gd name="adj2" fmla="val -116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מזמנים את הפעולה ע"י ציון שמה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69" y="1198347"/>
            <a:ext cx="9592540" cy="507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1- הצעה לפיתרון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69" y="1025601"/>
            <a:ext cx="7400058" cy="391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1- קלט/פלט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169" y="3772674"/>
            <a:ext cx="7962784" cy="261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4295" y="2113885"/>
            <a:ext cx="4078827" cy="112147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(פעולות –</a:t>
            </a:r>
            <a:r>
              <a:rPr lang="he-IL" dirty="0" err="1"/>
              <a:t> הג</a:t>
            </a:r>
            <a:r>
              <a:rPr lang="he-IL" dirty="0"/>
              <a:t>דרות בסיסיות)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986286" y="2636393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(מדעי המחשב י' –</a:t>
            </a:r>
            <a:r>
              <a:rPr lang="he-IL" dirty="0" err="1">
                <a:sym typeface="Varela Round"/>
              </a:rPr>
              <a:t> י"</a:t>
            </a:r>
            <a:r>
              <a:rPr lang="he-IL" dirty="0">
                <a:sym typeface="Varela Round"/>
              </a:rPr>
              <a:t>ב)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986286" y="3536393"/>
            <a:ext cx="10800000" cy="720000"/>
          </a:xfrm>
        </p:spPr>
        <p:txBody>
          <a:bodyPr/>
          <a:lstStyle/>
          <a:p>
            <a:r>
              <a:rPr dirty="0" err="1">
                <a:sym typeface="Varela Round"/>
              </a:rPr>
              <a:t>ויוי</a:t>
            </a:r>
            <a:r>
              <a:rPr dirty="0">
                <a:sym typeface="Varela Round"/>
              </a:rPr>
              <a:t> טרנר</a:t>
            </a:r>
          </a:p>
          <a:p>
            <a:r>
              <a:rPr sz="1600" dirty="0">
                <a:sym typeface="Varela Round"/>
              </a:rPr>
              <a:t>נבדק ע"י: דפנה </a:t>
            </a:r>
            <a:r>
              <a:rPr sz="1600" dirty="0" err="1">
                <a:sym typeface="Varela Round"/>
              </a:rPr>
              <a:t>קידרון</a:t>
            </a:r>
            <a:r>
              <a:rPr sz="1600" dirty="0">
                <a:sym typeface="Varela Round"/>
              </a:rPr>
              <a:t> </a:t>
            </a:r>
            <a:endParaRPr lang="he-IL" sz="1600" dirty="0"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סיכום ביניים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7996" y="1212161"/>
            <a:ext cx="7885112" cy="4090988"/>
          </a:xfrm>
        </p:spPr>
        <p:txBody>
          <a:bodyPr/>
          <a:lstStyle/>
          <a:p>
            <a:r>
              <a:rPr lang="he-IL" dirty="0"/>
              <a:t>נסו לכתוב בעצמכם את הפעולה, זמנו אותה מהפעולה הראשית </a:t>
            </a:r>
            <a:r>
              <a:rPr lang="en-US" dirty="0"/>
              <a:t>Main</a:t>
            </a:r>
            <a:r>
              <a:rPr lang="he-IL" dirty="0"/>
              <a:t> והריצו את התוכנית.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835F1C-B5CB-4AC9-A596-95F0074BA572}"/>
              </a:ext>
            </a:extLst>
          </p:cNvPr>
          <p:cNvSpPr/>
          <p:nvPr/>
        </p:nvSpPr>
        <p:spPr>
          <a:xfrm>
            <a:off x="12192000" y="336106"/>
            <a:ext cx="3006322" cy="5186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לשלב במצגות  קישור לפעילות או לדפי מידע,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3"/>
              </a:rPr>
            </a:br>
            <a:r>
              <a:rPr lang="en-US" dirty="0">
                <a:solidFill>
                  <a:srgbClr val="002060"/>
                </a:solidFill>
                <a:hlinkClick r:id="rId4"/>
              </a:rPr>
              <a:t>https://youtu.be/xODFEFLQ8PQ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אתר מומלץ ליצירת </a:t>
            </a:r>
            <a:r>
              <a:rPr lang="en-US" dirty="0">
                <a:solidFill>
                  <a:srgbClr val="002060"/>
                </a:solidFill>
              </a:rPr>
              <a:t>QR</a:t>
            </a:r>
            <a:r>
              <a:rPr lang="he-IL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dirty="0">
                <a:hlinkClick r:id="rId5"/>
              </a:rPr>
              <a:t>https://www.the-qrcode-generator.com/</a:t>
            </a:r>
            <a:endParaRPr lang="he-IL" dirty="0"/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  <a:highlight>
                  <a:srgbClr val="FFFF00"/>
                </a:highlight>
              </a:rPr>
              <a:t>החליפו את הקוד בשקופית לקוד החדש שקיבלתם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sz="1600" dirty="0">
                <a:solidFill>
                  <a:srgbClr val="002060"/>
                </a:solidFill>
              </a:rPr>
              <a:t>(אם אין לכם צורך בשקופית זו, מחקו אותה)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219" y="2660073"/>
            <a:ext cx="6721889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הקולטת</a:t>
            </a:r>
            <a:r>
              <a:rPr lang="he-IL" sz="2800" b="1" dirty="0">
                <a:solidFill>
                  <a:srgbClr val="C00000"/>
                </a:solidFill>
              </a:rPr>
              <a:t> עבור תלמיד 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שמו</a:t>
            </a:r>
            <a:r>
              <a:rPr lang="he-IL" sz="2800" b="1" dirty="0">
                <a:solidFill>
                  <a:srgbClr val="C00000"/>
                </a:solidFill>
              </a:rPr>
              <a:t> ואת </a:t>
            </a:r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ציוניו</a:t>
            </a:r>
            <a:r>
              <a:rPr lang="he-IL" sz="2800" b="1" dirty="0">
                <a:solidFill>
                  <a:srgbClr val="C00000"/>
                </a:solidFill>
              </a:rPr>
              <a:t> במקצועות: 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מתמטיקה</a:t>
            </a:r>
            <a:r>
              <a:rPr lang="he-IL" sz="2800" b="1" dirty="0">
                <a:solidFill>
                  <a:srgbClr val="C00000"/>
                </a:solidFill>
              </a:rPr>
              <a:t>, 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אנגלית</a:t>
            </a:r>
            <a:r>
              <a:rPr lang="he-IL" sz="2800" b="1" dirty="0">
                <a:solidFill>
                  <a:srgbClr val="C00000"/>
                </a:solidFill>
              </a:rPr>
              <a:t>, 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לשון</a:t>
            </a:r>
            <a:r>
              <a:rPr lang="he-IL" sz="2800" b="1" dirty="0">
                <a:solidFill>
                  <a:srgbClr val="C00000"/>
                </a:solidFill>
              </a:rPr>
              <a:t>, 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ומדעי המחשב </a:t>
            </a:r>
            <a:r>
              <a:rPr lang="he-IL" sz="2800" b="1" dirty="0">
                <a:solidFill>
                  <a:srgbClr val="C00000"/>
                </a:solidFill>
              </a:rPr>
              <a:t>ומחשבת עבורו ומדפיסה את ממוצע ציוניו.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555" y="1600200"/>
            <a:ext cx="2930796" cy="41857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/>
              <a:t>מה עשינו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הגדרנו פעולה בשם משמעותי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הגדרנו משתנים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קלטנו שם תלמיד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קלטנו 4 ציונים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dirty="0">
                <a:solidFill>
                  <a:srgbClr val="7030A0"/>
                </a:solidFill>
              </a:rPr>
              <a:t>חישבנו 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dirty="0">
                <a:solidFill>
                  <a:srgbClr val="7030A0"/>
                </a:solidFill>
              </a:rPr>
              <a:t>הצגנו את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הפסקה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41861" y="2504209"/>
            <a:ext cx="9984635" cy="171712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e-IL" sz="3200" b="1" u="sng" dirty="0"/>
              <a:t>נדרשת פעולה לבדיקת ממוצע ציונים לקבלה למגמה כלשהי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>
                <a:solidFill>
                  <a:srgbClr val="7030A0"/>
                </a:solidFill>
              </a:rPr>
              <a:t>כל מגמה מעוניינת בממוצע ציונים של 4 מקצועות אחרים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>
                <a:solidFill>
                  <a:srgbClr val="7030A0"/>
                </a:solidFill>
              </a:rPr>
              <a:t>הפעולה צריכה להיות כללית ולהתאים לכל מגמה</a:t>
            </a:r>
          </a:p>
          <a:p>
            <a:pPr>
              <a:buNone/>
            </a:pPr>
            <a:endParaRPr lang="he-IL" dirty="0"/>
          </a:p>
        </p:txBody>
      </p:sp>
      <p:sp>
        <p:nvSpPr>
          <p:cNvPr id="6" name="הסבר ענן 5"/>
          <p:cNvSpPr/>
          <p:nvPr/>
        </p:nvSpPr>
        <p:spPr>
          <a:xfrm>
            <a:off x="1174173" y="644236"/>
            <a:ext cx="3387436" cy="1278082"/>
          </a:xfrm>
          <a:prstGeom prst="cloudCallout">
            <a:avLst>
              <a:gd name="adj1" fmla="val 153094"/>
              <a:gd name="adj2" fmla="val 94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נושא למחשבה</a:t>
            </a:r>
          </a:p>
        </p:txBody>
      </p:sp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הגדרות בסיסיות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800100" y="2834881"/>
            <a:ext cx="96417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המקבלת</a:t>
            </a:r>
            <a:r>
              <a:rPr lang="he-IL" sz="2800" b="1" dirty="0">
                <a:solidFill>
                  <a:srgbClr val="C00000"/>
                </a:solidFill>
              </a:rPr>
              <a:t> 4 ציונים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800" b="1" dirty="0">
                <a:solidFill>
                  <a:srgbClr val="C00000"/>
                </a:solidFill>
              </a:rPr>
              <a:t>, מחשבת ומדפיסה את הממוצע</a:t>
            </a:r>
          </a:p>
        </p:txBody>
      </p:sp>
      <p:sp>
        <p:nvSpPr>
          <p:cNvPr id="20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1256137" y="3322323"/>
            <a:ext cx="2785927" cy="865214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עושים זאת?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2292" y="1188276"/>
            <a:ext cx="8011390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נדרשת פעולה לבדיקת ממוצע ציונים לקבלה למגמה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כל מגמה מעוניינת בממוצע ציונים של 4 מקצועות אחרים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הפעולה צריכה להיות כללית ולהתאים לכל מגמה</a:t>
            </a:r>
          </a:p>
          <a:p>
            <a:pPr>
              <a:lnSpc>
                <a:spcPct val="150000"/>
              </a:lnSpc>
            </a:pPr>
            <a:endParaRPr lang="he-IL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he-IL" sz="24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24" name="תרשים זרימה: מסיים 23">
            <a:extLst>
              <a:ext uri="{FF2B5EF4-FFF2-40B4-BE49-F238E27FC236}">
                <a16:creationId xmlns:a16="http://schemas.microsoft.com/office/drawing/2014/main" id="{582F3B17-6891-4A2A-BE13-6C3615478511}"/>
              </a:ext>
            </a:extLst>
          </p:cNvPr>
          <p:cNvSpPr/>
          <p:nvPr/>
        </p:nvSpPr>
        <p:spPr>
          <a:xfrm>
            <a:off x="1024128" y="4345237"/>
            <a:ext cx="3308881" cy="1452890"/>
          </a:xfrm>
          <a:prstGeom prst="flowChartTerminator">
            <a:avLst/>
          </a:prstGeom>
          <a:solidFill>
            <a:srgbClr val="12B4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פעולה המקבלת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123" y="2098963"/>
            <a:ext cx="96488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המקבלות פרמטרים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4712" y="2098963"/>
            <a:ext cx="29302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000" b="1" dirty="0">
                <a:solidFill>
                  <a:srgbClr val="7030A0"/>
                </a:solidFill>
              </a:rPr>
              <a:t>....... , פרמטר , פרמטר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539248" y="1311336"/>
            <a:ext cx="170413" cy="255616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7346374" y="2763981"/>
            <a:ext cx="25561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327" y="1758137"/>
            <a:ext cx="10993563" cy="196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המקבלות פרמטרים</a:t>
            </a: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513271" y="-437459"/>
            <a:ext cx="170413" cy="5372096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619009" y="2504208"/>
            <a:ext cx="40836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013364"/>
            <a:ext cx="7346374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פרמטר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עבור כל פרמטר יש לציין טיפוס ושם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 טיפוס הפרמטר – </a:t>
            </a:r>
            <a:r>
              <a:rPr lang="en-US" sz="2400" dirty="0" err="1">
                <a:solidFill>
                  <a:srgbClr val="7030A0"/>
                </a:solidFill>
              </a:rPr>
              <a:t>int</a:t>
            </a:r>
            <a:r>
              <a:rPr lang="en-US" sz="2400" dirty="0">
                <a:solidFill>
                  <a:srgbClr val="7030A0"/>
                </a:solidFill>
              </a:rPr>
              <a:t>, char, double, </a:t>
            </a:r>
            <a:r>
              <a:rPr lang="en-US" sz="2400" dirty="0" err="1">
                <a:solidFill>
                  <a:srgbClr val="7030A0"/>
                </a:solidFill>
              </a:rPr>
              <a:t>bool</a:t>
            </a:r>
            <a:r>
              <a:rPr lang="en-US" sz="2400" dirty="0">
                <a:solidFill>
                  <a:srgbClr val="7030A0"/>
                </a:solidFill>
              </a:rPr>
              <a:t>….</a:t>
            </a:r>
            <a:endParaRPr lang="he-IL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 שם פרמטר בהתאם לכללי שם משתנה</a:t>
            </a:r>
            <a:r>
              <a:rPr lang="he-IL" sz="2400" b="1" dirty="0">
                <a:solidFill>
                  <a:srgbClr val="7030A0"/>
                </a:solidFill>
              </a:rPr>
              <a:t>  </a:t>
            </a:r>
            <a:endParaRPr lang="he-IL" sz="20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b="1" dirty="0">
                <a:solidFill>
                  <a:srgbClr val="7030A0"/>
                </a:solidFill>
              </a:rPr>
              <a:t> אין מגבלה למספר הפרמטרים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327" y="1758137"/>
            <a:ext cx="10993563" cy="196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פעולות המקבלות פרמטרים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326" y="3314700"/>
            <a:ext cx="6743701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חשוב!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מומלץ לתת לפרמטרים שמות משמעותיים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 אין צורך להגדיר את הפרמטרים בגוף הפעולה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dirty="0">
                <a:solidFill>
                  <a:srgbClr val="7030A0"/>
                </a:solidFill>
              </a:rPr>
              <a:t> ניתן לשנות את ערכם כמו משתנים </a:t>
            </a:r>
            <a:r>
              <a:rPr lang="he-IL" sz="2400" dirty="0" err="1">
                <a:solidFill>
                  <a:srgbClr val="7030A0"/>
                </a:solidFill>
              </a:rPr>
              <a:t>– ב</a:t>
            </a:r>
            <a:r>
              <a:rPr lang="he-IL" sz="2400" dirty="0">
                <a:solidFill>
                  <a:srgbClr val="7030A0"/>
                </a:solidFill>
              </a:rPr>
              <a:t>זהירות!</a:t>
            </a:r>
            <a:endParaRPr lang="he-IL" sz="20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he-IL" sz="2400" b="1" dirty="0">
                <a:solidFill>
                  <a:srgbClr val="7030A0"/>
                </a:solidFill>
              </a:rPr>
              <a:t> חלים עליהם כל החוקים שחלים על משתנים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12" name="סוגר מרובע ימני 11"/>
          <p:cNvSpPr/>
          <p:nvPr/>
        </p:nvSpPr>
        <p:spPr>
          <a:xfrm rot="5400000">
            <a:off x="8513271" y="-437459"/>
            <a:ext cx="170413" cy="5372096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619009" y="2504208"/>
            <a:ext cx="40836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רשימת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2 </a:t>
            </a:r>
            <a:r>
              <a:rPr lang="he-IL" dirty="0" err="1"/>
              <a:t>– פ</a:t>
            </a:r>
            <a:r>
              <a:rPr lang="he-IL" dirty="0"/>
              <a:t>עולה מקבלת פרמטרים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" y="3316537"/>
            <a:ext cx="96417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המקבלת</a:t>
            </a:r>
            <a:r>
              <a:rPr lang="he-IL" sz="2800" b="1" dirty="0">
                <a:solidFill>
                  <a:srgbClr val="C00000"/>
                </a:solidFill>
              </a:rPr>
              <a:t> 4 ציונים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800" b="1" dirty="0">
                <a:solidFill>
                  <a:srgbClr val="C00000"/>
                </a:solidFill>
              </a:rPr>
              <a:t>, מחשבת ומדפיסה את הממוצע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6820" y="1693718"/>
            <a:ext cx="801139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u="sng" dirty="0"/>
              <a:t>נדרשת פעולה לבדיקת ממוצע ציונים לקבלה למגמה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כל מגמה מעוניינת בממוצע ציונים של 4 מקצועות אחרים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dirty="0">
                <a:solidFill>
                  <a:srgbClr val="7030A0"/>
                </a:solidFill>
              </a:rPr>
              <a:t>הפעולה צריכה להיות כללית ולהתאים לכל מגמה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464" y="2674620"/>
            <a:ext cx="7273636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 בפעולה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2400" dirty="0" err="1">
                <a:solidFill>
                  <a:srgbClr val="7030A0"/>
                </a:solidFill>
              </a:rPr>
              <a:t>– כ</a:t>
            </a:r>
            <a:r>
              <a:rPr lang="he-IL" sz="2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הפעולה מקבלת 4 ציונים כפרמטר – </a:t>
            </a:r>
            <a:r>
              <a:rPr lang="en-US" sz="2400" dirty="0" err="1">
                <a:solidFill>
                  <a:srgbClr val="7030A0"/>
                </a:solidFill>
              </a:rPr>
              <a:t>int</a:t>
            </a:r>
            <a:r>
              <a:rPr lang="en-US" sz="2400" dirty="0">
                <a:solidFill>
                  <a:srgbClr val="7030A0"/>
                </a:solidFill>
              </a:rPr>
              <a:t>/double</a:t>
            </a:r>
            <a:endParaRPr lang="he-IL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חישוב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הצגת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6926" y="1666940"/>
            <a:ext cx="96417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המקבלת</a:t>
            </a:r>
            <a:r>
              <a:rPr lang="he-IL" sz="2800" b="1" dirty="0">
                <a:solidFill>
                  <a:srgbClr val="C00000"/>
                </a:solidFill>
              </a:rPr>
              <a:t> 4 ציונים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800" b="1" dirty="0">
                <a:solidFill>
                  <a:srgbClr val="C00000"/>
                </a:solidFill>
              </a:rPr>
              <a:t>, מחשבת ומדפיסה את הממוצע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2- גוף הפעולה</a:t>
            </a:r>
          </a:p>
        </p:txBody>
      </p:sp>
      <p:sp>
        <p:nvSpPr>
          <p:cNvPr id="8" name="חץ: למטה 27">
            <a:extLst>
              <a:ext uri="{FF2B5EF4-FFF2-40B4-BE49-F238E27FC236}">
                <a16:creationId xmlns:a16="http://schemas.microsoft.com/office/drawing/2014/main" id="{CB227821-2DD5-4818-A05A-75F0F9EA8079}"/>
              </a:ext>
            </a:extLst>
          </p:cNvPr>
          <p:cNvSpPr/>
          <p:nvPr/>
        </p:nvSpPr>
        <p:spPr>
          <a:xfrm>
            <a:off x="1599037" y="3782291"/>
            <a:ext cx="2785927" cy="1615094"/>
          </a:xfrm>
          <a:prstGeom prst="downArrow">
            <a:avLst>
              <a:gd name="adj1" fmla="val 74015"/>
              <a:gd name="adj2" fmla="val 527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400" b="1" dirty="0">
              <a:solidFill>
                <a:srgbClr val="C0000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r>
              <a:rPr lang="he-IL" sz="2400" b="1" dirty="0">
                <a:solidFill>
                  <a:srgbClr val="C0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איך מזמנים את הפעולה הזו?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02036" y="2982192"/>
            <a:ext cx="1766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solidFill>
                  <a:srgbClr val="C00000"/>
                </a:solidFill>
              </a:rPr>
              <a:t>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521" y="1679863"/>
            <a:ext cx="11647978" cy="191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2- זימון הפעולה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1928550"/>
            <a:ext cx="7273636" cy="27392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 בפעולה המזמנת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הגדרת משתנים מתאימים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השמת ערכים </a:t>
            </a:r>
            <a:r>
              <a:rPr lang="he-IL" sz="2400">
                <a:solidFill>
                  <a:srgbClr val="7030A0"/>
                </a:solidFill>
              </a:rPr>
              <a:t>מתאימים למשתנים/פרמטרים</a:t>
            </a:r>
            <a:endParaRPr lang="he-IL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זימון הפעולה עם 4 ציונים כפרמטר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ידע קודם נדרש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288473"/>
            <a:ext cx="11161453" cy="3522187"/>
          </a:xfrm>
        </p:spPr>
        <p:txBody>
          <a:bodyPr>
            <a:normAutofit/>
          </a:bodyPr>
          <a:lstStyle/>
          <a:p>
            <a:r>
              <a:t>הוראות קלט/פלט</a:t>
            </a:r>
          </a:p>
          <a:p>
            <a:r>
              <a:rPr lang="he-IL" dirty="0"/>
              <a:t>משתנים מטיפוסים שונים</a:t>
            </a:r>
            <a:r>
              <a:t>.</a:t>
            </a:r>
            <a:endParaRPr lang="he-IL" dirty="0"/>
          </a:p>
          <a:p>
            <a:r>
              <a:rPr lang="he-IL" dirty="0"/>
              <a:t>פקודות השמה, חישובים, מנה (</a:t>
            </a:r>
            <a:r>
              <a:rPr lang="en-US" dirty="0"/>
              <a:t>/</a:t>
            </a:r>
            <a:r>
              <a:rPr lang="he-IL" dirty="0"/>
              <a:t>) ושארית (</a:t>
            </a:r>
            <a:r>
              <a:rPr lang="en-US" dirty="0"/>
              <a:t>(%</a:t>
            </a:r>
            <a:endParaRPr/>
          </a:p>
          <a:p>
            <a:r>
              <a:rPr lang="he-IL" dirty="0"/>
              <a:t>תנאים</a:t>
            </a:r>
            <a:endParaRPr/>
          </a:p>
          <a:p>
            <a:r>
              <a:rPr lang="he-IL" dirty="0"/>
              <a:t>ביטויים בוליאניים</a:t>
            </a:r>
            <a:endParaRPr/>
          </a:p>
          <a:p>
            <a:r>
              <a:t>ביצוע חוזר </a:t>
            </a:r>
            <a:r>
              <a:rPr lang="he-IL" dirty="0"/>
              <a:t>–</a:t>
            </a:r>
            <a:r>
              <a:t> לולאת </a:t>
            </a:r>
            <a:r>
              <a:rPr lang="en-US" dirty="0"/>
              <a:t>For</a:t>
            </a:r>
            <a:r>
              <a:t> ולולאת </a:t>
            </a:r>
            <a:r>
              <a:rPr lang="en-US" dirty="0"/>
              <a:t>While</a:t>
            </a:r>
            <a:endParaRPr/>
          </a:p>
          <a:p>
            <a:r>
              <a:t>מחלקת </a:t>
            </a:r>
            <a:r>
              <a:rPr lang="en-US" dirty="0"/>
              <a:t>Math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 b="4104"/>
          <a:stretch>
            <a:fillRect/>
          </a:stretch>
        </p:blipFill>
        <p:spPr bwMode="auto">
          <a:xfrm>
            <a:off x="743209" y="1072008"/>
            <a:ext cx="10352785" cy="472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2- זימון הפעולה</a:t>
            </a:r>
          </a:p>
        </p:txBody>
      </p:sp>
      <p:sp>
        <p:nvSpPr>
          <p:cNvPr id="14" name="סוגר מרובע ימני 13"/>
          <p:cNvSpPr/>
          <p:nvPr/>
        </p:nvSpPr>
        <p:spPr>
          <a:xfrm rot="5400000">
            <a:off x="4434720" y="4278859"/>
            <a:ext cx="170413" cy="2785001"/>
          </a:xfrm>
          <a:prstGeom prst="rightBracket">
            <a:avLst>
              <a:gd name="adj" fmla="val 0"/>
            </a:avLst>
          </a:prstGeom>
          <a:ln w="38100">
            <a:solidFill>
              <a:srgbClr val="C0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הסבר אליפטי 6"/>
          <p:cNvSpPr/>
          <p:nvPr/>
        </p:nvSpPr>
        <p:spPr>
          <a:xfrm>
            <a:off x="7795149" y="1602799"/>
            <a:ext cx="3886200" cy="1071822"/>
          </a:xfrm>
          <a:prstGeom prst="wedgeEllipseCallout">
            <a:avLst>
              <a:gd name="adj1" fmla="val -80057"/>
              <a:gd name="adj2" fmla="val 5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לא נידרש לזימון הפעולה</a:t>
            </a:r>
          </a:p>
        </p:txBody>
      </p:sp>
      <p:sp>
        <p:nvSpPr>
          <p:cNvPr id="9" name="הסבר אליפטי 8"/>
          <p:cNvSpPr/>
          <p:nvPr/>
        </p:nvSpPr>
        <p:spPr>
          <a:xfrm>
            <a:off x="7334485" y="3577767"/>
            <a:ext cx="3886200" cy="1071822"/>
          </a:xfrm>
          <a:prstGeom prst="wedgeEllipseCallout">
            <a:avLst>
              <a:gd name="adj1" fmla="val -82464"/>
              <a:gd name="adj2" fmla="val -3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קליטת הנתונים להעברה בזימון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7426" y="5798130"/>
            <a:ext cx="27850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6">
                    <a:lumMod val="75000"/>
                  </a:schemeClr>
                </a:solidFill>
              </a:rPr>
              <a:t>פרמטרים דרושים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813" y="927403"/>
            <a:ext cx="8856518" cy="145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 t="26481"/>
          <a:stretch>
            <a:fillRect/>
          </a:stretch>
        </p:blipFill>
        <p:spPr bwMode="auto">
          <a:xfrm>
            <a:off x="318654" y="2373377"/>
            <a:ext cx="8492838" cy="391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89274" y="1283870"/>
            <a:ext cx="4250866" cy="2179013"/>
          </a:xfrm>
        </p:spPr>
        <p:txBody>
          <a:bodyPr/>
          <a:lstStyle/>
          <a:p>
            <a:r>
              <a:rPr lang="he-IL" dirty="0"/>
              <a:t>דוגמה 2</a:t>
            </a:r>
          </a:p>
          <a:p>
            <a:r>
              <a:rPr lang="he-IL" dirty="0"/>
              <a:t> הפיתרון המלא</a:t>
            </a:r>
          </a:p>
          <a:p>
            <a:pPr algn="ctr"/>
            <a:r>
              <a:rPr lang="he-IL" sz="2400" dirty="0"/>
              <a:t>איך מועברים הפרמטרים</a:t>
            </a:r>
          </a:p>
        </p:txBody>
      </p:sp>
      <p:cxnSp>
        <p:nvCxnSpPr>
          <p:cNvPr id="7" name="מחבר חץ ישר 6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74226" y="2291195"/>
            <a:ext cx="4457699" cy="2473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601197" y="1864413"/>
            <a:ext cx="4457699" cy="319694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588330" y="1438385"/>
            <a:ext cx="4457700" cy="40489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725DE3E4-C2F0-482C-92D5-8520A7D6C1F8}"/>
              </a:ext>
            </a:extLst>
          </p:cNvPr>
          <p:cNvCxnSpPr>
            <a:cxnSpLocks/>
          </p:cNvCxnSpPr>
          <p:nvPr/>
        </p:nvCxnSpPr>
        <p:spPr>
          <a:xfrm flipV="1">
            <a:off x="4405748" y="1234033"/>
            <a:ext cx="4672452" cy="45225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59" y="1384311"/>
            <a:ext cx="7930039" cy="497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8481" y="1025601"/>
            <a:ext cx="5716967" cy="431447"/>
          </a:xfrm>
        </p:spPr>
        <p:txBody>
          <a:bodyPr/>
          <a:lstStyle/>
          <a:p>
            <a:r>
              <a:rPr lang="he-IL" dirty="0"/>
              <a:t>דוגמה 2- קלט/פלט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 r="7763"/>
          <a:stretch>
            <a:fillRect/>
          </a:stretch>
        </p:blipFill>
        <p:spPr bwMode="auto">
          <a:xfrm>
            <a:off x="5579919" y="1758137"/>
            <a:ext cx="6329048" cy="230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59" y="1384311"/>
            <a:ext cx="7930039" cy="497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8481" y="1025601"/>
            <a:ext cx="5716967" cy="431447"/>
          </a:xfrm>
        </p:spPr>
        <p:txBody>
          <a:bodyPr/>
          <a:lstStyle/>
          <a:p>
            <a:r>
              <a:rPr lang="he-IL" dirty="0"/>
              <a:t>דוגמה 2- </a:t>
            </a:r>
            <a:r>
              <a:rPr lang="he-IL" sz="4000" dirty="0"/>
              <a:t>לסיכום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 r="7763"/>
          <a:stretch>
            <a:fillRect/>
          </a:stretch>
        </p:blipFill>
        <p:spPr bwMode="auto">
          <a:xfrm>
            <a:off x="6223829" y="1903609"/>
            <a:ext cx="5737092" cy="20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דוגמה  - נסו בעצמכם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464" y="2674620"/>
            <a:ext cx="7273636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u="sng" dirty="0"/>
              <a:t>מה עלינו לעשות בפעולה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נגדיר פעולה בשם משמעותי </a:t>
            </a:r>
            <a:r>
              <a:rPr lang="he-IL" sz="2400" dirty="0" err="1">
                <a:solidFill>
                  <a:srgbClr val="7030A0"/>
                </a:solidFill>
              </a:rPr>
              <a:t>– כ</a:t>
            </a:r>
            <a:r>
              <a:rPr lang="he-IL" sz="2400" dirty="0">
                <a:solidFill>
                  <a:srgbClr val="7030A0"/>
                </a:solidFill>
              </a:rPr>
              <a:t>ותרת (חתימה)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dirty="0">
                <a:solidFill>
                  <a:srgbClr val="7030A0"/>
                </a:solidFill>
              </a:rPr>
              <a:t>הפעולה מקבלת 4 ציונים כפרמטר – </a:t>
            </a:r>
            <a:r>
              <a:rPr lang="en-US" sz="2400" dirty="0" err="1">
                <a:solidFill>
                  <a:srgbClr val="7030A0"/>
                </a:solidFill>
              </a:rPr>
              <a:t>int</a:t>
            </a:r>
            <a:r>
              <a:rPr lang="en-US" sz="2400" dirty="0">
                <a:solidFill>
                  <a:srgbClr val="7030A0"/>
                </a:solidFill>
              </a:rPr>
              <a:t>/double</a:t>
            </a:r>
            <a:endParaRPr lang="he-IL" sz="24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חישוב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7030A0"/>
                </a:solidFill>
              </a:rPr>
              <a:t>הצגת הממוצע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he-IL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6926" y="1666940"/>
            <a:ext cx="96417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rgbClr val="C00000"/>
                </a:solidFill>
              </a:rPr>
              <a:t>כתבו פעולה </a:t>
            </a:r>
            <a:r>
              <a:rPr lang="he-IL" sz="2800" b="1" dirty="0"/>
              <a:t>המקבלת</a:t>
            </a:r>
            <a:r>
              <a:rPr lang="he-IL" sz="2800" b="1" dirty="0">
                <a:solidFill>
                  <a:srgbClr val="C00000"/>
                </a:solidFill>
              </a:rPr>
              <a:t> 4 ציונים</a:t>
            </a: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800" b="1" dirty="0">
                <a:solidFill>
                  <a:srgbClr val="C00000"/>
                </a:solidFill>
              </a:rPr>
              <a:t>, מחשבת ומדפיסה את הממוצע</a:t>
            </a: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F6469D9-7AB5-4B51-A971-96A91FB9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סיכום</a:t>
            </a:r>
            <a:endParaRPr lang="en-US" dirty="0"/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AB8BD618-A489-477B-BCFF-DD00331D5E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34363" y="974270"/>
            <a:ext cx="8370452" cy="75477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e-IL" dirty="0"/>
              <a:t>אחרי שתנסו לפתור בעצמכם תמצאו את הפתרונות כאן: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7" name="תמונה 6" descr="תמונה שמכילה אובייקט, שעון&#10;&#10;התיאור נוצר באופן אוטומטי">
            <a:extLst>
              <a:ext uri="{FF2B5EF4-FFF2-40B4-BE49-F238E27FC236}">
                <a16:creationId xmlns:a16="http://schemas.microsoft.com/office/drawing/2014/main" id="{300B5EBA-5684-439B-82F6-2B288C3AC2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3F2EE"/>
              </a:clrFrom>
              <a:clrTo>
                <a:srgbClr val="F3F2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8" t="21296" r="8702"/>
          <a:stretch/>
        </p:blipFill>
        <p:spPr>
          <a:xfrm flipH="1">
            <a:off x="-1" y="4314285"/>
            <a:ext cx="2277745" cy="2037982"/>
          </a:xfrm>
          <a:prstGeom prst="rect">
            <a:avLst/>
          </a:prstGeom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D989127E-4432-4D24-8B7A-2550CB04B507}"/>
              </a:ext>
            </a:extLst>
          </p:cNvPr>
          <p:cNvSpPr/>
          <p:nvPr/>
        </p:nvSpPr>
        <p:spPr>
          <a:xfrm>
            <a:off x="635507" y="828252"/>
            <a:ext cx="2145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סרקו אותי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6069" y="1729047"/>
            <a:ext cx="8138746" cy="1703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כתבו פעולה </a:t>
            </a:r>
            <a:r>
              <a:rPr lang="he-IL" sz="2400" b="1" dirty="0"/>
              <a:t>הקולטת</a:t>
            </a:r>
            <a:r>
              <a:rPr lang="he-IL" sz="2400" b="1" dirty="0">
                <a:solidFill>
                  <a:srgbClr val="C00000"/>
                </a:solidFill>
              </a:rPr>
              <a:t> עבור תלמיד את </a:t>
            </a:r>
            <a:r>
              <a:rPr lang="he-IL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שמו</a:t>
            </a:r>
            <a:r>
              <a:rPr lang="he-IL" sz="2400" b="1" dirty="0">
                <a:solidFill>
                  <a:srgbClr val="C00000"/>
                </a:solidFill>
              </a:rPr>
              <a:t> ואת </a:t>
            </a:r>
            <a:r>
              <a:rPr lang="he-IL" sz="24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ציוניו</a:t>
            </a:r>
            <a:r>
              <a:rPr lang="he-IL" sz="2400" b="1" dirty="0">
                <a:solidFill>
                  <a:srgbClr val="C00000"/>
                </a:solidFill>
              </a:rPr>
              <a:t> במקצועות: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מתמטיקה</a:t>
            </a:r>
            <a:r>
              <a:rPr lang="he-IL" sz="24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אנגלית</a:t>
            </a:r>
            <a:r>
              <a:rPr lang="he-IL" sz="24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לשון</a:t>
            </a:r>
            <a:r>
              <a:rPr lang="he-IL" sz="2400" b="1" dirty="0">
                <a:solidFill>
                  <a:srgbClr val="C00000"/>
                </a:solidFill>
              </a:rPr>
              <a:t>, 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ומדעי המחשב </a:t>
            </a:r>
            <a:r>
              <a:rPr lang="he-IL" sz="2400" b="1" dirty="0">
                <a:solidFill>
                  <a:srgbClr val="C00000"/>
                </a:solidFill>
              </a:rPr>
              <a:t>ומחשבת עבורו ומדפיסה את ממוצע ציוניו.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34362" y="3852620"/>
            <a:ext cx="837045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e-IL" sz="2400" b="1" dirty="0">
                <a:solidFill>
                  <a:srgbClr val="C00000"/>
                </a:solidFill>
              </a:rPr>
              <a:t> כתבו פעולה </a:t>
            </a:r>
            <a:r>
              <a:rPr lang="he-IL" sz="2400" b="1" dirty="0"/>
              <a:t>המקבלת כפרמטרים</a:t>
            </a:r>
            <a:r>
              <a:rPr lang="he-IL" sz="2400" b="1" dirty="0">
                <a:solidFill>
                  <a:srgbClr val="C00000"/>
                </a:solidFill>
              </a:rPr>
              <a:t> 4 ציונים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, מחשבת ומדפיסה את הממוצע.</a:t>
            </a:r>
          </a:p>
        </p:txBody>
      </p:sp>
      <p:pic>
        <p:nvPicPr>
          <p:cNvPr id="13" name="תמונה 12" descr="Targilim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06" y="1729046"/>
            <a:ext cx="2123573" cy="21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97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204169" y="1055077"/>
            <a:ext cx="8031962" cy="4611559"/>
          </a:xfrm>
        </p:spPr>
        <p:txBody>
          <a:bodyPr>
            <a:normAutofit/>
          </a:bodyPr>
          <a:lstStyle/>
          <a:p>
            <a:r>
              <a:rPr lang="he-IL" dirty="0">
                <a:sym typeface="Varela Round"/>
              </a:rPr>
              <a:t>מהי פעולה?</a:t>
            </a:r>
          </a:p>
          <a:p>
            <a:r>
              <a:rPr lang="he-IL" dirty="0">
                <a:sym typeface="Varela Round"/>
              </a:rPr>
              <a:t>למה יש צורך בהגדרת פעולות?</a:t>
            </a:r>
            <a:r>
              <a:rPr lang="he-IL" dirty="0"/>
              <a:t> </a:t>
            </a:r>
          </a:p>
          <a:p>
            <a:r>
              <a:rPr lang="he-IL" dirty="0"/>
              <a:t>מבנה התוכנית ומקום הפעולה</a:t>
            </a:r>
          </a:p>
          <a:p>
            <a:r>
              <a:rPr lang="he-IL" dirty="0"/>
              <a:t>מבנה כללי של פעולה</a:t>
            </a:r>
          </a:p>
          <a:p>
            <a:r>
              <a:rPr lang="he-IL" dirty="0"/>
              <a:t>חלקי הפעולה ותפקידם</a:t>
            </a:r>
          </a:p>
          <a:p>
            <a:r>
              <a:rPr lang="he-IL" dirty="0"/>
              <a:t>פרמטרים</a:t>
            </a:r>
          </a:p>
          <a:p>
            <a:r>
              <a:rPr lang="he-IL" dirty="0"/>
              <a:t>הפעלת פעולה - זימון</a:t>
            </a:r>
            <a:endParaRPr lang="he-IL" dirty="0">
              <a:sym typeface="Varela Round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(פעולות)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9259-BD27-44CF-89D5-877243D9C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b="1" dirty="0"/>
              <a:t>(הגדרות בסיסיות)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</a:t>
            </a:r>
            <a:r>
              <a:rPr lang="he-IL" dirty="0"/>
              <a:t>–</a:t>
            </a:r>
            <a:r>
              <a:t> הגדרות בסיסיות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מהי פעולה?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sz="2800"/>
              <a:t>בשמה הלועזי פונקציה </a:t>
            </a:r>
            <a:r>
              <a:rPr lang="en-US" sz="2800" dirty="0"/>
              <a:t>Function</a:t>
            </a:r>
            <a:endParaRPr sz="2800"/>
          </a:p>
          <a:p>
            <a:pPr>
              <a:lnSpc>
                <a:spcPct val="150000"/>
              </a:lnSpc>
            </a:pPr>
            <a:r>
              <a:rPr sz="2800"/>
              <a:t>רצף הוראות המבצעות תת משימה </a:t>
            </a:r>
          </a:p>
          <a:p>
            <a:pPr>
              <a:lnSpc>
                <a:spcPct val="150000"/>
              </a:lnSpc>
            </a:pPr>
            <a:r>
              <a:rPr sz="2800"/>
              <a:t>קטע קוד בעל שם כלשהו, האחראי לביצוע תת משימה מסויימת</a:t>
            </a:r>
          </a:p>
          <a:p>
            <a:pPr>
              <a:lnSpc>
                <a:spcPct val="150000"/>
              </a:lnSpc>
            </a:pPr>
            <a:r>
              <a:rPr sz="2800"/>
              <a:t>פעולה נקראת גם שיטה </a:t>
            </a:r>
            <a:r>
              <a:rPr lang="en-US" sz="2800" dirty="0"/>
              <a:t>Method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8" name="מציין מיקום טקסט 13">
            <a:extLst>
              <a:ext uri="{FF2B5EF4-FFF2-40B4-BE49-F238E27FC236}">
                <a16:creationId xmlns:a16="http://schemas.microsoft.com/office/drawing/2014/main" id="{5F073F6F-B06E-4677-A445-F6E702C2E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למה יש צורך בהגדרת פעולות?</a:t>
            </a:r>
            <a:r>
              <a:rPr lang="he-IL" dirty="0"/>
              <a:t> 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sz="2800"/>
              <a:t>שיפור קריאות התוכנית - מבניות</a:t>
            </a:r>
          </a:p>
          <a:p>
            <a:pPr>
              <a:lnSpc>
                <a:spcPct val="150000"/>
              </a:lnSpc>
            </a:pPr>
            <a:r>
              <a:rPr sz="2800"/>
              <a:t>קל יותר לאתר שגיאות ולתקנן</a:t>
            </a:r>
          </a:p>
          <a:p>
            <a:pPr>
              <a:lnSpc>
                <a:spcPct val="150000"/>
              </a:lnSpc>
            </a:pPr>
            <a:r>
              <a:rPr sz="2800"/>
              <a:t>חלוקת עבודה – משימה מורכבת לכמה תתי משימות</a:t>
            </a:r>
          </a:p>
          <a:p>
            <a:pPr>
              <a:lnSpc>
                <a:spcPct val="150000"/>
              </a:lnSpc>
            </a:pPr>
            <a:r>
              <a:rPr sz="2800"/>
              <a:t>חיסכון בכתיבה</a:t>
            </a:r>
          </a:p>
          <a:p>
            <a:pPr>
              <a:lnSpc>
                <a:spcPct val="150000"/>
              </a:lnSpc>
            </a:pPr>
            <a:r>
              <a:rPr sz="2800"/>
              <a:t>שימוש חוזר </a:t>
            </a:r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הפעולה הראשית המוכרת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36" y="1699539"/>
            <a:ext cx="7824355" cy="415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פעולות – הגדרות בסיסיות</a:t>
            </a:r>
            <a:endParaRPr lang="he-IL" dirty="0"/>
          </a:p>
        </p:txBody>
      </p:sp>
      <p:sp>
        <p:nvSpPr>
          <p:cNvPr id="6" name="מציין מיקום טקסט 13">
            <a:extLst>
              <a:ext uri="{FF2B5EF4-FFF2-40B4-BE49-F238E27FC236}">
                <a16:creationId xmlns:a16="http://schemas.microsoft.com/office/drawing/2014/main" id="{A643F960-956B-4DE4-B13D-3FAADA36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מקום הפעולה בתוכנית (המחלקה הראשית – </a:t>
            </a:r>
            <a:r>
              <a:rPr lang="en-US" dirty="0"/>
              <a:t>Program</a:t>
            </a:r>
            <a:r>
              <a:rPr lang="he-IL" dirty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36" y="1699539"/>
            <a:ext cx="8065423" cy="42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84564" y="2232285"/>
            <a:ext cx="3636818" cy="14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סוגר מסולסל ימני 11"/>
          <p:cNvSpPr/>
          <p:nvPr/>
        </p:nvSpPr>
        <p:spPr>
          <a:xfrm>
            <a:off x="4769428" y="2138766"/>
            <a:ext cx="831273" cy="1595694"/>
          </a:xfrm>
          <a:prstGeom prst="rightBrace">
            <a:avLst>
              <a:gd name="adj1" fmla="val 8333"/>
              <a:gd name="adj2" fmla="val 5130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257795" y="2722419"/>
            <a:ext cx="30133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rgbClr val="C00000"/>
                </a:solidFill>
              </a:rPr>
              <a:t>פעולה כלשהי  </a:t>
            </a:r>
            <a:r>
              <a:rPr lang="he-IL" sz="2400" b="1" dirty="0" err="1">
                <a:solidFill>
                  <a:srgbClr val="C00000"/>
                </a:solidFill>
              </a:rPr>
              <a:t>-</a:t>
            </a:r>
            <a:r>
              <a:rPr lang="he-IL" sz="2400" b="1" dirty="0" err="1">
                <a:solidFill>
                  <a:srgbClr val="C00000"/>
                </a:solidFill>
                <a:sym typeface="Wingdings" pitchFamily="2" charset="2"/>
              </a:rPr>
              <a:t>-&gt;</a:t>
            </a:r>
            <a:endParaRPr lang="he-I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15596</TotalTime>
  <Words>1096</Words>
  <Application>Microsoft Office PowerPoint</Application>
  <PresentationFormat>מסך רחב</PresentationFormat>
  <Paragraphs>203</Paragraphs>
  <Slides>36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40" baseType="lpstr">
      <vt:lpstr>Arial</vt:lpstr>
      <vt:lpstr>Varela Round</vt:lpstr>
      <vt:lpstr>Wingdings</vt:lpstr>
      <vt:lpstr>ערכת נושא Office</vt:lpstr>
      <vt:lpstr>מערכת שידורים לאומית</vt:lpstr>
      <vt:lpstr>(פעולות – הגדרות בסיסיות)</vt:lpstr>
      <vt:lpstr>ידע קודם נדרש</vt:lpstr>
      <vt:lpstr>מה נלמד היום </vt:lpstr>
      <vt:lpstr>(פעולות)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סיכום ביניים</vt:lpstr>
      <vt:lpstr>הפסקה</vt:lpstr>
      <vt:lpstr>פעולות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פעולות – הגדרות בסיסיות</vt:lpstr>
      <vt:lpstr>סיכום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בן שושן חגי</cp:lastModifiedBy>
  <cp:revision>165</cp:revision>
  <dcterms:created xsi:type="dcterms:W3CDTF">2020-03-15T19:13:03Z</dcterms:created>
  <dcterms:modified xsi:type="dcterms:W3CDTF">2020-08-03T08:03:43Z</dcterms:modified>
</cp:coreProperties>
</file>