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1" r:id="rId9"/>
    <p:sldId id="282" r:id="rId10"/>
    <p:sldId id="287" r:id="rId11"/>
    <p:sldId id="288" r:id="rId12"/>
    <p:sldId id="263" r:id="rId13"/>
    <p:sldId id="286" r:id="rId14"/>
    <p:sldId id="283" r:id="rId15"/>
    <p:sldId id="284" r:id="rId16"/>
    <p:sldId id="285" r:id="rId17"/>
    <p:sldId id="289" r:id="rId18"/>
    <p:sldId id="290" r:id="rId19"/>
    <p:sldId id="291" r:id="rId20"/>
    <p:sldId id="292" r:id="rId21"/>
    <p:sldId id="293" r:id="rId22"/>
  </p:sldIdLst>
  <p:sldSz cx="12192000" cy="6858000"/>
  <p:notesSz cx="6858000" cy="9144000"/>
  <p:embeddedFontLst>
    <p:embeddedFont>
      <p:font typeface="Varela Round" panose="00000500000000000000" pitchFamily="2" charset="-79"/>
      <p:regular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76" y="60"/>
      </p:cViewPr>
      <p:guideLst>
        <p:guide orient="horz" pos="2160"/>
        <p:guide pos="384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x-none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751964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4" name="Google Shape;14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8a0534acc8_0_1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3" name="Google Shape;213;g8a0534acc8_0_1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8a0534acc8_0_1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3" name="Google Shape;213;g8a0534acc8_0_1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8a0534acc8_0_1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3" name="Google Shape;213;g8a0534acc8_0_1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8a0534acc8_0_1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3" name="Google Shape;213;g8a0534acc8_0_1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0" name="Google Shape;1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9" name="Google Shape;16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5" name="Google Shape;17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6" name="Google Shape;176;p5:notes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x-none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5" name="Google Shape;18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8a0534acc8_0_1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3" name="Google Shape;213;g8a0534acc8_0_1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שער - מערכת שידורים לאומית">
  <p:cSld name="שער - מערכת שידורים לאומית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"/>
          <p:cNvSpPr txBox="1">
            <a:spLocks noGrp="1"/>
          </p:cNvSpPr>
          <p:nvPr>
            <p:ph type="ctrTitle"/>
          </p:nvPr>
        </p:nvSpPr>
        <p:spPr>
          <a:xfrm>
            <a:off x="516000" y="2693989"/>
            <a:ext cx="111600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Arial"/>
              <a:buNone/>
              <a:defRPr sz="6601" b="1" i="0" u="none" strike="noStrike" cap="non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2"/>
          <p:cNvSpPr/>
          <p:nvPr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2"/>
          <p:cNvSpPr/>
          <p:nvPr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"/>
          <p:cNvSpPr/>
          <p:nvPr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" name="Google Shape;25;p2"/>
          <p:cNvPicPr preferRelativeResize="0"/>
          <p:nvPr/>
        </p:nvPicPr>
        <p:blipFill rotWithShape="1">
          <a:blip r:embed="rId2">
            <a:alphaModFix/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2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2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2"/>
          <p:cNvSpPr/>
          <p:nvPr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2"/>
          <p:cNvSpPr/>
          <p:nvPr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פרטי השיעור, מקצוע ומורה">
  <p:cSld name="פרטי השיעור, מקצוע ומורה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"/>
          <p:cNvSpPr/>
          <p:nvPr/>
        </p:nvSpPr>
        <p:spPr>
          <a:xfrm>
            <a:off x="212943" y="1396870"/>
            <a:ext cx="14000014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3"/>
          <p:cNvSpPr/>
          <p:nvPr/>
        </p:nvSpPr>
        <p:spPr>
          <a:xfrm>
            <a:off x="7329949" y="6240593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3"/>
          <p:cNvSpPr/>
          <p:nvPr/>
        </p:nvSpPr>
        <p:spPr>
          <a:xfrm>
            <a:off x="-501113" y="872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3"/>
          <p:cNvSpPr/>
          <p:nvPr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3"/>
          <p:cNvSpPr/>
          <p:nvPr/>
        </p:nvSpPr>
        <p:spPr>
          <a:xfrm>
            <a:off x="9066088" y="593003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3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3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3"/>
          <p:cNvSpPr/>
          <p:nvPr/>
        </p:nvSpPr>
        <p:spPr>
          <a:xfrm rot="5400000">
            <a:off x="10107940" y="1972518"/>
            <a:ext cx="6987520" cy="2819401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3"/>
          <p:cNvSpPr/>
          <p:nvPr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3"/>
          <p:cNvSpPr txBox="1"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  <a:defRPr sz="6600" b="1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sz="3600" b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>
            <a:endParaRPr/>
          </a:p>
        </p:txBody>
      </p:sp>
      <p:sp>
        <p:nvSpPr>
          <p:cNvPr id="42" name="Google Shape;42;p3"/>
          <p:cNvSpPr txBox="1">
            <a:spLocks noGrp="1"/>
          </p:cNvSpPr>
          <p:nvPr>
            <p:ph type="body" idx="2"/>
          </p:nvPr>
        </p:nvSpPr>
        <p:spPr>
          <a:xfrm>
            <a:off x="696000" y="3655832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sz="2800" b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sz="32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3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x-none" sz="18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800" b="0" i="0" u="none" strike="noStrike" cap="none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וכן פריסה 3" type="obj">
  <p:cSld name="OBJEC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"/>
          <p:cNvSpPr txBox="1">
            <a:spLocks noGrp="1"/>
          </p:cNvSpPr>
          <p:nvPr>
            <p:ph type="title"/>
          </p:nvPr>
        </p:nvSpPr>
        <p:spPr>
          <a:xfrm>
            <a:off x="1024128" y="152134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0" rIns="36000" bIns="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Arial"/>
              <a:buNone/>
              <a:defRPr sz="4400" b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body" idx="1"/>
          </p:nvPr>
        </p:nvSpPr>
        <p:spPr>
          <a:xfrm>
            <a:off x="1024128" y="1049185"/>
            <a:ext cx="8031962" cy="4611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81000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/>
          <p:nvPr/>
        </p:nvSpPr>
        <p:spPr>
          <a:xfrm>
            <a:off x="-234936" y="5807316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4"/>
          <p:cNvSpPr/>
          <p:nvPr/>
        </p:nvSpPr>
        <p:spPr>
          <a:xfrm>
            <a:off x="11218431" y="239177"/>
            <a:ext cx="1706880" cy="4583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4"/>
          <p:cNvSpPr/>
          <p:nvPr/>
        </p:nvSpPr>
        <p:spPr>
          <a:xfrm>
            <a:off x="-388620" y="6235866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4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4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4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4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4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x-none" sz="1800" b="0" i="0" u="none" strike="noStrike" cap="none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800" b="0" i="0" u="none" strike="noStrike" cap="none">
              <a:solidFill>
                <a:srgbClr val="D8D8D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פרק חדש">
  <p:cSld name="פרק חדש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5"/>
          <p:cNvSpPr/>
          <p:nvPr/>
        </p:nvSpPr>
        <p:spPr>
          <a:xfrm>
            <a:off x="212943" y="1396870"/>
            <a:ext cx="14129222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0" i="0" u="none" strike="noStrike" cap="non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5"/>
          <p:cNvSpPr txBox="1">
            <a:spLocks noGrp="1"/>
          </p:cNvSpPr>
          <p:nvPr>
            <p:ph type="ctrTitle"/>
          </p:nvPr>
        </p:nvSpPr>
        <p:spPr>
          <a:xfrm>
            <a:off x="696000" y="1959646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Arial"/>
              <a:buNone/>
              <a:defRPr sz="6601" b="1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5"/>
          <p:cNvSpPr/>
          <p:nvPr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5"/>
          <p:cNvSpPr/>
          <p:nvPr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5"/>
          <p:cNvSpPr/>
          <p:nvPr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5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5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5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5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5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x-none" sz="18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800" b="0" i="0" u="none" strike="noStrike" cap="none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5"/>
          <p:cNvSpPr txBox="1">
            <a:spLocks noGrp="1"/>
          </p:cNvSpPr>
          <p:nvPr>
            <p:ph type="body" idx="1"/>
          </p:nvPr>
        </p:nvSpPr>
        <p:spPr>
          <a:xfrm>
            <a:off x="1461052" y="3379305"/>
            <a:ext cx="9203635" cy="804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/>
            </a:lvl1pPr>
            <a:lvl2pPr marL="914400" lvl="1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וכן פריסה 2">
  <p:cSld name="כותרת ותוכן פריסה 2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6"/>
          <p:cNvSpPr txBox="1"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Arial"/>
              <a:buNone/>
              <a:defRPr sz="44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6"/>
          <p:cNvSpPr txBox="1">
            <a:spLocks noGrp="1"/>
          </p:cNvSpPr>
          <p:nvPr>
            <p:ph type="body" idx="1"/>
          </p:nvPr>
        </p:nvSpPr>
        <p:spPr>
          <a:xfrm>
            <a:off x="515273" y="1024128"/>
            <a:ext cx="11161453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  <a:defRPr sz="3000" b="1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1" name="Google Shape;71;p6"/>
          <p:cNvSpPr txBox="1">
            <a:spLocks noGrp="1"/>
          </p:cNvSpPr>
          <p:nvPr>
            <p:ph type="body" idx="2"/>
          </p:nvPr>
        </p:nvSpPr>
        <p:spPr>
          <a:xfrm>
            <a:off x="515273" y="1567973"/>
            <a:ext cx="11161453" cy="3522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72" name="Google Shape;72;p6"/>
          <p:cNvSpPr/>
          <p:nvPr/>
        </p:nvSpPr>
        <p:spPr>
          <a:xfrm>
            <a:off x="-1377633" y="110284"/>
            <a:ext cx="210552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6"/>
          <p:cNvSpPr/>
          <p:nvPr/>
        </p:nvSpPr>
        <p:spPr>
          <a:xfrm>
            <a:off x="-1729189" y="435139"/>
            <a:ext cx="2615798" cy="32187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6"/>
          <p:cNvSpPr/>
          <p:nvPr/>
        </p:nvSpPr>
        <p:spPr>
          <a:xfrm>
            <a:off x="9323387" y="55553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6"/>
          <p:cNvSpPr/>
          <p:nvPr/>
        </p:nvSpPr>
        <p:spPr>
          <a:xfrm>
            <a:off x="8679109" y="6024163"/>
            <a:ext cx="4127100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6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x-none" sz="18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800" b="0" i="0" u="none" strike="noStrike" cap="none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6"/>
          <p:cNvSpPr/>
          <p:nvPr/>
        </p:nvSpPr>
        <p:spPr>
          <a:xfrm>
            <a:off x="11005702" y="5213334"/>
            <a:ext cx="2372591" cy="25130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6"/>
          <p:cNvSpPr/>
          <p:nvPr/>
        </p:nvSpPr>
        <p:spPr>
          <a:xfrm rot="5400000">
            <a:off x="10107940" y="1954539"/>
            <a:ext cx="6987520" cy="2819401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6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וכן פריסה 5">
  <p:cSld name="כותרת ותוכן פריסה 5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7"/>
          <p:cNvSpPr/>
          <p:nvPr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7"/>
          <p:cNvSpPr txBox="1"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Arial"/>
              <a:buNone/>
              <a:defRPr sz="44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7"/>
          <p:cNvSpPr txBox="1">
            <a:spLocks noGrp="1"/>
          </p:cNvSpPr>
          <p:nvPr>
            <p:ph type="body" idx="1"/>
          </p:nvPr>
        </p:nvSpPr>
        <p:spPr>
          <a:xfrm>
            <a:off x="1026926" y="1025601"/>
            <a:ext cx="9802368" cy="4314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  <a:defRPr sz="3000" b="1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4" name="Google Shape;84;p7"/>
          <p:cNvSpPr txBox="1">
            <a:spLocks noGrp="1"/>
          </p:cNvSpPr>
          <p:nvPr>
            <p:ph type="body" idx="2"/>
          </p:nvPr>
        </p:nvSpPr>
        <p:spPr>
          <a:xfrm>
            <a:off x="1026927" y="1710442"/>
            <a:ext cx="8212766" cy="4152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85" name="Google Shape;85;p7"/>
          <p:cNvSpPr/>
          <p:nvPr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7"/>
          <p:cNvSpPr/>
          <p:nvPr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7"/>
          <p:cNvSpPr/>
          <p:nvPr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7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7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7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7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7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x-none" sz="18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800" b="0" i="0" u="none" strike="noStrike" cap="none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וכן פריסה 1">
  <p:cSld name="כותרת ותוכן פריסה 1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0"/>
          <p:cNvSpPr/>
          <p:nvPr/>
        </p:nvSpPr>
        <p:spPr>
          <a:xfrm>
            <a:off x="6581228" y="6447542"/>
            <a:ext cx="5993234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0"/>
          <p:cNvSpPr/>
          <p:nvPr/>
        </p:nvSpPr>
        <p:spPr>
          <a:xfrm>
            <a:off x="9704146" y="5381191"/>
            <a:ext cx="3496396" cy="442359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0"/>
          <p:cNvSpPr txBox="1">
            <a:spLocks noGrp="1"/>
          </p:cNvSpPr>
          <p:nvPr>
            <p:ph type="body" idx="1"/>
          </p:nvPr>
        </p:nvSpPr>
        <p:spPr>
          <a:xfrm>
            <a:off x="515273" y="998859"/>
            <a:ext cx="11161453" cy="4062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22" name="Google Shape;122;p10"/>
          <p:cNvSpPr txBox="1"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Arial"/>
              <a:buNone/>
              <a:defRPr sz="44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0"/>
          <p:cNvSpPr/>
          <p:nvPr/>
        </p:nvSpPr>
        <p:spPr>
          <a:xfrm>
            <a:off x="-1226982" y="101748"/>
            <a:ext cx="2160598" cy="21681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0"/>
          <p:cNvSpPr/>
          <p:nvPr/>
        </p:nvSpPr>
        <p:spPr>
          <a:xfrm>
            <a:off x="-2054055" y="390797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0"/>
          <p:cNvSpPr/>
          <p:nvPr/>
        </p:nvSpPr>
        <p:spPr>
          <a:xfrm>
            <a:off x="7978665" y="5944772"/>
            <a:ext cx="4766811" cy="38154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0"/>
          <p:cNvSpPr/>
          <p:nvPr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0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x-none" sz="18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800" b="0" i="0" u="none" strike="noStrike" cap="none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0"/>
          <p:cNvSpPr/>
          <p:nvPr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0"/>
          <p:cNvSpPr/>
          <p:nvPr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ראשית ושתי תמונות">
  <p:cSld name="כותרת ראשית ושתי תמונות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1"/>
          <p:cNvSpPr>
            <a:spLocks noGrp="1"/>
          </p:cNvSpPr>
          <p:nvPr>
            <p:ph type="pic" idx="2"/>
          </p:nvPr>
        </p:nvSpPr>
        <p:spPr>
          <a:xfrm>
            <a:off x="594360" y="1310640"/>
            <a:ext cx="451104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2" name="Google Shape;132;p11"/>
          <p:cNvSpPr txBox="1"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Arial"/>
              <a:buNone/>
              <a:defRPr sz="44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1"/>
          <p:cNvSpPr/>
          <p:nvPr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1"/>
          <p:cNvSpPr/>
          <p:nvPr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1"/>
          <p:cNvSpPr/>
          <p:nvPr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1"/>
          <p:cNvSpPr/>
          <p:nvPr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1"/>
          <p:cNvSpPr>
            <a:spLocks noGrp="1"/>
          </p:cNvSpPr>
          <p:nvPr>
            <p:ph type="pic" idx="3"/>
          </p:nvPr>
        </p:nvSpPr>
        <p:spPr>
          <a:xfrm>
            <a:off x="5372315" y="1310640"/>
            <a:ext cx="451104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8" name="Google Shape;138;p11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1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1"/>
          <p:cNvSpPr/>
          <p:nvPr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1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4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922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r" rtl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A9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A9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9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9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9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9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9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9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9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9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9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  <p:sp>
        <p:nvSpPr>
          <p:cNvPr id="15" name="Google Shape;15;p1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1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w="25400" cap="flat" cmpd="sng">
            <a:solidFill>
              <a:srgbClr val="E6E6E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6" r:id="rId7"/>
    <p:sldLayoutId id="2147483657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2"/>
          <p:cNvSpPr txBox="1">
            <a:spLocks noGrp="1"/>
          </p:cNvSpPr>
          <p:nvPr>
            <p:ph type="ctrTitle"/>
          </p:nvPr>
        </p:nvSpPr>
        <p:spPr>
          <a:xfrm>
            <a:off x="1" y="2693893"/>
            <a:ext cx="12192000" cy="1470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0"/>
              <a:buFont typeface="Arial"/>
              <a:buNone/>
            </a:pPr>
            <a:r>
              <a:rPr lang="x-none"/>
              <a:t>מערכת שידורים לאומית</a:t>
            </a:r>
            <a:endParaRPr/>
          </a:p>
        </p:txBody>
      </p:sp>
      <p:sp>
        <p:nvSpPr>
          <p:cNvPr id="147" name="Google Shape;147;p12"/>
          <p:cNvSpPr/>
          <p:nvPr/>
        </p:nvSpPr>
        <p:spPr>
          <a:xfrm>
            <a:off x="12279398" y="6653"/>
            <a:ext cx="2404790" cy="663867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שקופית זו היא חובה</a:t>
            </a:r>
            <a:endParaRPr sz="1800" b="1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2"/>
          <p:cNvSpPr/>
          <p:nvPr/>
        </p:nvSpPr>
        <p:spPr>
          <a:xfrm>
            <a:off x="12279398" y="746985"/>
            <a:ext cx="2404790" cy="4230129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בשפה הערבית יש להשתמש באחד הפונטים הבאים:</a:t>
            </a:r>
            <a:endParaRPr sz="1800" b="1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Arial</a:t>
            </a:r>
            <a:endParaRPr sz="1800" b="1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Calibri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Simplified Arabic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br>
              <a:rPr lang="x-none" sz="18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(שימו לב </a:t>
            </a:r>
            <a:r>
              <a:rPr lang="x-none" sz="1800" b="1" i="0" u="sng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להימנע</a:t>
            </a: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מהשימוש ב-Varela Round  בו נעשה שימוש במצגות בשפות </a:t>
            </a:r>
            <a:b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העברית והאנגלית, </a:t>
            </a:r>
            <a:b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כיוון שהוא משבש את השפה הערבית) </a:t>
            </a:r>
            <a:endParaRPr sz="18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9"/>
          <p:cNvSpPr txBox="1">
            <a:spLocks noGrp="1"/>
          </p:cNvSpPr>
          <p:nvPr>
            <p:ph type="title"/>
          </p:nvPr>
        </p:nvSpPr>
        <p:spPr>
          <a:xfrm>
            <a:off x="1076446" y="389346"/>
            <a:ext cx="106215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342934" lvl="0">
              <a:lnSpc>
                <a:spcPct val="150000"/>
              </a:lnSpc>
            </a:pPr>
            <a:r>
              <a:rPr lang="ar-JO" sz="3600" dirty="0"/>
              <a:t>7.4.1  حساب القيمة الحالية الصافية وفحص جدوى الاستثمار</a:t>
            </a:r>
            <a:endParaRPr lang="ar-JO" sz="3600" dirty="0">
              <a:solidFill>
                <a:schemeClr val="dk1"/>
              </a:solidFill>
            </a:endParaRPr>
          </a:p>
        </p:txBody>
      </p:sp>
      <p:sp>
        <p:nvSpPr>
          <p:cNvPr id="216" name="Google Shape;216;p19"/>
          <p:cNvSpPr txBox="1">
            <a:spLocks noGrp="1"/>
          </p:cNvSpPr>
          <p:nvPr>
            <p:ph type="body" idx="1"/>
          </p:nvPr>
        </p:nvSpPr>
        <p:spPr>
          <a:xfrm>
            <a:off x="515273" y="1569546"/>
            <a:ext cx="111615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</a:pPr>
            <a:r>
              <a:rPr lang="x-none" sz="2800"/>
              <a:t>مثال</a:t>
            </a:r>
            <a:endParaRPr sz="2800" dirty="0"/>
          </a:p>
        </p:txBody>
      </p:sp>
      <p:sp>
        <p:nvSpPr>
          <p:cNvPr id="218" name="Google Shape;218;p19"/>
          <p:cNvSpPr/>
          <p:nvPr/>
        </p:nvSpPr>
        <p:spPr>
          <a:xfrm>
            <a:off x="12279398" y="0"/>
            <a:ext cx="2277600" cy="4520100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מחקו שקופית זו בסיום הכנת המצגת</a:t>
            </a:r>
            <a:endParaRPr sz="18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43148"/>
              </p:ext>
            </p:extLst>
          </p:nvPr>
        </p:nvGraphicFramePr>
        <p:xfrm>
          <a:off x="409899" y="1686911"/>
          <a:ext cx="10578666" cy="3508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1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1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1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1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12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68017">
                <a:tc>
                  <a:txBody>
                    <a:bodyPr/>
                    <a:lstStyle/>
                    <a:p>
                      <a:pPr algn="ctr"/>
                      <a:r>
                        <a:rPr lang="ar-JO" sz="2800" dirty="0"/>
                        <a:t>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dirty="0"/>
                        <a:t>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dirty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dirty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dirty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dirty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3600" dirty="0"/>
                        <a:t>الفترة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0073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dirty="0"/>
                        <a:t>-45000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3600" dirty="0"/>
                        <a:t>الاستثمار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0073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40000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dirty="0"/>
                        <a:t>12000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dirty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dirty="0"/>
                        <a:t>15000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dirty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3600" dirty="0"/>
                        <a:t>الدخل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0073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/>
                        <a:t>40000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b="1" dirty="0"/>
                        <a:t>12000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b="1" dirty="0"/>
                        <a:t>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b="1" dirty="0"/>
                        <a:t>15000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b="1" dirty="0"/>
                        <a:t>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2800" b="1" dirty="0"/>
                        <a:t>-45000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3600" b="1" dirty="0"/>
                        <a:t>المجموع</a:t>
                      </a:r>
                      <a:endParaRPr lang="en-US" sz="3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26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8"/>
          <p:cNvSpPr txBox="1">
            <a:spLocks noGrp="1"/>
          </p:cNvSpPr>
          <p:nvPr>
            <p:ph type="title"/>
          </p:nvPr>
        </p:nvSpPr>
        <p:spPr>
          <a:xfrm>
            <a:off x="1076446" y="389346"/>
            <a:ext cx="10621546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342934" lvl="0">
              <a:lnSpc>
                <a:spcPct val="150000"/>
              </a:lnSpc>
            </a:pPr>
            <a:r>
              <a:rPr lang="ar-JO" sz="3600" dirty="0"/>
              <a:t>7.4.1  حساب القيمة الحالية الصافية وفحص جدوى الاستثمار</a:t>
            </a:r>
          </a:p>
        </p:txBody>
      </p:sp>
      <p:sp>
        <p:nvSpPr>
          <p:cNvPr id="202" name="Google Shape;202;p18"/>
          <p:cNvSpPr txBox="1">
            <a:spLocks noGrp="1"/>
          </p:cNvSpPr>
          <p:nvPr>
            <p:ph type="body" idx="1"/>
          </p:nvPr>
        </p:nvSpPr>
        <p:spPr>
          <a:xfrm>
            <a:off x="515273" y="1569546"/>
            <a:ext cx="11161453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</a:pPr>
            <a:r>
              <a:rPr lang="ar-JO" sz="2800" dirty="0"/>
              <a:t>البديل الثاني</a:t>
            </a:r>
            <a:endParaRPr sz="2800" dirty="0"/>
          </a:p>
        </p:txBody>
      </p:sp>
      <p:sp>
        <p:nvSpPr>
          <p:cNvPr id="204" name="Google Shape;204;p18"/>
          <p:cNvSpPr/>
          <p:nvPr/>
        </p:nvSpPr>
        <p:spPr>
          <a:xfrm>
            <a:off x="12279398" y="0"/>
            <a:ext cx="2277745" cy="4520046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מחקו שקופית זו בסיום הכנת המצגת</a:t>
            </a:r>
            <a:endParaRPr sz="18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18"/>
          <p:cNvSpPr/>
          <p:nvPr/>
        </p:nvSpPr>
        <p:spPr>
          <a:xfrm>
            <a:off x="434266" y="1569566"/>
            <a:ext cx="9624133" cy="2950480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 rtl="1">
              <a:buSzPts val="4400"/>
            </a:pPr>
            <a:r>
              <a:rPr lang="pt-BR" sz="2000" dirty="0">
                <a:solidFill>
                  <a:schemeClr val="lt1"/>
                </a:solidFill>
              </a:rPr>
              <a:t>NPV= </a:t>
            </a:r>
            <a:r>
              <a:rPr lang="pt-BR" sz="2000" u="sng" dirty="0">
                <a:solidFill>
                  <a:schemeClr val="lt1"/>
                </a:solidFill>
              </a:rPr>
              <a:t>CF1</a:t>
            </a:r>
            <a:r>
              <a:rPr lang="pt-BR" sz="2000" dirty="0">
                <a:solidFill>
                  <a:schemeClr val="lt1"/>
                </a:solidFill>
              </a:rPr>
              <a:t>  + </a:t>
            </a:r>
            <a:r>
              <a:rPr lang="pt-BR" sz="2000" u="sng" dirty="0">
                <a:solidFill>
                  <a:schemeClr val="lt1"/>
                </a:solidFill>
              </a:rPr>
              <a:t>CF2</a:t>
            </a:r>
            <a:r>
              <a:rPr lang="pt-BR" sz="2000" dirty="0">
                <a:solidFill>
                  <a:schemeClr val="lt1"/>
                </a:solidFill>
              </a:rPr>
              <a:t>  +   </a:t>
            </a:r>
            <a:r>
              <a:rPr lang="pt-BR" sz="2000" u="sng" dirty="0">
                <a:solidFill>
                  <a:schemeClr val="lt1"/>
                </a:solidFill>
              </a:rPr>
              <a:t>CF3</a:t>
            </a:r>
            <a:r>
              <a:rPr lang="pt-BR" sz="2000" dirty="0">
                <a:solidFill>
                  <a:schemeClr val="lt1"/>
                </a:solidFill>
              </a:rPr>
              <a:t>   +…+ </a:t>
            </a:r>
            <a:r>
              <a:rPr lang="pt-BR" sz="2000" u="sng" dirty="0">
                <a:solidFill>
                  <a:schemeClr val="lt1"/>
                </a:solidFill>
              </a:rPr>
              <a:t>CFn</a:t>
            </a:r>
            <a:r>
              <a:rPr lang="pt-BR" sz="2000" dirty="0">
                <a:solidFill>
                  <a:schemeClr val="lt1"/>
                </a:solidFill>
              </a:rPr>
              <a:t> - I</a:t>
            </a:r>
          </a:p>
          <a:p>
            <a:pPr lvl="0" algn="ctr" rtl="1">
              <a:buSzPts val="4400"/>
            </a:pPr>
            <a:r>
              <a:rPr lang="pt-BR" sz="1800" dirty="0">
                <a:solidFill>
                  <a:schemeClr val="lt1"/>
                </a:solidFill>
              </a:rPr>
              <a:t>         (1+r)^1    (1+r)^2   (1+r)^3</a:t>
            </a:r>
            <a:r>
              <a:rPr lang="pt-BR" sz="2400" dirty="0">
                <a:solidFill>
                  <a:schemeClr val="lt1"/>
                </a:solidFill>
              </a:rPr>
              <a:t>        </a:t>
            </a:r>
            <a:r>
              <a:rPr lang="pt-BR" sz="1800" dirty="0">
                <a:solidFill>
                  <a:schemeClr val="lt1"/>
                </a:solidFill>
              </a:rPr>
              <a:t>(1+r)^t</a:t>
            </a:r>
            <a:r>
              <a:rPr lang="pt-BR" sz="2400" dirty="0">
                <a:solidFill>
                  <a:schemeClr val="lt1"/>
                </a:solidFill>
              </a:rPr>
              <a:t> </a:t>
            </a:r>
          </a:p>
          <a:p>
            <a:pPr lvl="0" algn="ctr" rtl="1">
              <a:buSzPts val="4400"/>
            </a:pPr>
            <a:r>
              <a:rPr lang="pt-BR" sz="2000" dirty="0">
                <a:solidFill>
                  <a:schemeClr val="lt1"/>
                </a:solidFill>
              </a:rPr>
              <a:t> </a:t>
            </a:r>
          </a:p>
          <a:p>
            <a:pPr lvl="0" algn="ctr" rtl="1">
              <a:buSzPts val="4400"/>
            </a:pPr>
            <a:r>
              <a:rPr lang="pt-BR" sz="2000" dirty="0">
                <a:solidFill>
                  <a:schemeClr val="lt1"/>
                </a:solidFill>
              </a:rPr>
              <a:t>NPV = </a:t>
            </a:r>
            <a:r>
              <a:rPr lang="en-GB" sz="2000" dirty="0">
                <a:solidFill>
                  <a:schemeClr val="lt1"/>
                </a:solidFill>
              </a:rPr>
              <a:t>   0    </a:t>
            </a:r>
            <a:r>
              <a:rPr lang="pt-BR" sz="2000" dirty="0">
                <a:solidFill>
                  <a:schemeClr val="lt1"/>
                </a:solidFill>
              </a:rPr>
              <a:t>+  </a:t>
            </a:r>
            <a:r>
              <a:rPr lang="pt-BR" sz="2000" u="sng" dirty="0">
                <a:solidFill>
                  <a:schemeClr val="lt1"/>
                </a:solidFill>
              </a:rPr>
              <a:t>15000 </a:t>
            </a:r>
            <a:r>
              <a:rPr lang="pt-BR" sz="2000" dirty="0">
                <a:solidFill>
                  <a:schemeClr val="lt1"/>
                </a:solidFill>
              </a:rPr>
              <a:t>+     </a:t>
            </a:r>
            <a:r>
              <a:rPr lang="pt-BR" sz="2000" u="sng" dirty="0">
                <a:solidFill>
                  <a:schemeClr val="lt1"/>
                </a:solidFill>
              </a:rPr>
              <a:t>0     </a:t>
            </a:r>
            <a:r>
              <a:rPr lang="pt-BR" sz="2000" dirty="0">
                <a:solidFill>
                  <a:schemeClr val="lt1"/>
                </a:solidFill>
              </a:rPr>
              <a:t>+ </a:t>
            </a:r>
            <a:r>
              <a:rPr lang="pt-BR" sz="2000" u="sng" dirty="0">
                <a:solidFill>
                  <a:schemeClr val="lt1"/>
                </a:solidFill>
              </a:rPr>
              <a:t>12000</a:t>
            </a:r>
            <a:r>
              <a:rPr lang="pt-BR" sz="2000" dirty="0">
                <a:solidFill>
                  <a:schemeClr val="lt1"/>
                </a:solidFill>
              </a:rPr>
              <a:t> +  </a:t>
            </a:r>
            <a:r>
              <a:rPr lang="pt-BR" sz="2000" u="sng" dirty="0">
                <a:solidFill>
                  <a:schemeClr val="lt1"/>
                </a:solidFill>
              </a:rPr>
              <a:t>40000 </a:t>
            </a:r>
            <a:r>
              <a:rPr lang="pt-BR" sz="2000" dirty="0">
                <a:solidFill>
                  <a:schemeClr val="lt1"/>
                </a:solidFill>
              </a:rPr>
              <a:t>– 45000</a:t>
            </a:r>
            <a:endParaRPr lang="ar-JO" sz="1800" dirty="0">
              <a:solidFill>
                <a:schemeClr val="lt1"/>
              </a:solidFill>
            </a:endParaRPr>
          </a:p>
          <a:p>
            <a:pPr lvl="0" algn="ctr" rtl="1">
              <a:buSzPts val="4400"/>
            </a:pPr>
            <a:r>
              <a:rPr lang="pt-BR" sz="1800" dirty="0">
                <a:solidFill>
                  <a:schemeClr val="lt1"/>
                </a:solidFill>
              </a:rPr>
              <a:t>            (1.</a:t>
            </a:r>
            <a:r>
              <a:rPr lang="en-GB" sz="1800" dirty="0">
                <a:solidFill>
                  <a:schemeClr val="lt1"/>
                </a:solidFill>
              </a:rPr>
              <a:t>12</a:t>
            </a:r>
            <a:r>
              <a:rPr lang="pt-BR" sz="1800" dirty="0">
                <a:solidFill>
                  <a:schemeClr val="lt1"/>
                </a:solidFill>
              </a:rPr>
              <a:t>)^2  (1.12)^3  (1.12)^4    (1.12)^5</a:t>
            </a:r>
          </a:p>
          <a:p>
            <a:pPr lvl="0" algn="ctr" rtl="1">
              <a:buSzPts val="4400"/>
            </a:pPr>
            <a:endParaRPr lang="pt-BR" sz="1800" dirty="0">
              <a:solidFill>
                <a:schemeClr val="lt1"/>
              </a:solidFill>
            </a:endParaRPr>
          </a:p>
          <a:p>
            <a:pPr lvl="0" algn="ctr" rtl="1">
              <a:buSzPts val="4400"/>
            </a:pPr>
            <a:r>
              <a:rPr lang="pt-BR" sz="1800" dirty="0">
                <a:solidFill>
                  <a:schemeClr val="lt1"/>
                </a:solidFill>
              </a:rPr>
              <a:t>NPV = -2718 </a:t>
            </a:r>
          </a:p>
        </p:txBody>
      </p:sp>
      <p:sp>
        <p:nvSpPr>
          <p:cNvPr id="13" name="Google Shape;205;p18"/>
          <p:cNvSpPr/>
          <p:nvPr/>
        </p:nvSpPr>
        <p:spPr>
          <a:xfrm>
            <a:off x="7371094" y="4706734"/>
            <a:ext cx="1939159" cy="7200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dirty="0">
                <a:solidFill>
                  <a:schemeClr val="lt1"/>
                </a:solidFill>
              </a:rPr>
              <a:t>NPV &lt; 0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205;p18"/>
          <p:cNvSpPr/>
          <p:nvPr/>
        </p:nvSpPr>
        <p:spPr>
          <a:xfrm>
            <a:off x="1159482" y="4706733"/>
            <a:ext cx="2175642" cy="720001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ar-JO" sz="2400" dirty="0">
                <a:solidFill>
                  <a:schemeClr val="lt1"/>
                </a:solidFill>
              </a:rPr>
              <a:t>الاستثمار غير مستحب</a:t>
            </a:r>
            <a:endParaRPr sz="2400" dirty="0">
              <a:solidFill>
                <a:schemeClr val="lt1"/>
              </a:solidFill>
            </a:endParaRPr>
          </a:p>
        </p:txBody>
      </p:sp>
      <p:sp>
        <p:nvSpPr>
          <p:cNvPr id="15" name="Google Shape;436;p35"/>
          <p:cNvSpPr/>
          <p:nvPr/>
        </p:nvSpPr>
        <p:spPr>
          <a:xfrm rot="5400000">
            <a:off x="5204460" y="4387862"/>
            <a:ext cx="409088" cy="1357745"/>
          </a:xfrm>
          <a:prstGeom prst="downArrow">
            <a:avLst>
              <a:gd name="adj1" fmla="val 50000"/>
              <a:gd name="adj2" fmla="val 80000"/>
            </a:avLst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901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" grpId="0" build="p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9"/>
          <p:cNvSpPr txBox="1">
            <a:spLocks noGrp="1"/>
          </p:cNvSpPr>
          <p:nvPr>
            <p:ph type="title"/>
          </p:nvPr>
        </p:nvSpPr>
        <p:spPr>
          <a:xfrm>
            <a:off x="1076446" y="389346"/>
            <a:ext cx="106215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342934" lvl="0">
              <a:lnSpc>
                <a:spcPct val="150000"/>
              </a:lnSpc>
            </a:pPr>
            <a:r>
              <a:rPr lang="ar-JO" sz="3600" dirty="0"/>
              <a:t>7.4.2  المقارنة بين بدائل الاستثمار</a:t>
            </a:r>
            <a:endParaRPr lang="ar-JO" sz="3600" dirty="0">
              <a:solidFill>
                <a:schemeClr val="dk1"/>
              </a:solidFill>
            </a:endParaRPr>
          </a:p>
        </p:txBody>
      </p:sp>
      <p:sp>
        <p:nvSpPr>
          <p:cNvPr id="217" name="Google Shape;217;p19"/>
          <p:cNvSpPr txBox="1">
            <a:spLocks noGrp="1"/>
          </p:cNvSpPr>
          <p:nvPr>
            <p:ph type="body" idx="2"/>
          </p:nvPr>
        </p:nvSpPr>
        <p:spPr>
          <a:xfrm>
            <a:off x="579912" y="1503209"/>
            <a:ext cx="11161500" cy="577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6200" indent="0" algn="just">
              <a:buNone/>
            </a:pPr>
            <a:r>
              <a:rPr lang="ar-JO" dirty="0"/>
              <a:t>عندما يتم تقديم بعض البدائل للمستثمر ، فإن لديه الفرصة للنظر في الخيار الأكثر قيمة من الآخر. </a:t>
            </a:r>
          </a:p>
          <a:p>
            <a:pPr marL="76200" indent="0" algn="just">
              <a:buNone/>
            </a:pPr>
            <a:endParaRPr lang="ar-JO" dirty="0"/>
          </a:p>
        </p:txBody>
      </p:sp>
      <p:sp>
        <p:nvSpPr>
          <p:cNvPr id="218" name="Google Shape;218;p19"/>
          <p:cNvSpPr/>
          <p:nvPr/>
        </p:nvSpPr>
        <p:spPr>
          <a:xfrm>
            <a:off x="12279398" y="0"/>
            <a:ext cx="2277600" cy="4520100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מחקו שקופית זו בסיום הכנת המצגת</a:t>
            </a:r>
            <a:endParaRPr sz="18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217;p19"/>
          <p:cNvSpPr txBox="1">
            <a:spLocks noGrp="1"/>
          </p:cNvSpPr>
          <p:nvPr>
            <p:ph type="body" idx="2"/>
          </p:nvPr>
        </p:nvSpPr>
        <p:spPr>
          <a:xfrm>
            <a:off x="606189" y="1976385"/>
            <a:ext cx="11161500" cy="567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6200" indent="0" algn="just">
              <a:buNone/>
            </a:pPr>
            <a:r>
              <a:rPr lang="ar-JO" dirty="0"/>
              <a:t>البديل الذي يكون قيمته الحالية صافي </a:t>
            </a:r>
            <a:r>
              <a:rPr lang="en-US" dirty="0"/>
              <a:t>NPV </a:t>
            </a:r>
            <a:r>
              <a:rPr lang="ar-JO" dirty="0"/>
              <a:t> هو الأعلى سيكون البديل الأكثر مناسبة (ملائمة مربحة ) للمستثمر.</a:t>
            </a:r>
          </a:p>
        </p:txBody>
      </p:sp>
      <p:sp>
        <p:nvSpPr>
          <p:cNvPr id="17" name="Google Shape;217;p19"/>
          <p:cNvSpPr txBox="1">
            <a:spLocks noGrp="1"/>
          </p:cNvSpPr>
          <p:nvPr>
            <p:ph type="body" idx="2"/>
          </p:nvPr>
        </p:nvSpPr>
        <p:spPr>
          <a:xfrm>
            <a:off x="616700" y="2696785"/>
            <a:ext cx="11161500" cy="1823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6200" indent="0" algn="just">
              <a:buNone/>
            </a:pPr>
            <a:r>
              <a:rPr lang="ar-JO" dirty="0"/>
              <a:t>تتم مقارنة النتيجة التي نحصل عليها بالنتائج المقابلة للاستثمارات المحتملة الأخرى ، حيث إن القيمة الحالية الصافية العالية التي توجهنا إلى اختيار أكثر طرق الاستثمار مجدية المربحة 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9"/>
          <p:cNvSpPr txBox="1">
            <a:spLocks noGrp="1"/>
          </p:cNvSpPr>
          <p:nvPr>
            <p:ph type="title"/>
          </p:nvPr>
        </p:nvSpPr>
        <p:spPr>
          <a:xfrm>
            <a:off x="1076446" y="389346"/>
            <a:ext cx="106215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342934" lvl="0">
              <a:lnSpc>
                <a:spcPct val="150000"/>
              </a:lnSpc>
            </a:pPr>
            <a:r>
              <a:rPr lang="ar-JO" sz="3600" dirty="0"/>
              <a:t>7.4.2  المقارنة بين بدائل الاستثمار</a:t>
            </a:r>
            <a:endParaRPr lang="ar-JO" sz="3600" dirty="0">
              <a:solidFill>
                <a:schemeClr val="dk1"/>
              </a:solidFill>
            </a:endParaRPr>
          </a:p>
        </p:txBody>
      </p:sp>
      <p:sp>
        <p:nvSpPr>
          <p:cNvPr id="216" name="Google Shape;216;p19"/>
          <p:cNvSpPr txBox="1">
            <a:spLocks noGrp="1"/>
          </p:cNvSpPr>
          <p:nvPr>
            <p:ph type="body" idx="1"/>
          </p:nvPr>
        </p:nvSpPr>
        <p:spPr>
          <a:xfrm>
            <a:off x="515273" y="1569546"/>
            <a:ext cx="111615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</a:pPr>
            <a:r>
              <a:rPr lang="x-none" sz="2800"/>
              <a:t>مثال</a:t>
            </a:r>
            <a:endParaRPr sz="2800" dirty="0"/>
          </a:p>
        </p:txBody>
      </p:sp>
      <p:sp>
        <p:nvSpPr>
          <p:cNvPr id="217" name="Google Shape;217;p19"/>
          <p:cNvSpPr txBox="1">
            <a:spLocks noGrp="1"/>
          </p:cNvSpPr>
          <p:nvPr>
            <p:ph type="body" idx="2"/>
          </p:nvPr>
        </p:nvSpPr>
        <p:spPr>
          <a:xfrm>
            <a:off x="516850" y="2102299"/>
            <a:ext cx="11161500" cy="2879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6200" indent="0">
              <a:buNone/>
            </a:pPr>
            <a:r>
              <a:rPr lang="ar-JO" dirty="0"/>
              <a:t>امامك بديلان للاستثمار, اختر أفضل بديل للاستثمار من بين الاثنين :</a:t>
            </a:r>
          </a:p>
          <a:p>
            <a:pPr marL="76200" indent="0">
              <a:buNone/>
            </a:pPr>
            <a:endParaRPr lang="ar-JO" dirty="0"/>
          </a:p>
          <a:p>
            <a:pPr marL="533400" indent="-457200">
              <a:buFont typeface="+mj-lt"/>
              <a:buAutoNum type="arabicPeriod"/>
            </a:pPr>
            <a:r>
              <a:rPr lang="ar-JO" dirty="0"/>
              <a:t>استثمار اليوم هو 10,000 شيكل ، وتبلغ مدخولات المتوقعة من الاستثمار 6,000 شيكل كل نهاية السنة ، لمدة 3 سنوات. سعر رأس المال السنوي هو 10% .</a:t>
            </a:r>
          </a:p>
          <a:p>
            <a:pPr marL="533400" indent="-457200">
              <a:buFont typeface="+mj-lt"/>
              <a:buAutoNum type="arabicPeriod"/>
            </a:pPr>
            <a:r>
              <a:rPr lang="ar-JO" dirty="0"/>
              <a:t>استثمار اليوم هو 9,000 شيكل  ، ودفق  مدخولات المتوقع من الاستثمار هو 2,900 شيكل كل نهاية السنة ، لمدة 4 سنوات. سعر رأس المال السنوي هو 8% .</a:t>
            </a:r>
          </a:p>
          <a:p>
            <a:pPr marL="76200" indent="0">
              <a:buNone/>
            </a:pPr>
            <a:endParaRPr lang="ar-JO" dirty="0"/>
          </a:p>
        </p:txBody>
      </p:sp>
      <p:sp>
        <p:nvSpPr>
          <p:cNvPr id="218" name="Google Shape;218;p19"/>
          <p:cNvSpPr/>
          <p:nvPr/>
        </p:nvSpPr>
        <p:spPr>
          <a:xfrm>
            <a:off x="12279398" y="0"/>
            <a:ext cx="2277600" cy="4520100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מחקו שקופית זו בסיום הכנת המצגת</a:t>
            </a:r>
            <a:endParaRPr sz="18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731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8"/>
          <p:cNvSpPr txBox="1">
            <a:spLocks noGrp="1"/>
          </p:cNvSpPr>
          <p:nvPr>
            <p:ph type="title"/>
          </p:nvPr>
        </p:nvSpPr>
        <p:spPr>
          <a:xfrm>
            <a:off x="1076446" y="389346"/>
            <a:ext cx="10621546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342934" lvl="0">
              <a:lnSpc>
                <a:spcPct val="150000"/>
              </a:lnSpc>
            </a:pPr>
            <a:r>
              <a:rPr lang="ar-JO" sz="3600" dirty="0"/>
              <a:t>7.4.2  المقارنة بين بدائل الاستثمار</a:t>
            </a:r>
          </a:p>
        </p:txBody>
      </p:sp>
      <p:sp>
        <p:nvSpPr>
          <p:cNvPr id="202" name="Google Shape;202;p18"/>
          <p:cNvSpPr txBox="1">
            <a:spLocks noGrp="1"/>
          </p:cNvSpPr>
          <p:nvPr>
            <p:ph type="body" idx="1"/>
          </p:nvPr>
        </p:nvSpPr>
        <p:spPr>
          <a:xfrm>
            <a:off x="515273" y="1569546"/>
            <a:ext cx="11161453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</a:pPr>
            <a:r>
              <a:rPr lang="ar-JO" sz="2800" dirty="0"/>
              <a:t>البديل الاول</a:t>
            </a:r>
            <a:endParaRPr sz="2800" dirty="0"/>
          </a:p>
        </p:txBody>
      </p:sp>
      <p:sp>
        <p:nvSpPr>
          <p:cNvPr id="204" name="Google Shape;204;p18"/>
          <p:cNvSpPr/>
          <p:nvPr/>
        </p:nvSpPr>
        <p:spPr>
          <a:xfrm>
            <a:off x="12279398" y="0"/>
            <a:ext cx="2277745" cy="4520046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מחקו שקופית זו בסיום הכנת המצגת</a:t>
            </a:r>
            <a:endParaRPr sz="18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18"/>
          <p:cNvSpPr/>
          <p:nvPr/>
        </p:nvSpPr>
        <p:spPr>
          <a:xfrm>
            <a:off x="10457952" y="2110679"/>
            <a:ext cx="1335643" cy="7200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x-none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المعطيات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18"/>
          <p:cNvSpPr/>
          <p:nvPr/>
        </p:nvSpPr>
        <p:spPr>
          <a:xfrm>
            <a:off x="6969827" y="3290975"/>
            <a:ext cx="3046500" cy="541500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ar-JO" sz="2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r>
              <a:rPr lang="x-none"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 = 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8"/>
          <p:cNvSpPr/>
          <p:nvPr/>
        </p:nvSpPr>
        <p:spPr>
          <a:xfrm>
            <a:off x="6969802" y="2696078"/>
            <a:ext cx="3046500" cy="541500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2000" dirty="0">
                <a:solidFill>
                  <a:schemeClr val="lt1"/>
                </a:solidFill>
              </a:rPr>
              <a:t>CF1=CF2=CF3=6000</a:t>
            </a:r>
            <a:endParaRPr sz="2000" dirty="0">
              <a:solidFill>
                <a:schemeClr val="lt1"/>
              </a:solidFill>
            </a:endParaRPr>
          </a:p>
        </p:txBody>
      </p:sp>
      <p:sp>
        <p:nvSpPr>
          <p:cNvPr id="208" name="Google Shape;208;p18"/>
          <p:cNvSpPr/>
          <p:nvPr/>
        </p:nvSpPr>
        <p:spPr>
          <a:xfrm>
            <a:off x="6969802" y="2110529"/>
            <a:ext cx="3046500" cy="525688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ar-JO" sz="2800" dirty="0">
                <a:solidFill>
                  <a:schemeClr val="lt1"/>
                </a:solidFill>
              </a:rPr>
              <a:t>10000</a:t>
            </a:r>
            <a:r>
              <a:rPr lang="en-GB" sz="2800" dirty="0">
                <a:solidFill>
                  <a:schemeClr val="lt1"/>
                </a:solidFill>
              </a:rPr>
              <a:t>I = 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18"/>
          <p:cNvSpPr/>
          <p:nvPr/>
        </p:nvSpPr>
        <p:spPr>
          <a:xfrm>
            <a:off x="434267" y="2058064"/>
            <a:ext cx="6085490" cy="2522226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 rtl="1">
              <a:buSzPts val="4400"/>
            </a:pPr>
            <a:r>
              <a:rPr lang="pt-BR" sz="2000" dirty="0">
                <a:solidFill>
                  <a:schemeClr val="lt1"/>
                </a:solidFill>
              </a:rPr>
              <a:t>NPV= </a:t>
            </a:r>
            <a:r>
              <a:rPr lang="pt-BR" sz="2000" u="sng" dirty="0">
                <a:solidFill>
                  <a:schemeClr val="lt1"/>
                </a:solidFill>
              </a:rPr>
              <a:t>CF1</a:t>
            </a:r>
            <a:r>
              <a:rPr lang="pt-BR" sz="2000" dirty="0">
                <a:solidFill>
                  <a:schemeClr val="lt1"/>
                </a:solidFill>
              </a:rPr>
              <a:t>  + </a:t>
            </a:r>
            <a:r>
              <a:rPr lang="pt-BR" sz="2000" u="sng" dirty="0">
                <a:solidFill>
                  <a:schemeClr val="lt1"/>
                </a:solidFill>
              </a:rPr>
              <a:t>CF2</a:t>
            </a:r>
            <a:r>
              <a:rPr lang="pt-BR" sz="2000" dirty="0">
                <a:solidFill>
                  <a:schemeClr val="lt1"/>
                </a:solidFill>
              </a:rPr>
              <a:t>  +   </a:t>
            </a:r>
            <a:r>
              <a:rPr lang="pt-BR" sz="2000" u="sng" dirty="0">
                <a:solidFill>
                  <a:schemeClr val="lt1"/>
                </a:solidFill>
              </a:rPr>
              <a:t>CF3</a:t>
            </a:r>
            <a:r>
              <a:rPr lang="pt-BR" sz="2000" dirty="0">
                <a:solidFill>
                  <a:schemeClr val="lt1"/>
                </a:solidFill>
              </a:rPr>
              <a:t>   +…+ </a:t>
            </a:r>
            <a:r>
              <a:rPr lang="pt-BR" sz="2000" u="sng" dirty="0">
                <a:solidFill>
                  <a:schemeClr val="lt1"/>
                </a:solidFill>
              </a:rPr>
              <a:t>CFn</a:t>
            </a:r>
            <a:r>
              <a:rPr lang="pt-BR" sz="2000" dirty="0">
                <a:solidFill>
                  <a:schemeClr val="lt1"/>
                </a:solidFill>
              </a:rPr>
              <a:t> - I</a:t>
            </a:r>
          </a:p>
          <a:p>
            <a:pPr lvl="0" algn="ctr" rtl="1">
              <a:buSzPts val="4400"/>
            </a:pPr>
            <a:r>
              <a:rPr lang="pt-BR" sz="1800" dirty="0">
                <a:solidFill>
                  <a:schemeClr val="lt1"/>
                </a:solidFill>
              </a:rPr>
              <a:t>         (1+r)^1    (1+r)^2   (1+r)^3</a:t>
            </a:r>
            <a:r>
              <a:rPr lang="pt-BR" sz="2400" dirty="0">
                <a:solidFill>
                  <a:schemeClr val="lt1"/>
                </a:solidFill>
              </a:rPr>
              <a:t>        </a:t>
            </a:r>
            <a:r>
              <a:rPr lang="pt-BR" sz="1800" dirty="0">
                <a:solidFill>
                  <a:schemeClr val="lt1"/>
                </a:solidFill>
              </a:rPr>
              <a:t>(1+r)^t</a:t>
            </a:r>
            <a:r>
              <a:rPr lang="pt-BR" sz="2400" dirty="0">
                <a:solidFill>
                  <a:schemeClr val="lt1"/>
                </a:solidFill>
              </a:rPr>
              <a:t> </a:t>
            </a:r>
          </a:p>
          <a:p>
            <a:pPr lvl="0" algn="ctr" rtl="1">
              <a:buSzPts val="4400"/>
            </a:pPr>
            <a:r>
              <a:rPr lang="pt-BR" sz="2000" dirty="0">
                <a:solidFill>
                  <a:schemeClr val="lt1"/>
                </a:solidFill>
              </a:rPr>
              <a:t> </a:t>
            </a:r>
          </a:p>
          <a:p>
            <a:pPr lvl="0" algn="ctr" rtl="1">
              <a:buSzPts val="4400"/>
            </a:pPr>
            <a:r>
              <a:rPr lang="pt-BR" sz="2000" dirty="0">
                <a:solidFill>
                  <a:schemeClr val="lt1"/>
                </a:solidFill>
              </a:rPr>
              <a:t>NPV =      </a:t>
            </a:r>
            <a:r>
              <a:rPr lang="pt-BR" sz="2000" u="sng" dirty="0">
                <a:solidFill>
                  <a:schemeClr val="lt1"/>
                </a:solidFill>
              </a:rPr>
              <a:t>6000  </a:t>
            </a:r>
            <a:r>
              <a:rPr lang="pt-BR" sz="2000" dirty="0">
                <a:solidFill>
                  <a:schemeClr val="lt1"/>
                </a:solidFill>
              </a:rPr>
              <a:t>+  </a:t>
            </a:r>
            <a:r>
              <a:rPr lang="pt-BR" sz="2000" u="sng" dirty="0">
                <a:solidFill>
                  <a:schemeClr val="lt1"/>
                </a:solidFill>
              </a:rPr>
              <a:t>6000  </a:t>
            </a:r>
            <a:r>
              <a:rPr lang="pt-BR" sz="2000" dirty="0">
                <a:solidFill>
                  <a:schemeClr val="lt1"/>
                </a:solidFill>
              </a:rPr>
              <a:t>+  </a:t>
            </a:r>
            <a:r>
              <a:rPr lang="pt-BR" sz="2000" u="sng" dirty="0">
                <a:solidFill>
                  <a:schemeClr val="lt1"/>
                </a:solidFill>
              </a:rPr>
              <a:t>6000</a:t>
            </a:r>
            <a:r>
              <a:rPr lang="pt-BR" sz="2000" dirty="0">
                <a:solidFill>
                  <a:schemeClr val="lt1"/>
                </a:solidFill>
              </a:rPr>
              <a:t>   – 10000</a:t>
            </a:r>
            <a:r>
              <a:rPr lang="pt-BR" sz="1800" dirty="0">
                <a:solidFill>
                  <a:schemeClr val="lt1"/>
                </a:solidFill>
              </a:rPr>
              <a:t>            (1.1)^1    (1.1)^2    (1.1)^3</a:t>
            </a:r>
          </a:p>
          <a:p>
            <a:pPr lvl="0" algn="ctr" rtl="1">
              <a:buSzPts val="4400"/>
            </a:pPr>
            <a:r>
              <a:rPr lang="pt-BR" sz="2400" dirty="0">
                <a:solidFill>
                  <a:schemeClr val="lt1"/>
                </a:solidFill>
              </a:rPr>
              <a:t>NPV = 4921</a:t>
            </a:r>
          </a:p>
        </p:txBody>
      </p:sp>
      <p:sp>
        <p:nvSpPr>
          <p:cNvPr id="12" name="Google Shape;206;p18"/>
          <p:cNvSpPr/>
          <p:nvPr/>
        </p:nvSpPr>
        <p:spPr>
          <a:xfrm>
            <a:off x="6969802" y="4038789"/>
            <a:ext cx="3046500" cy="541500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2800" dirty="0">
                <a:solidFill>
                  <a:schemeClr val="lt1"/>
                </a:solidFill>
              </a:rPr>
              <a:t>t </a:t>
            </a:r>
            <a:r>
              <a:rPr lang="x-none" sz="2800" b="0" i="0" u="none" strike="noStrike" cap="none">
                <a:solidFill>
                  <a:schemeClr val="lt1"/>
                </a:solidFill>
                <a:sym typeface="Arial"/>
              </a:rPr>
              <a:t>= </a:t>
            </a:r>
            <a:r>
              <a:rPr lang="en-US" sz="2800" b="0" i="0" u="none" strike="noStrike" cap="none" dirty="0">
                <a:solidFill>
                  <a:schemeClr val="lt1"/>
                </a:solidFill>
                <a:sym typeface="Arial"/>
              </a:rPr>
              <a:t>3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205;p18"/>
          <p:cNvSpPr/>
          <p:nvPr/>
        </p:nvSpPr>
        <p:spPr>
          <a:xfrm>
            <a:off x="4580598" y="4706734"/>
            <a:ext cx="1939159" cy="7200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dirty="0">
                <a:solidFill>
                  <a:schemeClr val="lt1"/>
                </a:solidFill>
              </a:rPr>
              <a:t>NPV &gt; 0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205;p18"/>
          <p:cNvSpPr/>
          <p:nvPr/>
        </p:nvSpPr>
        <p:spPr>
          <a:xfrm>
            <a:off x="623454" y="4706733"/>
            <a:ext cx="2175642" cy="720001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ar-JO" sz="2400" dirty="0">
                <a:solidFill>
                  <a:schemeClr val="lt1"/>
                </a:solidFill>
              </a:rPr>
              <a:t>يستحق الاستثمار</a:t>
            </a:r>
            <a:endParaRPr sz="2400" dirty="0">
              <a:solidFill>
                <a:schemeClr val="lt1"/>
              </a:solidFill>
            </a:endParaRPr>
          </a:p>
        </p:txBody>
      </p:sp>
      <p:sp>
        <p:nvSpPr>
          <p:cNvPr id="15" name="Google Shape;436;p35"/>
          <p:cNvSpPr/>
          <p:nvPr/>
        </p:nvSpPr>
        <p:spPr>
          <a:xfrm rot="5400000">
            <a:off x="3454487" y="4387861"/>
            <a:ext cx="409088" cy="1357745"/>
          </a:xfrm>
          <a:prstGeom prst="downArrow">
            <a:avLst>
              <a:gd name="adj1" fmla="val 50000"/>
              <a:gd name="adj2" fmla="val 80000"/>
            </a:avLst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236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8"/>
          <p:cNvSpPr txBox="1">
            <a:spLocks noGrp="1"/>
          </p:cNvSpPr>
          <p:nvPr>
            <p:ph type="title"/>
          </p:nvPr>
        </p:nvSpPr>
        <p:spPr>
          <a:xfrm>
            <a:off x="1076446" y="389346"/>
            <a:ext cx="10621546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342934" lvl="0">
              <a:lnSpc>
                <a:spcPct val="150000"/>
              </a:lnSpc>
            </a:pPr>
            <a:r>
              <a:rPr lang="ar-JO" sz="3600" dirty="0"/>
              <a:t>7.4.2  المقارنة بين بدائل الاستثمار</a:t>
            </a:r>
          </a:p>
        </p:txBody>
      </p:sp>
      <p:sp>
        <p:nvSpPr>
          <p:cNvPr id="202" name="Google Shape;202;p18"/>
          <p:cNvSpPr txBox="1">
            <a:spLocks noGrp="1"/>
          </p:cNvSpPr>
          <p:nvPr>
            <p:ph type="body" idx="1"/>
          </p:nvPr>
        </p:nvSpPr>
        <p:spPr>
          <a:xfrm>
            <a:off x="515273" y="1569546"/>
            <a:ext cx="11161453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</a:pPr>
            <a:r>
              <a:rPr lang="ar-JO" sz="2800" dirty="0"/>
              <a:t>البديل الثاني</a:t>
            </a:r>
            <a:endParaRPr sz="2800" dirty="0"/>
          </a:p>
        </p:txBody>
      </p:sp>
      <p:sp>
        <p:nvSpPr>
          <p:cNvPr id="204" name="Google Shape;204;p18"/>
          <p:cNvSpPr/>
          <p:nvPr/>
        </p:nvSpPr>
        <p:spPr>
          <a:xfrm>
            <a:off x="12279398" y="0"/>
            <a:ext cx="2277745" cy="4520046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מחקו שקופית זו בסיום הכנת המצגת</a:t>
            </a:r>
            <a:endParaRPr sz="18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18"/>
          <p:cNvSpPr/>
          <p:nvPr/>
        </p:nvSpPr>
        <p:spPr>
          <a:xfrm>
            <a:off x="10457952" y="2110679"/>
            <a:ext cx="1335643" cy="7200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x-none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المعطيات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18"/>
          <p:cNvSpPr/>
          <p:nvPr/>
        </p:nvSpPr>
        <p:spPr>
          <a:xfrm>
            <a:off x="6969827" y="3290975"/>
            <a:ext cx="3046500" cy="541500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x-none"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 = </a:t>
            </a:r>
            <a:r>
              <a:rPr lang="en-GB" sz="2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8"/>
          <p:cNvSpPr/>
          <p:nvPr/>
        </p:nvSpPr>
        <p:spPr>
          <a:xfrm>
            <a:off x="6969802" y="2696078"/>
            <a:ext cx="3046500" cy="541500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2000" dirty="0">
                <a:solidFill>
                  <a:schemeClr val="lt1"/>
                </a:solidFill>
              </a:rPr>
              <a:t>CF1=CF2=CF3=2900</a:t>
            </a:r>
            <a:endParaRPr sz="2000" dirty="0">
              <a:solidFill>
                <a:schemeClr val="lt1"/>
              </a:solidFill>
            </a:endParaRPr>
          </a:p>
        </p:txBody>
      </p:sp>
      <p:sp>
        <p:nvSpPr>
          <p:cNvPr id="208" name="Google Shape;208;p18"/>
          <p:cNvSpPr/>
          <p:nvPr/>
        </p:nvSpPr>
        <p:spPr>
          <a:xfrm>
            <a:off x="6969802" y="2110529"/>
            <a:ext cx="3046500" cy="525688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GB" sz="2800" dirty="0">
                <a:solidFill>
                  <a:schemeClr val="lt1"/>
                </a:solidFill>
              </a:rPr>
              <a:t>I = 9000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18"/>
          <p:cNvSpPr/>
          <p:nvPr/>
        </p:nvSpPr>
        <p:spPr>
          <a:xfrm>
            <a:off x="434267" y="2058064"/>
            <a:ext cx="6085490" cy="2522226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 rtl="1">
              <a:buSzPts val="4400"/>
            </a:pPr>
            <a:r>
              <a:rPr lang="pt-BR" sz="2000" dirty="0">
                <a:solidFill>
                  <a:schemeClr val="lt1"/>
                </a:solidFill>
              </a:rPr>
              <a:t>NPV= </a:t>
            </a:r>
            <a:r>
              <a:rPr lang="pt-BR" sz="2000" u="sng" dirty="0">
                <a:solidFill>
                  <a:schemeClr val="lt1"/>
                </a:solidFill>
              </a:rPr>
              <a:t>CF1</a:t>
            </a:r>
            <a:r>
              <a:rPr lang="pt-BR" sz="2000" dirty="0">
                <a:solidFill>
                  <a:schemeClr val="lt1"/>
                </a:solidFill>
              </a:rPr>
              <a:t>  + </a:t>
            </a:r>
            <a:r>
              <a:rPr lang="pt-BR" sz="2000" u="sng" dirty="0">
                <a:solidFill>
                  <a:schemeClr val="lt1"/>
                </a:solidFill>
              </a:rPr>
              <a:t>CF2</a:t>
            </a:r>
            <a:r>
              <a:rPr lang="pt-BR" sz="2000" dirty="0">
                <a:solidFill>
                  <a:schemeClr val="lt1"/>
                </a:solidFill>
              </a:rPr>
              <a:t>  +   </a:t>
            </a:r>
            <a:r>
              <a:rPr lang="pt-BR" sz="2000" u="sng" dirty="0">
                <a:solidFill>
                  <a:schemeClr val="lt1"/>
                </a:solidFill>
              </a:rPr>
              <a:t>CF3</a:t>
            </a:r>
            <a:r>
              <a:rPr lang="pt-BR" sz="2000" dirty="0">
                <a:solidFill>
                  <a:schemeClr val="lt1"/>
                </a:solidFill>
              </a:rPr>
              <a:t>   +…+ </a:t>
            </a:r>
            <a:r>
              <a:rPr lang="pt-BR" sz="2000" u="sng" dirty="0">
                <a:solidFill>
                  <a:schemeClr val="lt1"/>
                </a:solidFill>
              </a:rPr>
              <a:t>CFn</a:t>
            </a:r>
            <a:r>
              <a:rPr lang="pt-BR" sz="2000" dirty="0">
                <a:solidFill>
                  <a:schemeClr val="lt1"/>
                </a:solidFill>
              </a:rPr>
              <a:t> - I</a:t>
            </a:r>
          </a:p>
          <a:p>
            <a:pPr lvl="0" algn="ctr" rtl="1">
              <a:buSzPts val="4400"/>
            </a:pPr>
            <a:r>
              <a:rPr lang="pt-BR" sz="1800" dirty="0">
                <a:solidFill>
                  <a:schemeClr val="lt1"/>
                </a:solidFill>
              </a:rPr>
              <a:t>         (1+r)^1    (1+r)^2   (1+r)^3</a:t>
            </a:r>
            <a:r>
              <a:rPr lang="pt-BR" sz="2400" dirty="0">
                <a:solidFill>
                  <a:schemeClr val="lt1"/>
                </a:solidFill>
              </a:rPr>
              <a:t>        </a:t>
            </a:r>
            <a:r>
              <a:rPr lang="pt-BR" sz="1800" dirty="0">
                <a:solidFill>
                  <a:schemeClr val="lt1"/>
                </a:solidFill>
              </a:rPr>
              <a:t>(1+r)^t</a:t>
            </a:r>
            <a:r>
              <a:rPr lang="pt-BR" sz="2400" dirty="0">
                <a:solidFill>
                  <a:schemeClr val="lt1"/>
                </a:solidFill>
              </a:rPr>
              <a:t> </a:t>
            </a:r>
          </a:p>
          <a:p>
            <a:pPr lvl="0" algn="ctr" rtl="1">
              <a:buSzPts val="4400"/>
            </a:pPr>
            <a:r>
              <a:rPr lang="pt-BR" sz="2000" dirty="0">
                <a:solidFill>
                  <a:schemeClr val="lt1"/>
                </a:solidFill>
              </a:rPr>
              <a:t> </a:t>
            </a:r>
          </a:p>
          <a:p>
            <a:pPr lvl="0" algn="ctr" rtl="1">
              <a:buSzPts val="4400"/>
            </a:pPr>
            <a:r>
              <a:rPr lang="pt-BR" sz="2000" dirty="0">
                <a:solidFill>
                  <a:schemeClr val="lt1"/>
                </a:solidFill>
              </a:rPr>
              <a:t>NPV = </a:t>
            </a:r>
            <a:r>
              <a:rPr lang="pt-BR" sz="2000" u="sng" dirty="0">
                <a:solidFill>
                  <a:schemeClr val="lt1"/>
                </a:solidFill>
              </a:rPr>
              <a:t>2900 </a:t>
            </a:r>
            <a:r>
              <a:rPr lang="pt-BR" sz="2000" dirty="0">
                <a:solidFill>
                  <a:schemeClr val="lt1"/>
                </a:solidFill>
              </a:rPr>
              <a:t>+  </a:t>
            </a:r>
            <a:r>
              <a:rPr lang="pt-BR" sz="2000" u="sng" dirty="0">
                <a:solidFill>
                  <a:schemeClr val="lt1"/>
                </a:solidFill>
              </a:rPr>
              <a:t>2900 </a:t>
            </a:r>
            <a:r>
              <a:rPr lang="pt-BR" sz="2000" dirty="0">
                <a:solidFill>
                  <a:schemeClr val="lt1"/>
                </a:solidFill>
              </a:rPr>
              <a:t>+  </a:t>
            </a:r>
            <a:r>
              <a:rPr lang="pt-BR" sz="2000" u="sng" dirty="0">
                <a:solidFill>
                  <a:schemeClr val="lt1"/>
                </a:solidFill>
              </a:rPr>
              <a:t>2900</a:t>
            </a:r>
            <a:r>
              <a:rPr lang="pt-BR" sz="2000" dirty="0">
                <a:solidFill>
                  <a:schemeClr val="lt1"/>
                </a:solidFill>
              </a:rPr>
              <a:t> + </a:t>
            </a:r>
            <a:r>
              <a:rPr lang="pt-BR" sz="2000" u="sng" dirty="0">
                <a:solidFill>
                  <a:schemeClr val="lt1"/>
                </a:solidFill>
              </a:rPr>
              <a:t>2900   </a:t>
            </a:r>
            <a:r>
              <a:rPr lang="pt-BR" sz="2000" dirty="0">
                <a:solidFill>
                  <a:schemeClr val="lt1"/>
                </a:solidFill>
              </a:rPr>
              <a:t>– 9000</a:t>
            </a:r>
            <a:r>
              <a:rPr lang="pt-BR" sz="1800" dirty="0">
                <a:solidFill>
                  <a:schemeClr val="lt1"/>
                </a:solidFill>
              </a:rPr>
              <a:t>          (1.08)^1 (1.08)^2  (1.08)^3 (1.08)^4</a:t>
            </a:r>
          </a:p>
          <a:p>
            <a:pPr lvl="0" algn="ctr" rtl="1">
              <a:buSzPts val="4400"/>
            </a:pPr>
            <a:r>
              <a:rPr lang="pt-BR" sz="2400" dirty="0">
                <a:solidFill>
                  <a:schemeClr val="lt1"/>
                </a:solidFill>
              </a:rPr>
              <a:t>NPV = 605</a:t>
            </a:r>
          </a:p>
        </p:txBody>
      </p:sp>
      <p:sp>
        <p:nvSpPr>
          <p:cNvPr id="12" name="Google Shape;206;p18"/>
          <p:cNvSpPr/>
          <p:nvPr/>
        </p:nvSpPr>
        <p:spPr>
          <a:xfrm>
            <a:off x="6969802" y="4038789"/>
            <a:ext cx="3046500" cy="541500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2800" dirty="0">
                <a:solidFill>
                  <a:schemeClr val="lt1"/>
                </a:solidFill>
              </a:rPr>
              <a:t>t </a:t>
            </a:r>
            <a:r>
              <a:rPr lang="x-none" sz="2800" b="0" i="0" u="none" strike="noStrike" cap="none">
                <a:solidFill>
                  <a:schemeClr val="lt1"/>
                </a:solidFill>
                <a:sym typeface="Arial"/>
              </a:rPr>
              <a:t>=</a:t>
            </a:r>
            <a:r>
              <a:rPr lang="en-GB" sz="2800" b="0" i="0" u="none" strike="noStrike" cap="none" dirty="0">
                <a:solidFill>
                  <a:schemeClr val="lt1"/>
                </a:solidFill>
                <a:sym typeface="Arial"/>
              </a:rPr>
              <a:t> 4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205;p18"/>
          <p:cNvSpPr/>
          <p:nvPr/>
        </p:nvSpPr>
        <p:spPr>
          <a:xfrm>
            <a:off x="4580598" y="4706734"/>
            <a:ext cx="1939159" cy="7200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dirty="0">
                <a:solidFill>
                  <a:schemeClr val="lt1"/>
                </a:solidFill>
              </a:rPr>
              <a:t>NPV &gt; 0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205;p18"/>
          <p:cNvSpPr/>
          <p:nvPr/>
        </p:nvSpPr>
        <p:spPr>
          <a:xfrm>
            <a:off x="623454" y="4706733"/>
            <a:ext cx="2175642" cy="720001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ar-JO" sz="2400" dirty="0">
                <a:solidFill>
                  <a:schemeClr val="lt1"/>
                </a:solidFill>
              </a:rPr>
              <a:t>يستحق الاستثمار</a:t>
            </a:r>
            <a:endParaRPr sz="2400" dirty="0">
              <a:solidFill>
                <a:schemeClr val="lt1"/>
              </a:solidFill>
            </a:endParaRPr>
          </a:p>
        </p:txBody>
      </p:sp>
      <p:sp>
        <p:nvSpPr>
          <p:cNvPr id="15" name="Google Shape;436;p35"/>
          <p:cNvSpPr/>
          <p:nvPr/>
        </p:nvSpPr>
        <p:spPr>
          <a:xfrm rot="5400000">
            <a:off x="3454487" y="4387861"/>
            <a:ext cx="409088" cy="1357745"/>
          </a:xfrm>
          <a:prstGeom prst="downArrow">
            <a:avLst>
              <a:gd name="adj1" fmla="val 50000"/>
              <a:gd name="adj2" fmla="val 80000"/>
            </a:avLst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622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8"/>
          <p:cNvSpPr txBox="1">
            <a:spLocks noGrp="1"/>
          </p:cNvSpPr>
          <p:nvPr>
            <p:ph type="title"/>
          </p:nvPr>
        </p:nvSpPr>
        <p:spPr>
          <a:xfrm>
            <a:off x="1076446" y="389346"/>
            <a:ext cx="10621546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342934" lvl="0">
              <a:lnSpc>
                <a:spcPct val="150000"/>
              </a:lnSpc>
            </a:pPr>
            <a:r>
              <a:rPr lang="ar-JO" sz="3600" dirty="0"/>
              <a:t>7.4.2  المقارنة بين بدائل الاستثمار</a:t>
            </a:r>
          </a:p>
        </p:txBody>
      </p:sp>
      <p:sp>
        <p:nvSpPr>
          <p:cNvPr id="202" name="Google Shape;202;p18"/>
          <p:cNvSpPr txBox="1">
            <a:spLocks noGrp="1"/>
          </p:cNvSpPr>
          <p:nvPr>
            <p:ph type="body" idx="1"/>
          </p:nvPr>
        </p:nvSpPr>
        <p:spPr>
          <a:xfrm>
            <a:off x="515273" y="1569546"/>
            <a:ext cx="11161453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</a:pPr>
            <a:r>
              <a:rPr lang="ar-JO" sz="2800" dirty="0"/>
              <a:t>الخلاصة</a:t>
            </a:r>
            <a:endParaRPr sz="2800" dirty="0"/>
          </a:p>
        </p:txBody>
      </p:sp>
      <p:sp>
        <p:nvSpPr>
          <p:cNvPr id="204" name="Google Shape;204;p18"/>
          <p:cNvSpPr/>
          <p:nvPr/>
        </p:nvSpPr>
        <p:spPr>
          <a:xfrm>
            <a:off x="12279398" y="0"/>
            <a:ext cx="2277745" cy="4520046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מחקו שקופית זו בסיום הכנת המצגת</a:t>
            </a:r>
            <a:endParaRPr sz="18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18"/>
          <p:cNvSpPr txBox="1">
            <a:spLocks noGrp="1"/>
          </p:cNvSpPr>
          <p:nvPr>
            <p:ph type="body" idx="1"/>
          </p:nvPr>
        </p:nvSpPr>
        <p:spPr>
          <a:xfrm>
            <a:off x="8269728" y="3003347"/>
            <a:ext cx="630621" cy="647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5756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</a:pPr>
            <a:r>
              <a:rPr lang="en-GB" sz="8000" dirty="0"/>
              <a:t>&lt;</a:t>
            </a:r>
            <a:endParaRPr sz="8000" dirty="0"/>
          </a:p>
        </p:txBody>
      </p:sp>
      <p:sp>
        <p:nvSpPr>
          <p:cNvPr id="13" name="Google Shape;205;p18"/>
          <p:cNvSpPr/>
          <p:nvPr/>
        </p:nvSpPr>
        <p:spPr>
          <a:xfrm>
            <a:off x="8900349" y="2967272"/>
            <a:ext cx="2371995" cy="7200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dirty="0">
                <a:solidFill>
                  <a:schemeClr val="lt1"/>
                </a:solidFill>
              </a:rPr>
              <a:t>NPV 1 = 4921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205;p18"/>
          <p:cNvSpPr/>
          <p:nvPr/>
        </p:nvSpPr>
        <p:spPr>
          <a:xfrm>
            <a:off x="607689" y="2777156"/>
            <a:ext cx="2845434" cy="1100231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ar-JO" sz="2400" dirty="0">
                <a:solidFill>
                  <a:schemeClr val="lt1"/>
                </a:solidFill>
              </a:rPr>
              <a:t>الخيار الانسب</a:t>
            </a:r>
            <a:endParaRPr lang="en-GB" sz="2400" dirty="0">
              <a:solidFill>
                <a:schemeClr val="lt1"/>
              </a:solidFill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dirty="0">
                <a:solidFill>
                  <a:schemeClr val="lt1"/>
                </a:solidFill>
              </a:rPr>
              <a:t>NPV 1</a:t>
            </a:r>
            <a:endParaRPr sz="2400" dirty="0">
              <a:solidFill>
                <a:schemeClr val="lt1"/>
              </a:solidFill>
            </a:endParaRPr>
          </a:p>
        </p:txBody>
      </p:sp>
      <p:sp>
        <p:nvSpPr>
          <p:cNvPr id="15" name="Google Shape;436;p35"/>
          <p:cNvSpPr/>
          <p:nvPr/>
        </p:nvSpPr>
        <p:spPr>
          <a:xfrm rot="5400000">
            <a:off x="4258528" y="2648400"/>
            <a:ext cx="409088" cy="1357745"/>
          </a:xfrm>
          <a:prstGeom prst="downArrow">
            <a:avLst>
              <a:gd name="adj1" fmla="val 50000"/>
              <a:gd name="adj2" fmla="val 80000"/>
            </a:avLst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205;p18"/>
          <p:cNvSpPr/>
          <p:nvPr/>
        </p:nvSpPr>
        <p:spPr>
          <a:xfrm>
            <a:off x="5325161" y="2967272"/>
            <a:ext cx="2371995" cy="7200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dirty="0">
                <a:solidFill>
                  <a:schemeClr val="lt1"/>
                </a:solidFill>
              </a:rPr>
              <a:t>NPV 2 = 605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245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" grpId="0" build="p"/>
      <p:bldP spid="13" grpId="0" animBg="1"/>
      <p:bldP spid="14" grpId="0" animBg="1"/>
      <p:bldP spid="15" grpId="0" animBg="1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9"/>
          <p:cNvSpPr txBox="1">
            <a:spLocks noGrp="1"/>
          </p:cNvSpPr>
          <p:nvPr>
            <p:ph type="title"/>
          </p:nvPr>
        </p:nvSpPr>
        <p:spPr>
          <a:xfrm>
            <a:off x="1076446" y="389346"/>
            <a:ext cx="106215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342934" lvl="0">
              <a:lnSpc>
                <a:spcPct val="150000"/>
              </a:lnSpc>
            </a:pPr>
            <a:r>
              <a:rPr lang="ar-JO" sz="3600" dirty="0"/>
              <a:t>7.4.2  المقارنة بين بدائل الاستثمار</a:t>
            </a:r>
            <a:endParaRPr lang="ar-JO" sz="3600" dirty="0">
              <a:solidFill>
                <a:schemeClr val="dk1"/>
              </a:solidFill>
            </a:endParaRPr>
          </a:p>
        </p:txBody>
      </p:sp>
      <p:sp>
        <p:nvSpPr>
          <p:cNvPr id="216" name="Google Shape;216;p19"/>
          <p:cNvSpPr txBox="1">
            <a:spLocks noGrp="1"/>
          </p:cNvSpPr>
          <p:nvPr>
            <p:ph type="body" idx="1"/>
          </p:nvPr>
        </p:nvSpPr>
        <p:spPr>
          <a:xfrm>
            <a:off x="515273" y="1159642"/>
            <a:ext cx="111615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</a:pPr>
            <a:r>
              <a:rPr lang="x-none" sz="2800"/>
              <a:t>مثال</a:t>
            </a:r>
            <a:endParaRPr sz="2800" dirty="0"/>
          </a:p>
        </p:txBody>
      </p:sp>
      <p:sp>
        <p:nvSpPr>
          <p:cNvPr id="217" name="Google Shape;217;p19"/>
          <p:cNvSpPr txBox="1">
            <a:spLocks noGrp="1"/>
          </p:cNvSpPr>
          <p:nvPr>
            <p:ph type="body" idx="2"/>
          </p:nvPr>
        </p:nvSpPr>
        <p:spPr>
          <a:xfrm>
            <a:off x="501084" y="1682211"/>
            <a:ext cx="11161500" cy="577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6200" indent="0">
              <a:buNone/>
            </a:pPr>
            <a:r>
              <a:rPr lang="ar-JO" dirty="0"/>
              <a:t>امام شركة "الياسمين لتجارة الزهور م.ض" المشاريع الاستثمارية</a:t>
            </a:r>
            <a:r>
              <a:rPr lang="en-US" dirty="0"/>
              <a:t> </a:t>
            </a:r>
            <a:r>
              <a:rPr lang="ar-JO" dirty="0"/>
              <a:t> الاتية.</a:t>
            </a:r>
            <a:endParaRPr lang="en-GB" dirty="0"/>
          </a:p>
          <a:p>
            <a:pPr marL="76200" indent="0">
              <a:buNone/>
            </a:pPr>
            <a:r>
              <a:rPr lang="ar-JO" dirty="0"/>
              <a:t>سعر الفائدة / راس المال 12%</a:t>
            </a:r>
          </a:p>
          <a:p>
            <a:pPr marL="76200" indent="0">
              <a:buNone/>
            </a:pPr>
            <a:endParaRPr lang="ar-JO" dirty="0"/>
          </a:p>
        </p:txBody>
      </p:sp>
      <p:sp>
        <p:nvSpPr>
          <p:cNvPr id="218" name="Google Shape;218;p19"/>
          <p:cNvSpPr/>
          <p:nvPr/>
        </p:nvSpPr>
        <p:spPr>
          <a:xfrm>
            <a:off x="12279398" y="0"/>
            <a:ext cx="2277600" cy="4520100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מחקו שקופית זו בסיום הכנת המצגת</a:t>
            </a:r>
            <a:endParaRPr sz="18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19"/>
          <p:cNvSpPr/>
          <p:nvPr/>
        </p:nvSpPr>
        <p:spPr>
          <a:xfrm>
            <a:off x="9260971" y="3697161"/>
            <a:ext cx="2277600" cy="7200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 rtl="1">
              <a:buSzPts val="2400"/>
            </a:pPr>
            <a:r>
              <a:rPr lang="x-none" sz="2400">
                <a:solidFill>
                  <a:schemeClr val="lt1"/>
                </a:solidFill>
              </a:rPr>
              <a:t>ال</a:t>
            </a:r>
            <a:r>
              <a:rPr lang="ar-JO" sz="2400" dirty="0">
                <a:solidFill>
                  <a:schemeClr val="lt1"/>
                </a:solidFill>
              </a:rPr>
              <a:t>مطلوب</a:t>
            </a:r>
            <a:endParaRPr sz="2400" dirty="0">
              <a:solidFill>
                <a:schemeClr val="lt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946746"/>
              </p:ext>
            </p:extLst>
          </p:nvPr>
        </p:nvGraphicFramePr>
        <p:xfrm>
          <a:off x="486979" y="2703012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800" dirty="0"/>
                        <a:t>الفترة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-600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-500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-100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800" b="1" dirty="0"/>
                        <a:t>0</a:t>
                      </a:r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250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200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60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800" b="1" dirty="0"/>
                        <a:t>1</a:t>
                      </a:r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70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150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250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800" b="1" dirty="0"/>
                        <a:t>2</a:t>
                      </a:r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60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250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190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800" b="1" dirty="0"/>
                        <a:t>3</a:t>
                      </a:r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Google Shape;217;p19"/>
          <p:cNvSpPr txBox="1">
            <a:spLocks/>
          </p:cNvSpPr>
          <p:nvPr/>
        </p:nvSpPr>
        <p:spPr>
          <a:xfrm>
            <a:off x="-339743" y="4777160"/>
            <a:ext cx="11161500" cy="577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r" rtl="1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76200" indent="0">
              <a:buNone/>
            </a:pPr>
            <a:r>
              <a:rPr lang="ar-JO" dirty="0"/>
              <a:t>تقييم المشروعات بحسب </a:t>
            </a:r>
            <a:r>
              <a:rPr lang="en-US" dirty="0"/>
              <a:t>NPV </a:t>
            </a:r>
            <a:r>
              <a:rPr lang="ar-JO" dirty="0"/>
              <a:t> وترتيبها من الافضل للأقل افضلية.</a:t>
            </a:r>
          </a:p>
          <a:p>
            <a:pPr marL="76200" indent="0">
              <a:buFont typeface="Arial"/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85058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" grpId="0" animBg="1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8"/>
          <p:cNvSpPr txBox="1">
            <a:spLocks noGrp="1"/>
          </p:cNvSpPr>
          <p:nvPr>
            <p:ph type="title"/>
          </p:nvPr>
        </p:nvSpPr>
        <p:spPr>
          <a:xfrm>
            <a:off x="1076446" y="389346"/>
            <a:ext cx="10621546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342934" lvl="0">
              <a:lnSpc>
                <a:spcPct val="150000"/>
              </a:lnSpc>
            </a:pPr>
            <a:r>
              <a:rPr lang="ar-JO" sz="3600" dirty="0"/>
              <a:t>7.4.2  المقارنة بين بدائل الاستثمار</a:t>
            </a:r>
          </a:p>
        </p:txBody>
      </p:sp>
      <p:sp>
        <p:nvSpPr>
          <p:cNvPr id="202" name="Google Shape;202;p18"/>
          <p:cNvSpPr txBox="1">
            <a:spLocks noGrp="1"/>
          </p:cNvSpPr>
          <p:nvPr>
            <p:ph type="body" idx="1"/>
          </p:nvPr>
        </p:nvSpPr>
        <p:spPr>
          <a:xfrm>
            <a:off x="515273" y="1569546"/>
            <a:ext cx="11161453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</a:pPr>
            <a:r>
              <a:rPr lang="ar-JO" sz="2800" dirty="0"/>
              <a:t>البديل </a:t>
            </a:r>
            <a:r>
              <a:rPr lang="en-GB" sz="2800" dirty="0"/>
              <a:t>A</a:t>
            </a:r>
            <a:endParaRPr sz="2800" dirty="0"/>
          </a:p>
        </p:txBody>
      </p:sp>
      <p:sp>
        <p:nvSpPr>
          <p:cNvPr id="204" name="Google Shape;204;p18"/>
          <p:cNvSpPr/>
          <p:nvPr/>
        </p:nvSpPr>
        <p:spPr>
          <a:xfrm>
            <a:off x="12279398" y="0"/>
            <a:ext cx="2277745" cy="4520046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מחקו שקופית זו בסיום הכנת המצגת</a:t>
            </a:r>
            <a:endParaRPr sz="18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18"/>
          <p:cNvSpPr/>
          <p:nvPr/>
        </p:nvSpPr>
        <p:spPr>
          <a:xfrm>
            <a:off x="434266" y="1569566"/>
            <a:ext cx="9624133" cy="2950480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 rtl="1">
              <a:buSzPts val="4400"/>
            </a:pPr>
            <a:r>
              <a:rPr lang="pt-BR" sz="2000" dirty="0">
                <a:solidFill>
                  <a:schemeClr val="lt1"/>
                </a:solidFill>
              </a:rPr>
              <a:t>NPV= </a:t>
            </a:r>
            <a:r>
              <a:rPr lang="pt-BR" sz="2000" u="sng" dirty="0">
                <a:solidFill>
                  <a:schemeClr val="lt1"/>
                </a:solidFill>
              </a:rPr>
              <a:t>CF1</a:t>
            </a:r>
            <a:r>
              <a:rPr lang="pt-BR" sz="2000" dirty="0">
                <a:solidFill>
                  <a:schemeClr val="lt1"/>
                </a:solidFill>
              </a:rPr>
              <a:t>  + </a:t>
            </a:r>
            <a:r>
              <a:rPr lang="pt-BR" sz="2000" u="sng" dirty="0">
                <a:solidFill>
                  <a:schemeClr val="lt1"/>
                </a:solidFill>
              </a:rPr>
              <a:t>CF2</a:t>
            </a:r>
            <a:r>
              <a:rPr lang="pt-BR" sz="2000" dirty="0">
                <a:solidFill>
                  <a:schemeClr val="lt1"/>
                </a:solidFill>
              </a:rPr>
              <a:t>  +   </a:t>
            </a:r>
            <a:r>
              <a:rPr lang="pt-BR" sz="2000" u="sng" dirty="0">
                <a:solidFill>
                  <a:schemeClr val="lt1"/>
                </a:solidFill>
              </a:rPr>
              <a:t>CF3</a:t>
            </a:r>
            <a:r>
              <a:rPr lang="pt-BR" sz="2000" dirty="0">
                <a:solidFill>
                  <a:schemeClr val="lt1"/>
                </a:solidFill>
              </a:rPr>
              <a:t>   +…+ </a:t>
            </a:r>
            <a:r>
              <a:rPr lang="pt-BR" sz="2000" u="sng" dirty="0">
                <a:solidFill>
                  <a:schemeClr val="lt1"/>
                </a:solidFill>
              </a:rPr>
              <a:t>CFn</a:t>
            </a:r>
            <a:r>
              <a:rPr lang="pt-BR" sz="2000" dirty="0">
                <a:solidFill>
                  <a:schemeClr val="lt1"/>
                </a:solidFill>
              </a:rPr>
              <a:t> - I</a:t>
            </a:r>
          </a:p>
          <a:p>
            <a:pPr lvl="0" algn="ctr" rtl="1">
              <a:buSzPts val="4400"/>
            </a:pPr>
            <a:r>
              <a:rPr lang="pt-BR" sz="1800" dirty="0">
                <a:solidFill>
                  <a:schemeClr val="lt1"/>
                </a:solidFill>
              </a:rPr>
              <a:t>         (1+r)^1    (1+r)^2   (1+r)^3</a:t>
            </a:r>
            <a:r>
              <a:rPr lang="pt-BR" sz="2400" dirty="0">
                <a:solidFill>
                  <a:schemeClr val="lt1"/>
                </a:solidFill>
              </a:rPr>
              <a:t>        </a:t>
            </a:r>
            <a:r>
              <a:rPr lang="pt-BR" sz="1800" dirty="0">
                <a:solidFill>
                  <a:schemeClr val="lt1"/>
                </a:solidFill>
              </a:rPr>
              <a:t>(1+r)^t</a:t>
            </a:r>
            <a:r>
              <a:rPr lang="pt-BR" sz="2400" dirty="0">
                <a:solidFill>
                  <a:schemeClr val="lt1"/>
                </a:solidFill>
              </a:rPr>
              <a:t> </a:t>
            </a:r>
          </a:p>
          <a:p>
            <a:pPr lvl="0" algn="ctr" rtl="1">
              <a:buSzPts val="4400"/>
            </a:pPr>
            <a:r>
              <a:rPr lang="pt-BR" sz="2000" dirty="0">
                <a:solidFill>
                  <a:schemeClr val="lt1"/>
                </a:solidFill>
              </a:rPr>
              <a:t> </a:t>
            </a:r>
          </a:p>
          <a:p>
            <a:pPr lvl="0" algn="ctr" rtl="1">
              <a:buSzPts val="4400"/>
            </a:pPr>
            <a:r>
              <a:rPr lang="pt-BR" sz="2000" dirty="0">
                <a:solidFill>
                  <a:schemeClr val="lt1"/>
                </a:solidFill>
              </a:rPr>
              <a:t>NPV = </a:t>
            </a:r>
            <a:r>
              <a:rPr lang="en-GB" sz="2000" dirty="0">
                <a:solidFill>
                  <a:schemeClr val="lt1"/>
                </a:solidFill>
              </a:rPr>
              <a:t>  </a:t>
            </a:r>
            <a:r>
              <a:rPr lang="pt-BR" sz="2000" dirty="0">
                <a:solidFill>
                  <a:schemeClr val="lt1"/>
                </a:solidFill>
              </a:rPr>
              <a:t>+  </a:t>
            </a:r>
            <a:r>
              <a:rPr lang="pt-BR" sz="2000" u="sng" dirty="0">
                <a:solidFill>
                  <a:schemeClr val="lt1"/>
                </a:solidFill>
              </a:rPr>
              <a:t>60      </a:t>
            </a:r>
            <a:r>
              <a:rPr lang="pt-BR" sz="2000" dirty="0">
                <a:solidFill>
                  <a:schemeClr val="lt1"/>
                </a:solidFill>
              </a:rPr>
              <a:t>+     </a:t>
            </a:r>
            <a:r>
              <a:rPr lang="pt-BR" sz="2000" u="sng" dirty="0">
                <a:solidFill>
                  <a:schemeClr val="lt1"/>
                </a:solidFill>
              </a:rPr>
              <a:t>250   </a:t>
            </a:r>
            <a:r>
              <a:rPr lang="pt-BR" sz="2000" dirty="0">
                <a:solidFill>
                  <a:schemeClr val="lt1"/>
                </a:solidFill>
              </a:rPr>
              <a:t>+     </a:t>
            </a:r>
            <a:r>
              <a:rPr lang="pt-BR" sz="2000" u="sng" dirty="0">
                <a:solidFill>
                  <a:schemeClr val="lt1"/>
                </a:solidFill>
              </a:rPr>
              <a:t>190</a:t>
            </a:r>
            <a:r>
              <a:rPr lang="pt-BR" sz="2000" dirty="0">
                <a:solidFill>
                  <a:schemeClr val="lt1"/>
                </a:solidFill>
              </a:rPr>
              <a:t>       – </a:t>
            </a:r>
            <a:r>
              <a:rPr lang="en-GB" sz="2000" dirty="0">
                <a:solidFill>
                  <a:schemeClr val="lt1"/>
                </a:solidFill>
              </a:rPr>
              <a:t>100</a:t>
            </a:r>
            <a:endParaRPr lang="ar-JO" sz="1800" dirty="0">
              <a:solidFill>
                <a:schemeClr val="lt1"/>
              </a:solidFill>
            </a:endParaRPr>
          </a:p>
          <a:p>
            <a:pPr lvl="0" algn="ctr" rtl="1">
              <a:buSzPts val="4400"/>
            </a:pPr>
            <a:r>
              <a:rPr lang="pt-BR" sz="1800" dirty="0">
                <a:solidFill>
                  <a:schemeClr val="lt1"/>
                </a:solidFill>
              </a:rPr>
              <a:t>             (1.</a:t>
            </a:r>
            <a:r>
              <a:rPr lang="en-GB" sz="1800" dirty="0">
                <a:solidFill>
                  <a:schemeClr val="lt1"/>
                </a:solidFill>
              </a:rPr>
              <a:t>12</a:t>
            </a:r>
            <a:r>
              <a:rPr lang="pt-BR" sz="1800" dirty="0">
                <a:solidFill>
                  <a:schemeClr val="lt1"/>
                </a:solidFill>
              </a:rPr>
              <a:t>)^1       (1.12)^2     (1.12)^3       </a:t>
            </a:r>
          </a:p>
          <a:p>
            <a:pPr lvl="0" algn="ctr" rtl="1">
              <a:buSzPts val="4400"/>
            </a:pPr>
            <a:r>
              <a:rPr lang="pt-BR" sz="1800" dirty="0">
                <a:solidFill>
                  <a:schemeClr val="lt1"/>
                </a:solidFill>
              </a:rPr>
              <a:t>NPV = 288.10</a:t>
            </a:r>
          </a:p>
        </p:txBody>
      </p:sp>
      <p:sp>
        <p:nvSpPr>
          <p:cNvPr id="13" name="Google Shape;205;p18"/>
          <p:cNvSpPr/>
          <p:nvPr/>
        </p:nvSpPr>
        <p:spPr>
          <a:xfrm>
            <a:off x="7371094" y="4706734"/>
            <a:ext cx="1939159" cy="7200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dirty="0">
                <a:solidFill>
                  <a:schemeClr val="lt1"/>
                </a:solidFill>
              </a:rPr>
              <a:t>NPV &gt; 0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205;p18"/>
          <p:cNvSpPr/>
          <p:nvPr/>
        </p:nvSpPr>
        <p:spPr>
          <a:xfrm>
            <a:off x="1159482" y="4706733"/>
            <a:ext cx="2175642" cy="720001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ar-JO" sz="2400" dirty="0">
                <a:solidFill>
                  <a:schemeClr val="lt1"/>
                </a:solidFill>
              </a:rPr>
              <a:t>الاستثمار مستحب</a:t>
            </a:r>
            <a:endParaRPr sz="2400" dirty="0">
              <a:solidFill>
                <a:schemeClr val="lt1"/>
              </a:solidFill>
            </a:endParaRPr>
          </a:p>
        </p:txBody>
      </p:sp>
      <p:sp>
        <p:nvSpPr>
          <p:cNvPr id="15" name="Google Shape;436;p35"/>
          <p:cNvSpPr/>
          <p:nvPr/>
        </p:nvSpPr>
        <p:spPr>
          <a:xfrm rot="5400000">
            <a:off x="5204460" y="4387862"/>
            <a:ext cx="409088" cy="1357745"/>
          </a:xfrm>
          <a:prstGeom prst="downArrow">
            <a:avLst>
              <a:gd name="adj1" fmla="val 50000"/>
              <a:gd name="adj2" fmla="val 80000"/>
            </a:avLst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76378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8"/>
          <p:cNvSpPr txBox="1">
            <a:spLocks noGrp="1"/>
          </p:cNvSpPr>
          <p:nvPr>
            <p:ph type="title"/>
          </p:nvPr>
        </p:nvSpPr>
        <p:spPr>
          <a:xfrm>
            <a:off x="1076446" y="389346"/>
            <a:ext cx="10621546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342934" lvl="0">
              <a:lnSpc>
                <a:spcPct val="150000"/>
              </a:lnSpc>
            </a:pPr>
            <a:r>
              <a:rPr lang="ar-JO" sz="3600" dirty="0"/>
              <a:t>7.4.2  المقارنة بين بدائل الاستثمار</a:t>
            </a:r>
          </a:p>
        </p:txBody>
      </p:sp>
      <p:sp>
        <p:nvSpPr>
          <p:cNvPr id="202" name="Google Shape;202;p18"/>
          <p:cNvSpPr txBox="1">
            <a:spLocks noGrp="1"/>
          </p:cNvSpPr>
          <p:nvPr>
            <p:ph type="body" idx="1"/>
          </p:nvPr>
        </p:nvSpPr>
        <p:spPr>
          <a:xfrm>
            <a:off x="515273" y="1569546"/>
            <a:ext cx="11161453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</a:pPr>
            <a:r>
              <a:rPr lang="ar-JO" sz="2800" dirty="0"/>
              <a:t>البديل </a:t>
            </a:r>
            <a:r>
              <a:rPr lang="en-GB" sz="2800" dirty="0"/>
              <a:t>B</a:t>
            </a:r>
            <a:endParaRPr sz="2800" dirty="0"/>
          </a:p>
        </p:txBody>
      </p:sp>
      <p:sp>
        <p:nvSpPr>
          <p:cNvPr id="204" name="Google Shape;204;p18"/>
          <p:cNvSpPr/>
          <p:nvPr/>
        </p:nvSpPr>
        <p:spPr>
          <a:xfrm>
            <a:off x="12279398" y="0"/>
            <a:ext cx="2277745" cy="4520046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מחקו שקופית זו בסיום הכנת המצגת</a:t>
            </a:r>
            <a:endParaRPr sz="18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18"/>
          <p:cNvSpPr/>
          <p:nvPr/>
        </p:nvSpPr>
        <p:spPr>
          <a:xfrm>
            <a:off x="434266" y="1569566"/>
            <a:ext cx="9624133" cy="2950480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 rtl="1">
              <a:buSzPts val="4400"/>
            </a:pPr>
            <a:r>
              <a:rPr lang="pt-BR" sz="2000" dirty="0">
                <a:solidFill>
                  <a:schemeClr val="lt1"/>
                </a:solidFill>
              </a:rPr>
              <a:t>NPV= </a:t>
            </a:r>
            <a:r>
              <a:rPr lang="pt-BR" sz="2000" u="sng" dirty="0">
                <a:solidFill>
                  <a:schemeClr val="lt1"/>
                </a:solidFill>
              </a:rPr>
              <a:t>CF1</a:t>
            </a:r>
            <a:r>
              <a:rPr lang="pt-BR" sz="2000" dirty="0">
                <a:solidFill>
                  <a:schemeClr val="lt1"/>
                </a:solidFill>
              </a:rPr>
              <a:t>  + </a:t>
            </a:r>
            <a:r>
              <a:rPr lang="pt-BR" sz="2000" u="sng" dirty="0">
                <a:solidFill>
                  <a:schemeClr val="lt1"/>
                </a:solidFill>
              </a:rPr>
              <a:t>CF2</a:t>
            </a:r>
            <a:r>
              <a:rPr lang="pt-BR" sz="2000" dirty="0">
                <a:solidFill>
                  <a:schemeClr val="lt1"/>
                </a:solidFill>
              </a:rPr>
              <a:t>  +   </a:t>
            </a:r>
            <a:r>
              <a:rPr lang="pt-BR" sz="2000" u="sng" dirty="0">
                <a:solidFill>
                  <a:schemeClr val="lt1"/>
                </a:solidFill>
              </a:rPr>
              <a:t>CF3</a:t>
            </a:r>
            <a:r>
              <a:rPr lang="pt-BR" sz="2000" dirty="0">
                <a:solidFill>
                  <a:schemeClr val="lt1"/>
                </a:solidFill>
              </a:rPr>
              <a:t>   +…+ </a:t>
            </a:r>
            <a:r>
              <a:rPr lang="pt-BR" sz="2000" u="sng" dirty="0">
                <a:solidFill>
                  <a:schemeClr val="lt1"/>
                </a:solidFill>
              </a:rPr>
              <a:t>CFn</a:t>
            </a:r>
            <a:r>
              <a:rPr lang="pt-BR" sz="2000" dirty="0">
                <a:solidFill>
                  <a:schemeClr val="lt1"/>
                </a:solidFill>
              </a:rPr>
              <a:t> - I</a:t>
            </a:r>
          </a:p>
          <a:p>
            <a:pPr lvl="0" algn="ctr" rtl="1">
              <a:buSzPts val="4400"/>
            </a:pPr>
            <a:r>
              <a:rPr lang="pt-BR" sz="1800" dirty="0">
                <a:solidFill>
                  <a:schemeClr val="lt1"/>
                </a:solidFill>
              </a:rPr>
              <a:t>         (1+r)^1    (1+r)^2   (1+r)^3</a:t>
            </a:r>
            <a:r>
              <a:rPr lang="pt-BR" sz="2400" dirty="0">
                <a:solidFill>
                  <a:schemeClr val="lt1"/>
                </a:solidFill>
              </a:rPr>
              <a:t>        </a:t>
            </a:r>
            <a:r>
              <a:rPr lang="pt-BR" sz="1800" dirty="0">
                <a:solidFill>
                  <a:schemeClr val="lt1"/>
                </a:solidFill>
              </a:rPr>
              <a:t>(1+r)^t</a:t>
            </a:r>
            <a:r>
              <a:rPr lang="pt-BR" sz="2400" dirty="0">
                <a:solidFill>
                  <a:schemeClr val="lt1"/>
                </a:solidFill>
              </a:rPr>
              <a:t> </a:t>
            </a:r>
          </a:p>
          <a:p>
            <a:pPr lvl="0" algn="ctr" rtl="1">
              <a:buSzPts val="4400"/>
            </a:pPr>
            <a:r>
              <a:rPr lang="pt-BR" sz="2000" dirty="0">
                <a:solidFill>
                  <a:schemeClr val="lt1"/>
                </a:solidFill>
              </a:rPr>
              <a:t> </a:t>
            </a:r>
          </a:p>
          <a:p>
            <a:pPr lvl="0" algn="ctr" rtl="1">
              <a:buSzPts val="4400"/>
            </a:pPr>
            <a:r>
              <a:rPr lang="pt-BR" sz="2000" dirty="0">
                <a:solidFill>
                  <a:schemeClr val="lt1"/>
                </a:solidFill>
              </a:rPr>
              <a:t>NPV = </a:t>
            </a:r>
            <a:r>
              <a:rPr lang="en-GB" sz="2000" dirty="0">
                <a:solidFill>
                  <a:schemeClr val="lt1"/>
                </a:solidFill>
              </a:rPr>
              <a:t>  </a:t>
            </a:r>
            <a:r>
              <a:rPr lang="pt-BR" sz="2000" dirty="0">
                <a:solidFill>
                  <a:schemeClr val="lt1"/>
                </a:solidFill>
              </a:rPr>
              <a:t>+  </a:t>
            </a:r>
            <a:r>
              <a:rPr lang="pt-BR" sz="2000" u="sng" dirty="0">
                <a:solidFill>
                  <a:schemeClr val="lt1"/>
                </a:solidFill>
              </a:rPr>
              <a:t>200    </a:t>
            </a:r>
            <a:r>
              <a:rPr lang="pt-BR" sz="2000" dirty="0">
                <a:solidFill>
                  <a:schemeClr val="lt1"/>
                </a:solidFill>
              </a:rPr>
              <a:t>+     </a:t>
            </a:r>
            <a:r>
              <a:rPr lang="pt-BR" sz="2000" u="sng" dirty="0">
                <a:solidFill>
                  <a:schemeClr val="lt1"/>
                </a:solidFill>
              </a:rPr>
              <a:t>150   </a:t>
            </a:r>
            <a:r>
              <a:rPr lang="pt-BR" sz="2000" dirty="0">
                <a:solidFill>
                  <a:schemeClr val="lt1"/>
                </a:solidFill>
              </a:rPr>
              <a:t>+     </a:t>
            </a:r>
            <a:r>
              <a:rPr lang="pt-BR" sz="2000" u="sng" dirty="0">
                <a:solidFill>
                  <a:schemeClr val="lt1"/>
                </a:solidFill>
              </a:rPr>
              <a:t>250     </a:t>
            </a:r>
            <a:r>
              <a:rPr lang="pt-BR" sz="2000" dirty="0">
                <a:solidFill>
                  <a:schemeClr val="lt1"/>
                </a:solidFill>
              </a:rPr>
              <a:t>– </a:t>
            </a:r>
            <a:r>
              <a:rPr lang="en-GB" sz="2000" dirty="0">
                <a:solidFill>
                  <a:schemeClr val="lt1"/>
                </a:solidFill>
              </a:rPr>
              <a:t>100</a:t>
            </a:r>
            <a:endParaRPr lang="ar-JO" sz="1800" dirty="0">
              <a:solidFill>
                <a:schemeClr val="lt1"/>
              </a:solidFill>
            </a:endParaRPr>
          </a:p>
          <a:p>
            <a:pPr lvl="0" algn="ctr" rtl="1">
              <a:buSzPts val="4400"/>
            </a:pPr>
            <a:r>
              <a:rPr lang="pt-BR" sz="1800" dirty="0">
                <a:solidFill>
                  <a:schemeClr val="lt1"/>
                </a:solidFill>
              </a:rPr>
              <a:t>             (1.</a:t>
            </a:r>
            <a:r>
              <a:rPr lang="en-GB" sz="1800" dirty="0">
                <a:solidFill>
                  <a:schemeClr val="lt1"/>
                </a:solidFill>
              </a:rPr>
              <a:t>12</a:t>
            </a:r>
            <a:r>
              <a:rPr lang="pt-BR" sz="1800" dirty="0">
                <a:solidFill>
                  <a:schemeClr val="lt1"/>
                </a:solidFill>
              </a:rPr>
              <a:t>)^1       (1.12)^2     (1.12)^3      </a:t>
            </a:r>
          </a:p>
          <a:p>
            <a:pPr lvl="0" algn="ctr" rtl="1">
              <a:buSzPts val="4400"/>
            </a:pPr>
            <a:r>
              <a:rPr lang="pt-BR" sz="1800" dirty="0">
                <a:solidFill>
                  <a:schemeClr val="lt1"/>
                </a:solidFill>
              </a:rPr>
              <a:t>NPV = -23.90</a:t>
            </a:r>
          </a:p>
        </p:txBody>
      </p:sp>
      <p:sp>
        <p:nvSpPr>
          <p:cNvPr id="13" name="Google Shape;205;p18"/>
          <p:cNvSpPr/>
          <p:nvPr/>
        </p:nvSpPr>
        <p:spPr>
          <a:xfrm>
            <a:off x="7371094" y="4706734"/>
            <a:ext cx="1939159" cy="7200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dirty="0">
                <a:solidFill>
                  <a:schemeClr val="lt1"/>
                </a:solidFill>
              </a:rPr>
              <a:t>NPV &lt; 0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205;p18"/>
          <p:cNvSpPr/>
          <p:nvPr/>
        </p:nvSpPr>
        <p:spPr>
          <a:xfrm>
            <a:off x="1159482" y="4706733"/>
            <a:ext cx="2175642" cy="720001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ar-JO" sz="2400" dirty="0">
                <a:solidFill>
                  <a:schemeClr val="lt1"/>
                </a:solidFill>
              </a:rPr>
              <a:t>الاستثمار غير مستحب</a:t>
            </a:r>
            <a:endParaRPr sz="2400" dirty="0">
              <a:solidFill>
                <a:schemeClr val="lt1"/>
              </a:solidFill>
            </a:endParaRPr>
          </a:p>
        </p:txBody>
      </p:sp>
      <p:sp>
        <p:nvSpPr>
          <p:cNvPr id="15" name="Google Shape;436;p35"/>
          <p:cNvSpPr/>
          <p:nvPr/>
        </p:nvSpPr>
        <p:spPr>
          <a:xfrm rot="5400000">
            <a:off x="5204460" y="4387862"/>
            <a:ext cx="409088" cy="1357745"/>
          </a:xfrm>
          <a:prstGeom prst="downArrow">
            <a:avLst>
              <a:gd name="adj1" fmla="val 50000"/>
              <a:gd name="adj2" fmla="val 80000"/>
            </a:avLst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986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3"/>
          <p:cNvSpPr txBox="1"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r>
              <a:rPr lang="x-none"/>
              <a:t>القيمة الحالية</a:t>
            </a:r>
            <a:r>
              <a:rPr lang="he-IL" dirty="0"/>
              <a:t> </a:t>
            </a:r>
            <a:r>
              <a:rPr lang="ar-JO" dirty="0"/>
              <a:t>الصافية </a:t>
            </a:r>
            <a:r>
              <a:rPr lang="en-GB" dirty="0"/>
              <a:t>(NPV)</a:t>
            </a:r>
            <a:endParaRPr dirty="0"/>
          </a:p>
        </p:txBody>
      </p:sp>
      <p:sp>
        <p:nvSpPr>
          <p:cNvPr id="154" name="Google Shape;154;p13"/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342934" lvl="0" indent="-342934" algn="ctr" rt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ts val="2800"/>
              <a:buNone/>
            </a:pPr>
            <a:r>
              <a:rPr lang="x-none"/>
              <a:t>ادارة واقتصاد</a:t>
            </a:r>
            <a:r>
              <a:rPr lang="en-US" dirty="0"/>
              <a:t> 70%</a:t>
            </a:r>
            <a:r>
              <a:rPr lang="ar-JO" dirty="0"/>
              <a:t> تمويل</a:t>
            </a:r>
            <a:endParaRPr dirty="0"/>
          </a:p>
        </p:txBody>
      </p:sp>
      <p:sp>
        <p:nvSpPr>
          <p:cNvPr id="155" name="Google Shape;155;p13"/>
          <p:cNvSpPr txBox="1">
            <a:spLocks noGrp="1"/>
          </p:cNvSpPr>
          <p:nvPr>
            <p:ph type="body" idx="2"/>
          </p:nvPr>
        </p:nvSpPr>
        <p:spPr>
          <a:xfrm>
            <a:off x="696000" y="3655832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lvl="0" indent="-34290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x-none"/>
              <a:t>שם המורה:عزالدين اشتية</a:t>
            </a:r>
            <a:endParaRPr/>
          </a:p>
        </p:txBody>
      </p:sp>
      <p:sp>
        <p:nvSpPr>
          <p:cNvPr id="156" name="Google Shape;156;p13"/>
          <p:cNvSpPr/>
          <p:nvPr/>
        </p:nvSpPr>
        <p:spPr>
          <a:xfrm>
            <a:off x="12279398" y="634420"/>
            <a:ext cx="2277745" cy="663867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שקופית זו היא חובה</a:t>
            </a:r>
            <a:endParaRPr sz="1800" b="1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13"/>
          <p:cNvSpPr/>
          <p:nvPr/>
        </p:nvSpPr>
        <p:spPr>
          <a:xfrm>
            <a:off x="12279398" y="1450917"/>
            <a:ext cx="2277745" cy="3631445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יש לכתוב את שם השיעור, המקצוע ושם המורה בשפה </a:t>
            </a:r>
            <a:r>
              <a:rPr lang="x-none" sz="1800" b="1" i="0" u="sng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הערבית</a:t>
            </a:r>
            <a:r>
              <a:rPr lang="x-none" sz="18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(ניתן להוסיף את הטקסט גם בשפה העברית אם תעדיפו)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(אין צורך להשאיר את הכיתובים "שם השיעור" , "המקצוע", מחקו אותם וכתבו רק את הפרטים עצמם). </a:t>
            </a:r>
            <a:endParaRPr sz="18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8"/>
          <p:cNvSpPr txBox="1">
            <a:spLocks noGrp="1"/>
          </p:cNvSpPr>
          <p:nvPr>
            <p:ph type="title"/>
          </p:nvPr>
        </p:nvSpPr>
        <p:spPr>
          <a:xfrm>
            <a:off x="1076446" y="389346"/>
            <a:ext cx="10621546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342934" lvl="0">
              <a:lnSpc>
                <a:spcPct val="150000"/>
              </a:lnSpc>
            </a:pPr>
            <a:r>
              <a:rPr lang="ar-JO" sz="3600" dirty="0"/>
              <a:t>7.4.2  المقارنة بين بدائل الاستثمار</a:t>
            </a:r>
          </a:p>
        </p:txBody>
      </p:sp>
      <p:sp>
        <p:nvSpPr>
          <p:cNvPr id="202" name="Google Shape;202;p18"/>
          <p:cNvSpPr txBox="1">
            <a:spLocks noGrp="1"/>
          </p:cNvSpPr>
          <p:nvPr>
            <p:ph type="body" idx="1"/>
          </p:nvPr>
        </p:nvSpPr>
        <p:spPr>
          <a:xfrm>
            <a:off x="515273" y="1569546"/>
            <a:ext cx="11161453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</a:pPr>
            <a:r>
              <a:rPr lang="ar-JO" sz="2800" dirty="0"/>
              <a:t>البديل </a:t>
            </a:r>
            <a:r>
              <a:rPr lang="en-GB" sz="2800" dirty="0"/>
              <a:t>C</a:t>
            </a:r>
            <a:endParaRPr sz="2800" dirty="0"/>
          </a:p>
        </p:txBody>
      </p:sp>
      <p:sp>
        <p:nvSpPr>
          <p:cNvPr id="204" name="Google Shape;204;p18"/>
          <p:cNvSpPr/>
          <p:nvPr/>
        </p:nvSpPr>
        <p:spPr>
          <a:xfrm>
            <a:off x="12279398" y="0"/>
            <a:ext cx="2277745" cy="4520046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מחקו שקופית זו בסיום הכנת המצגת</a:t>
            </a:r>
            <a:endParaRPr sz="18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18"/>
          <p:cNvSpPr/>
          <p:nvPr/>
        </p:nvSpPr>
        <p:spPr>
          <a:xfrm>
            <a:off x="434266" y="1569566"/>
            <a:ext cx="9624133" cy="2950480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 rtl="1">
              <a:buSzPts val="4400"/>
            </a:pPr>
            <a:r>
              <a:rPr lang="pt-BR" sz="2000" dirty="0">
                <a:solidFill>
                  <a:schemeClr val="lt1"/>
                </a:solidFill>
              </a:rPr>
              <a:t>NPV= </a:t>
            </a:r>
            <a:r>
              <a:rPr lang="pt-BR" sz="2000" u="sng" dirty="0">
                <a:solidFill>
                  <a:schemeClr val="lt1"/>
                </a:solidFill>
              </a:rPr>
              <a:t>CF1</a:t>
            </a:r>
            <a:r>
              <a:rPr lang="pt-BR" sz="2000" dirty="0">
                <a:solidFill>
                  <a:schemeClr val="lt1"/>
                </a:solidFill>
              </a:rPr>
              <a:t>  + </a:t>
            </a:r>
            <a:r>
              <a:rPr lang="pt-BR" sz="2000" u="sng" dirty="0">
                <a:solidFill>
                  <a:schemeClr val="lt1"/>
                </a:solidFill>
              </a:rPr>
              <a:t>CF2</a:t>
            </a:r>
            <a:r>
              <a:rPr lang="pt-BR" sz="2000" dirty="0">
                <a:solidFill>
                  <a:schemeClr val="lt1"/>
                </a:solidFill>
              </a:rPr>
              <a:t>  +   </a:t>
            </a:r>
            <a:r>
              <a:rPr lang="pt-BR" sz="2000" u="sng" dirty="0">
                <a:solidFill>
                  <a:schemeClr val="lt1"/>
                </a:solidFill>
              </a:rPr>
              <a:t>CF3</a:t>
            </a:r>
            <a:r>
              <a:rPr lang="pt-BR" sz="2000" dirty="0">
                <a:solidFill>
                  <a:schemeClr val="lt1"/>
                </a:solidFill>
              </a:rPr>
              <a:t>   +…+ </a:t>
            </a:r>
            <a:r>
              <a:rPr lang="pt-BR" sz="2000" u="sng" dirty="0">
                <a:solidFill>
                  <a:schemeClr val="lt1"/>
                </a:solidFill>
              </a:rPr>
              <a:t>CFn</a:t>
            </a:r>
            <a:r>
              <a:rPr lang="pt-BR" sz="2000" dirty="0">
                <a:solidFill>
                  <a:schemeClr val="lt1"/>
                </a:solidFill>
              </a:rPr>
              <a:t> - I</a:t>
            </a:r>
          </a:p>
          <a:p>
            <a:pPr lvl="0" algn="ctr" rtl="1">
              <a:buSzPts val="4400"/>
            </a:pPr>
            <a:r>
              <a:rPr lang="pt-BR" sz="1800" dirty="0">
                <a:solidFill>
                  <a:schemeClr val="lt1"/>
                </a:solidFill>
              </a:rPr>
              <a:t>         (1+r)^1    (1+r)^2   (1+r)^3</a:t>
            </a:r>
            <a:r>
              <a:rPr lang="pt-BR" sz="2400" dirty="0">
                <a:solidFill>
                  <a:schemeClr val="lt1"/>
                </a:solidFill>
              </a:rPr>
              <a:t>        </a:t>
            </a:r>
            <a:r>
              <a:rPr lang="pt-BR" sz="1800" dirty="0">
                <a:solidFill>
                  <a:schemeClr val="lt1"/>
                </a:solidFill>
              </a:rPr>
              <a:t>(1+r)^t</a:t>
            </a:r>
            <a:r>
              <a:rPr lang="pt-BR" sz="2400" dirty="0">
                <a:solidFill>
                  <a:schemeClr val="lt1"/>
                </a:solidFill>
              </a:rPr>
              <a:t> </a:t>
            </a:r>
          </a:p>
          <a:p>
            <a:pPr lvl="0" algn="ctr" rtl="1">
              <a:buSzPts val="4400"/>
            </a:pPr>
            <a:r>
              <a:rPr lang="pt-BR" sz="2000" dirty="0">
                <a:solidFill>
                  <a:schemeClr val="lt1"/>
                </a:solidFill>
              </a:rPr>
              <a:t> </a:t>
            </a:r>
          </a:p>
          <a:p>
            <a:pPr lvl="0" algn="ctr" rtl="1">
              <a:buSzPts val="4400"/>
            </a:pPr>
            <a:r>
              <a:rPr lang="pt-BR" sz="2000" dirty="0">
                <a:solidFill>
                  <a:schemeClr val="lt1"/>
                </a:solidFill>
              </a:rPr>
              <a:t>NPV = </a:t>
            </a:r>
            <a:r>
              <a:rPr lang="en-GB" sz="2000" dirty="0">
                <a:solidFill>
                  <a:schemeClr val="lt1"/>
                </a:solidFill>
              </a:rPr>
              <a:t>  </a:t>
            </a:r>
            <a:r>
              <a:rPr lang="pt-BR" sz="2000" dirty="0">
                <a:solidFill>
                  <a:schemeClr val="lt1"/>
                </a:solidFill>
              </a:rPr>
              <a:t>+  </a:t>
            </a:r>
            <a:r>
              <a:rPr lang="pt-BR" sz="2000" u="sng" dirty="0">
                <a:solidFill>
                  <a:schemeClr val="lt1"/>
                </a:solidFill>
              </a:rPr>
              <a:t>250    </a:t>
            </a:r>
            <a:r>
              <a:rPr lang="pt-BR" sz="2000" dirty="0">
                <a:solidFill>
                  <a:schemeClr val="lt1"/>
                </a:solidFill>
              </a:rPr>
              <a:t>+     </a:t>
            </a:r>
            <a:r>
              <a:rPr lang="pt-BR" sz="2000" u="sng" dirty="0">
                <a:solidFill>
                  <a:schemeClr val="lt1"/>
                </a:solidFill>
              </a:rPr>
              <a:t>70     </a:t>
            </a:r>
            <a:r>
              <a:rPr lang="pt-BR" sz="2000" dirty="0">
                <a:solidFill>
                  <a:schemeClr val="lt1"/>
                </a:solidFill>
              </a:rPr>
              <a:t>+     </a:t>
            </a:r>
            <a:r>
              <a:rPr lang="pt-BR" sz="2000" u="sng" dirty="0">
                <a:solidFill>
                  <a:schemeClr val="lt1"/>
                </a:solidFill>
              </a:rPr>
              <a:t>60        </a:t>
            </a:r>
            <a:r>
              <a:rPr lang="pt-BR" sz="2000" dirty="0">
                <a:solidFill>
                  <a:schemeClr val="lt1"/>
                </a:solidFill>
              </a:rPr>
              <a:t>– </a:t>
            </a:r>
            <a:r>
              <a:rPr lang="en-GB" sz="2000" dirty="0">
                <a:solidFill>
                  <a:schemeClr val="lt1"/>
                </a:solidFill>
              </a:rPr>
              <a:t>100</a:t>
            </a:r>
            <a:endParaRPr lang="ar-JO" sz="1800" dirty="0">
              <a:solidFill>
                <a:schemeClr val="lt1"/>
              </a:solidFill>
            </a:endParaRPr>
          </a:p>
          <a:p>
            <a:pPr lvl="0" algn="ctr" rtl="1">
              <a:buSzPts val="4400"/>
            </a:pPr>
            <a:r>
              <a:rPr lang="pt-BR" sz="1800" dirty="0">
                <a:solidFill>
                  <a:schemeClr val="lt1"/>
                </a:solidFill>
              </a:rPr>
              <a:t>             (1.</a:t>
            </a:r>
            <a:r>
              <a:rPr lang="en-GB" sz="1800" dirty="0">
                <a:solidFill>
                  <a:schemeClr val="lt1"/>
                </a:solidFill>
              </a:rPr>
              <a:t>12</a:t>
            </a:r>
            <a:r>
              <a:rPr lang="pt-BR" sz="1800" dirty="0">
                <a:solidFill>
                  <a:schemeClr val="lt1"/>
                </a:solidFill>
              </a:rPr>
              <a:t>)^1       (1.12)^2     (1.12)^3       </a:t>
            </a:r>
          </a:p>
          <a:p>
            <a:pPr lvl="0" algn="ctr" rtl="1">
              <a:buSzPts val="4400"/>
            </a:pPr>
            <a:r>
              <a:rPr lang="pt-BR" sz="1800" dirty="0">
                <a:solidFill>
                  <a:schemeClr val="lt1"/>
                </a:solidFill>
              </a:rPr>
              <a:t>NPV = -278.20</a:t>
            </a:r>
          </a:p>
        </p:txBody>
      </p:sp>
      <p:sp>
        <p:nvSpPr>
          <p:cNvPr id="13" name="Google Shape;205;p18"/>
          <p:cNvSpPr/>
          <p:nvPr/>
        </p:nvSpPr>
        <p:spPr>
          <a:xfrm>
            <a:off x="7371094" y="4706734"/>
            <a:ext cx="1939159" cy="7200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dirty="0">
                <a:solidFill>
                  <a:schemeClr val="lt1"/>
                </a:solidFill>
              </a:rPr>
              <a:t>NPV &lt; 0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205;p18"/>
          <p:cNvSpPr/>
          <p:nvPr/>
        </p:nvSpPr>
        <p:spPr>
          <a:xfrm>
            <a:off x="1159482" y="4706733"/>
            <a:ext cx="2175642" cy="720001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ar-JO" sz="2400" dirty="0">
                <a:solidFill>
                  <a:schemeClr val="lt1"/>
                </a:solidFill>
              </a:rPr>
              <a:t>الاستثمار غير مستحب</a:t>
            </a:r>
            <a:endParaRPr sz="2400" dirty="0">
              <a:solidFill>
                <a:schemeClr val="lt1"/>
              </a:solidFill>
            </a:endParaRPr>
          </a:p>
        </p:txBody>
      </p:sp>
      <p:sp>
        <p:nvSpPr>
          <p:cNvPr id="15" name="Google Shape;436;p35"/>
          <p:cNvSpPr/>
          <p:nvPr/>
        </p:nvSpPr>
        <p:spPr>
          <a:xfrm rot="5400000">
            <a:off x="5204460" y="4387862"/>
            <a:ext cx="409088" cy="1357745"/>
          </a:xfrm>
          <a:prstGeom prst="downArrow">
            <a:avLst>
              <a:gd name="adj1" fmla="val 50000"/>
              <a:gd name="adj2" fmla="val 80000"/>
            </a:avLst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205;p18"/>
          <p:cNvSpPr/>
          <p:nvPr/>
        </p:nvSpPr>
        <p:spPr>
          <a:xfrm>
            <a:off x="3335124" y="5789298"/>
            <a:ext cx="4035969" cy="720001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ar-JO" sz="2400" dirty="0">
                <a:solidFill>
                  <a:schemeClr val="lt1"/>
                </a:solidFill>
              </a:rPr>
              <a:t>الاستثمار مستحب في المشروع </a:t>
            </a:r>
            <a:r>
              <a:rPr lang="en-GB" sz="2400" dirty="0">
                <a:solidFill>
                  <a:schemeClr val="lt1"/>
                </a:solidFill>
              </a:rPr>
              <a:t>A</a:t>
            </a:r>
            <a:r>
              <a:rPr lang="ar-JO" sz="2400" dirty="0">
                <a:solidFill>
                  <a:schemeClr val="lt1"/>
                </a:solidFill>
              </a:rPr>
              <a:t> فقط</a:t>
            </a:r>
            <a:endParaRPr sz="2400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29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6166" y="447"/>
            <a:ext cx="3241542" cy="1838237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49128" y="3016166"/>
            <a:ext cx="10471879" cy="18156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260" algn="ctr" rtl="1"/>
            <a:r>
              <a:rPr lang="he-IL" sz="28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1589" y="1838684"/>
            <a:ext cx="12188825" cy="76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4"/>
          <p:cNvSpPr txBox="1">
            <a:spLocks noGrp="1"/>
          </p:cNvSpPr>
          <p:nvPr>
            <p:ph type="title"/>
          </p:nvPr>
        </p:nvSpPr>
        <p:spPr>
          <a:xfrm>
            <a:off x="1024128" y="152134"/>
            <a:ext cx="98025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0" rIns="36000" bIns="0" anchor="ctr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Arial"/>
              <a:buNone/>
            </a:pPr>
            <a:r>
              <a:rPr lang="x-none"/>
              <a:t>ماذا سنتعلم اليوم؟</a:t>
            </a:r>
            <a:endParaRPr dirty="0"/>
          </a:p>
        </p:txBody>
      </p:sp>
      <p:sp>
        <p:nvSpPr>
          <p:cNvPr id="163" name="Google Shape;163;p14"/>
          <p:cNvSpPr txBox="1">
            <a:spLocks noGrp="1"/>
          </p:cNvSpPr>
          <p:nvPr>
            <p:ph type="body" idx="1"/>
          </p:nvPr>
        </p:nvSpPr>
        <p:spPr>
          <a:xfrm>
            <a:off x="950775" y="1764329"/>
            <a:ext cx="8934204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34" indent="0">
              <a:buNone/>
            </a:pPr>
            <a:r>
              <a:rPr lang="ar-JO" sz="3200" b="1" dirty="0"/>
              <a:t>7.4.1</a:t>
            </a:r>
            <a:r>
              <a:rPr lang="x-none" sz="3200" b="1"/>
              <a:t> </a:t>
            </a:r>
            <a:r>
              <a:rPr lang="ar-JO" sz="3200" b="1" dirty="0"/>
              <a:t> </a:t>
            </a:r>
            <a:r>
              <a:rPr lang="x-none" sz="3200" b="1"/>
              <a:t>حساب القيمة الحالية </a:t>
            </a:r>
            <a:r>
              <a:rPr lang="ar-JO" sz="3200" b="1" dirty="0"/>
              <a:t>الصافية وفحص جدوى الاستثمار</a:t>
            </a:r>
            <a:endParaRPr sz="3200" b="1" dirty="0"/>
          </a:p>
          <a:p>
            <a:pPr marL="342934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dirty="0"/>
          </a:p>
        </p:txBody>
      </p:sp>
      <p:sp>
        <p:nvSpPr>
          <p:cNvPr id="164" name="Google Shape;164;p14"/>
          <p:cNvSpPr/>
          <p:nvPr/>
        </p:nvSpPr>
        <p:spPr>
          <a:xfrm>
            <a:off x="12281852" y="0"/>
            <a:ext cx="2150428" cy="1438835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פרטו בשקופית זו את נושאי הלימוד של השיעור</a:t>
            </a:r>
            <a:endParaRPr sz="18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4"/>
          <p:cNvSpPr txBox="1">
            <a:spLocks noGrp="1"/>
          </p:cNvSpPr>
          <p:nvPr>
            <p:ph type="body" idx="1"/>
          </p:nvPr>
        </p:nvSpPr>
        <p:spPr>
          <a:xfrm>
            <a:off x="1024125" y="2854329"/>
            <a:ext cx="8829324" cy="5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34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ar-JO" sz="3200" b="1" dirty="0"/>
              <a:t>7.4.2  المقارنة بين بدائل الاستثمار</a:t>
            </a:r>
            <a:endParaRPr sz="3200" b="1" dirty="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dirty="0">
              <a:solidFill>
                <a:schemeClr val="dk1"/>
              </a:solidFill>
            </a:endParaRPr>
          </a:p>
          <a:p>
            <a:pPr marL="342934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/>
      <p:bldP spid="163" grpId="0" build="p"/>
      <p:bldP spid="16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5"/>
          <p:cNvSpPr txBox="1">
            <a:spLocks noGrp="1"/>
          </p:cNvSpPr>
          <p:nvPr>
            <p:ph type="ctrTitle"/>
          </p:nvPr>
        </p:nvSpPr>
        <p:spPr>
          <a:xfrm>
            <a:off x="0" y="1959646"/>
            <a:ext cx="11496000" cy="12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34" lvl="0">
              <a:lnSpc>
                <a:spcPct val="150000"/>
              </a:lnSpc>
            </a:pPr>
            <a:r>
              <a:rPr lang="ar-JO" sz="4000" dirty="0"/>
              <a:t>7.4.1  حساب القيمة الحالية الصافية وفحص جدوى الاستثمار</a:t>
            </a:r>
          </a:p>
        </p:txBody>
      </p:sp>
      <p:sp>
        <p:nvSpPr>
          <p:cNvPr id="172" name="Google Shape;172;p15"/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(אין צורך להשאיר את הכיתובים "שם הפרק" , "כותרת משנה", מחקו אותם וכתבו רק את הפרטים עצמם). </a:t>
            </a:r>
            <a:endParaRPr sz="18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6"/>
          <p:cNvSpPr txBox="1"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342934" lvl="0">
              <a:lnSpc>
                <a:spcPct val="150000"/>
              </a:lnSpc>
            </a:pPr>
            <a:r>
              <a:rPr lang="ar-JO" sz="3600" dirty="0"/>
              <a:t>7.4.1  حساب القيمة الحالية الصافية وفحص جدوى الاستثمار</a:t>
            </a:r>
          </a:p>
        </p:txBody>
      </p:sp>
      <p:sp>
        <p:nvSpPr>
          <p:cNvPr id="179" name="Google Shape;179;p16"/>
          <p:cNvSpPr txBox="1">
            <a:spLocks noGrp="1"/>
          </p:cNvSpPr>
          <p:nvPr>
            <p:ph type="body" idx="1"/>
          </p:nvPr>
        </p:nvSpPr>
        <p:spPr>
          <a:xfrm>
            <a:off x="515273" y="1024128"/>
            <a:ext cx="11161453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</a:pPr>
            <a:r>
              <a:rPr lang="x-none"/>
              <a:t>7.2.1 ما هي القيمة الحالية </a:t>
            </a:r>
            <a:r>
              <a:rPr lang="en-GB" dirty="0"/>
              <a:t>N</a:t>
            </a:r>
            <a:r>
              <a:rPr lang="x-none"/>
              <a:t>PV</a:t>
            </a:r>
            <a:endParaRPr dirty="0"/>
          </a:p>
        </p:txBody>
      </p:sp>
      <p:sp>
        <p:nvSpPr>
          <p:cNvPr id="180" name="Google Shape;180;p16"/>
          <p:cNvSpPr txBox="1">
            <a:spLocks noGrp="1"/>
          </p:cNvSpPr>
          <p:nvPr>
            <p:ph type="body" idx="2"/>
          </p:nvPr>
        </p:nvSpPr>
        <p:spPr>
          <a:xfrm>
            <a:off x="515273" y="1567973"/>
            <a:ext cx="11161453" cy="3522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28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إن</a:t>
            </a:r>
            <a:r>
              <a:rPr lang="en-US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القيمة</a:t>
            </a:r>
            <a:r>
              <a:rPr lang="en-US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الحالية</a:t>
            </a:r>
            <a:r>
              <a:rPr lang="en-US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ar-JO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الصافية</a:t>
            </a:r>
            <a:r>
              <a:rPr lang="en-US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للتدفقات</a:t>
            </a:r>
            <a:r>
              <a:rPr lang="en-US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النقدية</a:t>
            </a:r>
            <a:r>
              <a:rPr lang="en-US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هي</a:t>
            </a:r>
            <a:r>
              <a:rPr lang="en-US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عملية</a:t>
            </a:r>
            <a:r>
              <a:rPr lang="en-US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حسابية</a:t>
            </a:r>
            <a:r>
              <a:rPr lang="en-US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ar-JO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تاخذ بالحسبان </a:t>
            </a:r>
            <a:br>
              <a:rPr lang="ar-JO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en-US" sz="2800" b="1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المدفوعات</a:t>
            </a:r>
            <a:r>
              <a:rPr lang="en-US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والمقبوضات</a:t>
            </a:r>
            <a:r>
              <a:rPr lang="en-US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كجزء</a:t>
            </a:r>
            <a:r>
              <a:rPr lang="en-US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من</a:t>
            </a:r>
            <a:r>
              <a:rPr lang="en-US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الاستثمار</a:t>
            </a:r>
            <a:r>
              <a:rPr lang="en-US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في</a:t>
            </a:r>
            <a:r>
              <a:rPr lang="en-US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قيمته</a:t>
            </a:r>
            <a:r>
              <a:rPr lang="en-US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الحالية</a:t>
            </a:r>
            <a:r>
              <a:rPr lang="en-US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</a:t>
            </a:r>
            <a:endParaRPr lang="ar-JO" sz="28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en-US" sz="2800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268287" lvl="0" indent="0" algn="just" rtl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sz="4600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  <a:p>
            <a:pPr marL="0" lvl="0" indent="0" algn="just" rtl="1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2400"/>
              <a:buNone/>
            </a:pPr>
            <a:endParaRPr sz="4600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81" name="Google Shape;181;p16"/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את השקופית הזו תוכלו לשכפל, על מנת ליצור שקופיות נוספות הזהות לה – אליהן תוכלו להכניס את התכנים.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כדי לשכפל אותה, לחצו עליה </a:t>
            </a:r>
            <a:r>
              <a:rPr lang="x-none" sz="18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קליק ימיני </a:t>
            </a: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בתפריט השקופיות בצד ובחרו </a:t>
            </a:r>
            <a:b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"</a:t>
            </a:r>
            <a:r>
              <a:rPr lang="x-none" sz="18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שכפל שקופית</a:t>
            </a: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" או "</a:t>
            </a:r>
            <a:r>
              <a:rPr lang="x-none" sz="18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Duplicate Slide</a:t>
            </a: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"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(מחקו ריבוע זה לאחר הקריאה)</a:t>
            </a:r>
            <a:endParaRPr sz="18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16"/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פריסה 1</a:t>
            </a:r>
            <a:b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(הפריסות שונות זו מזו במיקום תיבות הטקסט וגרפיקת הרקע, </a:t>
            </a:r>
            <a:b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ותוכלו לגוון ביניהן)</a:t>
            </a:r>
            <a:endParaRPr sz="18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7"/>
          <p:cNvSpPr txBox="1"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34" lvl="0">
              <a:lnSpc>
                <a:spcPct val="150000"/>
              </a:lnSpc>
            </a:pPr>
            <a:r>
              <a:rPr lang="ar-JO" sz="3200" dirty="0"/>
              <a:t>7.4.1  حساب القيمة الحالية الصافية وفحص جدوى الاستثمار</a:t>
            </a:r>
          </a:p>
        </p:txBody>
      </p:sp>
      <p:sp>
        <p:nvSpPr>
          <p:cNvPr id="188" name="Google Shape;188;p17"/>
          <p:cNvSpPr txBox="1">
            <a:spLocks noGrp="1"/>
          </p:cNvSpPr>
          <p:nvPr>
            <p:ph type="body" idx="1"/>
          </p:nvPr>
        </p:nvSpPr>
        <p:spPr>
          <a:xfrm>
            <a:off x="1026926" y="1025601"/>
            <a:ext cx="9802368" cy="4314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5757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</a:pPr>
            <a:r>
              <a:rPr lang="ar-JO" dirty="0"/>
              <a:t>قانون صافي القيمة الحالية </a:t>
            </a:r>
            <a:r>
              <a:rPr lang="en-GB" dirty="0"/>
              <a:t>NPV</a:t>
            </a:r>
            <a:endParaRPr dirty="0"/>
          </a:p>
        </p:txBody>
      </p:sp>
      <p:sp>
        <p:nvSpPr>
          <p:cNvPr id="189" name="Google Shape;189;p17"/>
          <p:cNvSpPr txBox="1">
            <a:spLocks noGrp="1"/>
          </p:cNvSpPr>
          <p:nvPr>
            <p:ph type="body" idx="2"/>
          </p:nvPr>
        </p:nvSpPr>
        <p:spPr>
          <a:xfrm>
            <a:off x="1026925" y="1710450"/>
            <a:ext cx="10292100" cy="41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39781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dirty="0"/>
          </a:p>
        </p:txBody>
      </p:sp>
      <p:sp>
        <p:nvSpPr>
          <p:cNvPr id="190" name="Google Shape;190;p17"/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את השקופית הזו תוכלו לשכפל, על מנת ליצור שקופיות נוספות הזהות לה – אליהן תוכלו להכניס את התכנים.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כדי לשכפל אותה, לחצו עליה </a:t>
            </a:r>
            <a:r>
              <a:rPr lang="x-none" sz="18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קליק ימיני </a:t>
            </a: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בתפריט השקופיות בצד ובחרו </a:t>
            </a:r>
            <a:b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"</a:t>
            </a:r>
            <a:r>
              <a:rPr lang="x-none" sz="18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שכפל שקופית</a:t>
            </a: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" או "</a:t>
            </a:r>
            <a:r>
              <a:rPr lang="x-none" sz="18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Duplicate Slide</a:t>
            </a: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"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(מחקו ריבוע זה לאחר הקריאה)</a:t>
            </a:r>
            <a:endParaRPr sz="18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17"/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פריסה 3</a:t>
            </a:r>
            <a:b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(הפריסות שונות זו מזו במיקום תיבות הטקסט וגרפיקת הרקע, </a:t>
            </a:r>
            <a:b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ותוכלו לגוון ביניהן)</a:t>
            </a:r>
            <a:endParaRPr sz="18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17"/>
          <p:cNvSpPr/>
          <p:nvPr/>
        </p:nvSpPr>
        <p:spPr>
          <a:xfrm>
            <a:off x="1026925" y="2685651"/>
            <a:ext cx="6918896" cy="1633250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GB" sz="2800" dirty="0">
                <a:solidFill>
                  <a:schemeClr val="lt1"/>
                </a:solidFill>
              </a:rPr>
              <a:t>N</a:t>
            </a:r>
            <a:r>
              <a:rPr lang="x-none" sz="2800" dirty="0">
                <a:solidFill>
                  <a:schemeClr val="lt1"/>
                </a:solidFill>
              </a:rPr>
              <a:t>PV</a:t>
            </a:r>
            <a:r>
              <a:rPr lang="x-none" sz="2800" b="0" i="0" u="none" strike="noStrike" cap="none" dirty="0">
                <a:solidFill>
                  <a:schemeClr val="lt1"/>
                </a:solidFill>
                <a:sym typeface="Arial"/>
              </a:rPr>
              <a:t>= </a:t>
            </a:r>
            <a:r>
              <a:rPr lang="en-GB" sz="2800" b="0" i="0" u="sng" strike="noStrike" cap="none" dirty="0">
                <a:solidFill>
                  <a:schemeClr val="lt1"/>
                </a:solidFill>
                <a:sym typeface="Arial"/>
              </a:rPr>
              <a:t>CF1</a:t>
            </a:r>
            <a:r>
              <a:rPr lang="en-GB" sz="2800" b="0" i="0" u="none" strike="noStrike" cap="none" dirty="0">
                <a:solidFill>
                  <a:schemeClr val="lt1"/>
                </a:solidFill>
                <a:sym typeface="Arial"/>
              </a:rPr>
              <a:t>  + </a:t>
            </a:r>
            <a:r>
              <a:rPr lang="en-GB" sz="2800" b="0" i="0" u="sng" strike="noStrike" cap="none" dirty="0">
                <a:solidFill>
                  <a:schemeClr val="lt1"/>
                </a:solidFill>
                <a:sym typeface="Arial"/>
              </a:rPr>
              <a:t>CF2</a:t>
            </a:r>
            <a:r>
              <a:rPr lang="en-GB" sz="2800" b="0" i="0" u="none" strike="noStrike" cap="none" dirty="0">
                <a:solidFill>
                  <a:schemeClr val="lt1"/>
                </a:solidFill>
                <a:sym typeface="Arial"/>
              </a:rPr>
              <a:t>  +   </a:t>
            </a:r>
            <a:r>
              <a:rPr lang="en-GB" sz="2800" b="0" i="0" u="sng" strike="noStrike" cap="none" dirty="0">
                <a:solidFill>
                  <a:schemeClr val="lt1"/>
                </a:solidFill>
                <a:sym typeface="Arial"/>
              </a:rPr>
              <a:t>CF3</a:t>
            </a:r>
            <a:r>
              <a:rPr lang="en-GB" sz="2800" b="0" i="0" u="none" strike="noStrike" cap="none" dirty="0">
                <a:solidFill>
                  <a:schemeClr val="lt1"/>
                </a:solidFill>
                <a:sym typeface="Arial"/>
              </a:rPr>
              <a:t>   +…+ </a:t>
            </a:r>
            <a:r>
              <a:rPr lang="en-GB" sz="2800" b="0" i="0" u="sng" strike="noStrike" cap="none" dirty="0" err="1">
                <a:solidFill>
                  <a:schemeClr val="lt1"/>
                </a:solidFill>
                <a:sym typeface="Arial"/>
              </a:rPr>
              <a:t>CFn</a:t>
            </a:r>
            <a:r>
              <a:rPr lang="en-GB" sz="2800" b="0" i="0" u="none" strike="noStrike" cap="none" dirty="0">
                <a:solidFill>
                  <a:schemeClr val="lt1"/>
                </a:solidFill>
                <a:sym typeface="Arial"/>
              </a:rPr>
              <a:t> - I</a:t>
            </a: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GB" sz="2400" dirty="0">
                <a:solidFill>
                  <a:schemeClr val="lt1"/>
                </a:solidFill>
              </a:rPr>
              <a:t>         (1+r)^1    (1+r)^2   (1+r)^3</a:t>
            </a:r>
            <a:r>
              <a:rPr lang="x-none" sz="3200" dirty="0">
                <a:solidFill>
                  <a:schemeClr val="lt1"/>
                </a:solidFill>
              </a:rPr>
              <a:t> </a:t>
            </a:r>
            <a:r>
              <a:rPr lang="en-GB" sz="3200" dirty="0">
                <a:solidFill>
                  <a:schemeClr val="lt1"/>
                </a:solidFill>
              </a:rPr>
              <a:t>      </a:t>
            </a:r>
            <a:r>
              <a:rPr lang="x-none" sz="3200" dirty="0">
                <a:solidFill>
                  <a:schemeClr val="lt1"/>
                </a:solidFill>
              </a:rPr>
              <a:t> </a:t>
            </a:r>
            <a:r>
              <a:rPr lang="x-none" sz="2400" dirty="0">
                <a:solidFill>
                  <a:schemeClr val="lt1"/>
                </a:solidFill>
              </a:rPr>
              <a:t>(1+r)^t</a:t>
            </a:r>
            <a:r>
              <a:rPr lang="x-none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17"/>
          <p:cNvSpPr/>
          <p:nvPr/>
        </p:nvSpPr>
        <p:spPr>
          <a:xfrm>
            <a:off x="8119240" y="1965650"/>
            <a:ext cx="2710059" cy="7200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CF</a:t>
            </a:r>
            <a:r>
              <a:rPr lang="ar-JO" sz="2400" dirty="0">
                <a:solidFill>
                  <a:schemeClr val="lt1"/>
                </a:solidFill>
              </a:rPr>
              <a:t> التدفق المالي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7"/>
          <p:cNvSpPr/>
          <p:nvPr/>
        </p:nvSpPr>
        <p:spPr>
          <a:xfrm>
            <a:off x="8119240" y="2962263"/>
            <a:ext cx="2710059" cy="7200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 </a:t>
            </a:r>
            <a:r>
              <a:rPr lang="he-IL" sz="2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ar-JO" sz="2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الاستثمار الاولي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7"/>
          <p:cNvSpPr/>
          <p:nvPr/>
        </p:nvSpPr>
        <p:spPr>
          <a:xfrm>
            <a:off x="8119240" y="3958900"/>
            <a:ext cx="2710059" cy="7200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lang="he-IL" sz="2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x-none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سبة الفائدة الاسمية عن </a:t>
            </a:r>
            <a:r>
              <a:rPr lang="he-IL" sz="2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he-IL" sz="2400" dirty="0">
                <a:solidFill>
                  <a:schemeClr val="lt1"/>
                </a:solidFill>
              </a:rPr>
              <a:t>  </a:t>
            </a:r>
            <a:r>
              <a:rPr lang="x-none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الفترة الواحدة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17"/>
          <p:cNvSpPr/>
          <p:nvPr/>
        </p:nvSpPr>
        <p:spPr>
          <a:xfrm>
            <a:off x="8119240" y="4955525"/>
            <a:ext cx="2710059" cy="7200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x-none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 </a:t>
            </a:r>
            <a:r>
              <a:rPr lang="he-IL" sz="2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x-none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عدد مرات احتساب </a:t>
            </a:r>
            <a:endParaRPr lang="he-IL" sz="2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he-IL" sz="2400" dirty="0">
                <a:solidFill>
                  <a:schemeClr val="lt1"/>
                </a:solidFill>
              </a:rPr>
              <a:t>   </a:t>
            </a:r>
            <a:r>
              <a:rPr lang="x-none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الفائدة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8"/>
          <p:cNvSpPr txBox="1">
            <a:spLocks noGrp="1"/>
          </p:cNvSpPr>
          <p:nvPr>
            <p:ph type="title"/>
          </p:nvPr>
        </p:nvSpPr>
        <p:spPr>
          <a:xfrm>
            <a:off x="1076446" y="389346"/>
            <a:ext cx="10621546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342934" lvl="0">
              <a:lnSpc>
                <a:spcPct val="150000"/>
              </a:lnSpc>
            </a:pPr>
            <a:r>
              <a:rPr lang="ar-JO" sz="3600" dirty="0"/>
              <a:t>7.4.1  حساب القيمة الحالية الصافية وفحص جدوى الاستثمار</a:t>
            </a:r>
          </a:p>
        </p:txBody>
      </p:sp>
      <p:sp>
        <p:nvSpPr>
          <p:cNvPr id="202" name="Google Shape;202;p18"/>
          <p:cNvSpPr txBox="1">
            <a:spLocks noGrp="1"/>
          </p:cNvSpPr>
          <p:nvPr>
            <p:ph type="body" idx="1"/>
          </p:nvPr>
        </p:nvSpPr>
        <p:spPr>
          <a:xfrm>
            <a:off x="515273" y="1569546"/>
            <a:ext cx="11161453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</a:pPr>
            <a:r>
              <a:rPr lang="x-none" sz="2800"/>
              <a:t>مثال</a:t>
            </a:r>
            <a:endParaRPr sz="2800" dirty="0"/>
          </a:p>
        </p:txBody>
      </p:sp>
      <p:sp>
        <p:nvSpPr>
          <p:cNvPr id="203" name="Google Shape;203;p18"/>
          <p:cNvSpPr txBox="1">
            <a:spLocks noGrp="1"/>
          </p:cNvSpPr>
          <p:nvPr>
            <p:ph type="body" idx="2"/>
          </p:nvPr>
        </p:nvSpPr>
        <p:spPr>
          <a:xfrm>
            <a:off x="331076" y="2102300"/>
            <a:ext cx="11347274" cy="8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ar-JO" dirty="0"/>
              <a:t>عرض عليك استثمار 15,000 شيكل اليوم في توفير من شأنه أن يحقق مدخولات قدرها 6,000 شيكل كل نهاية السنة على مدار ثلاث سنوات. سعر رأس المال (نسبة الفائدة) هو 8% ، هل الاستثمار يستحق الاستثمار ؟</a:t>
            </a:r>
          </a:p>
        </p:txBody>
      </p:sp>
      <p:sp>
        <p:nvSpPr>
          <p:cNvPr id="204" name="Google Shape;204;p18"/>
          <p:cNvSpPr/>
          <p:nvPr/>
        </p:nvSpPr>
        <p:spPr>
          <a:xfrm>
            <a:off x="12279398" y="0"/>
            <a:ext cx="2277745" cy="4520046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מחקו שקופית זו בסיום הכנת המצגת</a:t>
            </a:r>
            <a:endParaRPr sz="18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771399"/>
              </p:ext>
            </p:extLst>
          </p:nvPr>
        </p:nvGraphicFramePr>
        <p:xfrm>
          <a:off x="914398" y="2974325"/>
          <a:ext cx="9513615" cy="2102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2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27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27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2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5543">
                <a:tc>
                  <a:txBody>
                    <a:bodyPr/>
                    <a:lstStyle/>
                    <a:p>
                      <a:pPr algn="ctr"/>
                      <a:r>
                        <a:rPr lang="ar-JO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800" dirty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800" dirty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800" dirty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800" dirty="0"/>
                        <a:t>الفترة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543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800" dirty="0"/>
                        <a:t>-15000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800" dirty="0"/>
                        <a:t>الاستثمار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543">
                <a:tc>
                  <a:txBody>
                    <a:bodyPr/>
                    <a:lstStyle/>
                    <a:p>
                      <a:pPr algn="ctr"/>
                      <a:r>
                        <a:rPr lang="ar-JO" sz="1800" dirty="0"/>
                        <a:t>6000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800" dirty="0"/>
                        <a:t>6000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800" dirty="0"/>
                        <a:t>6000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800" dirty="0"/>
                        <a:t>الدخل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543">
                <a:tc>
                  <a:txBody>
                    <a:bodyPr/>
                    <a:lstStyle/>
                    <a:p>
                      <a:pPr algn="ctr"/>
                      <a:r>
                        <a:rPr lang="ar-JO" sz="1800" b="1" dirty="0"/>
                        <a:t>6000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800" b="1" dirty="0"/>
                        <a:t>6000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800" b="1" dirty="0"/>
                        <a:t>6000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800" b="1" dirty="0"/>
                        <a:t>-15000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800" b="1" dirty="0"/>
                        <a:t>المجموع</a:t>
                      </a:r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8"/>
          <p:cNvSpPr txBox="1">
            <a:spLocks noGrp="1"/>
          </p:cNvSpPr>
          <p:nvPr>
            <p:ph type="title"/>
          </p:nvPr>
        </p:nvSpPr>
        <p:spPr>
          <a:xfrm>
            <a:off x="1076446" y="389346"/>
            <a:ext cx="10621546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342934" lvl="0">
              <a:lnSpc>
                <a:spcPct val="150000"/>
              </a:lnSpc>
            </a:pPr>
            <a:r>
              <a:rPr lang="ar-JO" sz="3600" dirty="0"/>
              <a:t>7.4.1  حساب القيمة الحالية الصافية وفحص جدوى الاستثمار</a:t>
            </a:r>
          </a:p>
        </p:txBody>
      </p:sp>
      <p:sp>
        <p:nvSpPr>
          <p:cNvPr id="202" name="Google Shape;202;p18"/>
          <p:cNvSpPr txBox="1">
            <a:spLocks noGrp="1"/>
          </p:cNvSpPr>
          <p:nvPr>
            <p:ph type="body" idx="1"/>
          </p:nvPr>
        </p:nvSpPr>
        <p:spPr>
          <a:xfrm>
            <a:off x="515273" y="1569546"/>
            <a:ext cx="11161453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</a:pPr>
            <a:r>
              <a:rPr lang="x-none" sz="2800"/>
              <a:t>مثال</a:t>
            </a:r>
            <a:endParaRPr sz="2800" dirty="0"/>
          </a:p>
        </p:txBody>
      </p:sp>
      <p:sp>
        <p:nvSpPr>
          <p:cNvPr id="203" name="Google Shape;203;p18"/>
          <p:cNvSpPr txBox="1">
            <a:spLocks noGrp="1"/>
          </p:cNvSpPr>
          <p:nvPr>
            <p:ph type="body" idx="2"/>
          </p:nvPr>
        </p:nvSpPr>
        <p:spPr>
          <a:xfrm>
            <a:off x="516850" y="2102300"/>
            <a:ext cx="11161500" cy="8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ar-JO" sz="2000" dirty="0"/>
              <a:t>عرض عليك استثمار 15,000 شيكل اليوم في توفير من شأنه أن يحقق مدخولات قدرها 6,000 شيكل كل نهاية السنة على مدار ثلاث سنوات. سعر رأس المال (نسبة الفائدة) هو 8% ، هل الاستثمار يستحق الاستثمار ؟</a:t>
            </a:r>
          </a:p>
          <a:p>
            <a:br>
              <a:rPr lang="ar-JO" sz="2000" dirty="0"/>
            </a:br>
            <a:endParaRPr sz="2800" dirty="0"/>
          </a:p>
        </p:txBody>
      </p:sp>
      <p:sp>
        <p:nvSpPr>
          <p:cNvPr id="204" name="Google Shape;204;p18"/>
          <p:cNvSpPr/>
          <p:nvPr/>
        </p:nvSpPr>
        <p:spPr>
          <a:xfrm>
            <a:off x="12279398" y="0"/>
            <a:ext cx="2277745" cy="4520046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מחקו שקופית זו בסיום הכנת המצגת</a:t>
            </a:r>
            <a:endParaRPr sz="18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18"/>
          <p:cNvSpPr/>
          <p:nvPr/>
        </p:nvSpPr>
        <p:spPr>
          <a:xfrm>
            <a:off x="10275933" y="3056483"/>
            <a:ext cx="1335643" cy="7200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x-none"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المعطيات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18"/>
          <p:cNvSpPr/>
          <p:nvPr/>
        </p:nvSpPr>
        <p:spPr>
          <a:xfrm>
            <a:off x="6787808" y="4236779"/>
            <a:ext cx="3046500" cy="541500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x-none"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 = </a:t>
            </a:r>
            <a:r>
              <a:rPr lang="en-US" sz="2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8"/>
          <p:cNvSpPr/>
          <p:nvPr/>
        </p:nvSpPr>
        <p:spPr>
          <a:xfrm>
            <a:off x="6787783" y="3641882"/>
            <a:ext cx="3046500" cy="541500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2000" dirty="0">
                <a:solidFill>
                  <a:schemeClr val="lt1"/>
                </a:solidFill>
              </a:rPr>
              <a:t>CF1=CF2=CF3=6000</a:t>
            </a:r>
            <a:endParaRPr sz="2000" dirty="0">
              <a:solidFill>
                <a:schemeClr val="lt1"/>
              </a:solidFill>
            </a:endParaRPr>
          </a:p>
        </p:txBody>
      </p:sp>
      <p:sp>
        <p:nvSpPr>
          <p:cNvPr id="208" name="Google Shape;208;p18"/>
          <p:cNvSpPr/>
          <p:nvPr/>
        </p:nvSpPr>
        <p:spPr>
          <a:xfrm>
            <a:off x="6787783" y="3056333"/>
            <a:ext cx="3046500" cy="525688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GB" sz="2800" dirty="0">
                <a:solidFill>
                  <a:schemeClr val="lt1"/>
                </a:solidFill>
              </a:rPr>
              <a:t>I = </a:t>
            </a:r>
            <a:r>
              <a:rPr lang="en-US" sz="2800" dirty="0">
                <a:solidFill>
                  <a:schemeClr val="lt1"/>
                </a:solidFill>
              </a:rPr>
              <a:t>15000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18"/>
          <p:cNvSpPr/>
          <p:nvPr/>
        </p:nvSpPr>
        <p:spPr>
          <a:xfrm>
            <a:off x="252248" y="3003868"/>
            <a:ext cx="6085490" cy="90876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 rtl="1">
              <a:buSzPts val="4400"/>
            </a:pPr>
            <a:r>
              <a:rPr lang="pt-BR" sz="2000" dirty="0">
                <a:solidFill>
                  <a:schemeClr val="lt1"/>
                </a:solidFill>
              </a:rPr>
              <a:t>NPV= </a:t>
            </a:r>
            <a:r>
              <a:rPr lang="pt-BR" sz="2000" u="sng" dirty="0">
                <a:solidFill>
                  <a:schemeClr val="lt1"/>
                </a:solidFill>
              </a:rPr>
              <a:t>CF1</a:t>
            </a:r>
            <a:r>
              <a:rPr lang="pt-BR" sz="2000" dirty="0">
                <a:solidFill>
                  <a:schemeClr val="lt1"/>
                </a:solidFill>
              </a:rPr>
              <a:t>  + </a:t>
            </a:r>
            <a:r>
              <a:rPr lang="pt-BR" sz="2000" u="sng" dirty="0">
                <a:solidFill>
                  <a:schemeClr val="lt1"/>
                </a:solidFill>
              </a:rPr>
              <a:t>CF2</a:t>
            </a:r>
            <a:r>
              <a:rPr lang="pt-BR" sz="2000" dirty="0">
                <a:solidFill>
                  <a:schemeClr val="lt1"/>
                </a:solidFill>
              </a:rPr>
              <a:t>  +   </a:t>
            </a:r>
            <a:r>
              <a:rPr lang="pt-BR" sz="2000" u="sng" dirty="0">
                <a:solidFill>
                  <a:schemeClr val="lt1"/>
                </a:solidFill>
              </a:rPr>
              <a:t>CF3</a:t>
            </a:r>
            <a:r>
              <a:rPr lang="pt-BR" sz="2000" dirty="0">
                <a:solidFill>
                  <a:schemeClr val="lt1"/>
                </a:solidFill>
              </a:rPr>
              <a:t>   +…+ </a:t>
            </a:r>
            <a:r>
              <a:rPr lang="pt-BR" sz="2000" u="sng" dirty="0">
                <a:solidFill>
                  <a:schemeClr val="lt1"/>
                </a:solidFill>
              </a:rPr>
              <a:t>CFn</a:t>
            </a:r>
            <a:r>
              <a:rPr lang="pt-BR" sz="2000" dirty="0">
                <a:solidFill>
                  <a:schemeClr val="lt1"/>
                </a:solidFill>
              </a:rPr>
              <a:t> - I</a:t>
            </a:r>
          </a:p>
          <a:p>
            <a:pPr lvl="0" algn="ctr" rtl="1">
              <a:buSzPts val="4400"/>
            </a:pPr>
            <a:r>
              <a:rPr lang="pt-BR" sz="1800" dirty="0">
                <a:solidFill>
                  <a:schemeClr val="lt1"/>
                </a:solidFill>
              </a:rPr>
              <a:t>         (1+r)^1    (1+r)^2   (1+r)^3</a:t>
            </a:r>
            <a:r>
              <a:rPr lang="pt-BR" sz="2400" dirty="0">
                <a:solidFill>
                  <a:schemeClr val="lt1"/>
                </a:solidFill>
              </a:rPr>
              <a:t>        </a:t>
            </a:r>
            <a:r>
              <a:rPr lang="pt-BR" sz="1800" dirty="0">
                <a:solidFill>
                  <a:schemeClr val="lt1"/>
                </a:solidFill>
              </a:rPr>
              <a:t>(1+r)^t</a:t>
            </a:r>
            <a:r>
              <a:rPr lang="pt-BR" sz="2400" dirty="0">
                <a:solidFill>
                  <a:schemeClr val="lt1"/>
                </a:solidFill>
              </a:rPr>
              <a:t> </a:t>
            </a:r>
          </a:p>
        </p:txBody>
      </p:sp>
      <p:sp>
        <p:nvSpPr>
          <p:cNvPr id="12" name="Google Shape;206;p18"/>
          <p:cNvSpPr/>
          <p:nvPr/>
        </p:nvSpPr>
        <p:spPr>
          <a:xfrm>
            <a:off x="6787783" y="4984593"/>
            <a:ext cx="3046500" cy="541500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2800" dirty="0">
                <a:solidFill>
                  <a:schemeClr val="lt1"/>
                </a:solidFill>
              </a:rPr>
              <a:t>t </a:t>
            </a:r>
            <a:r>
              <a:rPr lang="x-none" sz="2800" b="0" i="0" u="none" strike="noStrike" cap="none">
                <a:solidFill>
                  <a:schemeClr val="lt1"/>
                </a:solidFill>
                <a:sym typeface="Arial"/>
              </a:rPr>
              <a:t>= </a:t>
            </a:r>
            <a:r>
              <a:rPr lang="en-US" sz="2800" b="0" i="0" u="none" strike="noStrike" cap="none" dirty="0">
                <a:solidFill>
                  <a:schemeClr val="lt1"/>
                </a:solidFill>
                <a:sym typeface="Arial"/>
              </a:rPr>
              <a:t>3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205;p18"/>
          <p:cNvSpPr/>
          <p:nvPr/>
        </p:nvSpPr>
        <p:spPr>
          <a:xfrm>
            <a:off x="4398579" y="5652538"/>
            <a:ext cx="1939159" cy="7200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GB" sz="2400" dirty="0">
                <a:solidFill>
                  <a:schemeClr val="lt1"/>
                </a:solidFill>
              </a:rPr>
              <a:t>NPV &gt; 0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205;p18"/>
          <p:cNvSpPr/>
          <p:nvPr/>
        </p:nvSpPr>
        <p:spPr>
          <a:xfrm>
            <a:off x="441435" y="5652537"/>
            <a:ext cx="2175642" cy="720001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ar-JO" sz="2400" dirty="0">
                <a:solidFill>
                  <a:schemeClr val="lt1"/>
                </a:solidFill>
              </a:rPr>
              <a:t>يستحق الاستثمار</a:t>
            </a:r>
            <a:endParaRPr sz="2400" dirty="0">
              <a:solidFill>
                <a:schemeClr val="lt1"/>
              </a:solidFill>
            </a:endParaRPr>
          </a:p>
        </p:txBody>
      </p:sp>
      <p:sp>
        <p:nvSpPr>
          <p:cNvPr id="15" name="Google Shape;436;p35"/>
          <p:cNvSpPr/>
          <p:nvPr/>
        </p:nvSpPr>
        <p:spPr>
          <a:xfrm rot="5400000">
            <a:off x="3272468" y="5333665"/>
            <a:ext cx="409088" cy="1357745"/>
          </a:xfrm>
          <a:prstGeom prst="downArrow">
            <a:avLst>
              <a:gd name="adj1" fmla="val 50000"/>
              <a:gd name="adj2" fmla="val 80000"/>
            </a:avLst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209;p18"/>
          <p:cNvSpPr/>
          <p:nvPr/>
        </p:nvSpPr>
        <p:spPr>
          <a:xfrm>
            <a:off x="252248" y="4067504"/>
            <a:ext cx="6085490" cy="1458590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 rtl="1">
              <a:buSzPts val="4400"/>
            </a:pPr>
            <a:r>
              <a:rPr lang="pt-BR" sz="2000" dirty="0">
                <a:solidFill>
                  <a:schemeClr val="lt1"/>
                </a:solidFill>
              </a:rPr>
              <a:t> </a:t>
            </a:r>
          </a:p>
          <a:p>
            <a:pPr lvl="0" algn="ctr" rtl="1">
              <a:buSzPts val="4400"/>
            </a:pPr>
            <a:r>
              <a:rPr lang="pt-BR" sz="2000" dirty="0">
                <a:solidFill>
                  <a:schemeClr val="lt1"/>
                </a:solidFill>
              </a:rPr>
              <a:t>NPV =      </a:t>
            </a:r>
            <a:r>
              <a:rPr lang="pt-BR" sz="2000" u="sng" dirty="0">
                <a:solidFill>
                  <a:schemeClr val="lt1"/>
                </a:solidFill>
              </a:rPr>
              <a:t>6000  </a:t>
            </a:r>
            <a:r>
              <a:rPr lang="pt-BR" sz="2000" dirty="0">
                <a:solidFill>
                  <a:schemeClr val="lt1"/>
                </a:solidFill>
              </a:rPr>
              <a:t>+  </a:t>
            </a:r>
            <a:r>
              <a:rPr lang="pt-BR" sz="2000" u="sng" dirty="0">
                <a:solidFill>
                  <a:schemeClr val="lt1"/>
                </a:solidFill>
              </a:rPr>
              <a:t>6000  </a:t>
            </a:r>
            <a:r>
              <a:rPr lang="pt-BR" sz="2000" dirty="0">
                <a:solidFill>
                  <a:schemeClr val="lt1"/>
                </a:solidFill>
              </a:rPr>
              <a:t>+  </a:t>
            </a:r>
            <a:r>
              <a:rPr lang="pt-BR" sz="2000" u="sng" dirty="0">
                <a:solidFill>
                  <a:schemeClr val="lt1"/>
                </a:solidFill>
              </a:rPr>
              <a:t>6000</a:t>
            </a:r>
            <a:r>
              <a:rPr lang="pt-BR" sz="2000" dirty="0">
                <a:solidFill>
                  <a:schemeClr val="lt1"/>
                </a:solidFill>
              </a:rPr>
              <a:t>   – 15000</a:t>
            </a:r>
            <a:r>
              <a:rPr lang="pt-BR" sz="1800" dirty="0">
                <a:solidFill>
                  <a:schemeClr val="lt1"/>
                </a:solidFill>
              </a:rPr>
              <a:t>            (1.03)^1   (1.03)^2   (1.03)^3</a:t>
            </a:r>
          </a:p>
          <a:p>
            <a:pPr lvl="0" algn="ctr" rtl="1">
              <a:buSzPts val="4400"/>
            </a:pPr>
            <a:r>
              <a:rPr lang="pt-BR" sz="2400" dirty="0">
                <a:solidFill>
                  <a:schemeClr val="lt1"/>
                </a:solidFill>
              </a:rPr>
              <a:t>NPV = 463</a:t>
            </a:r>
          </a:p>
        </p:txBody>
      </p:sp>
    </p:spTree>
    <p:extLst>
      <p:ext uri="{BB962C8B-B14F-4D97-AF65-F5344CB8AC3E}">
        <p14:creationId xmlns:p14="http://schemas.microsoft.com/office/powerpoint/2010/main" val="855902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9"/>
          <p:cNvSpPr txBox="1">
            <a:spLocks noGrp="1"/>
          </p:cNvSpPr>
          <p:nvPr>
            <p:ph type="title"/>
          </p:nvPr>
        </p:nvSpPr>
        <p:spPr>
          <a:xfrm>
            <a:off x="1076446" y="389346"/>
            <a:ext cx="106215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342934" lvl="0">
              <a:lnSpc>
                <a:spcPct val="150000"/>
              </a:lnSpc>
            </a:pPr>
            <a:r>
              <a:rPr lang="ar-JO" sz="3600" dirty="0"/>
              <a:t>7.4.1  حساب القيمة الحالية الصافية وفحص جدوى الاستثمار</a:t>
            </a:r>
            <a:endParaRPr lang="ar-JO" sz="3600" dirty="0">
              <a:solidFill>
                <a:schemeClr val="dk1"/>
              </a:solidFill>
            </a:endParaRPr>
          </a:p>
        </p:txBody>
      </p:sp>
      <p:sp>
        <p:nvSpPr>
          <p:cNvPr id="216" name="Google Shape;216;p19"/>
          <p:cNvSpPr txBox="1">
            <a:spLocks noGrp="1"/>
          </p:cNvSpPr>
          <p:nvPr>
            <p:ph type="body" idx="1"/>
          </p:nvPr>
        </p:nvSpPr>
        <p:spPr>
          <a:xfrm>
            <a:off x="515273" y="1569546"/>
            <a:ext cx="111615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</a:pPr>
            <a:r>
              <a:rPr lang="ar-JO" sz="2800" dirty="0"/>
              <a:t>سؤال:</a:t>
            </a:r>
            <a:endParaRPr sz="2800" dirty="0"/>
          </a:p>
        </p:txBody>
      </p:sp>
      <p:sp>
        <p:nvSpPr>
          <p:cNvPr id="217" name="Google Shape;217;p19"/>
          <p:cNvSpPr txBox="1">
            <a:spLocks noGrp="1"/>
          </p:cNvSpPr>
          <p:nvPr>
            <p:ph type="body" idx="2"/>
          </p:nvPr>
        </p:nvSpPr>
        <p:spPr>
          <a:xfrm>
            <a:off x="516850" y="2102299"/>
            <a:ext cx="11161500" cy="2879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6200" indent="0">
              <a:buNone/>
            </a:pPr>
            <a:r>
              <a:rPr lang="ar-JO" dirty="0"/>
              <a:t>قامت شركة "الياسمين لتجارة الزهور م.ض" بشراء ماكنات انتاج قيمتها </a:t>
            </a:r>
            <a:r>
              <a:rPr lang="en-GB" dirty="0"/>
              <a:t>45000</a:t>
            </a:r>
            <a:r>
              <a:rPr lang="ar-JO" dirty="0"/>
              <a:t> ش. هذه الماكنات متوقع ان تخدم الشركة لمدة 5 سنوات فقط وفي نهاية ال-5 سنوات ستقوم الشركة ببيع الماكنات كخردة بسعر </a:t>
            </a:r>
            <a:r>
              <a:rPr lang="en-GB" dirty="0"/>
              <a:t>10000</a:t>
            </a:r>
            <a:r>
              <a:rPr lang="ar-JO" dirty="0"/>
              <a:t>ش. التدفقات النقدية المتوقعة من هذه الماكنات هي كالتالي: </a:t>
            </a:r>
          </a:p>
          <a:p>
            <a:pPr marL="76200" indent="0">
              <a:buNone/>
            </a:pPr>
            <a:r>
              <a:rPr lang="ar-JO" dirty="0"/>
              <a:t>في نهاية السنة الثانية – 15000</a:t>
            </a:r>
          </a:p>
          <a:p>
            <a:pPr marL="76200" indent="0">
              <a:buNone/>
            </a:pPr>
            <a:r>
              <a:rPr lang="ar-JO" dirty="0"/>
              <a:t>في نهاية السنة الرابعة – 12000 </a:t>
            </a:r>
          </a:p>
          <a:p>
            <a:pPr marL="76200" indent="0">
              <a:buNone/>
            </a:pPr>
            <a:r>
              <a:rPr lang="ar-JO" dirty="0"/>
              <a:t>في نهاية السنة الخامسة – 30000 </a:t>
            </a:r>
          </a:p>
          <a:p>
            <a:pPr marL="76200" indent="0">
              <a:buNone/>
            </a:pPr>
            <a:r>
              <a:rPr lang="ar-JO" dirty="0"/>
              <a:t>اذا افترضنا ان تكلفة راس المال 12% هل هذا الاستثمار مستحب؟</a:t>
            </a:r>
          </a:p>
        </p:txBody>
      </p:sp>
      <p:sp>
        <p:nvSpPr>
          <p:cNvPr id="218" name="Google Shape;218;p19"/>
          <p:cNvSpPr/>
          <p:nvPr/>
        </p:nvSpPr>
        <p:spPr>
          <a:xfrm>
            <a:off x="12279398" y="0"/>
            <a:ext cx="2277600" cy="4520100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x-none" sz="1800" b="0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מחקו שקופית זו בסיום הכנת המצגת</a:t>
            </a:r>
            <a:endParaRPr sz="18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8816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rgbClr val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2112</TotalTime>
  <Words>1596</Words>
  <Application>Microsoft Office PowerPoint</Application>
  <PresentationFormat>מסך רחב</PresentationFormat>
  <Paragraphs>240</Paragraphs>
  <Slides>21</Slides>
  <Notes>20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21</vt:i4>
      </vt:variant>
    </vt:vector>
  </HeadingPairs>
  <TitlesOfParts>
    <vt:vector size="24" baseType="lpstr">
      <vt:lpstr>Arial</vt:lpstr>
      <vt:lpstr>Varela Round</vt:lpstr>
      <vt:lpstr>ערכת נושא Office</vt:lpstr>
      <vt:lpstr>מערכת שידורים לאומית</vt:lpstr>
      <vt:lpstr>القيمة الحالية الصافية (NPV)</vt:lpstr>
      <vt:lpstr>ماذا سنتعلم اليوم؟</vt:lpstr>
      <vt:lpstr>7.4.1  حساب القيمة الحالية الصافية وفحص جدوى الاستثمار</vt:lpstr>
      <vt:lpstr>7.4.1  حساب القيمة الحالية الصافية وفحص جدوى الاستثمار</vt:lpstr>
      <vt:lpstr>7.4.1  حساب القيمة الحالية الصافية وفحص جدوى الاستثمار</vt:lpstr>
      <vt:lpstr>7.4.1  حساب القيمة الحالية الصافية وفحص جدوى الاستثمار</vt:lpstr>
      <vt:lpstr>7.4.1  حساب القيمة الحالية الصافية وفحص جدوى الاستثمار</vt:lpstr>
      <vt:lpstr>7.4.1  حساب القيمة الحالية الصافية وفحص جدوى الاستثمار</vt:lpstr>
      <vt:lpstr>7.4.1  حساب القيمة الحالية الصافية وفحص جدوى الاستثمار</vt:lpstr>
      <vt:lpstr>7.4.1  حساب القيمة الحالية الصافية وفحص جدوى الاستثمار</vt:lpstr>
      <vt:lpstr>7.4.2  المقارنة بين بدائل الاستثمار</vt:lpstr>
      <vt:lpstr>7.4.2  المقارنة بين بدائل الاستثمار</vt:lpstr>
      <vt:lpstr>7.4.2  المقارنة بين بدائل الاستثمار</vt:lpstr>
      <vt:lpstr>7.4.2  المقارنة بين بدائل الاستثمار</vt:lpstr>
      <vt:lpstr>7.4.2  المقارنة بين بدائل الاستثمار</vt:lpstr>
      <vt:lpstr>7.4.2  المقارنة بين بدائل الاستثمار</vt:lpstr>
      <vt:lpstr>7.4.2  المقارنة بين بدائل الاستثمار</vt:lpstr>
      <vt:lpstr>7.4.2  المقارنة بين بدائل الاستثمار</vt:lpstr>
      <vt:lpstr>7.4.2  المقارنة بين بدائل الاستثمار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מערכת שידורים לאומית</dc:title>
  <dc:creator>Dell</dc:creator>
  <cp:lastModifiedBy>בן שושן חגי</cp:lastModifiedBy>
  <cp:revision>26</cp:revision>
  <dcterms:modified xsi:type="dcterms:W3CDTF">2020-07-19T14:46:04Z</dcterms:modified>
</cp:coreProperties>
</file>