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70" r:id="rId3"/>
    <p:sldId id="258" r:id="rId4"/>
    <p:sldId id="344" r:id="rId5"/>
    <p:sldId id="364" r:id="rId6"/>
    <p:sldId id="362" r:id="rId7"/>
    <p:sldId id="345" r:id="rId8"/>
    <p:sldId id="343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269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David" panose="020E0502060401010101" pitchFamily="34" charset="-79"/>
      <p:regular r:id="rId33"/>
      <p:bold r:id="rId34"/>
    </p:embeddedFont>
    <p:embeddedFont>
      <p:font typeface="Varela Round" pitchFamily="2" charset="-79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DC08E1-DA4F-423A-9017-43DAC3DE2692}">
  <a:tblStyle styleId="{9FDC08E1-DA4F-423A-9017-43DAC3DE2692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9"/>
  </p:normalViewPr>
  <p:slideViewPr>
    <p:cSldViewPr snapToGrid="0">
      <p:cViewPr varScale="1">
        <p:scale>
          <a:sx n="87" d="100"/>
          <a:sy n="87" d="100"/>
        </p:scale>
        <p:origin x="1000" y="200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0557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50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617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26" Type="http://schemas.openxmlformats.org/officeDocument/2006/relationships/image" Target="../media/image150.png"/><Relationship Id="rId3" Type="http://schemas.openxmlformats.org/officeDocument/2006/relationships/image" Target="../media/image7.png"/><Relationship Id="rId34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5" Type="http://schemas.openxmlformats.org/officeDocument/2006/relationships/image" Target="../media/image140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2" Type="http://schemas.openxmlformats.org/officeDocument/2006/relationships/image" Target="../media/image6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130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image" Target="../media/image9.png"/><Relationship Id="rId23" Type="http://schemas.openxmlformats.org/officeDocument/2006/relationships/image" Target="../media/image120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image" Target="../media/image14.png"/><Relationship Id="rId31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x-none" dirty="0"/>
              <a:t>מערכת שידורים לאומית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2800" dirty="0"/>
              <a:t>פתרון :    א. חישוב ערך הנגד </a:t>
            </a:r>
            <a:r>
              <a:rPr lang="en-US" sz="2800" dirty="0"/>
              <a:t>R</a:t>
            </a:r>
            <a:r>
              <a:rPr lang="en-US" sz="2800" baseline="-25000" dirty="0"/>
              <a:t>B</a:t>
            </a:r>
            <a:r>
              <a:rPr lang="he-IL" sz="2800" dirty="0"/>
              <a:t> כאשר נתון ש- </a:t>
            </a:r>
            <a:r>
              <a:rPr lang="en-US" sz="2800" dirty="0"/>
              <a:t>I</a:t>
            </a:r>
            <a:r>
              <a:rPr lang="en-US" sz="2800" baseline="-25000" dirty="0"/>
              <a:t>B</a:t>
            </a:r>
            <a:r>
              <a:rPr lang="en-US" sz="2800" dirty="0"/>
              <a:t>=0.215 mA </a:t>
            </a:r>
            <a:r>
              <a:rPr lang="he-IL" sz="28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3" y="1006632"/>
            <a:ext cx="5696501" cy="10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911" y="2099257"/>
            <a:ext cx="7917925" cy="74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64" y="3712165"/>
            <a:ext cx="5426758" cy="86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64" y="4463804"/>
            <a:ext cx="7573371" cy="131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28" y="2747461"/>
            <a:ext cx="8089408" cy="8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68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2800" dirty="0"/>
              <a:t>המשך פתרון סעיף ב' 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55" y="1889572"/>
            <a:ext cx="6795473" cy="62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/>
          <p:nvPr/>
        </p:nvSpPr>
        <p:spPr>
          <a:xfrm>
            <a:off x="8726930" y="2666913"/>
            <a:ext cx="2580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>
                <a:latin typeface="Varela Round" panose="00000500000000000000" charset="-79"/>
                <a:cs typeface="Varela Round" panose="00000500000000000000" charset="-79"/>
              </a:rPr>
              <a:t>התנאי מתקיים.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678" y="1068947"/>
            <a:ext cx="7299349" cy="62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06" y="3493897"/>
            <a:ext cx="8681816" cy="53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39" y="4283634"/>
            <a:ext cx="7111485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08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2800" dirty="0"/>
              <a:t>פתרון סעיף ג' : האיור המתואר הוא איור ב' שציינתי שיצורף בהמשך הפתרון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3" y="850788"/>
            <a:ext cx="4050071" cy="459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04" y="1081826"/>
            <a:ext cx="7373310" cy="84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73" y="2579465"/>
            <a:ext cx="6832771" cy="166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643" y="4146997"/>
            <a:ext cx="5153653" cy="5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10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2800" dirty="0"/>
              <a:t>פתרון סעיף ד: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15275" y="1185681"/>
            <a:ext cx="11062832" cy="900696"/>
          </a:xfrm>
        </p:spPr>
        <p:txBody>
          <a:bodyPr/>
          <a:lstStyle/>
          <a:p>
            <a:r>
              <a:rPr lang="he-IL" dirty="0"/>
              <a:t>צריך לחשב את ערך הנגד </a:t>
            </a:r>
            <a:r>
              <a:rPr lang="en-US" dirty="0"/>
              <a:t>R</a:t>
            </a:r>
            <a:r>
              <a:rPr lang="en-US" sz="1800" dirty="0"/>
              <a:t>B</a:t>
            </a:r>
            <a:r>
              <a:rPr lang="he-IL" sz="1800" dirty="0"/>
              <a:t> </a:t>
            </a:r>
            <a:r>
              <a:rPr lang="he-IL" dirty="0"/>
              <a:t>שיגרום לטרנזיסטור להיות על סף רוויה כלומר בגבול בין תחום הרוויה לבין התחום הפעיל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טקסט 3"/>
              <p:cNvSpPr>
                <a:spLocks noGrp="1"/>
              </p:cNvSpPr>
              <p:nvPr>
                <p:ph type="body" idx="2"/>
              </p:nvPr>
            </p:nvSpPr>
            <p:spPr>
              <a:xfrm>
                <a:off x="515273" y="2228045"/>
                <a:ext cx="11320412" cy="3650154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he-IL" u="sng" dirty="0"/>
                  <a:t>ה סבר</a:t>
                </a:r>
                <a:r>
                  <a:rPr lang="he-IL" dirty="0"/>
                  <a:t>: הטרנזיסטור נמצא בתחום הרוויה כי זרם הבסיס  </a:t>
                </a:r>
                <a:r>
                  <a:rPr lang="en-US" dirty="0"/>
                  <a:t>I</a:t>
                </a:r>
                <a:r>
                  <a:rPr lang="en-US" sz="1600" dirty="0"/>
                  <a:t>B</a:t>
                </a:r>
                <a:r>
                  <a:rPr lang="he-IL" sz="1600" dirty="0"/>
                  <a:t> </a:t>
                </a:r>
                <a:r>
                  <a:rPr lang="he-IL" dirty="0"/>
                  <a:t>גדול ומתקיים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𝑪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he-IL" dirty="0"/>
                  <a:t>&lt;</a:t>
                </a:r>
                <a14:m>
                  <m:oMath xmlns:m="http://schemas.openxmlformats.org/officeDocument/2006/math">
                    <m:r>
                      <a:rPr lang="he-IL" i="1">
                        <a:latin typeface="Cambria Math"/>
                        <a:ea typeface="Cambria Math"/>
                      </a:rPr>
                      <m:t>𝛃</m:t>
                    </m:r>
                    <m:r>
                      <a:rPr lang="he-IL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he-IL" dirty="0"/>
                  <a:t>  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dirty="0"/>
                  <a:t>ככל שנגדיל את ערך הנגד </a:t>
                </a:r>
                <a:r>
                  <a:rPr lang="en-US" dirty="0"/>
                  <a:t>R</a:t>
                </a:r>
                <a:r>
                  <a:rPr lang="en-US" sz="1600" dirty="0"/>
                  <a:t>B</a:t>
                </a:r>
                <a:r>
                  <a:rPr lang="he-IL" dirty="0"/>
                  <a:t> ,הזרם </a:t>
                </a:r>
                <a:r>
                  <a:rPr lang="en-US" dirty="0"/>
                  <a:t>I</a:t>
                </a:r>
                <a:r>
                  <a:rPr lang="en-US" sz="1600" dirty="0"/>
                  <a:t>B</a:t>
                </a:r>
                <a:r>
                  <a:rPr lang="he-IL" dirty="0"/>
                  <a:t> יקטן ובסוף הטרנזיסטור יגיע לנקודה הקריטי שקראנו לה סף רוויה.</a:t>
                </a:r>
              </a:p>
            </p:txBody>
          </p:sp>
        </mc:Choice>
        <mc:Fallback xmlns="">
          <p:sp>
            <p:nvSpPr>
              <p:cNvPr id="4" name="מציין מיקום טקסט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515273" y="2228045"/>
                <a:ext cx="11320412" cy="3650154"/>
              </a:xfrm>
              <a:blipFill rotWithShape="1">
                <a:blip r:embed="rId2"/>
                <a:stretch>
                  <a:fillRect l="-1023" r="-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44" y="3836968"/>
            <a:ext cx="4397094" cy="121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5" y="5103254"/>
            <a:ext cx="552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76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2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43" y="1079836"/>
            <a:ext cx="6757849" cy="138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8" y="1558847"/>
            <a:ext cx="3407603" cy="414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58" y="2469748"/>
            <a:ext cx="6821834" cy="205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312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895" y="872812"/>
            <a:ext cx="5726163" cy="15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81" y="2417875"/>
            <a:ext cx="6722769" cy="62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8" y="3167935"/>
            <a:ext cx="5323997" cy="161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03" y="5041543"/>
            <a:ext cx="4147260" cy="63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המשך פתרון שאלה 2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566" y="1214100"/>
            <a:ext cx="5787110" cy="136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76" y="2871987"/>
            <a:ext cx="7301967" cy="230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4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המשך פתרון שאלה 2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96" y="1252201"/>
            <a:ext cx="7506759" cy="111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16" y="2600593"/>
            <a:ext cx="4657180" cy="101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9" y="3909677"/>
            <a:ext cx="6109321" cy="153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71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3 </a:t>
            </a:r>
          </a:p>
        </p:txBody>
      </p:sp>
      <p:sp>
        <p:nvSpPr>
          <p:cNvPr id="3" name="מלבן 2"/>
          <p:cNvSpPr/>
          <p:nvPr/>
        </p:nvSpPr>
        <p:spPr>
          <a:xfrm>
            <a:off x="4108361" y="1240250"/>
            <a:ext cx="7275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400" dirty="0"/>
              <a:t>באיור לשאלה 3 מתואר מעגל מיתוג עם טרנזיסטור ביפולרי</a:t>
            </a:r>
            <a:r>
              <a:rPr lang="he-IL" dirty="0"/>
              <a:t>: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2" y="1841679"/>
            <a:ext cx="5907209" cy="409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786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המשך שאלה 3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71" y="1425403"/>
            <a:ext cx="8621203" cy="288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24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Google Shape;114;p2"/>
              <p:cNvSpPr txBox="1">
                <a:spLocks noGrp="1"/>
              </p:cNvSpPr>
              <p:nvPr>
                <p:ph type="ctrTitle"/>
              </p:nvPr>
            </p:nvSpPr>
            <p:spPr>
              <a:xfrm>
                <a:off x="1" y="1640677"/>
                <a:ext cx="12192000" cy="12601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>
                  <a:buSzPts val="6600"/>
                </a:pPr>
                <a:r>
                  <a:rPr lang="he-IL" sz="3600" dirty="0"/>
                  <a:t>אלקט' ספרתית – </a:t>
                </a:r>
                <a:r>
                  <a:rPr lang="he-IL" sz="2800" dirty="0"/>
                  <a:t>פעולת טרנזיסטור כמתג, בדיקת התנאי לרוויה בטרנזיסטור </a:t>
                </a:r>
                <a14:m>
                  <m:oMath xmlns:m="http://schemas.openxmlformats.org/officeDocument/2006/math">
                    <m:r>
                      <a:rPr lang="he-IL" sz="2800" i="1" dirty="0" smtClean="0">
                        <a:latin typeface="Cambria Math"/>
                        <a:ea typeface="Cambria Math"/>
                      </a:rPr>
                      <m:t>𝜷</m:t>
                    </m:r>
                    <m:r>
                      <a:rPr lang="he-IL" sz="2800" i="1" dirty="0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he-IL" sz="280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𝑰</m:t>
                        </m:r>
                      </m:e>
                      <m:sub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he-IL" sz="2800" dirty="0"/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he-IL" sz="2800" dirty="0"/>
                  <a:t>,חישוב זרמי הטרנזיסטור ברוויה.</a:t>
                </a:r>
                <a:endParaRPr sz="2800" dirty="0"/>
              </a:p>
            </p:txBody>
          </p:sp>
        </mc:Choice>
        <mc:Fallback>
          <p:sp>
            <p:nvSpPr>
              <p:cNvPr id="114" name="Google Shape;114;p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" y="1640677"/>
                <a:ext cx="12192000" cy="1260164"/>
              </a:xfrm>
              <a:prstGeom prst="rect">
                <a:avLst/>
              </a:prstGeom>
              <a:blipFill>
                <a:blip r:embed="rId3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1" y="2803497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x-none"/>
              <a:t>אלקטרוניקה ומחשבים שאלון 815381</a:t>
            </a:r>
            <a:endParaRPr dirty="0"/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x-none" sz="3200" dirty="0"/>
              <a:t>שם המורה</a:t>
            </a:r>
            <a:r>
              <a:rPr lang="he-IL" dirty="0"/>
              <a:t>: </a:t>
            </a:r>
            <a:r>
              <a:rPr lang="he-IL" sz="3200" dirty="0" err="1"/>
              <a:t>רג'א</a:t>
            </a:r>
            <a:r>
              <a:rPr lang="he-IL" sz="3200" dirty="0"/>
              <a:t> אליאס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0238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 שאלה 3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33" y="840817"/>
            <a:ext cx="51530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3" y="840818"/>
            <a:ext cx="3524618" cy="244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600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המשך פתרון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0" y="944449"/>
            <a:ext cx="7991510" cy="34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451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המשך פתרון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4" y="991674"/>
            <a:ext cx="11256131" cy="207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2" y="2768959"/>
            <a:ext cx="7106954" cy="28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19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המשך פתרון שאלה 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55" y="1275008"/>
            <a:ext cx="10862107" cy="289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878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המשך פתרון שאלה 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3" y="1148634"/>
            <a:ext cx="10257052" cy="209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631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7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x-none">
                <a:solidFill>
                  <a:srgbClr val="192A72"/>
                </a:solidFill>
              </a:rPr>
              <a:t>מה נלמד היום 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537543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פעולת הטרנזיסטור כמתג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Google Shape;123;p16"/>
              <p:cNvSpPr txBox="1">
                <a:spLocks noGrp="1"/>
              </p:cNvSpPr>
              <p:nvPr>
                <p:ph type="body" idx="2"/>
              </p:nvPr>
            </p:nvSpPr>
            <p:spPr>
              <a:xfrm>
                <a:off x="515274" y="1725460"/>
                <a:ext cx="8306994" cy="44935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39782" indent="-190534">
                  <a:lnSpc>
                    <a:spcPct val="200000"/>
                  </a:lnSpc>
                  <a:buNone/>
                </a:pPr>
                <a:r>
                  <a:rPr lang="he-IL" dirty="0">
                    <a:solidFill>
                      <a:schemeClr val="dk1"/>
                    </a:solidFill>
                  </a:rPr>
                  <a:t>הסבר על הטרנזיסטור בתחום הרוויה </a:t>
                </a:r>
                <a:r>
                  <a:rPr lang="he-IL" dirty="0" err="1">
                    <a:solidFill>
                      <a:schemeClr val="dk1"/>
                    </a:solidFill>
                  </a:rPr>
                  <a:t>והקטעון</a:t>
                </a:r>
                <a:r>
                  <a:rPr lang="he-IL" dirty="0">
                    <a:solidFill>
                      <a:schemeClr val="dk1"/>
                    </a:solidFill>
                  </a:rPr>
                  <a:t>.</a:t>
                </a:r>
              </a:p>
              <a:p>
                <a:pPr marL="439782" indent="-190534">
                  <a:lnSpc>
                    <a:spcPct val="200000"/>
                  </a:lnSpc>
                  <a:buNone/>
                </a:pPr>
                <a:r>
                  <a:rPr lang="he-IL" dirty="0"/>
                  <a:t>בדיקת התנאי לרוויה בטרנזיסטור </a:t>
                </a:r>
                <a14:m>
                  <m:oMath xmlns:m="http://schemas.openxmlformats.org/officeDocument/2006/math">
                    <m:r>
                      <a:rPr lang="he-IL" i="1" dirty="0">
                        <a:latin typeface="Cambria Math"/>
                        <a:ea typeface="Cambria Math"/>
                      </a:rPr>
                      <m:t>𝜷</m:t>
                    </m:r>
                    <m:r>
                      <a:rPr lang="he-IL" i="1" dirty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he-IL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  <a:ea typeface="Cambria Math"/>
                          </a:rPr>
                          <m:t>𝑰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  <a:ea typeface="Cambria Math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he-IL" dirty="0"/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𝑪</m:t>
                        </m:r>
                      </m:sub>
                    </m:sSub>
                  </m:oMath>
                </a14:m>
                <a:endParaRPr lang="he-IL" dirty="0">
                  <a:solidFill>
                    <a:schemeClr val="dk1"/>
                  </a:solidFill>
                </a:endParaRPr>
              </a:p>
              <a:p>
                <a:pPr marL="439782" indent="-190534">
                  <a:lnSpc>
                    <a:spcPct val="200000"/>
                  </a:lnSpc>
                  <a:buNone/>
                </a:pPr>
                <a:r>
                  <a:rPr lang="he-IL" dirty="0">
                    <a:solidFill>
                      <a:schemeClr val="dk1"/>
                    </a:solidFill>
                  </a:rPr>
                  <a:t>שאלה 1: טרנזיסטור כמתג להפעלת </a:t>
                </a:r>
                <a:r>
                  <a:rPr lang="en-US" dirty="0">
                    <a:solidFill>
                      <a:schemeClr val="dk1"/>
                    </a:solidFill>
                  </a:rPr>
                  <a:t>LED</a:t>
                </a:r>
                <a:endParaRPr lang="he-IL" dirty="0">
                  <a:solidFill>
                    <a:schemeClr val="dk1"/>
                  </a:solidFill>
                </a:endParaRPr>
              </a:p>
              <a:p>
                <a:pPr marL="439782" lvl="0" indent="-190534">
                  <a:lnSpc>
                    <a:spcPct val="200000"/>
                  </a:lnSpc>
                  <a:buNone/>
                </a:pPr>
                <a:r>
                  <a:rPr lang="he-IL" dirty="0">
                    <a:solidFill>
                      <a:schemeClr val="dk1"/>
                    </a:solidFill>
                  </a:rPr>
                  <a:t>שאלה 2: טרנזיסטור כמתג.</a:t>
                </a:r>
              </a:p>
            </p:txBody>
          </p:sp>
        </mc:Choice>
        <mc:Fallback xmlns="">
          <p:sp>
            <p:nvSpPr>
              <p:cNvPr id="123" name="Google Shape;123;p1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515274" y="1725460"/>
                <a:ext cx="8306994" cy="44935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טרנזיסטור ביפולרי כמתג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15275" y="901521"/>
            <a:ext cx="11204500" cy="1133341"/>
          </a:xfrm>
        </p:spPr>
        <p:txBody>
          <a:bodyPr/>
          <a:lstStyle/>
          <a:p>
            <a:r>
              <a:rPr lang="he-IL" dirty="0"/>
              <a:t>עד עכשיו הכרנו יישומים ליניאריים של הטרנזיסטור הביפולרי כאשר הוא</a:t>
            </a:r>
          </a:p>
          <a:p>
            <a:r>
              <a:rPr lang="he-IL" dirty="0"/>
              <a:t>נמצא בתחום הפעיל ועובד כמגבר.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2"/>
          </p:nvPr>
        </p:nvSpPr>
        <p:spPr>
          <a:xfrm>
            <a:off x="515273" y="1944710"/>
            <a:ext cx="8031963" cy="46879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2800" dirty="0"/>
              <a:t>הטרנזיסטור הביפולרי יכול לשמש גם כמתג כאשר הוא עובד בשני התחומים האחרים שלו : </a:t>
            </a:r>
          </a:p>
          <a:p>
            <a:r>
              <a:rPr lang="he-IL" sz="2800" dirty="0"/>
              <a:t>*תחום רוויה .</a:t>
            </a:r>
          </a:p>
          <a:p>
            <a:r>
              <a:rPr lang="he-IL" sz="2800" dirty="0"/>
              <a:t>*תחום קטעון.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השימוש בטרנזיסטור כמתג הוא לא רק למתג עומסים כדוגמא דיודת </a:t>
            </a:r>
            <a:r>
              <a:rPr lang="en-GB" sz="2800" dirty="0"/>
              <a:t>LED</a:t>
            </a:r>
            <a:r>
              <a:rPr lang="he-IL" sz="2800" dirty="0"/>
              <a:t> , אלא גם להגביר את הזרם הנחוץ להפעלת העומס, ולכן הוא נקרא גם דוחף זרם.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50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תחום רוויה ותחום קטעון</a:t>
            </a:r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04309" y="2424448"/>
            <a:ext cx="3524250" cy="1638300"/>
          </a:xfrm>
          <a:prstGeom prst="rect">
            <a:avLst/>
          </a:prstGeom>
        </p:spPr>
      </p:pic>
      <p:pic>
        <p:nvPicPr>
          <p:cNvPr id="4" name="תמונה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357" y="2274999"/>
            <a:ext cx="3505200" cy="1685925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7250806" y="1391753"/>
            <a:ext cx="3013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/>
            <a:r>
              <a:rPr lang="he-IL" sz="2000" dirty="0">
                <a:latin typeface="Varela Round" panose="00000500000000000000" charset="-79"/>
                <a:cs typeface="Varela Round" panose="00000500000000000000" charset="-79"/>
              </a:rPr>
              <a:t>טרנזיסטור ברוויה</a:t>
            </a:r>
            <a:endParaRPr lang="he-IL" sz="2000" dirty="0"/>
          </a:p>
        </p:txBody>
      </p:sp>
      <p:sp>
        <p:nvSpPr>
          <p:cNvPr id="6" name="מלבן 5"/>
          <p:cNvSpPr/>
          <p:nvPr/>
        </p:nvSpPr>
        <p:spPr>
          <a:xfrm>
            <a:off x="1459606" y="1517948"/>
            <a:ext cx="3013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/>
            <a:r>
              <a:rPr lang="he-IL" sz="2000" dirty="0">
                <a:latin typeface="Varela Round" panose="00000500000000000000" charset="-79"/>
                <a:cs typeface="Varela Round" panose="00000500000000000000" charset="-79"/>
              </a:rPr>
              <a:t>טרנזיסטור </a:t>
            </a:r>
            <a:r>
              <a:rPr lang="he-IL" sz="2000" dirty="0" err="1">
                <a:latin typeface="Varela Round" panose="00000500000000000000" charset="-79"/>
                <a:cs typeface="Varela Round" panose="00000500000000000000" charset="-79"/>
              </a:rPr>
              <a:t>בקטעון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28826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800" dirty="0"/>
              <a:t>אופיינים של טרנזיסטור ביפולרי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513" y="761514"/>
            <a:ext cx="3032706" cy="111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71" y="2072275"/>
            <a:ext cx="3733263" cy="33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555" y="2676307"/>
            <a:ext cx="3828301" cy="33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38" y="3282956"/>
            <a:ext cx="4458237" cy="41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088787" y="3266906"/>
                <a:ext cx="1393841" cy="40312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1800" b="0" i="1" smtClean="0">
                          <a:latin typeface="Cambria Math"/>
                        </a:rPr>
                        <m:t>ל</m:t>
                      </m:r>
                      <m:r>
                        <a:rPr lang="he-IL" sz="1800" b="0" i="1" smtClean="0">
                          <a:latin typeface="Cambria Math"/>
                        </a:rPr>
                        <m:t> </m:t>
                      </m:r>
                      <m:r>
                        <a:rPr lang="he-IL" sz="1800" b="0" i="1" smtClean="0">
                          <a:latin typeface="Cambria Math"/>
                        </a:rPr>
                        <m:t>המתאימה</m:t>
                      </m:r>
                      <m:r>
                        <a:rPr lang="he-IL" sz="1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sz="18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787" y="3266906"/>
                <a:ext cx="1393841" cy="403124"/>
              </a:xfrm>
              <a:prstGeom prst="rect">
                <a:avLst/>
              </a:prstGeom>
              <a:blipFill>
                <a:blip r:embed="rId6"/>
                <a:stretch>
                  <a:fillRect r="-2703" b="-2121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55" y="3884297"/>
            <a:ext cx="4854801" cy="94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49" y="1284131"/>
            <a:ext cx="4414234" cy="406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67" y="5122586"/>
            <a:ext cx="676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0" y="996367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13" y="2915808"/>
            <a:ext cx="5143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מחבר ישר 76"/>
          <p:cNvCxnSpPr/>
          <p:nvPr/>
        </p:nvCxnSpPr>
        <p:spPr>
          <a:xfrm>
            <a:off x="948309" y="3180217"/>
            <a:ext cx="3573129" cy="207694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25" y="5333121"/>
            <a:ext cx="352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אליפסה 78"/>
          <p:cNvSpPr/>
          <p:nvPr/>
        </p:nvSpPr>
        <p:spPr>
          <a:xfrm>
            <a:off x="1633982" y="3533298"/>
            <a:ext cx="187386" cy="180303"/>
          </a:xfrm>
          <a:prstGeom prst="ellipse">
            <a:avLst/>
          </a:prstGeom>
          <a:solidFill>
            <a:schemeClr val="tx2">
              <a:lumMod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577221" y="3255994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221" y="3255994"/>
                <a:ext cx="333745" cy="30777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אליפסה 80"/>
          <p:cNvSpPr/>
          <p:nvPr/>
        </p:nvSpPr>
        <p:spPr>
          <a:xfrm>
            <a:off x="1179349" y="3243419"/>
            <a:ext cx="187386" cy="180303"/>
          </a:xfrm>
          <a:prstGeom prst="ellipse">
            <a:avLst/>
          </a:prstGeom>
          <a:solidFill>
            <a:schemeClr val="tx2">
              <a:lumMod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182889" y="3019043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889" y="3019043"/>
                <a:ext cx="333745" cy="307777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מלבן 82"/>
              <p:cNvSpPr/>
              <p:nvPr/>
            </p:nvSpPr>
            <p:spPr>
              <a:xfrm>
                <a:off x="516542" y="3387494"/>
                <a:ext cx="45409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3" name="מלבן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42" y="3387494"/>
                <a:ext cx="454099" cy="30777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מלבן 83"/>
              <p:cNvSpPr/>
              <p:nvPr/>
            </p:nvSpPr>
            <p:spPr>
              <a:xfrm>
                <a:off x="505692" y="4241114"/>
                <a:ext cx="45409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4" name="מלבן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2" y="4241114"/>
                <a:ext cx="454099" cy="307777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מלבן 84"/>
              <p:cNvSpPr/>
              <p:nvPr/>
            </p:nvSpPr>
            <p:spPr>
              <a:xfrm>
                <a:off x="532874" y="1723063"/>
                <a:ext cx="45409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5" name="מלבן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74" y="1723063"/>
                <a:ext cx="454099" cy="30777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מלבן 85"/>
              <p:cNvSpPr/>
              <p:nvPr/>
            </p:nvSpPr>
            <p:spPr>
              <a:xfrm>
                <a:off x="520680" y="2537201"/>
                <a:ext cx="45409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6" name="מלבן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80" y="2537201"/>
                <a:ext cx="454099" cy="307777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מלבן 86"/>
              <p:cNvSpPr/>
              <p:nvPr/>
            </p:nvSpPr>
            <p:spPr>
              <a:xfrm>
                <a:off x="2861383" y="5323599"/>
                <a:ext cx="56900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𝐶𝐸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7" name="מלבן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383" y="5323599"/>
                <a:ext cx="569002" cy="307777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מחבר ישר 87"/>
          <p:cNvCxnSpPr/>
          <p:nvPr/>
        </p:nvCxnSpPr>
        <p:spPr>
          <a:xfrm flipH="1">
            <a:off x="3148640" y="4556251"/>
            <a:ext cx="1" cy="704448"/>
          </a:xfrm>
          <a:prstGeom prst="line">
            <a:avLst/>
          </a:prstGeom>
          <a:ln w="25400">
            <a:solidFill>
              <a:schemeClr val="tx2">
                <a:lumMod val="1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ישר 88"/>
          <p:cNvCxnSpPr/>
          <p:nvPr/>
        </p:nvCxnSpPr>
        <p:spPr>
          <a:xfrm flipH="1">
            <a:off x="922449" y="4448804"/>
            <a:ext cx="193182" cy="0"/>
          </a:xfrm>
          <a:prstGeom prst="line">
            <a:avLst/>
          </a:prstGeom>
          <a:ln w="22225">
            <a:solidFill>
              <a:schemeClr val="tx2">
                <a:lumMod val="1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ישר 89"/>
          <p:cNvCxnSpPr/>
          <p:nvPr/>
        </p:nvCxnSpPr>
        <p:spPr>
          <a:xfrm flipH="1" flipV="1">
            <a:off x="910825" y="3612641"/>
            <a:ext cx="169034" cy="2145"/>
          </a:xfrm>
          <a:prstGeom prst="line">
            <a:avLst/>
          </a:prstGeom>
          <a:ln w="22225">
            <a:solidFill>
              <a:schemeClr val="tx2">
                <a:lumMod val="1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ישר 90"/>
          <p:cNvCxnSpPr/>
          <p:nvPr/>
        </p:nvCxnSpPr>
        <p:spPr>
          <a:xfrm>
            <a:off x="1725525" y="3697777"/>
            <a:ext cx="18568" cy="1559384"/>
          </a:xfrm>
          <a:prstGeom prst="line">
            <a:avLst/>
          </a:prstGeom>
          <a:ln w="25400">
            <a:solidFill>
              <a:schemeClr val="tx2">
                <a:lumMod val="1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מלבן 91"/>
              <p:cNvSpPr/>
              <p:nvPr/>
            </p:nvSpPr>
            <p:spPr>
              <a:xfrm>
                <a:off x="1441024" y="5325409"/>
                <a:ext cx="56900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𝐶𝐸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92" name="מלבן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024" y="5325409"/>
                <a:ext cx="569002" cy="307777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אליפסה 92"/>
          <p:cNvSpPr/>
          <p:nvPr/>
        </p:nvSpPr>
        <p:spPr>
          <a:xfrm>
            <a:off x="3054948" y="4357799"/>
            <a:ext cx="187386" cy="180303"/>
          </a:xfrm>
          <a:prstGeom prst="ellipse">
            <a:avLst/>
          </a:prstGeom>
          <a:solidFill>
            <a:schemeClr val="tx2">
              <a:lumMod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981768" y="4114415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768" y="4114415"/>
                <a:ext cx="333745" cy="307777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מחבר חץ ישר 95"/>
          <p:cNvCxnSpPr/>
          <p:nvPr/>
        </p:nvCxnSpPr>
        <p:spPr>
          <a:xfrm>
            <a:off x="970641" y="5410318"/>
            <a:ext cx="355779" cy="0"/>
          </a:xfrm>
          <a:prstGeom prst="straightConnector1">
            <a:avLst/>
          </a:prstGeom>
          <a:ln w="2222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014953" y="4139492"/>
                <a:ext cx="110863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953" y="4139492"/>
                <a:ext cx="1108637" cy="307777"/>
              </a:xfrm>
              <a:prstGeom prst="rect">
                <a:avLst/>
              </a:prstGeom>
              <a:blipFill rotWithShape="1">
                <a:blip r:embed="rId3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054699" y="3270565"/>
                <a:ext cx="110863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=40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699" y="3270565"/>
                <a:ext cx="1108637" cy="307777"/>
              </a:xfrm>
              <a:prstGeom prst="rect">
                <a:avLst/>
              </a:prstGeom>
              <a:blipFill rotWithShape="1">
                <a:blip r:embed="rId3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054699" y="2437585"/>
                <a:ext cx="110863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=60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699" y="2437585"/>
                <a:ext cx="1108637" cy="307777"/>
              </a:xfrm>
              <a:prstGeom prst="rect">
                <a:avLst/>
              </a:prstGeom>
              <a:blipFill rotWithShape="1">
                <a:blip r:embed="rId3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4080457" y="1613086"/>
                <a:ext cx="1045479" cy="2923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13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sz="13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300" b="0" i="1" smtClean="0">
                          <a:latin typeface="Cambria Math"/>
                        </a:rPr>
                        <m:t>=20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he-IL" sz="13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457" y="1613086"/>
                <a:ext cx="1045479" cy="292388"/>
              </a:xfrm>
              <a:prstGeom prst="rect">
                <a:avLst/>
              </a:prstGeom>
              <a:blipFill rotWithShape="1">
                <a:blip r:embed="rId3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מחבר חץ ישר 100"/>
          <p:cNvCxnSpPr>
            <a:cxnSpLocks/>
            <a:stCxn id="23" idx="1"/>
          </p:cNvCxnSpPr>
          <p:nvPr/>
        </p:nvCxnSpPr>
        <p:spPr>
          <a:xfrm flipH="1">
            <a:off x="5087303" y="3468468"/>
            <a:ext cx="1001484" cy="67984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2" y="5490609"/>
            <a:ext cx="990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אליפסה 102"/>
          <p:cNvSpPr/>
          <p:nvPr/>
        </p:nvSpPr>
        <p:spPr>
          <a:xfrm>
            <a:off x="1400012" y="3415237"/>
            <a:ext cx="93693" cy="90152"/>
          </a:xfrm>
          <a:prstGeom prst="ellipse">
            <a:avLst/>
          </a:prstGeom>
          <a:solidFill>
            <a:schemeClr val="tx2">
              <a:lumMod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2339473" y="3197905"/>
                <a:ext cx="811441" cy="33406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0" i="1" smtClean="0">
                          <a:latin typeface="Cambria Math"/>
                        </a:rPr>
                        <m:t>רוויה</m:t>
                      </m:r>
                      <m:r>
                        <a:rPr lang="he-IL" b="0" i="1" smtClean="0">
                          <a:latin typeface="Cambria Math"/>
                        </a:rPr>
                        <m:t> </m:t>
                      </m:r>
                      <m:r>
                        <a:rPr lang="he-IL" b="0" i="1" smtClean="0">
                          <a:latin typeface="Cambria Math"/>
                        </a:rPr>
                        <m:t>סף</m:t>
                      </m:r>
                    </m:oMath>
                  </m:oMathPara>
                </a14:m>
                <a:endParaRPr lang="he-IL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473" y="3197905"/>
                <a:ext cx="811441" cy="334066"/>
              </a:xfrm>
              <a:prstGeom prst="rect">
                <a:avLst/>
              </a:prstGeom>
              <a:blipFill rotWithShape="1">
                <a:blip r:embed="rId3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מחבר חץ ישר 104"/>
          <p:cNvCxnSpPr/>
          <p:nvPr/>
        </p:nvCxnSpPr>
        <p:spPr>
          <a:xfrm flipH="1">
            <a:off x="1516634" y="3474680"/>
            <a:ext cx="822840" cy="3070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1894719" y="2797910"/>
                <a:ext cx="1527982" cy="33406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i="1" smtClean="0">
                          <a:latin typeface="Cambria Math"/>
                        </a:rPr>
                        <m:t>ברוויה</m:t>
                      </m:r>
                      <m:r>
                        <a:rPr lang="he-IL" b="0" i="1" smtClean="0">
                          <a:latin typeface="Cambria Math"/>
                        </a:rPr>
                        <m:t> </m:t>
                      </m:r>
                      <m:r>
                        <a:rPr lang="he-IL" i="1" smtClean="0">
                          <a:latin typeface="Cambria Math"/>
                        </a:rPr>
                        <m:t>הטרנזיסטור</m:t>
                      </m:r>
                    </m:oMath>
                  </m:oMathPara>
                </a14:m>
                <a:endParaRPr lang="he-IL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719" y="2797910"/>
                <a:ext cx="1527982" cy="334066"/>
              </a:xfrm>
              <a:prstGeom prst="rect">
                <a:avLst/>
              </a:prstGeom>
              <a:blipFill rotWithShape="1">
                <a:blip r:embed="rId38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מחבר חץ ישר 106"/>
          <p:cNvCxnSpPr/>
          <p:nvPr/>
        </p:nvCxnSpPr>
        <p:spPr>
          <a:xfrm flipH="1">
            <a:off x="1366735" y="3051056"/>
            <a:ext cx="518367" cy="22025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1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9" grpId="0" animBg="1"/>
      <p:bldP spid="80" grpId="0"/>
      <p:bldP spid="81" grpId="0" animBg="1"/>
      <p:bldP spid="82" grpId="0"/>
      <p:bldP spid="92" grpId="0" animBg="1"/>
      <p:bldP spid="93" grpId="0" animBg="1"/>
      <p:bldP spid="94" grpId="0"/>
      <p:bldP spid="103" grpId="0" animBg="1"/>
      <p:bldP spid="104" grpId="0" animBg="1"/>
      <p:bldP spid="1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טרנזיסטור ביפולרי כמתג-המשך 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2"/>
          </p:nvPr>
        </p:nvSpPr>
        <p:spPr>
          <a:xfrm>
            <a:off x="515273" y="1287888"/>
            <a:ext cx="9890857" cy="4590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2800" dirty="0"/>
              <a:t>כאשר הטרנזיסטור נמצא במצב קטעון, הוא מהווה נתק (מתג במצב </a:t>
            </a:r>
            <a:r>
              <a:rPr lang="en-US" sz="2800" dirty="0"/>
              <a:t>OFF </a:t>
            </a:r>
            <a:r>
              <a:rPr lang="he-IL" sz="2800" dirty="0"/>
              <a:t>) ולא מאפשר זרימת זרם. </a:t>
            </a:r>
          </a:p>
          <a:p>
            <a:endParaRPr lang="he-IL" sz="2800" dirty="0"/>
          </a:p>
          <a:p>
            <a:pPr>
              <a:lnSpc>
                <a:spcPct val="150000"/>
              </a:lnSpc>
            </a:pPr>
            <a:r>
              <a:rPr lang="he-IL" sz="2800" dirty="0"/>
              <a:t>כאשר הטרנזיסטור נמצא ברוויה, הוא מהווה כמעט קצר (מפל המתח בין הקולט לבין הפולט קטן מאוד – (סדר גודל של V0.2) ומאפשר זרימת זרם גדול.</a:t>
            </a:r>
            <a:endParaRPr lang="en-US" sz="2800" dirty="0"/>
          </a:p>
          <a:p>
            <a:endParaRPr lang="en-US" sz="2800" dirty="0"/>
          </a:p>
          <a:p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15531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sz="3400" dirty="0"/>
              <a:t>טרנזיסטור ביפולרי כמתג-המשך </a:t>
            </a:r>
            <a:endParaRPr lang="en-US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609859" y="915224"/>
                <a:ext cx="8513175" cy="746150"/>
              </a:xfrm>
            </p:spPr>
            <p:txBody>
              <a:bodyPr/>
              <a:lstStyle/>
              <a:p>
                <a:pPr algn="ctr"/>
                <a:r>
                  <a:rPr lang="he-IL" dirty="0"/>
                  <a:t>הטרנזיסטור נמצא  בתחום רוויה כאשר: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𝑪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he-IL" dirty="0"/>
                  <a:t>&lt;</a:t>
                </a:r>
                <a14:m>
                  <m:oMath xmlns:m="http://schemas.openxmlformats.org/officeDocument/2006/math">
                    <m:r>
                      <a:rPr lang="he-IL" i="1" smtClean="0">
                        <a:latin typeface="Cambria Math"/>
                        <a:ea typeface="Cambria Math"/>
                      </a:rPr>
                      <m:t>𝛃</m:t>
                    </m:r>
                    <m:r>
                      <a:rPr lang="he-IL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he-I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𝑩</m:t>
                        </m:r>
                      </m:sub>
                    </m:sSub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מציין מיקום טקס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09859" y="915224"/>
                <a:ext cx="8513175" cy="746150"/>
              </a:xfrm>
              <a:blipFill rotWithShape="1">
                <a:blip r:embed="rId3"/>
                <a:stretch>
                  <a:fillRect b="-130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מלבן 4"/>
          <p:cNvSpPr/>
          <p:nvPr/>
        </p:nvSpPr>
        <p:spPr>
          <a:xfrm>
            <a:off x="6658376" y="1601956"/>
            <a:ext cx="4275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he-IL" sz="2400" dirty="0">
                <a:latin typeface="Varela Round" panose="00000500000000000000" charset="-79"/>
                <a:cs typeface="Varela Round" panose="00000500000000000000" charset="-79"/>
              </a:rPr>
              <a:t>תיאור מתג טרנזיסטורי בסיסי</a:t>
            </a:r>
            <a:r>
              <a:rPr lang="he-IL" sz="2400" dirty="0"/>
              <a:t>:</a:t>
            </a:r>
            <a:endParaRPr lang="en-US" sz="2400" dirty="0"/>
          </a:p>
        </p:txBody>
      </p:sp>
      <p:pic>
        <p:nvPicPr>
          <p:cNvPr id="7" name="תמונה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76" y="1414891"/>
            <a:ext cx="5263167" cy="333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4" y="2056668"/>
            <a:ext cx="6555345" cy="196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25" y="4238759"/>
            <a:ext cx="6638718" cy="191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88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1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2" y="818614"/>
            <a:ext cx="3247622" cy="487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96" y="813595"/>
            <a:ext cx="7201839" cy="181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03" y="2319957"/>
            <a:ext cx="6787166" cy="266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89840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447</Words>
  <Application>Microsoft Macintosh PowerPoint</Application>
  <PresentationFormat>Widescreen</PresentationFormat>
  <Paragraphs>67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David</vt:lpstr>
      <vt:lpstr>Varela Round</vt:lpstr>
      <vt:lpstr>Cambria Math</vt:lpstr>
      <vt:lpstr>Calibri</vt:lpstr>
      <vt:lpstr>ערכת נושא Office</vt:lpstr>
      <vt:lpstr>מערכת שידורים לאומית</vt:lpstr>
      <vt:lpstr>אלקט' ספרתית – פעולת טרנזיסטור כמתג, בדיקת התנאי לרוויה בטרנזיסטור β∙I_B&gt;I_C,חישוב זרמי הטרנזיסטור ברוויה.</vt:lpstr>
      <vt:lpstr>מה נלמד היום </vt:lpstr>
      <vt:lpstr>טרנזיסטור ביפולרי כמתג</vt:lpstr>
      <vt:lpstr>תחום רוויה ותחום קטעון</vt:lpstr>
      <vt:lpstr>אופיינים של טרנזיסטור ביפולרי</vt:lpstr>
      <vt:lpstr>טרנזיסטור ביפולרי כמתג-המשך </vt:lpstr>
      <vt:lpstr>טרנזיסטור ביפולרי כמתג-המשך </vt:lpstr>
      <vt:lpstr>שאלה 1 </vt:lpstr>
      <vt:lpstr>פתרון :    א. חישוב ערך הנגד RB כאשר נתון ש- IB=0.215 mA .</vt:lpstr>
      <vt:lpstr>המשך פתרון סעיף ב' :</vt:lpstr>
      <vt:lpstr>פתרון סעיף ג' : האיור המתואר הוא איור ב' שציינתי שיצורף בהמשך הפתרון</vt:lpstr>
      <vt:lpstr>פתרון סעיף ד: </vt:lpstr>
      <vt:lpstr>שאלה 2</vt:lpstr>
      <vt:lpstr>פתרון</vt:lpstr>
      <vt:lpstr>המשך פתרון שאלה 2</vt:lpstr>
      <vt:lpstr>המשך פתרון שאלה 2</vt:lpstr>
      <vt:lpstr>שאלה 3 </vt:lpstr>
      <vt:lpstr>המשך שאלה 3</vt:lpstr>
      <vt:lpstr>פתרון שאלה 3</vt:lpstr>
      <vt:lpstr>המשך פתרון</vt:lpstr>
      <vt:lpstr>המשך פתרון</vt:lpstr>
      <vt:lpstr>המשך פתרון שאלה 3</vt:lpstr>
      <vt:lpstr>המשך פתרון שאלה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Yuval Yadai</cp:lastModifiedBy>
  <cp:revision>147</cp:revision>
  <dcterms:modified xsi:type="dcterms:W3CDTF">2020-08-09T18:57:28Z</dcterms:modified>
</cp:coreProperties>
</file>