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95" r:id="rId3"/>
    <p:sldId id="274" r:id="rId4"/>
    <p:sldId id="275" r:id="rId5"/>
    <p:sldId id="276" r:id="rId6"/>
    <p:sldId id="258" r:id="rId7"/>
    <p:sldId id="269" r:id="rId8"/>
    <p:sldId id="270" r:id="rId9"/>
    <p:sldId id="271" r:id="rId10"/>
    <p:sldId id="261" r:id="rId11"/>
    <p:sldId id="277" r:id="rId12"/>
    <p:sldId id="298" r:id="rId13"/>
    <p:sldId id="299" r:id="rId14"/>
    <p:sldId id="300" r:id="rId15"/>
    <p:sldId id="259" r:id="rId16"/>
    <p:sldId id="301" r:id="rId17"/>
    <p:sldId id="302" r:id="rId18"/>
    <p:sldId id="303" r:id="rId19"/>
    <p:sldId id="272" r:id="rId20"/>
    <p:sldId id="273" r:id="rId21"/>
    <p:sldId id="304" r:id="rId22"/>
    <p:sldId id="291" r:id="rId23"/>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104" d="100"/>
          <a:sy n="104" d="100"/>
        </p:scale>
        <p:origin x="282" y="11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Varela Round" panose="00000500000000000000" pitchFamily="2" charset="-79"/>
              </a:defRPr>
            </a:lvl1pPr>
          </a:lstStyle>
          <a:p>
            <a:fld id="{5EC061A6-0796-4DA4-BCCF-C39215C865B3}" type="datetimeFigureOut">
              <a:rPr lang="he-IL" smtClean="0"/>
              <a:pPr/>
              <a:t>כ"ו/ניסן/תש"פ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Varela Round" panose="00000500000000000000" pitchFamily="2" charset="-79"/>
      </a:defRPr>
    </a:lvl1pPr>
    <a:lvl2pPr marL="457200" algn="r" defTabSz="914400" rtl="1" eaLnBrk="1" latinLnBrk="0" hangingPunct="1">
      <a:defRPr sz="1200" kern="1200">
        <a:solidFill>
          <a:schemeClr val="tx1"/>
        </a:solidFill>
        <a:latin typeface="+mn-lt"/>
        <a:ea typeface="+mn-ea"/>
        <a:cs typeface="Varela Round" panose="00000500000000000000" pitchFamily="2" charset="-79"/>
      </a:defRPr>
    </a:lvl2pPr>
    <a:lvl3pPr marL="914400" algn="r" defTabSz="914400" rtl="1" eaLnBrk="1" latinLnBrk="0" hangingPunct="1">
      <a:defRPr sz="1200" kern="1200">
        <a:solidFill>
          <a:schemeClr val="tx1"/>
        </a:solidFill>
        <a:latin typeface="+mn-lt"/>
        <a:ea typeface="+mn-ea"/>
        <a:cs typeface="Varela Round" panose="00000500000000000000" pitchFamily="2" charset="-79"/>
      </a:defRPr>
    </a:lvl3pPr>
    <a:lvl4pPr marL="1371600" algn="r" defTabSz="914400" rtl="1" eaLnBrk="1" latinLnBrk="0" hangingPunct="1">
      <a:defRPr sz="1200" kern="1200">
        <a:solidFill>
          <a:schemeClr val="tx1"/>
        </a:solidFill>
        <a:latin typeface="+mn-lt"/>
        <a:ea typeface="+mn-ea"/>
        <a:cs typeface="Varela Round" panose="00000500000000000000" pitchFamily="2" charset="-79"/>
      </a:defRPr>
    </a:lvl4pPr>
    <a:lvl5pPr marL="1828800" algn="r" defTabSz="914400" rtl="1" eaLnBrk="1" latinLnBrk="0" hangingPunct="1">
      <a:defRPr sz="1200" kern="1200">
        <a:solidFill>
          <a:schemeClr val="tx1"/>
        </a:solidFill>
        <a:latin typeface="+mn-lt"/>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304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562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7984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f2a4cea6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f2a4cea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503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538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531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74242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437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733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1947cb39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1947cb39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666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378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32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669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16e9df21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716e9df21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137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1947cb39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1947cb39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pitchFamily="2" charset="-79"/>
              </a:rPr>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cs typeface="Varela Round" panose="00000500000000000000" pitchFamily="2" charset="-79"/>
            </a:endParaRPr>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t="12244" b="63870"/>
          <a:stretch/>
        </p:blipFill>
        <p:spPr>
          <a:xfrm>
            <a:off x="0" y="0"/>
            <a:ext cx="12190413" cy="1638096"/>
          </a:xfrm>
          <a:prstGeom prst="rect">
            <a:avLst/>
          </a:prstGeom>
          <a:noFill/>
          <a:ln>
            <a:noFill/>
          </a:ln>
        </p:spPr>
      </p:pic>
      <p:grpSp>
        <p:nvGrpSpPr>
          <p:cNvPr id="26" name="Google Shape;26;p3"/>
          <p:cNvGrpSpPr/>
          <p:nvPr/>
        </p:nvGrpSpPr>
        <p:grpSpPr>
          <a:xfrm>
            <a:off x="358673" y="6187719"/>
            <a:ext cx="3912733" cy="506327"/>
            <a:chOff x="358720" y="6187719"/>
            <a:chExt cx="3913243" cy="506326"/>
          </a:xfrm>
        </p:grpSpPr>
        <p:cxnSp>
          <p:nvCxnSpPr>
            <p:cNvPr id="27" name="Google Shape;27;p3"/>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28" name="Google Shape;28;p3"/>
            <p:cNvSpPr/>
            <p:nvPr/>
          </p:nvSpPr>
          <p:spPr>
            <a:xfrm rot="-5400000">
              <a:off x="358720" y="6187719"/>
              <a:ext cx="506326" cy="50632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6" b="0" i="0" u="none" strike="noStrike" cap="none">
                <a:solidFill>
                  <a:schemeClr val="lt1"/>
                </a:solidFill>
                <a:latin typeface="Calibri"/>
                <a:ea typeface="Calibri"/>
                <a:cs typeface="Calibri"/>
                <a:sym typeface="Calibri"/>
              </a:endParaRPr>
            </a:p>
          </p:txBody>
        </p:sp>
        <p:sp>
          <p:nvSpPr>
            <p:cNvPr id="29" name="Google Shape;29;p3"/>
            <p:cNvSpPr/>
            <p:nvPr/>
          </p:nvSpPr>
          <p:spPr>
            <a:xfrm>
              <a:off x="781297" y="6357132"/>
              <a:ext cx="167498" cy="16749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6" b="0" i="0" u="none" strike="noStrike" cap="none">
                <a:solidFill>
                  <a:schemeClr val="lt1"/>
                </a:solidFill>
                <a:latin typeface="Calibri"/>
                <a:ea typeface="Calibri"/>
                <a:cs typeface="Calibri"/>
                <a:sym typeface="Calibri"/>
              </a:endParaRPr>
            </a:p>
          </p:txBody>
        </p:sp>
      </p:grpSp>
      <p:sp>
        <p:nvSpPr>
          <p:cNvPr id="30" name="Google Shape;30;p3"/>
          <p:cNvSpPr txBox="1">
            <a:spLocks noGrp="1"/>
          </p:cNvSpPr>
          <p:nvPr>
            <p:ph type="title"/>
          </p:nvPr>
        </p:nvSpPr>
        <p:spPr>
          <a:xfrm>
            <a:off x="3081190" y="663125"/>
            <a:ext cx="8278922" cy="720000"/>
          </a:xfrm>
          <a:prstGeom prst="rect">
            <a:avLst/>
          </a:prstGeom>
          <a:solidFill>
            <a:schemeClr val="accent1"/>
          </a:solidFill>
          <a:ln>
            <a:noFill/>
          </a:ln>
        </p:spPr>
        <p:txBody>
          <a:bodyPr spcFirstLastPara="1" wrap="square" lIns="68575" tIns="34275" rIns="68575" bIns="34275" anchor="b" anchorCtr="0">
            <a:noAutofit/>
          </a:bodyPr>
          <a:lstStyle>
            <a:lvl1pPr lvl="0" algn="r" rtl="1">
              <a:lnSpc>
                <a:spcPct val="90000"/>
              </a:lnSpc>
              <a:spcBef>
                <a:spcPts val="0"/>
              </a:spcBef>
              <a:spcAft>
                <a:spcPts val="0"/>
              </a:spcAft>
              <a:buClr>
                <a:schemeClr val="lt1"/>
              </a:buClr>
              <a:buSzPts val="33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
          <p:cNvSpPr txBox="1">
            <a:spLocks noGrp="1"/>
          </p:cNvSpPr>
          <p:nvPr>
            <p:ph type="body" idx="1"/>
          </p:nvPr>
        </p:nvSpPr>
        <p:spPr>
          <a:xfrm>
            <a:off x="1671422" y="1928814"/>
            <a:ext cx="9571379" cy="3844925"/>
          </a:xfrm>
          <a:prstGeom prst="rect">
            <a:avLst/>
          </a:prstGeom>
          <a:noFill/>
          <a:ln>
            <a:noFill/>
          </a:ln>
        </p:spPr>
        <p:txBody>
          <a:bodyPr spcFirstLastPara="1" wrap="square" lIns="68575" tIns="34275" rIns="68575" bIns="34275" anchor="t" anchorCtr="0">
            <a:noAutofit/>
          </a:bodyPr>
          <a:lstStyle>
            <a:lvl1pPr marL="609539" lvl="0" indent="-304770" algn="ctr" rtl="1">
              <a:lnSpc>
                <a:spcPct val="90000"/>
              </a:lnSpc>
              <a:spcBef>
                <a:spcPts val="1067"/>
              </a:spcBef>
              <a:spcAft>
                <a:spcPts val="0"/>
              </a:spcAft>
              <a:buClr>
                <a:schemeClr val="dk1"/>
              </a:buClr>
              <a:buSzPts val="2700"/>
              <a:buNone/>
              <a:defRPr sz="3600">
                <a:latin typeface="Calibri"/>
                <a:ea typeface="Calibri"/>
                <a:cs typeface="Calibri"/>
                <a:sym typeface="Calibri"/>
              </a:defRPr>
            </a:lvl1pPr>
            <a:lvl2pPr marL="1219078" lvl="1" indent="-304770" algn="ctr" rtl="1">
              <a:lnSpc>
                <a:spcPct val="90000"/>
              </a:lnSpc>
              <a:spcBef>
                <a:spcPts val="533"/>
              </a:spcBef>
              <a:spcAft>
                <a:spcPts val="0"/>
              </a:spcAft>
              <a:buClr>
                <a:schemeClr val="dk1"/>
              </a:buClr>
              <a:buSzPts val="1800"/>
              <a:buNone/>
              <a:defRPr/>
            </a:lvl2pPr>
            <a:lvl3pPr marL="1828617" lvl="2" indent="-304770" algn="ctr" rtl="1">
              <a:lnSpc>
                <a:spcPct val="90000"/>
              </a:lnSpc>
              <a:spcBef>
                <a:spcPts val="533"/>
              </a:spcBef>
              <a:spcAft>
                <a:spcPts val="0"/>
              </a:spcAft>
              <a:buClr>
                <a:schemeClr val="dk1"/>
              </a:buClr>
              <a:buSzPts val="1500"/>
              <a:buNone/>
              <a:defRPr/>
            </a:lvl3pPr>
            <a:lvl4pPr marL="2438156" lvl="3" indent="-304770" algn="ctr" rtl="1">
              <a:lnSpc>
                <a:spcPct val="90000"/>
              </a:lnSpc>
              <a:spcBef>
                <a:spcPts val="533"/>
              </a:spcBef>
              <a:spcAft>
                <a:spcPts val="0"/>
              </a:spcAft>
              <a:buClr>
                <a:schemeClr val="dk1"/>
              </a:buClr>
              <a:buSzPts val="1400"/>
              <a:buNone/>
              <a:defRPr/>
            </a:lvl4pPr>
            <a:lvl5pPr marL="3047695" lvl="4" indent="-304770" algn="ctr" rtl="1">
              <a:lnSpc>
                <a:spcPct val="90000"/>
              </a:lnSpc>
              <a:spcBef>
                <a:spcPts val="533"/>
              </a:spcBef>
              <a:spcAft>
                <a:spcPts val="0"/>
              </a:spcAft>
              <a:buClr>
                <a:schemeClr val="dk1"/>
              </a:buClr>
              <a:buSzPts val="1400"/>
              <a:buNone/>
              <a:defRPr/>
            </a:lvl5pPr>
            <a:lvl6pPr marL="3657234" lvl="5" indent="-423291" algn="l">
              <a:lnSpc>
                <a:spcPct val="90000"/>
              </a:lnSpc>
              <a:spcBef>
                <a:spcPts val="533"/>
              </a:spcBef>
              <a:spcAft>
                <a:spcPts val="0"/>
              </a:spcAft>
              <a:buClr>
                <a:schemeClr val="dk1"/>
              </a:buClr>
              <a:buSzPts val="1400"/>
              <a:buChar char="•"/>
              <a:defRPr/>
            </a:lvl6pPr>
            <a:lvl7pPr marL="4266773" lvl="6" indent="-423291" algn="l">
              <a:lnSpc>
                <a:spcPct val="90000"/>
              </a:lnSpc>
              <a:spcBef>
                <a:spcPts val="533"/>
              </a:spcBef>
              <a:spcAft>
                <a:spcPts val="0"/>
              </a:spcAft>
              <a:buClr>
                <a:schemeClr val="dk1"/>
              </a:buClr>
              <a:buSzPts val="1400"/>
              <a:buChar char="•"/>
              <a:defRPr/>
            </a:lvl7pPr>
            <a:lvl8pPr marL="4876312" lvl="7" indent="-423291" algn="l">
              <a:lnSpc>
                <a:spcPct val="90000"/>
              </a:lnSpc>
              <a:spcBef>
                <a:spcPts val="533"/>
              </a:spcBef>
              <a:spcAft>
                <a:spcPts val="0"/>
              </a:spcAft>
              <a:buClr>
                <a:schemeClr val="dk1"/>
              </a:buClr>
              <a:buSzPts val="1400"/>
              <a:buChar char="•"/>
              <a:defRPr/>
            </a:lvl8pPr>
            <a:lvl9pPr marL="5485851" lvl="8" indent="-423291" algn="l">
              <a:lnSpc>
                <a:spcPct val="90000"/>
              </a:lnSpc>
              <a:spcBef>
                <a:spcPts val="533"/>
              </a:spcBef>
              <a:spcAft>
                <a:spcPts val="0"/>
              </a:spcAft>
              <a:buClr>
                <a:schemeClr val="dk1"/>
              </a:buClr>
              <a:buSzPts val="1400"/>
              <a:buChar char="•"/>
              <a:defRPr/>
            </a:lvl9pPr>
          </a:lstStyle>
          <a:p>
            <a:endParaRPr/>
          </a:p>
        </p:txBody>
      </p:sp>
      <p:sp>
        <p:nvSpPr>
          <p:cNvPr id="32" name="Google Shape;32;p3"/>
          <p:cNvSpPr/>
          <p:nvPr/>
        </p:nvSpPr>
        <p:spPr>
          <a:xfrm rot="-5400000">
            <a:off x="11331294" y="835210"/>
            <a:ext cx="176581" cy="176558"/>
          </a:xfrm>
          <a:prstGeom prst="rect">
            <a:avLst/>
          </a:prstGeom>
          <a:solidFill>
            <a:schemeClr val="accent2"/>
          </a:solidFill>
          <a:ln>
            <a:noFill/>
          </a:ln>
        </p:spPr>
        <p:txBody>
          <a:bodyPr spcFirstLastPara="1" wrap="square" lIns="91421" tIns="45694" rIns="91421" bIns="45694"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6"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59266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cs typeface="Varela Round" panose="00000500000000000000" pitchFamily="2" charset="-79"/>
              </a:defRPr>
            </a:lvl1pPr>
          </a:lstStyle>
          <a:p>
            <a:fld id="{BB6F552B-607E-4869-A917-C44959BDCB12}" type="datetimeFigureOut">
              <a:rPr lang="he-IL" smtClean="0"/>
              <a:pPr/>
              <a:t>כ"ו/ניסן/תש"פ</a:t>
            </a:fld>
            <a:endParaRPr lang="he-IL" dirty="0"/>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3" r:id="rId5"/>
    <p:sldLayoutId id="2147483666"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Varela Round" panose="00000500000000000000" pitchFamily="2" charset="-79"/>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Varela Round" panose="00000500000000000000" pitchFamily="2" charset="-79"/>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Varela Round" panose="00000500000000000000" pitchFamily="2" charset="-79"/>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Varela Round" panose="00000500000000000000" pitchFamily="2" charset="-79"/>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prstGeom prst="rect">
            <a:avLst/>
          </a:prstGeom>
        </p:spPr>
        <p:txBody>
          <a:bodyPr spcFirstLastPara="1" vert="horz" wrap="square" lIns="91421" tIns="45694" rIns="91421" bIns="45694" rtlCol="1" anchor="b" anchorCtr="0">
            <a:noAutofit/>
          </a:bodyPr>
          <a:lstStyle/>
          <a:p>
            <a:r>
              <a:rPr lang="iw"/>
              <a:t>משימה לסיכום חלק א'</a:t>
            </a:r>
            <a:endParaRPr/>
          </a:p>
        </p:txBody>
      </p:sp>
      <p:sp>
        <p:nvSpPr>
          <p:cNvPr id="245" name="Google Shape;245;p25"/>
          <p:cNvSpPr txBox="1">
            <a:spLocks noGrp="1"/>
          </p:cNvSpPr>
          <p:nvPr>
            <p:ph idx="1"/>
          </p:nvPr>
        </p:nvSpPr>
        <p:spPr>
          <a:prstGeom prst="rect">
            <a:avLst/>
          </a:prstGeom>
        </p:spPr>
        <p:txBody>
          <a:bodyPr spcFirstLastPara="1" vert="horz" wrap="square" lIns="91421" tIns="45694" rIns="91421" bIns="45694" rtlCol="1" anchor="t" anchorCtr="0">
            <a:noAutofit/>
          </a:bodyPr>
          <a:lstStyle/>
          <a:p>
            <a:pPr marL="0" indent="0" algn="r"/>
            <a:r>
              <a:rPr lang="he-IL" dirty="0"/>
              <a:t>עיין במבנה ספר יחזקאל ובנבואות על ההרים. באיזה חלק של הספר מופיעה כל אחת מנבואות אלה?</a:t>
            </a:r>
          </a:p>
          <a:p>
            <a:pPr marL="0" indent="0" algn="r"/>
            <a:r>
              <a:rPr lang="he-IL" dirty="0"/>
              <a:t>מדוע דווקא בחלק זה?</a:t>
            </a:r>
          </a:p>
          <a:p>
            <a:pPr marL="0" indent="0" algn="r"/>
            <a:r>
              <a:rPr lang="he-IL" dirty="0"/>
              <a:t> עיין בתהלים קל"ז ומצא פסוק המתייחס לעם שאליו פונה הנבואה בפרק לה. במה דומה הנאמר שם על התנהגותו לנאמר ביחזקאל לה?</a:t>
            </a:r>
          </a:p>
          <a:p>
            <a:pPr marL="0" indent="0" algn="r">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לסיכום השיעור</a:t>
            </a:r>
            <a:endParaRPr dirty="0"/>
          </a:p>
        </p:txBody>
      </p:sp>
      <p:sp>
        <p:nvSpPr>
          <p:cNvPr id="218" name="Google Shape;218;p21"/>
          <p:cNvSpPr txBox="1">
            <a:spLocks noGrp="1"/>
          </p:cNvSpPr>
          <p:nvPr>
            <p:ph idx="1"/>
          </p:nvPr>
        </p:nvSpPr>
        <p:spPr>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2400" dirty="0"/>
              <a:t>תיאורי הזמן הייחודיים בפתיחת הנבואה ומשמעותם</a:t>
            </a:r>
          </a:p>
          <a:p>
            <a:pPr indent="-457154" algn="r">
              <a:lnSpc>
                <a:spcPct val="150000"/>
              </a:lnSpc>
              <a:spcBef>
                <a:spcPts val="0"/>
              </a:spcBef>
              <a:buClr>
                <a:schemeClr val="accent2"/>
              </a:buClr>
              <a:buSzPts val="1800"/>
              <a:buChar char="★"/>
            </a:pPr>
            <a:r>
              <a:rPr lang="he-IL" sz="2400" dirty="0"/>
              <a:t>יחזקאל מלווה את גולי גלות החרש והמסגר</a:t>
            </a:r>
          </a:p>
          <a:p>
            <a:pPr indent="-457154" algn="r">
              <a:lnSpc>
                <a:spcPct val="150000"/>
              </a:lnSpc>
              <a:spcBef>
                <a:spcPts val="0"/>
              </a:spcBef>
              <a:buClr>
                <a:schemeClr val="accent2"/>
              </a:buClr>
              <a:buSzPts val="1800"/>
              <a:buFont typeface="Arial"/>
              <a:buChar char="★"/>
            </a:pPr>
            <a:r>
              <a:rPr lang="he-IL" sz="2400" dirty="0"/>
              <a:t>יחזקאל מנבא פורענות עד החורבן ונחמה – אחריו.</a:t>
            </a:r>
          </a:p>
          <a:p>
            <a:pPr indent="-457154" algn="r">
              <a:lnSpc>
                <a:spcPct val="150000"/>
              </a:lnSpc>
              <a:spcBef>
                <a:spcPts val="0"/>
              </a:spcBef>
              <a:buClr>
                <a:schemeClr val="accent2"/>
              </a:buClr>
              <a:buSzPts val="1800"/>
              <a:buFont typeface="Arial"/>
              <a:buChar char="★"/>
            </a:pPr>
            <a:r>
              <a:rPr lang="he-IL" sz="2400" dirty="0"/>
              <a:t>התייחסנו לשתי נבואות על ההרים כהקדמה ללימוד פרק ל"ו</a:t>
            </a:r>
          </a:p>
          <a:p>
            <a:pPr marL="152385" indent="0" algn="r">
              <a:lnSpc>
                <a:spcPct val="150000"/>
              </a:lnSpc>
              <a:spcBef>
                <a:spcPts val="0"/>
              </a:spcBef>
              <a:buClr>
                <a:schemeClr val="accent2"/>
              </a:buClr>
              <a:buSzPts val="1800"/>
            </a:pPr>
            <a:endParaRPr lang="he-IL" sz="2400" dirty="0"/>
          </a:p>
          <a:p>
            <a:pPr indent="0" algn="r">
              <a:lnSpc>
                <a:spcPct val="150000"/>
              </a:lnSpc>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lnSpc>
                <a:spcPct val="100000"/>
              </a:lnSpc>
              <a:spcBef>
                <a:spcPts val="0"/>
              </a:spcBef>
            </a:pPr>
            <a:endParaRPr sz="3200" dirty="0"/>
          </a:p>
          <a:p>
            <a:pPr marL="0" indent="0" algn="r">
              <a:lnSpc>
                <a:spcPct val="115000"/>
              </a:lnSpc>
              <a:spcBef>
                <a:spcPts val="0"/>
              </a:spcBef>
            </a:pPr>
            <a:endParaRPr sz="3200" baseline="-25000" dirty="0">
              <a:solidFill>
                <a:srgbClr val="000000"/>
              </a:solidFill>
            </a:endParaRPr>
          </a:p>
          <a:p>
            <a:pPr marL="0" indent="0" algn="r">
              <a:spcBef>
                <a:spcPts val="0"/>
              </a:spcBef>
            </a:pPr>
            <a:endParaRPr sz="3200" dirty="0"/>
          </a:p>
          <a:p>
            <a:pPr marL="0" indent="0" algn="r">
              <a:spcBef>
                <a:spcPts val="0"/>
              </a:spcBef>
            </a:pPr>
            <a:endParaRPr sz="3200" dirty="0"/>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endParaRPr sz="2400" dirty="0"/>
          </a:p>
        </p:txBody>
      </p:sp>
    </p:spTree>
    <p:extLst>
      <p:ext uri="{BB962C8B-B14F-4D97-AF65-F5344CB8AC3E}">
        <p14:creationId xmlns:p14="http://schemas.microsoft.com/office/powerpoint/2010/main" val="418630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iw"/>
              <a:t>מה נלמד בשיעור? </a:t>
            </a:r>
            <a:endParaRPr/>
          </a:p>
        </p:txBody>
      </p:sp>
      <p:sp>
        <p:nvSpPr>
          <p:cNvPr id="218" name="Google Shape;218;p21"/>
          <p:cNvSpPr txBox="1">
            <a:spLocks noGrp="1"/>
          </p:cNvSpPr>
          <p:nvPr>
            <p:ph idx="1"/>
          </p:nvPr>
        </p:nvSpPr>
        <p:spPr>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3200" dirty="0"/>
              <a:t>יחס הגויים להרי ישראל בזמן הגלות</a:t>
            </a:r>
          </a:p>
          <a:p>
            <a:pPr indent="-457154" algn="r">
              <a:lnSpc>
                <a:spcPct val="150000"/>
              </a:lnSpc>
              <a:spcBef>
                <a:spcPts val="0"/>
              </a:spcBef>
              <a:buClr>
                <a:schemeClr val="accent2"/>
              </a:buClr>
              <a:buSzPts val="1800"/>
              <a:buChar char="★"/>
            </a:pPr>
            <a:r>
              <a:rPr lang="he-IL" sz="3200" dirty="0"/>
              <a:t>מאפייני גאולת הרי ישראל ועם ישראל</a:t>
            </a:r>
            <a:endParaRPr sz="3200" dirty="0">
              <a:cs typeface="+mn-cs"/>
            </a:endParaRPr>
          </a:p>
          <a:p>
            <a:pPr indent="0" algn="r">
              <a:lnSpc>
                <a:spcPct val="150000"/>
              </a:lnSpc>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lnSpc>
                <a:spcPct val="100000"/>
              </a:lnSpc>
              <a:spcBef>
                <a:spcPts val="0"/>
              </a:spcBef>
            </a:pPr>
            <a:endParaRPr sz="3200" dirty="0"/>
          </a:p>
          <a:p>
            <a:pPr marL="0" indent="0" algn="r">
              <a:lnSpc>
                <a:spcPct val="115000"/>
              </a:lnSpc>
              <a:spcBef>
                <a:spcPts val="0"/>
              </a:spcBef>
            </a:pPr>
            <a:endParaRPr sz="3200" baseline="-25000" dirty="0">
              <a:solidFill>
                <a:srgbClr val="000000"/>
              </a:solidFill>
            </a:endParaRPr>
          </a:p>
          <a:p>
            <a:pPr marL="0" indent="0" algn="r">
              <a:spcBef>
                <a:spcPts val="0"/>
              </a:spcBef>
            </a:pPr>
            <a:endParaRPr sz="3200" dirty="0"/>
          </a:p>
          <a:p>
            <a:pPr marL="0" indent="0" algn="r">
              <a:spcBef>
                <a:spcPts val="0"/>
              </a:spcBef>
            </a:pPr>
            <a:endParaRPr sz="3200" dirty="0"/>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3" name="תמונה 2">
            <a:extLst>
              <a:ext uri="{FF2B5EF4-FFF2-40B4-BE49-F238E27FC236}">
                <a16:creationId xmlns:a16="http://schemas.microsoft.com/office/drawing/2014/main" id="{D97C7AAA-CA02-496E-83C9-104B749EDAA6}"/>
              </a:ext>
            </a:extLst>
          </p:cNvPr>
          <p:cNvPicPr>
            <a:picLocks noChangeAspect="1"/>
          </p:cNvPicPr>
          <p:nvPr/>
        </p:nvPicPr>
        <p:blipFill>
          <a:blip r:embed="rId3"/>
          <a:stretch>
            <a:fillRect/>
          </a:stretch>
        </p:blipFill>
        <p:spPr>
          <a:xfrm>
            <a:off x="269193" y="3593490"/>
            <a:ext cx="3315907" cy="2823735"/>
          </a:xfrm>
          <a:prstGeom prst="rect">
            <a:avLst/>
          </a:prstGeom>
        </p:spPr>
      </p:pic>
      <p:sp>
        <p:nvSpPr>
          <p:cNvPr id="223" name="Google Shape;223;p22"/>
          <p:cNvSpPr txBox="1">
            <a:spLocks noGrp="1"/>
          </p:cNvSpPr>
          <p:nvPr>
            <p:ph type="title"/>
          </p:nvPr>
        </p:nvSpPr>
        <p:spPr>
          <a:xfrm>
            <a:off x="515206" y="440775"/>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4000" dirty="0"/>
              <a:t>יחזקאל ל"ו, א'-ז': </a:t>
            </a:r>
            <a:br>
              <a:rPr lang="he-IL" sz="4000" dirty="0"/>
            </a:br>
            <a:r>
              <a:rPr lang="he-IL" sz="4000" dirty="0"/>
              <a:t>פניית ה' להרי ישראל 'אשר היו לבז וללעג'</a:t>
            </a:r>
            <a:endParaRPr sz="4000" dirty="0"/>
          </a:p>
        </p:txBody>
      </p:sp>
      <p:sp>
        <p:nvSpPr>
          <p:cNvPr id="4" name="מציין מיקום תוכן 3">
            <a:extLst>
              <a:ext uri="{FF2B5EF4-FFF2-40B4-BE49-F238E27FC236}">
                <a16:creationId xmlns:a16="http://schemas.microsoft.com/office/drawing/2014/main" id="{340DFC27-77D8-4D23-B180-8C608D792491}"/>
              </a:ext>
            </a:extLst>
          </p:cNvPr>
          <p:cNvSpPr>
            <a:spLocks noGrp="1"/>
          </p:cNvSpPr>
          <p:nvPr>
            <p:ph idx="1"/>
          </p:nvPr>
        </p:nvSpPr>
        <p:spPr>
          <a:xfrm>
            <a:off x="-703994" y="1089000"/>
            <a:ext cx="11160000" cy="4680000"/>
          </a:xfrm>
        </p:spPr>
        <p:txBody>
          <a:bodyPr>
            <a:normAutofit fontScale="92500" lnSpcReduction="20000"/>
          </a:bodyPr>
          <a:lstStyle/>
          <a:p>
            <a:pPr marL="0" indent="0">
              <a:buNone/>
            </a:pPr>
            <a:r>
              <a:rPr lang="he-IL" dirty="0"/>
              <a:t>וְאַתָּה בֶן-אָדָם </a:t>
            </a:r>
            <a:r>
              <a:rPr lang="he-IL" dirty="0" err="1"/>
              <a:t>הִנָּבֵא</a:t>
            </a:r>
            <a:r>
              <a:rPr lang="he-IL" dirty="0"/>
              <a:t> אֶל-הָרֵי יִשְׂרָאֵל וְאָמַרְתָּ הָרֵי יִשְׂרָאֵל שִׁמְעוּ דְּבַר-ה':</a:t>
            </a:r>
            <a:br>
              <a:rPr lang="he-IL" dirty="0"/>
            </a:br>
            <a:r>
              <a:rPr lang="he-IL" dirty="0"/>
              <a:t> כֹּה אָמַר ה' אלוקים </a:t>
            </a:r>
            <a:r>
              <a:rPr lang="he-IL" dirty="0">
                <a:solidFill>
                  <a:srgbClr val="00B050"/>
                </a:solidFill>
              </a:rPr>
              <a:t>יַעַן</a:t>
            </a:r>
            <a:r>
              <a:rPr lang="he-IL" dirty="0"/>
              <a:t> </a:t>
            </a:r>
            <a:r>
              <a:rPr lang="he-IL" dirty="0">
                <a:solidFill>
                  <a:srgbClr val="FF0000"/>
                </a:solidFill>
              </a:rPr>
              <a:t>אָמַר הָאוֹיֵב עֲלֵיכֶם </a:t>
            </a:r>
            <a:r>
              <a:rPr lang="he-IL" dirty="0">
                <a:solidFill>
                  <a:srgbClr val="00B0F0"/>
                </a:solidFill>
              </a:rPr>
              <a:t>הֶאָח</a:t>
            </a:r>
            <a:r>
              <a:rPr lang="he-IL" dirty="0">
                <a:solidFill>
                  <a:srgbClr val="FF0000"/>
                </a:solidFill>
              </a:rPr>
              <a:t> וּבָמוֹת עוֹלָם לְמוֹרָשָׁה </a:t>
            </a:r>
            <a:r>
              <a:rPr lang="he-IL" dirty="0" err="1">
                <a:solidFill>
                  <a:srgbClr val="FF0000"/>
                </a:solidFill>
              </a:rPr>
              <a:t>הָיְתָה</a:t>
            </a:r>
            <a:r>
              <a:rPr lang="he-IL" dirty="0">
                <a:solidFill>
                  <a:srgbClr val="FF0000"/>
                </a:solidFill>
              </a:rPr>
              <a:t> לָּנוּ:</a:t>
            </a:r>
            <a:br>
              <a:rPr lang="he-IL" dirty="0">
                <a:solidFill>
                  <a:srgbClr val="FF0000"/>
                </a:solidFill>
              </a:rPr>
            </a:br>
            <a:r>
              <a:rPr lang="he-IL" dirty="0"/>
              <a:t> </a:t>
            </a:r>
            <a:r>
              <a:rPr lang="he-IL" dirty="0">
                <a:solidFill>
                  <a:srgbClr val="00B050"/>
                </a:solidFill>
              </a:rPr>
              <a:t>לָכֵן</a:t>
            </a:r>
            <a:r>
              <a:rPr lang="he-IL" dirty="0"/>
              <a:t> </a:t>
            </a:r>
            <a:r>
              <a:rPr lang="he-IL" dirty="0" err="1"/>
              <a:t>הִנָּבֵא</a:t>
            </a:r>
            <a:r>
              <a:rPr lang="he-IL" dirty="0"/>
              <a:t> וְאָמַרְתָּ כֹּה אָמַר ה' אלוקים </a:t>
            </a:r>
          </a:p>
          <a:p>
            <a:pPr marL="0" indent="0">
              <a:buNone/>
            </a:pPr>
            <a:r>
              <a:rPr lang="he-IL" dirty="0">
                <a:solidFill>
                  <a:srgbClr val="00B050"/>
                </a:solidFill>
              </a:rPr>
              <a:t>יַעַן בְּיַעַן </a:t>
            </a:r>
            <a:r>
              <a:rPr lang="he-IL" dirty="0">
                <a:solidFill>
                  <a:srgbClr val="FF0000"/>
                </a:solidFill>
              </a:rPr>
              <a:t>שַׁמּוֹת- וְשָׁאֹף אֶתְכֶם מִסָּבִיב לִהְיוֹתְכֶם מוֹרָשָׁה לִשְׁאֵרִית </a:t>
            </a:r>
            <a:r>
              <a:rPr lang="he-IL" dirty="0" err="1">
                <a:solidFill>
                  <a:srgbClr val="FF0000"/>
                </a:solidFill>
              </a:rPr>
              <a:t>הַגּוֹיִם</a:t>
            </a:r>
            <a:r>
              <a:rPr lang="he-IL" dirty="0">
                <a:solidFill>
                  <a:srgbClr val="FF0000"/>
                </a:solidFill>
              </a:rPr>
              <a:t> </a:t>
            </a:r>
          </a:p>
          <a:p>
            <a:pPr marL="0" indent="0">
              <a:buNone/>
            </a:pPr>
            <a:r>
              <a:rPr lang="he-IL" dirty="0">
                <a:solidFill>
                  <a:srgbClr val="00B0F0"/>
                </a:solidFill>
              </a:rPr>
              <a:t>וַתֵּעֲלוּ עַל-שְׂפַת לָשׁוֹן </a:t>
            </a:r>
            <a:r>
              <a:rPr lang="he-IL" dirty="0" err="1">
                <a:solidFill>
                  <a:srgbClr val="00B0F0"/>
                </a:solidFill>
              </a:rPr>
              <a:t>וְדִבַּת-עָם</a:t>
            </a:r>
            <a:r>
              <a:rPr lang="he-IL" dirty="0"/>
              <a:t>:</a:t>
            </a:r>
            <a:br>
              <a:rPr lang="he-IL" dirty="0"/>
            </a:br>
            <a:r>
              <a:rPr lang="he-IL" dirty="0">
                <a:solidFill>
                  <a:srgbClr val="00B050"/>
                </a:solidFill>
              </a:rPr>
              <a:t>לָכֵן </a:t>
            </a:r>
            <a:r>
              <a:rPr lang="he-IL" dirty="0"/>
              <a:t>הָרֵי יִשְׂרָאֵל שִׁמְעוּ דְּבַר-ה' אלוקים </a:t>
            </a:r>
          </a:p>
          <a:p>
            <a:pPr marL="0" indent="0">
              <a:buNone/>
            </a:pPr>
            <a:r>
              <a:rPr lang="he-IL" dirty="0"/>
              <a:t>כֹּה-אָמַר ה' אלוקים לֶהָרִים וְלַגְּבָעוֹת לָאֲפִיקִים וְלַגֵּאָיוֹת </a:t>
            </a:r>
          </a:p>
          <a:p>
            <a:pPr marL="0" indent="0">
              <a:buNone/>
            </a:pPr>
            <a:r>
              <a:rPr lang="he-IL" dirty="0"/>
              <a:t>וְלֶחֳרָבוֹת הַשֹּׁמְמוֹת וְלֶעָרִים הַנֶּעֱזָבוֹת </a:t>
            </a:r>
          </a:p>
          <a:p>
            <a:pPr marL="0" indent="0">
              <a:buNone/>
            </a:pPr>
            <a:r>
              <a:rPr lang="he-IL" dirty="0"/>
              <a:t>אֲשֶׁר הָיוּ </a:t>
            </a:r>
            <a:r>
              <a:rPr lang="he-IL" dirty="0">
                <a:solidFill>
                  <a:srgbClr val="00B0F0"/>
                </a:solidFill>
              </a:rPr>
              <a:t>לְבַז וּלְלַעַג לִשְׁאֵרִית </a:t>
            </a:r>
            <a:r>
              <a:rPr lang="he-IL" dirty="0" err="1">
                <a:solidFill>
                  <a:srgbClr val="00B0F0"/>
                </a:solidFill>
              </a:rPr>
              <a:t>הַגּוֹיִם</a:t>
            </a:r>
            <a:r>
              <a:rPr lang="he-IL" dirty="0">
                <a:solidFill>
                  <a:srgbClr val="00B0F0"/>
                </a:solidFill>
              </a:rPr>
              <a:t> אֲשֶׁר מִסָּבִיב</a:t>
            </a:r>
            <a:r>
              <a:rPr lang="he-IL" dirty="0"/>
              <a:t>:</a:t>
            </a:r>
            <a:endParaRPr lang="en-US" dirty="0"/>
          </a:p>
          <a:p>
            <a:endParaRPr lang="he-IL" dirty="0"/>
          </a:p>
        </p:txBody>
      </p:sp>
    </p:spTree>
    <p:extLst>
      <p:ext uri="{BB962C8B-B14F-4D97-AF65-F5344CB8AC3E}">
        <p14:creationId xmlns:p14="http://schemas.microsoft.com/office/powerpoint/2010/main" val="407164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3" name="תמונה 2">
            <a:extLst>
              <a:ext uri="{FF2B5EF4-FFF2-40B4-BE49-F238E27FC236}">
                <a16:creationId xmlns:a16="http://schemas.microsoft.com/office/drawing/2014/main" id="{D97C7AAA-CA02-496E-83C9-104B749EDAA6}"/>
              </a:ext>
            </a:extLst>
          </p:cNvPr>
          <p:cNvPicPr>
            <a:picLocks noChangeAspect="1"/>
          </p:cNvPicPr>
          <p:nvPr/>
        </p:nvPicPr>
        <p:blipFill>
          <a:blip r:embed="rId3"/>
          <a:stretch>
            <a:fillRect/>
          </a:stretch>
        </p:blipFill>
        <p:spPr>
          <a:xfrm>
            <a:off x="0" y="4128816"/>
            <a:ext cx="2724346" cy="2319978"/>
          </a:xfrm>
          <a:prstGeom prst="rect">
            <a:avLst/>
          </a:prstGeom>
        </p:spPr>
      </p:pic>
      <p:sp>
        <p:nvSpPr>
          <p:cNvPr id="223" name="Google Shape;223;p22"/>
          <p:cNvSpPr txBox="1">
            <a:spLocks noGrp="1"/>
          </p:cNvSpPr>
          <p:nvPr>
            <p:ph type="title"/>
          </p:nvPr>
        </p:nvSpPr>
        <p:spPr>
          <a:xfrm>
            <a:off x="515206" y="409206"/>
            <a:ext cx="11160000" cy="720000"/>
          </a:xfrm>
          <a:prstGeom prst="rect">
            <a:avLst/>
          </a:prstGeom>
          <a:solidFill>
            <a:schemeClr val="accent1"/>
          </a:solidFill>
          <a:ln>
            <a:noFill/>
          </a:ln>
        </p:spPr>
        <p:txBody>
          <a:bodyPr spcFirstLastPara="1" vert="horz" wrap="square" lIns="91421" tIns="45694" rIns="91421" bIns="45694" rtlCol="1" anchor="b" anchorCtr="0">
            <a:noAutofit/>
          </a:bodyPr>
          <a:lstStyle/>
          <a:p>
            <a:r>
              <a:rPr lang="he-IL" sz="3600" dirty="0"/>
              <a:t>יחזקאל ל"ו, א'-ז': </a:t>
            </a:r>
            <a:br>
              <a:rPr lang="he-IL" sz="3600" dirty="0"/>
            </a:br>
            <a:r>
              <a:rPr lang="he-IL" sz="3600" dirty="0"/>
              <a:t>הבטחת ה' לנקום בגוים הלועגים להרי ישראל</a:t>
            </a:r>
            <a:endParaRPr sz="3600" dirty="0"/>
          </a:p>
        </p:txBody>
      </p:sp>
      <p:sp>
        <p:nvSpPr>
          <p:cNvPr id="4" name="מציין מיקום תוכן 3">
            <a:extLst>
              <a:ext uri="{FF2B5EF4-FFF2-40B4-BE49-F238E27FC236}">
                <a16:creationId xmlns:a16="http://schemas.microsoft.com/office/drawing/2014/main" id="{695B1FC6-E7DD-480B-80C0-294721B95EC9}"/>
              </a:ext>
            </a:extLst>
          </p:cNvPr>
          <p:cNvSpPr>
            <a:spLocks noGrp="1"/>
          </p:cNvSpPr>
          <p:nvPr>
            <p:ph idx="1"/>
          </p:nvPr>
        </p:nvSpPr>
        <p:spPr>
          <a:xfrm>
            <a:off x="-317209" y="1089000"/>
            <a:ext cx="10337521" cy="4680000"/>
          </a:xfrm>
        </p:spPr>
        <p:txBody>
          <a:bodyPr>
            <a:normAutofit lnSpcReduction="10000"/>
          </a:bodyPr>
          <a:lstStyle/>
          <a:p>
            <a:pPr marL="0" indent="0">
              <a:buNone/>
            </a:pPr>
            <a:r>
              <a:rPr lang="he-IL" dirty="0">
                <a:solidFill>
                  <a:srgbClr val="00B050"/>
                </a:solidFill>
              </a:rPr>
              <a:t>לָכֵן</a:t>
            </a:r>
            <a:r>
              <a:rPr lang="he-IL" dirty="0"/>
              <a:t> כֹּה-אָמַר ה' אלוקים אִם-לֹא בְּאֵשׁ קִנְאָתִי דִבַּרְתִּי עַל-שְׁאֵרִית </a:t>
            </a:r>
            <a:r>
              <a:rPr lang="he-IL" dirty="0" err="1"/>
              <a:t>הַגּוֹיִם</a:t>
            </a:r>
            <a:r>
              <a:rPr lang="he-IL" dirty="0"/>
              <a:t> וְעַל-אֱדוֹם כֻּלָּא אֲשֶׁר נָתְנוּ-אֶת-אַרְצִי לָהֶם </a:t>
            </a:r>
            <a:r>
              <a:rPr lang="he-IL" dirty="0">
                <a:solidFill>
                  <a:srgbClr val="FF0000"/>
                </a:solidFill>
              </a:rPr>
              <a:t>לְמוֹרָשָׁה</a:t>
            </a:r>
            <a:r>
              <a:rPr lang="he-IL" dirty="0"/>
              <a:t> </a:t>
            </a:r>
            <a:r>
              <a:rPr lang="he-IL" dirty="0">
                <a:solidFill>
                  <a:srgbClr val="00B0F0"/>
                </a:solidFill>
              </a:rPr>
              <a:t>בְּשִׂמְחַת כָּל-לֵבָב </a:t>
            </a:r>
            <a:r>
              <a:rPr lang="he-IL" dirty="0" err="1">
                <a:solidFill>
                  <a:srgbClr val="00B0F0"/>
                </a:solidFill>
              </a:rPr>
              <a:t>בִּשְׁאָט</a:t>
            </a:r>
            <a:r>
              <a:rPr lang="he-IL" dirty="0">
                <a:solidFill>
                  <a:srgbClr val="00B0F0"/>
                </a:solidFill>
              </a:rPr>
              <a:t> נֶפֶש</a:t>
            </a:r>
            <a:r>
              <a:rPr lang="he-IL" dirty="0">
                <a:solidFill>
                  <a:srgbClr val="FF0000"/>
                </a:solidFill>
              </a:rPr>
              <a:t>ׁ לְמַעַן מִגְרָשָׁהּ </a:t>
            </a:r>
            <a:r>
              <a:rPr lang="he-IL" dirty="0"/>
              <a:t>לָבַז:</a:t>
            </a:r>
            <a:endParaRPr lang="en-US" dirty="0"/>
          </a:p>
          <a:p>
            <a:pPr marL="0" indent="0">
              <a:buNone/>
            </a:pPr>
            <a:r>
              <a:rPr lang="he-IL" dirty="0">
                <a:solidFill>
                  <a:srgbClr val="00B050"/>
                </a:solidFill>
              </a:rPr>
              <a:t>לָכֵן</a:t>
            </a:r>
            <a:r>
              <a:rPr lang="he-IL" dirty="0"/>
              <a:t> </a:t>
            </a:r>
            <a:r>
              <a:rPr lang="he-IL" dirty="0" err="1"/>
              <a:t>הִנָּבֵא</a:t>
            </a:r>
            <a:r>
              <a:rPr lang="he-IL" dirty="0"/>
              <a:t> עַל-אַדְמַת יִשְׂרָאֵל וְאָמַרְתָּ לֶהָרִים וְלַגְּבָעוֹת לָאֲפִיקִים וְלַגֵּאָיוֹת </a:t>
            </a:r>
          </a:p>
          <a:p>
            <a:pPr marL="0" indent="0">
              <a:buNone/>
            </a:pPr>
            <a:r>
              <a:rPr lang="he-IL" dirty="0"/>
              <a:t>כֹּה-אָמַר ה' אלוקים הִנְנִי בְקִנְאָתִי וּבַחֲמָתִי דִּבַּרְתִּי </a:t>
            </a:r>
            <a:r>
              <a:rPr lang="he-IL" dirty="0">
                <a:solidFill>
                  <a:srgbClr val="00B050"/>
                </a:solidFill>
              </a:rPr>
              <a:t>יַעַן </a:t>
            </a:r>
            <a:r>
              <a:rPr lang="he-IL" dirty="0">
                <a:solidFill>
                  <a:srgbClr val="00B0F0"/>
                </a:solidFill>
              </a:rPr>
              <a:t>כְּלִמַּת גּוֹיִם נְשָׂאתֶם</a:t>
            </a:r>
            <a:r>
              <a:rPr lang="he-IL" dirty="0"/>
              <a:t>:</a:t>
            </a:r>
          </a:p>
          <a:p>
            <a:pPr marL="0" indent="0">
              <a:buNone/>
            </a:pPr>
            <a:r>
              <a:rPr lang="he-IL" b="1" dirty="0">
                <a:solidFill>
                  <a:srgbClr val="00B050"/>
                </a:solidFill>
              </a:rPr>
              <a:t>לָכֵן </a:t>
            </a:r>
            <a:r>
              <a:rPr lang="he-IL" b="1" dirty="0"/>
              <a:t>כֹּה אָמַר ה' אלוקים</a:t>
            </a:r>
          </a:p>
          <a:p>
            <a:pPr marL="0" indent="0">
              <a:buNone/>
            </a:pPr>
            <a:r>
              <a:rPr lang="he-IL" b="1" dirty="0"/>
              <a:t>אֲנִי נָשָׂאתִי אֶת-יָדִי אִם-לֹא </a:t>
            </a:r>
            <a:r>
              <a:rPr lang="he-IL" b="1" dirty="0" err="1"/>
              <a:t>הַגּוֹיִם</a:t>
            </a:r>
            <a:r>
              <a:rPr lang="he-IL" b="1" dirty="0"/>
              <a:t> אֲשֶׁר לָכֶם מִסָּבִיב </a:t>
            </a:r>
          </a:p>
          <a:p>
            <a:pPr marL="0" indent="0">
              <a:buNone/>
            </a:pPr>
            <a:r>
              <a:rPr lang="he-IL" b="1" dirty="0">
                <a:solidFill>
                  <a:srgbClr val="FF0000"/>
                </a:solidFill>
              </a:rPr>
              <a:t>הֵמָּה </a:t>
            </a:r>
            <a:r>
              <a:rPr lang="he-IL" b="1" dirty="0" err="1">
                <a:solidFill>
                  <a:srgbClr val="FF0000"/>
                </a:solidFill>
              </a:rPr>
              <a:t>כְּלִמָּתָם</a:t>
            </a:r>
            <a:r>
              <a:rPr lang="he-IL" b="1" dirty="0">
                <a:solidFill>
                  <a:srgbClr val="FF0000"/>
                </a:solidFill>
              </a:rPr>
              <a:t> </a:t>
            </a:r>
            <a:r>
              <a:rPr lang="he-IL" b="1" dirty="0" err="1">
                <a:solidFill>
                  <a:srgbClr val="FF0000"/>
                </a:solidFill>
              </a:rPr>
              <a:t>יִשָּׂאו</a:t>
            </a:r>
            <a:r>
              <a:rPr lang="he-IL" b="1" dirty="0">
                <a:solidFill>
                  <a:srgbClr val="FF0000"/>
                </a:solidFill>
              </a:rPr>
              <a:t>ּ:</a:t>
            </a:r>
          </a:p>
          <a:p>
            <a:endParaRPr lang="he-IL" dirty="0"/>
          </a:p>
        </p:txBody>
      </p:sp>
      <p:sp>
        <p:nvSpPr>
          <p:cNvPr id="2" name="מלבן 1">
            <a:extLst>
              <a:ext uri="{FF2B5EF4-FFF2-40B4-BE49-F238E27FC236}">
                <a16:creationId xmlns:a16="http://schemas.microsoft.com/office/drawing/2014/main" id="{3C22B2EB-9B77-47D8-86E2-6DF9AA9DDF43}"/>
              </a:ext>
            </a:extLst>
          </p:cNvPr>
          <p:cNvSpPr/>
          <p:nvPr/>
        </p:nvSpPr>
        <p:spPr>
          <a:xfrm>
            <a:off x="1001002" y="1569195"/>
            <a:ext cx="10812319" cy="912814"/>
          </a:xfrm>
          <a:prstGeom prst="rect">
            <a:avLst/>
          </a:prstGeom>
        </p:spPr>
        <p:txBody>
          <a:bodyPr wrap="square">
            <a:spAutoFit/>
          </a:bodyPr>
          <a:lstStyle/>
          <a:p>
            <a:pPr algn="r" rtl="1"/>
            <a:br>
              <a:rPr lang="he-IL" sz="2666" dirty="0">
                <a:latin typeface="Varela Round" panose="00000500000000000000" pitchFamily="2" charset="-79"/>
                <a:cs typeface="Varela Round" panose="00000500000000000000" pitchFamily="2" charset="-79"/>
              </a:rPr>
            </a:br>
            <a:r>
              <a:rPr lang="he-IL" sz="2666" dirty="0">
                <a:latin typeface="Varela Round" panose="00000500000000000000" pitchFamily="2" charset="-79"/>
                <a:cs typeface="Varela Round" panose="00000500000000000000" pitchFamily="2" charset="-79"/>
              </a:rPr>
              <a:t>:</a:t>
            </a:r>
            <a:endParaRPr lang="en-US" sz="2666"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14522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prstGeom prst="rect">
            <a:avLst/>
          </a:prstGeom>
        </p:spPr>
        <p:txBody>
          <a:bodyPr spcFirstLastPara="1" vert="horz" wrap="square" lIns="91421" tIns="45694" rIns="91421" bIns="45694" rtlCol="1" anchor="b" anchorCtr="0">
            <a:noAutofit/>
          </a:bodyPr>
          <a:lstStyle/>
          <a:p>
            <a:r>
              <a:rPr lang="he-IL" dirty="0"/>
              <a:t>עדות על מצבה של א"י בזמן הגלות</a:t>
            </a:r>
            <a:endParaRPr dirty="0"/>
          </a:p>
        </p:txBody>
      </p:sp>
      <p:sp>
        <p:nvSpPr>
          <p:cNvPr id="5" name="מציין מיקום תוכן 4">
            <a:extLst>
              <a:ext uri="{FF2B5EF4-FFF2-40B4-BE49-F238E27FC236}">
                <a16:creationId xmlns:a16="http://schemas.microsoft.com/office/drawing/2014/main" id="{5AA9EFB8-3489-46BC-8BDA-1E12BDFCA230}"/>
              </a:ext>
            </a:extLst>
          </p:cNvPr>
          <p:cNvSpPr>
            <a:spLocks noGrp="1"/>
          </p:cNvSpPr>
          <p:nvPr>
            <p:ph idx="1"/>
          </p:nvPr>
        </p:nvSpPr>
        <p:spPr>
          <a:xfrm>
            <a:off x="274953" y="768858"/>
            <a:ext cx="10907232" cy="4680000"/>
          </a:xfrm>
        </p:spPr>
        <p:txBody>
          <a:bodyPr>
            <a:normAutofit lnSpcReduction="10000"/>
          </a:bodyPr>
          <a:lstStyle/>
          <a:p>
            <a:r>
              <a:rPr lang="he-IL" dirty="0"/>
              <a:t>מכל הארצות הנודעות בנופן המכוער, חושבני שזו ראויה לכתר האליפות. </a:t>
            </a:r>
          </a:p>
          <a:p>
            <a:r>
              <a:rPr lang="he-IL" dirty="0"/>
              <a:t>הגבעות קירחות ודהוהות וחזותן עלובה. </a:t>
            </a:r>
          </a:p>
          <a:p>
            <a:r>
              <a:rPr lang="he-IL" dirty="0"/>
              <a:t>העמקים הם מדבריות מכוערות שבשוליהם צמחייה דלה </a:t>
            </a:r>
            <a:r>
              <a:rPr lang="he-IL" dirty="0" err="1"/>
              <a:t>עטויית</a:t>
            </a:r>
            <a:r>
              <a:rPr lang="he-IL" dirty="0"/>
              <a:t> עצב ויגון. </a:t>
            </a:r>
          </a:p>
          <a:p>
            <a:r>
              <a:rPr lang="he-IL" dirty="0"/>
              <a:t>ים-המוות וים-הגליל נמים בלב מרחב של גבע ומישור שבו אין מבטך נתקל בשום גוון נעים, בשום עצם מרתק, בשום נוף רך וחזוי בערפל ארגמן, או מנומר בצללי עננים. כל קו הוא גס וכל תו הוא חד, אין פרספקטיבה – המרחק אינו מחולל כאן את קסמיו. זוהי ארץ שממון, חוסר תוחלת ושברון לב .</a:t>
            </a:r>
          </a:p>
          <a:p>
            <a:r>
              <a:rPr lang="he-IL" dirty="0"/>
              <a:t>(מארק </a:t>
            </a:r>
            <a:r>
              <a:rPr lang="he-IL" dirty="0" err="1"/>
              <a:t>טוויין</a:t>
            </a:r>
            <a:r>
              <a:rPr lang="he-IL" dirty="0"/>
              <a:t>, מסע תענוגות לארץ הקודש. המאה ה-19)</a:t>
            </a:r>
          </a:p>
          <a:p>
            <a:endParaRPr lang="he-IL" dirty="0"/>
          </a:p>
        </p:txBody>
      </p:sp>
      <p:cxnSp>
        <p:nvCxnSpPr>
          <p:cNvPr id="231" name="Google Shape;231;p23"/>
          <p:cNvCxnSpPr/>
          <p:nvPr/>
        </p:nvCxnSpPr>
        <p:spPr>
          <a:xfrm>
            <a:off x="274953" y="850150"/>
            <a:ext cx="12134820" cy="0"/>
          </a:xfrm>
          <a:prstGeom prst="straightConnector1">
            <a:avLst/>
          </a:prstGeom>
          <a:noFill/>
          <a:ln w="9525" cap="flat" cmpd="sng">
            <a:solidFill>
              <a:schemeClr val="dk2"/>
            </a:solidFill>
            <a:prstDash val="solid"/>
            <a:round/>
            <a:headEnd type="none" w="med" len="med"/>
            <a:tailEnd type="none" w="med" len="med"/>
          </a:ln>
        </p:spPr>
      </p:cxnSp>
      <p:pic>
        <p:nvPicPr>
          <p:cNvPr id="3" name="תמונה 2">
            <a:extLst>
              <a:ext uri="{FF2B5EF4-FFF2-40B4-BE49-F238E27FC236}">
                <a16:creationId xmlns:a16="http://schemas.microsoft.com/office/drawing/2014/main" id="{FEF0E20C-43B7-40C3-9392-8AA9956F9D90}"/>
              </a:ext>
            </a:extLst>
          </p:cNvPr>
          <p:cNvPicPr>
            <a:picLocks noChangeAspect="1"/>
          </p:cNvPicPr>
          <p:nvPr/>
        </p:nvPicPr>
        <p:blipFill>
          <a:blip r:embed="rId3"/>
          <a:stretch>
            <a:fillRect/>
          </a:stretch>
        </p:blipFill>
        <p:spPr>
          <a:xfrm>
            <a:off x="129308" y="4386957"/>
            <a:ext cx="3434817" cy="2491074"/>
          </a:xfrm>
          <a:prstGeom prst="rect">
            <a:avLst/>
          </a:prstGeom>
        </p:spPr>
      </p:pic>
      <p:sp>
        <p:nvSpPr>
          <p:cNvPr id="4" name="מלבן 3">
            <a:extLst>
              <a:ext uri="{FF2B5EF4-FFF2-40B4-BE49-F238E27FC236}">
                <a16:creationId xmlns:a16="http://schemas.microsoft.com/office/drawing/2014/main" id="{A51D7C57-C2A9-4D7D-9936-AC3CE9F3F9CA}"/>
              </a:ext>
            </a:extLst>
          </p:cNvPr>
          <p:cNvSpPr/>
          <p:nvPr/>
        </p:nvSpPr>
        <p:spPr>
          <a:xfrm>
            <a:off x="1008228" y="4583824"/>
            <a:ext cx="1993462" cy="533335"/>
          </a:xfrm>
          <a:prstGeom prst="rect">
            <a:avLst/>
          </a:prstGeom>
          <a:noFill/>
        </p:spPr>
        <p:txBody>
          <a:bodyPr wrap="none" lIns="121904" tIns="60952" rIns="121904" bIns="60952">
            <a:spAutoFit/>
          </a:bodyPr>
          <a:lstStyle/>
          <a:p>
            <a:pPr algn="ctr"/>
            <a:r>
              <a:rPr lang="he-IL" sz="2666" dirty="0">
                <a:ln w="0"/>
                <a:effectLst>
                  <a:outerShdw blurRad="38100" dist="19050" dir="2700000" algn="tl" rotWithShape="0">
                    <a:schemeClr val="dk1">
                      <a:alpha val="40000"/>
                    </a:schemeClr>
                  </a:outerShdw>
                </a:effectLst>
                <a:cs typeface="Varela Round" panose="00000500000000000000" pitchFamily="2" charset="-79"/>
              </a:rPr>
              <a:t>הכינרת כיום</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מידה כנגד מידה: "לכן"   "יען"</a:t>
            </a:r>
            <a:endParaRPr dirty="0"/>
          </a:p>
        </p:txBody>
      </p:sp>
      <p:sp>
        <p:nvSpPr>
          <p:cNvPr id="2" name="מציין מיקום תוכן 1">
            <a:extLst>
              <a:ext uri="{FF2B5EF4-FFF2-40B4-BE49-F238E27FC236}">
                <a16:creationId xmlns:a16="http://schemas.microsoft.com/office/drawing/2014/main" id="{0A2B6A3C-B7FC-4BFF-88F7-5AEEB2DF56CB}"/>
              </a:ext>
            </a:extLst>
          </p:cNvPr>
          <p:cNvSpPr>
            <a:spLocks noGrp="1"/>
          </p:cNvSpPr>
          <p:nvPr>
            <p:ph idx="1"/>
          </p:nvPr>
        </p:nvSpPr>
        <p:spPr>
          <a:xfrm>
            <a:off x="515206" y="1195757"/>
            <a:ext cx="10088139" cy="4680000"/>
          </a:xfrm>
        </p:spPr>
        <p:txBody>
          <a:bodyPr/>
          <a:lstStyle/>
          <a:p>
            <a:r>
              <a:rPr lang="he-IL" dirty="0"/>
              <a:t>הביטוי </a:t>
            </a:r>
            <a:r>
              <a:rPr lang="he-IL" dirty="0">
                <a:solidFill>
                  <a:srgbClr val="00B050"/>
                </a:solidFill>
              </a:rPr>
              <a:t>'יען'</a:t>
            </a:r>
            <a:r>
              <a:rPr lang="he-IL" dirty="0">
                <a:solidFill>
                  <a:srgbClr val="00B0F0"/>
                </a:solidFill>
              </a:rPr>
              <a:t> </a:t>
            </a:r>
            <a:r>
              <a:rPr lang="he-IL" dirty="0"/>
              <a:t>בא לקבוע מערכת מסודרת של סיבה ומסובב בעולם, </a:t>
            </a:r>
          </a:p>
          <a:p>
            <a:r>
              <a:rPr lang="he-IL" dirty="0"/>
              <a:t>שכר ועונש, מידה כנגד מידה. </a:t>
            </a:r>
          </a:p>
          <a:p>
            <a:r>
              <a:rPr lang="he-IL" dirty="0"/>
              <a:t>מול חטא ישראל עומדים ייסוריו וכלימתו בידי שונאיו. אותה מידה שחייבה בשעתה את גלותם של ישראל בגין חטאם, מחייבת כאן את עונשם של הגויים. הם התאמצו לרשת את ישראל, והקב"ה נוקם בהם בכל וישים את מאמציהם לאל ויחזיר את ישראל אל אדמתם. </a:t>
            </a:r>
          </a:p>
          <a:p>
            <a:r>
              <a:rPr lang="he-IL" dirty="0"/>
              <a:t>(הרב יגאל אריאל, לב חדש, עמ' 270)</a:t>
            </a:r>
          </a:p>
          <a:p>
            <a:endParaRPr lang="he-IL" dirty="0"/>
          </a:p>
        </p:txBody>
      </p:sp>
    </p:spTree>
    <p:extLst>
      <p:ext uri="{BB962C8B-B14F-4D97-AF65-F5344CB8AC3E}">
        <p14:creationId xmlns:p14="http://schemas.microsoft.com/office/powerpoint/2010/main" val="96122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ל"ו, ח'-</a:t>
            </a:r>
            <a:r>
              <a:rPr lang="he-IL" dirty="0" err="1"/>
              <a:t>יב</a:t>
            </a:r>
            <a:r>
              <a:rPr lang="he-IL" dirty="0"/>
              <a:t>: גאולת הרי ישראל</a:t>
            </a:r>
            <a:endParaRPr dirty="0"/>
          </a:p>
        </p:txBody>
      </p:sp>
      <p:sp>
        <p:nvSpPr>
          <p:cNvPr id="3" name="מציין מיקום תוכן 2">
            <a:extLst>
              <a:ext uri="{FF2B5EF4-FFF2-40B4-BE49-F238E27FC236}">
                <a16:creationId xmlns:a16="http://schemas.microsoft.com/office/drawing/2014/main" id="{59910C38-E327-4B7B-A858-F1D6821EF4E8}"/>
              </a:ext>
            </a:extLst>
          </p:cNvPr>
          <p:cNvSpPr>
            <a:spLocks noGrp="1"/>
          </p:cNvSpPr>
          <p:nvPr>
            <p:ph idx="1"/>
          </p:nvPr>
        </p:nvSpPr>
        <p:spPr/>
        <p:txBody>
          <a:bodyPr/>
          <a:lstStyle/>
          <a:p>
            <a:endParaRPr lang="he-IL"/>
          </a:p>
        </p:txBody>
      </p:sp>
      <p:sp>
        <p:nvSpPr>
          <p:cNvPr id="2" name="מלבן 1">
            <a:extLst>
              <a:ext uri="{FF2B5EF4-FFF2-40B4-BE49-F238E27FC236}">
                <a16:creationId xmlns:a16="http://schemas.microsoft.com/office/drawing/2014/main" id="{7F860D81-3436-4EAF-9BA4-962B335390AC}"/>
              </a:ext>
            </a:extLst>
          </p:cNvPr>
          <p:cNvSpPr/>
          <p:nvPr/>
        </p:nvSpPr>
        <p:spPr>
          <a:xfrm>
            <a:off x="4407863" y="1105227"/>
            <a:ext cx="6095206" cy="4359335"/>
          </a:xfrm>
          <a:prstGeom prst="rect">
            <a:avLst/>
          </a:prstGeom>
        </p:spPr>
        <p:txBody>
          <a:bodyPr>
            <a:spAutoFit/>
          </a:bodyPr>
          <a:lstStyle/>
          <a:p>
            <a:pPr algn="r"/>
            <a:r>
              <a:rPr lang="he-IL" sz="2133" dirty="0">
                <a:cs typeface="Varela Round" panose="00000500000000000000" pitchFamily="2" charset="-79"/>
              </a:rPr>
              <a:t>וְאַתֶּם הָרֵי יִשְׂרָאֵל </a:t>
            </a:r>
            <a:r>
              <a:rPr lang="he-IL" sz="2133" dirty="0">
                <a:solidFill>
                  <a:srgbClr val="00B050"/>
                </a:solidFill>
                <a:cs typeface="Varela Round" panose="00000500000000000000" pitchFamily="2" charset="-79"/>
              </a:rPr>
              <a:t>עַנְפְּכֶם תִּתֵּנוּ </a:t>
            </a:r>
          </a:p>
          <a:p>
            <a:pPr algn="r"/>
            <a:r>
              <a:rPr lang="he-IL" sz="2133" dirty="0">
                <a:solidFill>
                  <a:srgbClr val="00B050"/>
                </a:solidFill>
                <a:cs typeface="Varela Round" panose="00000500000000000000" pitchFamily="2" charset="-79"/>
              </a:rPr>
              <a:t>וּפֶרְיְכֶם </a:t>
            </a:r>
            <a:r>
              <a:rPr lang="he-IL" sz="2133" dirty="0" err="1">
                <a:solidFill>
                  <a:srgbClr val="00B050"/>
                </a:solidFill>
                <a:cs typeface="Varela Round" panose="00000500000000000000" pitchFamily="2" charset="-79"/>
              </a:rPr>
              <a:t>תִּשְׂאו</a:t>
            </a:r>
            <a:r>
              <a:rPr lang="he-IL" sz="2133" dirty="0">
                <a:solidFill>
                  <a:srgbClr val="00B050"/>
                </a:solidFill>
                <a:cs typeface="Varela Round" panose="00000500000000000000" pitchFamily="2" charset="-79"/>
              </a:rPr>
              <a:t>ּ</a:t>
            </a:r>
            <a:r>
              <a:rPr lang="he-IL" sz="2133" dirty="0">
                <a:cs typeface="Varela Round" panose="00000500000000000000" pitchFamily="2" charset="-79"/>
              </a:rPr>
              <a:t> לְעַמִּי יִשְׂרָאֵל כִּי קֵרְבוּ לָבוֹא:</a:t>
            </a:r>
          </a:p>
          <a:p>
            <a:pPr algn="r"/>
            <a:r>
              <a:rPr lang="he-IL" sz="2133" dirty="0">
                <a:cs typeface="Varela Round" panose="00000500000000000000" pitchFamily="2" charset="-79"/>
              </a:rPr>
              <a:t>כִּי הִנְנִי אֲלֵיכֶם וּפָנִיתִי אֲלֵיכֶם </a:t>
            </a:r>
            <a:r>
              <a:rPr lang="he-IL" sz="2133" dirty="0" err="1">
                <a:solidFill>
                  <a:srgbClr val="00B050"/>
                </a:solidFill>
                <a:cs typeface="Varela Round" panose="00000500000000000000" pitchFamily="2" charset="-79"/>
              </a:rPr>
              <a:t>וְנֶעֱבַדְתֶּם</a:t>
            </a:r>
            <a:r>
              <a:rPr lang="he-IL" sz="2133" dirty="0">
                <a:solidFill>
                  <a:srgbClr val="00B050"/>
                </a:solidFill>
                <a:cs typeface="Varela Round" panose="00000500000000000000" pitchFamily="2" charset="-79"/>
              </a:rPr>
              <a:t> </a:t>
            </a:r>
            <a:r>
              <a:rPr lang="he-IL" sz="2133" dirty="0" err="1">
                <a:solidFill>
                  <a:srgbClr val="00B050"/>
                </a:solidFill>
                <a:cs typeface="Varela Round" panose="00000500000000000000" pitchFamily="2" charset="-79"/>
              </a:rPr>
              <a:t>וְנִזְרַעְתֶּם</a:t>
            </a:r>
            <a:r>
              <a:rPr lang="he-IL" sz="2133" dirty="0">
                <a:cs typeface="Varela Round" panose="00000500000000000000" pitchFamily="2" charset="-79"/>
              </a:rPr>
              <a:t>:</a:t>
            </a:r>
            <a:endParaRPr lang="en-US" sz="2133" dirty="0"/>
          </a:p>
          <a:p>
            <a:pPr algn="r"/>
            <a:endParaRPr lang="en-US" sz="2133" dirty="0"/>
          </a:p>
          <a:p>
            <a:pPr algn="r"/>
            <a:endParaRPr lang="en-US" sz="2133" dirty="0"/>
          </a:p>
          <a:p>
            <a:pPr algn="r"/>
            <a:endParaRPr lang="he-IL" sz="2133" dirty="0">
              <a:cs typeface="Varela Round" panose="00000500000000000000" pitchFamily="2" charset="-79"/>
            </a:endParaRPr>
          </a:p>
          <a:p>
            <a:pPr algn="r"/>
            <a:r>
              <a:rPr lang="he-IL" sz="2133" dirty="0">
                <a:cs typeface="Varela Round" panose="00000500000000000000" pitchFamily="2" charset="-79"/>
              </a:rPr>
              <a:t> </a:t>
            </a:r>
            <a:r>
              <a:rPr lang="he-IL" sz="2133" dirty="0">
                <a:solidFill>
                  <a:srgbClr val="00B0F0"/>
                </a:solidFill>
                <a:cs typeface="Varela Round" panose="00000500000000000000" pitchFamily="2" charset="-79"/>
              </a:rPr>
              <a:t>וְהִרְבֵּיתִי עֲלֵיכֶם אָדָם כָּל-בֵּית יִשְׂרָאֵל כֻּלֹּה </a:t>
            </a:r>
          </a:p>
          <a:p>
            <a:pPr algn="r"/>
            <a:r>
              <a:rPr lang="he-IL" sz="2133" dirty="0">
                <a:solidFill>
                  <a:srgbClr val="00B0F0"/>
                </a:solidFill>
                <a:cs typeface="Varela Round" panose="00000500000000000000" pitchFamily="2" charset="-79"/>
              </a:rPr>
              <a:t> </a:t>
            </a:r>
            <a:r>
              <a:rPr lang="he-IL" sz="2133" dirty="0">
                <a:cs typeface="Varela Round" panose="00000500000000000000" pitchFamily="2" charset="-79"/>
              </a:rPr>
              <a:t>וְנוֹשְׁבוּ הֶעָרִים וְהֶחֳרָבוֹת תִּבָּנֶינָה:</a:t>
            </a:r>
          </a:p>
          <a:p>
            <a:pPr algn="r"/>
            <a:r>
              <a:rPr lang="he-IL" sz="2133" dirty="0">
                <a:cs typeface="Varela Round" panose="00000500000000000000" pitchFamily="2" charset="-79"/>
              </a:rPr>
              <a:t> </a:t>
            </a:r>
            <a:r>
              <a:rPr lang="he-IL" sz="2133" dirty="0">
                <a:solidFill>
                  <a:srgbClr val="00B0F0"/>
                </a:solidFill>
                <a:cs typeface="Varela Round" panose="00000500000000000000" pitchFamily="2" charset="-79"/>
              </a:rPr>
              <a:t>וְהִרְבֵּיתִי עֲלֵיכֶם אָדָם וּבְהֵמָה וְרָבוּ וּפָרוּ</a:t>
            </a:r>
          </a:p>
          <a:p>
            <a:pPr algn="r"/>
            <a:r>
              <a:rPr lang="he-IL" sz="2133" dirty="0">
                <a:solidFill>
                  <a:srgbClr val="00B0F0"/>
                </a:solidFill>
                <a:cs typeface="Varela Round" panose="00000500000000000000" pitchFamily="2" charset="-79"/>
              </a:rPr>
              <a:t> </a:t>
            </a:r>
            <a:r>
              <a:rPr lang="he-IL" sz="2133" dirty="0">
                <a:cs typeface="Varela Round" panose="00000500000000000000" pitchFamily="2" charset="-79"/>
              </a:rPr>
              <a:t>וְהוֹשַׁבְתִּי אֶתְכֶם </a:t>
            </a:r>
            <a:r>
              <a:rPr lang="he-IL" sz="2133" dirty="0" err="1">
                <a:cs typeface="Varela Round" panose="00000500000000000000" pitchFamily="2" charset="-79"/>
              </a:rPr>
              <a:t>כְּקַדְמוֹתֵיכֶם</a:t>
            </a:r>
            <a:r>
              <a:rPr lang="he-IL" sz="2133" dirty="0">
                <a:cs typeface="Varela Round" panose="00000500000000000000" pitchFamily="2" charset="-79"/>
              </a:rPr>
              <a:t> וְהֵטִבֹתִי </a:t>
            </a:r>
            <a:r>
              <a:rPr lang="he-IL" sz="2133" dirty="0" err="1">
                <a:cs typeface="Varela Round" panose="00000500000000000000" pitchFamily="2" charset="-79"/>
              </a:rPr>
              <a:t>מֵרִאשֹׁתֵיכֶם</a:t>
            </a:r>
            <a:endParaRPr lang="he-IL" sz="2133" dirty="0">
              <a:cs typeface="Varela Round" panose="00000500000000000000" pitchFamily="2" charset="-79"/>
            </a:endParaRPr>
          </a:p>
          <a:p>
            <a:pPr algn="r"/>
            <a:r>
              <a:rPr lang="he-IL" sz="2133" dirty="0">
                <a:cs typeface="Varela Round" panose="00000500000000000000" pitchFamily="2" charset="-79"/>
              </a:rPr>
              <a:t> וִידַעְתֶּם כִּי-אֲנִי ה':</a:t>
            </a:r>
          </a:p>
          <a:p>
            <a:pPr algn="r"/>
            <a:r>
              <a:rPr lang="he-IL" sz="2133" dirty="0">
                <a:cs typeface="Varela Round" panose="00000500000000000000" pitchFamily="2" charset="-79"/>
              </a:rPr>
              <a:t> </a:t>
            </a:r>
            <a:r>
              <a:rPr lang="he-IL" sz="2133" dirty="0">
                <a:solidFill>
                  <a:srgbClr val="00B0F0"/>
                </a:solidFill>
                <a:cs typeface="Varela Round" panose="00000500000000000000" pitchFamily="2" charset="-79"/>
              </a:rPr>
              <a:t>וְהוֹלַכְתִּי- עֲלֵיכֶם אָדָם אֶת-עַמִּי יִשְׂרָאֵל </a:t>
            </a:r>
            <a:r>
              <a:rPr lang="he-IL" sz="2133" dirty="0">
                <a:cs typeface="Varela Round" panose="00000500000000000000" pitchFamily="2" charset="-79"/>
              </a:rPr>
              <a:t>וִירֵשׁוּךָ</a:t>
            </a:r>
          </a:p>
          <a:p>
            <a:pPr algn="r"/>
            <a:r>
              <a:rPr lang="he-IL" sz="2133" dirty="0">
                <a:cs typeface="Varela Round" panose="00000500000000000000" pitchFamily="2" charset="-79"/>
              </a:rPr>
              <a:t> וְהָיִיתָ לָהֶם לְנַחֲלָה וְלֹא-תוֹסִף עוֹד לְשַׁכְּלָם:</a:t>
            </a:r>
          </a:p>
        </p:txBody>
      </p:sp>
      <p:pic>
        <p:nvPicPr>
          <p:cNvPr id="6" name="תמונה 5">
            <a:extLst>
              <a:ext uri="{FF2B5EF4-FFF2-40B4-BE49-F238E27FC236}">
                <a16:creationId xmlns:a16="http://schemas.microsoft.com/office/drawing/2014/main" id="{5FE8647A-BC44-4237-A4A4-75360EB91FE3}"/>
              </a:ext>
            </a:extLst>
          </p:cNvPr>
          <p:cNvPicPr>
            <a:picLocks noChangeAspect="1"/>
          </p:cNvPicPr>
          <p:nvPr/>
        </p:nvPicPr>
        <p:blipFill>
          <a:blip r:embed="rId3"/>
          <a:stretch>
            <a:fillRect/>
          </a:stretch>
        </p:blipFill>
        <p:spPr>
          <a:xfrm>
            <a:off x="287187" y="1195757"/>
            <a:ext cx="3892657" cy="2310551"/>
          </a:xfrm>
          <a:prstGeom prst="rect">
            <a:avLst/>
          </a:prstGeom>
        </p:spPr>
      </p:pic>
      <p:pic>
        <p:nvPicPr>
          <p:cNvPr id="7" name="תמונה 6">
            <a:extLst>
              <a:ext uri="{FF2B5EF4-FFF2-40B4-BE49-F238E27FC236}">
                <a16:creationId xmlns:a16="http://schemas.microsoft.com/office/drawing/2014/main" id="{05E91E6F-57C4-48F9-8DF2-D7B93326D344}"/>
              </a:ext>
            </a:extLst>
          </p:cNvPr>
          <p:cNvPicPr>
            <a:picLocks noChangeAspect="1"/>
          </p:cNvPicPr>
          <p:nvPr/>
        </p:nvPicPr>
        <p:blipFill>
          <a:blip r:embed="rId4"/>
          <a:stretch>
            <a:fillRect/>
          </a:stretch>
        </p:blipFill>
        <p:spPr>
          <a:xfrm>
            <a:off x="124525" y="3827869"/>
            <a:ext cx="4430494" cy="2310551"/>
          </a:xfrm>
          <a:prstGeom prst="rect">
            <a:avLst/>
          </a:prstGeom>
        </p:spPr>
      </p:pic>
    </p:spTree>
    <p:extLst>
      <p:ext uri="{BB962C8B-B14F-4D97-AF65-F5344CB8AC3E}">
        <p14:creationId xmlns:p14="http://schemas.microsoft.com/office/powerpoint/2010/main" val="206527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הקץ המגולה</a:t>
            </a:r>
            <a:endParaRPr dirty="0"/>
          </a:p>
        </p:txBody>
      </p:sp>
      <p:sp>
        <p:nvSpPr>
          <p:cNvPr id="3" name="מציין מיקום תוכן 2">
            <a:extLst>
              <a:ext uri="{FF2B5EF4-FFF2-40B4-BE49-F238E27FC236}">
                <a16:creationId xmlns:a16="http://schemas.microsoft.com/office/drawing/2014/main" id="{2E9C2C9F-D7ED-4047-BF07-8BAAB7E250E2}"/>
              </a:ext>
            </a:extLst>
          </p:cNvPr>
          <p:cNvSpPr>
            <a:spLocks noGrp="1"/>
          </p:cNvSpPr>
          <p:nvPr>
            <p:ph idx="1"/>
          </p:nvPr>
        </p:nvSpPr>
        <p:spPr>
          <a:xfrm>
            <a:off x="515206" y="1195757"/>
            <a:ext cx="9764867" cy="4680000"/>
          </a:xfrm>
        </p:spPr>
        <p:txBody>
          <a:bodyPr>
            <a:normAutofit fontScale="85000" lnSpcReduction="10000"/>
          </a:bodyPr>
          <a:lstStyle/>
          <a:p>
            <a:r>
              <a:rPr lang="he-IL" dirty="0"/>
              <a:t>סנהדרין צח ע"א:</a:t>
            </a:r>
          </a:p>
          <a:p>
            <a:endParaRPr lang="he-IL" dirty="0"/>
          </a:p>
          <a:p>
            <a:r>
              <a:rPr lang="he-IL" dirty="0"/>
              <a:t>ואמר רבי אבא: אין לך קץ מגולה מזה, שנאמר:</a:t>
            </a:r>
          </a:p>
          <a:p>
            <a:r>
              <a:rPr lang="he-IL" dirty="0"/>
              <a:t> 'ואתם הרי ישראל ענפכם תתנו ופריכם </a:t>
            </a:r>
            <a:r>
              <a:rPr lang="he-IL" dirty="0" err="1"/>
              <a:t>תשאו</a:t>
            </a:r>
            <a:r>
              <a:rPr lang="he-IL" dirty="0"/>
              <a:t> לעמי ישראל כי קרבו לבוא' </a:t>
            </a:r>
          </a:p>
          <a:p>
            <a:r>
              <a:rPr lang="he-IL" dirty="0"/>
              <a:t>(יחזקאל לו, ח).</a:t>
            </a:r>
          </a:p>
          <a:p>
            <a:endParaRPr lang="he-IL" dirty="0"/>
          </a:p>
          <a:p>
            <a:r>
              <a:rPr lang="he-IL" dirty="0"/>
              <a:t>רש"י :</a:t>
            </a:r>
          </a:p>
          <a:p>
            <a:r>
              <a:rPr lang="he-IL" dirty="0"/>
              <a:t>"כשתיתן ארץ ישראל פריה בעין יפה,</a:t>
            </a:r>
          </a:p>
          <a:p>
            <a:r>
              <a:rPr lang="he-IL" dirty="0"/>
              <a:t> אז יתברר הקץ ואין לך קץ מגולה יותר."</a:t>
            </a:r>
          </a:p>
          <a:p>
            <a:endParaRPr lang="he-IL" dirty="0"/>
          </a:p>
        </p:txBody>
      </p:sp>
      <p:pic>
        <p:nvPicPr>
          <p:cNvPr id="5" name="תמונה 4">
            <a:extLst>
              <a:ext uri="{FF2B5EF4-FFF2-40B4-BE49-F238E27FC236}">
                <a16:creationId xmlns:a16="http://schemas.microsoft.com/office/drawing/2014/main" id="{96E09C87-3C81-4CED-A967-538550A59C16}"/>
              </a:ext>
            </a:extLst>
          </p:cNvPr>
          <p:cNvPicPr>
            <a:picLocks noChangeAspect="1"/>
          </p:cNvPicPr>
          <p:nvPr/>
        </p:nvPicPr>
        <p:blipFill>
          <a:blip r:embed="rId3"/>
          <a:stretch>
            <a:fillRect/>
          </a:stretch>
        </p:blipFill>
        <p:spPr>
          <a:xfrm>
            <a:off x="340807" y="1509910"/>
            <a:ext cx="3170904" cy="1919090"/>
          </a:xfrm>
          <a:prstGeom prst="rect">
            <a:avLst/>
          </a:prstGeom>
        </p:spPr>
      </p:pic>
      <p:pic>
        <p:nvPicPr>
          <p:cNvPr id="6" name="תמונה 5">
            <a:extLst>
              <a:ext uri="{FF2B5EF4-FFF2-40B4-BE49-F238E27FC236}">
                <a16:creationId xmlns:a16="http://schemas.microsoft.com/office/drawing/2014/main" id="{FD658146-BC34-4084-AE0B-CA15C264237C}"/>
              </a:ext>
            </a:extLst>
          </p:cNvPr>
          <p:cNvPicPr>
            <a:picLocks noChangeAspect="1"/>
          </p:cNvPicPr>
          <p:nvPr/>
        </p:nvPicPr>
        <p:blipFill>
          <a:blip r:embed="rId4"/>
          <a:stretch>
            <a:fillRect/>
          </a:stretch>
        </p:blipFill>
        <p:spPr>
          <a:xfrm>
            <a:off x="594815" y="4310914"/>
            <a:ext cx="1485707" cy="2158719"/>
          </a:xfrm>
          <a:prstGeom prst="rect">
            <a:avLst/>
          </a:prstGeom>
        </p:spPr>
      </p:pic>
    </p:spTree>
    <p:extLst>
      <p:ext uri="{BB962C8B-B14F-4D97-AF65-F5344CB8AC3E}">
        <p14:creationId xmlns:p14="http://schemas.microsoft.com/office/powerpoint/2010/main" val="409645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יחזקאל ל"ו, י"ג-ט"ו: הסרת חרפת ההרים</a:t>
            </a:r>
            <a:endParaRPr dirty="0"/>
          </a:p>
        </p:txBody>
      </p:sp>
      <p:sp>
        <p:nvSpPr>
          <p:cNvPr id="3" name="מלבן: פינות מעוגלות 2">
            <a:extLst>
              <a:ext uri="{FF2B5EF4-FFF2-40B4-BE49-F238E27FC236}">
                <a16:creationId xmlns:a16="http://schemas.microsoft.com/office/drawing/2014/main" id="{A3188B11-5F01-4976-AA3A-2C757F971BAB}"/>
              </a:ext>
            </a:extLst>
          </p:cNvPr>
          <p:cNvSpPr/>
          <p:nvPr/>
        </p:nvSpPr>
        <p:spPr>
          <a:xfrm>
            <a:off x="0" y="1640986"/>
            <a:ext cx="3791111" cy="4350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666" dirty="0">
                <a:cs typeface="Varela Round" panose="00000500000000000000" pitchFamily="2" charset="-79"/>
              </a:rPr>
              <a:t>רש"י:</a:t>
            </a:r>
          </a:p>
          <a:p>
            <a:pPr algn="ctr"/>
            <a:endParaRPr lang="he-IL" sz="2666" dirty="0">
              <a:cs typeface="Varela Round" panose="00000500000000000000" pitchFamily="2" charset="-79"/>
            </a:endParaRPr>
          </a:p>
          <a:p>
            <a:pPr algn="r"/>
            <a:r>
              <a:rPr lang="he-IL" sz="2666" dirty="0">
                <a:cs typeface="Varela Round" panose="00000500000000000000" pitchFamily="2" charset="-79"/>
              </a:rPr>
              <a:t>  אוכלת אדם את – </a:t>
            </a:r>
          </a:p>
          <a:p>
            <a:pPr algn="r"/>
            <a:r>
              <a:rPr lang="he-IL" sz="2666" dirty="0">
                <a:cs typeface="Varela Round" panose="00000500000000000000" pitchFamily="2" charset="-79"/>
              </a:rPr>
              <a:t>לְמוּדָה היא הארץ הזאת </a:t>
            </a:r>
          </a:p>
          <a:p>
            <a:pPr algn="r"/>
            <a:r>
              <a:rPr lang="he-IL" sz="2666" dirty="0">
                <a:cs typeface="Varela Round" panose="00000500000000000000" pitchFamily="2" charset="-79"/>
              </a:rPr>
              <a:t>להשחית את יושביה: </a:t>
            </a:r>
          </a:p>
          <a:p>
            <a:pPr algn="r"/>
            <a:r>
              <a:rPr lang="he-IL" sz="2666" dirty="0">
                <a:cs typeface="Varela Round" panose="00000500000000000000" pitchFamily="2" charset="-79"/>
              </a:rPr>
              <a:t>האמוריים כלו [מלשון </a:t>
            </a:r>
            <a:r>
              <a:rPr lang="he-IL" sz="2666" dirty="0" err="1">
                <a:cs typeface="Varela Round" panose="00000500000000000000" pitchFamily="2" charset="-79"/>
              </a:rPr>
              <a:t>כליון</a:t>
            </a:r>
            <a:r>
              <a:rPr lang="he-IL" sz="2666" dirty="0">
                <a:cs typeface="Varela Round" panose="00000500000000000000" pitchFamily="2" charset="-79"/>
              </a:rPr>
              <a:t>] בה והיהודים כלו בה</a:t>
            </a:r>
            <a:r>
              <a:rPr lang="he-IL" sz="2400" dirty="0">
                <a:cs typeface="Varela Round" panose="00000500000000000000" pitchFamily="2" charset="-79"/>
              </a:rPr>
              <a:t>.</a:t>
            </a:r>
          </a:p>
          <a:p>
            <a:pPr algn="ctr"/>
            <a:endParaRPr lang="he-IL" sz="2400" dirty="0">
              <a:cs typeface="Varela Round" panose="00000500000000000000" pitchFamily="2" charset="-79"/>
            </a:endParaRPr>
          </a:p>
          <a:p>
            <a:pPr algn="ctr"/>
            <a:r>
              <a:rPr lang="he-IL" sz="2400" dirty="0">
                <a:cs typeface="Varela Round" panose="00000500000000000000" pitchFamily="2" charset="-79"/>
              </a:rPr>
              <a:t> </a:t>
            </a:r>
          </a:p>
        </p:txBody>
      </p:sp>
      <p:sp>
        <p:nvSpPr>
          <p:cNvPr id="6" name="מציין מיקום תוכן 5">
            <a:extLst>
              <a:ext uri="{FF2B5EF4-FFF2-40B4-BE49-F238E27FC236}">
                <a16:creationId xmlns:a16="http://schemas.microsoft.com/office/drawing/2014/main" id="{BF5337DA-0EE5-4C56-958E-BBA31A901769}"/>
              </a:ext>
            </a:extLst>
          </p:cNvPr>
          <p:cNvSpPr>
            <a:spLocks noGrp="1"/>
          </p:cNvSpPr>
          <p:nvPr>
            <p:ph idx="1"/>
          </p:nvPr>
        </p:nvSpPr>
        <p:spPr>
          <a:xfrm>
            <a:off x="515938" y="1195388"/>
            <a:ext cx="10336789" cy="4381199"/>
          </a:xfrm>
          <a:prstGeom prst="rect">
            <a:avLst/>
          </a:prstGeom>
        </p:spPr>
        <p:txBody>
          <a:bodyPr wrap="square">
            <a:spAutoFit/>
          </a:bodyPr>
          <a:lstStyle/>
          <a:p>
            <a:pPr marL="0" indent="0" algn="r" rtl="1">
              <a:buNone/>
            </a:pPr>
            <a:r>
              <a:rPr lang="he-IL" dirty="0">
                <a:cs typeface="Varela Round" panose="00000500000000000000" pitchFamily="2" charset="-79"/>
              </a:rPr>
              <a:t>כֹּה אָמַר ה' אלוקים</a:t>
            </a:r>
          </a:p>
          <a:p>
            <a:pPr marL="0" indent="0" algn="r" rtl="1">
              <a:buNone/>
            </a:pPr>
            <a:r>
              <a:rPr lang="he-IL" dirty="0">
                <a:cs typeface="Varela Round" panose="00000500000000000000" pitchFamily="2" charset="-79"/>
              </a:rPr>
              <a:t>יַעַן אֹמְרִים לָכֶם אֹכֶלֶת אָדָם אָתְּ וּמְשַׁכֶּלֶת גּוֹיַיִך הָיִית:</a:t>
            </a:r>
          </a:p>
          <a:p>
            <a:pPr marL="0" indent="0" algn="r" rtl="1">
              <a:buNone/>
            </a:pPr>
            <a:r>
              <a:rPr lang="he-IL" dirty="0">
                <a:cs typeface="Varela Round" panose="00000500000000000000" pitchFamily="2" charset="-79"/>
              </a:rPr>
              <a:t>לָכֵן אָדָם לֹא-תֹאכְלִי עוֹד וְגוֹיַיִךְ לֹא תְשַׁכְּלִי-עוֹד</a:t>
            </a:r>
          </a:p>
          <a:p>
            <a:pPr marL="0" indent="0" algn="r" rtl="1">
              <a:buNone/>
            </a:pPr>
            <a:r>
              <a:rPr lang="he-IL" dirty="0">
                <a:cs typeface="Varela Round" panose="00000500000000000000" pitchFamily="2" charset="-79"/>
              </a:rPr>
              <a:t>נְאֻם ה' אלוקים</a:t>
            </a:r>
          </a:p>
          <a:p>
            <a:pPr marL="0" indent="0" algn="r" rtl="1">
              <a:buNone/>
            </a:pPr>
            <a:r>
              <a:rPr lang="he-IL" dirty="0">
                <a:cs typeface="Varela Round" panose="00000500000000000000" pitchFamily="2" charset="-79"/>
              </a:rPr>
              <a:t>וְלֹא-אַשְׁמִיעַ אֵלַיִךְ עוֹד כְּלִמַּת </a:t>
            </a:r>
            <a:r>
              <a:rPr lang="he-IL" dirty="0" err="1">
                <a:cs typeface="Varela Round" panose="00000500000000000000" pitchFamily="2" charset="-79"/>
              </a:rPr>
              <a:t>הַגּוֹיִם</a:t>
            </a:r>
            <a:r>
              <a:rPr lang="he-IL" dirty="0">
                <a:cs typeface="Varela Round" panose="00000500000000000000" pitchFamily="2" charset="-79"/>
              </a:rPr>
              <a:t> </a:t>
            </a:r>
          </a:p>
          <a:p>
            <a:pPr marL="0" indent="0" algn="r" rtl="1">
              <a:buNone/>
            </a:pPr>
            <a:r>
              <a:rPr lang="he-IL" dirty="0">
                <a:cs typeface="Varela Round" panose="00000500000000000000" pitchFamily="2" charset="-79"/>
              </a:rPr>
              <a:t>וְחֶרְפַּת עַמִּים לֹא </a:t>
            </a:r>
            <a:r>
              <a:rPr lang="he-IL" dirty="0" err="1">
                <a:cs typeface="Varela Round" panose="00000500000000000000" pitchFamily="2" charset="-79"/>
              </a:rPr>
              <a:t>תִשְׂאִי-עוֹד</a:t>
            </a:r>
            <a:r>
              <a:rPr lang="he-IL" dirty="0">
                <a:cs typeface="Varela Round" panose="00000500000000000000" pitchFamily="2" charset="-79"/>
              </a:rPr>
              <a:t> וְגוֹיַיִךְ לֹא-תַכְשִׁלִי עוֹד  </a:t>
            </a:r>
          </a:p>
          <a:p>
            <a:pPr marL="0" indent="0" algn="r" rtl="1">
              <a:buNone/>
            </a:pPr>
            <a:r>
              <a:rPr lang="he-IL" dirty="0">
                <a:cs typeface="Varela Round" panose="00000500000000000000" pitchFamily="2" charset="-79"/>
              </a:rPr>
              <a:t>נְאֻם ה' אלוקים</a:t>
            </a:r>
          </a:p>
        </p:txBody>
      </p:sp>
    </p:spTree>
    <p:extLst>
      <p:ext uri="{BB962C8B-B14F-4D97-AF65-F5344CB8AC3E}">
        <p14:creationId xmlns:p14="http://schemas.microsoft.com/office/powerpoint/2010/main" val="420681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iw"/>
              <a:t>מה נלמד בשיעור? </a:t>
            </a:r>
            <a:endParaRPr/>
          </a:p>
        </p:txBody>
      </p:sp>
      <p:sp>
        <p:nvSpPr>
          <p:cNvPr id="218" name="Google Shape;218;p21"/>
          <p:cNvSpPr txBox="1">
            <a:spLocks noGrp="1"/>
          </p:cNvSpPr>
          <p:nvPr>
            <p:ph idx="1"/>
          </p:nvPr>
        </p:nvSpPr>
        <p:spPr>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2400" dirty="0"/>
              <a:t>מתי והיכן ניבא הנביא יחזקאל?</a:t>
            </a:r>
          </a:p>
          <a:p>
            <a:pPr indent="-457154" algn="r">
              <a:lnSpc>
                <a:spcPct val="150000"/>
              </a:lnSpc>
              <a:spcBef>
                <a:spcPts val="0"/>
              </a:spcBef>
              <a:buClr>
                <a:schemeClr val="accent2"/>
              </a:buClr>
              <a:buSzPts val="1800"/>
              <a:buChar char="★"/>
            </a:pPr>
            <a:r>
              <a:rPr lang="he-IL" sz="2400" dirty="0"/>
              <a:t>מה מבנה הספר ותכניו העיקריים?</a:t>
            </a:r>
          </a:p>
          <a:p>
            <a:pPr indent="-457154" algn="r">
              <a:lnSpc>
                <a:spcPct val="150000"/>
              </a:lnSpc>
              <a:spcBef>
                <a:spcPts val="0"/>
              </a:spcBef>
              <a:buClr>
                <a:schemeClr val="accent2"/>
              </a:buClr>
              <a:buSzPts val="1800"/>
              <a:buChar char="★"/>
            </a:pPr>
            <a:r>
              <a:rPr lang="he-IL" sz="2400" dirty="0"/>
              <a:t>מהי שליחותו המיוחדת של הנביא יחזקאל?</a:t>
            </a:r>
          </a:p>
          <a:p>
            <a:pPr indent="-457154" algn="r">
              <a:lnSpc>
                <a:spcPct val="150000"/>
              </a:lnSpc>
              <a:spcBef>
                <a:spcPts val="0"/>
              </a:spcBef>
              <a:buClr>
                <a:schemeClr val="accent2"/>
              </a:buClr>
              <a:buSzPts val="1800"/>
              <a:buChar char="★"/>
            </a:pPr>
            <a:r>
              <a:rPr lang="he-IL" sz="2400" dirty="0"/>
              <a:t>נעיין בנבואות על ההרים כהקדמה לפרק ל"ו</a:t>
            </a:r>
            <a:endParaRPr sz="2400" dirty="0"/>
          </a:p>
          <a:p>
            <a:pPr indent="0" algn="r">
              <a:lnSpc>
                <a:spcPct val="150000"/>
              </a:lnSpc>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lnSpc>
                <a:spcPct val="100000"/>
              </a:lnSpc>
              <a:spcBef>
                <a:spcPts val="0"/>
              </a:spcBef>
            </a:pPr>
            <a:endParaRPr sz="3200" dirty="0"/>
          </a:p>
          <a:p>
            <a:pPr marL="0" indent="0" algn="r">
              <a:lnSpc>
                <a:spcPct val="115000"/>
              </a:lnSpc>
              <a:spcBef>
                <a:spcPts val="0"/>
              </a:spcBef>
            </a:pPr>
            <a:endParaRPr sz="3200" baseline="-25000" dirty="0">
              <a:solidFill>
                <a:srgbClr val="000000"/>
              </a:solidFill>
            </a:endParaRPr>
          </a:p>
          <a:p>
            <a:pPr marL="0" indent="0" algn="r">
              <a:spcBef>
                <a:spcPts val="0"/>
              </a:spcBef>
            </a:pPr>
            <a:endParaRPr sz="3200" dirty="0"/>
          </a:p>
          <a:p>
            <a:pPr marL="0" indent="0" algn="r">
              <a:spcBef>
                <a:spcPts val="0"/>
              </a:spcBef>
            </a:pPr>
            <a:endParaRPr sz="3200" dirty="0"/>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לסיכום</a:t>
            </a:r>
            <a:endParaRPr dirty="0"/>
          </a:p>
        </p:txBody>
      </p:sp>
      <p:sp>
        <p:nvSpPr>
          <p:cNvPr id="218" name="Google Shape;218;p21"/>
          <p:cNvSpPr txBox="1">
            <a:spLocks noGrp="1"/>
          </p:cNvSpPr>
          <p:nvPr>
            <p:ph idx="1"/>
          </p:nvPr>
        </p:nvSpPr>
        <p:spPr>
          <a:prstGeom prst="rect">
            <a:avLst/>
          </a:prstGeom>
          <a:noFill/>
          <a:ln>
            <a:noFill/>
          </a:ln>
        </p:spPr>
        <p:txBody>
          <a:bodyPr spcFirstLastPara="1" vert="horz" wrap="square" lIns="91421" tIns="45694" rIns="91421" bIns="45694" rtlCol="1" anchor="t" anchorCtr="0">
            <a:noAutofit/>
          </a:bodyPr>
          <a:lstStyle/>
          <a:p>
            <a:pPr indent="-457154" algn="r">
              <a:lnSpc>
                <a:spcPct val="150000"/>
              </a:lnSpc>
              <a:spcBef>
                <a:spcPts val="0"/>
              </a:spcBef>
              <a:buClr>
                <a:schemeClr val="accent2"/>
              </a:buClr>
              <a:buSzPts val="1800"/>
              <a:buChar char="★"/>
            </a:pPr>
            <a:r>
              <a:rPr lang="he-IL" sz="2400" dirty="0"/>
              <a:t>הגויים לעגו לשממת א"י ורצו להשתלט עליה.</a:t>
            </a:r>
          </a:p>
          <a:p>
            <a:pPr indent="-457154" algn="r">
              <a:lnSpc>
                <a:spcPct val="150000"/>
              </a:lnSpc>
              <a:spcBef>
                <a:spcPts val="0"/>
              </a:spcBef>
              <a:buClr>
                <a:schemeClr val="accent2"/>
              </a:buClr>
              <a:buSzPts val="1800"/>
              <a:buChar char="★"/>
            </a:pPr>
            <a:r>
              <a:rPr lang="he-IL" sz="2400" dirty="0"/>
              <a:t>הקב"ה יפעל כנגד לעגם בדרך מידה כנגד מידה.</a:t>
            </a:r>
          </a:p>
          <a:p>
            <a:pPr indent="-457154" algn="r">
              <a:lnSpc>
                <a:spcPct val="150000"/>
              </a:lnSpc>
              <a:spcBef>
                <a:spcPts val="0"/>
              </a:spcBef>
              <a:buClr>
                <a:schemeClr val="accent2"/>
              </a:buClr>
              <a:buSzPts val="1800"/>
              <a:buChar char="★"/>
            </a:pPr>
            <a:r>
              <a:rPr lang="he-IL" sz="2400" dirty="0"/>
              <a:t>מאפייני גאולת ההרים – פריחה, צמיחה קיבוץ גלויות ושפע.</a:t>
            </a:r>
            <a:endParaRPr sz="2400" dirty="0">
              <a:cs typeface="+mn-cs"/>
            </a:endParaRPr>
          </a:p>
          <a:p>
            <a:pPr indent="0" algn="r">
              <a:lnSpc>
                <a:spcPct val="150000"/>
              </a:lnSpc>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spcBef>
                <a:spcPts val="0"/>
              </a:spcBef>
            </a:pPr>
            <a:endParaRPr sz="3200" dirty="0"/>
          </a:p>
          <a:p>
            <a:pPr marL="0" indent="0" algn="r">
              <a:lnSpc>
                <a:spcPct val="100000"/>
              </a:lnSpc>
              <a:spcBef>
                <a:spcPts val="0"/>
              </a:spcBef>
            </a:pPr>
            <a:endParaRPr sz="3200" dirty="0"/>
          </a:p>
          <a:p>
            <a:pPr marL="0" indent="0" algn="r">
              <a:lnSpc>
                <a:spcPct val="115000"/>
              </a:lnSpc>
              <a:spcBef>
                <a:spcPts val="0"/>
              </a:spcBef>
            </a:pPr>
            <a:endParaRPr sz="3200" baseline="-25000" dirty="0">
              <a:solidFill>
                <a:srgbClr val="000000"/>
              </a:solidFill>
            </a:endParaRPr>
          </a:p>
          <a:p>
            <a:pPr marL="0" indent="0" algn="r">
              <a:spcBef>
                <a:spcPts val="0"/>
              </a:spcBef>
            </a:pPr>
            <a:endParaRPr sz="3200" dirty="0"/>
          </a:p>
          <a:p>
            <a:pPr marL="0" indent="0" algn="r">
              <a:spcBef>
                <a:spcPts val="0"/>
              </a:spcBef>
            </a:pPr>
            <a:endParaRPr sz="3200" dirty="0"/>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lnSpc>
                <a:spcPct val="115000"/>
              </a:lnSpc>
              <a:spcBef>
                <a:spcPts val="0"/>
              </a:spcBef>
            </a:pPr>
            <a:endParaRPr sz="2400" dirty="0">
              <a:solidFill>
                <a:srgbClr val="000000"/>
              </a:solidFill>
              <a:ea typeface="Arial"/>
              <a:sym typeface="Arial"/>
            </a:endParaRPr>
          </a:p>
          <a:p>
            <a:pPr marL="0" indent="0" algn="r"/>
            <a:endParaRPr sz="2400" dirty="0"/>
          </a:p>
        </p:txBody>
      </p:sp>
    </p:spTree>
    <p:extLst>
      <p:ext uri="{BB962C8B-B14F-4D97-AF65-F5344CB8AC3E}">
        <p14:creationId xmlns:p14="http://schemas.microsoft.com/office/powerpoint/2010/main" val="208301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5"/>
          <p:cNvSpPr txBox="1">
            <a:spLocks noGrp="1"/>
          </p:cNvSpPr>
          <p:nvPr>
            <p:ph type="title"/>
          </p:nvPr>
        </p:nvSpPr>
        <p:spPr>
          <a:prstGeom prst="rect">
            <a:avLst/>
          </a:prstGeom>
        </p:spPr>
        <p:txBody>
          <a:bodyPr spcFirstLastPara="1" vert="horz" wrap="square" lIns="91421" tIns="45694" rIns="91421" bIns="45694" rtlCol="1" anchor="b" anchorCtr="0">
            <a:noAutofit/>
          </a:bodyPr>
          <a:lstStyle/>
          <a:p>
            <a:r>
              <a:rPr lang="iw" dirty="0"/>
              <a:t>משימה לסיכום</a:t>
            </a:r>
            <a:endParaRPr dirty="0"/>
          </a:p>
        </p:txBody>
      </p:sp>
      <p:sp>
        <p:nvSpPr>
          <p:cNvPr id="245" name="Google Shape;245;p25"/>
          <p:cNvSpPr txBox="1">
            <a:spLocks noGrp="1"/>
          </p:cNvSpPr>
          <p:nvPr>
            <p:ph idx="1"/>
          </p:nvPr>
        </p:nvSpPr>
        <p:spPr>
          <a:prstGeom prst="rect">
            <a:avLst/>
          </a:prstGeom>
        </p:spPr>
        <p:txBody>
          <a:bodyPr spcFirstLastPara="1" vert="horz" wrap="square" lIns="91421" tIns="45694" rIns="91421" bIns="45694" rtlCol="1" anchor="t" anchorCtr="0">
            <a:noAutofit/>
          </a:bodyPr>
          <a:lstStyle/>
          <a:p>
            <a:pPr marL="0" indent="0" algn="r"/>
            <a:r>
              <a:rPr lang="he-IL" dirty="0"/>
              <a:t>באלו שני תחומים מנבא יחזקאל שינוי במצב הרי ישראל בזמן הגאולה בהשוואה למצבם בזמן הגלות?</a:t>
            </a:r>
          </a:p>
          <a:p>
            <a:pPr marL="0" indent="0" algn="r"/>
            <a:r>
              <a:rPr lang="he-IL" dirty="0"/>
              <a:t>הדגם ובסס </a:t>
            </a:r>
            <a:r>
              <a:rPr lang="he-IL"/>
              <a:t>דבריך בכתוב.</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372" y="446"/>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48333" y="3016166"/>
            <a:ext cx="10471879" cy="181564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4" y="1838683"/>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פתיחת ספר יחזקאל: יחזקאל א, א-ג</a:t>
            </a:r>
            <a:endParaRPr dirty="0"/>
          </a:p>
        </p:txBody>
      </p:sp>
      <p:sp>
        <p:nvSpPr>
          <p:cNvPr id="3" name="מציין מיקום תוכן 2">
            <a:extLst>
              <a:ext uri="{FF2B5EF4-FFF2-40B4-BE49-F238E27FC236}">
                <a16:creationId xmlns:a16="http://schemas.microsoft.com/office/drawing/2014/main" id="{757E2973-4413-494E-84B1-6FA37875735A}"/>
              </a:ext>
            </a:extLst>
          </p:cNvPr>
          <p:cNvSpPr>
            <a:spLocks noGrp="1"/>
          </p:cNvSpPr>
          <p:nvPr>
            <p:ph idx="1"/>
          </p:nvPr>
        </p:nvSpPr>
        <p:spPr>
          <a:xfrm>
            <a:off x="515206" y="1195757"/>
            <a:ext cx="10143558" cy="4680000"/>
          </a:xfrm>
        </p:spPr>
        <p:txBody>
          <a:bodyPr>
            <a:normAutofit fontScale="85000" lnSpcReduction="10000"/>
          </a:bodyPr>
          <a:lstStyle/>
          <a:p>
            <a:pPr marL="0" indent="0">
              <a:buNone/>
            </a:pPr>
            <a:r>
              <a:rPr lang="he-IL" dirty="0"/>
              <a:t> וַיְהִי </a:t>
            </a:r>
            <a:r>
              <a:rPr lang="he-IL" dirty="0" err="1">
                <a:solidFill>
                  <a:srgbClr val="FF0000"/>
                </a:solidFill>
              </a:rPr>
              <a:t>בִּשְׁלֹשִׁים</a:t>
            </a:r>
            <a:r>
              <a:rPr lang="he-IL" dirty="0">
                <a:solidFill>
                  <a:srgbClr val="FF0000"/>
                </a:solidFill>
              </a:rPr>
              <a:t> שָׁנָה </a:t>
            </a:r>
          </a:p>
          <a:p>
            <a:pPr marL="0" indent="0">
              <a:buNone/>
            </a:pPr>
            <a:r>
              <a:rPr lang="he-IL" dirty="0">
                <a:solidFill>
                  <a:srgbClr val="FF0000"/>
                </a:solidFill>
              </a:rPr>
              <a:t>בָּרְבִיעִי בַּחֲמִשָּׁה לַחֹדֶשׁ </a:t>
            </a:r>
          </a:p>
          <a:p>
            <a:pPr marL="0" indent="0">
              <a:buNone/>
            </a:pPr>
            <a:r>
              <a:rPr lang="he-IL" dirty="0">
                <a:solidFill>
                  <a:srgbClr val="92D050"/>
                </a:solidFill>
              </a:rPr>
              <a:t>וַאֲנִי</a:t>
            </a:r>
            <a:r>
              <a:rPr lang="he-IL" dirty="0"/>
              <a:t> </a:t>
            </a:r>
            <a:r>
              <a:rPr lang="he-IL" dirty="0">
                <a:solidFill>
                  <a:schemeClr val="accent1">
                    <a:lumMod val="60000"/>
                    <a:lumOff val="40000"/>
                  </a:schemeClr>
                </a:solidFill>
              </a:rPr>
              <a:t>בְתוֹךְ-הַגּוֹלָה עַל-נְהַר-כְּבָר </a:t>
            </a:r>
          </a:p>
          <a:p>
            <a:pPr marL="0" indent="0">
              <a:buNone/>
            </a:pPr>
            <a:r>
              <a:rPr lang="he-IL" dirty="0"/>
              <a:t>נִפְתְּחוּ הַשָּׁמַיִם וָאֶרְאֶה מַרְאוֹת אֱ-לֹקים:</a:t>
            </a:r>
          </a:p>
          <a:p>
            <a:pPr marL="0" indent="0">
              <a:buNone/>
            </a:pPr>
            <a:r>
              <a:rPr lang="he-IL" dirty="0"/>
              <a:t> בַּחֲמִשָּׁה לַחֹדֶשׁ הִיא </a:t>
            </a:r>
            <a:r>
              <a:rPr lang="he-IL" dirty="0">
                <a:solidFill>
                  <a:srgbClr val="FF0000"/>
                </a:solidFill>
              </a:rPr>
              <a:t>הַשָּׁנָה הַחֲמִישִׁית לְגָלוּת הַמֶּלֶךְ </a:t>
            </a:r>
            <a:r>
              <a:rPr lang="he-IL" dirty="0" err="1">
                <a:solidFill>
                  <a:srgbClr val="FF0000"/>
                </a:solidFill>
              </a:rPr>
              <a:t>יוֹיָכִין</a:t>
            </a:r>
            <a:r>
              <a:rPr lang="he-IL" dirty="0"/>
              <a:t>:</a:t>
            </a:r>
          </a:p>
          <a:p>
            <a:pPr marL="0" indent="0">
              <a:buNone/>
            </a:pPr>
            <a:r>
              <a:rPr lang="he-IL" dirty="0"/>
              <a:t> הָיֹה </a:t>
            </a:r>
            <a:r>
              <a:rPr lang="he-IL" dirty="0" err="1"/>
              <a:t>הָיָה</a:t>
            </a:r>
            <a:r>
              <a:rPr lang="he-IL" dirty="0"/>
              <a:t> דְבַר-ה' </a:t>
            </a:r>
          </a:p>
          <a:p>
            <a:pPr marL="0" indent="0">
              <a:buNone/>
            </a:pPr>
            <a:r>
              <a:rPr lang="he-IL" dirty="0">
                <a:solidFill>
                  <a:srgbClr val="92D050"/>
                </a:solidFill>
              </a:rPr>
              <a:t>אֶל-יְחֶזְקֵאל בֶּן-בּוּזִי הַכֹּהֵן </a:t>
            </a:r>
          </a:p>
          <a:p>
            <a:pPr marL="0" indent="0">
              <a:buNone/>
            </a:pPr>
            <a:r>
              <a:rPr lang="he-IL" dirty="0">
                <a:solidFill>
                  <a:schemeClr val="accent1">
                    <a:lumMod val="60000"/>
                    <a:lumOff val="40000"/>
                  </a:schemeClr>
                </a:solidFill>
              </a:rPr>
              <a:t>בְּאֶרֶץ כַּשְׂדִּים עַל-נְהַר-כְּבָר</a:t>
            </a:r>
            <a:r>
              <a:rPr lang="he-IL" dirty="0"/>
              <a:t> </a:t>
            </a:r>
          </a:p>
          <a:p>
            <a:pPr marL="0" indent="0">
              <a:buNone/>
            </a:pPr>
            <a:r>
              <a:rPr lang="he-IL" dirty="0"/>
              <a:t>וַתְּהִי עָלָיו שָׁם יַד-ה':</a:t>
            </a:r>
          </a:p>
          <a:p>
            <a:endParaRPr lang="he-IL" dirty="0"/>
          </a:p>
        </p:txBody>
      </p:sp>
    </p:spTree>
    <p:extLst>
      <p:ext uri="{BB962C8B-B14F-4D97-AF65-F5344CB8AC3E}">
        <p14:creationId xmlns:p14="http://schemas.microsoft.com/office/powerpoint/2010/main" val="307132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תיאורי הזמן בפתיחת הספר</a:t>
            </a:r>
            <a:endParaRPr dirty="0"/>
          </a:p>
        </p:txBody>
      </p:sp>
      <p:sp>
        <p:nvSpPr>
          <p:cNvPr id="3" name="מציין מיקום תוכן 2">
            <a:extLst>
              <a:ext uri="{FF2B5EF4-FFF2-40B4-BE49-F238E27FC236}">
                <a16:creationId xmlns:a16="http://schemas.microsoft.com/office/drawing/2014/main" id="{A71765A5-09A2-4DBC-8816-F0EBF16A49E3}"/>
              </a:ext>
            </a:extLst>
          </p:cNvPr>
          <p:cNvSpPr>
            <a:spLocks noGrp="1"/>
          </p:cNvSpPr>
          <p:nvPr>
            <p:ph idx="1"/>
          </p:nvPr>
        </p:nvSpPr>
        <p:spPr>
          <a:xfrm>
            <a:off x="515206" y="1195757"/>
            <a:ext cx="9894176" cy="4680000"/>
          </a:xfrm>
        </p:spPr>
        <p:txBody>
          <a:bodyPr>
            <a:normAutofit fontScale="92500" lnSpcReduction="10000"/>
          </a:bodyPr>
          <a:lstStyle/>
          <a:p>
            <a:pPr marL="0" indent="0">
              <a:buNone/>
            </a:pPr>
            <a:r>
              <a:rPr lang="he-IL" sz="3200" dirty="0"/>
              <a:t> וַיְהִי </a:t>
            </a:r>
            <a:r>
              <a:rPr lang="he-IL" sz="3200" dirty="0" err="1">
                <a:solidFill>
                  <a:srgbClr val="FF0000"/>
                </a:solidFill>
              </a:rPr>
              <a:t>בִּשְׁלֹשִׁים</a:t>
            </a:r>
            <a:r>
              <a:rPr lang="he-IL" sz="3200" dirty="0">
                <a:solidFill>
                  <a:srgbClr val="FF0000"/>
                </a:solidFill>
              </a:rPr>
              <a:t> שָׁנָה – לְמה מונה הספר 30 שנה? </a:t>
            </a:r>
            <a:endParaRPr lang="en-US" sz="3200" dirty="0">
              <a:solidFill>
                <a:srgbClr val="FF0000"/>
              </a:solidFill>
            </a:endParaRPr>
          </a:p>
          <a:p>
            <a:pPr marL="0" indent="0">
              <a:buNone/>
            </a:pPr>
            <a:r>
              <a:rPr lang="he-IL" dirty="0"/>
              <a:t>רש"י :</a:t>
            </a:r>
            <a:r>
              <a:rPr lang="he-IL" dirty="0" err="1"/>
              <a:t>נמצינו</a:t>
            </a:r>
            <a:r>
              <a:rPr lang="he-IL" dirty="0"/>
              <a:t> למדין </a:t>
            </a:r>
            <a:r>
              <a:rPr lang="he-IL" dirty="0" err="1"/>
              <a:t>ששלשים</a:t>
            </a:r>
            <a:r>
              <a:rPr lang="he-IL" dirty="0"/>
              <a:t> שנה שמנה </a:t>
            </a:r>
            <a:r>
              <a:rPr lang="he-IL" dirty="0" err="1">
                <a:solidFill>
                  <a:srgbClr val="FF0000"/>
                </a:solidFill>
              </a:rPr>
              <a:t>לתחלת</a:t>
            </a:r>
            <a:r>
              <a:rPr lang="he-IL" dirty="0">
                <a:solidFill>
                  <a:srgbClr val="FF0000"/>
                </a:solidFill>
              </a:rPr>
              <a:t> היובל מנה </a:t>
            </a:r>
            <a:r>
              <a:rPr lang="he-IL" dirty="0"/>
              <a:t>שהיובל האחרון התחיל בתחילת י"ח ליאשיהו היא השנה שמצא חלקיהו את הספר</a:t>
            </a:r>
            <a:endParaRPr lang="en-US" dirty="0"/>
          </a:p>
          <a:p>
            <a:pPr marL="0" indent="0">
              <a:buNone/>
            </a:pPr>
            <a:r>
              <a:rPr lang="he-IL" dirty="0">
                <a:solidFill>
                  <a:srgbClr val="FF0000"/>
                </a:solidFill>
              </a:rPr>
              <a:t>וַיֹּאמֶר חִלְקִיָּהוּ הַכֹּהֵן הַגָּדוֹל עַל-שָׁפָן הַסֹּפֵר סֵפֶר הַתּוֹרָה מָצָאתִי בְּבֵית ה' </a:t>
            </a:r>
            <a:r>
              <a:rPr lang="he-IL" dirty="0" err="1">
                <a:solidFill>
                  <a:srgbClr val="FF0000"/>
                </a:solidFill>
              </a:rPr>
              <a:t>וַיִּתֵּן</a:t>
            </a:r>
            <a:r>
              <a:rPr lang="he-IL" dirty="0">
                <a:solidFill>
                  <a:srgbClr val="FF0000"/>
                </a:solidFill>
              </a:rPr>
              <a:t> חִלְקִיָּה אֶת-הַסֵּפֶר אֶל-שָׁפָן וַיִּקְרָאֵהוּ:</a:t>
            </a:r>
          </a:p>
          <a:p>
            <a:pPr marL="0" indent="0">
              <a:buNone/>
            </a:pPr>
            <a:r>
              <a:rPr lang="he-IL" dirty="0">
                <a:solidFill>
                  <a:srgbClr val="FF0000"/>
                </a:solidFill>
              </a:rPr>
              <a:t>... </a:t>
            </a:r>
            <a:r>
              <a:rPr lang="he-IL" dirty="0" err="1">
                <a:solidFill>
                  <a:srgbClr val="FF0000"/>
                </a:solidFill>
              </a:rPr>
              <a:t>וַיַּגֵּד</a:t>
            </a:r>
            <a:r>
              <a:rPr lang="he-IL" dirty="0">
                <a:solidFill>
                  <a:srgbClr val="FF0000"/>
                </a:solidFill>
              </a:rPr>
              <a:t> שָׁפָן הַסֹּפֵר לַמֶּלֶךְ </a:t>
            </a:r>
            <a:r>
              <a:rPr lang="he-IL" dirty="0" err="1">
                <a:solidFill>
                  <a:srgbClr val="FF0000"/>
                </a:solidFill>
              </a:rPr>
              <a:t>לֵאמֹר</a:t>
            </a:r>
            <a:r>
              <a:rPr lang="he-IL" dirty="0">
                <a:solidFill>
                  <a:srgbClr val="FF0000"/>
                </a:solidFill>
              </a:rPr>
              <a:t> סֵפֶר נָתַן לִי חִלְקִיָּה הַכֹּהֵן וַיִּקְרָאֵהוּ שָׁפָן לִפְנֵי הַמֶּלֶךְ:</a:t>
            </a:r>
          </a:p>
          <a:p>
            <a:pPr marL="0" indent="0">
              <a:buNone/>
            </a:pPr>
            <a:r>
              <a:rPr lang="he-IL" dirty="0">
                <a:solidFill>
                  <a:srgbClr val="FF0000"/>
                </a:solidFill>
              </a:rPr>
              <a:t> וַיְהִי כִּשְׁמֹעַ הַמֶּלֶךְ אֶת-דִּבְרֵי סֵפֶר הַתּוֹרָה וַיִּקְרַע אֶת-בְּגָדָיו:</a:t>
            </a:r>
            <a:endParaRPr lang="en-US" dirty="0">
              <a:solidFill>
                <a:srgbClr val="FF0000"/>
              </a:solidFill>
            </a:endParaRPr>
          </a:p>
          <a:p>
            <a:pPr marL="0" indent="0">
              <a:buNone/>
            </a:pPr>
            <a:r>
              <a:rPr lang="he-IL" dirty="0">
                <a:solidFill>
                  <a:srgbClr val="FF0000"/>
                </a:solidFill>
              </a:rPr>
              <a:t>(מלכים ב, </a:t>
            </a:r>
            <a:r>
              <a:rPr lang="he-IL" dirty="0" err="1">
                <a:solidFill>
                  <a:srgbClr val="FF0000"/>
                </a:solidFill>
              </a:rPr>
              <a:t>כ"ב,ט</a:t>
            </a:r>
            <a:r>
              <a:rPr lang="he-IL" dirty="0">
                <a:solidFill>
                  <a:srgbClr val="FF0000"/>
                </a:solidFill>
              </a:rPr>
              <a:t>-יא)</a:t>
            </a:r>
          </a:p>
          <a:p>
            <a:endParaRPr lang="he-IL" sz="3200" dirty="0"/>
          </a:p>
          <a:p>
            <a:endParaRPr lang="he-IL" dirty="0"/>
          </a:p>
        </p:txBody>
      </p:sp>
    </p:spTree>
    <p:extLst>
      <p:ext uri="{BB962C8B-B14F-4D97-AF65-F5344CB8AC3E}">
        <p14:creationId xmlns:p14="http://schemas.microsoft.com/office/powerpoint/2010/main" val="415337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pPr lvl="0"/>
            <a:r>
              <a:rPr lang="he-IL" dirty="0"/>
              <a:t>תיאורי הזמן בפתיחת הספר</a:t>
            </a:r>
            <a:endParaRPr dirty="0"/>
          </a:p>
        </p:txBody>
      </p:sp>
      <p:sp>
        <p:nvSpPr>
          <p:cNvPr id="3" name="מציין מיקום תוכן 2">
            <a:extLst>
              <a:ext uri="{FF2B5EF4-FFF2-40B4-BE49-F238E27FC236}">
                <a16:creationId xmlns:a16="http://schemas.microsoft.com/office/drawing/2014/main" id="{782D579E-719E-4C2B-8E1C-13D715985A8D}"/>
              </a:ext>
            </a:extLst>
          </p:cNvPr>
          <p:cNvSpPr>
            <a:spLocks noGrp="1"/>
          </p:cNvSpPr>
          <p:nvPr>
            <p:ph idx="1"/>
          </p:nvPr>
        </p:nvSpPr>
        <p:spPr>
          <a:xfrm>
            <a:off x="515206" y="1195757"/>
            <a:ext cx="10005012" cy="4680000"/>
          </a:xfrm>
        </p:spPr>
        <p:txBody>
          <a:bodyPr>
            <a:normAutofit fontScale="85000" lnSpcReduction="20000"/>
          </a:bodyPr>
          <a:lstStyle/>
          <a:p>
            <a:pPr marL="0" indent="0">
              <a:buNone/>
            </a:pPr>
            <a:r>
              <a:rPr lang="he-IL" dirty="0">
                <a:solidFill>
                  <a:srgbClr val="FF0000"/>
                </a:solidFill>
              </a:rPr>
              <a:t>בָּרְבִיעִי </a:t>
            </a:r>
            <a:r>
              <a:rPr lang="he-IL" dirty="0"/>
              <a:t>(חודש תמוז) </a:t>
            </a:r>
            <a:r>
              <a:rPr lang="he-IL" dirty="0">
                <a:solidFill>
                  <a:srgbClr val="FF0000"/>
                </a:solidFill>
              </a:rPr>
              <a:t>בַּחֲמִשָּׁה לַחֹדֶשׁ </a:t>
            </a:r>
          </a:p>
          <a:p>
            <a:pPr marL="0" indent="0">
              <a:buNone/>
            </a:pPr>
            <a:r>
              <a:rPr lang="he-IL" dirty="0"/>
              <a:t>...</a:t>
            </a:r>
            <a:r>
              <a:rPr lang="he-IL" dirty="0">
                <a:solidFill>
                  <a:srgbClr val="FF0000"/>
                </a:solidFill>
              </a:rPr>
              <a:t>הַשָּׁנָה הַחֲמִישִׁית לְגָלוּת הַמֶּלֶךְ </a:t>
            </a:r>
            <a:r>
              <a:rPr lang="he-IL" dirty="0" err="1">
                <a:solidFill>
                  <a:srgbClr val="FF0000"/>
                </a:solidFill>
              </a:rPr>
              <a:t>יוֹיָכִין</a:t>
            </a:r>
            <a:r>
              <a:rPr lang="he-IL" dirty="0"/>
              <a:t>:</a:t>
            </a:r>
            <a:endParaRPr lang="en-US" dirty="0"/>
          </a:p>
          <a:p>
            <a:pPr marL="0" indent="0">
              <a:buNone/>
            </a:pPr>
            <a:endParaRPr lang="en-US" dirty="0"/>
          </a:p>
          <a:p>
            <a:pPr marL="0" indent="0">
              <a:buNone/>
            </a:pPr>
            <a:r>
              <a:rPr lang="he-IL" dirty="0"/>
              <a:t>וַיָּבֹא </a:t>
            </a:r>
            <a:r>
              <a:rPr lang="he-IL" dirty="0" err="1"/>
              <a:t>נְבֻכַדְנֶאצַּר</a:t>
            </a:r>
            <a:r>
              <a:rPr lang="he-IL" dirty="0"/>
              <a:t> מֶלֶךְ-בָּבֶל עַל-הָעִיר וַעֲבָדָיו צָרִים עָלֶיהָ…</a:t>
            </a:r>
          </a:p>
          <a:p>
            <a:pPr marL="0" indent="0">
              <a:buNone/>
            </a:pPr>
            <a:r>
              <a:rPr lang="he-IL" dirty="0"/>
              <a:t>וַיּוֹצֵא מִשָּׁם </a:t>
            </a:r>
            <a:r>
              <a:rPr lang="he-IL" dirty="0">
                <a:solidFill>
                  <a:schemeClr val="accent1">
                    <a:lumMod val="60000"/>
                    <a:lumOff val="40000"/>
                  </a:schemeClr>
                </a:solidFill>
              </a:rPr>
              <a:t>אֶת-כָּל-אוֹצְרוֹת בֵּית ה' וְאוֹצְרוֹת בֵּית הַמֶּלֶךְ </a:t>
            </a:r>
            <a:r>
              <a:rPr lang="he-IL" dirty="0"/>
              <a:t>...</a:t>
            </a:r>
          </a:p>
          <a:p>
            <a:pPr marL="0" indent="0">
              <a:buNone/>
            </a:pPr>
            <a:r>
              <a:rPr lang="he-IL" dirty="0"/>
              <a:t>וְהִגְלָה אֶת-כָּל-יְרוּשָׁלַם </a:t>
            </a:r>
            <a:r>
              <a:rPr lang="he-IL" dirty="0">
                <a:solidFill>
                  <a:schemeClr val="accent1">
                    <a:lumMod val="60000"/>
                    <a:lumOff val="40000"/>
                  </a:schemeClr>
                </a:solidFill>
              </a:rPr>
              <a:t>וְאֶת-כָּל-הַשָּׂרִים וְאֵת </a:t>
            </a:r>
            <a:r>
              <a:rPr lang="he-IL" dirty="0" err="1">
                <a:solidFill>
                  <a:schemeClr val="accent1">
                    <a:lumMod val="60000"/>
                    <a:lumOff val="40000"/>
                  </a:schemeClr>
                </a:solidFill>
              </a:rPr>
              <a:t>כָּל-גִּבּוֹרֵי</a:t>
            </a:r>
            <a:r>
              <a:rPr lang="he-IL" dirty="0">
                <a:solidFill>
                  <a:schemeClr val="accent1">
                    <a:lumMod val="60000"/>
                    <a:lumOff val="40000"/>
                  </a:schemeClr>
                </a:solidFill>
              </a:rPr>
              <a:t> הַחַיִל ...וְכָל-הֶחָרָשׁ וְהַמַּסְגֵּר </a:t>
            </a:r>
            <a:r>
              <a:rPr lang="he-IL" dirty="0"/>
              <a:t>לֹא נִשְׁאַר זוּלַת דַּלַּת עַם-הָאָרֶץ: </a:t>
            </a:r>
          </a:p>
          <a:p>
            <a:pPr marL="0" indent="0">
              <a:buNone/>
            </a:pPr>
            <a:r>
              <a:rPr lang="he-IL" dirty="0"/>
              <a:t> </a:t>
            </a:r>
            <a:r>
              <a:rPr lang="he-IL" dirty="0" err="1"/>
              <a:t>וַיֶּגֶל</a:t>
            </a:r>
            <a:r>
              <a:rPr lang="he-IL" dirty="0"/>
              <a:t> </a:t>
            </a:r>
            <a:r>
              <a:rPr lang="he-IL" dirty="0">
                <a:solidFill>
                  <a:schemeClr val="accent1">
                    <a:lumMod val="60000"/>
                    <a:lumOff val="40000"/>
                  </a:schemeClr>
                </a:solidFill>
              </a:rPr>
              <a:t>אֶת-יְהוֹיָכִין בָּבֶלָה וְאֶת-אֵם הַמֶּלֶךְ וְאֶת-נְשֵׁי הַמֶּלֶךְ וְאֶת-סָרִיסָיו וְאֵת אֵילֵי הָאָרֶץ </a:t>
            </a:r>
            <a:r>
              <a:rPr lang="he-IL" dirty="0"/>
              <a:t>הוֹלִיךְ גּוֹלָה מִירוּשָׁלַם בָּבֶלָה...</a:t>
            </a:r>
          </a:p>
          <a:p>
            <a:pPr marL="0" indent="0">
              <a:buNone/>
            </a:pPr>
            <a:r>
              <a:rPr lang="he-IL" dirty="0" err="1"/>
              <a:t>וַיַּמְלֵך</a:t>
            </a:r>
            <a:r>
              <a:rPr lang="he-IL" dirty="0"/>
              <a:t>ְ מֶלֶךְ-בָּבֶל אֶת-מַתַּנְיָה דֹדוֹ תַּחְתָּיו וַיַּסֵּב אֶת-שְׁמוֹ צִדְקִיָּהוּ</a:t>
            </a:r>
            <a:r>
              <a:rPr lang="he-IL" dirty="0">
                <a:sym typeface="Wingdings" panose="05000000000000000000" pitchFamily="2" charset="2"/>
              </a:rPr>
              <a:t>.  (מלכים ב כ"ד, י"א-י"ז)</a:t>
            </a:r>
            <a:endParaRPr lang="he-IL" dirty="0"/>
          </a:p>
          <a:p>
            <a:endParaRPr lang="he-IL" dirty="0"/>
          </a:p>
        </p:txBody>
      </p:sp>
    </p:spTree>
    <p:extLst>
      <p:ext uri="{BB962C8B-B14F-4D97-AF65-F5344CB8AC3E}">
        <p14:creationId xmlns:p14="http://schemas.microsoft.com/office/powerpoint/2010/main" val="40643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היכן מנבא יחזקאל ולמי?</a:t>
            </a:r>
            <a:endParaRPr dirty="0"/>
          </a:p>
        </p:txBody>
      </p:sp>
      <p:sp>
        <p:nvSpPr>
          <p:cNvPr id="2" name="מציין מיקום תוכן 1">
            <a:extLst>
              <a:ext uri="{FF2B5EF4-FFF2-40B4-BE49-F238E27FC236}">
                <a16:creationId xmlns:a16="http://schemas.microsoft.com/office/drawing/2014/main" id="{B4504E4D-5BDC-4F88-9A03-8A6F125E8E70}"/>
              </a:ext>
            </a:extLst>
          </p:cNvPr>
          <p:cNvSpPr>
            <a:spLocks noGrp="1"/>
          </p:cNvSpPr>
          <p:nvPr>
            <p:ph idx="1"/>
          </p:nvPr>
        </p:nvSpPr>
        <p:spPr/>
        <p:txBody>
          <a:bodyPr/>
          <a:lstStyle/>
          <a:p>
            <a:r>
              <a:rPr lang="he-IL" dirty="0">
                <a:solidFill>
                  <a:schemeClr val="accent1">
                    <a:lumMod val="60000"/>
                    <a:lumOff val="40000"/>
                  </a:schemeClr>
                </a:solidFill>
              </a:rPr>
              <a:t>בְתוֹךְ-הַגּוֹלָה עַל-נְהַר-כְּבָר</a:t>
            </a:r>
          </a:p>
          <a:p>
            <a:r>
              <a:rPr lang="he-IL" dirty="0">
                <a:solidFill>
                  <a:schemeClr val="accent1">
                    <a:lumMod val="60000"/>
                    <a:lumOff val="40000"/>
                  </a:schemeClr>
                </a:solidFill>
              </a:rPr>
              <a:t> בְּאֶרֶץ כַּשְׂדִּים עַל-נְהַר-כְּבָר </a:t>
            </a:r>
          </a:p>
          <a:p>
            <a:pPr marL="0" indent="0">
              <a:buNone/>
            </a:pPr>
            <a:endParaRPr lang="he-IL" dirty="0"/>
          </a:p>
        </p:txBody>
      </p:sp>
      <p:pic>
        <p:nvPicPr>
          <p:cNvPr id="4" name="תמונה 3">
            <a:extLst>
              <a:ext uri="{FF2B5EF4-FFF2-40B4-BE49-F238E27FC236}">
                <a16:creationId xmlns:a16="http://schemas.microsoft.com/office/drawing/2014/main" id="{E9DF20B5-D7F2-4903-9C6C-EBA3A1C2D216}"/>
              </a:ext>
            </a:extLst>
          </p:cNvPr>
          <p:cNvPicPr>
            <a:picLocks noChangeAspect="1"/>
          </p:cNvPicPr>
          <p:nvPr/>
        </p:nvPicPr>
        <p:blipFill>
          <a:blip r:embed="rId3"/>
          <a:stretch>
            <a:fillRect/>
          </a:stretch>
        </p:blipFill>
        <p:spPr>
          <a:xfrm>
            <a:off x="707831" y="1573403"/>
            <a:ext cx="4724098" cy="52841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sz="3200" dirty="0"/>
              <a:t>מיהו הנביא יחזקאל?</a:t>
            </a:r>
            <a:endParaRPr sz="3200" dirty="0"/>
          </a:p>
        </p:txBody>
      </p:sp>
      <p:sp>
        <p:nvSpPr>
          <p:cNvPr id="3" name="מלבן 2">
            <a:extLst>
              <a:ext uri="{FF2B5EF4-FFF2-40B4-BE49-F238E27FC236}">
                <a16:creationId xmlns:a16="http://schemas.microsoft.com/office/drawing/2014/main" id="{0FDE43AA-64BB-4582-9BD8-F082DB1AA671}"/>
              </a:ext>
            </a:extLst>
          </p:cNvPr>
          <p:cNvSpPr/>
          <p:nvPr/>
        </p:nvSpPr>
        <p:spPr>
          <a:xfrm>
            <a:off x="1713752" y="5504631"/>
            <a:ext cx="9462848" cy="584775"/>
          </a:xfrm>
          <a:prstGeom prst="rect">
            <a:avLst/>
          </a:prstGeom>
        </p:spPr>
        <p:txBody>
          <a:bodyPr wrap="none">
            <a:spAutoFit/>
          </a:bodyPr>
          <a:lstStyle/>
          <a:p>
            <a:pPr algn="r"/>
            <a:r>
              <a:rPr lang="he-IL" sz="3200" dirty="0">
                <a:solidFill>
                  <a:srgbClr val="002060"/>
                </a:solidFill>
                <a:latin typeface="Varela Round" pitchFamily="2" charset="-79"/>
                <a:cs typeface="Varela Round" pitchFamily="2" charset="-79"/>
              </a:rPr>
              <a:t>רש"י: ויחזקאל גלה עם החרש והמסגר שגלו עם יהויכין.</a:t>
            </a:r>
          </a:p>
        </p:txBody>
      </p:sp>
      <p:sp>
        <p:nvSpPr>
          <p:cNvPr id="7" name="מציין מיקום תוכן 6">
            <a:extLst>
              <a:ext uri="{FF2B5EF4-FFF2-40B4-BE49-F238E27FC236}">
                <a16:creationId xmlns:a16="http://schemas.microsoft.com/office/drawing/2014/main" id="{1B7B01FF-CD3F-4CA2-A6A0-73D44A679FBE}"/>
              </a:ext>
            </a:extLst>
          </p:cNvPr>
          <p:cNvSpPr>
            <a:spLocks noGrp="1"/>
          </p:cNvSpPr>
          <p:nvPr>
            <p:ph idx="1"/>
          </p:nvPr>
        </p:nvSpPr>
        <p:spPr>
          <a:xfrm>
            <a:off x="16475" y="933094"/>
            <a:ext cx="11160125" cy="4025717"/>
          </a:xfrm>
          <a:prstGeom prst="rect">
            <a:avLst/>
          </a:prstGeom>
        </p:spPr>
        <p:txBody>
          <a:bodyPr wrap="square">
            <a:spAutoFit/>
          </a:bodyPr>
          <a:lstStyle/>
          <a:p>
            <a:pPr algn="r"/>
            <a:endParaRPr lang="he-IL" sz="3200" dirty="0"/>
          </a:p>
          <a:p>
            <a:pPr algn="r"/>
            <a:r>
              <a:rPr lang="he-IL" sz="3200" dirty="0" err="1"/>
              <a:t>רד"ק</a:t>
            </a:r>
            <a:r>
              <a:rPr lang="he-IL" sz="3200" dirty="0"/>
              <a:t>:</a:t>
            </a:r>
          </a:p>
          <a:p>
            <a:pPr algn="r"/>
            <a:r>
              <a:rPr lang="he-IL" sz="3200" dirty="0"/>
              <a:t>בתרגום ירושלמי:</a:t>
            </a:r>
          </a:p>
          <a:p>
            <a:pPr algn="r"/>
            <a:r>
              <a:rPr lang="he-IL" sz="3200" dirty="0"/>
              <a:t>יחזקאל נביא בר ירמיהו נביא </a:t>
            </a:r>
          </a:p>
          <a:p>
            <a:pPr algn="r"/>
            <a:r>
              <a:rPr lang="he-IL" sz="3200" dirty="0"/>
              <a:t>ונקרא ירמיהו בוזי על שהיו </a:t>
            </a:r>
            <a:r>
              <a:rPr lang="he-IL" sz="3200" dirty="0" err="1"/>
              <a:t>מבזין</a:t>
            </a:r>
            <a:r>
              <a:rPr lang="he-IL" sz="3200" dirty="0"/>
              <a:t> אותו.</a:t>
            </a:r>
          </a:p>
        </p:txBody>
      </p:sp>
      <p:sp>
        <p:nvSpPr>
          <p:cNvPr id="8" name="מלבן 7">
            <a:extLst>
              <a:ext uri="{FF2B5EF4-FFF2-40B4-BE49-F238E27FC236}">
                <a16:creationId xmlns:a16="http://schemas.microsoft.com/office/drawing/2014/main" id="{25D9B0A3-BFEA-4818-A851-61323491CCEE}"/>
              </a:ext>
            </a:extLst>
          </p:cNvPr>
          <p:cNvSpPr/>
          <p:nvPr/>
        </p:nvSpPr>
        <p:spPr>
          <a:xfrm>
            <a:off x="4243037" y="1219142"/>
            <a:ext cx="4541628" cy="584775"/>
          </a:xfrm>
          <a:prstGeom prst="rect">
            <a:avLst/>
          </a:prstGeom>
        </p:spPr>
        <p:txBody>
          <a:bodyPr wrap="none">
            <a:spAutoFit/>
          </a:bodyPr>
          <a:lstStyle/>
          <a:p>
            <a:pPr algn="r"/>
            <a:r>
              <a:rPr lang="he-IL" sz="3200" dirty="0">
                <a:solidFill>
                  <a:schemeClr val="accent1">
                    <a:lumMod val="60000"/>
                    <a:lumOff val="40000"/>
                  </a:schemeClr>
                </a:solidFill>
                <a:cs typeface="Varela Round" panose="00000500000000000000" pitchFamily="2" charset="-79"/>
              </a:rPr>
              <a:t>אֶל-יְחֶזְקֵאל בֶּן-בּוּזִי הַכֹּהֵן </a:t>
            </a:r>
          </a:p>
        </p:txBody>
      </p:sp>
    </p:spTree>
    <p:extLst>
      <p:ext uri="{BB962C8B-B14F-4D97-AF65-F5344CB8AC3E}">
        <p14:creationId xmlns:p14="http://schemas.microsoft.com/office/powerpoint/2010/main" val="287866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מבנה ספר יחזקאל</a:t>
            </a:r>
            <a:endParaRPr dirty="0"/>
          </a:p>
        </p:txBody>
      </p:sp>
      <p:sp>
        <p:nvSpPr>
          <p:cNvPr id="3" name="מציין מיקום תוכן 2">
            <a:extLst>
              <a:ext uri="{FF2B5EF4-FFF2-40B4-BE49-F238E27FC236}">
                <a16:creationId xmlns:a16="http://schemas.microsoft.com/office/drawing/2014/main" id="{97867730-33A5-4EF1-A14C-C7857FEFB552}"/>
              </a:ext>
            </a:extLst>
          </p:cNvPr>
          <p:cNvSpPr>
            <a:spLocks noGrp="1"/>
          </p:cNvSpPr>
          <p:nvPr>
            <p:ph idx="1"/>
          </p:nvPr>
        </p:nvSpPr>
        <p:spPr/>
        <p:txBody>
          <a:bodyPr/>
          <a:lstStyle/>
          <a:p>
            <a:r>
              <a:rPr lang="he-IL" dirty="0">
                <a:ln w="0"/>
                <a:effectLst>
                  <a:outerShdw blurRad="38100" dist="19050" dir="2700000" algn="tl" rotWithShape="0">
                    <a:schemeClr val="dk1">
                      <a:alpha val="40000"/>
                    </a:schemeClr>
                  </a:outerShdw>
                </a:effectLst>
              </a:rPr>
              <a:t>א-כ"ד: נבואות פורענות וחורבן</a:t>
            </a:r>
          </a:p>
          <a:p>
            <a:r>
              <a:rPr lang="he-IL" dirty="0">
                <a:ln w="0"/>
                <a:effectLst>
                  <a:outerShdw blurRad="38100" dist="19050" dir="2700000" algn="tl" rotWithShape="0">
                    <a:schemeClr val="dk1">
                      <a:alpha val="40000"/>
                    </a:schemeClr>
                  </a:outerShdw>
                </a:effectLst>
              </a:rPr>
              <a:t>כ"ה-ל"ב: נבואות על הגויים</a:t>
            </a:r>
          </a:p>
          <a:p>
            <a:r>
              <a:rPr lang="he-IL" dirty="0">
                <a:ln w="0"/>
                <a:solidFill>
                  <a:srgbClr val="FF0000"/>
                </a:solidFill>
                <a:effectLst>
                  <a:outerShdw blurRad="38100" dist="19050" dir="2700000" algn="tl" rotWithShape="0">
                    <a:schemeClr val="dk1">
                      <a:alpha val="40000"/>
                    </a:schemeClr>
                  </a:outerShdw>
                </a:effectLst>
              </a:rPr>
              <a:t>ל"ג: יחזקאל שומע מפליט מירושלים </a:t>
            </a:r>
          </a:p>
          <a:p>
            <a:r>
              <a:rPr lang="he-IL" dirty="0">
                <a:ln w="0"/>
                <a:solidFill>
                  <a:srgbClr val="FF0000"/>
                </a:solidFill>
                <a:effectLst>
                  <a:outerShdw blurRad="38100" dist="19050" dir="2700000" algn="tl" rotWithShape="0">
                    <a:schemeClr val="dk1">
                      <a:alpha val="40000"/>
                    </a:schemeClr>
                  </a:outerShdw>
                </a:effectLst>
              </a:rPr>
              <a:t>על חורבן העיר ובית המקדש</a:t>
            </a:r>
          </a:p>
          <a:p>
            <a:r>
              <a:rPr lang="he-IL" dirty="0">
                <a:ln w="0"/>
                <a:effectLst>
                  <a:outerShdw blurRad="38100" dist="19050" dir="2700000" algn="tl" rotWithShape="0">
                    <a:schemeClr val="dk1">
                      <a:alpha val="40000"/>
                    </a:schemeClr>
                  </a:outerShdw>
                </a:effectLst>
              </a:rPr>
              <a:t>ל"ד-מ"ח: נבואות נחמה, גאולה ובניין לישראל </a:t>
            </a:r>
          </a:p>
          <a:p>
            <a:endParaRPr lang="he-IL" dirty="0"/>
          </a:p>
        </p:txBody>
      </p:sp>
    </p:spTree>
    <p:extLst>
      <p:ext uri="{BB962C8B-B14F-4D97-AF65-F5344CB8AC3E}">
        <p14:creationId xmlns:p14="http://schemas.microsoft.com/office/powerpoint/2010/main" val="77813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prstGeom prst="rect">
            <a:avLst/>
          </a:prstGeom>
          <a:solidFill>
            <a:schemeClr val="accent1"/>
          </a:solidFill>
          <a:ln>
            <a:noFill/>
          </a:ln>
        </p:spPr>
        <p:txBody>
          <a:bodyPr spcFirstLastPara="1" vert="horz" wrap="square" lIns="91421" tIns="45694" rIns="91421" bIns="45694" rtlCol="1" anchor="b" anchorCtr="0">
            <a:noAutofit/>
          </a:bodyPr>
          <a:lstStyle/>
          <a:p>
            <a:r>
              <a:rPr lang="he-IL" dirty="0"/>
              <a:t>נבואות אל ההרים</a:t>
            </a:r>
            <a:endParaRPr dirty="0"/>
          </a:p>
        </p:txBody>
      </p:sp>
      <p:sp>
        <p:nvSpPr>
          <p:cNvPr id="3" name="מציין מיקום תוכן 2">
            <a:extLst>
              <a:ext uri="{FF2B5EF4-FFF2-40B4-BE49-F238E27FC236}">
                <a16:creationId xmlns:a16="http://schemas.microsoft.com/office/drawing/2014/main" id="{8D64C323-319E-4AE9-AA11-15F7834D4D44}"/>
              </a:ext>
            </a:extLst>
          </p:cNvPr>
          <p:cNvSpPr>
            <a:spLocks noGrp="1"/>
          </p:cNvSpPr>
          <p:nvPr>
            <p:ph idx="1"/>
          </p:nvPr>
        </p:nvSpPr>
        <p:spPr/>
        <p:txBody>
          <a:bodyPr/>
          <a:lstStyle/>
          <a:p>
            <a:endParaRPr lang="he-IL" dirty="0"/>
          </a:p>
        </p:txBody>
      </p:sp>
      <p:graphicFrame>
        <p:nvGraphicFramePr>
          <p:cNvPr id="2" name="טבלה 1">
            <a:extLst>
              <a:ext uri="{FF2B5EF4-FFF2-40B4-BE49-F238E27FC236}">
                <a16:creationId xmlns:a16="http://schemas.microsoft.com/office/drawing/2014/main" id="{00303D19-A952-424B-8E0D-3962DA5EF7D9}"/>
              </a:ext>
            </a:extLst>
          </p:cNvPr>
          <p:cNvGraphicFramePr>
            <a:graphicFrameLocks noGrp="1"/>
          </p:cNvGraphicFramePr>
          <p:nvPr>
            <p:extLst>
              <p:ext uri="{D42A27DB-BD31-4B8C-83A1-F6EECF244321}">
                <p14:modId xmlns:p14="http://schemas.microsoft.com/office/powerpoint/2010/main" val="420391852"/>
              </p:ext>
            </p:extLst>
          </p:nvPr>
        </p:nvGraphicFramePr>
        <p:xfrm>
          <a:off x="0" y="933094"/>
          <a:ext cx="11902036" cy="5125694"/>
        </p:xfrm>
        <a:graphic>
          <a:graphicData uri="http://schemas.openxmlformats.org/drawingml/2006/table">
            <a:tbl>
              <a:tblPr rtl="1" firstRow="1" firstCol="1" bandRow="1"/>
              <a:tblGrid>
                <a:gridCol w="5763283">
                  <a:extLst>
                    <a:ext uri="{9D8B030D-6E8A-4147-A177-3AD203B41FA5}">
                      <a16:colId xmlns:a16="http://schemas.microsoft.com/office/drawing/2014/main" val="4217956471"/>
                    </a:ext>
                  </a:extLst>
                </a:gridCol>
                <a:gridCol w="6138753">
                  <a:extLst>
                    <a:ext uri="{9D8B030D-6E8A-4147-A177-3AD203B41FA5}">
                      <a16:colId xmlns:a16="http://schemas.microsoft.com/office/drawing/2014/main" val="2312199149"/>
                    </a:ext>
                  </a:extLst>
                </a:gridCol>
              </a:tblGrid>
              <a:tr h="203174">
                <a:tc>
                  <a:txBody>
                    <a:bodyPr/>
                    <a:lstStyle/>
                    <a:p>
                      <a:pPr algn="just" rtl="1">
                        <a:spcAft>
                          <a:spcPts val="0"/>
                        </a:spcAft>
                      </a:pPr>
                      <a:r>
                        <a:rPr lang="he-IL" sz="1300" dirty="0">
                          <a:solidFill>
                            <a:srgbClr val="FF0000"/>
                          </a:solidFill>
                          <a:effectLst/>
                          <a:cs typeface="Varela Round" panose="00000500000000000000" pitchFamily="2" charset="-79"/>
                        </a:rPr>
                        <a:t>יחזקאל ו, </a:t>
                      </a:r>
                      <a:r>
                        <a:rPr lang="he-IL" sz="1300" dirty="0">
                          <a:effectLst/>
                          <a:cs typeface="Varela Round" panose="00000500000000000000" pitchFamily="2" charset="-79"/>
                        </a:rPr>
                        <a:t>א-ז</a:t>
                      </a:r>
                      <a:endParaRPr lang="en-US" sz="1200" dirty="0">
                        <a:effectLst/>
                        <a:latin typeface="Calibri" panose="020F0502020204030204" pitchFamily="34" charset="0"/>
                        <a:ea typeface="Calibri" panose="020F0502020204030204" pitchFamily="34" charset="0"/>
                        <a:cs typeface="David" panose="020E0502060401010101" pitchFamily="34" charset="-79"/>
                      </a:endParaRPr>
                    </a:p>
                  </a:txBody>
                  <a:tcPr marL="74134" marR="74134" marT="0" marB="0"/>
                </a:tc>
                <a:tc>
                  <a:txBody>
                    <a:bodyPr/>
                    <a:lstStyle/>
                    <a:p>
                      <a:pPr algn="just" rtl="1">
                        <a:spcAft>
                          <a:spcPts val="0"/>
                        </a:spcAft>
                      </a:pPr>
                      <a:r>
                        <a:rPr lang="he-IL" sz="1300" dirty="0">
                          <a:solidFill>
                            <a:srgbClr val="FF0000"/>
                          </a:solidFill>
                          <a:effectLst/>
                          <a:cs typeface="Varela Round" panose="00000500000000000000" pitchFamily="2" charset="-79"/>
                        </a:rPr>
                        <a:t>יחזקאל לה</a:t>
                      </a:r>
                      <a:r>
                        <a:rPr lang="he-IL" sz="1300" dirty="0">
                          <a:effectLst/>
                          <a:cs typeface="Varela Round" panose="00000500000000000000" pitchFamily="2" charset="-79"/>
                        </a:rPr>
                        <a:t>, ב-ט</a:t>
                      </a:r>
                      <a:endParaRPr lang="en-US" sz="1200" dirty="0">
                        <a:effectLst/>
                        <a:latin typeface="Calibri" panose="020F0502020204030204" pitchFamily="34" charset="0"/>
                        <a:ea typeface="Calibri" panose="020F0502020204030204" pitchFamily="34" charset="0"/>
                        <a:cs typeface="David" panose="020E0502060401010101" pitchFamily="34" charset="-79"/>
                      </a:endParaRPr>
                    </a:p>
                  </a:txBody>
                  <a:tcPr marL="74134" marR="74134" marT="0" marB="0"/>
                </a:tc>
                <a:extLst>
                  <a:ext uri="{0D108BD9-81ED-4DB2-BD59-A6C34878D82A}">
                    <a16:rowId xmlns:a16="http://schemas.microsoft.com/office/drawing/2014/main" val="1234042849"/>
                  </a:ext>
                </a:extLst>
              </a:tr>
              <a:tr h="4266644">
                <a:tc>
                  <a:txBody>
                    <a:bodyPr/>
                    <a:lstStyle/>
                    <a:p>
                      <a:pPr algn="just" rtl="1">
                        <a:spcAft>
                          <a:spcPts val="0"/>
                        </a:spcAft>
                      </a:pPr>
                      <a:r>
                        <a:rPr lang="he-IL" sz="1900" dirty="0">
                          <a:effectLst/>
                          <a:cs typeface="Varela Round" panose="00000500000000000000" pitchFamily="2" charset="-79"/>
                        </a:rPr>
                        <a:t>ב בֶּן-אָדָם שִׂים פָּנֶיךָ אֶל-הָרֵי יִשְׂרָאֵל </a:t>
                      </a:r>
                      <a:r>
                        <a:rPr lang="he-IL" sz="1900" dirty="0" err="1">
                          <a:effectLst/>
                          <a:cs typeface="Varela Round" panose="00000500000000000000" pitchFamily="2" charset="-79"/>
                        </a:rPr>
                        <a:t>וְהִנָּבֵא</a:t>
                      </a:r>
                      <a:r>
                        <a:rPr lang="he-IL" sz="1900" dirty="0">
                          <a:effectLst/>
                          <a:cs typeface="Varela Round" panose="00000500000000000000" pitchFamily="2" charset="-79"/>
                        </a:rPr>
                        <a:t> אֲלֵיהֶם:</a:t>
                      </a:r>
                      <a:endParaRPr lang="en-US" sz="1900" dirty="0">
                        <a:effectLst/>
                      </a:endParaRPr>
                    </a:p>
                    <a:p>
                      <a:pPr algn="just" rtl="1">
                        <a:spcAft>
                          <a:spcPts val="0"/>
                        </a:spcAft>
                      </a:pPr>
                      <a:r>
                        <a:rPr lang="he-IL" sz="1900" dirty="0">
                          <a:effectLst/>
                          <a:cs typeface="Varela Round" panose="00000500000000000000" pitchFamily="2" charset="-79"/>
                        </a:rPr>
                        <a:t>ג וְאָמַרְתָּ הָרֵי יִשְׂרָאֵל שִׁמְעוּ דְּבַר-ה' אלוקים כֹּה-אָמַר ה' א-לוקים לֶהָרִים וְלַגְּבָעוֹת לָאֲפִיקִים לַגֵּאָיוֹת הִנְנִי אֲנִי מֵבִיא עֲלֵיכֶם </a:t>
                      </a:r>
                      <a:r>
                        <a:rPr lang="he-IL" sz="1900" dirty="0">
                          <a:solidFill>
                            <a:srgbClr val="FF0000"/>
                          </a:solidFill>
                          <a:effectLst/>
                          <a:cs typeface="Varela Round" panose="00000500000000000000" pitchFamily="2" charset="-79"/>
                        </a:rPr>
                        <a:t>חֶרֶב </a:t>
                      </a:r>
                      <a:r>
                        <a:rPr lang="he-IL" sz="1900" dirty="0">
                          <a:effectLst/>
                          <a:cs typeface="Varela Round" panose="00000500000000000000" pitchFamily="2" charset="-79"/>
                        </a:rPr>
                        <a:t>וְאִבַּדְתִּי בָּמוֹתֵיכֶם:</a:t>
                      </a:r>
                      <a:endParaRPr lang="en-US" sz="1900" dirty="0">
                        <a:effectLst/>
                      </a:endParaRPr>
                    </a:p>
                    <a:p>
                      <a:pPr algn="just" rtl="1">
                        <a:spcAft>
                          <a:spcPts val="0"/>
                        </a:spcAft>
                      </a:pPr>
                      <a:r>
                        <a:rPr lang="he-IL" sz="1900" dirty="0">
                          <a:effectLst/>
                          <a:cs typeface="Varela Round" panose="00000500000000000000" pitchFamily="2" charset="-79"/>
                        </a:rPr>
                        <a:t>ד </a:t>
                      </a:r>
                      <a:r>
                        <a:rPr lang="he-IL" sz="1900" dirty="0">
                          <a:solidFill>
                            <a:srgbClr val="00B050"/>
                          </a:solidFill>
                          <a:effectLst/>
                          <a:cs typeface="Varela Round" panose="00000500000000000000" pitchFamily="2" charset="-79"/>
                        </a:rPr>
                        <a:t>וְנָשַׁמּוּ </a:t>
                      </a:r>
                      <a:r>
                        <a:rPr lang="he-IL" sz="1900" dirty="0">
                          <a:solidFill>
                            <a:schemeClr val="tx1"/>
                          </a:solidFill>
                          <a:effectLst/>
                          <a:cs typeface="Varela Round" panose="00000500000000000000" pitchFamily="2" charset="-79"/>
                        </a:rPr>
                        <a:t>מִזְ</a:t>
                      </a:r>
                      <a:r>
                        <a:rPr lang="he-IL" sz="1900" dirty="0">
                          <a:effectLst/>
                          <a:cs typeface="Varela Round" panose="00000500000000000000" pitchFamily="2" charset="-79"/>
                        </a:rPr>
                        <a:t>בְּחוֹתֵיכֶם וְנִשְׁבְּרוּ </a:t>
                      </a:r>
                      <a:r>
                        <a:rPr lang="he-IL" sz="1900" dirty="0" err="1">
                          <a:effectLst/>
                          <a:cs typeface="Varela Round" panose="00000500000000000000" pitchFamily="2" charset="-79"/>
                        </a:rPr>
                        <a:t>חַמָּנֵיכֶם</a:t>
                      </a:r>
                      <a:r>
                        <a:rPr lang="he-IL" sz="1900" dirty="0">
                          <a:effectLst/>
                          <a:cs typeface="Varela Round" panose="00000500000000000000" pitchFamily="2" charset="-79"/>
                        </a:rPr>
                        <a:t> וְהִפַּלְתִּי חַלְלֵיכֶם לִפְנֵי </a:t>
                      </a:r>
                      <a:r>
                        <a:rPr lang="he-IL" sz="1900" dirty="0" err="1">
                          <a:effectLst/>
                          <a:cs typeface="Varela Round" panose="00000500000000000000" pitchFamily="2" charset="-79"/>
                        </a:rPr>
                        <a:t>גִּלּוּלֵיכֶם</a:t>
                      </a:r>
                      <a:r>
                        <a:rPr lang="he-IL" sz="1900" dirty="0">
                          <a:effectLst/>
                          <a:cs typeface="Varela Round" panose="00000500000000000000" pitchFamily="2" charset="-79"/>
                        </a:rPr>
                        <a:t>:</a:t>
                      </a:r>
                      <a:endParaRPr lang="en-US" sz="1900" dirty="0">
                        <a:effectLst/>
                      </a:endParaRPr>
                    </a:p>
                    <a:p>
                      <a:pPr algn="just" rtl="1">
                        <a:spcAft>
                          <a:spcPts val="0"/>
                        </a:spcAft>
                      </a:pPr>
                      <a:r>
                        <a:rPr lang="he-IL" sz="1900" dirty="0">
                          <a:effectLst/>
                          <a:cs typeface="Varela Round" panose="00000500000000000000" pitchFamily="2" charset="-79"/>
                        </a:rPr>
                        <a:t>ה וְנָתַתִּי אֶת-פִּגְרֵי בְּנֵי יִשְׂרָאֵל לִפְנֵי </a:t>
                      </a:r>
                      <a:r>
                        <a:rPr lang="he-IL" sz="1900" dirty="0" err="1">
                          <a:effectLst/>
                          <a:cs typeface="Varela Round" panose="00000500000000000000" pitchFamily="2" charset="-79"/>
                        </a:rPr>
                        <a:t>גִּלּוּלֵיהֶם</a:t>
                      </a:r>
                      <a:r>
                        <a:rPr lang="he-IL" sz="1900" dirty="0">
                          <a:effectLst/>
                          <a:cs typeface="Varela Round" panose="00000500000000000000" pitchFamily="2" charset="-79"/>
                        </a:rPr>
                        <a:t> וְזֵרִיתִי אֶת-עַצְמוֹתֵיכֶם סְבִיבוֹת מִזְבְּחוֹתֵיכֶם:</a:t>
                      </a:r>
                      <a:endParaRPr lang="en-US" sz="1900" dirty="0">
                        <a:effectLst/>
                      </a:endParaRPr>
                    </a:p>
                    <a:p>
                      <a:pPr algn="just" rtl="1">
                        <a:spcAft>
                          <a:spcPts val="0"/>
                        </a:spcAft>
                      </a:pPr>
                      <a:r>
                        <a:rPr lang="he-IL" sz="1900" dirty="0">
                          <a:effectLst/>
                          <a:cs typeface="Varela Round" panose="00000500000000000000" pitchFamily="2" charset="-79"/>
                        </a:rPr>
                        <a:t>ו בְּכֹל מוֹשְׁבוֹתֵיכֶם הֶעָרִים </a:t>
                      </a:r>
                      <a:r>
                        <a:rPr lang="he-IL" sz="1900" dirty="0">
                          <a:solidFill>
                            <a:srgbClr val="00B050"/>
                          </a:solidFill>
                          <a:effectLst/>
                          <a:cs typeface="Varela Round" panose="00000500000000000000" pitchFamily="2" charset="-79"/>
                        </a:rPr>
                        <a:t>תֶּחֱרַבְנָה</a:t>
                      </a:r>
                      <a:r>
                        <a:rPr lang="he-IL" sz="1900" dirty="0">
                          <a:effectLst/>
                          <a:cs typeface="Varela Round" panose="00000500000000000000" pitchFamily="2" charset="-79"/>
                        </a:rPr>
                        <a:t> וְהַבָּמוֹת </a:t>
                      </a:r>
                      <a:r>
                        <a:rPr lang="he-IL" sz="1900" dirty="0" err="1">
                          <a:solidFill>
                            <a:srgbClr val="00B050"/>
                          </a:solidFill>
                          <a:effectLst/>
                          <a:cs typeface="Varela Round" panose="00000500000000000000" pitchFamily="2" charset="-79"/>
                        </a:rPr>
                        <a:t>תִּישָׁמְנָה</a:t>
                      </a:r>
                      <a:r>
                        <a:rPr lang="he-IL" sz="1900" dirty="0">
                          <a:effectLst/>
                          <a:cs typeface="Varela Round" panose="00000500000000000000" pitchFamily="2" charset="-79"/>
                        </a:rPr>
                        <a:t> לְמַעַן- יֶחֶרְבוּ וְיֶאְשְׁמוּ מִזְבְּחוֹתֵיכֶם וְנִשְׁבְּרוּ </a:t>
                      </a:r>
                      <a:r>
                        <a:rPr lang="he-IL" sz="1900" dirty="0" err="1">
                          <a:effectLst/>
                          <a:cs typeface="Varela Round" panose="00000500000000000000" pitchFamily="2" charset="-79"/>
                        </a:rPr>
                        <a:t>וְנִשְׁבְּתו</a:t>
                      </a:r>
                      <a:r>
                        <a:rPr lang="he-IL" sz="1900" dirty="0">
                          <a:effectLst/>
                          <a:cs typeface="Varela Round" panose="00000500000000000000" pitchFamily="2" charset="-79"/>
                        </a:rPr>
                        <a:t>ּ </a:t>
                      </a:r>
                      <a:r>
                        <a:rPr lang="he-IL" sz="1900" dirty="0" err="1">
                          <a:effectLst/>
                          <a:cs typeface="Varela Round" panose="00000500000000000000" pitchFamily="2" charset="-79"/>
                        </a:rPr>
                        <a:t>גִּלּוּלֵיכֶם</a:t>
                      </a:r>
                      <a:r>
                        <a:rPr lang="he-IL" sz="1900" dirty="0">
                          <a:effectLst/>
                          <a:cs typeface="Varela Round" panose="00000500000000000000" pitchFamily="2" charset="-79"/>
                        </a:rPr>
                        <a:t> וְנִגְדְּעוּ </a:t>
                      </a:r>
                      <a:r>
                        <a:rPr lang="he-IL" sz="1900" dirty="0" err="1">
                          <a:effectLst/>
                          <a:cs typeface="Varela Round" panose="00000500000000000000" pitchFamily="2" charset="-79"/>
                        </a:rPr>
                        <a:t>חַמָּנֵיכֶם</a:t>
                      </a:r>
                      <a:r>
                        <a:rPr lang="he-IL" sz="1900" dirty="0">
                          <a:effectLst/>
                          <a:cs typeface="Varela Round" panose="00000500000000000000" pitchFamily="2" charset="-79"/>
                        </a:rPr>
                        <a:t> וְנִמְחוּ מַעֲשֵׂיכֶם:</a:t>
                      </a:r>
                      <a:endParaRPr lang="en-US" sz="1900" dirty="0">
                        <a:effectLst/>
                      </a:endParaRPr>
                    </a:p>
                    <a:p>
                      <a:pPr algn="just" rtl="1">
                        <a:spcAft>
                          <a:spcPts val="0"/>
                        </a:spcAft>
                      </a:pPr>
                      <a:r>
                        <a:rPr lang="he-IL" sz="1900" dirty="0">
                          <a:effectLst/>
                          <a:cs typeface="Varela Round" panose="00000500000000000000" pitchFamily="2" charset="-79"/>
                        </a:rPr>
                        <a:t>ז וְנָפַל חָלָל בְּתוֹכְכֶם </a:t>
                      </a:r>
                      <a:r>
                        <a:rPr lang="he-IL" sz="1900" dirty="0">
                          <a:solidFill>
                            <a:srgbClr val="7030A0"/>
                          </a:solidFill>
                          <a:effectLst/>
                          <a:cs typeface="Varela Round" panose="00000500000000000000" pitchFamily="2" charset="-79"/>
                        </a:rPr>
                        <a:t>וִידַעְתֶּם כִּי-אֲנִי ה':</a:t>
                      </a:r>
                      <a:endParaRPr lang="en-US" sz="1900" dirty="0">
                        <a:solidFill>
                          <a:srgbClr val="7030A0"/>
                        </a:solidFill>
                        <a:effectLst/>
                      </a:endParaRPr>
                    </a:p>
                    <a:p>
                      <a:pPr algn="just" rtl="1">
                        <a:spcAft>
                          <a:spcPts val="0"/>
                        </a:spcAft>
                      </a:pPr>
                      <a:r>
                        <a:rPr lang="he-IL" sz="1900" dirty="0">
                          <a:effectLst/>
                          <a:cs typeface="Varela Round" panose="00000500000000000000" pitchFamily="2" charset="-79"/>
                        </a:rPr>
                        <a:t>...</a:t>
                      </a:r>
                      <a:endParaRPr lang="en-US" sz="1900" dirty="0">
                        <a:effectLst/>
                      </a:endParaRPr>
                    </a:p>
                    <a:p>
                      <a:pPr algn="just" rtl="1">
                        <a:spcAft>
                          <a:spcPts val="0"/>
                        </a:spcAft>
                      </a:pPr>
                      <a:r>
                        <a:rPr lang="he-IL" sz="1900" dirty="0">
                          <a:effectLst/>
                          <a:cs typeface="Varela Round" panose="00000500000000000000" pitchFamily="2" charset="-79"/>
                        </a:rPr>
                        <a:t>יד וְנָטִיתִי אֶת-יָדִי עֲלֵיהֶם וְנָתַתִּי אֶת-הָאָרֶץ </a:t>
                      </a:r>
                      <a:r>
                        <a:rPr lang="he-IL" sz="1900" dirty="0">
                          <a:solidFill>
                            <a:srgbClr val="00B050"/>
                          </a:solidFill>
                          <a:effectLst/>
                          <a:cs typeface="Varela Round" panose="00000500000000000000" pitchFamily="2" charset="-79"/>
                        </a:rPr>
                        <a:t>שְׁמָמָה וּמְשַׁמָּה </a:t>
                      </a:r>
                      <a:r>
                        <a:rPr lang="he-IL" sz="1900" dirty="0">
                          <a:effectLst/>
                          <a:cs typeface="Varela Round" panose="00000500000000000000" pitchFamily="2" charset="-79"/>
                        </a:rPr>
                        <a:t>מִמִּדְבַּר דִּבְלָתָה בְּכֹל מוֹשְׁבוֹתֵיהֶם </a:t>
                      </a:r>
                      <a:r>
                        <a:rPr lang="he-IL" sz="1900" dirty="0">
                          <a:solidFill>
                            <a:srgbClr val="7030A0"/>
                          </a:solidFill>
                          <a:effectLst/>
                          <a:cs typeface="Varela Round" panose="00000500000000000000" pitchFamily="2" charset="-79"/>
                        </a:rPr>
                        <a:t>וְיָדְעוּ כִּי-אֲנִי ה':</a:t>
                      </a:r>
                      <a:endParaRPr lang="en-US" sz="1900" dirty="0">
                        <a:solidFill>
                          <a:srgbClr val="7030A0"/>
                        </a:solidFill>
                        <a:effectLst/>
                        <a:latin typeface="Calibri" panose="020F0502020204030204" pitchFamily="34" charset="0"/>
                        <a:ea typeface="Calibri" panose="020F0502020204030204" pitchFamily="34" charset="0"/>
                        <a:cs typeface="David" panose="020E0502060401010101" pitchFamily="34" charset="-79"/>
                      </a:endParaRPr>
                    </a:p>
                  </a:txBody>
                  <a:tcPr marL="74134" marR="74134" marT="0" marB="0"/>
                </a:tc>
                <a:tc>
                  <a:txBody>
                    <a:bodyPr/>
                    <a:lstStyle/>
                    <a:p>
                      <a:pPr algn="just" rtl="1">
                        <a:spcAft>
                          <a:spcPts val="0"/>
                        </a:spcAft>
                      </a:pPr>
                      <a:r>
                        <a:rPr lang="he-IL" sz="1900" dirty="0">
                          <a:effectLst/>
                          <a:cs typeface="Varela Round" panose="00000500000000000000" pitchFamily="2" charset="-79"/>
                        </a:rPr>
                        <a:t>ב בֶּן-אָדָם שִׂים פָּנֶיךָ עַל-הַר שֵׂעִיר </a:t>
                      </a:r>
                      <a:r>
                        <a:rPr lang="he-IL" sz="1900" dirty="0" err="1">
                          <a:effectLst/>
                          <a:cs typeface="Varela Round" panose="00000500000000000000" pitchFamily="2" charset="-79"/>
                        </a:rPr>
                        <a:t>וְהִנָּבֵא</a:t>
                      </a:r>
                      <a:r>
                        <a:rPr lang="he-IL" sz="1900" dirty="0">
                          <a:effectLst/>
                          <a:cs typeface="Varela Round" panose="00000500000000000000" pitchFamily="2" charset="-79"/>
                        </a:rPr>
                        <a:t> עָלָיו:</a:t>
                      </a:r>
                      <a:endParaRPr lang="en-US" sz="1900" dirty="0">
                        <a:effectLst/>
                      </a:endParaRPr>
                    </a:p>
                    <a:p>
                      <a:pPr algn="just" rtl="1">
                        <a:spcAft>
                          <a:spcPts val="0"/>
                        </a:spcAft>
                      </a:pPr>
                      <a:r>
                        <a:rPr lang="he-IL" sz="1900" dirty="0">
                          <a:effectLst/>
                          <a:cs typeface="Varela Round" panose="00000500000000000000" pitchFamily="2" charset="-79"/>
                        </a:rPr>
                        <a:t>ג וְאָמַרְתָּ לּוֹ כֹּה אָמַר ה' </a:t>
                      </a:r>
                      <a:r>
                        <a:rPr lang="he-IL" sz="1900" b="0" dirty="0">
                          <a:effectLst/>
                          <a:cs typeface="Varela Round" panose="00000500000000000000" pitchFamily="2" charset="-79"/>
                        </a:rPr>
                        <a:t>א-לוקים הִנְנִי אֵלֶיךָ הַר-שֵׂעִיר וְנָטִיתִי יָדִי עָלֶיךָ </a:t>
                      </a:r>
                      <a:r>
                        <a:rPr lang="he-IL" sz="1900" b="0" dirty="0" err="1">
                          <a:effectLst/>
                          <a:cs typeface="Varela Round" panose="00000500000000000000" pitchFamily="2" charset="-79"/>
                        </a:rPr>
                        <a:t>וּנְתַתִּיך</a:t>
                      </a:r>
                      <a:r>
                        <a:rPr lang="he-IL" sz="1900" b="0" dirty="0">
                          <a:effectLst/>
                          <a:cs typeface="Varela Round" panose="00000500000000000000" pitchFamily="2" charset="-79"/>
                        </a:rPr>
                        <a:t>ָ </a:t>
                      </a:r>
                      <a:r>
                        <a:rPr lang="he-IL" sz="1900" b="0" dirty="0">
                          <a:solidFill>
                            <a:srgbClr val="00B050"/>
                          </a:solidFill>
                          <a:effectLst/>
                          <a:cs typeface="Varela Round" panose="00000500000000000000" pitchFamily="2" charset="-79"/>
                        </a:rPr>
                        <a:t>שְׁמָמָה וּמְשַׁמָּה:</a:t>
                      </a:r>
                      <a:endParaRPr lang="en-US" sz="1900" b="0" dirty="0">
                        <a:solidFill>
                          <a:srgbClr val="00B050"/>
                        </a:solidFill>
                        <a:effectLst/>
                      </a:endParaRPr>
                    </a:p>
                    <a:p>
                      <a:pPr algn="just" rtl="1">
                        <a:spcAft>
                          <a:spcPts val="0"/>
                        </a:spcAft>
                      </a:pPr>
                      <a:r>
                        <a:rPr lang="he-IL" sz="1900" dirty="0">
                          <a:effectLst/>
                          <a:cs typeface="Varela Round" panose="00000500000000000000" pitchFamily="2" charset="-79"/>
                        </a:rPr>
                        <a:t>ד עָרֶיךָ </a:t>
                      </a:r>
                      <a:r>
                        <a:rPr lang="he-IL" sz="1900" dirty="0">
                          <a:solidFill>
                            <a:srgbClr val="00B050"/>
                          </a:solidFill>
                          <a:effectLst/>
                          <a:cs typeface="Varela Round" panose="00000500000000000000" pitchFamily="2" charset="-79"/>
                        </a:rPr>
                        <a:t>חָרְבָּה</a:t>
                      </a:r>
                      <a:r>
                        <a:rPr lang="he-IL" sz="1900" dirty="0">
                          <a:effectLst/>
                          <a:cs typeface="Varela Round" panose="00000500000000000000" pitchFamily="2" charset="-79"/>
                        </a:rPr>
                        <a:t> אָשִׂים וְאַתָּה </a:t>
                      </a:r>
                      <a:r>
                        <a:rPr lang="he-IL" sz="1900" dirty="0">
                          <a:solidFill>
                            <a:srgbClr val="00B050"/>
                          </a:solidFill>
                          <a:effectLst/>
                          <a:cs typeface="Varela Round" panose="00000500000000000000" pitchFamily="2" charset="-79"/>
                        </a:rPr>
                        <a:t>שְׁמָמָה </a:t>
                      </a:r>
                      <a:r>
                        <a:rPr lang="he-IL" sz="1900" dirty="0">
                          <a:effectLst/>
                          <a:cs typeface="Varela Round" panose="00000500000000000000" pitchFamily="2" charset="-79"/>
                        </a:rPr>
                        <a:t>תִהְיֶה וְיָדַעְתָּ כִּי-אֲנִי ה':</a:t>
                      </a:r>
                      <a:endParaRPr lang="en-US" sz="1900" dirty="0">
                        <a:effectLst/>
                      </a:endParaRPr>
                    </a:p>
                    <a:p>
                      <a:pPr algn="just" rtl="1">
                        <a:spcAft>
                          <a:spcPts val="0"/>
                        </a:spcAft>
                      </a:pPr>
                      <a:r>
                        <a:rPr lang="he-IL" sz="1900" dirty="0">
                          <a:effectLst/>
                          <a:cs typeface="Varela Round" panose="00000500000000000000" pitchFamily="2" charset="-79"/>
                        </a:rPr>
                        <a:t>ה יַעַן הֱיוֹת לְךָ אֵיבַת עוֹלָם וַתַּגֵּר אֶת-בְּנֵי-יִשְׂרָאֵל עַל-יְדֵי-</a:t>
                      </a:r>
                      <a:r>
                        <a:rPr lang="he-IL" sz="1900" dirty="0">
                          <a:solidFill>
                            <a:srgbClr val="FF0000"/>
                          </a:solidFill>
                          <a:effectLst/>
                          <a:cs typeface="Varela Round" panose="00000500000000000000" pitchFamily="2" charset="-79"/>
                        </a:rPr>
                        <a:t>חָרֶב</a:t>
                      </a:r>
                      <a:r>
                        <a:rPr lang="he-IL" sz="1900" dirty="0">
                          <a:effectLst/>
                          <a:cs typeface="Varela Round" panose="00000500000000000000" pitchFamily="2" charset="-79"/>
                        </a:rPr>
                        <a:t> בְּעֵת אֵידָם בְּעֵת </a:t>
                      </a:r>
                      <a:r>
                        <a:rPr lang="he-IL" sz="1900" dirty="0" err="1">
                          <a:effectLst/>
                          <a:cs typeface="Varela Round" panose="00000500000000000000" pitchFamily="2" charset="-79"/>
                        </a:rPr>
                        <a:t>עֲוֹן</a:t>
                      </a:r>
                      <a:r>
                        <a:rPr lang="he-IL" sz="1900" dirty="0">
                          <a:effectLst/>
                          <a:cs typeface="Varela Round" panose="00000500000000000000" pitchFamily="2" charset="-79"/>
                        </a:rPr>
                        <a:t> קֵץ:</a:t>
                      </a:r>
                      <a:endParaRPr lang="en-US" sz="1900" dirty="0">
                        <a:effectLst/>
                      </a:endParaRPr>
                    </a:p>
                    <a:p>
                      <a:pPr algn="just" rtl="1">
                        <a:spcAft>
                          <a:spcPts val="0"/>
                        </a:spcAft>
                      </a:pPr>
                      <a:r>
                        <a:rPr lang="he-IL" sz="1900" dirty="0">
                          <a:effectLst/>
                          <a:cs typeface="Varela Round" panose="00000500000000000000" pitchFamily="2" charset="-79"/>
                        </a:rPr>
                        <a:t>...</a:t>
                      </a:r>
                      <a:endParaRPr lang="en-US" sz="1900" dirty="0">
                        <a:effectLst/>
                      </a:endParaRPr>
                    </a:p>
                    <a:p>
                      <a:pPr algn="just" rtl="1">
                        <a:spcAft>
                          <a:spcPts val="0"/>
                        </a:spcAft>
                      </a:pPr>
                      <a:r>
                        <a:rPr lang="he-IL" sz="1900" dirty="0">
                          <a:effectLst/>
                          <a:cs typeface="Varela Round" panose="00000500000000000000" pitchFamily="2" charset="-79"/>
                        </a:rPr>
                        <a:t>ז וְנָתַתִּי אֶת-הַר שֵׂעִיר </a:t>
                      </a:r>
                      <a:r>
                        <a:rPr lang="he-IL" sz="1900" dirty="0">
                          <a:solidFill>
                            <a:srgbClr val="00B050"/>
                          </a:solidFill>
                          <a:effectLst/>
                          <a:cs typeface="Varela Round" panose="00000500000000000000" pitchFamily="2" charset="-79"/>
                        </a:rPr>
                        <a:t>לְשִׁמֲמָה וּשְׁמָמָה </a:t>
                      </a:r>
                      <a:r>
                        <a:rPr lang="he-IL" sz="1900" dirty="0">
                          <a:effectLst/>
                          <a:cs typeface="Varela Round" panose="00000500000000000000" pitchFamily="2" charset="-79"/>
                        </a:rPr>
                        <a:t>וְהִכְרַתִּי מִמֶּנּוּ עֹבֵר וָשָׁב:</a:t>
                      </a:r>
                      <a:endParaRPr lang="en-US" sz="1900" dirty="0">
                        <a:effectLst/>
                      </a:endParaRPr>
                    </a:p>
                    <a:p>
                      <a:pPr algn="just" rtl="1">
                        <a:spcAft>
                          <a:spcPts val="0"/>
                        </a:spcAft>
                      </a:pPr>
                      <a:r>
                        <a:rPr lang="he-IL" sz="1900" dirty="0">
                          <a:effectLst/>
                          <a:cs typeface="Varela Round" panose="00000500000000000000" pitchFamily="2" charset="-79"/>
                        </a:rPr>
                        <a:t>ח </a:t>
                      </a:r>
                      <a:r>
                        <a:rPr lang="he-IL" sz="1900" dirty="0" err="1">
                          <a:effectLst/>
                          <a:cs typeface="Varela Round" panose="00000500000000000000" pitchFamily="2" charset="-79"/>
                        </a:rPr>
                        <a:t>וּמִלֵּאתִי</a:t>
                      </a:r>
                      <a:r>
                        <a:rPr lang="he-IL" sz="1900" dirty="0">
                          <a:effectLst/>
                          <a:cs typeface="Varela Round" panose="00000500000000000000" pitchFamily="2" charset="-79"/>
                        </a:rPr>
                        <a:t> אֶת-הָרָיו חֲלָלָיו גִּבְעוֹתֶיךָ </a:t>
                      </a:r>
                      <a:r>
                        <a:rPr lang="he-IL" sz="1900" dirty="0" err="1">
                          <a:effectLst/>
                          <a:cs typeface="Varela Round" panose="00000500000000000000" pitchFamily="2" charset="-79"/>
                        </a:rPr>
                        <a:t>וְגֵיאוֹתֶיך</a:t>
                      </a:r>
                      <a:r>
                        <a:rPr lang="he-IL" sz="1900" dirty="0">
                          <a:effectLst/>
                          <a:cs typeface="Varela Round" panose="00000500000000000000" pitchFamily="2" charset="-79"/>
                        </a:rPr>
                        <a:t>ָ וְכָל-אֲפִיקֶיךָ חַלְלֵי</a:t>
                      </a:r>
                      <a:r>
                        <a:rPr lang="he-IL" sz="1900" dirty="0">
                          <a:solidFill>
                            <a:srgbClr val="FF0000"/>
                          </a:solidFill>
                          <a:effectLst/>
                          <a:cs typeface="Varela Round" panose="00000500000000000000" pitchFamily="2" charset="-79"/>
                        </a:rPr>
                        <a:t>-חֶרֶב </a:t>
                      </a:r>
                      <a:r>
                        <a:rPr lang="he-IL" sz="1900" dirty="0">
                          <a:effectLst/>
                          <a:cs typeface="Varela Round" panose="00000500000000000000" pitchFamily="2" charset="-79"/>
                        </a:rPr>
                        <a:t>יִפְּלוּ בָהֶם:</a:t>
                      </a:r>
                      <a:endParaRPr lang="en-US" sz="1900" dirty="0">
                        <a:effectLst/>
                      </a:endParaRPr>
                    </a:p>
                    <a:p>
                      <a:pPr algn="just" rtl="1">
                        <a:spcAft>
                          <a:spcPts val="0"/>
                        </a:spcAft>
                      </a:pPr>
                      <a:r>
                        <a:rPr lang="he-IL" sz="1900" dirty="0">
                          <a:effectLst/>
                          <a:cs typeface="Varela Round" panose="00000500000000000000" pitchFamily="2" charset="-79"/>
                        </a:rPr>
                        <a:t>ט</a:t>
                      </a:r>
                      <a:r>
                        <a:rPr lang="he-IL" sz="1900" dirty="0">
                          <a:solidFill>
                            <a:srgbClr val="00B050"/>
                          </a:solidFill>
                          <a:effectLst/>
                          <a:cs typeface="Varela Round" panose="00000500000000000000" pitchFamily="2" charset="-79"/>
                        </a:rPr>
                        <a:t> שִׁמֲמוֹת </a:t>
                      </a:r>
                      <a:r>
                        <a:rPr lang="he-IL" sz="1900" dirty="0">
                          <a:effectLst/>
                          <a:cs typeface="Varela Round" panose="00000500000000000000" pitchFamily="2" charset="-79"/>
                        </a:rPr>
                        <a:t>עוֹלָם אֶתֶּנְךָ וְעָרֶיךָ לֹא תָשׁוֹבְנָה </a:t>
                      </a:r>
                      <a:r>
                        <a:rPr lang="he-IL" sz="1900" dirty="0">
                          <a:solidFill>
                            <a:srgbClr val="7030A0"/>
                          </a:solidFill>
                          <a:effectLst/>
                          <a:cs typeface="Varela Round" panose="00000500000000000000" pitchFamily="2" charset="-79"/>
                        </a:rPr>
                        <a:t>וִידַעְתֶּם כִּי-אֲנִי ה':</a:t>
                      </a:r>
                      <a:endParaRPr lang="en-US" sz="1900" dirty="0">
                        <a:solidFill>
                          <a:srgbClr val="7030A0"/>
                        </a:solidFill>
                        <a:effectLst/>
                      </a:endParaRPr>
                    </a:p>
                    <a:p>
                      <a:pPr algn="just" rtl="1">
                        <a:spcAft>
                          <a:spcPts val="0"/>
                        </a:spcAft>
                      </a:pPr>
                      <a:r>
                        <a:rPr lang="he-IL" sz="1900" dirty="0">
                          <a:effectLst/>
                          <a:cs typeface="Varela Round" panose="00000500000000000000" pitchFamily="2" charset="-79"/>
                        </a:rPr>
                        <a:t>י יַעַן אֲמָרְךָ אֶת-שְׁנֵי </a:t>
                      </a:r>
                      <a:r>
                        <a:rPr lang="he-IL" sz="1900" dirty="0" err="1">
                          <a:effectLst/>
                          <a:cs typeface="Varela Round" panose="00000500000000000000" pitchFamily="2" charset="-79"/>
                        </a:rPr>
                        <a:t>הַגּוֹיִם</a:t>
                      </a:r>
                      <a:r>
                        <a:rPr lang="he-IL" sz="1900" dirty="0">
                          <a:effectLst/>
                          <a:cs typeface="Varela Round" panose="00000500000000000000" pitchFamily="2" charset="-79"/>
                        </a:rPr>
                        <a:t> וְאֶת-שְׁתֵּי הָאֲרָצוֹת לִי תִהְיֶינָה וִירַשְׁנוּהָ וַה' שָׁם הָיָה:</a:t>
                      </a:r>
                      <a:endParaRPr lang="en-US" sz="1900" dirty="0">
                        <a:effectLst/>
                      </a:endParaRPr>
                    </a:p>
                    <a:p>
                      <a:pPr algn="just" rtl="1">
                        <a:spcAft>
                          <a:spcPts val="0"/>
                        </a:spcAft>
                      </a:pPr>
                      <a:r>
                        <a:rPr lang="he-IL" sz="1900" dirty="0">
                          <a:effectLst/>
                          <a:cs typeface="Varela Round" panose="00000500000000000000" pitchFamily="2" charset="-79"/>
                        </a:rPr>
                        <a:t>...טו כְּשִׂמְחָתְךָ לְנַחֲלַת בֵּית-יִשְׂרָאֵל עַל אֲשֶׁר-</a:t>
                      </a:r>
                      <a:r>
                        <a:rPr lang="he-IL" sz="1900" dirty="0">
                          <a:solidFill>
                            <a:srgbClr val="00B050"/>
                          </a:solidFill>
                          <a:effectLst/>
                          <a:cs typeface="Varela Round" panose="00000500000000000000" pitchFamily="2" charset="-79"/>
                        </a:rPr>
                        <a:t>שָׁמֵמָה </a:t>
                      </a:r>
                      <a:r>
                        <a:rPr lang="he-IL" sz="1900" dirty="0">
                          <a:effectLst/>
                          <a:cs typeface="Varela Round" panose="00000500000000000000" pitchFamily="2" charset="-79"/>
                        </a:rPr>
                        <a:t>כֵּן אֶעֱשֶׂה-לָּךְ </a:t>
                      </a:r>
                      <a:r>
                        <a:rPr lang="he-IL" sz="1900" dirty="0">
                          <a:solidFill>
                            <a:srgbClr val="00B050"/>
                          </a:solidFill>
                          <a:effectLst/>
                          <a:cs typeface="Varela Round" panose="00000500000000000000" pitchFamily="2" charset="-79"/>
                        </a:rPr>
                        <a:t>שְׁמָמָה</a:t>
                      </a:r>
                      <a:r>
                        <a:rPr lang="he-IL" sz="1900" dirty="0">
                          <a:effectLst/>
                          <a:cs typeface="Varela Round" panose="00000500000000000000" pitchFamily="2" charset="-79"/>
                        </a:rPr>
                        <a:t> תִהְיֶה הַר-שֵׂעִיר וְכָל-אֱדוֹם כֻּלָּהּ </a:t>
                      </a:r>
                      <a:r>
                        <a:rPr lang="he-IL" sz="1900" dirty="0">
                          <a:solidFill>
                            <a:srgbClr val="7030A0"/>
                          </a:solidFill>
                          <a:effectLst/>
                          <a:cs typeface="Varela Round" panose="00000500000000000000" pitchFamily="2" charset="-79"/>
                        </a:rPr>
                        <a:t>וְיָדְעוּ כִּי-אֲנִי ה':</a:t>
                      </a:r>
                      <a:endParaRPr lang="en-US" sz="1900" dirty="0">
                        <a:solidFill>
                          <a:srgbClr val="7030A0"/>
                        </a:solidFill>
                        <a:effectLst/>
                        <a:latin typeface="Calibri" panose="020F0502020204030204" pitchFamily="34" charset="0"/>
                        <a:ea typeface="Calibri" panose="020F0502020204030204" pitchFamily="34" charset="0"/>
                        <a:cs typeface="David" panose="020E0502060401010101" pitchFamily="34" charset="-79"/>
                      </a:endParaRPr>
                    </a:p>
                  </a:txBody>
                  <a:tcPr marL="74134" marR="74134" marT="0" marB="0"/>
                </a:tc>
                <a:extLst>
                  <a:ext uri="{0D108BD9-81ED-4DB2-BD59-A6C34878D82A}">
                    <a16:rowId xmlns:a16="http://schemas.microsoft.com/office/drawing/2014/main" val="3161570366"/>
                  </a:ext>
                </a:extLst>
              </a:tr>
            </a:tbl>
          </a:graphicData>
        </a:graphic>
      </p:graphicFrame>
    </p:spTree>
    <p:extLst>
      <p:ext uri="{BB962C8B-B14F-4D97-AF65-F5344CB8AC3E}">
        <p14:creationId xmlns:p14="http://schemas.microsoft.com/office/powerpoint/2010/main" val="99691391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1266</Words>
  <Application>Microsoft Office PowerPoint</Application>
  <PresentationFormat>מותאם אישית</PresentationFormat>
  <Paragraphs>203</Paragraphs>
  <Slides>22</Slides>
  <Notes>20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22</vt:i4>
      </vt:variant>
    </vt:vector>
  </HeadingPairs>
  <TitlesOfParts>
    <vt:vector size="26" baseType="lpstr">
      <vt:lpstr>Arial</vt:lpstr>
      <vt:lpstr>Calibri</vt:lpstr>
      <vt:lpstr>Varela Round</vt:lpstr>
      <vt:lpstr>ערכת נושא Office</vt:lpstr>
      <vt:lpstr>מערכת שידורים לאומית</vt:lpstr>
      <vt:lpstr>מה נלמד בשיעור? </vt:lpstr>
      <vt:lpstr>פתיחת ספר יחזקאל: יחזקאל א, א-ג</vt:lpstr>
      <vt:lpstr>תיאורי הזמן בפתיחת הספר</vt:lpstr>
      <vt:lpstr>תיאורי הזמן בפתיחת הספר</vt:lpstr>
      <vt:lpstr>היכן מנבא יחזקאל ולמי?</vt:lpstr>
      <vt:lpstr>מיהו הנביא יחזקאל?</vt:lpstr>
      <vt:lpstr>מבנה ספר יחזקאל</vt:lpstr>
      <vt:lpstr>נבואות אל ההרים</vt:lpstr>
      <vt:lpstr>משימה לסיכום חלק א'</vt:lpstr>
      <vt:lpstr>לסיכום השיעור</vt:lpstr>
      <vt:lpstr>מה נלמד בשיעור? </vt:lpstr>
      <vt:lpstr>יחזקאל ל"ו, א'-ז':  פניית ה' להרי ישראל 'אשר היו לבז וללעג'</vt:lpstr>
      <vt:lpstr>יחזקאל ל"ו, א'-ז':  הבטחת ה' לנקום בגוים הלועגים להרי ישראל</vt:lpstr>
      <vt:lpstr>עדות על מצבה של א"י בזמן הגלות</vt:lpstr>
      <vt:lpstr>מידה כנגד מידה: "לכן"   "יען"</vt:lpstr>
      <vt:lpstr>יחזקאל ל"ו, ח'-יב: גאולת הרי ישראל</vt:lpstr>
      <vt:lpstr>הקץ המגולה</vt:lpstr>
      <vt:lpstr>יחזקאל ל"ו, י"ג-ט"ו: הסרת חרפת ההרים</vt:lpstr>
      <vt:lpstr>לסיכום</vt:lpstr>
      <vt:lpstr>משימה לסיכום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Tali Mano</cp:lastModifiedBy>
  <cp:revision>36</cp:revision>
  <dcterms:created xsi:type="dcterms:W3CDTF">2020-03-15T19:13:03Z</dcterms:created>
  <dcterms:modified xsi:type="dcterms:W3CDTF">2020-04-20T08:43:36Z</dcterms:modified>
</cp:coreProperties>
</file>