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4"/>
  </p:notesMasterIdLst>
  <p:sldIdLst>
    <p:sldId id="257" r:id="rId2"/>
    <p:sldId id="262" r:id="rId3"/>
    <p:sldId id="263" r:id="rId4"/>
    <p:sldId id="288" r:id="rId5"/>
    <p:sldId id="301" r:id="rId6"/>
    <p:sldId id="307" r:id="rId7"/>
    <p:sldId id="323" r:id="rId8"/>
    <p:sldId id="311" r:id="rId9"/>
    <p:sldId id="310" r:id="rId10"/>
    <p:sldId id="312" r:id="rId11"/>
    <p:sldId id="313" r:id="rId12"/>
    <p:sldId id="314" r:id="rId13"/>
    <p:sldId id="315" r:id="rId14"/>
    <p:sldId id="316" r:id="rId15"/>
    <p:sldId id="318" r:id="rId16"/>
    <p:sldId id="302" r:id="rId17"/>
    <p:sldId id="319" r:id="rId18"/>
    <p:sldId id="320" r:id="rId19"/>
    <p:sldId id="321" r:id="rId20"/>
    <p:sldId id="322" r:id="rId21"/>
    <p:sldId id="308" r:id="rId22"/>
    <p:sldId id="291" r:id="rId2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A72"/>
    <a:srgbClr val="92D050"/>
    <a:srgbClr val="6CF0FF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353" autoAdjust="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2298" y="66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כ"ו/תמוז/תש"ף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93945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0129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067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129222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96000" y="191988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5" name="מלבן מעוגל 6">
            <a:extLst>
              <a:ext uri="{FF2B5EF4-FFF2-40B4-BE49-F238E27FC236}">
                <a16:creationId xmlns:a16="http://schemas.microsoft.com/office/drawing/2014/main" id="{B4A26894-BFC6-4CB2-9F98-6C0AB203AB11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לבן מעוגל 7">
            <a:extLst>
              <a:ext uri="{FF2B5EF4-FFF2-40B4-BE49-F238E27FC236}">
                <a16:creationId xmlns:a16="http://schemas.microsoft.com/office/drawing/2014/main" id="{93139C06-AB68-49E4-9F8F-F0E56072AD87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92F44B1F-CB02-4BE0-9593-98D37356833A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8" name="מלבן מעוגל 10">
            <a:extLst>
              <a:ext uri="{FF2B5EF4-FFF2-40B4-BE49-F238E27FC236}">
                <a16:creationId xmlns:a16="http://schemas.microsoft.com/office/drawing/2014/main" id="{F91DCBDE-92CA-433E-83D5-3B5D0DD4B449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194D36-FE0A-4C9F-8946-7441BBD041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65A56D-9132-4626-874B-D91437478839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D0F400-87FD-46D3-B4A3-AC189F03B752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8D9617-ADF9-485F-8AE6-FD3940CA7E4F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מציין מיקום של מספר שקופית 22">
            <a:extLst>
              <a:ext uri="{FF2B5EF4-FFF2-40B4-BE49-F238E27FC236}">
                <a16:creationId xmlns:a16="http://schemas.microsoft.com/office/drawing/2014/main" id="{1D40CDBA-CE8D-4E82-AAAC-CCBC39F3F87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101B9CB6-49B4-453D-B184-EBAC942B41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61052" y="3409122"/>
            <a:ext cx="9203635" cy="804863"/>
          </a:xfrm>
        </p:spPr>
        <p:txBody>
          <a:bodyPr/>
          <a:lstStyle>
            <a:lvl1pPr marL="0" indent="0" algn="ctr" rtl="0">
              <a:buNone/>
              <a:defRPr/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כ"ו/תמוז/תש"ף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74" r:id="rId4"/>
    <p:sldLayoutId id="2147483675" r:id="rId5"/>
    <p:sldLayoutId id="2147483650" r:id="rId6"/>
    <p:sldLayoutId id="2147483676" r:id="rId7"/>
    <p:sldLayoutId id="2147483653" r:id="rId8"/>
    <p:sldLayoutId id="2147483666" r:id="rId9"/>
    <p:sldLayoutId id="2147483677" r:id="rId10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9D7D25F-7535-446B-9840-8F392A1EA2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73910" y="875448"/>
            <a:ext cx="11161453" cy="4498174"/>
          </a:xfrm>
        </p:spPr>
        <p:txBody>
          <a:bodyPr>
            <a:normAutofit fontScale="92500" lnSpcReduction="10000"/>
          </a:bodyPr>
          <a:lstStyle/>
          <a:p>
            <a:r>
              <a:rPr lang="he-IL" dirty="0"/>
              <a:t>שפות תכנות נמוכות – </a:t>
            </a:r>
            <a:r>
              <a:rPr lang="en-US" dirty="0"/>
              <a:t>Low level</a:t>
            </a:r>
          </a:p>
          <a:p>
            <a:pPr lvl="1"/>
            <a:r>
              <a:rPr lang="he-IL" dirty="0"/>
              <a:t>התוכנית רצה על רכיבי החומרה ב"שפת מכונה" – </a:t>
            </a:r>
            <a:r>
              <a:rPr lang="en-US" dirty="0"/>
              <a:t>machine language</a:t>
            </a:r>
            <a:r>
              <a:rPr lang="he-IL" dirty="0"/>
              <a:t> </a:t>
            </a:r>
          </a:p>
          <a:p>
            <a:pPr lvl="2"/>
            <a:r>
              <a:rPr lang="he-IL" dirty="0"/>
              <a:t>צירוף של 0 ו -1, שמאוד קשה להבנה.</a:t>
            </a:r>
          </a:p>
          <a:p>
            <a:pPr lvl="1"/>
            <a:r>
              <a:rPr lang="he-IL" dirty="0"/>
              <a:t>לכן פותחה שפת </a:t>
            </a:r>
            <a:r>
              <a:rPr lang="he-IL" dirty="0" err="1"/>
              <a:t>האסמבלי</a:t>
            </a:r>
            <a:r>
              <a:rPr lang="he-IL" dirty="0"/>
              <a:t> – </a:t>
            </a:r>
            <a:r>
              <a:rPr lang="en-US" dirty="0"/>
              <a:t>Assembly</a:t>
            </a:r>
            <a:r>
              <a:rPr lang="he-IL" dirty="0"/>
              <a:t> , או שפת סף</a:t>
            </a:r>
          </a:p>
          <a:p>
            <a:pPr lvl="2"/>
            <a:r>
              <a:rPr lang="he-IL" dirty="0"/>
              <a:t>הקוד הוחלף לביטויים או מלים מובנות, למשל </a:t>
            </a:r>
            <a:r>
              <a:rPr lang="en-US" dirty="0"/>
              <a:t>add, mov</a:t>
            </a:r>
          </a:p>
          <a:p>
            <a:pPr lvl="2"/>
            <a:r>
              <a:rPr lang="he-IL" dirty="0"/>
              <a:t>קוד אסמבלי מתורגם לשפת מכונה ע"י תוכנת אסמבלר  </a:t>
            </a:r>
            <a:r>
              <a:rPr lang="en-US" dirty="0"/>
              <a:t> Assembler</a:t>
            </a:r>
          </a:p>
          <a:p>
            <a:pPr lvl="2"/>
            <a:r>
              <a:rPr lang="he-IL" dirty="0"/>
              <a:t>חיסרון: השפה תלויה בחומרה – ולכן התוכנה לא תוכל לרוץ על מחשב אחר</a:t>
            </a:r>
            <a:endParaRPr lang="en-US" dirty="0"/>
          </a:p>
          <a:p>
            <a:pPr marL="914491" lvl="2" indent="0">
              <a:buNone/>
            </a:pPr>
            <a:endParaRPr lang="en-US" dirty="0"/>
          </a:p>
          <a:p>
            <a:r>
              <a:rPr lang="he-IL" dirty="0"/>
              <a:t>שפות עיליות –</a:t>
            </a:r>
            <a:r>
              <a:rPr lang="en-US" dirty="0"/>
              <a:t>high level </a:t>
            </a:r>
          </a:p>
          <a:p>
            <a:pPr lvl="1"/>
            <a:r>
              <a:rPr lang="he-IL" dirty="0"/>
              <a:t>מופשטות ומובנות, אינן תלויות בחומרה. למשל:</a:t>
            </a:r>
          </a:p>
          <a:p>
            <a:pPr lvl="1"/>
            <a:r>
              <a:rPr lang="en-US" dirty="0"/>
              <a:t>Fortran, Pascal, C</a:t>
            </a:r>
          </a:p>
          <a:p>
            <a:pPr lvl="1"/>
            <a:r>
              <a:rPr lang="en-US" dirty="0"/>
              <a:t>C#, Java, Python</a:t>
            </a:r>
            <a:endParaRPr lang="he-IL" dirty="0"/>
          </a:p>
          <a:p>
            <a:pPr marL="457245" lvl="1" indent="0">
              <a:buNone/>
            </a:pPr>
            <a:endParaRPr lang="he-IL" sz="2400" dirty="0"/>
          </a:p>
          <a:p>
            <a:pPr marL="457245" lvl="1" indent="0">
              <a:buNone/>
            </a:pPr>
            <a:endParaRPr lang="he-IL" sz="2400" dirty="0"/>
          </a:p>
          <a:p>
            <a:pPr lvl="1"/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AAB3BE5-F5F5-49F5-90D7-F55D78244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סוגי שפות התכנות</a:t>
            </a:r>
            <a:endParaRPr lang="en-IL" dirty="0"/>
          </a:p>
        </p:txBody>
      </p:sp>
      <p:pic>
        <p:nvPicPr>
          <p:cNvPr id="3074" name="Picture 2" descr="Assembly language and machine code - Gary explains">
            <a:extLst>
              <a:ext uri="{FF2B5EF4-FFF2-40B4-BE49-F238E27FC236}">
                <a16:creationId xmlns:a16="http://schemas.microsoft.com/office/drawing/2014/main" id="{45B80B65-5CFD-4831-8C5C-68F6F4A27B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76" y="1765737"/>
            <a:ext cx="3143588" cy="1766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137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DC499B-DD27-4152-96BB-DF0E02EE0F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647029"/>
          </a:xfrm>
        </p:spPr>
        <p:txBody>
          <a:bodyPr/>
          <a:lstStyle/>
          <a:p>
            <a:r>
              <a:rPr lang="he-IL" dirty="0"/>
              <a:t>מקנה הבנה עמוקה של אופן פעולת המחשב </a:t>
            </a:r>
          </a:p>
          <a:p>
            <a:pPr lvl="1"/>
            <a:r>
              <a:rPr lang="he-IL" dirty="0"/>
              <a:t>אין "קופסאות שחורות"  - כל הרכיבים נגישים למתכנת</a:t>
            </a:r>
          </a:p>
          <a:p>
            <a:pPr lvl="1"/>
            <a:r>
              <a:rPr lang="he-IL" dirty="0"/>
              <a:t>תכנות ישירות על רכיבי המחשב</a:t>
            </a:r>
          </a:p>
          <a:p>
            <a:pPr lvl="1"/>
            <a:r>
              <a:rPr lang="he-IL" dirty="0"/>
              <a:t>מסייע באיתור באגים ופתרונות יצירתיים לבעיות  </a:t>
            </a:r>
          </a:p>
          <a:p>
            <a:r>
              <a:rPr lang="he-IL" dirty="0"/>
              <a:t>כלי טכנולוגי חשוב לעולמות מדעי המחשב והסייבר</a:t>
            </a:r>
          </a:p>
          <a:p>
            <a:pPr lvl="1"/>
            <a:r>
              <a:rPr lang="he-IL" dirty="0"/>
              <a:t>פיתוח קומפיילרים</a:t>
            </a:r>
          </a:p>
          <a:p>
            <a:pPr lvl="1"/>
            <a:r>
              <a:rPr lang="he-IL" dirty="0"/>
              <a:t>פיתוח מערכות הפעלה </a:t>
            </a:r>
          </a:p>
          <a:p>
            <a:pPr lvl="1"/>
            <a:r>
              <a:rPr lang="he-IL" dirty="0"/>
              <a:t>יכולת מחקר קוד על ידי </a:t>
            </a:r>
            <a:r>
              <a:rPr lang="en-US" dirty="0"/>
              <a:t>Reverse Engineering</a:t>
            </a:r>
          </a:p>
          <a:p>
            <a:r>
              <a:rPr lang="he-IL" dirty="0"/>
              <a:t>יעיל לעבודה עם בקרים ומערכות משובצות מחשב (</a:t>
            </a:r>
            <a:r>
              <a:rPr lang="en-US" dirty="0"/>
              <a:t>embedded systems</a:t>
            </a:r>
            <a:r>
              <a:rPr lang="he-IL" dirty="0"/>
              <a:t>) </a:t>
            </a:r>
          </a:p>
          <a:p>
            <a:pPr lvl="1"/>
            <a:r>
              <a:rPr lang="he-IL" dirty="0"/>
              <a:t>ממשקי חומרה, גודל קובץ קטן</a:t>
            </a:r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F011130-8C87-4E55-B537-C65C44998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אז למה ללמוד אסמבלי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2581589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52ABB0-404A-4700-938F-3F51CFBCB0F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he-IL" dirty="0"/>
              <a:t>מבנה המחשב – ארכיטקטורת פון נוימן:</a:t>
            </a:r>
          </a:p>
          <a:p>
            <a:pPr lvl="1"/>
            <a:r>
              <a:rPr lang="he-IL" dirty="0"/>
              <a:t>מעבד</a:t>
            </a:r>
          </a:p>
          <a:p>
            <a:pPr lvl="1"/>
            <a:r>
              <a:rPr lang="he-IL" dirty="0"/>
              <a:t>זיכרון</a:t>
            </a:r>
          </a:p>
          <a:p>
            <a:pPr lvl="1"/>
            <a:r>
              <a:rPr lang="he-IL" dirty="0"/>
              <a:t>יחידת אריתמטית לוגית</a:t>
            </a:r>
          </a:p>
          <a:p>
            <a:pPr lvl="1"/>
            <a:r>
              <a:rPr lang="he-IL" dirty="0"/>
              <a:t>קלט/פלט</a:t>
            </a:r>
          </a:p>
          <a:p>
            <a:r>
              <a:rPr lang="he-IL" dirty="0"/>
              <a:t>שפות עיליות לעומת אסמבלי ושפת מכונה</a:t>
            </a:r>
          </a:p>
          <a:p>
            <a:r>
              <a:rPr lang="he-IL" dirty="0"/>
              <a:t>המידע במחשב מיוצג רק על ידי 1 או 0 – </a:t>
            </a:r>
            <a:r>
              <a:rPr lang="he-IL" b="1" dirty="0"/>
              <a:t>ייצוג בינארי</a:t>
            </a:r>
          </a:p>
          <a:p>
            <a:endParaRPr lang="he-IL" dirty="0"/>
          </a:p>
          <a:p>
            <a:r>
              <a:rPr lang="he-IL" dirty="0"/>
              <a:t>כדי להמשיך – נעבור להבין איך באמת מיוצג המידע במחשב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F1A9B6C-6A5E-481C-8082-F8155235C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 למבנה המחשב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8084472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1F15D19-F173-431B-8646-6FF10B1E4F3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he-IL" sz="2800" dirty="0"/>
              <a:t>נלמד על בסיסי ספירה שונים</a:t>
            </a:r>
          </a:p>
          <a:p>
            <a:r>
              <a:rPr lang="he-IL" sz="2800" dirty="0"/>
              <a:t>נלמד לבצע המרות בין בסיסי ספירה</a:t>
            </a:r>
            <a:endParaRPr lang="en-IL" sz="2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394E6B8-C805-4AC6-9D12-337CF67B3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מבוא לשיטת ספירה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588689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A02C4EA8-0662-4640-8C7B-52E67A58E65F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515273" y="1397782"/>
                <a:ext cx="11161453" cy="4062435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0, 1, 2, 3, 4, 5, 6, 7, 8, 9</a:t>
                </a:r>
              </a:p>
              <a:p>
                <a:pPr marL="0" indent="0">
                  <a:buNone/>
                </a:pPr>
                <a:r>
                  <a:rPr lang="en-US" dirty="0"/>
                  <a:t>10, 11, ………………..19</a:t>
                </a:r>
              </a:p>
              <a:p>
                <a:pPr marL="0" indent="0">
                  <a:buNone/>
                </a:pPr>
                <a:r>
                  <a:rPr lang="en-US" dirty="0"/>
                  <a:t>20,……………………..29</a:t>
                </a:r>
              </a:p>
              <a:p>
                <a:pPr marL="0" indent="0">
                  <a:buNone/>
                </a:pPr>
                <a:r>
                  <a:rPr lang="en-US" dirty="0"/>
                  <a:t>30,  40, ……90,          99</a:t>
                </a:r>
              </a:p>
              <a:p>
                <a:pPr marL="0" indent="0">
                  <a:buNone/>
                </a:pPr>
                <a:r>
                  <a:rPr lang="en-US" dirty="0"/>
                  <a:t>100!!!            </a:t>
                </a:r>
              </a:p>
              <a:p>
                <a:endParaRPr lang="he-IL" dirty="0"/>
              </a:p>
              <a:p>
                <a:pPr marL="0" indent="0">
                  <a:buNone/>
                </a:pPr>
                <a:r>
                  <a:rPr lang="he-IL" u="sng" dirty="0"/>
                  <a:t>מבט יותר מתמטי:</a:t>
                </a:r>
                <a:endParaRPr lang="en-US" u="sng" dirty="0"/>
              </a:p>
              <a:p>
                <a14:m>
                  <m:oMath xmlns:m="http://schemas.openxmlformats.org/officeDocument/2006/math">
                    <m:r>
                      <a:rPr lang="en-IL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97</m:t>
                    </m:r>
                    <m:r>
                      <a:rPr lang="en-IL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7</m:t>
                    </m:r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∗</m:t>
                    </m:r>
                    <m:sSup>
                      <m:sSupPr>
                        <m:ctrlPr>
                          <a:rPr lang="en-IL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+ </m:t>
                    </m:r>
                    <m:r>
                      <a:rPr lang="en-IL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9</m:t>
                    </m:r>
                    <m:r>
                      <a:rPr lang="en-IL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∗</m:t>
                    </m:r>
                    <m:sSup>
                      <m:sSupPr>
                        <m:ctrlPr>
                          <a:rPr lang="en-IL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sup>
                    </m:sSup>
                  </m:oMath>
                </a14:m>
                <a:endParaRPr lang="en-US" dirty="0"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r>
                  <a:rPr lang="he-IL" dirty="0">
                    <a:ea typeface="Calibri" panose="020F0502020204030204" pitchFamily="34" charset="0"/>
                    <a:cs typeface="Arial" panose="020B0604020202020204" pitchFamily="34" charset="0"/>
                  </a:rPr>
                  <a:t>והמספר 8704?</a:t>
                </a:r>
                <a:endParaRPr lang="en-US" dirty="0"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8704</m:t>
                    </m:r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4</m:t>
                    </m:r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∗</m:t>
                    </m:r>
                    <m:sSup>
                      <m:sSupPr>
                        <m:ctrlPr>
                          <a:rPr lang="en-IL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0</m:t>
                    </m:r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∗</m:t>
                    </m:r>
                    <m:sSup>
                      <m:sSupPr>
                        <m:ctrlPr>
                          <a:rPr lang="en-IL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7</m:t>
                    </m:r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∗</m:t>
                    </m:r>
                    <m:sSup>
                      <m:sSupPr>
                        <m:ctrlPr>
                          <a:rPr lang="en-IL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8</m:t>
                    </m:r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∗</m:t>
                    </m:r>
                    <m:sSup>
                      <m:sSupPr>
                        <m:ctrlPr>
                          <a:rPr lang="en-IL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en-IL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endParaRPr lang="en-IL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A02C4EA8-0662-4640-8C7B-52E67A58E6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515273" y="1397782"/>
                <a:ext cx="11161453" cy="4062435"/>
              </a:xfrm>
              <a:blipFill>
                <a:blip r:embed="rId2"/>
                <a:stretch>
                  <a:fillRect t="-1649" r="-820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FADAEC1B-6301-4051-92D8-D0077E3DF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155448"/>
            <a:ext cx="10969399" cy="720000"/>
          </a:xfrm>
        </p:spPr>
        <p:txBody>
          <a:bodyPr/>
          <a:lstStyle/>
          <a:p>
            <a:r>
              <a:rPr lang="he-IL" dirty="0"/>
              <a:t>שיטת הספירה העשרונית (דצימלית</a:t>
            </a:r>
            <a:r>
              <a:rPr lang="en-US" dirty="0"/>
              <a:t> decimal - </a:t>
            </a:r>
            <a:r>
              <a:rPr lang="he-IL" dirty="0"/>
              <a:t>)</a:t>
            </a:r>
            <a:endParaRPr lang="en-IL" dirty="0"/>
          </a:p>
        </p:txBody>
      </p:sp>
      <p:pic>
        <p:nvPicPr>
          <p:cNvPr id="4100" name="Picture 4" descr="Young businessman in a workplace counting ten with fingers Premium Photo">
            <a:extLst>
              <a:ext uri="{FF2B5EF4-FFF2-40B4-BE49-F238E27FC236}">
                <a16:creationId xmlns:a16="http://schemas.microsoft.com/office/drawing/2014/main" id="{59E70997-8E9F-4B3A-BE96-5B7164C604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778" y="1548848"/>
            <a:ext cx="4689622" cy="2621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3719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56A2058-A2E3-4F20-B6D4-7A3A8386ADE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/>
              <a:t>בסיס 5:</a:t>
            </a:r>
          </a:p>
          <a:p>
            <a:pPr marL="457245" lvl="1" indent="0">
              <a:buNone/>
            </a:pPr>
            <a:r>
              <a:rPr lang="en-US" dirty="0"/>
              <a:t>0, 1, 2, 3, 4</a:t>
            </a:r>
          </a:p>
          <a:p>
            <a:pPr marL="457245" lvl="1" indent="0">
              <a:buNone/>
            </a:pPr>
            <a:r>
              <a:rPr lang="en-US" dirty="0"/>
              <a:t>10, 11, 12, 13, 14</a:t>
            </a:r>
          </a:p>
          <a:p>
            <a:pPr marL="457245" lvl="1" indent="0">
              <a:buNone/>
            </a:pPr>
            <a:r>
              <a:rPr lang="en-US" dirty="0"/>
              <a:t>20, 21, 22, 23, 24</a:t>
            </a:r>
          </a:p>
          <a:p>
            <a:pPr marL="457245" lvl="1" indent="0">
              <a:buNone/>
            </a:pPr>
            <a:r>
              <a:rPr lang="en-US" dirty="0"/>
              <a:t>30, 31, 32, 33, 34</a:t>
            </a:r>
          </a:p>
          <a:p>
            <a:pPr marL="457245" lvl="1" indent="0">
              <a:buNone/>
            </a:pPr>
            <a:r>
              <a:rPr lang="en-US" dirty="0"/>
              <a:t>40, 41, 42, 43, 44</a:t>
            </a:r>
          </a:p>
          <a:p>
            <a:pPr marL="457245" lvl="1" indent="0">
              <a:buNone/>
            </a:pPr>
            <a:r>
              <a:rPr lang="en-US" dirty="0"/>
              <a:t>???</a:t>
            </a:r>
          </a:p>
          <a:p>
            <a:pPr marL="457245" lvl="1" indent="0">
              <a:buNone/>
            </a:pPr>
            <a:r>
              <a:rPr lang="en-US" sz="3200" dirty="0"/>
              <a:t>100!!!</a:t>
            </a:r>
            <a:endParaRPr lang="en-IL" sz="3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B017A43-F575-4669-8A59-34E6FD55B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בסיסי ספירה אחרים</a:t>
            </a:r>
            <a:endParaRPr lang="en-IL" dirty="0"/>
          </a:p>
        </p:txBody>
      </p:sp>
      <p:pic>
        <p:nvPicPr>
          <p:cNvPr id="1026" name="Picture 2" descr="Five, 5, Fifth, Fingers, Zoom, Number">
            <a:extLst>
              <a:ext uri="{FF2B5EF4-FFF2-40B4-BE49-F238E27FC236}">
                <a16:creationId xmlns:a16="http://schemas.microsoft.com/office/drawing/2014/main" id="{2C9448FB-65F2-4090-A224-00A2305D1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025" y="2806261"/>
            <a:ext cx="3702756" cy="2084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4383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בסיס 2 –בינארי (</a:t>
            </a:r>
            <a:r>
              <a:rPr lang="en-US" dirty="0"/>
              <a:t>(binary</a:t>
            </a:r>
            <a:endParaRPr lang="he-IL" dirty="0"/>
          </a:p>
        </p:txBody>
      </p:sp>
      <p:sp>
        <p:nvSpPr>
          <p:cNvPr id="6" name="מציין מיקום טקסט 13">
            <a:extLst>
              <a:ext uri="{FF2B5EF4-FFF2-40B4-BE49-F238E27FC236}">
                <a16:creationId xmlns:a16="http://schemas.microsoft.com/office/drawing/2014/main" id="{A643F960-956B-4DE4-B13D-3FAADA364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389632" y="1031562"/>
            <a:ext cx="9802368" cy="431447"/>
          </a:xfrm>
        </p:spPr>
        <p:txBody>
          <a:bodyPr/>
          <a:lstStyle/>
          <a:p>
            <a:pPr algn="ctr"/>
            <a:r>
              <a:rPr lang="he-IL" dirty="0"/>
              <a:t>או מה היה קורה אם היו לנו רק 2 אצבעות  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CED9733-0A36-407F-9494-8B8D744E4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400206" y="1717033"/>
            <a:ext cx="8212766" cy="4152517"/>
          </a:xfrm>
        </p:spPr>
        <p:txBody>
          <a:bodyPr/>
          <a:lstStyle/>
          <a:p>
            <a:pPr marL="96848" indent="0">
              <a:buNone/>
            </a:pPr>
            <a:r>
              <a:rPr lang="en-US" dirty="0"/>
              <a:t>0, 1</a:t>
            </a:r>
          </a:p>
          <a:p>
            <a:pPr marL="96848" indent="0">
              <a:buNone/>
            </a:pPr>
            <a:r>
              <a:rPr lang="en-US" dirty="0"/>
              <a:t>10, 11, 12, 13,  </a:t>
            </a:r>
            <a:r>
              <a:rPr lang="en-US" dirty="0" err="1"/>
              <a:t>ooooppppss</a:t>
            </a:r>
            <a:endParaRPr lang="en-US" dirty="0"/>
          </a:p>
          <a:p>
            <a:pPr marL="96848" indent="0">
              <a:buNone/>
            </a:pPr>
            <a:r>
              <a:rPr lang="en-US" dirty="0"/>
              <a:t>10, 11, 20,  NO, NO, NO!!!</a:t>
            </a:r>
          </a:p>
          <a:p>
            <a:pPr marL="96848" indent="0">
              <a:buNone/>
            </a:pPr>
            <a:r>
              <a:rPr lang="he-IL" b="1" u="sng" dirty="0"/>
              <a:t>מההתחלה</a:t>
            </a:r>
            <a:r>
              <a:rPr lang="he-IL" dirty="0"/>
              <a:t>:</a:t>
            </a:r>
            <a:endParaRPr lang="en-US" dirty="0"/>
          </a:p>
          <a:p>
            <a:pPr marL="96848" indent="0">
              <a:buNone/>
            </a:pPr>
            <a:r>
              <a:rPr lang="en-US" dirty="0"/>
              <a:t>0, 1</a:t>
            </a:r>
          </a:p>
          <a:p>
            <a:pPr marL="96848" indent="0">
              <a:buNone/>
            </a:pPr>
            <a:r>
              <a:rPr lang="en-US" dirty="0"/>
              <a:t>10, 11</a:t>
            </a:r>
          </a:p>
          <a:p>
            <a:pPr marL="96848" indent="0">
              <a:buNone/>
            </a:pPr>
            <a:r>
              <a:rPr lang="en-US" dirty="0"/>
              <a:t>100, 101, 110, 111</a:t>
            </a:r>
          </a:p>
          <a:p>
            <a:pPr marL="96848" indent="0">
              <a:buNone/>
            </a:pPr>
            <a:r>
              <a:rPr lang="en-US" dirty="0"/>
              <a:t>1000, 1001, 1010, 1011, 1100, 1101, 1110, 1111</a:t>
            </a:r>
          </a:p>
          <a:p>
            <a:pPr marL="96848" indent="0">
              <a:buNone/>
            </a:pPr>
            <a:r>
              <a:rPr lang="en-US" dirty="0"/>
              <a:t>10000,,,,,,</a:t>
            </a:r>
            <a:endParaRPr lang="he-IL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3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9ABCD4B-A823-4D96-BB91-6D61989B77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138" y="1031562"/>
            <a:ext cx="1328105" cy="2605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319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9608360-6AB2-4C19-9F3C-9885AC0178D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/>
              <a:t>מעכשיו נקפיד לציין באיזה בסיס מדובר:</a:t>
            </a:r>
          </a:p>
          <a:p>
            <a:pPr marL="457245" lvl="1" indent="0">
              <a:buNone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35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  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35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</a:t>
            </a:r>
            <a:endParaRPr lang="en-I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45" lvl="1" indent="0"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13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</a:p>
          <a:p>
            <a:pPr marL="457245" lvl="1" indent="0">
              <a:buNone/>
            </a:pPr>
            <a:r>
              <a:rPr lang="he-IL" sz="2800" dirty="0"/>
              <a:t>101110</a:t>
            </a:r>
            <a:r>
              <a:rPr lang="he-IL" sz="1800" dirty="0"/>
              <a:t>2</a:t>
            </a:r>
            <a:r>
              <a:rPr lang="he-IL" dirty="0"/>
              <a:t> = </a:t>
            </a:r>
            <a:r>
              <a:rPr lang="en-US" sz="2800" dirty="0"/>
              <a:t>101110</a:t>
            </a:r>
            <a:r>
              <a:rPr lang="en-US" sz="1800" dirty="0"/>
              <a:t>B</a:t>
            </a:r>
          </a:p>
          <a:p>
            <a:pPr marL="457245" lvl="1" indent="0">
              <a:buNone/>
            </a:pPr>
            <a:r>
              <a:rPr lang="en-US" sz="2800" dirty="0"/>
              <a:t>357</a:t>
            </a:r>
            <a:r>
              <a:rPr lang="en-US" sz="1600" dirty="0"/>
              <a:t>8</a:t>
            </a:r>
            <a:r>
              <a:rPr lang="en-US" sz="1800" dirty="0"/>
              <a:t> </a:t>
            </a:r>
            <a:r>
              <a:rPr lang="en-US" dirty="0"/>
              <a:t>≠</a:t>
            </a:r>
            <a:r>
              <a:rPr lang="en-US" sz="1800" dirty="0"/>
              <a:t> </a:t>
            </a:r>
            <a:r>
              <a:rPr lang="en-US" sz="2800" dirty="0"/>
              <a:t>357</a:t>
            </a:r>
            <a:r>
              <a:rPr lang="en-US" sz="1600" dirty="0"/>
              <a:t>10</a:t>
            </a:r>
            <a:endParaRPr lang="he-IL" sz="1600" dirty="0"/>
          </a:p>
          <a:p>
            <a:pPr marL="457245" lvl="1" indent="0">
              <a:buNone/>
            </a:pPr>
            <a:endParaRPr lang="he-IL" dirty="0"/>
          </a:p>
          <a:p>
            <a:pPr marL="457245" lvl="1" indent="0">
              <a:buNone/>
            </a:pPr>
            <a:r>
              <a:rPr lang="he-IL" dirty="0"/>
              <a:t>האם זה מספר חוקי?   </a:t>
            </a:r>
            <a:r>
              <a:rPr lang="en-US" sz="2800" dirty="0"/>
              <a:t>357</a:t>
            </a:r>
            <a:r>
              <a:rPr lang="en-US" sz="1800" dirty="0"/>
              <a:t>6</a:t>
            </a:r>
          </a:p>
          <a:p>
            <a:pPr marL="457245" lvl="1" indent="0">
              <a:buNone/>
            </a:pPr>
            <a:r>
              <a:rPr lang="he-IL" dirty="0"/>
              <a:t>לא! אין 7 בבסיס 6</a:t>
            </a:r>
            <a:endParaRPr lang="en-IL" sz="2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2E7A9DC-F6C5-497B-9028-062A84B52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רישום בסיסי ספירה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017995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58245AAD-6771-4F9E-8A9F-5BB2FDED87CB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he-IL" sz="3200" dirty="0"/>
                  <a:t>המרה מבסיס כלשהוא לבסיס 10:</a:t>
                </a:r>
              </a:p>
              <a:p>
                <a:pPr marL="457245" lvl="1" indent="0">
                  <a:buNone/>
                </a:pPr>
                <a:r>
                  <a:rPr lang="en-US" sz="3200" dirty="0"/>
                  <a:t>35</a:t>
                </a:r>
                <a:r>
                  <a:rPr lang="en-US" sz="1800" dirty="0"/>
                  <a:t>6 = </a:t>
                </a:r>
                <a:r>
                  <a:rPr lang="en-US" sz="3200" dirty="0"/>
                  <a:t>?</a:t>
                </a:r>
                <a:r>
                  <a:rPr lang="en-US" sz="1800" dirty="0"/>
                  <a:t>10</a:t>
                </a:r>
                <a:endParaRPr lang="he-IL" sz="1800" dirty="0"/>
              </a:p>
              <a:p>
                <a:pPr marL="457245" lvl="1" indent="0">
                  <a:buNone/>
                </a:pPr>
                <a:r>
                  <a:rPr lang="en-US" sz="2800" dirty="0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35</a:t>
                </a:r>
                <a:r>
                  <a:rPr lang="en-US" sz="1800" dirty="0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6</a:t>
                </a:r>
                <a:r>
                  <a:rPr lang="en-US" sz="2800" dirty="0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 =</a:t>
                </a:r>
                <a14:m>
                  <m:oMath xmlns:m="http://schemas.openxmlformats.org/officeDocument/2006/math">
                    <m:r>
                      <a:rPr lang="en-US" sz="280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5</m:t>
                    </m:r>
                    <m:r>
                      <a:rPr lang="en-US" sz="280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∗</m:t>
                    </m:r>
                    <m:sSup>
                      <m:sSupPr>
                        <m:ctrlPr>
                          <a:rPr lang="en-IL" sz="2000" i="1">
                            <a:effectLst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6</m:t>
                        </m:r>
                      </m:e>
                      <m:sup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3</m:t>
                    </m:r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∗</m:t>
                    </m:r>
                    <m:sSup>
                      <m:sSupPr>
                        <m:ctrlPr>
                          <a:rPr lang="en-IL" sz="2000" i="1">
                            <a:effectLst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6</m:t>
                        </m:r>
                      </m:e>
                      <m:sup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sup>
                    </m:sSup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5</m:t>
                    </m:r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18</m:t>
                    </m:r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23</m:t>
                    </m:r>
                  </m:oMath>
                </a14:m>
                <a:r>
                  <a:rPr lang="en-US" sz="1600" dirty="0"/>
                  <a:t>10</a:t>
                </a:r>
              </a:p>
              <a:p>
                <a:pPr marL="0" indent="0">
                  <a:buNone/>
                </a:pPr>
                <a:endParaRPr lang="en-US" sz="1600" dirty="0"/>
              </a:p>
              <a:p>
                <a:r>
                  <a:rPr lang="he-IL" sz="3200" dirty="0"/>
                  <a:t>ואיך ממירים מבסיס 10 לבסיס אחר?</a:t>
                </a:r>
              </a:p>
              <a:p>
                <a:pPr lvl="1">
                  <a:buFontTx/>
                  <a:buChar char="-"/>
                </a:pPr>
                <a:r>
                  <a:rPr lang="he-IL" sz="2800" dirty="0"/>
                  <a:t>מה ערכו של </a:t>
                </a:r>
                <a:r>
                  <a:rPr lang="en-US" sz="2800" dirty="0"/>
                  <a:t>188</a:t>
                </a:r>
                <a:r>
                  <a:rPr lang="en-US" sz="1800" dirty="0"/>
                  <a:t>D</a:t>
                </a:r>
                <a:r>
                  <a:rPr lang="he-IL" sz="2800" dirty="0"/>
                  <a:t> בבסיס </a:t>
                </a:r>
                <a:r>
                  <a:rPr lang="en-US" sz="2800" dirty="0"/>
                  <a:t>5</a:t>
                </a:r>
                <a:r>
                  <a:rPr lang="he-IL" sz="2800" dirty="0"/>
                  <a:t>?</a:t>
                </a:r>
                <a:endParaRPr lang="en-US" sz="2800" dirty="0"/>
              </a:p>
              <a:p>
                <a:pPr marL="457245" lvl="1" indent="0">
                  <a:buNone/>
                </a:pPr>
                <a:endParaRPr lang="en-US" sz="2800" dirty="0"/>
              </a:p>
              <a:p>
                <a:pPr lvl="1">
                  <a:buFontTx/>
                  <a:buChar char="-"/>
                </a:pPr>
                <a:r>
                  <a:rPr lang="he-IL" sz="2800" dirty="0"/>
                  <a:t>התוצאה: </a:t>
                </a:r>
                <a:r>
                  <a:rPr lang="en-US" sz="2800" dirty="0"/>
                  <a:t>1223</a:t>
                </a:r>
                <a:r>
                  <a:rPr lang="en-US" sz="1800" dirty="0"/>
                  <a:t>5</a:t>
                </a:r>
                <a:endParaRPr lang="en-US" sz="2800" dirty="0"/>
              </a:p>
              <a:p>
                <a:pPr marL="0" indent="0">
                  <a:buNone/>
                </a:pPr>
                <a:r>
                  <a:rPr lang="he-IL" sz="1600" dirty="0"/>
                  <a:t>	</a:t>
                </a:r>
                <a:endParaRPr lang="en-US" sz="1600" dirty="0"/>
              </a:p>
              <a:p>
                <a:endParaRPr lang="en-US" sz="1600" dirty="0"/>
              </a:p>
              <a:p>
                <a:pPr marL="0" indent="0">
                  <a:buNone/>
                </a:pPr>
                <a:endParaRPr lang="en-US" sz="2800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58245AAD-6771-4F9E-8A9F-5BB2FDED87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blipFill>
                <a:blip r:embed="rId2"/>
                <a:stretch>
                  <a:fillRect t="-2853" r="-1202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0A76C7C5-B9CD-48DE-810A-1585E3F48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המרות בין בסיסים</a:t>
            </a:r>
            <a:endParaRPr lang="en-IL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AA0EF28-1760-402A-B435-6664A24808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002882"/>
              </p:ext>
            </p:extLst>
          </p:nvPr>
        </p:nvGraphicFramePr>
        <p:xfrm>
          <a:off x="2934584" y="3612509"/>
          <a:ext cx="3880885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8141">
                  <a:extLst>
                    <a:ext uri="{9D8B030D-6E8A-4147-A177-3AD203B41FA5}">
                      <a16:colId xmlns:a16="http://schemas.microsoft.com/office/drawing/2014/main" val="3905007973"/>
                    </a:ext>
                  </a:extLst>
                </a:gridCol>
                <a:gridCol w="1222744">
                  <a:extLst>
                    <a:ext uri="{9D8B030D-6E8A-4147-A177-3AD203B41FA5}">
                      <a16:colId xmlns:a16="http://schemas.microsoft.com/office/drawing/2014/main" val="40393255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e-IL" dirty="0"/>
                        <a:t>פעולה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/>
                        <a:t>שארית 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5092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188 : 5 = 37 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248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37 : 5 = 7     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116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 : 5 = 1       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154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 : 5 = 0       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320171"/>
                  </a:ext>
                </a:extLst>
              </a:tr>
            </a:tbl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6D4DC1E-7B71-45D4-918D-069790D9A2E3}"/>
              </a:ext>
            </a:extLst>
          </p:cNvPr>
          <p:cNvCxnSpPr/>
          <p:nvPr/>
        </p:nvCxnSpPr>
        <p:spPr>
          <a:xfrm flipV="1">
            <a:off x="7357730" y="4019107"/>
            <a:ext cx="0" cy="136800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47772545-A11C-475B-95DA-7391AC1A760B}"/>
              </a:ext>
            </a:extLst>
          </p:cNvPr>
          <p:cNvSpPr txBox="1"/>
          <p:nvPr/>
        </p:nvSpPr>
        <p:spPr>
          <a:xfrm>
            <a:off x="382363" y="5846252"/>
            <a:ext cx="5713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000" b="1" u="sng" dirty="0"/>
              <a:t>חשוב: </a:t>
            </a:r>
            <a:r>
              <a:rPr lang="he-IL" sz="2000" dirty="0"/>
              <a:t>לבדוק שלא טעינו!</a:t>
            </a:r>
          </a:p>
          <a:p>
            <a:r>
              <a:rPr lang="he-IL" sz="2000" dirty="0"/>
              <a:t>המירו את 1223</a:t>
            </a:r>
            <a:r>
              <a:rPr lang="he-IL" sz="1400" dirty="0"/>
              <a:t>5</a:t>
            </a:r>
            <a:r>
              <a:rPr lang="he-IL" sz="2000" dirty="0"/>
              <a:t> לבסיס 10 ובדקו שקבלתם</a:t>
            </a:r>
            <a:r>
              <a:rPr lang="en-US" sz="2000" dirty="0"/>
              <a:t> 188</a:t>
            </a:r>
            <a:r>
              <a:rPr lang="en-US" sz="1400" dirty="0"/>
              <a:t>D</a:t>
            </a:r>
            <a:r>
              <a:rPr lang="en-US" sz="2000" dirty="0"/>
              <a:t> </a:t>
            </a:r>
            <a:endParaRPr lang="en-IL" sz="2000" dirty="0"/>
          </a:p>
        </p:txBody>
      </p:sp>
    </p:spTree>
    <p:extLst>
      <p:ext uri="{BB962C8B-B14F-4D97-AF65-F5344CB8AC3E}">
        <p14:creationId xmlns:p14="http://schemas.microsoft.com/office/powerpoint/2010/main" val="2202146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80A6D70-1572-45C1-BE06-0CB6F3D36940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167323588"/>
              </p:ext>
            </p:extLst>
          </p:nvPr>
        </p:nvGraphicFramePr>
        <p:xfrm>
          <a:off x="2298772" y="1604290"/>
          <a:ext cx="7252917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5489">
                  <a:extLst>
                    <a:ext uri="{9D8B030D-6E8A-4147-A177-3AD203B41FA5}">
                      <a16:colId xmlns:a16="http://schemas.microsoft.com/office/drawing/2014/main" val="2254072206"/>
                    </a:ext>
                  </a:extLst>
                </a:gridCol>
                <a:gridCol w="2382317">
                  <a:extLst>
                    <a:ext uri="{9D8B030D-6E8A-4147-A177-3AD203B41FA5}">
                      <a16:colId xmlns:a16="http://schemas.microsoft.com/office/drawing/2014/main" val="1724180047"/>
                    </a:ext>
                  </a:extLst>
                </a:gridCol>
                <a:gridCol w="2425111">
                  <a:extLst>
                    <a:ext uri="{9D8B030D-6E8A-4147-A177-3AD203B41FA5}">
                      <a16:colId xmlns:a16="http://schemas.microsoft.com/office/drawing/2014/main" val="3927224242"/>
                    </a:ext>
                  </a:extLst>
                </a:gridCol>
              </a:tblGrid>
              <a:tr h="199796">
                <a:tc>
                  <a:txBody>
                    <a:bodyPr/>
                    <a:lstStyle/>
                    <a:p>
                      <a:pPr algn="ctr"/>
                      <a:r>
                        <a:rPr lang="he-IL" sz="2800" dirty="0"/>
                        <a:t>בסיס 10</a:t>
                      </a:r>
                      <a:endParaRPr lang="en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800" dirty="0"/>
                        <a:t>בסיס 4</a:t>
                      </a:r>
                      <a:endParaRPr lang="en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800" dirty="0"/>
                        <a:t>בסיס 8</a:t>
                      </a:r>
                      <a:endParaRPr lang="en-I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561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?</a:t>
                      </a:r>
                      <a:endParaRPr lang="en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?</a:t>
                      </a:r>
                      <a:endParaRPr lang="en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165</a:t>
                      </a:r>
                      <a:r>
                        <a:rPr lang="en-US" sz="2000" dirty="0"/>
                        <a:t>8</a:t>
                      </a:r>
                      <a:endParaRPr lang="en-I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274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?</a:t>
                      </a:r>
                      <a:endParaRPr lang="en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203</a:t>
                      </a:r>
                      <a:r>
                        <a:rPr lang="en-US" sz="2000" dirty="0"/>
                        <a:t>4</a:t>
                      </a:r>
                      <a:endParaRPr lang="en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?</a:t>
                      </a:r>
                      <a:endParaRPr lang="en-I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384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349</a:t>
                      </a:r>
                      <a:r>
                        <a:rPr lang="en-US" sz="1800" dirty="0"/>
                        <a:t>D</a:t>
                      </a:r>
                      <a:endParaRPr lang="en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?</a:t>
                      </a:r>
                      <a:endParaRPr lang="en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?</a:t>
                      </a:r>
                      <a:endParaRPr lang="en-I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405653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F233BC0F-67D9-425B-B378-B5D4CB342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תרגילים</a:t>
            </a:r>
            <a:endParaRPr lang="en-IL" dirty="0"/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B0807693-ACB6-4DD1-8878-F7CFE8E86D53}"/>
              </a:ext>
            </a:extLst>
          </p:cNvPr>
          <p:cNvSpPr txBox="1"/>
          <p:nvPr/>
        </p:nvSpPr>
        <p:spPr>
          <a:xfrm>
            <a:off x="1805355" y="4100972"/>
            <a:ext cx="7970452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he-IL" sz="2400" b="1" u="sng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anose="00000500000000000000" pitchFamily="2" charset="-79"/>
              </a:rPr>
              <a:t>טיפ חשוב:  </a:t>
            </a:r>
          </a:p>
          <a:p>
            <a:pPr algn="ctr"/>
            <a:r>
              <a:rPr lang="he-IL" sz="2400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anose="00000500000000000000" pitchFamily="2" charset="-79"/>
              </a:rPr>
              <a:t> כדי להמיר בין בסיס 8 לבסיס 4, חייבים לעבור דרך בסיס 10</a:t>
            </a:r>
          </a:p>
        </p:txBody>
      </p:sp>
    </p:spTree>
    <p:extLst>
      <p:ext uri="{BB962C8B-B14F-4D97-AF65-F5344CB8AC3E}">
        <p14:creationId xmlns:p14="http://schemas.microsoft.com/office/powerpoint/2010/main" val="3127748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6000" dirty="0"/>
              <a:t>מבוא למבנה המחשב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b="0" dirty="0">
                <a:sym typeface="Varela Round"/>
              </a:rPr>
              <a:t>קורס מערכות מחשב </a:t>
            </a:r>
            <a:r>
              <a:rPr lang="he-IL" b="0" dirty="0" err="1">
                <a:sym typeface="Varela Round"/>
              </a:rPr>
              <a:t>ואסמבלי</a:t>
            </a:r>
            <a:endParaRPr lang="he-IL" b="0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צביקה שטרקמן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80A6D70-1572-45C1-BE06-0CB6F3D36940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616789311"/>
              </p:ext>
            </p:extLst>
          </p:nvPr>
        </p:nvGraphicFramePr>
        <p:xfrm>
          <a:off x="2298772" y="1604290"/>
          <a:ext cx="7252917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5489">
                  <a:extLst>
                    <a:ext uri="{9D8B030D-6E8A-4147-A177-3AD203B41FA5}">
                      <a16:colId xmlns:a16="http://schemas.microsoft.com/office/drawing/2014/main" val="2254072206"/>
                    </a:ext>
                  </a:extLst>
                </a:gridCol>
                <a:gridCol w="2382317">
                  <a:extLst>
                    <a:ext uri="{9D8B030D-6E8A-4147-A177-3AD203B41FA5}">
                      <a16:colId xmlns:a16="http://schemas.microsoft.com/office/drawing/2014/main" val="1724180047"/>
                    </a:ext>
                  </a:extLst>
                </a:gridCol>
                <a:gridCol w="2425111">
                  <a:extLst>
                    <a:ext uri="{9D8B030D-6E8A-4147-A177-3AD203B41FA5}">
                      <a16:colId xmlns:a16="http://schemas.microsoft.com/office/drawing/2014/main" val="3927224242"/>
                    </a:ext>
                  </a:extLst>
                </a:gridCol>
              </a:tblGrid>
              <a:tr h="199796">
                <a:tc>
                  <a:txBody>
                    <a:bodyPr/>
                    <a:lstStyle/>
                    <a:p>
                      <a:pPr algn="ctr"/>
                      <a:r>
                        <a:rPr lang="he-IL" sz="2800" dirty="0"/>
                        <a:t>בסיס 10</a:t>
                      </a:r>
                      <a:endParaRPr lang="en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800" dirty="0"/>
                        <a:t>בסיס 4</a:t>
                      </a:r>
                      <a:endParaRPr lang="en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800" dirty="0"/>
                        <a:t>בסיס 8</a:t>
                      </a:r>
                      <a:endParaRPr lang="en-I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561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117</a:t>
                      </a:r>
                      <a:r>
                        <a:rPr lang="en-US" sz="18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D</a:t>
                      </a:r>
                      <a:endParaRPr lang="en-IL" sz="28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1311</a:t>
                      </a:r>
                      <a:r>
                        <a:rPr lang="en-US" sz="18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IL" sz="28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165</a:t>
                      </a:r>
                      <a:r>
                        <a:rPr lang="en-US" sz="2000" dirty="0"/>
                        <a:t>8</a:t>
                      </a:r>
                      <a:endParaRPr lang="en-I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274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r>
                        <a:rPr lang="en-US" sz="20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endParaRPr lang="en-IL" sz="28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203</a:t>
                      </a:r>
                      <a:r>
                        <a:rPr lang="en-US" sz="2000" dirty="0"/>
                        <a:t>4</a:t>
                      </a:r>
                      <a:endParaRPr lang="en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43</a:t>
                      </a:r>
                      <a:r>
                        <a:rPr lang="en-US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8</a:t>
                      </a:r>
                      <a:endParaRPr lang="en-IL" sz="28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384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349</a:t>
                      </a:r>
                      <a:r>
                        <a:rPr lang="en-US" sz="1800" dirty="0"/>
                        <a:t>D</a:t>
                      </a:r>
                      <a:endParaRPr lang="en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11131</a:t>
                      </a:r>
                      <a:r>
                        <a:rPr lang="en-US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4</a:t>
                      </a:r>
                      <a:endParaRPr lang="en-IL" sz="28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535</a:t>
                      </a:r>
                      <a:r>
                        <a:rPr lang="en-US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8</a:t>
                      </a:r>
                      <a:endParaRPr lang="en-IL" sz="28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405653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F233BC0F-67D9-425B-B378-B5D4CB342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פתרון לתרגילים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9573605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4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90395F77-1DC8-4089-A8D8-C72F808CD58F}"/>
              </a:ext>
            </a:extLst>
          </p:cNvPr>
          <p:cNvSpPr txBox="1">
            <a:spLocks/>
          </p:cNvSpPr>
          <p:nvPr/>
        </p:nvSpPr>
        <p:spPr>
          <a:xfrm>
            <a:off x="401930" y="1254040"/>
            <a:ext cx="11161453" cy="4062435"/>
          </a:xfrm>
          <a:prstGeom prst="rect">
            <a:avLst/>
          </a:prstGeom>
        </p:spPr>
        <p:txBody>
          <a:bodyPr/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למדנו על מבנה המחשב</a:t>
            </a:r>
          </a:p>
          <a:p>
            <a:r>
              <a:rPr lang="he-IL" dirty="0"/>
              <a:t>למדנו איך סופרים בבסיסי ספירה שונים</a:t>
            </a:r>
          </a:p>
          <a:p>
            <a:r>
              <a:rPr lang="he-IL" dirty="0"/>
              <a:t>ואיך ממירים מספרים בין בסיסים שונים</a:t>
            </a:r>
            <a:endParaRPr lang="en-US" dirty="0"/>
          </a:p>
          <a:p>
            <a:endParaRPr lang="en-US" dirty="0"/>
          </a:p>
          <a:p>
            <a:r>
              <a:rPr lang="he-IL" dirty="0"/>
              <a:t>בשיעור הבא נתעמק בבסיסי הספירה 2 ו-16 </a:t>
            </a:r>
          </a:p>
          <a:p>
            <a:r>
              <a:rPr lang="he-IL" dirty="0"/>
              <a:t>ונלמד לבצע בהם פעולות חשבון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1077910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531628" y="1049185"/>
            <a:ext cx="8524462" cy="4611559"/>
          </a:xfrm>
        </p:spPr>
        <p:txBody>
          <a:bodyPr>
            <a:normAutofit/>
          </a:bodyPr>
          <a:lstStyle/>
          <a:p>
            <a:r>
              <a:rPr lang="he-IL" sz="2800" dirty="0">
                <a:sym typeface="Varela Round"/>
              </a:rPr>
              <a:t>מבנה המחשב</a:t>
            </a:r>
          </a:p>
          <a:p>
            <a:r>
              <a:rPr lang="he-IL" sz="2800" dirty="0">
                <a:sym typeface="Varela Round"/>
              </a:rPr>
              <a:t>מה היא שפת  אסמבלי, ואיך התפתחו שפות התכנות</a:t>
            </a:r>
          </a:p>
          <a:p>
            <a:r>
              <a:rPr lang="he-IL" sz="2800" dirty="0">
                <a:sym typeface="Varela Round"/>
              </a:rPr>
              <a:t>מבוא לבסיסי ספירה</a:t>
            </a:r>
            <a:endParaRPr lang="he-IL" sz="2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מבנה המחשב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0C8EF4-F222-4B31-8130-4875F8E3C95C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מחשב- חומרה ותוכנה</a:t>
            </a: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מחשב – מערכת משולבת של חומרה ותוכנה</a:t>
            </a:r>
          </a:p>
          <a:p>
            <a:r>
              <a:rPr lang="he-IL" dirty="0">
                <a:sym typeface="Varela Round"/>
              </a:rPr>
              <a:t>חומרה - כוללת את הרכיבים הפיזיים (</a:t>
            </a:r>
            <a:r>
              <a:rPr lang="en-US" dirty="0">
                <a:sym typeface="Varela Round"/>
              </a:rPr>
              <a:t>Hardware</a:t>
            </a:r>
            <a:r>
              <a:rPr lang="he-IL" dirty="0">
                <a:sym typeface="Varela Round"/>
              </a:rPr>
              <a:t>)</a:t>
            </a:r>
          </a:p>
          <a:p>
            <a:r>
              <a:rPr lang="he-IL" dirty="0">
                <a:sym typeface="Varela Round"/>
              </a:rPr>
              <a:t>תוכנה – אוסף של הוראות ונתונים, שמבצעים משימה מסוימת (</a:t>
            </a:r>
            <a:r>
              <a:rPr lang="en-US" dirty="0">
                <a:sym typeface="Varela Round"/>
              </a:rPr>
              <a:t>Software</a:t>
            </a:r>
            <a:r>
              <a:rPr lang="he-IL" dirty="0">
                <a:sym typeface="Varela Round"/>
              </a:rPr>
              <a:t>):</a:t>
            </a:r>
          </a:p>
          <a:p>
            <a:pPr lvl="1"/>
            <a:r>
              <a:rPr lang="he-IL" dirty="0">
                <a:sym typeface="Varela Round"/>
              </a:rPr>
              <a:t>יישומים שונים – דפדפן, מעבד תמלילים</a:t>
            </a:r>
          </a:p>
          <a:p>
            <a:pPr lvl="1"/>
            <a:r>
              <a:rPr lang="he-IL" dirty="0">
                <a:sym typeface="Varela Round"/>
              </a:rPr>
              <a:t>תוכנות שירות כלליות  - כמו מערכת הפעלה, תקשורת, שפות תכנות..</a:t>
            </a:r>
          </a:p>
          <a:p>
            <a:pPr lvl="1"/>
            <a:r>
              <a:rPr lang="he-IL" dirty="0">
                <a:sym typeface="Varela Round"/>
              </a:rPr>
              <a:t>תוכנות שאנחנו מפתחים</a:t>
            </a:r>
            <a:endParaRPr lang="he-IL" dirty="0"/>
          </a:p>
          <a:p>
            <a:pPr marL="0" indent="0">
              <a:buNone/>
            </a:pPr>
            <a:endParaRPr lang="he-IL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1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124" name="Picture 4" descr="Online Learning, Education, Book">
            <a:extLst>
              <a:ext uri="{FF2B5EF4-FFF2-40B4-BE49-F238E27FC236}">
                <a16:creationId xmlns:a16="http://schemas.microsoft.com/office/drawing/2014/main" id="{D5894229-66BF-401F-8592-34B5F8B28B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9428" y="3929191"/>
            <a:ext cx="2656571" cy="2321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2881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D738C25-260D-4E3F-A8F2-64DD5B2579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140334" y="998859"/>
            <a:ext cx="4708367" cy="4062435"/>
          </a:xfrm>
        </p:spPr>
        <p:txBody>
          <a:bodyPr>
            <a:normAutofit/>
          </a:bodyPr>
          <a:lstStyle/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he-IL" sz="3200" dirty="0"/>
              <a:t>המעבד – </a:t>
            </a:r>
            <a:r>
              <a:rPr lang="en-US" sz="3200" dirty="0"/>
              <a:t>CPU</a:t>
            </a:r>
          </a:p>
          <a:p>
            <a:r>
              <a:rPr lang="he-IL" sz="3200" dirty="0"/>
              <a:t>זיכרון – </a:t>
            </a:r>
            <a:r>
              <a:rPr lang="en-US" sz="3200" dirty="0"/>
              <a:t>Memory</a:t>
            </a:r>
          </a:p>
          <a:p>
            <a:r>
              <a:rPr lang="he-IL" sz="3200" dirty="0"/>
              <a:t>רכיבי קלט-פלט – </a:t>
            </a:r>
            <a:r>
              <a:rPr lang="en-US" sz="3200" dirty="0"/>
              <a:t>I/O</a:t>
            </a:r>
          </a:p>
          <a:p>
            <a:endParaRPr lang="en-US" sz="2800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מבנה המחשב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1028" name="Picture 4" descr="Mac, Freelancer, Macintosh, Macbook">
            <a:extLst>
              <a:ext uri="{FF2B5EF4-FFF2-40B4-BE49-F238E27FC236}">
                <a16:creationId xmlns:a16="http://schemas.microsoft.com/office/drawing/2014/main" id="{8FE795F1-5393-4DB8-B969-A512B6A9BB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7857" y="364748"/>
            <a:ext cx="3468669" cy="214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omputer Memory, Chips, Technology, Ram">
            <a:extLst>
              <a:ext uri="{FF2B5EF4-FFF2-40B4-BE49-F238E27FC236}">
                <a16:creationId xmlns:a16="http://schemas.microsoft.com/office/drawing/2014/main" id="{711DBDC7-3D4C-41F0-A5B7-E53CA6E45A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669" y="3228357"/>
            <a:ext cx="1858745" cy="1395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omputer Accessories, Computers">
            <a:extLst>
              <a:ext uri="{FF2B5EF4-FFF2-40B4-BE49-F238E27FC236}">
                <a16:creationId xmlns:a16="http://schemas.microsoft.com/office/drawing/2014/main" id="{9DEB9ADB-4907-4A83-A5C7-BB015C203A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66" y="3196844"/>
            <a:ext cx="2210706" cy="1473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ard Drive, Disk, Hardware, Data, Hard, Technology">
            <a:extLst>
              <a:ext uri="{FF2B5EF4-FFF2-40B4-BE49-F238E27FC236}">
                <a16:creationId xmlns:a16="http://schemas.microsoft.com/office/drawing/2014/main" id="{1862EA89-B97B-4364-ABDA-7B0A8E4CCD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482" y="3196422"/>
            <a:ext cx="2210707" cy="1473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Electrician, Lego, Repair, Craftsmen">
            <a:extLst>
              <a:ext uri="{FF2B5EF4-FFF2-40B4-BE49-F238E27FC236}">
                <a16:creationId xmlns:a16="http://schemas.microsoft.com/office/drawing/2014/main" id="{35B45DB4-EF64-4E3A-ACBD-74FF0FD754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3083" y="1089177"/>
            <a:ext cx="2840274" cy="1893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onitor, Computer, Screen, Keyboard">
            <a:extLst>
              <a:ext uri="{FF2B5EF4-FFF2-40B4-BE49-F238E27FC236}">
                <a16:creationId xmlns:a16="http://schemas.microsoft.com/office/drawing/2014/main" id="{1B4B4535-7DD1-454A-AD97-F68197636D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5175" y="4927122"/>
            <a:ext cx="3352581" cy="1884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5412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D738C25-260D-4E3F-A8F2-64DD5B2579F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e-IL" dirty="0"/>
              <a:t>המעבד – </a:t>
            </a:r>
            <a:r>
              <a:rPr lang="en-US" dirty="0"/>
              <a:t>CPU</a:t>
            </a:r>
          </a:p>
          <a:p>
            <a:r>
              <a:rPr lang="he-IL" dirty="0"/>
              <a:t>זיכרון – </a:t>
            </a:r>
            <a:r>
              <a:rPr lang="en-US" dirty="0"/>
              <a:t>Memory</a:t>
            </a:r>
          </a:p>
          <a:p>
            <a:r>
              <a:rPr lang="he-IL" dirty="0"/>
              <a:t>רכיבי קלט-פלט – </a:t>
            </a:r>
            <a:r>
              <a:rPr lang="en-US" dirty="0"/>
              <a:t>I/O</a:t>
            </a:r>
          </a:p>
          <a:p>
            <a:endParaRPr lang="en-US" dirty="0"/>
          </a:p>
          <a:p>
            <a:r>
              <a:rPr lang="he-IL" dirty="0"/>
              <a:t>המידע זורם בין החלקים השונים על גבי  </a:t>
            </a:r>
            <a:br>
              <a:rPr lang="en-US" dirty="0"/>
            </a:br>
            <a:r>
              <a:rPr lang="he-IL" dirty="0"/>
              <a:t>פסי מידע – </a:t>
            </a:r>
            <a:r>
              <a:rPr lang="en-US" dirty="0"/>
              <a:t>bus</a:t>
            </a:r>
            <a:endParaRPr lang="he-IL" dirty="0"/>
          </a:p>
          <a:p>
            <a:r>
              <a:rPr lang="he-IL" dirty="0"/>
              <a:t>מבוסס על ארכיטקטורת פון נוימן – </a:t>
            </a:r>
            <a:br>
              <a:rPr lang="en-US" dirty="0"/>
            </a:br>
            <a:r>
              <a:rPr lang="he-IL" dirty="0"/>
              <a:t>ע"ש </a:t>
            </a:r>
            <a:r>
              <a:rPr lang="en-US" dirty="0"/>
              <a:t>John Von Neumann</a:t>
            </a:r>
            <a:endParaRPr lang="he-IL" dirty="0"/>
          </a:p>
          <a:p>
            <a:endParaRPr lang="he-IL" dirty="0"/>
          </a:p>
          <a:p>
            <a:pPr marL="0" indent="0">
              <a:buNone/>
            </a:pPr>
            <a:endParaRPr lang="he-IL" sz="1600" dirty="0"/>
          </a:p>
          <a:p>
            <a:pPr marL="0" indent="0">
              <a:buNone/>
            </a:pPr>
            <a:r>
              <a:rPr lang="he-IL" sz="1600" dirty="0"/>
              <a:t>(*) השרטוט מתוך ספר אסמבלי של המרכז לחינוך סייבר</a:t>
            </a: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מבנה המחשב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8959A5-2D1A-422F-8F80-A7BF581EB8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0732" y="1553870"/>
            <a:ext cx="5138489" cy="2952412"/>
          </a:xfrm>
          <a:prstGeom prst="rect">
            <a:avLst/>
          </a:prstGeom>
        </p:spPr>
      </p:pic>
      <p:pic>
        <p:nvPicPr>
          <p:cNvPr id="2050" name="Picture 2" descr="Board, Computer, Chip, Data Processing">
            <a:extLst>
              <a:ext uri="{FF2B5EF4-FFF2-40B4-BE49-F238E27FC236}">
                <a16:creationId xmlns:a16="http://schemas.microsoft.com/office/drawing/2014/main" id="{9FFEDEA8-E2EA-41EA-A53A-AADA8E78F9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939" y="4680007"/>
            <a:ext cx="3101537" cy="2067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4251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9BB8400-052D-436F-94CA-B7BEB65421D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he-IL" dirty="0"/>
              <a:t>מתמטיקאי הונגרי ממוצא יהודי, נולד ב- 1903, המיר את דתו בהמשך</a:t>
            </a:r>
          </a:p>
          <a:p>
            <a:r>
              <a:rPr lang="he-IL" dirty="0"/>
              <a:t>קבל דוקטורט במתמטיקה מאוניברסיטת בודפסט בגיל 23</a:t>
            </a:r>
          </a:p>
          <a:p>
            <a:r>
              <a:rPr lang="he-IL" dirty="0"/>
              <a:t>היגר ב -1930 לארה"ב</a:t>
            </a:r>
          </a:p>
          <a:p>
            <a:r>
              <a:rPr lang="he-IL" dirty="0"/>
              <a:t>ב- 1939 הצליח להוציא את משפחתו לארה"ב</a:t>
            </a:r>
          </a:p>
          <a:p>
            <a:r>
              <a:rPr lang="he-IL" dirty="0"/>
              <a:t>השתלב בפרויקט מנהטן - תוכנית פצצת האטום האמריקאית </a:t>
            </a:r>
          </a:p>
          <a:p>
            <a:r>
              <a:rPr lang="he-IL" dirty="0"/>
              <a:t>נחשב לאחד מחלוצי מדעי המחשב</a:t>
            </a:r>
          </a:p>
          <a:p>
            <a:r>
              <a:rPr lang="he-IL" dirty="0"/>
              <a:t>עיצב את ארכיטקטורת המחשב הקרויה על שמו</a:t>
            </a:r>
          </a:p>
          <a:p>
            <a:endParaRPr lang="he-IL" dirty="0"/>
          </a:p>
          <a:p>
            <a:endParaRPr lang="he-IL" dirty="0"/>
          </a:p>
          <a:p>
            <a:pPr marL="0" indent="0">
              <a:buNone/>
            </a:pPr>
            <a:r>
              <a:rPr lang="he-IL" sz="1700" dirty="0"/>
              <a:t>(*) מתוך ויקיפדיה</a:t>
            </a:r>
            <a:endParaRPr lang="en-IL" sz="17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C361FDF-EB9E-4340-9659-9B585D976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Von Neumann</a:t>
            </a:r>
            <a:endParaRPr lang="en-IL" dirty="0"/>
          </a:p>
        </p:txBody>
      </p:sp>
      <p:pic>
        <p:nvPicPr>
          <p:cNvPr id="1026" name="Picture 2" descr="מהו עקרון הארכיטקטורה של פון נוימן? איך פועל פון נוימן?">
            <a:extLst>
              <a:ext uri="{FF2B5EF4-FFF2-40B4-BE49-F238E27FC236}">
                <a16:creationId xmlns:a16="http://schemas.microsoft.com/office/drawing/2014/main" id="{168639F6-7697-4B94-842D-4744707D68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0" y="2171008"/>
            <a:ext cx="2980135" cy="2356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555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EE8A13F-2430-45B6-ADAC-0ED75CEE64D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/>
              <a:t>במחשב נמצאים נתונים מסוגים שונים:</a:t>
            </a:r>
          </a:p>
          <a:p>
            <a:pPr lvl="1"/>
            <a:r>
              <a:rPr lang="he-IL" dirty="0"/>
              <a:t>קוד של תוכנות מחשב</a:t>
            </a:r>
          </a:p>
          <a:p>
            <a:pPr lvl="1"/>
            <a:r>
              <a:rPr lang="he-IL" dirty="0"/>
              <a:t>נתונים שונים שנשמרים במחשב: קבצים, תמונות, וידאו, קול, טקסט</a:t>
            </a:r>
          </a:p>
          <a:p>
            <a:pPr lvl="1"/>
            <a:r>
              <a:rPr lang="he-IL" dirty="0"/>
              <a:t>נתונים אחרים שנקלטים ומעובדים בזמן ריצת התוכנית</a:t>
            </a:r>
          </a:p>
          <a:p>
            <a:pPr lvl="1"/>
            <a:endParaRPr lang="he-IL" dirty="0"/>
          </a:p>
          <a:p>
            <a:r>
              <a:rPr lang="he-IL" b="1" dirty="0"/>
              <a:t>כל המידע במחשב מיוצג ע"י קודים מספריים של 0 ו-1 בלבד!</a:t>
            </a:r>
          </a:p>
          <a:p>
            <a:pPr lvl="1"/>
            <a:r>
              <a:rPr lang="he-IL" sz="2000" dirty="0"/>
              <a:t>0 : אין זרם ברכיב (</a:t>
            </a:r>
            <a:r>
              <a:rPr lang="en-US" sz="2000" dirty="0"/>
              <a:t>V</a:t>
            </a:r>
            <a:r>
              <a:rPr lang="he-IL" sz="2000" dirty="0"/>
              <a:t>0)</a:t>
            </a:r>
          </a:p>
          <a:p>
            <a:pPr lvl="1"/>
            <a:r>
              <a:rPr lang="he-IL" sz="2000" dirty="0"/>
              <a:t>1: יש זרם ברכיב (</a:t>
            </a:r>
            <a:r>
              <a:rPr lang="en-US" sz="2000" dirty="0"/>
              <a:t>5V</a:t>
            </a:r>
            <a:r>
              <a:rPr lang="he-IL" sz="2000" dirty="0"/>
              <a:t>)</a:t>
            </a:r>
          </a:p>
          <a:p>
            <a:pPr marL="457245" lvl="1" indent="0">
              <a:buNone/>
            </a:pPr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EEC991F-916F-49AA-B763-4C6BE5C30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איזה מידע נמצא במחשב?</a:t>
            </a:r>
            <a:endParaRPr lang="en-IL" dirty="0"/>
          </a:p>
        </p:txBody>
      </p:sp>
      <p:pic>
        <p:nvPicPr>
          <p:cNvPr id="2050" name="Picture 2" descr="Binary Code, Binary, Binary System, Byte">
            <a:extLst>
              <a:ext uri="{FF2B5EF4-FFF2-40B4-BE49-F238E27FC236}">
                <a16:creationId xmlns:a16="http://schemas.microsoft.com/office/drawing/2014/main" id="{86AE78DD-5F94-4326-B458-3D55C7B9A6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11" y="2892282"/>
            <a:ext cx="2866100" cy="2030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8539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12967</TotalTime>
  <Words>1414</Words>
  <Application>Microsoft Office PowerPoint</Application>
  <PresentationFormat>מסך רחב</PresentationFormat>
  <Paragraphs>234</Paragraphs>
  <Slides>22</Slides>
  <Notes>6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22</vt:i4>
      </vt:variant>
    </vt:vector>
  </HeadingPairs>
  <TitlesOfParts>
    <vt:vector size="27" baseType="lpstr">
      <vt:lpstr>Arial</vt:lpstr>
      <vt:lpstr>Calibri</vt:lpstr>
      <vt:lpstr>Cambria Math</vt:lpstr>
      <vt:lpstr>Varela Round</vt:lpstr>
      <vt:lpstr>ערכת נושא Office</vt:lpstr>
      <vt:lpstr>מערכת שידורים לאומית</vt:lpstr>
      <vt:lpstr>מבוא למבנה המחשב</vt:lpstr>
      <vt:lpstr>מה נלמד היום </vt:lpstr>
      <vt:lpstr>מבנה המחשב</vt:lpstr>
      <vt:lpstr>מחשב- חומרה ותוכנה</vt:lpstr>
      <vt:lpstr>מבנה המחשב</vt:lpstr>
      <vt:lpstr>מבנה המחשב</vt:lpstr>
      <vt:lpstr>John Von Neumann</vt:lpstr>
      <vt:lpstr>איזה מידע נמצא במחשב?</vt:lpstr>
      <vt:lpstr>סוגי שפות התכנות</vt:lpstr>
      <vt:lpstr>אז למה ללמוד אסמבלי</vt:lpstr>
      <vt:lpstr>סיכום למבנה המחשב</vt:lpstr>
      <vt:lpstr>מבוא לשיטת ספירה</vt:lpstr>
      <vt:lpstr>שיטת הספירה העשרונית (דצימלית decimal - )</vt:lpstr>
      <vt:lpstr>בסיסי ספירה אחרים</vt:lpstr>
      <vt:lpstr>בסיס 2 –בינארי ((binary</vt:lpstr>
      <vt:lpstr>רישום בסיסי ספירה</vt:lpstr>
      <vt:lpstr>המרות בין בסיסים</vt:lpstr>
      <vt:lpstr>תרגילים</vt:lpstr>
      <vt:lpstr>פתרון לתרגילים</vt:lpstr>
      <vt:lpstr>סיכום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Anat Kaldaron</cp:lastModifiedBy>
  <cp:revision>180</cp:revision>
  <dcterms:created xsi:type="dcterms:W3CDTF">2020-03-15T19:13:03Z</dcterms:created>
  <dcterms:modified xsi:type="dcterms:W3CDTF">2020-07-18T14:17:31Z</dcterms:modified>
</cp:coreProperties>
</file>