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70" r:id="rId5"/>
    <p:sldId id="286" r:id="rId6"/>
    <p:sldId id="287" r:id="rId7"/>
    <p:sldId id="272" r:id="rId8"/>
    <p:sldId id="292" r:id="rId9"/>
    <p:sldId id="293" r:id="rId10"/>
    <p:sldId id="294" r:id="rId11"/>
    <p:sldId id="296" r:id="rId12"/>
    <p:sldId id="304" r:id="rId13"/>
    <p:sldId id="297" r:id="rId14"/>
    <p:sldId id="298" r:id="rId15"/>
    <p:sldId id="303" r:id="rId16"/>
    <p:sldId id="299" r:id="rId17"/>
    <p:sldId id="300" r:id="rId18"/>
    <p:sldId id="301" r:id="rId19"/>
    <p:sldId id="302" r:id="rId20"/>
    <p:sldId id="305" r:id="rId21"/>
    <p:sldId id="315" r:id="rId22"/>
    <p:sldId id="317" r:id="rId23"/>
    <p:sldId id="306" r:id="rId24"/>
    <p:sldId id="307" r:id="rId25"/>
    <p:sldId id="314" r:id="rId26"/>
    <p:sldId id="308" r:id="rId27"/>
    <p:sldId id="309" r:id="rId28"/>
    <p:sldId id="310" r:id="rId29"/>
    <p:sldId id="311" r:id="rId30"/>
    <p:sldId id="312" r:id="rId31"/>
    <p:sldId id="313" r:id="rId32"/>
    <p:sldId id="273" r:id="rId33"/>
    <p:sldId id="274" r:id="rId34"/>
    <p:sldId id="275" r:id="rId35"/>
    <p:sldId id="288" r:id="rId36"/>
    <p:sldId id="289" r:id="rId37"/>
    <p:sldId id="290" r:id="rId38"/>
    <p:sldId id="291" r:id="rId39"/>
    <p:sldId id="276" r:id="rId40"/>
    <p:sldId id="269"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Varela Round" panose="00000500000000000000" pitchFamily="2" charset="-79"/>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9" roundtripDataSignature="AMtx7mjUbQRs9ZYShtXbZpW2vhUt06d7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04F4B3-F79B-4BFE-8AF6-47B6EC053FDD}">
  <a:tblStyle styleId="{3104F4B3-F79B-4BFE-8AF6-47B6EC053FDD}"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6" d="100"/>
          <a:sy n="76" d="100"/>
        </p:scale>
        <p:origin x="754" y="254"/>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2255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032972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77662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4787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33525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150952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3799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0760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919765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04005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0481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97912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8314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078939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3878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01666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798138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23946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807589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7101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495141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210636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562038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20576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193132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659666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509427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943295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963905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6032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09775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86165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62915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25600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96100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82"/>
        <p:cNvGrpSpPr/>
        <p:nvPr/>
      </p:nvGrpSpPr>
      <p:grpSpPr>
        <a:xfrm>
          <a:off x="0" y="0"/>
          <a:ext cx="0" cy="0"/>
          <a:chOff x="0" y="0"/>
          <a:chExt cx="0" cy="0"/>
        </a:xfrm>
      </p:grpSpPr>
      <p:sp>
        <p:nvSpPr>
          <p:cNvPr id="83" name="Google Shape;83;p25"/>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5" name="Google Shape;85;p25"/>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86" name="Google Shape;86;p25"/>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7" name="Google Shape;87;p25"/>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8" name="Google Shape;88;p25"/>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89" name="Google Shape;89;p25"/>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90" name="Google Shape;90;p25"/>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91" name="Google Shape;91;p25"/>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0" name="Google Shape;40;p19"/>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192A72"/>
                </a:solidFill>
                <a:latin typeface="Varela Round"/>
                <a:ea typeface="Varela Round"/>
                <a:cs typeface="Varela Round"/>
                <a:sym typeface="Varela Round"/>
              </a:rPr>
              <a:t>  </a:t>
            </a:r>
            <a:endParaRPr/>
          </a:p>
        </p:txBody>
      </p:sp>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52"/>
        <p:cNvGrpSpPr/>
        <p:nvPr/>
      </p:nvGrpSpPr>
      <p:grpSpPr>
        <a:xfrm>
          <a:off x="0" y="0"/>
          <a:ext cx="0" cy="0"/>
          <a:chOff x="0" y="0"/>
          <a:chExt cx="0" cy="0"/>
        </a:xfrm>
      </p:grpSpPr>
      <p:sp>
        <p:nvSpPr>
          <p:cNvPr id="53" name="Google Shape;53;p2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2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2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2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57" name="Google Shape;57;p2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65"/>
        <p:cNvGrpSpPr/>
        <p:nvPr/>
      </p:nvGrpSpPr>
      <p:grpSpPr>
        <a:xfrm>
          <a:off x="0" y="0"/>
          <a:ext cx="0" cy="0"/>
          <a:chOff x="0" y="0"/>
          <a:chExt cx="0" cy="0"/>
        </a:xfrm>
      </p:grpSpPr>
      <p:sp>
        <p:nvSpPr>
          <p:cNvPr id="66" name="Google Shape;66;p23"/>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7" name="Google Shape;67;p23"/>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9" name="Google Shape;69;p23"/>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70" name="Google Shape;70;p23"/>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1" name="Google Shape;71;p23"/>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2" name="Google Shape;72;p23"/>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73"/>
        <p:cNvGrpSpPr/>
        <p:nvPr/>
      </p:nvGrpSpPr>
      <p:grpSpPr>
        <a:xfrm>
          <a:off x="0" y="0"/>
          <a:ext cx="0" cy="0"/>
          <a:chOff x="0" y="0"/>
          <a:chExt cx="0" cy="0"/>
        </a:xfrm>
      </p:grpSpPr>
      <p:sp>
        <p:nvSpPr>
          <p:cNvPr id="74" name="Google Shape;74;p24"/>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75" name="Google Shape;75;p24"/>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7" name="Google Shape;77;p24"/>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78" name="Google Shape;78;p24"/>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9" name="Google Shape;79;p24"/>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0" name="Google Shape;80;p24"/>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81" name="Google Shape;81;p24"/>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ideo" Target="https://www.youtube.com/embed/x3zLKWah6MA?feature=oembed" TargetMode="External"/><Relationship Id="rId5" Type="http://schemas.openxmlformats.org/officeDocument/2006/relationships/hyperlink" Target="https://www.youtube.com/watch?v=x3zLKWah6MA"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hyIxgck_Ck" TargetMode="External"/><Relationship Id="rId2" Type="http://schemas.openxmlformats.org/officeDocument/2006/relationships/slideLayout" Target="../slideLayouts/slideLayout6.xml"/><Relationship Id="rId1" Type="http://schemas.openxmlformats.org/officeDocument/2006/relationships/video" Target="https://www.youtube.com/embed/xhyIxgck_Ck?feature=oembed" TargetMode="Externa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www.youtube.com/embed/vkiemCH4M18?feature=oembed" TargetMode="External"/><Relationship Id="rId5" Type="http://schemas.openxmlformats.org/officeDocument/2006/relationships/image" Target="../media/image6.jpeg"/><Relationship Id="rId4" Type="http://schemas.openxmlformats.org/officeDocument/2006/relationships/hyperlink" Target="https://www.youtube.com/watch?v=vkiemCH4M18&amp;t=10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iw-IL"/>
              <a:t>מערכת שידורים לאומית</a:t>
            </a:r>
            <a:endParaRPr/>
          </a:p>
          <a:p>
            <a:pPr marL="0" lvl="0" indent="0" algn="ctr" rtl="1">
              <a:spcBef>
                <a:spcPts val="0"/>
              </a:spcBef>
              <a:spcAft>
                <a:spcPts val="0"/>
              </a:spcAft>
              <a:buClr>
                <a:srgbClr val="192A72"/>
              </a:buClr>
              <a:buSzPts val="6600"/>
              <a:buFont typeface="Varela Round"/>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המשך לטקסט</a:t>
            </a:r>
            <a:endParaRPr dirty="0"/>
          </a:p>
        </p:txBody>
      </p:sp>
      <p:sp>
        <p:nvSpPr>
          <p:cNvPr id="123" name="Google Shape;123;p3"/>
          <p:cNvSpPr txBox="1">
            <a:spLocks noGrp="1"/>
          </p:cNvSpPr>
          <p:nvPr>
            <p:ph type="body" idx="2"/>
          </p:nvPr>
        </p:nvSpPr>
        <p:spPr>
          <a:xfrm>
            <a:off x="1666756" y="1095140"/>
            <a:ext cx="10231730" cy="4998180"/>
          </a:xfrm>
          <a:prstGeom prst="rect">
            <a:avLst/>
          </a:prstGeom>
          <a:noFill/>
          <a:ln>
            <a:noFill/>
          </a:ln>
        </p:spPr>
        <p:txBody>
          <a:bodyPr spcFirstLastPara="1" wrap="square" lIns="91425" tIns="45700" rIns="91425" bIns="45700" anchor="t" anchorCtr="0">
            <a:noAutofit/>
          </a:bodyPr>
          <a:lstStyle/>
          <a:p>
            <a:pPr marL="249248" indent="0">
              <a:lnSpc>
                <a:spcPct val="200000"/>
              </a:lnSpc>
              <a:buNone/>
            </a:pPr>
            <a:r>
              <a:rPr lang="he-IL" sz="2100" dirty="0"/>
              <a:t>הוא עשה את עצמו שוער, הוא עשה מה שאני עשיתי, ששיחקתי לעיניו כדורגל בחג הקדוש שלו, זה מה שהוא עשה לי. ככה! (שוב הוא קופץ ומשתטח)</a:t>
            </a:r>
            <a:br>
              <a:rPr lang="he-IL" sz="2100" dirty="0"/>
            </a:br>
            <a:r>
              <a:rPr lang="he-IL" sz="2100" dirty="0" err="1"/>
              <a:t>ואמא</a:t>
            </a:r>
            <a:r>
              <a:rPr lang="he-IL" sz="2100" dirty="0"/>
              <a:t> שלי לא הבינה מה קורה, שפתאום אבי, שהוא כבר בן שישים, מתנהג כמו משוגע. היא התחננה שיפסיק, היא בכתה, היא משכה את השערות שלה. הבית נשבר לחתיכות. זה מה שהוא עשה לי. ככה! (שוב הוא קולט כביכול כדור בבטנו, מתכווץ ונאנק) החברים משכו אותי למשחק, הם שכחו אותי אחרי רגע - ואבא שלי נשבר.</a:t>
            </a: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261330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טכניקת מסדרונות</a:t>
            </a:r>
            <a:endParaRPr dirty="0"/>
          </a:p>
        </p:txBody>
      </p:sp>
      <p:sp>
        <p:nvSpPr>
          <p:cNvPr id="123" name="Google Shape;123;p3"/>
          <p:cNvSpPr txBox="1">
            <a:spLocks noGrp="1"/>
          </p:cNvSpPr>
          <p:nvPr>
            <p:ph type="body" idx="2"/>
          </p:nvPr>
        </p:nvSpPr>
        <p:spPr>
          <a:xfrm>
            <a:off x="1643606" y="1037267"/>
            <a:ext cx="10231730" cy="4998180"/>
          </a:xfrm>
          <a:prstGeom prst="rect">
            <a:avLst/>
          </a:prstGeom>
          <a:noFill/>
          <a:ln>
            <a:noFill/>
          </a:ln>
        </p:spPr>
        <p:txBody>
          <a:bodyPr spcFirstLastPara="1" wrap="square" lIns="91425" tIns="45700" rIns="91425" bIns="45700" anchor="t" anchorCtr="0">
            <a:noAutofit/>
          </a:bodyPr>
          <a:lstStyle/>
          <a:p>
            <a:pPr marL="76200" indent="0">
              <a:buNone/>
            </a:pPr>
            <a:r>
              <a:rPr lang="he-IL" dirty="0"/>
              <a:t>בטכניקת מסדרונות נציג את דמות אחד בלבד בה נרצה להתמקד.</a:t>
            </a:r>
          </a:p>
          <a:p>
            <a:endParaRPr lang="he-IL" dirty="0"/>
          </a:p>
          <a:p>
            <a:r>
              <a:rPr lang="he-IL" dirty="0"/>
              <a:t>הזמן שלושה או ארבעה משתתפים לבמה.</a:t>
            </a:r>
            <a:endParaRPr lang="en-US" dirty="0"/>
          </a:p>
          <a:p>
            <a:r>
              <a:rPr lang="he-IL" dirty="0"/>
              <a:t>העמד אותם בשורה.</a:t>
            </a:r>
            <a:endParaRPr lang="en-US" dirty="0"/>
          </a:p>
          <a:p>
            <a:r>
              <a:rPr lang="he-IL" dirty="0"/>
              <a:t>כל משתתף בתורו, מימין לשמאל, בעודו פוסע לשפת הבמה יבטא במספר משפטים, בגוף ראשון של דמות המספר, משפטים המביעים את רגשות, תחושות, רצונות המספר.</a:t>
            </a:r>
            <a:endParaRPr lang="en-US" dirty="0"/>
          </a:p>
          <a:p>
            <a:pPr lvl="0"/>
            <a:r>
              <a:rPr lang="he-IL" dirty="0"/>
              <a:t>ישנם שני סבבים, בסבב הראשון מי שמסיים הולך אחורה לנקודת ההתחלה, בסבב השני מי שמסיים נשאר במקום.</a:t>
            </a:r>
            <a:endParaRPr lang="en-US" dirty="0"/>
          </a:p>
          <a:p>
            <a:r>
              <a:rPr lang="he-IL" dirty="0"/>
              <a:t>ניתן לבטא מונולוג פנימי וחיצוני.</a:t>
            </a:r>
            <a:endParaRPr lang="en-US" dirty="0"/>
          </a:p>
          <a:p>
            <a:r>
              <a:rPr lang="he-IL" dirty="0"/>
              <a:t>מונולוג פנימי – הרהורים ומחשבות של דמות המספר לעצמה.</a:t>
            </a: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111366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דגשים לטכניקת מסדרונות</a:t>
            </a:r>
            <a:endParaRPr dirty="0"/>
          </a:p>
        </p:txBody>
      </p:sp>
      <p:sp>
        <p:nvSpPr>
          <p:cNvPr id="123" name="Google Shape;123;p3"/>
          <p:cNvSpPr txBox="1">
            <a:spLocks noGrp="1"/>
          </p:cNvSpPr>
          <p:nvPr>
            <p:ph type="body" idx="2"/>
          </p:nvPr>
        </p:nvSpPr>
        <p:spPr>
          <a:xfrm>
            <a:off x="1643606" y="1037267"/>
            <a:ext cx="10231730" cy="4998180"/>
          </a:xfrm>
          <a:prstGeom prst="rect">
            <a:avLst/>
          </a:prstGeom>
          <a:noFill/>
          <a:ln>
            <a:noFill/>
          </a:ln>
        </p:spPr>
        <p:txBody>
          <a:bodyPr spcFirstLastPara="1" wrap="square" lIns="91425" tIns="45700" rIns="91425" bIns="45700" anchor="t" anchorCtr="0">
            <a:noAutofit/>
          </a:bodyPr>
          <a:lstStyle/>
          <a:p>
            <a:pPr lvl="0"/>
            <a:r>
              <a:rPr lang="he-IL" dirty="0"/>
              <a:t>בטכניקת מסדרונות המשתתפים נדרשים לגלם את דמות המספר ומבחינת משחק מדובר רק בטקסט, ההליכה קדימה היא הליכה יחסית נקייה, בלי תנועות מוקצנות, העיקר בטכניקה זה הטקסט והיכולת של המשתתפים להתחבר רגשית למילים.</a:t>
            </a:r>
            <a:endParaRPr lang="en-US" dirty="0"/>
          </a:p>
          <a:p>
            <a:pPr lvl="0"/>
            <a:r>
              <a:rPr lang="he-IL" dirty="0"/>
              <a:t>הרבה מתקשים לבצע מונולוג חיצוני בגלל שהוא מורכב יותר, למרבית האנשים יותר קל לבצע מונולוג פנימי כי הוא מעין שיתוף במחשבות ופחות מצריך יכולות משחק. </a:t>
            </a: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339925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תרגיל שימוש בטכניקת מסדרונות</a:t>
            </a:r>
            <a:endParaRPr dirty="0"/>
          </a:p>
        </p:txBody>
      </p:sp>
      <p:sp>
        <p:nvSpPr>
          <p:cNvPr id="123" name="Google Shape;123;p3"/>
          <p:cNvSpPr txBox="1">
            <a:spLocks noGrp="1"/>
          </p:cNvSpPr>
          <p:nvPr>
            <p:ph type="body" idx="2"/>
          </p:nvPr>
        </p:nvSpPr>
        <p:spPr>
          <a:xfrm>
            <a:off x="497713" y="933094"/>
            <a:ext cx="10231730" cy="4998180"/>
          </a:xfrm>
          <a:prstGeom prst="rect">
            <a:avLst/>
          </a:prstGeom>
          <a:noFill/>
          <a:ln>
            <a:noFill/>
          </a:ln>
        </p:spPr>
        <p:txBody>
          <a:bodyPr spcFirstLastPara="1" wrap="square" lIns="91425" tIns="45700" rIns="91425" bIns="45700" anchor="t" anchorCtr="0">
            <a:noAutofit/>
          </a:bodyPr>
          <a:lstStyle/>
          <a:p>
            <a:pPr marL="76200" indent="0">
              <a:buNone/>
            </a:pPr>
            <a:r>
              <a:rPr lang="he-IL" dirty="0"/>
              <a:t>רשמו על דף משפטים קצרים שמתאימים לדמות אליעזר</a:t>
            </a:r>
          </a:p>
          <a:p>
            <a:pPr marL="76200" indent="0">
              <a:buNone/>
            </a:pPr>
            <a:endParaRPr lang="he-IL" dirty="0"/>
          </a:p>
          <a:p>
            <a:pPr marL="76200" indent="0">
              <a:buNone/>
            </a:pPr>
            <a:r>
              <a:rPr lang="he-IL" dirty="0"/>
              <a:t>דוגמאות:</a:t>
            </a:r>
          </a:p>
          <a:p>
            <a:pPr marL="76200" indent="0">
              <a:buNone/>
            </a:pPr>
            <a:r>
              <a:rPr lang="he-IL" dirty="0"/>
              <a:t> - אבא, תגיע כבר, קר לי, רטוב פה, קפוא</a:t>
            </a:r>
          </a:p>
          <a:p>
            <a:pPr>
              <a:buFontTx/>
              <a:buChar char="-"/>
            </a:pPr>
            <a:r>
              <a:rPr lang="he-IL" dirty="0"/>
              <a:t>תלכו ממני, אני לא רוצה לשחק אתכם, תלכו</a:t>
            </a:r>
          </a:p>
          <a:p>
            <a:pPr>
              <a:buFontTx/>
              <a:buChar char="-"/>
            </a:pPr>
            <a:r>
              <a:rPr lang="he-IL" dirty="0"/>
              <a:t>סליחה אבא, סליחה שלא הקשבתי לך</a:t>
            </a:r>
          </a:p>
          <a:p>
            <a:pPr>
              <a:buFontTx/>
              <a:buChar char="-"/>
            </a:pPr>
            <a:endParaRPr lang="he-IL" dirty="0"/>
          </a:p>
          <a:p>
            <a:pPr marL="76200" indent="0" algn="ctr">
              <a:buNone/>
            </a:pPr>
            <a:r>
              <a:rPr lang="he-IL" dirty="0"/>
              <a:t>			</a:t>
            </a:r>
          </a:p>
          <a:p>
            <a:pPr>
              <a:buFontTx/>
              <a:buChar char="-"/>
            </a:pPr>
            <a:endParaRPr lang="he-IL" b="1" dirty="0"/>
          </a:p>
          <a:p>
            <a:pPr>
              <a:buFontTx/>
              <a:buChar char="-"/>
            </a:pPr>
            <a:endParaRPr lang="en-US" b="1"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
        <p:nvSpPr>
          <p:cNvPr id="3" name="TextBox 2">
            <a:extLst>
              <a:ext uri="{FF2B5EF4-FFF2-40B4-BE49-F238E27FC236}">
                <a16:creationId xmlns:a16="http://schemas.microsoft.com/office/drawing/2014/main" id="{23A3DA40-491E-4C67-9734-883DD0DE49E7}"/>
              </a:ext>
            </a:extLst>
          </p:cNvPr>
          <p:cNvSpPr txBox="1"/>
          <p:nvPr/>
        </p:nvSpPr>
        <p:spPr>
          <a:xfrm>
            <a:off x="900753" y="3671248"/>
            <a:ext cx="3875964" cy="2308324"/>
          </a:xfrm>
          <a:prstGeom prst="rect">
            <a:avLst/>
          </a:prstGeom>
          <a:noFill/>
        </p:spPr>
        <p:txBody>
          <a:bodyPr wrap="square" rtlCol="1">
            <a:spAutoFit/>
          </a:bodyPr>
          <a:lstStyle/>
          <a:p>
            <a:pPr marL="76200" algn="r" rtl="1">
              <a:buClr>
                <a:srgbClr val="002060"/>
              </a:buClr>
              <a:buSzPts val="2400"/>
            </a:pPr>
            <a:r>
              <a:rPr lang="he-IL" sz="2400" dirty="0">
                <a:solidFill>
                  <a:srgbClr val="002060"/>
                </a:solidFill>
                <a:latin typeface="Varela Round"/>
                <a:cs typeface="Varela Round"/>
                <a:sym typeface="Varela Round"/>
              </a:rPr>
              <a:t>המשפטים שלכם:</a:t>
            </a:r>
          </a:p>
          <a:p>
            <a:pPr marL="76200" algn="r" rtl="1">
              <a:buClr>
                <a:srgbClr val="002060"/>
              </a:buClr>
              <a:buSzPts val="2400"/>
            </a:pPr>
            <a:r>
              <a:rPr lang="he-IL" sz="2400" dirty="0">
                <a:solidFill>
                  <a:srgbClr val="002060"/>
                </a:solidFill>
                <a:latin typeface="Varela Round"/>
                <a:cs typeface="Varela Round"/>
                <a:sym typeface="Varela Round"/>
              </a:rPr>
              <a:t>1.</a:t>
            </a:r>
          </a:p>
          <a:p>
            <a:pPr marL="76200" algn="r" rtl="1">
              <a:buClr>
                <a:srgbClr val="002060"/>
              </a:buClr>
              <a:buSzPts val="2400"/>
            </a:pPr>
            <a:r>
              <a:rPr lang="he-IL" sz="2400" dirty="0">
                <a:solidFill>
                  <a:srgbClr val="002060"/>
                </a:solidFill>
                <a:latin typeface="Varela Round"/>
                <a:cs typeface="Varela Round"/>
                <a:sym typeface="Varela Round"/>
              </a:rPr>
              <a:t>2.</a:t>
            </a:r>
          </a:p>
          <a:p>
            <a:pPr marL="76200" algn="r" rtl="1">
              <a:buClr>
                <a:srgbClr val="002060"/>
              </a:buClr>
              <a:buSzPts val="2400"/>
            </a:pPr>
            <a:r>
              <a:rPr lang="he-IL" sz="2400" dirty="0">
                <a:solidFill>
                  <a:srgbClr val="002060"/>
                </a:solidFill>
                <a:latin typeface="Varela Round"/>
                <a:cs typeface="Varela Round"/>
                <a:sym typeface="Varela Round"/>
              </a:rPr>
              <a:t>3.</a:t>
            </a:r>
          </a:p>
          <a:p>
            <a:pPr marL="76200" algn="r" rtl="1">
              <a:buClr>
                <a:srgbClr val="002060"/>
              </a:buClr>
              <a:buSzPts val="2400"/>
            </a:pPr>
            <a:r>
              <a:rPr lang="he-IL" sz="2400" dirty="0">
                <a:solidFill>
                  <a:srgbClr val="002060"/>
                </a:solidFill>
                <a:latin typeface="Varela Round"/>
                <a:cs typeface="Varela Round"/>
                <a:sym typeface="Varela Round"/>
              </a:rPr>
              <a:t>4.</a:t>
            </a:r>
          </a:p>
          <a:p>
            <a:pPr marL="76200" algn="r" rtl="1">
              <a:buClr>
                <a:srgbClr val="002060"/>
              </a:buClr>
              <a:buSzPts val="2400"/>
            </a:pPr>
            <a:r>
              <a:rPr lang="he-IL" sz="2400" dirty="0">
                <a:solidFill>
                  <a:srgbClr val="002060"/>
                </a:solidFill>
                <a:latin typeface="Varela Round"/>
                <a:cs typeface="Varela Round"/>
                <a:sym typeface="Varela Round"/>
              </a:rPr>
              <a:t>5.</a:t>
            </a:r>
          </a:p>
        </p:txBody>
      </p:sp>
    </p:spTree>
    <p:extLst>
      <p:ext uri="{BB962C8B-B14F-4D97-AF65-F5344CB8AC3E}">
        <p14:creationId xmlns:p14="http://schemas.microsoft.com/office/powerpoint/2010/main" val="166456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מסתובבים</a:t>
            </a:r>
            <a:endParaRPr dirty="0"/>
          </a:p>
        </p:txBody>
      </p:sp>
      <p:sp>
        <p:nvSpPr>
          <p:cNvPr id="123" name="Google Shape;123;p3"/>
          <p:cNvSpPr txBox="1">
            <a:spLocks noGrp="1"/>
          </p:cNvSpPr>
          <p:nvPr>
            <p:ph type="body" idx="2"/>
          </p:nvPr>
        </p:nvSpPr>
        <p:spPr>
          <a:xfrm>
            <a:off x="1666756" y="1141439"/>
            <a:ext cx="10231730" cy="4998180"/>
          </a:xfrm>
          <a:prstGeom prst="rect">
            <a:avLst/>
          </a:prstGeom>
          <a:noFill/>
          <a:ln>
            <a:noFill/>
          </a:ln>
        </p:spPr>
        <p:txBody>
          <a:bodyPr spcFirstLastPara="1" wrap="square" lIns="91425" tIns="45700" rIns="91425" bIns="45700" anchor="t" anchorCtr="0">
            <a:noAutofit/>
          </a:bodyPr>
          <a:lstStyle/>
          <a:p>
            <a:pPr marL="76200" indent="0">
              <a:buNone/>
            </a:pPr>
            <a:r>
              <a:rPr lang="he-IL" dirty="0"/>
              <a:t>בטכניקת מסתובבים נציג את כל הדמויות הרלוונטיות.</a:t>
            </a:r>
          </a:p>
          <a:p>
            <a:endParaRPr lang="he-IL" dirty="0"/>
          </a:p>
          <a:p>
            <a:r>
              <a:rPr lang="he-IL" dirty="0"/>
              <a:t>הזמן שלושה או ארבעה משתתפים לבמה.</a:t>
            </a:r>
            <a:endParaRPr lang="en-US" dirty="0"/>
          </a:p>
          <a:p>
            <a:r>
              <a:rPr lang="he-IL" dirty="0"/>
              <a:t>העמד אותם בשורה עם הגב לקהל.</a:t>
            </a:r>
            <a:endParaRPr lang="en-US" dirty="0"/>
          </a:p>
          <a:p>
            <a:r>
              <a:rPr lang="he-IL" dirty="0"/>
              <a:t>באופן אקראי, כל משתתף מסתובב לקהל ואומר משפט אחד, קצר וממוקד כאחד הדמויות בסיפור.</a:t>
            </a:r>
            <a:endParaRPr lang="en-US" dirty="0"/>
          </a:p>
          <a:p>
            <a:r>
              <a:rPr lang="he-IL" dirty="0"/>
              <a:t>רצוי  לחזור על משפטים שאחרים אמרו או להתייחס אליהם, מונולוג פנימי או חיצוני.</a:t>
            </a:r>
            <a:endParaRPr lang="en-US" dirty="0"/>
          </a:p>
          <a:p>
            <a:r>
              <a:rPr lang="he-IL" dirty="0"/>
              <a:t>בסוף כולם מסתובבים לקהל ואומרים במקביל משפטים עד לפריז.</a:t>
            </a:r>
            <a:endParaRPr lang="en-US" dirty="0"/>
          </a:p>
          <a:p>
            <a:pPr marL="76200" indent="0">
              <a:buNone/>
            </a:pPr>
            <a:r>
              <a:rPr lang="he-IL" dirty="0"/>
              <a:t>מו על דף משפטים קצרים שמתאימים לדמות אליעזר</a:t>
            </a:r>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166690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דגשים למסתובבים</a:t>
            </a:r>
            <a:endParaRPr dirty="0"/>
          </a:p>
        </p:txBody>
      </p:sp>
      <p:sp>
        <p:nvSpPr>
          <p:cNvPr id="123" name="Google Shape;123;p3"/>
          <p:cNvSpPr txBox="1">
            <a:spLocks noGrp="1"/>
          </p:cNvSpPr>
          <p:nvPr>
            <p:ph type="body" idx="2"/>
          </p:nvPr>
        </p:nvSpPr>
        <p:spPr>
          <a:xfrm>
            <a:off x="1666756" y="1141439"/>
            <a:ext cx="10231730" cy="4998180"/>
          </a:xfrm>
          <a:prstGeom prst="rect">
            <a:avLst/>
          </a:prstGeom>
          <a:noFill/>
          <a:ln>
            <a:noFill/>
          </a:ln>
        </p:spPr>
        <p:txBody>
          <a:bodyPr spcFirstLastPara="1" wrap="square" lIns="91425" tIns="45700" rIns="91425" bIns="45700" anchor="t" anchorCtr="0">
            <a:noAutofit/>
          </a:bodyPr>
          <a:lstStyle/>
          <a:p>
            <a:pPr lvl="0"/>
            <a:r>
              <a:rPr lang="he-IL" dirty="0"/>
              <a:t>המשפטים צריכים להיות קצרים</a:t>
            </a:r>
            <a:endParaRPr lang="en-US" dirty="0"/>
          </a:p>
          <a:p>
            <a:pPr lvl="0"/>
            <a:r>
              <a:rPr lang="he-IL" dirty="0"/>
              <a:t>אי אפשר להשאיר את הבמה ריקה, מישהו חייב להסתובב </a:t>
            </a:r>
            <a:endParaRPr lang="en-US" dirty="0"/>
          </a:p>
          <a:p>
            <a:pPr lvl="0"/>
            <a:r>
              <a:rPr lang="he-IL" dirty="0"/>
              <a:t>במידה ויותר מאדם אחד מסתובב אז פשוט נותנים זכות דיבור לזה שמימין</a:t>
            </a:r>
            <a:endParaRPr lang="en-US" dirty="0"/>
          </a:p>
          <a:p>
            <a:pPr lvl="0"/>
            <a:r>
              <a:rPr lang="he-IL" dirty="0"/>
              <a:t>הרעיון הוא שהטכניקה עובדת על היכולת ליצור כאנסמבל, כל אחד אמור להקשיב לדברים שנאמרו ולהצליח לחזור עליהם לפעמים, להתייחס אליהם וגם להביא דברים חדשים...</a:t>
            </a:r>
            <a:endParaRPr lang="en-US"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81007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תרגיל שימוש בטכניקת מסתובבים</a:t>
            </a:r>
            <a:endParaRPr dirty="0"/>
          </a:p>
        </p:txBody>
      </p:sp>
      <p:sp>
        <p:nvSpPr>
          <p:cNvPr id="123" name="Google Shape;123;p3"/>
          <p:cNvSpPr txBox="1">
            <a:spLocks noGrp="1"/>
          </p:cNvSpPr>
          <p:nvPr>
            <p:ph type="body" idx="2"/>
          </p:nvPr>
        </p:nvSpPr>
        <p:spPr>
          <a:xfrm>
            <a:off x="1643606" y="933094"/>
            <a:ext cx="10231730" cy="4998180"/>
          </a:xfrm>
          <a:prstGeom prst="rect">
            <a:avLst/>
          </a:prstGeom>
          <a:noFill/>
          <a:ln>
            <a:noFill/>
          </a:ln>
        </p:spPr>
        <p:txBody>
          <a:bodyPr spcFirstLastPara="1" wrap="square" lIns="91425" tIns="45700" rIns="91425" bIns="45700" anchor="t" anchorCtr="0">
            <a:noAutofit/>
          </a:bodyPr>
          <a:lstStyle/>
          <a:p>
            <a:pPr marL="76200" indent="0">
              <a:buNone/>
            </a:pPr>
            <a:r>
              <a:rPr lang="he-IL" dirty="0"/>
              <a:t>רשמו על דף רצף משפטים קצרים שמתאימים לדמויות בקטע.</a:t>
            </a:r>
          </a:p>
          <a:p>
            <a:pPr marL="76200" indent="0">
              <a:buNone/>
            </a:pPr>
            <a:endParaRPr lang="he-IL" dirty="0"/>
          </a:p>
          <a:p>
            <a:pPr marL="76200" indent="0">
              <a:buNone/>
            </a:pPr>
            <a:r>
              <a:rPr lang="he-IL" dirty="0"/>
              <a:t>דוגמאות:</a:t>
            </a:r>
          </a:p>
          <a:p>
            <a:pPr marL="76200" indent="0">
              <a:buNone/>
            </a:pPr>
            <a:r>
              <a:rPr lang="he-IL" dirty="0"/>
              <a:t> - אבא, תגיע כבר, קר לי, רטוב פה, קפוא</a:t>
            </a:r>
          </a:p>
          <a:p>
            <a:pPr>
              <a:buFontTx/>
              <a:buChar char="-"/>
            </a:pPr>
            <a:r>
              <a:rPr lang="he-IL" dirty="0"/>
              <a:t>ילד מתוק שלי, קח ...תתחמם</a:t>
            </a:r>
          </a:p>
          <a:p>
            <a:pPr>
              <a:buFontTx/>
              <a:buChar char="-"/>
            </a:pPr>
            <a:r>
              <a:rPr lang="he-IL" dirty="0"/>
              <a:t>קפוא לי , אבא</a:t>
            </a:r>
          </a:p>
          <a:p>
            <a:pPr>
              <a:buFontTx/>
              <a:buChar char="-"/>
            </a:pPr>
            <a:r>
              <a:rPr lang="he-IL" dirty="0"/>
              <a:t>תבוא לשחק </a:t>
            </a:r>
            <a:r>
              <a:rPr lang="he-IL" dirty="0" err="1"/>
              <a:t>איתנו</a:t>
            </a:r>
            <a:endParaRPr lang="he-IL" dirty="0"/>
          </a:p>
          <a:p>
            <a:pPr>
              <a:buFontTx/>
              <a:buChar char="-"/>
            </a:pPr>
            <a:r>
              <a:rPr lang="he-IL" dirty="0"/>
              <a:t>אני לא יכול, אבא לא מרשה לי</a:t>
            </a:r>
          </a:p>
          <a:p>
            <a:pPr>
              <a:buFontTx/>
              <a:buChar char="-"/>
            </a:pPr>
            <a:r>
              <a:rPr lang="he-IL" dirty="0"/>
              <a:t>תבוא, תבוא</a:t>
            </a:r>
          </a:p>
          <a:p>
            <a:pPr>
              <a:buFontTx/>
              <a:buChar char="-"/>
            </a:pPr>
            <a:r>
              <a:rPr lang="he-IL" dirty="0"/>
              <a:t>אני לא יכול</a:t>
            </a:r>
          </a:p>
          <a:p>
            <a:pPr>
              <a:buFontTx/>
              <a:buChar char="-"/>
            </a:pPr>
            <a:r>
              <a:rPr lang="he-IL" dirty="0"/>
              <a:t>קפוא לי, אבא</a:t>
            </a:r>
          </a:p>
          <a:p>
            <a:pPr>
              <a:buFontTx/>
              <a:buChar char="-"/>
            </a:pPr>
            <a:r>
              <a:rPr lang="he-IL" dirty="0"/>
              <a:t>אתה פחדן, בוגד</a:t>
            </a:r>
          </a:p>
          <a:p>
            <a:pPr>
              <a:buFontTx/>
              <a:buChar char="-"/>
            </a:pPr>
            <a:endParaRPr lang="he-IL" dirty="0"/>
          </a:p>
          <a:p>
            <a:pPr>
              <a:buFontTx/>
              <a:buChar char="-"/>
            </a:pPr>
            <a:endParaRPr lang="he-IL" dirty="0"/>
          </a:p>
          <a:p>
            <a:pPr>
              <a:buFontTx/>
              <a:buChar char="-"/>
            </a:pPr>
            <a:endParaRPr lang="he-IL" dirty="0"/>
          </a:p>
          <a:p>
            <a:pPr marL="76200" indent="0">
              <a:buNone/>
            </a:pPr>
            <a:r>
              <a:rPr lang="he-IL" dirty="0"/>
              <a:t>המשפטים שלכם:</a:t>
            </a:r>
          </a:p>
          <a:p>
            <a:pPr marL="76200" indent="0">
              <a:buNone/>
            </a:pPr>
            <a:r>
              <a:rPr lang="he-IL" dirty="0"/>
              <a:t>1.</a:t>
            </a:r>
          </a:p>
          <a:p>
            <a:pPr marL="76200" indent="0">
              <a:buNone/>
            </a:pPr>
            <a:r>
              <a:rPr lang="he-IL" dirty="0"/>
              <a:t>2.</a:t>
            </a:r>
          </a:p>
          <a:p>
            <a:pPr marL="76200" indent="0">
              <a:buNone/>
            </a:pPr>
            <a:r>
              <a:rPr lang="he-IL" dirty="0"/>
              <a:t>3.</a:t>
            </a:r>
          </a:p>
          <a:p>
            <a:pPr marL="76200" indent="0">
              <a:buNone/>
            </a:pPr>
            <a:r>
              <a:rPr lang="he-IL" dirty="0"/>
              <a:t>4.</a:t>
            </a:r>
          </a:p>
          <a:p>
            <a:pPr marL="76200" indent="0">
              <a:buNone/>
            </a:pPr>
            <a:r>
              <a:rPr lang="he-IL" dirty="0"/>
              <a:t>5.</a:t>
            </a:r>
          </a:p>
          <a:p>
            <a:pPr>
              <a:buFontTx/>
              <a:buChar char="-"/>
            </a:pPr>
            <a:endParaRPr lang="he-IL"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229832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תרגיל שימוש בטכניקת מסדרונות</a:t>
            </a:r>
            <a:endParaRPr dirty="0"/>
          </a:p>
        </p:txBody>
      </p:sp>
      <p:sp>
        <p:nvSpPr>
          <p:cNvPr id="123" name="Google Shape;123;p3"/>
          <p:cNvSpPr txBox="1">
            <a:spLocks noGrp="1"/>
          </p:cNvSpPr>
          <p:nvPr>
            <p:ph type="body" idx="2"/>
          </p:nvPr>
        </p:nvSpPr>
        <p:spPr>
          <a:xfrm>
            <a:off x="-1372030" y="605436"/>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marL="76200" indent="0">
              <a:buNone/>
            </a:pPr>
            <a:r>
              <a:rPr lang="he-IL" dirty="0"/>
              <a:t>המשפטים שלכם:</a:t>
            </a:r>
          </a:p>
          <a:p>
            <a:pPr marL="76200" indent="0">
              <a:buNone/>
            </a:pPr>
            <a:r>
              <a:rPr lang="he-IL" dirty="0"/>
              <a:t>1.</a:t>
            </a:r>
          </a:p>
          <a:p>
            <a:pPr marL="76200" indent="0">
              <a:buNone/>
            </a:pPr>
            <a:r>
              <a:rPr lang="he-IL" dirty="0"/>
              <a:t>2.</a:t>
            </a:r>
          </a:p>
          <a:p>
            <a:pPr marL="76200" indent="0">
              <a:buNone/>
            </a:pPr>
            <a:r>
              <a:rPr lang="he-IL" dirty="0"/>
              <a:t>3.</a:t>
            </a:r>
          </a:p>
          <a:p>
            <a:pPr marL="76200" indent="0">
              <a:buNone/>
            </a:pPr>
            <a:r>
              <a:rPr lang="he-IL" dirty="0"/>
              <a:t>4.</a:t>
            </a:r>
          </a:p>
          <a:p>
            <a:pPr marL="76200" indent="0">
              <a:buNone/>
            </a:pPr>
            <a:r>
              <a:rPr lang="he-IL" dirty="0"/>
              <a:t>5.</a:t>
            </a:r>
          </a:p>
          <a:p>
            <a:pPr marL="76200" indent="0">
              <a:buNone/>
            </a:pPr>
            <a:r>
              <a:rPr lang="he-IL" dirty="0"/>
              <a:t>6.</a:t>
            </a:r>
          </a:p>
          <a:p>
            <a:pPr marL="76200" indent="0">
              <a:buNone/>
            </a:pPr>
            <a:r>
              <a:rPr lang="he-IL" dirty="0"/>
              <a:t>7.</a:t>
            </a:r>
          </a:p>
          <a:p>
            <a:pPr marL="76200" indent="0">
              <a:buNone/>
            </a:pPr>
            <a:r>
              <a:rPr lang="he-IL" dirty="0"/>
              <a:t>8.</a:t>
            </a:r>
          </a:p>
          <a:p>
            <a:pPr marL="76200" indent="0">
              <a:buNone/>
            </a:pPr>
            <a:r>
              <a:rPr lang="he-IL" dirty="0"/>
              <a:t>9.</a:t>
            </a:r>
          </a:p>
          <a:p>
            <a:pPr marL="76200" indent="0">
              <a:buNone/>
            </a:pPr>
            <a:r>
              <a:rPr lang="he-IL" dirty="0"/>
              <a:t>10.</a:t>
            </a:r>
          </a:p>
          <a:p>
            <a:pPr>
              <a:buFontTx/>
              <a:buChar char="-"/>
            </a:pPr>
            <a:endParaRPr lang="he-IL"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304302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טכניקת שירה</a:t>
            </a:r>
            <a:endParaRPr dirty="0"/>
          </a:p>
        </p:txBody>
      </p:sp>
      <p:sp>
        <p:nvSpPr>
          <p:cNvPr id="123" name="Google Shape;123;p3"/>
          <p:cNvSpPr txBox="1">
            <a:spLocks noGrp="1"/>
          </p:cNvSpPr>
          <p:nvPr>
            <p:ph type="body" idx="2"/>
          </p:nvPr>
        </p:nvSpPr>
        <p:spPr>
          <a:xfrm>
            <a:off x="1678330" y="933094"/>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r>
              <a:rPr lang="he-IL" dirty="0"/>
              <a:t>הזמן ארבעה או חמישה משתתפים לבמה.</a:t>
            </a:r>
            <a:endParaRPr lang="en-US" dirty="0"/>
          </a:p>
          <a:p>
            <a:r>
              <a:rPr lang="he-IL" dirty="0"/>
              <a:t>העמד אותם בשורה.</a:t>
            </a:r>
            <a:endParaRPr lang="en-US" dirty="0"/>
          </a:p>
          <a:p>
            <a:r>
              <a:rPr lang="he-IL" dirty="0"/>
              <a:t>מישהו בוחר להתחיל ושר משפט אחד או שניים, בגוף ראשון בדמות </a:t>
            </a:r>
            <a:r>
              <a:rPr lang="he-IL" b="1" dirty="0"/>
              <a:t>המספר</a:t>
            </a:r>
            <a:r>
              <a:rPr lang="he-IL" dirty="0"/>
              <a:t>, זה הפזמון.</a:t>
            </a:r>
            <a:endParaRPr lang="en-US" dirty="0"/>
          </a:p>
          <a:p>
            <a:r>
              <a:rPr lang="he-IL" dirty="0"/>
              <a:t>כולם חוזרים על הפזמון שוב ושוב.</a:t>
            </a:r>
            <a:endParaRPr lang="en-US" dirty="0"/>
          </a:p>
          <a:p>
            <a:r>
              <a:rPr lang="he-IL" dirty="0"/>
              <a:t>מי שרוצה יכול לצעוד מעט קדימה ובמקביל לפזמון שחוזר על עצמו מוסיף משפטים חדשים או  שר אותם, אפשר לבחור כל דמות מהסיפור</a:t>
            </a:r>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4042313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דגשים לטכניקת שירה</a:t>
            </a:r>
            <a:endParaRPr dirty="0"/>
          </a:p>
        </p:txBody>
      </p:sp>
      <p:sp>
        <p:nvSpPr>
          <p:cNvPr id="123" name="Google Shape;123;p3"/>
          <p:cNvSpPr txBox="1">
            <a:spLocks noGrp="1"/>
          </p:cNvSpPr>
          <p:nvPr>
            <p:ph type="body" idx="2"/>
          </p:nvPr>
        </p:nvSpPr>
        <p:spPr>
          <a:xfrm>
            <a:off x="1678330" y="933094"/>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lvl="0"/>
            <a:r>
              <a:rPr lang="he-IL" dirty="0"/>
              <a:t>עדיף מאד להמציא מנגינה ולא להשתמש במנגינה מוכרת</a:t>
            </a:r>
            <a:endParaRPr lang="en-US" dirty="0"/>
          </a:p>
          <a:p>
            <a:pPr lvl="0"/>
            <a:r>
              <a:rPr lang="he-IL" dirty="0"/>
              <a:t>המנגינה צריכה לבטא את הרגש העיקרי בסיפור ( עצב, שמחה, אמונה... )</a:t>
            </a:r>
            <a:endParaRPr lang="en-US" dirty="0"/>
          </a:p>
          <a:p>
            <a:pPr lvl="0"/>
            <a:r>
              <a:rPr lang="he-IL" dirty="0"/>
              <a:t>רצוי שהפזמון יהיה קצר כי ככה האחרים יוכלו לקלוט אותו ולזכור אותו</a:t>
            </a:r>
            <a:endParaRPr lang="en-US" dirty="0"/>
          </a:p>
          <a:p>
            <a:pPr lvl="0"/>
            <a:r>
              <a:rPr lang="he-IL" dirty="0"/>
              <a:t>הפזמון צריך להיות העיקר של הסיפור, משהו מאד ממוקד</a:t>
            </a:r>
            <a:endParaRPr lang="en-US" dirty="0"/>
          </a:p>
          <a:p>
            <a:pPr lvl="0"/>
            <a:r>
              <a:rPr lang="he-IL" dirty="0"/>
              <a:t>אם בסיפור יש חלק שלילי וחלק חיובי אז מנסים למצוא </a:t>
            </a:r>
            <a:r>
              <a:rPr lang="he-IL" dirty="0" err="1"/>
              <a:t>פיזמון</a:t>
            </a:r>
            <a:r>
              <a:rPr lang="he-IL" dirty="0"/>
              <a:t> עם שני משפטים, הראשון </a:t>
            </a:r>
            <a:r>
              <a:rPr lang="he-IL" dirty="0" err="1"/>
              <a:t>ייבטא</a:t>
            </a:r>
            <a:r>
              <a:rPr lang="he-IL" dirty="0"/>
              <a:t> את החלק השלילי והשני את החלק החיובי.</a:t>
            </a:r>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307843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5" name="Google Shape;115;p2"/>
          <p:cNvSpPr txBox="1">
            <a:spLocks noGrp="1"/>
          </p:cNvSpPr>
          <p:nvPr>
            <p:ph type="subTitle" idx="1"/>
          </p:nvPr>
        </p:nvSpPr>
        <p:spPr>
          <a:xfrm>
            <a:off x="274321" y="1652440"/>
            <a:ext cx="12192000" cy="1380754"/>
          </a:xfrm>
          <a:prstGeom prst="rect">
            <a:avLst/>
          </a:prstGeom>
          <a:noFill/>
          <a:ln>
            <a:noFill/>
          </a:ln>
        </p:spPr>
        <p:txBody>
          <a:bodyPr spcFirstLastPara="1" wrap="square" lIns="36000" tIns="36000" rIns="36000" bIns="36000" anchor="ctr" anchorCtr="0">
            <a:spAutoFit/>
          </a:bodyPr>
          <a:lstStyle/>
          <a:p>
            <a:pPr marL="0" lvl="0" indent="0">
              <a:spcAft>
                <a:spcPts val="600"/>
              </a:spcAft>
            </a:pPr>
            <a:r>
              <a:rPr lang="he-IL" dirty="0"/>
              <a:t>ממחזה להצגה תוך עצירה בתחנות בהם ניתן לפגוש עקרונות פלייבק</a:t>
            </a:r>
            <a:endParaRPr lang="he-IL" sz="4000" dirty="0"/>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iw-IL" sz="3200" dirty="0"/>
              <a:t>שם המורה:</a:t>
            </a:r>
            <a:r>
              <a:rPr lang="he-IL" sz="3200" dirty="0"/>
              <a:t> יעקב דניאל</a:t>
            </a:r>
            <a:endParaRPr dirty="0"/>
          </a:p>
        </p:txBody>
      </p:sp>
      <p:sp>
        <p:nvSpPr>
          <p:cNvPr id="6" name="Google Shape;115;p2">
            <a:extLst>
              <a:ext uri="{FF2B5EF4-FFF2-40B4-BE49-F238E27FC236}">
                <a16:creationId xmlns:a16="http://schemas.microsoft.com/office/drawing/2014/main" id="{912EA71D-5EA6-4ABC-A462-1BEE9D662B88}"/>
              </a:ext>
            </a:extLst>
          </p:cNvPr>
          <p:cNvSpPr txBox="1">
            <a:spLocks/>
          </p:cNvSpPr>
          <p:nvPr/>
        </p:nvSpPr>
        <p:spPr>
          <a:xfrm>
            <a:off x="0" y="2961928"/>
            <a:ext cx="12192000" cy="765200"/>
          </a:xfrm>
          <a:prstGeom prst="rect">
            <a:avLst/>
          </a:prstGeom>
          <a:noFill/>
          <a:ln>
            <a:noFill/>
          </a:ln>
        </p:spPr>
        <p:txBody>
          <a:bodyPr spcFirstLastPara="1" wrap="square" lIns="36000" tIns="36000" rIns="36000" bIns="36000" anchor="ctr" anchorCtr="0">
            <a:spAutoFit/>
          </a:bodyPr>
          <a:lstStyle>
            <a:defPPr marR="0" lvl="0" algn="l" rtl="0">
              <a:lnSpc>
                <a:spcPct val="100000"/>
              </a:lnSpc>
              <a:spcBef>
                <a:spcPts val="0"/>
              </a:spcBef>
              <a:spcAft>
                <a:spcPts val="0"/>
              </a:spcAft>
            </a:defPPr>
            <a:lvl1pPr marL="457200" marR="0" lvl="0" indent="-431800" algn="ctr" rtl="1">
              <a:lnSpc>
                <a:spcPct val="100000"/>
              </a:lnSpc>
              <a:spcBef>
                <a:spcPts val="0"/>
              </a:spcBef>
              <a:spcAft>
                <a:spcPts val="0"/>
              </a:spcAft>
              <a:buClr>
                <a:srgbClr val="002060"/>
              </a:buClr>
              <a:buSzPts val="2800"/>
              <a:buFont typeface="Arial"/>
              <a:buNone/>
              <a:defRPr sz="4000" b="1" i="0" u="none" strike="noStrike" cap="none">
                <a:solidFill>
                  <a:srgbClr val="002060"/>
                </a:solidFill>
                <a:latin typeface="Varela Round"/>
                <a:ea typeface="Varela Round"/>
                <a:cs typeface="Varela Round"/>
                <a:sym typeface="Varela Round"/>
              </a:defRPr>
            </a:lvl1pPr>
            <a:lvl2pPr marL="914400" marR="0" lvl="1" indent="-406400" algn="ctr" rtl="1">
              <a:lnSpc>
                <a:spcPct val="100000"/>
              </a:lnSpc>
              <a:spcBef>
                <a:spcPts val="60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2pPr>
            <a:lvl3pPr marL="1371600" marR="0" lvl="2" indent="-381000" algn="ctr" rtl="1">
              <a:lnSpc>
                <a:spcPct val="100000"/>
              </a:lnSpc>
              <a:spcBef>
                <a:spcPts val="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3pPr>
            <a:lvl4pPr marL="1828800" marR="0" lvl="3" indent="-355600" algn="ctr" rtl="1">
              <a:lnSpc>
                <a:spcPct val="100000"/>
              </a:lnSpc>
              <a:spcBef>
                <a:spcPts val="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4pPr>
            <a:lvl5pPr marL="2286000" marR="0" lvl="4" indent="-355600" algn="ctr" rtl="1">
              <a:lnSpc>
                <a:spcPct val="100000"/>
              </a:lnSpc>
              <a:spcBef>
                <a:spcPts val="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5pPr>
            <a:lvl6pPr marL="2743200" marR="0" lvl="5" indent="-355600" algn="ctr" rtl="1">
              <a:lnSpc>
                <a:spcPct val="100000"/>
              </a:lnSpc>
              <a:spcBef>
                <a:spcPts val="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6pPr>
            <a:lvl7pPr marL="3200400" marR="0" lvl="6" indent="-355600" algn="ctr" rtl="1">
              <a:lnSpc>
                <a:spcPct val="100000"/>
              </a:lnSpc>
              <a:spcBef>
                <a:spcPts val="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7pPr>
            <a:lvl8pPr marL="3657600" marR="0" lvl="7" indent="-355600" algn="ctr" rtl="1">
              <a:lnSpc>
                <a:spcPct val="100000"/>
              </a:lnSpc>
              <a:spcBef>
                <a:spcPts val="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8pPr>
            <a:lvl9pPr marL="4114800" marR="0" lvl="8" indent="-355600" algn="ctr" rtl="1">
              <a:lnSpc>
                <a:spcPct val="100000"/>
              </a:lnSpc>
              <a:spcBef>
                <a:spcPts val="0"/>
              </a:spcBef>
              <a:spcAft>
                <a:spcPts val="0"/>
              </a:spcAft>
              <a:buClr>
                <a:schemeClr val="dk1"/>
              </a:buClr>
              <a:buSzPts val="2800"/>
              <a:buFont typeface="Arial"/>
              <a:buNone/>
              <a:defRPr sz="3700" b="0" i="0" u="none" strike="noStrike" cap="none">
                <a:solidFill>
                  <a:schemeClr val="dk1"/>
                </a:solidFill>
                <a:latin typeface="Varela Round"/>
                <a:ea typeface="Varela Round"/>
                <a:cs typeface="Varela Round"/>
                <a:sym typeface="Varela Round"/>
              </a:defRPr>
            </a:lvl9pPr>
          </a:lstStyle>
          <a:p>
            <a:pPr marL="0" indent="0">
              <a:spcAft>
                <a:spcPts val="600"/>
              </a:spcAft>
            </a:pPr>
            <a:r>
              <a:rPr lang="he-IL" dirty="0"/>
              <a:t>תיאטרון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תרגיל שימוש בטכניקת שירה</a:t>
            </a:r>
            <a:endParaRPr dirty="0"/>
          </a:p>
        </p:txBody>
      </p:sp>
      <p:sp>
        <p:nvSpPr>
          <p:cNvPr id="123" name="Google Shape;123;p3"/>
          <p:cNvSpPr txBox="1">
            <a:spLocks noGrp="1"/>
          </p:cNvSpPr>
          <p:nvPr>
            <p:ph type="body" idx="2"/>
          </p:nvPr>
        </p:nvSpPr>
        <p:spPr>
          <a:xfrm>
            <a:off x="612100" y="933094"/>
            <a:ext cx="10231730" cy="4998180"/>
          </a:xfrm>
          <a:prstGeom prst="rect">
            <a:avLst/>
          </a:prstGeom>
          <a:noFill/>
          <a:ln>
            <a:noFill/>
          </a:ln>
        </p:spPr>
        <p:txBody>
          <a:bodyPr spcFirstLastPara="1" wrap="square" lIns="91425" tIns="45700" rIns="91425" bIns="45700" anchor="t" anchorCtr="0">
            <a:noAutofit/>
          </a:bodyPr>
          <a:lstStyle/>
          <a:p>
            <a:pPr marL="76200" indent="0">
              <a:buNone/>
            </a:pPr>
            <a:r>
              <a:rPr lang="he-IL" dirty="0"/>
              <a:t>רשמו על דף רצף את הפזמון ואח"כ מספר משפטים נוספים </a:t>
            </a:r>
          </a:p>
          <a:p>
            <a:pPr marL="76200" indent="0">
              <a:buNone/>
            </a:pPr>
            <a:r>
              <a:rPr lang="he-IL" dirty="0"/>
              <a:t>דוגמא</a:t>
            </a:r>
          </a:p>
          <a:p>
            <a:pPr marL="76200" indent="0">
              <a:buNone/>
            </a:pPr>
            <a:r>
              <a:rPr lang="he-IL" dirty="0"/>
              <a:t>פזמון:</a:t>
            </a:r>
          </a:p>
          <a:p>
            <a:pPr marL="76200" indent="0">
              <a:buNone/>
            </a:pPr>
            <a:r>
              <a:rPr lang="he-IL" dirty="0"/>
              <a:t> אבא, אני ממש מצטער, פגעתי בך</a:t>
            </a:r>
          </a:p>
          <a:p>
            <a:pPr marL="76200" indent="0">
              <a:buNone/>
            </a:pPr>
            <a:endParaRPr lang="he-IL" dirty="0"/>
          </a:p>
          <a:p>
            <a:pPr marL="76200" indent="0">
              <a:buNone/>
            </a:pPr>
            <a:r>
              <a:rPr lang="he-IL" dirty="0"/>
              <a:t>משפטים נוספים שנאמרים/שרים במקביל:</a:t>
            </a:r>
          </a:p>
          <a:p>
            <a:pPr marL="76200" indent="0">
              <a:buNone/>
            </a:pPr>
            <a:r>
              <a:rPr lang="he-IL" dirty="0"/>
              <a:t>1. זה חג קדוש בן!</a:t>
            </a:r>
          </a:p>
          <a:p>
            <a:pPr marL="76200" indent="0">
              <a:buNone/>
            </a:pPr>
            <a:r>
              <a:rPr lang="he-IL" dirty="0"/>
              <a:t>2. תראה מה קרה לאבא בגללך, תראה מה קרה לו!</a:t>
            </a:r>
          </a:p>
          <a:p>
            <a:pPr marL="76200" indent="0">
              <a:buNone/>
            </a:pPr>
            <a:r>
              <a:rPr lang="he-IL" dirty="0"/>
              <a:t>3. תודה שחממת אותי כל בוקר, סליחה שפגעתי בך</a:t>
            </a:r>
          </a:p>
          <a:p>
            <a:pPr marL="76200" indent="0">
              <a:buNone/>
            </a:pPr>
            <a:r>
              <a:rPr lang="he-IL" dirty="0"/>
              <a:t>4.</a:t>
            </a:r>
          </a:p>
          <a:p>
            <a:pPr marL="76200" indent="0">
              <a:buNone/>
            </a:pPr>
            <a:r>
              <a:rPr lang="he-IL" dirty="0"/>
              <a:t>5.</a:t>
            </a:r>
          </a:p>
          <a:p>
            <a:pPr>
              <a:buFontTx/>
              <a:buChar char="-"/>
            </a:pPr>
            <a:endParaRPr lang="he-IL"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409694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5" name="Online Media 4" title="20141230 161455">
            <a:hlinkClick r:id="" action="ppaction://media"/>
            <a:extLst>
              <a:ext uri="{FF2B5EF4-FFF2-40B4-BE49-F238E27FC236}">
                <a16:creationId xmlns:a16="http://schemas.microsoft.com/office/drawing/2014/main" id="{F7664FF7-D87B-448A-8D33-5DFD65E5CD3C}"/>
              </a:ext>
            </a:extLst>
          </p:cNvPr>
          <p:cNvPicPr>
            <a:picLocks noGrp="1" noRot="1" noChangeAspect="1"/>
          </p:cNvPicPr>
          <p:nvPr>
            <p:ph type="media" idx="2"/>
            <a:videoFile r:link="rId1"/>
          </p:nvPr>
        </p:nvPicPr>
        <p:blipFill>
          <a:blip r:embed="rId4"/>
          <a:stretch>
            <a:fillRect/>
          </a:stretch>
        </p:blipFill>
        <p:spPr>
          <a:xfrm>
            <a:off x="527441" y="907263"/>
            <a:ext cx="10360953" cy="5827940"/>
          </a:xfrm>
          <a:prstGeom prst="rect">
            <a:avLst/>
          </a:prstGeom>
        </p:spPr>
      </p:pic>
      <p:sp>
        <p:nvSpPr>
          <p:cNvPr id="123" name="Google Shape;123;p3"/>
          <p:cNvSpPr txBox="1">
            <a:spLocks noGrp="1"/>
          </p:cNvSpPr>
          <p:nvPr>
            <p:ph type="body" idx="1"/>
          </p:nvPr>
        </p:nvSpPr>
        <p:spPr>
          <a:xfrm>
            <a:off x="1101968" y="534707"/>
            <a:ext cx="9988064" cy="372036"/>
          </a:xfrm>
          <a:prstGeom prst="rect">
            <a:avLst/>
          </a:prstGeom>
          <a:noFill/>
          <a:ln>
            <a:noFill/>
          </a:ln>
        </p:spPr>
        <p:txBody>
          <a:bodyPr spcFirstLastPara="1" wrap="square" lIns="91425" tIns="45700" rIns="91425" bIns="45700" anchor="t" anchorCtr="0">
            <a:noAutofit/>
          </a:bodyPr>
          <a:lstStyle/>
          <a:p>
            <a:pPr marL="76200" indent="0">
              <a:buNone/>
            </a:pPr>
            <a:r>
              <a:rPr lang="he-IL" sz="2000" dirty="0">
                <a:hlinkClick r:id="rId5"/>
              </a:rPr>
              <a:t>מורה מתוסכלת בעקבות ביטול הגעתה של המפקחת אחרי הכנות מפרכות לקראת הביקור</a:t>
            </a:r>
            <a:endParaRPr lang="he-IL" sz="2000" dirty="0"/>
          </a:p>
          <a:p>
            <a:pPr marL="76200" indent="0">
              <a:buNone/>
            </a:pPr>
            <a:endParaRPr lang="he-IL"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
        <p:nvSpPr>
          <p:cNvPr id="121" name="Google Shape;121;p3"/>
          <p:cNvSpPr txBox="1">
            <a:spLocks noGrp="1"/>
          </p:cNvSpPr>
          <p:nvPr>
            <p:ph type="title" idx="4294967295"/>
          </p:nvPr>
        </p:nvSpPr>
        <p:spPr>
          <a:xfrm>
            <a:off x="527441" y="-29496"/>
            <a:ext cx="9642475" cy="7207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sz="3200" dirty="0">
                <a:solidFill>
                  <a:srgbClr val="192A72"/>
                </a:solidFill>
              </a:rPr>
              <a:t>סרטונים טכניקת שירה</a:t>
            </a:r>
            <a:endParaRPr sz="3200" dirty="0"/>
          </a:p>
        </p:txBody>
      </p:sp>
    </p:spTree>
    <p:extLst>
      <p:ext uri="{BB962C8B-B14F-4D97-AF65-F5344CB8AC3E}">
        <p14:creationId xmlns:p14="http://schemas.microsoft.com/office/powerpoint/2010/main" val="243660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80F617C-BA9D-44DA-A3AB-45DC48562518}"/>
              </a:ext>
            </a:extLst>
          </p:cNvPr>
          <p:cNvSpPr>
            <a:spLocks noGrp="1"/>
          </p:cNvSpPr>
          <p:nvPr>
            <p:ph type="body" idx="1"/>
          </p:nvPr>
        </p:nvSpPr>
        <p:spPr>
          <a:xfrm>
            <a:off x="3564474" y="439738"/>
            <a:ext cx="8074025" cy="400050"/>
          </a:xfrm>
        </p:spPr>
        <p:txBody>
          <a:bodyPr/>
          <a:lstStyle/>
          <a:p>
            <a:r>
              <a:rPr lang="he-IL" dirty="0">
                <a:hlinkClick r:id="rId3"/>
              </a:rPr>
              <a:t>אישה מהמגזר הערבי מתמודדת עם אלימות סביבה</a:t>
            </a:r>
            <a:endParaRPr lang="he-IL" dirty="0"/>
          </a:p>
          <a:p>
            <a:endParaRPr lang="he-IL" dirty="0"/>
          </a:p>
        </p:txBody>
      </p:sp>
      <p:pic>
        <p:nvPicPr>
          <p:cNvPr id="7" name="Online Media 6" title="ￗﾪￗﾙￗﾐￗﾘￗﾨￗﾕￗﾟ playback ￗﾐￗﾧￗﾕ ￗﾑￗﾛￗﾠￗﾡ ￗﾔￗﾗￗﾙￗﾠￗﾕￗﾛￗﾙ ￗﾜￗﾞￗﾐￗﾑￗﾧ ￗﾑￗﾒￗﾖￗﾢￗﾠￗﾕￗﾪ 18.3.2014">
            <a:hlinkClick r:id="" action="ppaction://media"/>
            <a:extLst>
              <a:ext uri="{FF2B5EF4-FFF2-40B4-BE49-F238E27FC236}">
                <a16:creationId xmlns:a16="http://schemas.microsoft.com/office/drawing/2014/main" id="{F7FD0CC6-8D4C-44DE-A430-70963FEB33CB}"/>
              </a:ext>
            </a:extLst>
          </p:cNvPr>
          <p:cNvPicPr>
            <a:picLocks noGrp="1" noRot="1" noChangeAspect="1"/>
          </p:cNvPicPr>
          <p:nvPr>
            <p:ph type="media" idx="2"/>
            <a:videoFile r:link="rId1"/>
          </p:nvPr>
        </p:nvPicPr>
        <p:blipFill>
          <a:blip r:embed="rId4"/>
          <a:stretch>
            <a:fillRect/>
          </a:stretch>
        </p:blipFill>
        <p:spPr>
          <a:xfrm>
            <a:off x="652462" y="639763"/>
            <a:ext cx="10885487" cy="6122987"/>
          </a:xfrm>
          <a:prstGeom prst="rect">
            <a:avLst/>
          </a:prstGeom>
        </p:spPr>
      </p:pic>
    </p:spTree>
    <p:extLst>
      <p:ext uri="{BB962C8B-B14F-4D97-AF65-F5344CB8AC3E}">
        <p14:creationId xmlns:p14="http://schemas.microsoft.com/office/powerpoint/2010/main" val="188198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טכניקת מקהלה</a:t>
            </a:r>
            <a:endParaRPr dirty="0"/>
          </a:p>
        </p:txBody>
      </p:sp>
      <p:sp>
        <p:nvSpPr>
          <p:cNvPr id="123" name="Google Shape;123;p3"/>
          <p:cNvSpPr txBox="1">
            <a:spLocks noGrp="1"/>
          </p:cNvSpPr>
          <p:nvPr>
            <p:ph type="body" idx="2"/>
          </p:nvPr>
        </p:nvSpPr>
        <p:spPr>
          <a:xfrm>
            <a:off x="1701479" y="1488679"/>
            <a:ext cx="10231730" cy="4998180"/>
          </a:xfrm>
          <a:prstGeom prst="rect">
            <a:avLst/>
          </a:prstGeom>
          <a:noFill/>
          <a:ln>
            <a:noFill/>
          </a:ln>
        </p:spPr>
        <p:txBody>
          <a:bodyPr spcFirstLastPara="1" wrap="square" lIns="91425" tIns="45700" rIns="91425" bIns="45700" anchor="t" anchorCtr="0">
            <a:noAutofit/>
          </a:bodyPr>
          <a:lstStyle/>
          <a:p>
            <a:pPr marL="76200" indent="0">
              <a:buNone/>
            </a:pPr>
            <a:r>
              <a:rPr lang="he-IL" dirty="0"/>
              <a:t>בטכניקת מסתובבים נציג את כל הדמויות הרלוונטיות.</a:t>
            </a:r>
          </a:p>
          <a:p>
            <a:pPr marL="76200" indent="0">
              <a:buNone/>
            </a:pPr>
            <a:endParaRPr lang="he-IL" dirty="0"/>
          </a:p>
          <a:p>
            <a:r>
              <a:rPr lang="he-IL" dirty="0"/>
              <a:t>הזמן ארבעה או חמישה משתתפים לבמה.</a:t>
            </a:r>
            <a:endParaRPr lang="en-US" dirty="0"/>
          </a:p>
          <a:p>
            <a:r>
              <a:rPr lang="he-IL" dirty="0"/>
              <a:t>העמד אותם בשורה.</a:t>
            </a:r>
            <a:endParaRPr lang="en-US" dirty="0"/>
          </a:p>
          <a:p>
            <a:r>
              <a:rPr lang="he-IL" dirty="0"/>
              <a:t>משתתף אחד בוחר להתחיל ואומר את משפט ברור ומתומצת.</a:t>
            </a:r>
            <a:endParaRPr lang="en-US" dirty="0"/>
          </a:p>
          <a:p>
            <a:r>
              <a:rPr lang="he-IL" dirty="0"/>
              <a:t>שאר המשתתפים חוזרים ביחד ובמדויק מספר פעמים על המשפט שנאמר עד שאחד המשתתפים בוחר "לגנוב  פוקוס" עם משפט חדש .</a:t>
            </a:r>
            <a:endParaRPr lang="en-US" dirty="0"/>
          </a:p>
          <a:p>
            <a:r>
              <a:rPr lang="he-IL" dirty="0"/>
              <a:t>כולם חוזרים על משפטי המפתח, כל משפט נאמר מספר פעמים. בכל פעם רצוי לשנות מעט את האינטונציה.</a:t>
            </a:r>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177303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דגשים לטכניקת מקהלה</a:t>
            </a:r>
            <a:endParaRPr dirty="0"/>
          </a:p>
        </p:txBody>
      </p:sp>
      <p:sp>
        <p:nvSpPr>
          <p:cNvPr id="123" name="Google Shape;123;p3"/>
          <p:cNvSpPr txBox="1">
            <a:spLocks noGrp="1"/>
          </p:cNvSpPr>
          <p:nvPr>
            <p:ph type="body" idx="2"/>
          </p:nvPr>
        </p:nvSpPr>
        <p:spPr>
          <a:xfrm>
            <a:off x="1678330" y="933094"/>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lvl="0"/>
            <a:r>
              <a:rPr lang="he-IL" dirty="0"/>
              <a:t>המקהלה הינה טכניקה מאד מורכבת, דורשת הרבה תרגול, היא מבוססת על יכולות גבוהות של </a:t>
            </a:r>
            <a:r>
              <a:rPr lang="he-IL" dirty="0" err="1"/>
              <a:t>אילתור</a:t>
            </a:r>
            <a:endParaRPr lang="en-US" dirty="0"/>
          </a:p>
          <a:p>
            <a:pPr lvl="0"/>
            <a:r>
              <a:rPr lang="he-IL" dirty="0"/>
              <a:t>הרעיון הוא שכל אחד מהמשתתפים צריך להצליח לחזור על המשפט שכרגע נאמר תוך כדי ביצוע משחקי וגילום הדמות שממנה יוצא המשפט ובמקביל גם לחשוב על מה יהיה המשפט הבא.</a:t>
            </a:r>
            <a:endParaRPr lang="en-US" dirty="0"/>
          </a:p>
          <a:p>
            <a:pPr lvl="0"/>
            <a:r>
              <a:rPr lang="he-IL" dirty="0"/>
              <a:t>האתגר הוא </a:t>
            </a:r>
            <a:r>
              <a:rPr lang="he-IL" b="1" dirty="0"/>
              <a:t>לדבר ביחד</a:t>
            </a:r>
            <a:r>
              <a:rPr lang="he-IL" dirty="0"/>
              <a:t> , מצד אחד צריך לדבר ביחד ומצד שני הרעיון הוא גם למצוא כל פעם דרך אחרת להגיד את אותו משפט, לא למהר להחליף משפט</a:t>
            </a:r>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394077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3"/>
          <p:cNvSpPr txBox="1">
            <a:spLocks noGrp="1"/>
          </p:cNvSpPr>
          <p:nvPr>
            <p:ph type="body" idx="1"/>
          </p:nvPr>
        </p:nvSpPr>
        <p:spPr>
          <a:xfrm>
            <a:off x="1258784" y="-49163"/>
            <a:ext cx="8180180" cy="481781"/>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lvl="0"/>
            <a:r>
              <a:rPr lang="he-IL" dirty="0">
                <a:hlinkClick r:id="rId4"/>
              </a:rPr>
              <a:t>אימא מתרגשת אחרי שביקרה את הילדה שלה</a:t>
            </a:r>
            <a:endParaRPr lang="he-IL" dirty="0"/>
          </a:p>
          <a:p>
            <a:pPr lvl="0"/>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
        <p:nvSpPr>
          <p:cNvPr id="121" name="Google Shape;121;p3"/>
          <p:cNvSpPr txBox="1">
            <a:spLocks noGrp="1"/>
          </p:cNvSpPr>
          <p:nvPr>
            <p:ph type="title" idx="4294967295"/>
          </p:nvPr>
        </p:nvSpPr>
        <p:spPr>
          <a:xfrm>
            <a:off x="1274762" y="-74162"/>
            <a:ext cx="9642475" cy="720725"/>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sz="3200" dirty="0">
                <a:solidFill>
                  <a:srgbClr val="192A72"/>
                </a:solidFill>
              </a:rPr>
              <a:t>דוגמא לסרטונים עם מקהלה</a:t>
            </a:r>
            <a:endParaRPr sz="3200" dirty="0"/>
          </a:p>
        </p:txBody>
      </p:sp>
      <p:pic>
        <p:nvPicPr>
          <p:cNvPr id="3" name="Online Media 2" title="20141207 104439">
            <a:hlinkClick r:id="" action="ppaction://media"/>
            <a:extLst>
              <a:ext uri="{FF2B5EF4-FFF2-40B4-BE49-F238E27FC236}">
                <a16:creationId xmlns:a16="http://schemas.microsoft.com/office/drawing/2014/main" id="{D66F09F9-1E66-4A15-9374-709971D775ED}"/>
              </a:ext>
            </a:extLst>
          </p:cNvPr>
          <p:cNvPicPr>
            <a:picLocks noRot="1" noChangeAspect="1"/>
          </p:cNvPicPr>
          <p:nvPr>
            <a:videoFile r:link="rId1"/>
          </p:nvPr>
        </p:nvPicPr>
        <p:blipFill>
          <a:blip r:embed="rId5"/>
          <a:stretch>
            <a:fillRect/>
          </a:stretch>
        </p:blipFill>
        <p:spPr>
          <a:xfrm>
            <a:off x="885587" y="893076"/>
            <a:ext cx="10264634" cy="5773856"/>
          </a:xfrm>
          <a:prstGeom prst="rect">
            <a:avLst/>
          </a:prstGeom>
        </p:spPr>
      </p:pic>
    </p:spTree>
    <p:extLst>
      <p:ext uri="{BB962C8B-B14F-4D97-AF65-F5344CB8AC3E}">
        <p14:creationId xmlns:p14="http://schemas.microsoft.com/office/powerpoint/2010/main" val="23980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399298" y="375139"/>
            <a:ext cx="9642231" cy="720000"/>
          </a:xfrm>
          <a:prstGeom prst="rect">
            <a:avLst/>
          </a:prstGeom>
          <a:noFill/>
          <a:ln>
            <a:noFill/>
          </a:ln>
        </p:spPr>
        <p:txBody>
          <a:bodyPr spcFirstLastPara="1" wrap="square" lIns="91425" tIns="45700" rIns="91425" bIns="45700" anchor="ctr" anchorCtr="0">
            <a:noAutofit/>
          </a:bodyPr>
          <a:lstStyle/>
          <a:p>
            <a:pPr lvl="0">
              <a:buClr>
                <a:srgbClr val="192A72"/>
              </a:buClr>
            </a:pPr>
            <a:r>
              <a:rPr lang="he-IL" dirty="0"/>
              <a:t>היתרון בביצוע אימפרוביזציה בתהליך קריאת מחזה בכיתה</a:t>
            </a:r>
            <a:endParaRPr dirty="0"/>
          </a:p>
        </p:txBody>
      </p:sp>
      <p:sp>
        <p:nvSpPr>
          <p:cNvPr id="123" name="Google Shape;123;p3"/>
          <p:cNvSpPr txBox="1">
            <a:spLocks noGrp="1"/>
          </p:cNvSpPr>
          <p:nvPr>
            <p:ph type="body" idx="2"/>
          </p:nvPr>
        </p:nvSpPr>
        <p:spPr>
          <a:xfrm>
            <a:off x="1388963" y="1581276"/>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lvl="0"/>
            <a:r>
              <a:rPr lang="he-IL" dirty="0"/>
              <a:t>לתת חיים על הבמה לטקסט </a:t>
            </a:r>
            <a:endParaRPr lang="en-US" dirty="0"/>
          </a:p>
          <a:p>
            <a:pPr lvl="0"/>
            <a:r>
              <a:rPr lang="he-IL" dirty="0"/>
              <a:t>למידה משותפת, כל אחד מציג את מה שהוא הבין מהטקסט</a:t>
            </a:r>
          </a:p>
          <a:p>
            <a:pPr lvl="0"/>
            <a:r>
              <a:rPr lang="he-IL" dirty="0"/>
              <a:t>לחוות את מה שמעבר למילים, את הפעולות הדרמטיות, את </a:t>
            </a:r>
            <a:r>
              <a:rPr lang="he-IL" dirty="0" err="1"/>
              <a:t>הסאבטקסט</a:t>
            </a:r>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2069178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402359" y="2379"/>
            <a:ext cx="9642231" cy="720000"/>
          </a:xfrm>
          <a:prstGeom prst="rect">
            <a:avLst/>
          </a:prstGeom>
          <a:noFill/>
          <a:ln>
            <a:noFill/>
          </a:ln>
        </p:spPr>
        <p:txBody>
          <a:bodyPr spcFirstLastPara="1" wrap="square" lIns="91425" tIns="45700" rIns="91425" bIns="45700" anchor="ctr" anchorCtr="0">
            <a:noAutofit/>
          </a:bodyPr>
          <a:lstStyle/>
          <a:p>
            <a:pPr lvl="0">
              <a:buClr>
                <a:srgbClr val="192A72"/>
              </a:buClr>
            </a:pPr>
            <a:r>
              <a:rPr lang="he-IL" dirty="0"/>
              <a:t>היתרונות </a:t>
            </a:r>
            <a:endParaRPr dirty="0"/>
          </a:p>
        </p:txBody>
      </p:sp>
      <p:sp>
        <p:nvSpPr>
          <p:cNvPr id="123" name="Google Shape;123;p3"/>
          <p:cNvSpPr txBox="1">
            <a:spLocks noGrp="1"/>
          </p:cNvSpPr>
          <p:nvPr>
            <p:ph type="body" idx="2"/>
          </p:nvPr>
        </p:nvSpPr>
        <p:spPr>
          <a:xfrm>
            <a:off x="980135" y="741373"/>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marL="76200" lvl="0" indent="0">
              <a:buNone/>
            </a:pPr>
            <a:r>
              <a:rPr lang="he-IL" dirty="0"/>
              <a:t>מסדרונות: </a:t>
            </a:r>
          </a:p>
          <a:p>
            <a:r>
              <a:rPr lang="he-IL" dirty="0"/>
              <a:t>טכניקה שמאפשרת העמקה בהבנת קטע המכיל מונולוג ארוך של דמות אחת.</a:t>
            </a:r>
          </a:p>
          <a:p>
            <a:r>
              <a:rPr lang="he-IL" dirty="0"/>
              <a:t>הטכניקה המאפשרת לתלמיד ללמוד על הדמות שהוא עומד לגלם בעזרת ההשראה שמעניקים לו חבריו המבצעים את הטכניקה.</a:t>
            </a:r>
          </a:p>
          <a:p>
            <a:endParaRPr lang="he-IL" dirty="0"/>
          </a:p>
          <a:p>
            <a:pPr marL="76200" indent="0">
              <a:buNone/>
            </a:pPr>
            <a:r>
              <a:rPr lang="he-IL" dirty="0"/>
              <a:t>מסתובבים ומקהלה:</a:t>
            </a:r>
          </a:p>
          <a:p>
            <a:r>
              <a:rPr lang="he-IL" dirty="0"/>
              <a:t>טכניקה שמאפשרת הבנת מערכות היחסים </a:t>
            </a:r>
            <a:r>
              <a:rPr lang="he-IL" dirty="0" err="1"/>
              <a:t>והמורכבויות</a:t>
            </a:r>
            <a:r>
              <a:rPr lang="he-IL" dirty="0"/>
              <a:t> בין הדמויות</a:t>
            </a:r>
          </a:p>
          <a:p>
            <a:r>
              <a:rPr lang="he-IL" dirty="0"/>
              <a:t>עבודת אנסמבל מפרה, סיעור מוחות על הבמה</a:t>
            </a:r>
          </a:p>
          <a:p>
            <a:endParaRPr lang="he-IL" dirty="0"/>
          </a:p>
          <a:p>
            <a:pPr marL="76200" lvl="0" indent="0">
              <a:buNone/>
            </a:pPr>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240539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527101" y="173739"/>
            <a:ext cx="9642231" cy="720000"/>
          </a:xfrm>
          <a:prstGeom prst="rect">
            <a:avLst/>
          </a:prstGeom>
          <a:noFill/>
          <a:ln>
            <a:noFill/>
          </a:ln>
        </p:spPr>
        <p:txBody>
          <a:bodyPr spcFirstLastPara="1" wrap="square" lIns="91425" tIns="45700" rIns="91425" bIns="45700" anchor="ctr" anchorCtr="0">
            <a:noAutofit/>
          </a:bodyPr>
          <a:lstStyle/>
          <a:p>
            <a:pPr lvl="0">
              <a:buClr>
                <a:srgbClr val="192A72"/>
              </a:buClr>
            </a:pPr>
            <a:r>
              <a:rPr lang="he-IL" dirty="0"/>
              <a:t>היתרונות </a:t>
            </a:r>
            <a:endParaRPr dirty="0"/>
          </a:p>
        </p:txBody>
      </p:sp>
      <p:sp>
        <p:nvSpPr>
          <p:cNvPr id="123" name="Google Shape;123;p3"/>
          <p:cNvSpPr txBox="1">
            <a:spLocks noGrp="1"/>
          </p:cNvSpPr>
          <p:nvPr>
            <p:ph type="body" idx="2"/>
          </p:nvPr>
        </p:nvSpPr>
        <p:spPr>
          <a:xfrm>
            <a:off x="937602" y="779417"/>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marL="76200" lvl="0" indent="0">
              <a:buNone/>
            </a:pPr>
            <a:r>
              <a:rPr lang="he-IL" dirty="0"/>
              <a:t>שירה: </a:t>
            </a:r>
          </a:p>
          <a:p>
            <a:r>
              <a:rPr lang="he-IL" dirty="0"/>
              <a:t>טכניקה שמאפשרת הוספת </a:t>
            </a:r>
            <a:r>
              <a:rPr lang="he-IL" dirty="0" err="1"/>
              <a:t>מימד</a:t>
            </a:r>
            <a:r>
              <a:rPr lang="he-IL" dirty="0"/>
              <a:t> נוסף לטקסט-קצב, תנועה, נגינה, שירה</a:t>
            </a:r>
          </a:p>
          <a:p>
            <a:r>
              <a:rPr lang="he-IL" dirty="0"/>
              <a:t>השירה מכניסה אווירה</a:t>
            </a:r>
          </a:p>
          <a:p>
            <a:r>
              <a:rPr lang="he-IL" dirty="0"/>
              <a:t>השירה צובעת את הטקסט</a:t>
            </a:r>
          </a:p>
          <a:p>
            <a:r>
              <a:rPr lang="he-IL" dirty="0"/>
              <a:t>פזמון מדויק שקול לאלף מילים-חודר ישר ללב...</a:t>
            </a:r>
          </a:p>
          <a:p>
            <a:pPr marL="76200" lvl="0" indent="0">
              <a:buNone/>
            </a:pPr>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2918680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399298" y="722379"/>
            <a:ext cx="9642231" cy="720000"/>
          </a:xfrm>
          <a:prstGeom prst="rect">
            <a:avLst/>
          </a:prstGeom>
          <a:noFill/>
          <a:ln>
            <a:noFill/>
          </a:ln>
        </p:spPr>
        <p:txBody>
          <a:bodyPr spcFirstLastPara="1" wrap="square" lIns="91425" tIns="45700" rIns="91425" bIns="45700" anchor="ctr" anchorCtr="0">
            <a:noAutofit/>
          </a:bodyPr>
          <a:lstStyle/>
          <a:p>
            <a:pPr lvl="0">
              <a:buClr>
                <a:srgbClr val="192A72"/>
              </a:buClr>
            </a:pPr>
            <a:r>
              <a:rPr lang="he-IL" dirty="0"/>
              <a:t>עקרון ההזדהות וחיפוש אחר נושא במחזה הרלוונטי לתלמידים </a:t>
            </a:r>
            <a:endParaRPr dirty="0"/>
          </a:p>
        </p:txBody>
      </p:sp>
      <p:sp>
        <p:nvSpPr>
          <p:cNvPr id="123" name="Google Shape;123;p3"/>
          <p:cNvSpPr txBox="1">
            <a:spLocks noGrp="1"/>
          </p:cNvSpPr>
          <p:nvPr>
            <p:ph type="body" idx="2"/>
          </p:nvPr>
        </p:nvSpPr>
        <p:spPr>
          <a:xfrm>
            <a:off x="1284791" y="1754896"/>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marL="76200" indent="0">
              <a:buNone/>
            </a:pPr>
            <a:r>
              <a:rPr lang="he-IL" dirty="0"/>
              <a:t>אתגרים בהבנת מחזות:</a:t>
            </a:r>
          </a:p>
          <a:p>
            <a:pPr marL="76200" indent="0">
              <a:buNone/>
            </a:pPr>
            <a:endParaRPr lang="he-IL" dirty="0"/>
          </a:p>
          <a:p>
            <a:r>
              <a:rPr lang="he-IL" dirty="0"/>
              <a:t>זמנים רחוקים מהיום</a:t>
            </a:r>
          </a:p>
          <a:p>
            <a:r>
              <a:rPr lang="he-IL" dirty="0"/>
              <a:t>שפה ישנה</a:t>
            </a:r>
          </a:p>
          <a:p>
            <a:r>
              <a:rPr lang="he-IL" dirty="0"/>
              <a:t>נושאים לא רלוונטיים ( דת? מלכות ? אלים ? )</a:t>
            </a:r>
          </a:p>
          <a:p>
            <a:r>
              <a:rPr lang="he-IL" dirty="0"/>
              <a:t>קצב איטי </a:t>
            </a:r>
          </a:p>
          <a:p>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148098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מה נלמד היום </a:t>
            </a:r>
            <a:endParaRPr dirty="0"/>
          </a:p>
        </p:txBody>
      </p:sp>
      <p:sp>
        <p:nvSpPr>
          <p:cNvPr id="123" name="Google Shape;123;p3"/>
          <p:cNvSpPr txBox="1">
            <a:spLocks noGrp="1"/>
          </p:cNvSpPr>
          <p:nvPr>
            <p:ph type="body" idx="2"/>
          </p:nvPr>
        </p:nvSpPr>
        <p:spPr>
          <a:xfrm>
            <a:off x="1815497" y="213094"/>
            <a:ext cx="9734309" cy="4153058"/>
          </a:xfrm>
          <a:prstGeom prst="rect">
            <a:avLst/>
          </a:prstGeom>
          <a:noFill/>
          <a:ln>
            <a:noFill/>
          </a:ln>
        </p:spPr>
        <p:txBody>
          <a:bodyPr spcFirstLastPara="1" wrap="square" lIns="91425" tIns="45700" rIns="91425" bIns="45700" anchor="t" anchorCtr="0">
            <a:normAutofit/>
          </a:bodyPr>
          <a:lstStyle/>
          <a:p>
            <a:pPr marL="592148" indent="-342900">
              <a:lnSpc>
                <a:spcPct val="200000"/>
              </a:lnSpc>
            </a:pPr>
            <a:endParaRPr lang="he-IL" dirty="0">
              <a:solidFill>
                <a:schemeClr val="dk1"/>
              </a:solidFill>
            </a:endParaRPr>
          </a:p>
          <a:p>
            <a:r>
              <a:rPr lang="he-IL" dirty="0"/>
              <a:t>כיצד נשלב בתהליכי ההוראה (בשלב קריאת טקסט, הבנתו, מימושו על במה) עקרונות מהפלייבק? </a:t>
            </a:r>
          </a:p>
          <a:p>
            <a:r>
              <a:rPr lang="he-IL" dirty="0"/>
              <a:t>מה המשמעות של </a:t>
            </a:r>
            <a:r>
              <a:rPr lang="he-IL" b="1" dirty="0"/>
              <a:t>ש</a:t>
            </a:r>
            <a:r>
              <a:rPr lang="he-IL" b="1" u="sng" dirty="0"/>
              <a:t>ירה, מקהלה, מסדרונות </a:t>
            </a:r>
            <a:r>
              <a:rPr lang="he-IL" b="1" dirty="0"/>
              <a:t>בתהליך הלמידה ?</a:t>
            </a:r>
            <a:endParaRPr lang="he-IL" dirty="0"/>
          </a:p>
          <a:p>
            <a:r>
              <a:rPr lang="he-IL" dirty="0"/>
              <a:t>בשלב קריאת הטקסט, הבנת הטקסט- </a:t>
            </a:r>
            <a:r>
              <a:rPr lang="he-IL" b="1" dirty="0"/>
              <a:t> מהם היתרונות בשימוש      </a:t>
            </a:r>
          </a:p>
          <a:p>
            <a:pPr marL="76200" indent="0">
              <a:buNone/>
            </a:pPr>
            <a:r>
              <a:rPr lang="he-IL" b="1" dirty="0"/>
              <a:t>      בטכניקות אלה? </a:t>
            </a:r>
            <a:r>
              <a:rPr lang="he-IL" dirty="0"/>
              <a:t>(לדוגמא שירה, מקהלה ומסדרונות)</a:t>
            </a:r>
          </a:p>
          <a:p>
            <a:r>
              <a:rPr lang="he-IL" dirty="0"/>
              <a:t>מה היתרון בביצוע אימפרוביזציה בתהליך קריאת מחזה בכיתה?</a:t>
            </a:r>
          </a:p>
          <a:p>
            <a:r>
              <a:rPr lang="he-IL" dirty="0"/>
              <a:t>האם עקרון ההזדהות וחיפוש אחר נושא במחזה הרלוונטי לתלמידים יכול לסייע בהבנתו? כיצד?</a:t>
            </a:r>
          </a:p>
          <a:p>
            <a:r>
              <a:rPr lang="he-IL" dirty="0"/>
              <a:t>כיצד ניתן ללמד מחזה קלאסי תוך חיפוש פרשנות רלוונטית לתלמידים? </a:t>
            </a: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399298" y="722379"/>
            <a:ext cx="9642231" cy="720000"/>
          </a:xfrm>
          <a:prstGeom prst="rect">
            <a:avLst/>
          </a:prstGeom>
          <a:noFill/>
          <a:ln>
            <a:noFill/>
          </a:ln>
        </p:spPr>
        <p:txBody>
          <a:bodyPr spcFirstLastPara="1" wrap="square" lIns="91425" tIns="45700" rIns="91425" bIns="45700" anchor="ctr" anchorCtr="0">
            <a:noAutofit/>
          </a:bodyPr>
          <a:lstStyle/>
          <a:p>
            <a:pPr lvl="0">
              <a:buClr>
                <a:srgbClr val="192A72"/>
              </a:buClr>
            </a:pPr>
            <a:r>
              <a:rPr lang="he-IL" dirty="0"/>
              <a:t>עקרון ההזדהות וחיפוש אחר נושא במחזה הרלוונטי לתלמידים </a:t>
            </a:r>
            <a:endParaRPr dirty="0"/>
          </a:p>
        </p:txBody>
      </p:sp>
      <p:sp>
        <p:nvSpPr>
          <p:cNvPr id="123" name="Google Shape;123;p3"/>
          <p:cNvSpPr txBox="1">
            <a:spLocks noGrp="1"/>
          </p:cNvSpPr>
          <p:nvPr>
            <p:ph type="body" idx="2"/>
          </p:nvPr>
        </p:nvSpPr>
        <p:spPr>
          <a:xfrm>
            <a:off x="1284791" y="1754896"/>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marL="76200" indent="0">
              <a:buNone/>
            </a:pPr>
            <a:r>
              <a:rPr lang="he-IL" dirty="0"/>
              <a:t>לקרב את המחזה לעולמם של התלמידים</a:t>
            </a:r>
          </a:p>
          <a:p>
            <a:pPr marL="76200" indent="0">
              <a:buNone/>
            </a:pPr>
            <a:endParaRPr lang="he-IL" dirty="0"/>
          </a:p>
          <a:p>
            <a:r>
              <a:rPr lang="he-IL" dirty="0"/>
              <a:t>יחסים בין אנשים</a:t>
            </a:r>
          </a:p>
          <a:p>
            <a:r>
              <a:rPr lang="he-IL" dirty="0"/>
              <a:t>קונפליקטים והתלבטויות אישיות ( להיות או לא להיות, שכל או רגש )</a:t>
            </a:r>
          </a:p>
          <a:p>
            <a:r>
              <a:rPr lang="he-IL" dirty="0"/>
              <a:t>אהבה</a:t>
            </a:r>
          </a:p>
          <a:p>
            <a:r>
              <a:rPr lang="he-IL" dirty="0"/>
              <a:t>משפחה וחברות</a:t>
            </a:r>
          </a:p>
          <a:p>
            <a:r>
              <a:rPr lang="he-IL" dirty="0"/>
              <a:t>ערכים</a:t>
            </a:r>
          </a:p>
          <a:p>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2354567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399298" y="722379"/>
            <a:ext cx="9642231" cy="720000"/>
          </a:xfrm>
          <a:prstGeom prst="rect">
            <a:avLst/>
          </a:prstGeom>
          <a:noFill/>
          <a:ln>
            <a:noFill/>
          </a:ln>
        </p:spPr>
        <p:txBody>
          <a:bodyPr spcFirstLastPara="1" wrap="square" lIns="91425" tIns="45700" rIns="91425" bIns="45700" anchor="ctr" anchorCtr="0">
            <a:noAutofit/>
          </a:bodyPr>
          <a:lstStyle/>
          <a:p>
            <a:pPr lvl="0">
              <a:buClr>
                <a:srgbClr val="192A72"/>
              </a:buClr>
            </a:pPr>
            <a:r>
              <a:rPr lang="he-IL" dirty="0"/>
              <a:t>עקרון ההזדהות וחיפוש אחר נושא במחזה הרלוונטי לתלמידים </a:t>
            </a:r>
            <a:endParaRPr dirty="0"/>
          </a:p>
        </p:txBody>
      </p:sp>
      <p:sp>
        <p:nvSpPr>
          <p:cNvPr id="123" name="Google Shape;123;p3"/>
          <p:cNvSpPr txBox="1">
            <a:spLocks noGrp="1"/>
          </p:cNvSpPr>
          <p:nvPr>
            <p:ph type="body" idx="2"/>
          </p:nvPr>
        </p:nvSpPr>
        <p:spPr>
          <a:xfrm>
            <a:off x="1284791" y="1754896"/>
            <a:ext cx="10231730" cy="4998180"/>
          </a:xfrm>
          <a:prstGeom prst="rect">
            <a:avLst/>
          </a:prstGeom>
          <a:noFill/>
          <a:ln>
            <a:noFill/>
          </a:ln>
        </p:spPr>
        <p:txBody>
          <a:bodyPr spcFirstLastPara="1" wrap="square" lIns="91425" tIns="45700" rIns="91425" bIns="45700" anchor="t" anchorCtr="0">
            <a:noAutofit/>
          </a:bodyPr>
          <a:lstStyle/>
          <a:p>
            <a:pPr marL="76200" indent="0">
              <a:buNone/>
            </a:pPr>
            <a:endParaRPr lang="he-IL" dirty="0"/>
          </a:p>
          <a:p>
            <a:pPr marL="76200" indent="0">
              <a:buNone/>
            </a:pPr>
            <a:r>
              <a:rPr lang="he-IL" dirty="0"/>
              <a:t>עיבוד לקטע ממחזה או למחזה שלם באמצעות פלייבק</a:t>
            </a:r>
          </a:p>
          <a:p>
            <a:pPr marL="76200" indent="0">
              <a:buNone/>
            </a:pPr>
            <a:endParaRPr lang="he-IL" dirty="0"/>
          </a:p>
          <a:p>
            <a:r>
              <a:rPr lang="he-IL" dirty="0"/>
              <a:t>לבקש מהתלמידים לתת כותרות לקטע/למחזה </a:t>
            </a:r>
          </a:p>
          <a:p>
            <a:r>
              <a:rPr lang="he-IL" dirty="0"/>
              <a:t>לרשום את הכותרות על הלוח</a:t>
            </a:r>
          </a:p>
          <a:p>
            <a:r>
              <a:rPr lang="he-IL" dirty="0"/>
              <a:t>לשאול את התלמידים למי יש סיפור אישי שקשור לאחת הכותרות</a:t>
            </a:r>
          </a:p>
          <a:p>
            <a:r>
              <a:rPr lang="he-IL" dirty="0"/>
              <a:t>לשמוע את הסיפורים של התלמידים</a:t>
            </a:r>
          </a:p>
          <a:p>
            <a:r>
              <a:rPr lang="he-IL" dirty="0"/>
              <a:t>להציג כל סיפור באמצעות טכניקות פלייבק</a:t>
            </a:r>
          </a:p>
          <a:p>
            <a:endParaRPr lang="en-US" dirty="0"/>
          </a:p>
          <a:p>
            <a:pPr>
              <a:buFontTx/>
              <a:buChar char="-"/>
            </a:pPr>
            <a:endParaRPr lang="he-IL" dirty="0"/>
          </a:p>
          <a:p>
            <a:pPr>
              <a:buFontTx/>
              <a:buChar char="-"/>
            </a:pPr>
            <a:endParaRPr lang="en-US" dirty="0"/>
          </a:p>
          <a:p>
            <a:pPr marL="249248" indent="0">
              <a:lnSpc>
                <a:spcPct val="200000"/>
              </a:lnSpc>
              <a:buNone/>
            </a:pPr>
            <a:br>
              <a:rPr lang="he-IL" sz="1600" dirty="0"/>
            </a:br>
            <a:endParaRPr lang="he-IL" sz="1600" dirty="0"/>
          </a:p>
          <a:p>
            <a:pPr marL="76200" indent="0">
              <a:buNone/>
            </a:pPr>
            <a:br>
              <a:rPr lang="he-IL" sz="1600" dirty="0"/>
            </a:b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lang="he-IL" sz="1600" dirty="0">
              <a:solidFill>
                <a:schemeClr val="dk1"/>
              </a:solidFill>
            </a:endParaRPr>
          </a:p>
          <a:p>
            <a:pPr marL="592148" indent="-342900">
              <a:lnSpc>
                <a:spcPct val="200000"/>
              </a:lnSpc>
            </a:pPr>
            <a:endParaRPr sz="1600" dirty="0">
              <a:solidFill>
                <a:schemeClr val="dk1"/>
              </a:solidFill>
            </a:endParaRPr>
          </a:p>
        </p:txBody>
      </p:sp>
    </p:spTree>
    <p:extLst>
      <p:ext uri="{BB962C8B-B14F-4D97-AF65-F5344CB8AC3E}">
        <p14:creationId xmlns:p14="http://schemas.microsoft.com/office/powerpoint/2010/main" val="3178278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זיכרון רגשי</a:t>
            </a:r>
            <a:endParaRPr dirty="0"/>
          </a:p>
        </p:txBody>
      </p:sp>
      <p:sp>
        <p:nvSpPr>
          <p:cNvPr id="123" name="Google Shape;123;p3"/>
          <p:cNvSpPr txBox="1">
            <a:spLocks noGrp="1"/>
          </p:cNvSpPr>
          <p:nvPr>
            <p:ph type="body" idx="2"/>
          </p:nvPr>
        </p:nvSpPr>
        <p:spPr>
          <a:xfrm>
            <a:off x="2802987" y="573094"/>
            <a:ext cx="8306994" cy="4153058"/>
          </a:xfrm>
          <a:prstGeom prst="rect">
            <a:avLst/>
          </a:prstGeom>
          <a:noFill/>
          <a:ln>
            <a:noFill/>
          </a:ln>
        </p:spPr>
        <p:txBody>
          <a:bodyPr spcFirstLastPara="1" wrap="square" lIns="91425" tIns="45700" rIns="91425" bIns="45700" anchor="t" anchorCtr="0">
            <a:normAutofit/>
          </a:bodyPr>
          <a:lstStyle/>
          <a:p>
            <a:pPr marL="592148" indent="-342900">
              <a:lnSpc>
                <a:spcPct val="200000"/>
              </a:lnSpc>
            </a:pPr>
            <a:endParaRPr lang="he-IL" dirty="0">
              <a:solidFill>
                <a:schemeClr val="dk1"/>
              </a:solidFill>
            </a:endParaRPr>
          </a:p>
          <a:p>
            <a:r>
              <a:rPr lang="he-IL" dirty="0"/>
              <a:t>אם השחקן צריך לבכות - הוא חושב על דבר עצוב שקרה לו או למישהו קרוב לו</a:t>
            </a:r>
          </a:p>
          <a:p>
            <a:r>
              <a:rPr lang="he-IL" dirty="0"/>
              <a:t>אם השחקן צריך לצחוק  - הוא חושב על דבר מצחיק שקרה לו או למישהו קרוב לו.</a:t>
            </a:r>
          </a:p>
          <a:p>
            <a:pPr marL="249248" indent="0">
              <a:lnSpc>
                <a:spcPct val="200000"/>
              </a:lnSpc>
              <a:buNone/>
            </a:pPr>
            <a:r>
              <a:rPr lang="he-IL" dirty="0">
                <a:solidFill>
                  <a:schemeClr val="dk1"/>
                </a:solidFill>
              </a:rPr>
              <a:t>וכך גם לגבי יתר הרגשות...</a:t>
            </a:r>
          </a:p>
          <a:p>
            <a:pPr marL="249248" indent="0">
              <a:lnSpc>
                <a:spcPct val="200000"/>
              </a:lnSpc>
              <a:buNone/>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30760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 פלייבק ושיטת סטניסלבסקי</a:t>
            </a:r>
            <a:endParaRPr dirty="0"/>
          </a:p>
        </p:txBody>
      </p:sp>
      <p:sp>
        <p:nvSpPr>
          <p:cNvPr id="123" name="Google Shape;123;p3"/>
          <p:cNvSpPr txBox="1">
            <a:spLocks noGrp="1"/>
          </p:cNvSpPr>
          <p:nvPr>
            <p:ph type="body" idx="2"/>
          </p:nvPr>
        </p:nvSpPr>
        <p:spPr>
          <a:xfrm>
            <a:off x="2549769" y="1379471"/>
            <a:ext cx="8306994" cy="4153058"/>
          </a:xfrm>
          <a:prstGeom prst="rect">
            <a:avLst/>
          </a:prstGeom>
          <a:noFill/>
          <a:ln>
            <a:noFill/>
          </a:ln>
        </p:spPr>
        <p:txBody>
          <a:bodyPr spcFirstLastPara="1" wrap="square" lIns="91425" tIns="45700" rIns="91425" bIns="45700" anchor="t" anchorCtr="0">
            <a:normAutofit/>
          </a:bodyPr>
          <a:lstStyle/>
          <a:p>
            <a:pPr marL="592148" indent="-342900">
              <a:lnSpc>
                <a:spcPct val="200000"/>
              </a:lnSpc>
            </a:pPr>
            <a:endParaRPr lang="he-IL" dirty="0">
              <a:solidFill>
                <a:schemeClr val="dk1"/>
              </a:solidFill>
            </a:endParaRPr>
          </a:p>
          <a:p>
            <a:pPr marL="249248" indent="0">
              <a:lnSpc>
                <a:spcPct val="200000"/>
              </a:lnSpc>
              <a:buNone/>
            </a:pPr>
            <a:endParaRPr lang="he-IL" dirty="0">
              <a:solidFill>
                <a:schemeClr val="dk1"/>
              </a:solidFill>
            </a:endParaRPr>
          </a:p>
          <a:p>
            <a:pPr marL="592148" indent="-342900">
              <a:lnSpc>
                <a:spcPct val="200000"/>
              </a:lnSpc>
            </a:pPr>
            <a:endParaRPr dirty="0">
              <a:solidFill>
                <a:schemeClr val="dk1"/>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1501356723"/>
              </p:ext>
            </p:extLst>
          </p:nvPr>
        </p:nvGraphicFramePr>
        <p:xfrm>
          <a:off x="727587" y="1182825"/>
          <a:ext cx="10559433" cy="3880788"/>
        </p:xfrm>
        <a:graphic>
          <a:graphicData uri="http://schemas.openxmlformats.org/drawingml/2006/table">
            <a:tbl>
              <a:tblPr rtl="1" firstRow="1" bandRow="1">
                <a:tableStyleId>{3104F4B3-F79B-4BFE-8AF6-47B6EC053FDD}</a:tableStyleId>
              </a:tblPr>
              <a:tblGrid>
                <a:gridCol w="3519811">
                  <a:extLst>
                    <a:ext uri="{9D8B030D-6E8A-4147-A177-3AD203B41FA5}">
                      <a16:colId xmlns:a16="http://schemas.microsoft.com/office/drawing/2014/main" val="906887210"/>
                    </a:ext>
                  </a:extLst>
                </a:gridCol>
                <a:gridCol w="3519811">
                  <a:extLst>
                    <a:ext uri="{9D8B030D-6E8A-4147-A177-3AD203B41FA5}">
                      <a16:colId xmlns:a16="http://schemas.microsoft.com/office/drawing/2014/main" val="1704915081"/>
                    </a:ext>
                  </a:extLst>
                </a:gridCol>
                <a:gridCol w="3519811">
                  <a:extLst>
                    <a:ext uri="{9D8B030D-6E8A-4147-A177-3AD203B41FA5}">
                      <a16:colId xmlns:a16="http://schemas.microsoft.com/office/drawing/2014/main" val="2207945277"/>
                    </a:ext>
                  </a:extLst>
                </a:gridCol>
              </a:tblGrid>
              <a:tr h="525756">
                <a:tc>
                  <a:txBody>
                    <a:bodyPr/>
                    <a:lstStyle/>
                    <a:p>
                      <a:pPr algn="r" rtl="1"/>
                      <a:endParaRPr lang="he-IL" sz="2000" dirty="0"/>
                    </a:p>
                  </a:txBody>
                  <a:tcPr/>
                </a:tc>
                <a:tc>
                  <a:txBody>
                    <a:bodyPr/>
                    <a:lstStyle/>
                    <a:p>
                      <a:pPr algn="r" rtl="1"/>
                      <a:r>
                        <a:rPr lang="he-IL" sz="2000" dirty="0"/>
                        <a:t>פלייבק</a:t>
                      </a:r>
                    </a:p>
                  </a:txBody>
                  <a:tcPr/>
                </a:tc>
                <a:tc>
                  <a:txBody>
                    <a:bodyPr/>
                    <a:lstStyle/>
                    <a:p>
                      <a:pPr algn="r" rtl="1"/>
                      <a:r>
                        <a:rPr lang="he-IL" sz="2000" dirty="0"/>
                        <a:t>שיטת סטניסלבסקי</a:t>
                      </a:r>
                    </a:p>
                  </a:txBody>
                  <a:tcPr/>
                </a:tc>
                <a:extLst>
                  <a:ext uri="{0D108BD9-81ED-4DB2-BD59-A6C34878D82A}">
                    <a16:rowId xmlns:a16="http://schemas.microsoft.com/office/drawing/2014/main" val="4256300655"/>
                  </a:ext>
                </a:extLst>
              </a:tr>
              <a:tr h="779452">
                <a:tc>
                  <a:txBody>
                    <a:bodyPr/>
                    <a:lstStyle/>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000" dirty="0">
                          <a:solidFill>
                            <a:schemeClr val="dk1"/>
                          </a:solidFill>
                        </a:rPr>
                        <a:t>חוויות אישיות </a:t>
                      </a:r>
                    </a:p>
                    <a:p>
                      <a:pPr algn="r" rtl="1"/>
                      <a:endParaRPr lang="he-IL" sz="2000" dirty="0"/>
                    </a:p>
                  </a:txBody>
                  <a:tcPr/>
                </a:tc>
                <a:tc>
                  <a:txBody>
                    <a:bodyPr/>
                    <a:lstStyle/>
                    <a:p>
                      <a:pPr algn="r" rtl="1"/>
                      <a:r>
                        <a:rPr lang="he-IL" sz="2000" dirty="0"/>
                        <a:t>מוצגות בידי שחקנים על הבמה</a:t>
                      </a:r>
                    </a:p>
                  </a:txBody>
                  <a:tcPr/>
                </a:tc>
                <a:tc>
                  <a:txBody>
                    <a:bodyPr/>
                    <a:lstStyle/>
                    <a:p>
                      <a:pPr algn="r" rtl="1"/>
                      <a:r>
                        <a:rPr lang="he-IL" sz="2000" dirty="0"/>
                        <a:t>כלי לעבודת השחקן</a:t>
                      </a:r>
                    </a:p>
                  </a:txBody>
                  <a:tcPr/>
                </a:tc>
                <a:extLst>
                  <a:ext uri="{0D108BD9-81ED-4DB2-BD59-A6C34878D82A}">
                    <a16:rowId xmlns:a16="http://schemas.microsoft.com/office/drawing/2014/main" val="2816244894"/>
                  </a:ext>
                </a:extLst>
              </a:tr>
              <a:tr h="1796128">
                <a:tc>
                  <a:txBody>
                    <a:bodyPr/>
                    <a:lstStyle/>
                    <a:p>
                      <a:pPr algn="r" rtl="1"/>
                      <a:r>
                        <a:rPr lang="he-IL" sz="2000" dirty="0"/>
                        <a:t>עבודת השחקן</a:t>
                      </a:r>
                    </a:p>
                  </a:txBody>
                  <a:tcPr/>
                </a:tc>
                <a:tc>
                  <a:txBody>
                    <a:bodyPr/>
                    <a:lstStyle/>
                    <a:p>
                      <a:pPr algn="r" rtl="1"/>
                      <a:r>
                        <a:rPr lang="he-IL" sz="2000" dirty="0"/>
                        <a:t>לתרגם חוויה אישית של אחר לאירוע תיאטרוני.</a:t>
                      </a:r>
                    </a:p>
                    <a:p>
                      <a:pPr algn="r" rtl="1"/>
                      <a:endParaRPr lang="he-IL" sz="2000" dirty="0"/>
                    </a:p>
                    <a:p>
                      <a:pPr algn="r" rtl="1"/>
                      <a:endParaRPr lang="he-IL" sz="2000" dirty="0"/>
                    </a:p>
                    <a:p>
                      <a:pPr algn="r" rtl="1"/>
                      <a:r>
                        <a:rPr lang="he-IL" sz="2000" dirty="0"/>
                        <a:t>לגלם דמויות מסיפור </a:t>
                      </a:r>
                      <a:r>
                        <a:rPr lang="he-IL" sz="2000" dirty="0" err="1"/>
                        <a:t>אמיתי</a:t>
                      </a:r>
                      <a:r>
                        <a:rPr lang="he-IL" sz="2000" dirty="0"/>
                        <a:t>.</a:t>
                      </a:r>
                    </a:p>
                  </a:txBody>
                  <a:tcPr/>
                </a:tc>
                <a:tc>
                  <a:txBody>
                    <a:bodyPr/>
                    <a:lstStyle/>
                    <a:p>
                      <a:pPr algn="r" rtl="1"/>
                      <a:r>
                        <a:rPr lang="he-IL" sz="2000" dirty="0"/>
                        <a:t>להיזכר בחוויה אישית מהחיים שמזכירה את המצב הרגשי של הדמות.</a:t>
                      </a:r>
                    </a:p>
                    <a:p>
                      <a:pPr algn="r" rtl="1"/>
                      <a:endParaRPr lang="he-IL" sz="2000" dirty="0"/>
                    </a:p>
                    <a:p>
                      <a:pPr algn="r" rtl="1"/>
                      <a:r>
                        <a:rPr lang="he-IL" sz="2000" dirty="0"/>
                        <a:t>לגלם דמויות מתוך</a:t>
                      </a:r>
                      <a:r>
                        <a:rPr lang="he-IL" sz="2000" baseline="0" dirty="0"/>
                        <a:t> מחזה.</a:t>
                      </a:r>
                      <a:endParaRPr lang="he-IL" sz="2000" dirty="0"/>
                    </a:p>
                  </a:txBody>
                  <a:tcPr/>
                </a:tc>
                <a:extLst>
                  <a:ext uri="{0D108BD9-81ED-4DB2-BD59-A6C34878D82A}">
                    <a16:rowId xmlns:a16="http://schemas.microsoft.com/office/drawing/2014/main" val="203033368"/>
                  </a:ext>
                </a:extLst>
              </a:tr>
              <a:tr h="779452">
                <a:tc>
                  <a:txBody>
                    <a:bodyPr/>
                    <a:lstStyle/>
                    <a:p>
                      <a:pPr algn="r" rtl="1"/>
                      <a:r>
                        <a:rPr lang="he-IL" sz="2000" dirty="0"/>
                        <a:t>ההצגה</a:t>
                      </a:r>
                    </a:p>
                  </a:txBody>
                  <a:tcPr/>
                </a:tc>
                <a:tc>
                  <a:txBody>
                    <a:bodyPr/>
                    <a:lstStyle/>
                    <a:p>
                      <a:pPr algn="r" rtl="1"/>
                      <a:r>
                        <a:rPr lang="he-IL" sz="2000" dirty="0"/>
                        <a:t>בהשראת</a:t>
                      </a:r>
                      <a:r>
                        <a:rPr lang="he-IL" sz="2000" baseline="0" dirty="0"/>
                        <a:t> סיפור </a:t>
                      </a:r>
                      <a:r>
                        <a:rPr lang="he-IL" sz="2000" baseline="0" dirty="0" err="1"/>
                        <a:t>אמיתי</a:t>
                      </a:r>
                      <a:r>
                        <a:rPr lang="he-IL" sz="2000" baseline="0" dirty="0"/>
                        <a:t> מהחיים.</a:t>
                      </a:r>
                      <a:endParaRPr lang="he-IL" sz="2000" dirty="0"/>
                    </a:p>
                  </a:txBody>
                  <a:tcPr/>
                </a:tc>
                <a:tc>
                  <a:txBody>
                    <a:bodyPr/>
                    <a:lstStyle/>
                    <a:p>
                      <a:pPr algn="r" rtl="1"/>
                      <a:r>
                        <a:rPr lang="he-IL" sz="2000" dirty="0"/>
                        <a:t>מבוססת על מחזה.</a:t>
                      </a:r>
                    </a:p>
                  </a:txBody>
                  <a:tcPr/>
                </a:tc>
                <a:extLst>
                  <a:ext uri="{0D108BD9-81ED-4DB2-BD59-A6C34878D82A}">
                    <a16:rowId xmlns:a16="http://schemas.microsoft.com/office/drawing/2014/main" val="329286086"/>
                  </a:ext>
                </a:extLst>
              </a:tr>
            </a:tbl>
          </a:graphicData>
        </a:graphic>
      </p:graphicFrame>
    </p:spTree>
    <p:extLst>
      <p:ext uri="{BB962C8B-B14F-4D97-AF65-F5344CB8AC3E}">
        <p14:creationId xmlns:p14="http://schemas.microsoft.com/office/powerpoint/2010/main" val="2914245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a:t>
            </a:r>
            <a:r>
              <a:rPr lang="he-IL" dirty="0">
                <a:solidFill>
                  <a:srgbClr val="192A72"/>
                </a:solidFill>
              </a:rPr>
              <a:t>טלה 1</a:t>
            </a:r>
            <a:endParaRPr dirty="0"/>
          </a:p>
        </p:txBody>
      </p:sp>
      <p:sp>
        <p:nvSpPr>
          <p:cNvPr id="123" name="Google Shape;123;p3"/>
          <p:cNvSpPr txBox="1">
            <a:spLocks noGrp="1"/>
          </p:cNvSpPr>
          <p:nvPr>
            <p:ph type="body" idx="2"/>
          </p:nvPr>
        </p:nvSpPr>
        <p:spPr>
          <a:xfrm>
            <a:off x="2366889" y="933094"/>
            <a:ext cx="8306994" cy="4153058"/>
          </a:xfrm>
          <a:prstGeom prst="rect">
            <a:avLst/>
          </a:prstGeom>
          <a:noFill/>
          <a:ln>
            <a:noFill/>
          </a:ln>
        </p:spPr>
        <p:txBody>
          <a:bodyPr spcFirstLastPara="1" wrap="square" lIns="91425" tIns="45700" rIns="91425" bIns="45700" anchor="t" anchorCtr="0">
            <a:normAutofit fontScale="85000" lnSpcReduction="10000"/>
          </a:bodyPr>
          <a:lstStyle/>
          <a:p>
            <a:pPr marL="592148" indent="-342900">
              <a:lnSpc>
                <a:spcPct val="200000"/>
              </a:lnSpc>
            </a:pPr>
            <a:r>
              <a:rPr lang="he-IL" dirty="0">
                <a:solidFill>
                  <a:schemeClr val="dk1"/>
                </a:solidFill>
              </a:rPr>
              <a:t>קראו את המונולוג הבא:</a:t>
            </a:r>
          </a:p>
          <a:p>
            <a:pPr marL="249248" indent="0">
              <a:lnSpc>
                <a:spcPct val="200000"/>
              </a:lnSpc>
              <a:buNone/>
            </a:pPr>
            <a:r>
              <a:rPr lang="he-IL" dirty="0">
                <a:solidFill>
                  <a:schemeClr val="dk1"/>
                </a:solidFill>
              </a:rPr>
              <a:t>נפתלי , ליל העשרים</a:t>
            </a:r>
          </a:p>
          <a:p>
            <a:pPr marL="249248" indent="0">
              <a:lnSpc>
                <a:spcPct val="200000"/>
              </a:lnSpc>
              <a:buNone/>
            </a:pPr>
            <a:r>
              <a:rPr lang="he-IL" dirty="0"/>
              <a:t>כולם אוהבים אותי כי אני ליצן. מתייחסים אליי כמו אל בדיחה חביבה. כל הקיום שלי ביניכם בא מזה שאני מסתיר את עצמי. אז קורה שלפעמים חושבים: מה יש בו בנפתלי שאנחנו לא מבינים? ונפתלי מתפרנס לו מהשאריות האלה של תשומת הלב, מוצץ לו מזה את הקיום שלו. לא מי יודע מה איזה קיום חשוב, אבל בכל זאת... </a:t>
            </a:r>
            <a:endParaRPr lang="he-IL" dirty="0">
              <a:solidFill>
                <a:schemeClr val="dk1"/>
              </a:solidFill>
            </a:endParaRP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1986023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a:t>
            </a:r>
            <a:r>
              <a:rPr lang="he-IL" dirty="0">
                <a:solidFill>
                  <a:srgbClr val="192A72"/>
                </a:solidFill>
              </a:rPr>
              <a:t>טלה 1</a:t>
            </a:r>
            <a:endParaRPr dirty="0"/>
          </a:p>
        </p:txBody>
      </p:sp>
      <p:sp>
        <p:nvSpPr>
          <p:cNvPr id="123" name="Google Shape;123;p3"/>
          <p:cNvSpPr txBox="1">
            <a:spLocks noGrp="1"/>
          </p:cNvSpPr>
          <p:nvPr>
            <p:ph type="body" idx="2"/>
          </p:nvPr>
        </p:nvSpPr>
        <p:spPr>
          <a:xfrm>
            <a:off x="1813512" y="788016"/>
            <a:ext cx="8564975" cy="4581491"/>
          </a:xfrm>
          <a:prstGeom prst="rect">
            <a:avLst/>
          </a:prstGeom>
          <a:noFill/>
          <a:ln>
            <a:noFill/>
          </a:ln>
        </p:spPr>
        <p:txBody>
          <a:bodyPr spcFirstLastPara="1" wrap="square" lIns="91425" tIns="45700" rIns="91425" bIns="45700" anchor="t" anchorCtr="0">
            <a:normAutofit/>
          </a:bodyPr>
          <a:lstStyle/>
          <a:p>
            <a:pPr marL="249248" indent="0">
              <a:lnSpc>
                <a:spcPct val="200000"/>
              </a:lnSpc>
              <a:buNone/>
            </a:pPr>
            <a:r>
              <a:rPr lang="he-IL" dirty="0">
                <a:solidFill>
                  <a:schemeClr val="dk1"/>
                </a:solidFill>
              </a:rPr>
              <a:t>מלאו את הפרטים הבאים:</a:t>
            </a:r>
          </a:p>
          <a:p>
            <a:pPr marL="592148" indent="-342900">
              <a:lnSpc>
                <a:spcPct val="200000"/>
              </a:lnSpc>
            </a:pPr>
            <a:r>
              <a:rPr lang="he-IL" dirty="0">
                <a:solidFill>
                  <a:schemeClr val="dk1"/>
                </a:solidFill>
              </a:rPr>
              <a:t>רגש מרכזי: ______________________________</a:t>
            </a:r>
          </a:p>
          <a:p>
            <a:pPr marL="592148" indent="-342900">
              <a:lnSpc>
                <a:spcPct val="200000"/>
              </a:lnSpc>
            </a:pPr>
            <a:r>
              <a:rPr lang="he-IL" dirty="0">
                <a:solidFill>
                  <a:schemeClr val="dk1"/>
                </a:solidFill>
              </a:rPr>
              <a:t>הפעולה הדרמטית: _______________________</a:t>
            </a:r>
          </a:p>
          <a:p>
            <a:pPr marL="592148" indent="-342900">
              <a:lnSpc>
                <a:spcPct val="200000"/>
              </a:lnSpc>
            </a:pPr>
            <a:r>
              <a:rPr lang="he-IL" dirty="0"/>
              <a:t>היזכרו בחוויה מהעבר, מתי גם אתם הרגשתם רגש דומה? מתי גם אתם פעלתם בדומה לנפתלי?</a:t>
            </a:r>
          </a:p>
          <a:p>
            <a:pPr marL="592148" indent="-342900">
              <a:lnSpc>
                <a:spcPct val="200000"/>
              </a:lnSpc>
            </a:pPr>
            <a:r>
              <a:rPr lang="he-IL" dirty="0"/>
              <a:t>תנו כותרת לחוויה: _________________</a:t>
            </a:r>
          </a:p>
          <a:p>
            <a:pPr marL="592148" indent="-342900">
              <a:lnSpc>
                <a:spcPct val="200000"/>
              </a:lnSpc>
            </a:pPr>
            <a:endParaRPr lang="he-IL" dirty="0">
              <a:solidFill>
                <a:schemeClr val="dk1"/>
              </a:solidFill>
            </a:endParaRP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3105849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a:t>
            </a:r>
            <a:r>
              <a:rPr lang="he-IL" dirty="0">
                <a:solidFill>
                  <a:srgbClr val="192A72"/>
                </a:solidFill>
              </a:rPr>
              <a:t>טלה 1</a:t>
            </a:r>
            <a:endParaRPr dirty="0"/>
          </a:p>
        </p:txBody>
      </p:sp>
      <p:sp>
        <p:nvSpPr>
          <p:cNvPr id="123" name="Google Shape;123;p3"/>
          <p:cNvSpPr txBox="1">
            <a:spLocks noGrp="1"/>
          </p:cNvSpPr>
          <p:nvPr>
            <p:ph type="body" idx="2"/>
          </p:nvPr>
        </p:nvSpPr>
        <p:spPr>
          <a:xfrm>
            <a:off x="1077256" y="933094"/>
            <a:ext cx="8564975" cy="4581491"/>
          </a:xfrm>
          <a:prstGeom prst="rect">
            <a:avLst/>
          </a:prstGeom>
          <a:noFill/>
          <a:ln>
            <a:noFill/>
          </a:ln>
        </p:spPr>
        <p:txBody>
          <a:bodyPr spcFirstLastPara="1" wrap="square" lIns="91425" tIns="45700" rIns="91425" bIns="45700" anchor="t" anchorCtr="0">
            <a:normAutofit/>
          </a:bodyPr>
          <a:lstStyle/>
          <a:p>
            <a:pPr marL="249248" indent="0">
              <a:lnSpc>
                <a:spcPct val="200000"/>
              </a:lnSpc>
              <a:buNone/>
            </a:pPr>
            <a:r>
              <a:rPr lang="he-IL" dirty="0">
                <a:solidFill>
                  <a:schemeClr val="dk1"/>
                </a:solidFill>
              </a:rPr>
              <a:t>בצעו מונולוג ( של עצמכם ) :</a:t>
            </a:r>
          </a:p>
          <a:p>
            <a:pPr marL="592148" indent="-342900">
              <a:lnSpc>
                <a:spcPct val="200000"/>
              </a:lnSpc>
            </a:pPr>
            <a:r>
              <a:rPr lang="he-IL" dirty="0">
                <a:solidFill>
                  <a:schemeClr val="dk1"/>
                </a:solidFill>
              </a:rPr>
              <a:t>דמיינו שמולכם נמצאת הדמות מהחוויה שעברתם בעבר</a:t>
            </a:r>
          </a:p>
          <a:p>
            <a:pPr marL="592148" indent="-342900">
              <a:lnSpc>
                <a:spcPct val="200000"/>
              </a:lnSpc>
            </a:pPr>
            <a:r>
              <a:rPr lang="he-IL" dirty="0">
                <a:solidFill>
                  <a:schemeClr val="dk1"/>
                </a:solidFill>
              </a:rPr>
              <a:t>תתרכזו, תנסו להתחבר רגשית עד כמה שאפשר </a:t>
            </a:r>
            <a:r>
              <a:rPr lang="he-IL" dirty="0" err="1">
                <a:solidFill>
                  <a:schemeClr val="dk1"/>
                </a:solidFill>
              </a:rPr>
              <a:t>לסיטואצייה</a:t>
            </a:r>
            <a:r>
              <a:rPr lang="he-IL" dirty="0">
                <a:solidFill>
                  <a:schemeClr val="dk1"/>
                </a:solidFill>
              </a:rPr>
              <a:t> </a:t>
            </a:r>
          </a:p>
          <a:p>
            <a:pPr marL="592148" indent="-342900">
              <a:lnSpc>
                <a:spcPct val="200000"/>
              </a:lnSpc>
            </a:pPr>
            <a:r>
              <a:rPr lang="he-IL" dirty="0">
                <a:solidFill>
                  <a:schemeClr val="dk1"/>
                </a:solidFill>
              </a:rPr>
              <a:t>התחילו את המונולוג, רצף משפטים בלי לעצור, תגידו את מה שאמרתם בחוויה עצמה וגם את מה שהייתם רוצים להגיד ולא העזתם </a:t>
            </a: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443202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a:t>
            </a:r>
            <a:r>
              <a:rPr lang="he-IL" dirty="0">
                <a:solidFill>
                  <a:srgbClr val="192A72"/>
                </a:solidFill>
              </a:rPr>
              <a:t>טלה 1</a:t>
            </a:r>
            <a:endParaRPr dirty="0"/>
          </a:p>
        </p:txBody>
      </p:sp>
      <p:sp>
        <p:nvSpPr>
          <p:cNvPr id="123" name="Google Shape;123;p3"/>
          <p:cNvSpPr txBox="1">
            <a:spLocks noGrp="1"/>
          </p:cNvSpPr>
          <p:nvPr>
            <p:ph type="body" idx="2"/>
          </p:nvPr>
        </p:nvSpPr>
        <p:spPr>
          <a:xfrm>
            <a:off x="1542197" y="1138254"/>
            <a:ext cx="8564975" cy="4581491"/>
          </a:xfrm>
          <a:prstGeom prst="rect">
            <a:avLst/>
          </a:prstGeom>
          <a:noFill/>
          <a:ln>
            <a:noFill/>
          </a:ln>
        </p:spPr>
        <p:txBody>
          <a:bodyPr spcFirstLastPara="1" wrap="square" lIns="91425" tIns="45700" rIns="91425" bIns="45700" anchor="t" anchorCtr="0">
            <a:normAutofit/>
          </a:bodyPr>
          <a:lstStyle/>
          <a:p>
            <a:pPr marL="249248" indent="0">
              <a:lnSpc>
                <a:spcPct val="200000"/>
              </a:lnSpc>
              <a:buNone/>
            </a:pPr>
            <a:r>
              <a:rPr lang="he-IL" dirty="0">
                <a:solidFill>
                  <a:schemeClr val="dk1"/>
                </a:solidFill>
              </a:rPr>
              <a:t>בצעו מונולוג ( של נפתלי ) :</a:t>
            </a:r>
          </a:p>
          <a:p>
            <a:pPr marL="592148" indent="-342900">
              <a:lnSpc>
                <a:spcPct val="200000"/>
              </a:lnSpc>
            </a:pPr>
            <a:r>
              <a:rPr lang="he-IL" dirty="0">
                <a:solidFill>
                  <a:schemeClr val="dk1"/>
                </a:solidFill>
              </a:rPr>
              <a:t>דמיינו שמולכם נמצאת הדמות מהחוויה שעברתם בעבר</a:t>
            </a:r>
          </a:p>
          <a:p>
            <a:pPr marL="592148" indent="-342900">
              <a:lnSpc>
                <a:spcPct val="200000"/>
              </a:lnSpc>
            </a:pPr>
            <a:r>
              <a:rPr lang="he-IL" dirty="0">
                <a:solidFill>
                  <a:schemeClr val="dk1"/>
                </a:solidFill>
              </a:rPr>
              <a:t>תתרכזו, תנסו להתחבר רגשית עד כמה שאפשר </a:t>
            </a:r>
            <a:r>
              <a:rPr lang="he-IL" dirty="0" err="1">
                <a:solidFill>
                  <a:schemeClr val="dk1"/>
                </a:solidFill>
              </a:rPr>
              <a:t>לסיטואצייה</a:t>
            </a:r>
            <a:r>
              <a:rPr lang="he-IL" dirty="0">
                <a:solidFill>
                  <a:schemeClr val="dk1"/>
                </a:solidFill>
              </a:rPr>
              <a:t> </a:t>
            </a:r>
          </a:p>
          <a:p>
            <a:pPr marL="592148" indent="-342900">
              <a:lnSpc>
                <a:spcPct val="200000"/>
              </a:lnSpc>
            </a:pPr>
            <a:r>
              <a:rPr lang="he-IL" dirty="0">
                <a:solidFill>
                  <a:schemeClr val="dk1"/>
                </a:solidFill>
              </a:rPr>
              <a:t>התחילו את המונולוג של נפתלי...</a:t>
            </a: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1616130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a:t>
            </a:r>
            <a:r>
              <a:rPr lang="he-IL" dirty="0">
                <a:solidFill>
                  <a:srgbClr val="192A72"/>
                </a:solidFill>
              </a:rPr>
              <a:t>טלה 1</a:t>
            </a:r>
            <a:endParaRPr dirty="0"/>
          </a:p>
        </p:txBody>
      </p:sp>
      <p:sp>
        <p:nvSpPr>
          <p:cNvPr id="123" name="Google Shape;123;p3"/>
          <p:cNvSpPr txBox="1">
            <a:spLocks noGrp="1"/>
          </p:cNvSpPr>
          <p:nvPr>
            <p:ph type="body" idx="2"/>
          </p:nvPr>
        </p:nvSpPr>
        <p:spPr>
          <a:xfrm>
            <a:off x="1960229" y="933094"/>
            <a:ext cx="8564975" cy="4581491"/>
          </a:xfrm>
          <a:prstGeom prst="rect">
            <a:avLst/>
          </a:prstGeom>
          <a:noFill/>
          <a:ln>
            <a:noFill/>
          </a:ln>
        </p:spPr>
        <p:txBody>
          <a:bodyPr spcFirstLastPara="1" wrap="square" lIns="91425" tIns="45700" rIns="91425" bIns="45700" anchor="t" anchorCtr="0">
            <a:normAutofit fontScale="92500"/>
          </a:bodyPr>
          <a:lstStyle/>
          <a:p>
            <a:pPr marL="249248" indent="0">
              <a:lnSpc>
                <a:spcPct val="200000"/>
              </a:lnSpc>
              <a:buNone/>
            </a:pPr>
            <a:r>
              <a:rPr lang="he-IL" dirty="0">
                <a:solidFill>
                  <a:schemeClr val="dk1"/>
                </a:solidFill>
              </a:rPr>
              <a:t>נפתלי  :</a:t>
            </a:r>
          </a:p>
          <a:p>
            <a:pPr marL="249248" indent="0">
              <a:lnSpc>
                <a:spcPct val="200000"/>
              </a:lnSpc>
              <a:buNone/>
            </a:pPr>
            <a:r>
              <a:rPr lang="he-IL" dirty="0"/>
              <a:t>כולם אוהבים אותי כי אני ליצן. מתייחסים אליי כמו אל בדיחה חביבה. כל הקיום שלי ביניכם בא מזה שאני מסתיר את עצמי. אז קורה שלפעמים חושבים: מה יש בו בנפתלי שאנחנו לא מבינים? ונפתלי מתפרנס לו מהשאריות האלה של תשומת הלב, מוצץ לו מזה את הקיום שלו. לא מי יודע מה איזה קיום חשוב, אבל בכל זאת... </a:t>
            </a: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2306399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עיבוד</a:t>
            </a:r>
            <a:endParaRPr dirty="0"/>
          </a:p>
        </p:txBody>
      </p:sp>
      <p:sp>
        <p:nvSpPr>
          <p:cNvPr id="123" name="Google Shape;123;p3"/>
          <p:cNvSpPr txBox="1">
            <a:spLocks noGrp="1"/>
          </p:cNvSpPr>
          <p:nvPr>
            <p:ph type="body" idx="2"/>
          </p:nvPr>
        </p:nvSpPr>
        <p:spPr>
          <a:xfrm>
            <a:off x="2268415" y="933094"/>
            <a:ext cx="8306994" cy="4153058"/>
          </a:xfrm>
          <a:prstGeom prst="rect">
            <a:avLst/>
          </a:prstGeom>
          <a:noFill/>
          <a:ln>
            <a:noFill/>
          </a:ln>
        </p:spPr>
        <p:txBody>
          <a:bodyPr spcFirstLastPara="1" wrap="square" lIns="91425" tIns="45700" rIns="91425" bIns="45700" anchor="t" anchorCtr="0">
            <a:normAutofit/>
          </a:bodyPr>
          <a:lstStyle/>
          <a:p>
            <a:pPr marL="592148" indent="-342900">
              <a:lnSpc>
                <a:spcPct val="200000"/>
              </a:lnSpc>
            </a:pPr>
            <a:endParaRPr lang="he-IL" dirty="0">
              <a:solidFill>
                <a:schemeClr val="dk1"/>
              </a:solidFill>
            </a:endParaRPr>
          </a:p>
          <a:p>
            <a:pPr marL="592148" indent="-342900">
              <a:lnSpc>
                <a:spcPct val="200000"/>
              </a:lnSpc>
            </a:pPr>
            <a:r>
              <a:rPr lang="he-IL" dirty="0">
                <a:solidFill>
                  <a:schemeClr val="dk1"/>
                </a:solidFill>
              </a:rPr>
              <a:t>האם הצלחתם להתחבר רגשית לטקסט? </a:t>
            </a:r>
          </a:p>
          <a:p>
            <a:pPr marL="592148" indent="-342900">
              <a:lnSpc>
                <a:spcPct val="200000"/>
              </a:lnSpc>
            </a:pPr>
            <a:r>
              <a:rPr lang="he-IL" dirty="0">
                <a:solidFill>
                  <a:schemeClr val="dk1"/>
                </a:solidFill>
              </a:rPr>
              <a:t>לאיזה חלק הצלחתם יותר? לאיזה חלק פחות ? </a:t>
            </a:r>
          </a:p>
          <a:p>
            <a:pPr marL="592148" indent="-342900">
              <a:lnSpc>
                <a:spcPct val="200000"/>
              </a:lnSpc>
            </a:pPr>
            <a:r>
              <a:rPr lang="he-IL" dirty="0">
                <a:solidFill>
                  <a:schemeClr val="dk1"/>
                </a:solidFill>
              </a:rPr>
              <a:t>מה דעתכם על השיטה?</a:t>
            </a: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133631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על תיאטרון פלייבק</a:t>
            </a:r>
            <a:endParaRPr dirty="0"/>
          </a:p>
        </p:txBody>
      </p:sp>
      <p:sp>
        <p:nvSpPr>
          <p:cNvPr id="123" name="Google Shape;123;p3"/>
          <p:cNvSpPr txBox="1">
            <a:spLocks noGrp="1"/>
          </p:cNvSpPr>
          <p:nvPr>
            <p:ph type="body" idx="2"/>
          </p:nvPr>
        </p:nvSpPr>
        <p:spPr>
          <a:xfrm>
            <a:off x="2768134" y="1202050"/>
            <a:ext cx="8306994" cy="4153058"/>
          </a:xfrm>
          <a:prstGeom prst="rect">
            <a:avLst/>
          </a:prstGeom>
          <a:noFill/>
          <a:ln>
            <a:noFill/>
          </a:ln>
        </p:spPr>
        <p:txBody>
          <a:bodyPr spcFirstLastPara="1" wrap="square" lIns="91425" tIns="45700" rIns="91425" bIns="45700" anchor="t" anchorCtr="0">
            <a:normAutofit/>
          </a:bodyPr>
          <a:lstStyle/>
          <a:p>
            <a:pPr marL="249248" indent="0">
              <a:lnSpc>
                <a:spcPct val="200000"/>
              </a:lnSpc>
              <a:buNone/>
            </a:pPr>
            <a:r>
              <a:rPr lang="he-IL" dirty="0">
                <a:solidFill>
                  <a:schemeClr val="dk1"/>
                </a:solidFill>
              </a:rPr>
              <a:t>באנגלית </a:t>
            </a:r>
            <a:r>
              <a:rPr lang="en-US" dirty="0">
                <a:solidFill>
                  <a:schemeClr val="dk1"/>
                </a:solidFill>
              </a:rPr>
              <a:t>Playback theatre</a:t>
            </a:r>
          </a:p>
          <a:p>
            <a:pPr marL="439782" lvl="0" indent="-190534">
              <a:lnSpc>
                <a:spcPct val="200000"/>
              </a:lnSpc>
              <a:buNone/>
            </a:pPr>
            <a:r>
              <a:rPr lang="he-IL" dirty="0">
                <a:solidFill>
                  <a:schemeClr val="dk1"/>
                </a:solidFill>
              </a:rPr>
              <a:t>התרגום הוא תיאטרון החזרת מחזה.</a:t>
            </a:r>
          </a:p>
          <a:p>
            <a:pPr marL="592148" indent="-342900">
              <a:lnSpc>
                <a:spcPct val="200000"/>
              </a:lnSpc>
            </a:pPr>
            <a:r>
              <a:rPr lang="he-IL" dirty="0">
                <a:solidFill>
                  <a:schemeClr val="dk1"/>
                </a:solidFill>
              </a:rPr>
              <a:t>בתיאטרון פלייבק שומעים סיפור </a:t>
            </a:r>
            <a:r>
              <a:rPr lang="he-IL" dirty="0" err="1">
                <a:solidFill>
                  <a:schemeClr val="dk1"/>
                </a:solidFill>
              </a:rPr>
              <a:t>אמיתי</a:t>
            </a:r>
            <a:r>
              <a:rPr lang="he-IL" dirty="0">
                <a:solidFill>
                  <a:schemeClr val="dk1"/>
                </a:solidFill>
              </a:rPr>
              <a:t> של מישהו ואח"כ מאלתרים על הבמה הצגה מתאימה.</a:t>
            </a: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282492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19" name="Google Shape;219;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220" name="Google Shape;220;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dirty="0">
                <a:solidFill>
                  <a:srgbClr val="192A72"/>
                </a:solidFill>
                <a:latin typeface="Varela Round"/>
                <a:ea typeface="Varela Round"/>
                <a:cs typeface="Varela Round"/>
                <a:sym typeface="Varela Round"/>
              </a:rPr>
              <a:t>שימוש ביצירות מוגנות בזכויות יוצרים ואיתור בעלי זכויות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ממציא השיטה</a:t>
            </a:r>
            <a:endParaRPr dirty="0"/>
          </a:p>
        </p:txBody>
      </p:sp>
      <p:sp>
        <p:nvSpPr>
          <p:cNvPr id="123" name="Google Shape;123;p3"/>
          <p:cNvSpPr txBox="1">
            <a:spLocks noGrp="1"/>
          </p:cNvSpPr>
          <p:nvPr>
            <p:ph type="body" idx="2"/>
          </p:nvPr>
        </p:nvSpPr>
        <p:spPr>
          <a:xfrm>
            <a:off x="1625462" y="1324153"/>
            <a:ext cx="4578568" cy="5002506"/>
          </a:xfrm>
          <a:prstGeom prst="rect">
            <a:avLst/>
          </a:prstGeom>
          <a:noFill/>
          <a:ln>
            <a:noFill/>
          </a:ln>
        </p:spPr>
        <p:txBody>
          <a:bodyPr spcFirstLastPara="1" wrap="square" lIns="91425" tIns="45700" rIns="91425" bIns="45700" anchor="t" anchorCtr="0">
            <a:normAutofit fontScale="85000" lnSpcReduction="10000"/>
          </a:bodyPr>
          <a:lstStyle/>
          <a:p>
            <a:pPr marL="592148" lvl="0" indent="-342900" algn="r" rtl="1">
              <a:lnSpc>
                <a:spcPct val="200000"/>
              </a:lnSpc>
              <a:spcBef>
                <a:spcPts val="0"/>
              </a:spcBef>
              <a:spcAft>
                <a:spcPts val="0"/>
              </a:spcAft>
              <a:buClr>
                <a:srgbClr val="002060"/>
              </a:buClr>
              <a:buSzPts val="2400"/>
              <a:buFont typeface="Arial" panose="020B0604020202020204" pitchFamily="34" charset="0"/>
              <a:buChar char="•"/>
            </a:pPr>
            <a:r>
              <a:rPr lang="he-IL" dirty="0">
                <a:solidFill>
                  <a:schemeClr val="dk1"/>
                </a:solidFill>
              </a:rPr>
              <a:t>בשנת 1975 נוסדה קבוצת תיאטרון הפלייבק הראשונה בארה"ב בידי ג'ונתן פוקס. </a:t>
            </a:r>
          </a:p>
          <a:p>
            <a:pPr marL="592148" lvl="0" indent="-342900" algn="r" rtl="1">
              <a:lnSpc>
                <a:spcPct val="200000"/>
              </a:lnSpc>
              <a:spcBef>
                <a:spcPts val="0"/>
              </a:spcBef>
              <a:spcAft>
                <a:spcPts val="0"/>
              </a:spcAft>
              <a:buClr>
                <a:srgbClr val="002060"/>
              </a:buClr>
              <a:buSzPts val="2400"/>
              <a:buFont typeface="Arial" panose="020B0604020202020204" pitchFamily="34" charset="0"/>
              <a:buChar char="•"/>
            </a:pPr>
            <a:r>
              <a:rPr lang="he-IL" dirty="0">
                <a:solidFill>
                  <a:schemeClr val="dk1"/>
                </a:solidFill>
              </a:rPr>
              <a:t>פוקס המציא שיטה המחברת</a:t>
            </a:r>
          </a:p>
          <a:p>
            <a:pPr marL="249248" lvl="0" indent="0" algn="r" rtl="1">
              <a:lnSpc>
                <a:spcPct val="200000"/>
              </a:lnSpc>
              <a:spcBef>
                <a:spcPts val="0"/>
              </a:spcBef>
              <a:spcAft>
                <a:spcPts val="0"/>
              </a:spcAft>
              <a:buClr>
                <a:srgbClr val="002060"/>
              </a:buClr>
              <a:buSzPts val="2400"/>
              <a:buNone/>
            </a:pPr>
            <a:r>
              <a:rPr lang="he-IL" dirty="0">
                <a:solidFill>
                  <a:schemeClr val="dk1"/>
                </a:solidFill>
              </a:rPr>
              <a:t>   בין התיאטרון והמציאות היומיומית    </a:t>
            </a:r>
          </a:p>
          <a:p>
            <a:pPr marL="249248" lvl="0" indent="0" algn="r" rtl="1">
              <a:lnSpc>
                <a:spcPct val="200000"/>
              </a:lnSpc>
              <a:spcBef>
                <a:spcPts val="0"/>
              </a:spcBef>
              <a:spcAft>
                <a:spcPts val="0"/>
              </a:spcAft>
              <a:buClr>
                <a:srgbClr val="002060"/>
              </a:buClr>
              <a:buSzPts val="2400"/>
              <a:buNone/>
            </a:pPr>
            <a:r>
              <a:rPr lang="he-IL" dirty="0">
                <a:solidFill>
                  <a:schemeClr val="dk1"/>
                </a:solidFill>
              </a:rPr>
              <a:t>   המציגה סיפורים מהחיים על הבמה  </a:t>
            </a:r>
          </a:p>
          <a:p>
            <a:pPr marL="249248" lvl="0" indent="0" algn="r" rtl="1">
              <a:lnSpc>
                <a:spcPct val="200000"/>
              </a:lnSpc>
              <a:spcBef>
                <a:spcPts val="0"/>
              </a:spcBef>
              <a:spcAft>
                <a:spcPts val="0"/>
              </a:spcAft>
              <a:buClr>
                <a:srgbClr val="002060"/>
              </a:buClr>
              <a:buSzPts val="2400"/>
              <a:buNone/>
            </a:pPr>
            <a:r>
              <a:rPr lang="he-IL" dirty="0">
                <a:solidFill>
                  <a:schemeClr val="dk1"/>
                </a:solidFill>
              </a:rPr>
              <a:t>   באמצעות טכניקות </a:t>
            </a:r>
            <a:r>
              <a:rPr lang="he-IL" dirty="0" err="1">
                <a:solidFill>
                  <a:schemeClr val="dk1"/>
                </a:solidFill>
              </a:rPr>
              <a:t>אימפרוביזצייה</a:t>
            </a:r>
            <a:r>
              <a:rPr lang="he-IL" dirty="0">
                <a:solidFill>
                  <a:schemeClr val="dk1"/>
                </a:solidFill>
              </a:rPr>
              <a:t>.</a:t>
            </a: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354" y="1324153"/>
            <a:ext cx="5610484" cy="3719995"/>
          </a:xfrm>
          <a:prstGeom prst="rect">
            <a:avLst/>
          </a:prstGeom>
        </p:spPr>
      </p:pic>
    </p:spTree>
    <p:extLst>
      <p:ext uri="{BB962C8B-B14F-4D97-AF65-F5344CB8AC3E}">
        <p14:creationId xmlns:p14="http://schemas.microsoft.com/office/powerpoint/2010/main" val="96006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a:t>
            </a:r>
            <a:r>
              <a:rPr lang="he-IL" dirty="0">
                <a:solidFill>
                  <a:srgbClr val="192A72"/>
                </a:solidFill>
              </a:rPr>
              <a:t>קורות הפלייבק</a:t>
            </a:r>
            <a:endParaRPr dirty="0"/>
          </a:p>
        </p:txBody>
      </p:sp>
      <p:sp>
        <p:nvSpPr>
          <p:cNvPr id="123" name="Google Shape;123;p3"/>
          <p:cNvSpPr txBox="1">
            <a:spLocks noGrp="1"/>
          </p:cNvSpPr>
          <p:nvPr>
            <p:ph type="body" idx="2"/>
          </p:nvPr>
        </p:nvSpPr>
        <p:spPr>
          <a:xfrm>
            <a:off x="2549769" y="1379471"/>
            <a:ext cx="8306994" cy="4153058"/>
          </a:xfrm>
          <a:prstGeom prst="rect">
            <a:avLst/>
          </a:prstGeom>
          <a:noFill/>
          <a:ln>
            <a:noFill/>
          </a:ln>
        </p:spPr>
        <p:txBody>
          <a:bodyPr spcFirstLastPara="1" wrap="square" lIns="91425" tIns="45700" rIns="91425" bIns="45700" anchor="t" anchorCtr="0">
            <a:normAutofit/>
          </a:bodyPr>
          <a:lstStyle/>
          <a:p>
            <a:pPr marL="592148" lvl="0" indent="-342900" algn="r" rtl="1">
              <a:lnSpc>
                <a:spcPct val="200000"/>
              </a:lnSpc>
              <a:spcBef>
                <a:spcPts val="0"/>
              </a:spcBef>
              <a:spcAft>
                <a:spcPts val="0"/>
              </a:spcAft>
              <a:buClr>
                <a:srgbClr val="002060"/>
              </a:buClr>
              <a:buSzPts val="2400"/>
              <a:buFont typeface="Arial" panose="020B0604020202020204" pitchFamily="34" charset="0"/>
              <a:buChar char="•"/>
            </a:pPr>
            <a:r>
              <a:rPr lang="he-IL" dirty="0">
                <a:solidFill>
                  <a:schemeClr val="dk1"/>
                </a:solidFill>
              </a:rPr>
              <a:t>פסיכודרמה ( שיטה טיפולית )</a:t>
            </a:r>
          </a:p>
          <a:p>
            <a:pPr marL="592148" lvl="0" indent="-342900" algn="r" rtl="1">
              <a:lnSpc>
                <a:spcPct val="200000"/>
              </a:lnSpc>
              <a:spcBef>
                <a:spcPts val="0"/>
              </a:spcBef>
              <a:spcAft>
                <a:spcPts val="0"/>
              </a:spcAft>
              <a:buClr>
                <a:srgbClr val="002060"/>
              </a:buClr>
              <a:buSzPts val="2400"/>
              <a:buFont typeface="Arial" panose="020B0604020202020204" pitchFamily="34" charset="0"/>
              <a:buChar char="•"/>
            </a:pPr>
            <a:r>
              <a:rPr lang="he-IL" dirty="0">
                <a:solidFill>
                  <a:schemeClr val="dk1"/>
                </a:solidFill>
              </a:rPr>
              <a:t>תיאטרון סיפור</a:t>
            </a:r>
          </a:p>
          <a:p>
            <a:pPr marL="592148" lvl="0" indent="-342900" algn="r" rtl="1">
              <a:lnSpc>
                <a:spcPct val="200000"/>
              </a:lnSpc>
              <a:spcBef>
                <a:spcPts val="0"/>
              </a:spcBef>
              <a:spcAft>
                <a:spcPts val="0"/>
              </a:spcAft>
              <a:buClr>
                <a:srgbClr val="002060"/>
              </a:buClr>
              <a:buSzPts val="2400"/>
              <a:buFont typeface="Arial" panose="020B0604020202020204" pitchFamily="34" charset="0"/>
              <a:buChar char="•"/>
            </a:pPr>
            <a:r>
              <a:rPr lang="he-IL" dirty="0">
                <a:solidFill>
                  <a:schemeClr val="dk1"/>
                </a:solidFill>
              </a:rPr>
              <a:t>ריטואלים </a:t>
            </a:r>
          </a:p>
          <a:p>
            <a:pPr marL="592148" lvl="0" indent="-342900" algn="r" rtl="1">
              <a:lnSpc>
                <a:spcPct val="200000"/>
              </a:lnSpc>
              <a:spcBef>
                <a:spcPts val="0"/>
              </a:spcBef>
              <a:spcAft>
                <a:spcPts val="0"/>
              </a:spcAft>
              <a:buClr>
                <a:srgbClr val="002060"/>
              </a:buClr>
              <a:buSzPts val="2400"/>
              <a:buFont typeface="Arial" panose="020B0604020202020204" pitchFamily="34" charset="0"/>
              <a:buChar char="•"/>
            </a:pPr>
            <a:r>
              <a:rPr lang="he-IL" dirty="0" err="1">
                <a:solidFill>
                  <a:schemeClr val="dk1"/>
                </a:solidFill>
              </a:rPr>
              <a:t>אימפרוביזצייה</a:t>
            </a:r>
            <a:endParaRPr dirty="0">
              <a:solidFill>
                <a:schemeClr val="dk1"/>
              </a:solidFill>
            </a:endParaRP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69" y="2135826"/>
            <a:ext cx="5791769" cy="3843080"/>
          </a:xfrm>
          <a:prstGeom prst="rect">
            <a:avLst/>
          </a:prstGeom>
        </p:spPr>
      </p:pic>
    </p:spTree>
    <p:extLst>
      <p:ext uri="{BB962C8B-B14F-4D97-AF65-F5344CB8AC3E}">
        <p14:creationId xmlns:p14="http://schemas.microsoft.com/office/powerpoint/2010/main" val="117420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הקשר של פלייבק ללימודי תיאטרון</a:t>
            </a:r>
            <a:endParaRPr dirty="0"/>
          </a:p>
        </p:txBody>
      </p:sp>
      <p:sp>
        <p:nvSpPr>
          <p:cNvPr id="123" name="Google Shape;123;p3"/>
          <p:cNvSpPr txBox="1">
            <a:spLocks noGrp="1"/>
          </p:cNvSpPr>
          <p:nvPr>
            <p:ph type="body" idx="2"/>
          </p:nvPr>
        </p:nvSpPr>
        <p:spPr>
          <a:xfrm>
            <a:off x="2549769" y="1379471"/>
            <a:ext cx="8306994" cy="4153058"/>
          </a:xfrm>
          <a:prstGeom prst="rect">
            <a:avLst/>
          </a:prstGeom>
          <a:noFill/>
          <a:ln>
            <a:noFill/>
          </a:ln>
        </p:spPr>
        <p:txBody>
          <a:bodyPr spcFirstLastPara="1" wrap="square" lIns="91425" tIns="45700" rIns="91425" bIns="45700" anchor="t" anchorCtr="0">
            <a:normAutofit/>
          </a:bodyPr>
          <a:lstStyle/>
          <a:p>
            <a:pPr marL="592148" indent="-342900">
              <a:lnSpc>
                <a:spcPct val="200000"/>
              </a:lnSpc>
            </a:pPr>
            <a:r>
              <a:rPr lang="he-IL" dirty="0">
                <a:solidFill>
                  <a:schemeClr val="dk1"/>
                </a:solidFill>
              </a:rPr>
              <a:t>הפיכת סיפור לאירוע בימתי</a:t>
            </a:r>
          </a:p>
          <a:p>
            <a:pPr marL="592148" indent="-342900">
              <a:lnSpc>
                <a:spcPct val="200000"/>
              </a:lnSpc>
            </a:pPr>
            <a:r>
              <a:rPr lang="he-IL" dirty="0">
                <a:solidFill>
                  <a:schemeClr val="dk1"/>
                </a:solidFill>
              </a:rPr>
              <a:t>שימוש במרכיבי תיאטרון ( דמויות, שימוש בחלל, תנועה, דימויים, מוזיקה, אביזרים )</a:t>
            </a:r>
          </a:p>
          <a:p>
            <a:pPr marL="592148" indent="-342900">
              <a:lnSpc>
                <a:spcPct val="200000"/>
              </a:lnSpc>
            </a:pPr>
            <a:r>
              <a:rPr lang="he-IL" dirty="0">
                <a:solidFill>
                  <a:schemeClr val="dk1"/>
                </a:solidFill>
              </a:rPr>
              <a:t>יחס קהל-במה</a:t>
            </a:r>
          </a:p>
          <a:p>
            <a:pPr marL="592148" indent="-342900">
              <a:lnSpc>
                <a:spcPct val="200000"/>
              </a:lnSpc>
            </a:pPr>
            <a:r>
              <a:rPr lang="he-IL" dirty="0">
                <a:solidFill>
                  <a:schemeClr val="dk1"/>
                </a:solidFill>
              </a:rPr>
              <a:t>יצירה בימתית מתוך חומרים אישיים</a:t>
            </a:r>
          </a:p>
          <a:p>
            <a:pPr marL="592148" indent="-342900">
              <a:lnSpc>
                <a:spcPct val="200000"/>
              </a:lnSpc>
            </a:pPr>
            <a:endParaRPr lang="he-IL" dirty="0">
              <a:solidFill>
                <a:schemeClr val="dk1"/>
              </a:solidFill>
            </a:endParaRP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217036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שימוש בטכניקות לטקסט</a:t>
            </a:r>
            <a:endParaRPr dirty="0"/>
          </a:p>
        </p:txBody>
      </p:sp>
      <p:sp>
        <p:nvSpPr>
          <p:cNvPr id="123" name="Google Shape;123;p3"/>
          <p:cNvSpPr txBox="1">
            <a:spLocks noGrp="1"/>
          </p:cNvSpPr>
          <p:nvPr>
            <p:ph type="body" idx="2"/>
          </p:nvPr>
        </p:nvSpPr>
        <p:spPr>
          <a:xfrm>
            <a:off x="1759351" y="1263724"/>
            <a:ext cx="10023387" cy="4801410"/>
          </a:xfrm>
          <a:prstGeom prst="rect">
            <a:avLst/>
          </a:prstGeom>
          <a:noFill/>
          <a:ln>
            <a:noFill/>
          </a:ln>
        </p:spPr>
        <p:txBody>
          <a:bodyPr spcFirstLastPara="1" wrap="square" lIns="91425" tIns="45700" rIns="91425" bIns="45700" anchor="t" anchorCtr="0">
            <a:normAutofit fontScale="70000" lnSpcReduction="20000"/>
          </a:bodyPr>
          <a:lstStyle/>
          <a:p>
            <a:pPr marL="249248" indent="0">
              <a:lnSpc>
                <a:spcPct val="200000"/>
              </a:lnSpc>
              <a:buNone/>
            </a:pPr>
            <a:r>
              <a:rPr lang="he-IL" dirty="0">
                <a:solidFill>
                  <a:schemeClr val="dk1"/>
                </a:solidFill>
              </a:rPr>
              <a:t>נקרא את הטקסט מהמחזה אנשים קשים/</a:t>
            </a:r>
            <a:r>
              <a:rPr lang="he-IL" dirty="0"/>
              <a:t> יוסף בר-יוסף.</a:t>
            </a:r>
          </a:p>
          <a:p>
            <a:pPr marL="249248" indent="0">
              <a:lnSpc>
                <a:spcPct val="200000"/>
              </a:lnSpc>
              <a:buNone/>
            </a:pPr>
            <a:r>
              <a:rPr lang="he-IL" dirty="0"/>
              <a:t>הדמות: אליעזר (לייזר) </a:t>
            </a:r>
            <a:r>
              <a:rPr lang="he-IL" dirty="0" err="1"/>
              <a:t>ויינגרטן</a:t>
            </a:r>
            <a:br>
              <a:rPr lang="he-IL" dirty="0"/>
            </a:br>
            <a:endParaRPr lang="he-IL" dirty="0"/>
          </a:p>
          <a:p>
            <a:pPr marL="76200" indent="0">
              <a:lnSpc>
                <a:spcPct val="120000"/>
              </a:lnSpc>
              <a:buNone/>
            </a:pPr>
            <a:r>
              <a:rPr lang="he-IL" sz="2900" dirty="0"/>
              <a:t>אמרתי שאספר לכם על המעיל הזה... אבא שלי היה מכסה אותי במעיל הזה שלי לפנות בוקר. הדירה שלנו </a:t>
            </a:r>
            <a:r>
              <a:rPr lang="he-IL" sz="2900" dirty="0" err="1"/>
              <a:t>היתה</a:t>
            </a:r>
            <a:r>
              <a:rPr lang="he-IL" sz="2900" dirty="0"/>
              <a:t> קטנה, לא היה מקום לכל הילדים בפנים, והייתי מוכרח לישון בחוץ, במרפסת הקטנה והסגורה בחוץ. קראו לה מרפסת סגורה, אבל הגשם טפטף מהגג של המרפסת ישר על המיטה. ישנתי במיטה הרטובה כי הייתי צעיר ועייף. אבל כשהוא היה קם להתפלל לפנות בוקר הוא היה מכסה אותי במעיל, ואז נהיה לי חם וישנתי עוד יותר טוב.</a:t>
            </a:r>
            <a:br>
              <a:rPr lang="he-IL" sz="2900" dirty="0"/>
            </a:br>
            <a:r>
              <a:rPr lang="he-IL" sz="2900" dirty="0"/>
              <a:t>אתם מאמינים שאני שיחקתי כדורגל לעיני אבי בראש השנה, שבשבילו זה חג קדוש, ובשבילו לשחק כדורגל בראש השנה זה חטא שהוא מוכן להיהרג עליו?!</a:t>
            </a:r>
            <a:br>
              <a:rPr lang="he-IL" sz="2900" dirty="0"/>
            </a:br>
            <a:endParaRPr lang="he-IL" sz="2900" dirty="0"/>
          </a:p>
          <a:p>
            <a:pPr marL="76200" indent="0">
              <a:buNone/>
            </a:pPr>
            <a:br>
              <a:rPr lang="he-IL" dirty="0"/>
            </a:br>
            <a:endParaRPr lang="he-IL" dirty="0">
              <a:solidFill>
                <a:schemeClr val="dk1"/>
              </a:solidFill>
            </a:endParaRPr>
          </a:p>
          <a:p>
            <a:pPr marL="592148" indent="-342900">
              <a:lnSpc>
                <a:spcPct val="200000"/>
              </a:lnSpc>
            </a:pPr>
            <a:endParaRPr lang="he-IL" dirty="0">
              <a:solidFill>
                <a:schemeClr val="dk1"/>
              </a:solidFill>
            </a:endParaRP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273198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המשך לטקסט</a:t>
            </a:r>
            <a:endParaRPr dirty="0"/>
          </a:p>
        </p:txBody>
      </p:sp>
      <p:sp>
        <p:nvSpPr>
          <p:cNvPr id="123" name="Google Shape;123;p3"/>
          <p:cNvSpPr txBox="1">
            <a:spLocks noGrp="1"/>
          </p:cNvSpPr>
          <p:nvPr>
            <p:ph type="body" idx="2"/>
          </p:nvPr>
        </p:nvSpPr>
        <p:spPr>
          <a:xfrm>
            <a:off x="1665012" y="1223898"/>
            <a:ext cx="10324328" cy="4870858"/>
          </a:xfrm>
          <a:prstGeom prst="rect">
            <a:avLst/>
          </a:prstGeom>
          <a:noFill/>
          <a:ln>
            <a:noFill/>
          </a:ln>
        </p:spPr>
        <p:txBody>
          <a:bodyPr spcFirstLastPara="1" wrap="square" lIns="91425" tIns="45700" rIns="91425" bIns="45700" anchor="t" anchorCtr="0">
            <a:normAutofit fontScale="40000" lnSpcReduction="20000"/>
          </a:bodyPr>
          <a:lstStyle/>
          <a:p>
            <a:pPr marL="249248" indent="0">
              <a:lnSpc>
                <a:spcPct val="200000"/>
              </a:lnSpc>
              <a:buNone/>
            </a:pPr>
            <a:r>
              <a:rPr lang="he-IL" sz="4400" dirty="0"/>
              <a:t>אני אענה לכם. שיחקתי. בגלל חברים. חברים משכו אותי. לא רציתי, אמרתי להם שאבא שלי יכול לעבור על יד המגרש בדרך לבית הכנסת, אבל הם משכו אותי, הם אמרו לי שאני פחדן, שאני בוגד. מוכרחים אותי, הם אמרו, והם עשו סביבי שמחה שלמה ותחנונים. ואני הלכתי אחריהם ושיחקתי כדורגל בראש השנה. ואבי באמת עבר על יד המגרש בדרך לבית הכנסת וראה. אבל אני לא ידעתי שהוא ראה. כשאדם משחק עם החברים שלו הוא כמו עיור. מה אתם חושבים הוא אמר בלילה כשחזר?</a:t>
            </a:r>
            <a:br>
              <a:rPr lang="he-IL" sz="4400" dirty="0"/>
            </a:br>
            <a:r>
              <a:rPr lang="he-IL" sz="4400" dirty="0"/>
              <a:t>הוא... (פושט את מעיל החליפה שלו, מפשיל את שרוולי חולצתו ואת קצות מכנסיו, ואז הוא מתחיל לשחק כמו שוער במשחק כדורגל, קולט כביכול כדורים, קופץ בידיים פשוטות לצדדים, משתטח וכדומה...)</a:t>
            </a:r>
            <a:br>
              <a:rPr lang="he-IL" dirty="0"/>
            </a:br>
            <a:endParaRPr lang="he-IL" dirty="0">
              <a:solidFill>
                <a:schemeClr val="dk1"/>
              </a:solidFill>
            </a:endParaRPr>
          </a:p>
          <a:p>
            <a:pPr marL="592148" indent="-342900">
              <a:lnSpc>
                <a:spcPct val="200000"/>
              </a:lnSpc>
            </a:pPr>
            <a:endParaRPr lang="he-IL" dirty="0">
              <a:solidFill>
                <a:schemeClr val="dk1"/>
              </a:solidFill>
            </a:endParaRPr>
          </a:p>
          <a:p>
            <a:pPr marL="592148" indent="-342900">
              <a:lnSpc>
                <a:spcPct val="200000"/>
              </a:lnSpc>
            </a:pPr>
            <a:endParaRPr lang="he-IL" dirty="0">
              <a:solidFill>
                <a:schemeClr val="dk1"/>
              </a:solidFill>
            </a:endParaRPr>
          </a:p>
          <a:p>
            <a:pPr marL="592148" indent="-342900">
              <a:lnSpc>
                <a:spcPct val="200000"/>
              </a:lnSpc>
            </a:pPr>
            <a:endParaRPr dirty="0">
              <a:solidFill>
                <a:schemeClr val="dk1"/>
              </a:solidFill>
            </a:endParaRPr>
          </a:p>
        </p:txBody>
      </p:sp>
    </p:spTree>
    <p:extLst>
      <p:ext uri="{BB962C8B-B14F-4D97-AF65-F5344CB8AC3E}">
        <p14:creationId xmlns:p14="http://schemas.microsoft.com/office/powerpoint/2010/main" val="143457787"/>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3903</TotalTime>
  <Words>2141</Words>
  <Application>Microsoft Office PowerPoint</Application>
  <PresentationFormat>Widescreen</PresentationFormat>
  <Paragraphs>374</Paragraphs>
  <Slides>40</Slides>
  <Notes>39</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Varela Round</vt:lpstr>
      <vt:lpstr>Arial</vt:lpstr>
      <vt:lpstr>Calibri</vt:lpstr>
      <vt:lpstr>ערכת נושא Office</vt:lpstr>
      <vt:lpstr>מערכת שידורים לאומית </vt:lpstr>
      <vt:lpstr>PowerPoint Presentation</vt:lpstr>
      <vt:lpstr>מה נלמד היום </vt:lpstr>
      <vt:lpstr>על תיאטרון פלייבק</vt:lpstr>
      <vt:lpstr>ממציא השיטה</vt:lpstr>
      <vt:lpstr>מקורות הפלייבק</vt:lpstr>
      <vt:lpstr>הקשר של פלייבק ללימודי תיאטרון</vt:lpstr>
      <vt:lpstr>שימוש בטכניקות לטקסט</vt:lpstr>
      <vt:lpstr>המשך לטקסט</vt:lpstr>
      <vt:lpstr>המשך לטקסט</vt:lpstr>
      <vt:lpstr>טכניקת מסדרונות</vt:lpstr>
      <vt:lpstr>דגשים לטכניקת מסדרונות</vt:lpstr>
      <vt:lpstr>תרגיל שימוש בטכניקת מסדרונות</vt:lpstr>
      <vt:lpstr>מסתובבים</vt:lpstr>
      <vt:lpstr>דגשים למסתובבים</vt:lpstr>
      <vt:lpstr>תרגיל שימוש בטכניקת מסתובבים</vt:lpstr>
      <vt:lpstr>תרגיל שימוש בטכניקת מסדרונות</vt:lpstr>
      <vt:lpstr>טכניקת שירה</vt:lpstr>
      <vt:lpstr>דגשים לטכניקת שירה</vt:lpstr>
      <vt:lpstr>תרגיל שימוש בטכניקת שירה</vt:lpstr>
      <vt:lpstr>סרטונים טכניקת שירה</vt:lpstr>
      <vt:lpstr>PowerPoint Presentation</vt:lpstr>
      <vt:lpstr>טכניקת מקהלה</vt:lpstr>
      <vt:lpstr>דגשים לטכניקת מקהלה</vt:lpstr>
      <vt:lpstr>דוגמא לסרטונים עם מקהלה</vt:lpstr>
      <vt:lpstr>היתרון בביצוע אימפרוביזציה בתהליך קריאת מחזה בכיתה</vt:lpstr>
      <vt:lpstr>היתרונות </vt:lpstr>
      <vt:lpstr>היתרונות </vt:lpstr>
      <vt:lpstr>עקרון ההזדהות וחיפוש אחר נושא במחזה הרלוונטי לתלמידים </vt:lpstr>
      <vt:lpstr>עקרון ההזדהות וחיפוש אחר נושא במחזה הרלוונטי לתלמידים </vt:lpstr>
      <vt:lpstr>עקרון ההזדהות וחיפוש אחר נושא במחזה הרלוונטי לתלמידים </vt:lpstr>
      <vt:lpstr>זיכרון רגשי</vt:lpstr>
      <vt:lpstr> פלייבק ושיטת סטניסלבסקי</vt:lpstr>
      <vt:lpstr>מטלה 1</vt:lpstr>
      <vt:lpstr>מטלה 1</vt:lpstr>
      <vt:lpstr>מטלה 1</vt:lpstr>
      <vt:lpstr>מטלה 1</vt:lpstr>
      <vt:lpstr>מטלה 1</vt:lpstr>
      <vt:lpstr>עיבוד</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Sivan Shimshila</cp:lastModifiedBy>
  <cp:revision>97</cp:revision>
  <dcterms:created xsi:type="dcterms:W3CDTF">2020-03-15T19:13:03Z</dcterms:created>
  <dcterms:modified xsi:type="dcterms:W3CDTF">2020-04-20T21:24:37Z</dcterms:modified>
</cp:coreProperties>
</file>