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8"/>
  </p:notesMasterIdLst>
  <p:sldIdLst>
    <p:sldId id="257" r:id="rId2"/>
    <p:sldId id="262" r:id="rId3"/>
    <p:sldId id="288" r:id="rId4"/>
    <p:sldId id="292" r:id="rId5"/>
    <p:sldId id="317" r:id="rId6"/>
    <p:sldId id="301" r:id="rId7"/>
    <p:sldId id="313" r:id="rId8"/>
    <p:sldId id="314" r:id="rId9"/>
    <p:sldId id="302" r:id="rId10"/>
    <p:sldId id="297" r:id="rId11"/>
    <p:sldId id="294" r:id="rId12"/>
    <p:sldId id="295" r:id="rId13"/>
    <p:sldId id="296" r:id="rId14"/>
    <p:sldId id="303" r:id="rId15"/>
    <p:sldId id="310" r:id="rId16"/>
    <p:sldId id="311" r:id="rId17"/>
    <p:sldId id="312" r:id="rId18"/>
    <p:sldId id="304" r:id="rId19"/>
    <p:sldId id="318" r:id="rId20"/>
    <p:sldId id="305" r:id="rId21"/>
    <p:sldId id="306" r:id="rId22"/>
    <p:sldId id="309" r:id="rId23"/>
    <p:sldId id="307" r:id="rId24"/>
    <p:sldId id="319" r:id="rId25"/>
    <p:sldId id="315" r:id="rId26"/>
    <p:sldId id="316" r:id="rId27"/>
  </p:sldIdLst>
  <p:sldSz cx="12190413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4BC"/>
    <a:srgbClr val="192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780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735BA4-D8B9-4DC7-B9BC-545419D94474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C0D37C-F8BA-4979-816B-492EBB432671}" type="pres">
      <dgm:prSet presAssocID="{25735BA4-D8B9-4DC7-B9BC-545419D94474}" presName="Name0" presStyleCnt="0">
        <dgm:presLayoutVars>
          <dgm:dir/>
        </dgm:presLayoutVars>
      </dgm:prSet>
      <dgm:spPr/>
    </dgm:pt>
  </dgm:ptLst>
  <dgm:cxnLst>
    <dgm:cxn modelId="{BC74AC0F-07D7-499D-80F8-9E69CA09DD62}" type="presOf" srcId="{25735BA4-D8B9-4DC7-B9BC-545419D94474}" destId="{19C0D37C-F8BA-4979-816B-492EBB432671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י"א/ניסן/תש"ף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2693988"/>
            <a:ext cx="12190413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69982" y="6569428"/>
            <a:ext cx="2623619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5182" y="-439221"/>
            <a:ext cx="4205100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8395" y="6565100"/>
            <a:ext cx="4433637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4576" y="369916"/>
            <a:ext cx="1301261" cy="1597430"/>
          </a:xfrm>
          <a:prstGeom prst="rect">
            <a:avLst/>
          </a:prstGeom>
        </p:spPr>
      </p:pic>
      <p:sp>
        <p:nvSpPr>
          <p:cNvPr id="11" name="מלבן מעוגל 7">
            <a:extLst>
              <a:ext uri="{FF2B5EF4-FFF2-40B4-BE49-F238E27FC236}">
                <a16:creationId xmlns:a16="http://schemas.microsoft.com/office/drawing/2014/main" id="{B4AFF296-E435-456B-88A7-FD44FC635162}"/>
              </a:ext>
            </a:extLst>
          </p:cNvPr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E092FF7F-99D2-4D69-9F9B-DFCC0018EF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EE11C667-5839-4E65-A8EE-E7690021913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686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2958" y="764744"/>
            <a:ext cx="1158948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64B146C4-EED2-4B57-8484-D619778B9E1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7C073636-A9CC-46CC-A5B5-C80D3112BC4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4CEC450C-D597-4EB4-A4B8-7D7FF6277A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44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0220" y="938559"/>
            <a:ext cx="2190597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id="{2B4BA0B6-69B0-4331-828B-18DEBDC76E1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id="{FBCD6E16-20B0-475E-9CDF-01523C3F3E1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id="{CF464C56-4BFD-45D5-9DFE-6D1C9EA4537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id="{129AE4A9-D411-4409-B29E-8B4A85FA65F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20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2"/>
            <a:ext cx="12190413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212915" y="3655832"/>
            <a:ext cx="11977498" cy="720000"/>
          </a:xfrm>
        </p:spPr>
        <p:txBody>
          <a:bodyPr anchor="ctr"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15" y="1396869"/>
            <a:ext cx="13175666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0" y="1640910"/>
            <a:ext cx="12190413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8995" y="6579191"/>
            <a:ext cx="5333172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9499907" y="6294300"/>
            <a:ext cx="3049259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95581" y="-235260"/>
            <a:ext cx="276813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048" y="163632"/>
            <a:ext cx="1427924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0" y="2918493"/>
            <a:ext cx="12190413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0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192A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815138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438" y="213094"/>
            <a:ext cx="9640976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8" y="1185681"/>
            <a:ext cx="8323992" cy="540000"/>
          </a:xfrm>
        </p:spPr>
        <p:txBody>
          <a:bodyPr anchor="ctr">
            <a:noAutofit/>
          </a:bodyPr>
          <a:lstStyle>
            <a:lvl1pPr marL="185738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3"/>
            <a:ext cx="8030918" cy="4152517"/>
          </a:xfrm>
        </p:spPr>
        <p:txBody>
          <a:bodyPr>
            <a:normAutofit/>
          </a:bodyPr>
          <a:lstStyle>
            <a:lvl1pPr marL="439738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+mn-cs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3546" y="5699023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28" y="181685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761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08919" y="6104088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09734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386" y="1312990"/>
            <a:ext cx="790948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297" y="6189198"/>
            <a:ext cx="3068196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1040" y="81723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406" y="6347805"/>
            <a:ext cx="5558412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0413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1287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200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7" y="66850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50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369" y="639718"/>
            <a:ext cx="11463676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95349"/>
            <a:ext cx="8073828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9085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0412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0" y="5878198"/>
            <a:ext cx="476557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586" y="-11081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8"/>
            <a:ext cx="7723426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+mn-cs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4617" y="5980332"/>
            <a:ext cx="1590845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65331" y="950191"/>
            <a:ext cx="1158948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31" y="320177"/>
            <a:ext cx="2095371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4863" y="6268720"/>
            <a:ext cx="219059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37DA72A4-4AB9-460E-88AD-A2F17BC9040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6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B6F552B-607E-4869-A917-C44959BDCB12}" type="datetimeFigureOut">
              <a:rPr lang="he-IL" smtClean="0"/>
              <a:pPr/>
              <a:t>י"א/ניסן/תש"ף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69" r:id="rId5"/>
    <p:sldLayoutId id="2147483670" r:id="rId6"/>
    <p:sldLayoutId id="2147483671" r:id="rId7"/>
    <p:sldLayoutId id="2147483663" r:id="rId8"/>
    <p:sldLayoutId id="2147483675" r:id="rId9"/>
    <p:sldLayoutId id="2147483672" r:id="rId10"/>
    <p:sldLayoutId id="2147483673" r:id="rId11"/>
    <p:sldLayoutId id="2147483674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ksq5vxkJTI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Yksq5vxkJT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TLIOHMorFQ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clqTK_Gej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8clqTK_Gej4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-QibwLCN09E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3" y="1086119"/>
            <a:ext cx="4079629" cy="23100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0204" y="316678"/>
            <a:ext cx="4477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4400" b="1" dirty="0">
                <a:solidFill>
                  <a:srgbClr val="192A72"/>
                </a:solidFill>
              </a:rPr>
              <a:t>ما هو التغيير التنظيمي؟</a:t>
            </a:r>
            <a:endParaRPr lang="en-US" sz="4400" b="1" dirty="0">
              <a:solidFill>
                <a:srgbClr val="192A7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4203" y="1086119"/>
            <a:ext cx="71535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LB" sz="2800" b="1" dirty="0"/>
              <a:t>انتقال التنظيم من حالة الى حالة أخرى. وقد يحدث التغيير في طرق العمل او التكنولوجية او تغيير في العمال، وفي اي مجال يحدده التنظيم حسب احتياجاته. </a:t>
            </a:r>
            <a:r>
              <a:rPr lang="ar-SA" sz="2800" b="1" dirty="0"/>
              <a:t>على الأغلب </a:t>
            </a:r>
            <a:r>
              <a:rPr lang="ar-LB" sz="2800" b="1" dirty="0"/>
              <a:t>يحدث هذا التغيير</a:t>
            </a:r>
            <a:r>
              <a:rPr lang="ar-SA" sz="2800" b="1" dirty="0"/>
              <a:t>  كردة فعل لضغوطات خارجية أو داخلية، أو لمنع مثل هذه الضغوطات. </a:t>
            </a: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381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B117BFC3-6750-4F55-A172-C5D262F3B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3684" y="186259"/>
            <a:ext cx="10246355" cy="1158447"/>
          </a:xfrm>
        </p:spPr>
        <p:txBody>
          <a:bodyPr/>
          <a:lstStyle/>
          <a:p>
            <a:pPr lvl="0" rtl="0">
              <a:spcBef>
                <a:spcPts val="0"/>
              </a:spcBef>
            </a:pPr>
            <a:r>
              <a:rPr lang="ar-LB" sz="6600" b="1" dirty="0">
                <a:latin typeface="Calibri" panose="020F0502020204030204"/>
                <a:ea typeface="+mn-ea"/>
              </a:rPr>
              <a:t>اهمية التغيير</a:t>
            </a:r>
            <a:br>
              <a:rPr lang="en-US" sz="6600" b="1" dirty="0">
                <a:latin typeface="Calibri" panose="020F0502020204030204"/>
                <a:ea typeface="+mn-ea"/>
              </a:rPr>
            </a:br>
            <a:endParaRPr lang="he-IL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r="8600"/>
          <a:stretch>
            <a:fillRect/>
          </a:stretch>
        </p:blipFill>
        <p:spPr>
          <a:xfrm>
            <a:off x="529198" y="1363382"/>
            <a:ext cx="4366359" cy="2944306"/>
          </a:xfrm>
        </p:spPr>
      </p:pic>
      <p:sp>
        <p:nvSpPr>
          <p:cNvPr id="8" name="Rectangle 7"/>
          <p:cNvSpPr/>
          <p:nvPr/>
        </p:nvSpPr>
        <p:spPr>
          <a:xfrm>
            <a:off x="5747480" y="1415403"/>
            <a:ext cx="6092825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من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اجل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المحافظة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على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التوازن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ما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بين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التنظيم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ومحيطه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الخارجي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</a:rPr>
              <a:t>والداخلي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من اجل المحافظة على بقاء التنظيم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من اجل تطور التنظيم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185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8303"/>
          <a:stretch>
            <a:fillRect/>
          </a:stretch>
        </p:blipFill>
        <p:spPr>
          <a:xfrm>
            <a:off x="6606593" y="1452776"/>
            <a:ext cx="3998435" cy="2697002"/>
          </a:xfr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B8FCDBAE-E2E9-48AA-BF6F-871741A66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1473" y="553813"/>
            <a:ext cx="10246355" cy="637353"/>
          </a:xfrm>
        </p:spPr>
        <p:txBody>
          <a:bodyPr/>
          <a:lstStyle/>
          <a:p>
            <a:pPr lvl="0" rtl="0">
              <a:spcBef>
                <a:spcPts val="0"/>
              </a:spcBef>
            </a:pPr>
            <a:r>
              <a:rPr lang="ar-LB" b="1" dirty="0">
                <a:latin typeface="Calibri" panose="020F0502020204030204"/>
                <a:ea typeface="+mn-ea"/>
              </a:rPr>
              <a:t>متى تظهر الحاجة للتغيير؟</a:t>
            </a:r>
            <a:br>
              <a:rPr lang="en-US" b="1" dirty="0">
                <a:latin typeface="Calibri" panose="020F0502020204030204"/>
                <a:ea typeface="+mn-ea"/>
              </a:rPr>
            </a:br>
            <a:endParaRPr lang="he-IL" dirty="0"/>
          </a:p>
        </p:txBody>
      </p:sp>
      <p:sp>
        <p:nvSpPr>
          <p:cNvPr id="7" name="Rectangle 6"/>
          <p:cNvSpPr/>
          <p:nvPr/>
        </p:nvSpPr>
        <p:spPr>
          <a:xfrm>
            <a:off x="5503711" y="929556"/>
            <a:ext cx="5240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800" b="1" i="0" u="none" strike="noStrike" kern="0" cap="none" spc="0" normalizeH="0" baseline="0" noProof="0" dirty="0">
                <a:ln>
                  <a:noFill/>
                </a:ln>
                <a:solidFill>
                  <a:srgbClr val="12B4BC"/>
                </a:solidFill>
                <a:effectLst/>
                <a:uLnTx/>
                <a:uFillTx/>
                <a:cs typeface="Times New Roman" panose="02020603050405020304" pitchFamily="18" charset="0"/>
              </a:rPr>
              <a:t>عندما تزداد الفجوة بين الواقع وبين المنشود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2B4BC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603" y="1010430"/>
            <a:ext cx="375181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srgbClr val="12B4BC"/>
                </a:solidFill>
                <a:effectLst/>
                <a:uLnTx/>
                <a:uFillTx/>
              </a:rPr>
              <a:t>الظواهر: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تكثر المشاكل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تزداد شكاوي الجمهور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تنخفض المبيعات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 يحقق التنظيم جزء من الاهداف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تحدث فجوةكبيرة بين الرؤية والواقع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لا يتلاءم التنظيم مع المحيط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5921916" y="979077"/>
            <a:ext cx="4114800" cy="3426843"/>
          </a:xfrm>
        </p:spPr>
      </p:pic>
      <p:sp>
        <p:nvSpPr>
          <p:cNvPr id="11" name="Title 10"/>
          <p:cNvSpPr txBox="1">
            <a:spLocks noGrp="1"/>
          </p:cNvSpPr>
          <p:nvPr>
            <p:ph type="ctrTitle"/>
          </p:nvPr>
        </p:nvSpPr>
        <p:spPr>
          <a:xfrm>
            <a:off x="1733684" y="150994"/>
            <a:ext cx="10246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b="1" dirty="0"/>
              <a:t>لماذا تخشى ادارة التنظيم من التغييرات الكبيرة؟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979077"/>
            <a:ext cx="4141693" cy="3411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التفكير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المحافظ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الخوف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من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المجهول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عدم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المعرفة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المهنية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المرتبطة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في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التغيير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الخوف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من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مواجهة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latin typeface="Calibri" panose="020F0502020204030204" pitchFamily="34" charset="0"/>
                <a:ea typeface="Calibri" panose="020F0502020204030204" pitchFamily="34" charset="0"/>
              </a:rPr>
              <a:t>المعارضة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LB" sz="2800" b="1" dirty="0">
                <a:ea typeface="Calibri" panose="020F0502020204030204" pitchFamily="34" charset="0"/>
              </a:rPr>
              <a:t>الخوف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ea typeface="Calibri" panose="020F0502020204030204" pitchFamily="34" charset="0"/>
              </a:rPr>
              <a:t>من</a:t>
            </a:r>
            <a:r>
              <a:rPr lang="ar-LB" sz="2800" b="1" dirty="0">
                <a:latin typeface="Arial" panose="020B060402020202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r>
              <a:rPr lang="ar-LB" sz="2800" b="1" dirty="0">
                <a:ea typeface="Calibri" panose="020F0502020204030204" pitchFamily="34" charset="0"/>
              </a:rPr>
              <a:t>الفشل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38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09371" y="-121232"/>
            <a:ext cx="12190413" cy="1009650"/>
          </a:xfrm>
        </p:spPr>
        <p:txBody>
          <a:bodyPr/>
          <a:lstStyle/>
          <a:p>
            <a:r>
              <a:rPr lang="ar-LB" dirty="0"/>
              <a:t>وكيل التغيير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631" y="3791857"/>
            <a:ext cx="6307974" cy="2186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930399" y="997800"/>
            <a:ext cx="11738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800" b="1" dirty="0">
                <a:latin typeface="Varela Round" panose="00000500000000000000" pitchFamily="2" charset="-79"/>
                <a:ea typeface="Calibri" panose="020F0502020204030204" pitchFamily="34" charset="0"/>
              </a:rPr>
              <a:t>شخص </a:t>
            </a:r>
            <a:r>
              <a:rPr lang="ar-JO" sz="2800" b="1" dirty="0">
                <a:latin typeface="Varela Round" panose="00000500000000000000" pitchFamily="2" charset="-79"/>
                <a:ea typeface="Calibri" panose="020F0502020204030204" pitchFamily="34" charset="0"/>
              </a:rPr>
              <a:t>تلقى على عاتقه عملية إدارة التغيير</a:t>
            </a:r>
            <a:endParaRPr lang="ar-LB" sz="2800" b="1" dirty="0">
              <a:latin typeface="Varela Round" panose="00000500000000000000" pitchFamily="2" charset="-79"/>
              <a:ea typeface="Calibri" panose="020F0502020204030204" pitchFamily="34" charset="0"/>
            </a:endParaRPr>
          </a:p>
          <a:p>
            <a:r>
              <a:rPr lang="ar-LB" sz="2800" b="1" dirty="0">
                <a:latin typeface="Varela Round" panose="00000500000000000000" pitchFamily="2" charset="-79"/>
              </a:rPr>
              <a:t>قد يكون من داخل التنظيم او من خارجه</a:t>
            </a:r>
          </a:p>
          <a:p>
            <a:r>
              <a:rPr lang="ar-LB" sz="2800" b="1" dirty="0">
                <a:latin typeface="Varela Round" panose="00000500000000000000" pitchFamily="2" charset="-79"/>
              </a:rPr>
              <a:t>قد يكون صاحب وظيفة معينة مرتبطة بموضوع التغيير</a:t>
            </a:r>
          </a:p>
          <a:p>
            <a:r>
              <a:rPr lang="ar-LB" sz="2800" b="1" dirty="0">
                <a:latin typeface="Varela Round" panose="00000500000000000000" pitchFamily="2" charset="-79"/>
              </a:rPr>
              <a:t>او الشخص الذي بادر بعملية التغيير</a:t>
            </a:r>
            <a:endParaRPr lang="en-US" sz="2800" b="1" dirty="0">
              <a:latin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50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DD9F811-C9C1-4090-BDB0-BAE4D8798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LB" sz="4400" b="1" dirty="0"/>
              <a:t>قوة او نسبة التغيير </a:t>
            </a:r>
            <a:endParaRPr lang="he-IL" sz="4400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>
          <a:xfrm>
            <a:off x="383502" y="4073912"/>
            <a:ext cx="3863034" cy="2575356"/>
          </a:xfr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134487275"/>
              </p:ext>
            </p:extLst>
          </p:nvPr>
        </p:nvGraphicFramePr>
        <p:xfrm>
          <a:off x="4345010" y="6649268"/>
          <a:ext cx="891390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8997173C-8CBB-439D-BCB1-D9B048262A7C}"/>
              </a:ext>
            </a:extLst>
          </p:cNvPr>
          <p:cNvSpPr/>
          <p:nvPr/>
        </p:nvSpPr>
        <p:spPr>
          <a:xfrm>
            <a:off x="5354241" y="1186173"/>
            <a:ext cx="3572811" cy="2349579"/>
          </a:xfrm>
          <a:prstGeom prst="roundRect">
            <a:avLst/>
          </a:prstGeom>
          <a:ln>
            <a:solidFill>
              <a:srgbClr val="192A7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AE" sz="2200" b="1" dirty="0"/>
              <a:t>التغيير الاضافي</a:t>
            </a:r>
          </a:p>
          <a:p>
            <a:r>
              <a:rPr lang="ar-AE" sz="2200" dirty="0"/>
              <a:t>سهل</a:t>
            </a:r>
          </a:p>
          <a:p>
            <a:r>
              <a:rPr lang="ar-AE" sz="2200" dirty="0"/>
              <a:t>محدد</a:t>
            </a:r>
          </a:p>
          <a:p>
            <a:r>
              <a:rPr lang="ar-AE" sz="2200" dirty="0"/>
              <a:t>بسيط</a:t>
            </a:r>
          </a:p>
          <a:p>
            <a:r>
              <a:rPr lang="ar-AE" sz="2200" dirty="0"/>
              <a:t>ينفذ في جزء من العمل او التنظيم</a:t>
            </a:r>
            <a:endParaRPr lang="he-IL" sz="2200" dirty="0"/>
          </a:p>
          <a:p>
            <a:endParaRPr lang="ar-AE" sz="2200" dirty="0"/>
          </a:p>
        </p:txBody>
      </p:sp>
      <p:sp>
        <p:nvSpPr>
          <p:cNvPr id="26" name="מלבן: פינות מעוגלות 25">
            <a:extLst>
              <a:ext uri="{FF2B5EF4-FFF2-40B4-BE49-F238E27FC236}">
                <a16:creationId xmlns:a16="http://schemas.microsoft.com/office/drawing/2014/main" id="{C27B5866-9318-4037-86BB-E47E09759EA9}"/>
              </a:ext>
            </a:extLst>
          </p:cNvPr>
          <p:cNvSpPr/>
          <p:nvPr/>
        </p:nvSpPr>
        <p:spPr>
          <a:xfrm>
            <a:off x="1603926" y="1176419"/>
            <a:ext cx="3572811" cy="2349579"/>
          </a:xfrm>
          <a:prstGeom prst="roundRect">
            <a:avLst/>
          </a:prstGeom>
          <a:ln>
            <a:solidFill>
              <a:srgbClr val="192A7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LB" sz="2200" b="1" dirty="0">
                <a:solidFill>
                  <a:schemeClr val="dk1"/>
                </a:solidFill>
              </a:rPr>
              <a:t>التغيير الاستراتيجي</a:t>
            </a:r>
            <a:endParaRPr lang="he-IL" sz="2200" b="1" dirty="0">
              <a:solidFill>
                <a:schemeClr val="dk1"/>
              </a:solidFill>
            </a:endParaRPr>
          </a:p>
          <a:p>
            <a:r>
              <a:rPr lang="ar-LB" sz="2200" dirty="0">
                <a:solidFill>
                  <a:schemeClr val="dk1"/>
                </a:solidFill>
              </a:rPr>
              <a:t>يحتاج الى تخطيط ومتابعة</a:t>
            </a:r>
            <a:endParaRPr lang="he-IL" sz="2200" dirty="0">
              <a:solidFill>
                <a:schemeClr val="dk1"/>
              </a:solidFill>
            </a:endParaRPr>
          </a:p>
          <a:p>
            <a:r>
              <a:rPr lang="ar-LB" sz="2200" dirty="0">
                <a:solidFill>
                  <a:schemeClr val="dk1"/>
                </a:solidFill>
              </a:rPr>
              <a:t>جذري ومتعدد الجوانب</a:t>
            </a:r>
            <a:endParaRPr lang="he-IL" sz="2200" dirty="0">
              <a:solidFill>
                <a:schemeClr val="dk1"/>
              </a:solidFill>
            </a:endParaRPr>
          </a:p>
          <a:p>
            <a:r>
              <a:rPr lang="ar-LB" sz="2200" dirty="0">
                <a:solidFill>
                  <a:schemeClr val="dk1"/>
                </a:solidFill>
              </a:rPr>
              <a:t>يحتاج </a:t>
            </a:r>
            <a:r>
              <a:rPr lang="ar-LB" sz="2200" dirty="0" err="1">
                <a:solidFill>
                  <a:schemeClr val="dk1"/>
                </a:solidFill>
              </a:rPr>
              <a:t>لابداع</a:t>
            </a:r>
            <a:r>
              <a:rPr lang="ar-LB" sz="2200" dirty="0">
                <a:solidFill>
                  <a:schemeClr val="dk1"/>
                </a:solidFill>
              </a:rPr>
              <a:t> وابتكار</a:t>
            </a:r>
            <a:endParaRPr lang="he-IL" sz="2200" dirty="0">
              <a:solidFill>
                <a:schemeClr val="dk1"/>
              </a:solidFill>
            </a:endParaRPr>
          </a:p>
          <a:p>
            <a:r>
              <a:rPr lang="ar-LB" sz="2200" dirty="0">
                <a:solidFill>
                  <a:schemeClr val="dk1"/>
                </a:solidFill>
              </a:rPr>
              <a:t>طويل المدى</a:t>
            </a:r>
            <a:endParaRPr lang="he-IL" sz="2200" dirty="0">
              <a:solidFill>
                <a:schemeClr val="dk1"/>
              </a:solidFill>
            </a:endParaRPr>
          </a:p>
          <a:p>
            <a:r>
              <a:rPr lang="ar-LB" sz="2200" dirty="0">
                <a:solidFill>
                  <a:schemeClr val="dk1"/>
                </a:solidFill>
              </a:rPr>
              <a:t>نتائجه غير مؤكدة</a:t>
            </a:r>
            <a:endParaRPr lang="en-US" sz="22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5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3BFF83-241A-4D7B-8786-9432E429C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graphicEl>
                                              <a:dgm id="{E53BFF83-241A-4D7B-8786-9432E429C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graphicEl>
                                              <a:dgm id="{E53BFF83-241A-4D7B-8786-9432E429C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78BF094-6E46-4C0B-8E26-AF97D023D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graphicEl>
                                              <a:dgm id="{478BF094-6E46-4C0B-8E26-AF97D023D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graphicEl>
                                              <a:dgm id="{478BF094-6E46-4C0B-8E26-AF97D023D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F4C8B0C-9217-4001-BB05-92CE6074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3F4C8B0C-9217-4001-BB05-92CE6074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3F4C8B0C-9217-4001-BB05-92CE60747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4CEC177-6D84-4E0D-8A2A-66A6F1DDB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84CEC177-6D84-4E0D-8A2A-66A6F1DDB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84CEC177-6D84-4E0D-8A2A-66A6F1DDB0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FA3E0EE-499F-4711-A3A6-310D67169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5FA3E0EE-499F-4711-A3A6-310D67169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graphicEl>
                                              <a:dgm id="{5FA3E0EE-499F-4711-A3A6-310D67169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AABC2C0-4C5F-413C-A195-7A4F72213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AAABC2C0-4C5F-413C-A195-7A4F72213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graphicEl>
                                              <a:dgm id="{AAABC2C0-4C5F-413C-A195-7A4F72213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6283918-2E8D-40E2-B868-655B45B46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46283918-2E8D-40E2-B868-655B45B46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46283918-2E8D-40E2-B868-655B45B46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BD73D4F-F659-46E5-8B45-7D9E9D75A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graphicEl>
                                              <a:dgm id="{ABD73D4F-F659-46E5-8B45-7D9E9D75A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graphicEl>
                                              <a:dgm id="{ABD73D4F-F659-46E5-8B45-7D9E9D75A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3AD1E2B-0C6A-45FC-97B3-27B4DB2B1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>
                                            <p:graphicEl>
                                              <a:dgm id="{F3AD1E2B-0C6A-45FC-97B3-27B4DB2B1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graphicEl>
                                              <a:dgm id="{F3AD1E2B-0C6A-45FC-97B3-27B4DB2B1C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31BD079-CCAF-4213-A4B5-CB24BF5D6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>
                                            <p:graphicEl>
                                              <a:dgm id="{831BD079-CCAF-4213-A4B5-CB24BF5D6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>
                                            <p:graphicEl>
                                              <a:dgm id="{831BD079-CCAF-4213-A4B5-CB24BF5D6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/>
              <a:t>سؤال عن قوة التغيير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9435" y="1900055"/>
            <a:ext cx="80234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تعيين معلمين جدد في المدرسة 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تغيير في الغلاف الخارجي للمنتج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الدخول للاسواق العالمية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منع ادخال الهواتف الخليوية للمدارس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LB" sz="2800" dirty="0">
                <a:latin typeface="Calibri"/>
                <a:cs typeface="Arial" panose="020B0604020202020204" pitchFamily="34" charset="0"/>
              </a:rPr>
              <a:t>إ</a:t>
            </a: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دخال ع</a:t>
            </a:r>
            <a:r>
              <a:rPr kumimoji="0" lang="ar-SA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</a:t>
            </a: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 من ذوي الاحتياجات الخاصة للتنظيم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إلزام الشركات المنتجة للمواد الغذائية بوضع الملصقة الحمراء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2359" y="1176419"/>
            <a:ext cx="656461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صنف التغييرات التالية لتغييرات استراتيجية او اضافية (هامشية)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1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8" y="646232"/>
            <a:ext cx="7386917" cy="646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481" y="1413063"/>
            <a:ext cx="77992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تعيين معلمين جدد في المدرسة....... هامشية  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تغيير في الغلاف الخارجي للمنتج ..... هامشية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الدخول للاسواق العالمية .......... استراتيجية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منع ادخال الهواتف الخليوية للمدارس... هامشية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إدخال ع</a:t>
            </a:r>
            <a:r>
              <a:rPr lang="ar-SA" sz="2800" dirty="0"/>
              <a:t>ما</a:t>
            </a:r>
            <a:r>
              <a:rPr lang="ar-LB" sz="2800" dirty="0"/>
              <a:t>ل من ذوي الاحتياجات الخاصة للتنظيم... أقرب الى التغيير الهامشياو الاضافي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ar-LB" sz="2800" dirty="0"/>
              <a:t>إلزام الشركات المنتجة للمواد الغذائية بوضع الملصقة الحمراء ..... أقرب الى التغيير الهامشي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559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8" y="1800665"/>
            <a:ext cx="7162541" cy="4775027"/>
          </a:xfrm>
        </p:spPr>
      </p:pic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56231" y="134599"/>
            <a:ext cx="9628467" cy="540000"/>
          </a:xfrm>
        </p:spPr>
        <p:txBody>
          <a:bodyPr/>
          <a:lstStyle/>
          <a:p>
            <a:r>
              <a:rPr lang="ar-LB" sz="4400" dirty="0">
                <a:solidFill>
                  <a:srgbClr val="192A72"/>
                </a:solidFill>
              </a:rPr>
              <a:t>اسباب التغيير وانواعه ومدى قوته  </a:t>
            </a:r>
            <a:endParaRPr lang="he-IL" sz="4400" dirty="0">
              <a:solidFill>
                <a:srgbClr val="192A7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348" y="1431333"/>
            <a:ext cx="303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https://youtu.be/Yksq5vxkJTI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20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מדיה מקוונת 8" title="What is Change Management *ARABIC VERSION*  ￙ﾅ￘ﾧ ￙ﾇ￙ﾊ ￘ﾥ￘ﾯ￘ﾧ￘ﾱ￘ﾩ ￘ﾧ￙ﾄ￘ﾪ￘ﾺ￙ﾊ￙ﾊ￘ﾱ">
            <a:hlinkClick r:id="" action="ppaction://media"/>
            <a:extLst>
              <a:ext uri="{FF2B5EF4-FFF2-40B4-BE49-F238E27FC236}">
                <a16:creationId xmlns:a16="http://schemas.microsoft.com/office/drawing/2014/main" id="{D034A7F1-936B-454A-8AE5-9E7BD2DCAB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753" y="801384"/>
            <a:ext cx="11659883" cy="50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AE" dirty="0"/>
              <a:t>اسم الدرس</a:t>
            </a: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AE" dirty="0">
                <a:sym typeface="Varela Round"/>
              </a:rPr>
              <a:t>إدارة واقتصاد لطلاب تخصص الادارة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ar-AE" b="1" dirty="0">
                <a:sym typeface="Varela Round"/>
              </a:rPr>
              <a:t>مع المعلم/ة :</a:t>
            </a:r>
            <a:r>
              <a:rPr lang="ar-LB" b="1" dirty="0">
                <a:sym typeface="Varela Round"/>
              </a:rPr>
              <a:t>ايمان مخول</a:t>
            </a:r>
            <a:endParaRPr lang="he-IL" b="1" dirty="0"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/>
              <a:t>العوامل المسببة للتغيير </a:t>
            </a:r>
            <a:endParaRPr lang="he-IL" dirty="0"/>
          </a:p>
        </p:txBody>
      </p:sp>
      <p:graphicFrame>
        <p:nvGraphicFramePr>
          <p:cNvPr id="2" name="טבלה 18">
            <a:extLst>
              <a:ext uri="{FF2B5EF4-FFF2-40B4-BE49-F238E27FC236}">
                <a16:creationId xmlns:a16="http://schemas.microsoft.com/office/drawing/2014/main" id="{76404933-E0C9-4EB6-9FB4-EF57A5FC2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433083"/>
              </p:ext>
            </p:extLst>
          </p:nvPr>
        </p:nvGraphicFramePr>
        <p:xfrm>
          <a:off x="584425" y="1123400"/>
          <a:ext cx="8188017" cy="436653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29339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2729339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  <a:gridCol w="2729339">
                  <a:extLst>
                    <a:ext uri="{9D8B030D-6E8A-4147-A177-3AD203B41FA5}">
                      <a16:colId xmlns:a16="http://schemas.microsoft.com/office/drawing/2014/main" val="460886113"/>
                    </a:ext>
                  </a:extLst>
                </a:gridCol>
              </a:tblGrid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sz="2400" b="1" dirty="0">
                          <a:solidFill>
                            <a:schemeClr val="bg1"/>
                          </a:solidFill>
                        </a:rPr>
                        <a:t>العوامل المسببة للتغيير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800" b="1" dirty="0">
                          <a:solidFill>
                            <a:schemeClr val="bg1"/>
                          </a:solidFill>
                        </a:rPr>
                        <a:t>التفسير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800" b="1" dirty="0">
                          <a:solidFill>
                            <a:schemeClr val="bg1"/>
                          </a:solidFill>
                        </a:rPr>
                        <a:t>أمثلة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ديموجرافية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تكنولوجية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اقتصادية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حضارية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255262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سياسية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032467"/>
                  </a:ext>
                </a:extLst>
              </a:tr>
              <a:tr h="62379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اجتماعية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3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061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13325A-FA2F-488D-AAEC-22960E7D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438" y="28162"/>
            <a:ext cx="9640976" cy="720000"/>
          </a:xfrm>
        </p:spPr>
        <p:txBody>
          <a:bodyPr/>
          <a:lstStyle/>
          <a:p>
            <a:r>
              <a:rPr lang="ar-LB" dirty="0"/>
              <a:t>العوامل المسببة للتغيير </a:t>
            </a:r>
            <a:endParaRPr lang="he-IL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987492"/>
              </p:ext>
            </p:extLst>
          </p:nvPr>
        </p:nvGraphicFramePr>
        <p:xfrm>
          <a:off x="281354" y="713697"/>
          <a:ext cx="8904849" cy="6054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341">
                  <a:extLst>
                    <a:ext uri="{9D8B030D-6E8A-4147-A177-3AD203B41FA5}">
                      <a16:colId xmlns:a16="http://schemas.microsoft.com/office/drawing/2014/main" val="4125811775"/>
                    </a:ext>
                  </a:extLst>
                </a:gridCol>
                <a:gridCol w="3469341">
                  <a:extLst>
                    <a:ext uri="{9D8B030D-6E8A-4147-A177-3AD203B41FA5}">
                      <a16:colId xmlns:a16="http://schemas.microsoft.com/office/drawing/2014/main" val="1006122379"/>
                    </a:ext>
                  </a:extLst>
                </a:gridCol>
                <a:gridCol w="1966167">
                  <a:extLst>
                    <a:ext uri="{9D8B030D-6E8A-4147-A177-3AD203B41FA5}">
                      <a16:colId xmlns:a16="http://schemas.microsoft.com/office/drawing/2014/main" val="1775243614"/>
                    </a:ext>
                  </a:extLst>
                </a:gridCol>
              </a:tblGrid>
              <a:tr h="681245">
                <a:tc>
                  <a:txBody>
                    <a:bodyPr/>
                    <a:lstStyle/>
                    <a:p>
                      <a:pPr algn="r"/>
                      <a:r>
                        <a:rPr lang="ar-LB" sz="2000" dirty="0"/>
                        <a:t>أمثلة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000" dirty="0"/>
                        <a:t>التفسير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000" dirty="0"/>
                        <a:t>العوامل المؤدية للتغيير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010833"/>
                  </a:ext>
                </a:extLst>
              </a:tr>
              <a:tr h="681208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ارتفاع معدل الحياه</a:t>
                      </a:r>
                    </a:p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انخفاض نسبة الولادة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أي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التغيير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في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تركيبة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السكان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LB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الذي يؤدي الى تغيير في الاحتياجات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ديموجرافية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962493"/>
                  </a:ext>
                </a:extLst>
              </a:tr>
              <a:tr h="117690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السيارة الكهربائية</a:t>
                      </a:r>
                    </a:p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الهاتف الخليوي</a:t>
                      </a:r>
                    </a:p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تغييرات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في تكنولوجية العمل </a:t>
                      </a:r>
                      <a:endParaRPr lang="ar-LB" b="1" dirty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التغييرات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والتطورات التكنولوجية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تكنولوجية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00875"/>
                  </a:ext>
                </a:extLst>
              </a:tr>
              <a:tr h="681208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المنافسة، الطلب،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البطالة، المقاطعات الاقتصادية، الميزانية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العوامل المرتبطة باقتصاد التنظيم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وبالاقتصاد بشكل عام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اقتصادية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922545"/>
                  </a:ext>
                </a:extLst>
              </a:tr>
              <a:tr h="973155">
                <a:tc>
                  <a:txBody>
                    <a:bodyPr/>
                    <a:lstStyle/>
                    <a:p>
                      <a:pPr marL="285750" indent="-285750" algn="r">
                        <a:buFont typeface="Arial" panose="020B0604020202020204" pitchFamily="34" charset="0"/>
                        <a:buChar char="•"/>
                      </a:pPr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حضارة التنظيم: المالكون،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القيم</a:t>
                      </a:r>
                    </a:p>
                    <a:p>
                      <a:pPr marL="285750" indent="-285750" algn="r">
                        <a:buFont typeface="Arial" panose="020B0604020202020204" pitchFamily="34" charset="0"/>
                        <a:buChar char="•"/>
                      </a:pP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حضارة البيئة: زيادة نسبة المتدينين في المجتمع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العوامل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المتعلقة بحضارة التنظيم او بالحضارة البيئة المحيطة بالتنظيم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حضارية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17283"/>
                  </a:ext>
                </a:extLst>
              </a:tr>
              <a:tr h="1176900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حركات المقاطعة،</a:t>
                      </a:r>
                      <a:r>
                        <a:rPr lang="ar-LB" b="1" baseline="0" dirty="0">
                          <a:solidFill>
                            <a:schemeClr val="tx1"/>
                          </a:solidFill>
                        </a:rPr>
                        <a:t> اتفاقيات دولية، حوادث امنية عالمية، الزام شركات المواد الغذائية بالملصقات الحمراء</a:t>
                      </a:r>
                    </a:p>
                    <a:p>
                      <a:pPr algn="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عوامل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تتعلق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بالتعاون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بين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الدول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: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اسواق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مشتركة،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تحالفات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عسكرية،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اتفاقيات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تجارية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.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وأيضا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المخاطر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الامنية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العالمية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سياسية - قانونية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26505"/>
                  </a:ext>
                </a:extLst>
              </a:tr>
              <a:tr h="633716"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حقوق الانسان، المحافظة على البيئة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التغييرات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في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البيئة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الاجتماعية</a:t>
                      </a:r>
                      <a:r>
                        <a:rPr lang="ar-JO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ar-LB" sz="1800" b="1" dirty="0">
                          <a:solidFill>
                            <a:schemeClr val="tx1"/>
                          </a:solidFill>
                          <a:effectLst/>
                          <a:ea typeface="Calibri" panose="020F0502020204030204" pitchFamily="34" charset="0"/>
                          <a:cs typeface="+mn-cs"/>
                        </a:rPr>
                        <a:t>المحيطة بالتنظيم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b="1" dirty="0">
                          <a:solidFill>
                            <a:schemeClr val="tx1"/>
                          </a:solidFill>
                        </a:rPr>
                        <a:t>عوامل اجتماعية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133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240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B8FCDBAE-E2E9-48AA-BF6F-871741A66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746" y="137330"/>
            <a:ext cx="10246355" cy="637353"/>
          </a:xfrm>
        </p:spPr>
        <p:txBody>
          <a:bodyPr/>
          <a:lstStyle/>
          <a:p>
            <a:r>
              <a:rPr lang="ar-LB" sz="4800" b="1" dirty="0"/>
              <a:t>أنواع التغيير</a:t>
            </a:r>
            <a:endParaRPr lang="he-IL" sz="48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17694"/>
              </p:ext>
            </p:extLst>
          </p:nvPr>
        </p:nvGraphicFramePr>
        <p:xfrm>
          <a:off x="351691" y="853545"/>
          <a:ext cx="9242475" cy="569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5386">
                  <a:extLst>
                    <a:ext uri="{9D8B030D-6E8A-4147-A177-3AD203B41FA5}">
                      <a16:colId xmlns:a16="http://schemas.microsoft.com/office/drawing/2014/main" val="2941850409"/>
                    </a:ext>
                  </a:extLst>
                </a:gridCol>
                <a:gridCol w="3967089">
                  <a:extLst>
                    <a:ext uri="{9D8B030D-6E8A-4147-A177-3AD203B41FA5}">
                      <a16:colId xmlns:a16="http://schemas.microsoft.com/office/drawing/2014/main" val="2090707080"/>
                    </a:ext>
                  </a:extLst>
                </a:gridCol>
              </a:tblGrid>
              <a:tr h="935103">
                <a:tc>
                  <a:txBody>
                    <a:bodyPr/>
                    <a:lstStyle/>
                    <a:p>
                      <a:pPr algn="r"/>
                      <a:r>
                        <a:rPr lang="ar-LB" sz="3200" b="1" dirty="0"/>
                        <a:t>امثلة 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3200" b="1" dirty="0"/>
                        <a:t>نوع التغيير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842794"/>
                  </a:ext>
                </a:extLst>
              </a:tr>
              <a:tr h="963641"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الوظائف،</a:t>
                      </a:r>
                      <a:r>
                        <a:rPr lang="ar-LB" sz="2400" b="0" baseline="0" dirty="0"/>
                        <a:t> المراكز، الصلاحيات، العلاقات بين الوحدات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هيكلي 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598328"/>
                  </a:ext>
                </a:extLst>
              </a:tr>
              <a:tr h="935103"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طرق العمل،</a:t>
                      </a:r>
                      <a:r>
                        <a:rPr lang="ar-LB" sz="2400" b="0" baseline="0" dirty="0"/>
                        <a:t> الاجهزة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تكنولوجي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945344"/>
                  </a:ext>
                </a:extLst>
              </a:tr>
              <a:tr h="963641"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الانتقال</a:t>
                      </a:r>
                      <a:r>
                        <a:rPr lang="ar-LB" sz="2400" b="0" baseline="0" dirty="0"/>
                        <a:t> الى موقع جديد، تغيير في محطات العمل، تغيير في التصميم الداخلي، الانتقال الى دولة اخرى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بيئة العمل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98165"/>
                  </a:ext>
                </a:extLst>
              </a:tr>
              <a:tr h="963641"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العاملين، المدراء، الموارد المخصصة للعاملين،المواقف، الثقافة التنظيمية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الطاقات البشرية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973567"/>
                  </a:ext>
                </a:extLst>
              </a:tr>
              <a:tr h="935103"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اضافة انواع منتجات، دخول</a:t>
                      </a:r>
                      <a:r>
                        <a:rPr lang="ar-LB" sz="2400" b="0" baseline="0" dirty="0"/>
                        <a:t> اسواق جديدة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ar-LB" sz="2400" b="0" dirty="0"/>
                        <a:t>تغيير في الاهداف</a:t>
                      </a:r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24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01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9A9CF00-E415-4B7C-9BB7-4397B29947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369" y="597373"/>
            <a:ext cx="8073828" cy="400050"/>
          </a:xfrm>
        </p:spPr>
        <p:txBody>
          <a:bodyPr/>
          <a:lstStyle/>
          <a:p>
            <a:r>
              <a:rPr lang="ar-LB" sz="4000" b="1" dirty="0"/>
              <a:t>مثال عن التطور التكنولوجي </a:t>
            </a:r>
            <a:endParaRPr lang="he-IL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9" y="1155616"/>
            <a:ext cx="7213308" cy="447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3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מדיה מקוונת 6" title="ￗﾛￗﾙￗﾦￗﾓ ￗﾞￗﾙￗﾙￗﾦￗﾨￗﾙￗﾝ ￗﾐￗﾪ ￗﾞￗﾩￗﾧￗﾔ ￗﾧￗﾕￗﾧￗﾔ-ￗﾧￗﾕￗﾜￗﾔ?">
            <a:hlinkClick r:id="" action="ppaction://media"/>
            <a:extLst>
              <a:ext uri="{FF2B5EF4-FFF2-40B4-BE49-F238E27FC236}">
                <a16:creationId xmlns:a16="http://schemas.microsoft.com/office/drawing/2014/main" id="{73D821A4-3B23-4E5D-AF57-73E9F901FD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9047" y="400692"/>
            <a:ext cx="11445411" cy="54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/>
              <a:t>سؤال عن الفيلم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3288" y="1090149"/>
            <a:ext cx="5958434" cy="1200329"/>
          </a:xfrm>
          <a:prstGeom prst="rect">
            <a:avLst/>
          </a:prstGeom>
          <a:solidFill>
            <a:srgbClr val="12B4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تعتمد الشركة كليا على التكنولوجية في الانتاج ...........</a:t>
            </a:r>
          </a:p>
          <a:p>
            <a:pPr algn="ctr"/>
            <a:r>
              <a:rPr lang="ar-LB" sz="2400" b="1" dirty="0"/>
              <a:t>هل هذا تغيير استراتيجي ام اضافي؟</a:t>
            </a:r>
          </a:p>
          <a:p>
            <a:pPr algn="ctr"/>
            <a:r>
              <a:rPr lang="ar-LB" sz="2400" b="1" dirty="0"/>
              <a:t>عدد المجالات التي تأثرت من هذا التغيير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31402" y="2507505"/>
            <a:ext cx="291521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تغيير استراتيجي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49518" y="3232364"/>
            <a:ext cx="50971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المجالات التي تأثرت: عدد  العمال،الوظائف،سرعة الانتاج، محطات العمل.......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765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2400"/>
            <a:ext cx="1219041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9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321" y="2695767"/>
            <a:ext cx="9207201" cy="1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8" tIns="121888" rIns="121888" bIns="121888" anchor="t" anchorCtr="0">
            <a:noAutofit/>
          </a:bodyPr>
          <a:lstStyle/>
          <a:p>
            <a:pPr marL="609539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-98612" y="2505037"/>
            <a:ext cx="12190413" cy="1260000"/>
          </a:xfrm>
        </p:spPr>
        <p:txBody>
          <a:bodyPr/>
          <a:lstStyle/>
          <a:p>
            <a:r>
              <a:rPr lang="ar-LB" dirty="0"/>
              <a:t>التغيير التنظيمي</a:t>
            </a:r>
            <a:br>
              <a:rPr lang="he-IL" dirty="0"/>
            </a:br>
            <a:endParaRPr lang="he-IL" dirty="0">
              <a:solidFill>
                <a:srgbClr val="192A7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87" y="2065767"/>
            <a:ext cx="2779032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" y="3415191"/>
            <a:ext cx="6126287" cy="3442809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43161B5-52B3-4A08-A531-A8EDDD7BF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ماذا سنتعلم اليوم ؟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12EB2A4-84EB-4C36-AA32-C059AD31B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1645" y="979292"/>
            <a:ext cx="8323992" cy="540000"/>
          </a:xfrm>
        </p:spPr>
        <p:txBody>
          <a:bodyPr/>
          <a:lstStyle/>
          <a:p>
            <a:r>
              <a:rPr lang="ar-LB" dirty="0"/>
              <a:t>التغيير التنظيمي: خلفية عن التغيير التنظيمي </a:t>
            </a:r>
            <a:endParaRPr lang="he-IL" dirty="0"/>
          </a:p>
        </p:txBody>
      </p:sp>
      <p:sp>
        <p:nvSpPr>
          <p:cNvPr id="5" name="Rectangle 4"/>
          <p:cNvSpPr/>
          <p:nvPr/>
        </p:nvSpPr>
        <p:spPr>
          <a:xfrm>
            <a:off x="23501" y="3015081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https://youtu.be/8clqTK_Gej4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118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מדיה מקוונת 9" title="￙ﾂ￘ﾵ￘ﾩ ￙ﾆ￘ﾳ￘ﾱ  - ￘ﾧ￙ﾄ￘ﾪ￘ﾺ￙ﾊ￙ﾊ￘ﾱ">
            <a:hlinkClick r:id="" action="ppaction://media"/>
            <a:extLst>
              <a:ext uri="{FF2B5EF4-FFF2-40B4-BE49-F238E27FC236}">
                <a16:creationId xmlns:a16="http://schemas.microsoft.com/office/drawing/2014/main" id="{B842711B-C69A-48F5-95CB-EE5E2D21EA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756" y="960120"/>
            <a:ext cx="11786911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6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FC3FEC3-01DC-47B1-B094-4AC326592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5534" y="406759"/>
            <a:ext cx="10246355" cy="637353"/>
          </a:xfrm>
        </p:spPr>
        <p:txBody>
          <a:bodyPr/>
          <a:lstStyle/>
          <a:p>
            <a:r>
              <a:rPr lang="ar-LB" b="1" dirty="0"/>
              <a:t>فيلم عن التغيير </a:t>
            </a:r>
            <a:endParaRPr lang="he-IL" b="1" dirty="0"/>
          </a:p>
        </p:txBody>
      </p:sp>
      <p:pic>
        <p:nvPicPr>
          <p:cNvPr id="3" name="מדיה מקוונת 2" title="￘ﾥ￘ﾯ￘ﾧ￘ﾱ￘ﾩ ￘ﾧ￙ﾄ￘ﾪ￘ﾺ￙ﾊ￙ﾊ￘ﾱ">
            <a:hlinkClick r:id="" action="ppaction://media"/>
            <a:extLst>
              <a:ext uri="{FF2B5EF4-FFF2-40B4-BE49-F238E27FC236}">
                <a16:creationId xmlns:a16="http://schemas.microsoft.com/office/drawing/2014/main" id="{3BD98807-2D00-4113-884D-2A7AAC9AC53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3708" y="1384243"/>
            <a:ext cx="11178283" cy="44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dirty="0"/>
              <a:t>أسئلة عن الفيلم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87906" y="106502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b="1" dirty="0"/>
              <a:t>أجب بخطأ او صواب وفقا لما جاء بالفيلم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57482" y="1882588"/>
            <a:ext cx="658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التغيير هونهج لانتقال المؤسسة من حالة راهنة الى حالة منشودة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41177" y="1831940"/>
            <a:ext cx="129091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صواب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75528" y="2645077"/>
            <a:ext cx="7862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الهدف من التغيير هو مواكبة التغييرات الفنية والاقتصادية </a:t>
            </a:r>
          </a:p>
          <a:p>
            <a:r>
              <a:rPr lang="ar-LB" sz="2400" b="1" dirty="0"/>
              <a:t>والاجتماعية في البيئة المحيطة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36692" y="2729610"/>
            <a:ext cx="129988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صواب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03576" y="3795437"/>
            <a:ext cx="524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لا يواجه القائد معارضة للتغيير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41177" y="3776307"/>
            <a:ext cx="129539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خطأ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27694" y="4576465"/>
            <a:ext cx="5020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التغيير المعروض في الفيلم هو احضار عمال جدد 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36691" y="4551786"/>
            <a:ext cx="1295397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خطأ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804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9258"/>
            <a:ext cx="12190412" cy="720000"/>
          </a:xfrm>
        </p:spPr>
        <p:txBody>
          <a:bodyPr/>
          <a:lstStyle/>
          <a:p>
            <a:r>
              <a:rPr lang="ar-LB" dirty="0"/>
              <a:t>أسئلة عن الفيلم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21624" y="1220817"/>
            <a:ext cx="5988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زيادة أعباء العمل، تأثر المصالح الشخصية هي بعض من أسباب المقاومة للتغيير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66047" y="1319757"/>
            <a:ext cx="154193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صواب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0188" y="2440017"/>
            <a:ext cx="536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التغيير المعروض في الفيلم هو احضار عمال جدد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66047" y="2383543"/>
            <a:ext cx="154193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خطأ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46376" y="3274609"/>
            <a:ext cx="5163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توضيح الفوائد من التغيير هي احدى الطرق للتغلب على المعارضة للتغيير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66048" y="3395507"/>
            <a:ext cx="154193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صواب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4988" y="4456944"/>
            <a:ext cx="493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2400" b="1" dirty="0"/>
              <a:t>الحالة الثانية للتغيير انجح من الحالة الاولى 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766047" y="4356553"/>
            <a:ext cx="154193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sz="2400" b="1" dirty="0"/>
              <a:t>صواب 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87906" y="746523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LB" b="1" dirty="0"/>
              <a:t>أجب بخطأ او صواب وفقا لما جاء بالفيلم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93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488777-C356-41FC-992C-BE944AE6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LB" sz="6000" dirty="0"/>
              <a:t>ما هو التغيير ؟</a:t>
            </a:r>
            <a:endParaRPr lang="he-IL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933094"/>
            <a:ext cx="7620000" cy="2842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84" y="3721067"/>
            <a:ext cx="6718494" cy="12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750</Words>
  <Application>Microsoft Office PowerPoint</Application>
  <PresentationFormat>מותאם אישית</PresentationFormat>
  <Paragraphs>141</Paragraphs>
  <Slides>26</Slides>
  <Notes>2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0" baseType="lpstr">
      <vt:lpstr>Arial</vt:lpstr>
      <vt:lpstr>Calibri</vt:lpstr>
      <vt:lpstr>Varela Round</vt:lpstr>
      <vt:lpstr>ערכת נושא Office</vt:lpstr>
      <vt:lpstr>מערכת שידורים לאומית</vt:lpstr>
      <vt:lpstr>اسم الدرس</vt:lpstr>
      <vt:lpstr>التغيير التنظيمي </vt:lpstr>
      <vt:lpstr>ماذا سنتعلم اليوم ؟</vt:lpstr>
      <vt:lpstr>מצגת של PowerPoint‏</vt:lpstr>
      <vt:lpstr>فيلم عن التغيير </vt:lpstr>
      <vt:lpstr>أسئلة عن الفيلم </vt:lpstr>
      <vt:lpstr>أسئلة عن الفيلم </vt:lpstr>
      <vt:lpstr>ما هو التغيير ؟</vt:lpstr>
      <vt:lpstr>מצגת של PowerPoint‏</vt:lpstr>
      <vt:lpstr>اهمية التغيير </vt:lpstr>
      <vt:lpstr>متى تظهر الحاجة للتغيير؟ </vt:lpstr>
      <vt:lpstr>لماذا تخشى ادارة التنظيم من التغييرات الكبيرة؟</vt:lpstr>
      <vt:lpstr>מצגת של PowerPoint‏</vt:lpstr>
      <vt:lpstr>قوة او نسبة التغيير </vt:lpstr>
      <vt:lpstr>سؤال عن قوة التغيير </vt:lpstr>
      <vt:lpstr>מצגת של PowerPoint‏</vt:lpstr>
      <vt:lpstr>מצגת של PowerPoint‏</vt:lpstr>
      <vt:lpstr>מצגת של PowerPoint‏</vt:lpstr>
      <vt:lpstr>العوامل المسببة للتغيير </vt:lpstr>
      <vt:lpstr>العوامل المسببة للتغيير </vt:lpstr>
      <vt:lpstr>أنواع التغيير</vt:lpstr>
      <vt:lpstr>מצגת של PowerPoint‏</vt:lpstr>
      <vt:lpstr>מצגת של PowerPoint‏</vt:lpstr>
      <vt:lpstr>سؤال عن الفيلم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Shir Keren</cp:lastModifiedBy>
  <cp:revision>93</cp:revision>
  <dcterms:created xsi:type="dcterms:W3CDTF">2020-03-15T19:13:03Z</dcterms:created>
  <dcterms:modified xsi:type="dcterms:W3CDTF">2020-04-05T15:44:59Z</dcterms:modified>
</cp:coreProperties>
</file>