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57" r:id="rId2"/>
    <p:sldId id="262" r:id="rId3"/>
    <p:sldId id="263" r:id="rId4"/>
    <p:sldId id="288" r:id="rId5"/>
    <p:sldId id="289" r:id="rId6"/>
    <p:sldId id="295" r:id="rId7"/>
    <p:sldId id="298" r:id="rId8"/>
    <p:sldId id="299" r:id="rId9"/>
    <p:sldId id="303" r:id="rId10"/>
    <p:sldId id="323" r:id="rId11"/>
    <p:sldId id="324" r:id="rId12"/>
    <p:sldId id="325" r:id="rId13"/>
    <p:sldId id="304" r:id="rId14"/>
    <p:sldId id="305" r:id="rId15"/>
    <p:sldId id="306" r:id="rId16"/>
    <p:sldId id="307" r:id="rId17"/>
    <p:sldId id="308" r:id="rId18"/>
    <p:sldId id="326" r:id="rId19"/>
    <p:sldId id="310" r:id="rId20"/>
    <p:sldId id="311" r:id="rId21"/>
    <p:sldId id="312" r:id="rId22"/>
    <p:sldId id="313" r:id="rId23"/>
    <p:sldId id="327" r:id="rId24"/>
    <p:sldId id="328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281" r:id="rId33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7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3ACED-16AE-448F-B8EA-206C2DE829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AE79977-3021-4DCC-8F22-4FCB2ECFF853}">
      <dgm:prSet phldrT="[טקסט]" custT="1"/>
      <dgm:spPr>
        <a:solidFill>
          <a:srgbClr val="00B0F0"/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he-IL" sz="2400" baseline="0" dirty="0">
              <a:solidFill>
                <a:srgbClr val="002060"/>
              </a:solidFill>
            </a:rPr>
            <a:t>חכמה מעשית </a:t>
          </a:r>
          <a:r>
            <a:rPr lang="he-IL" sz="2400" dirty="0"/>
            <a:t>- בעלי אומניות, פוליטיקה...</a:t>
          </a:r>
        </a:p>
      </dgm:t>
    </dgm:pt>
    <dgm:pt modelId="{4CF3EEFB-3591-4291-B165-94F97D2A43F5}" type="parTrans" cxnId="{0F268311-212E-490B-B0A8-9C5F73D01BF7}">
      <dgm:prSet/>
      <dgm:spPr/>
      <dgm:t>
        <a:bodyPr/>
        <a:lstStyle/>
        <a:p>
          <a:pPr rtl="1"/>
          <a:endParaRPr lang="he-IL" sz="2400"/>
        </a:p>
      </dgm:t>
    </dgm:pt>
    <dgm:pt modelId="{8031BE07-0885-4A13-90D6-EBBA57B00F3F}" type="sibTrans" cxnId="{0F268311-212E-490B-B0A8-9C5F73D01BF7}">
      <dgm:prSet/>
      <dgm:spPr/>
      <dgm:t>
        <a:bodyPr/>
        <a:lstStyle/>
        <a:p>
          <a:pPr rtl="1"/>
          <a:endParaRPr lang="he-IL" sz="2400"/>
        </a:p>
      </dgm:t>
    </dgm:pt>
    <dgm:pt modelId="{89C5A7E9-3F28-4AEE-9056-8AA8174D6692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baseline="0" dirty="0">
              <a:solidFill>
                <a:srgbClr val="002060"/>
              </a:solidFill>
            </a:rPr>
            <a:t>חכמה עיונית </a:t>
          </a:r>
          <a:r>
            <a:rPr lang="he-IL" sz="2400" dirty="0"/>
            <a:t>- לוגיקה, מתמטיקה, ביולוגיה, פיסיקה, </a:t>
          </a:r>
          <a:r>
            <a:rPr lang="he-IL" sz="2400" dirty="0" err="1"/>
            <a:t>מטפיסיקה</a:t>
          </a:r>
          <a:r>
            <a:rPr lang="he-IL" sz="2400" dirty="0"/>
            <a:t>...</a:t>
          </a:r>
          <a:br>
            <a:rPr lang="en-US" sz="2400" dirty="0"/>
          </a:br>
          <a:r>
            <a:rPr lang="he-IL" sz="2400" dirty="0"/>
            <a:t>כאשר העיון באל הוא העיון הגבוה ביותר במהותו...</a:t>
          </a:r>
        </a:p>
      </dgm:t>
    </dgm:pt>
    <dgm:pt modelId="{6AFDA4D9-552C-4304-A40B-6D11A67786A8}" type="parTrans" cxnId="{24E13FA1-2EC3-4F43-95DB-A9C1FD234A6A}">
      <dgm:prSet/>
      <dgm:spPr/>
      <dgm:t>
        <a:bodyPr/>
        <a:lstStyle/>
        <a:p>
          <a:pPr rtl="1"/>
          <a:endParaRPr lang="he-IL" sz="2400"/>
        </a:p>
      </dgm:t>
    </dgm:pt>
    <dgm:pt modelId="{E89DE71A-CB37-419E-A960-B758E2B1F627}" type="sibTrans" cxnId="{24E13FA1-2EC3-4F43-95DB-A9C1FD234A6A}">
      <dgm:prSet/>
      <dgm:spPr/>
      <dgm:t>
        <a:bodyPr/>
        <a:lstStyle/>
        <a:p>
          <a:pPr rtl="1"/>
          <a:endParaRPr lang="he-IL" sz="2400"/>
        </a:p>
      </dgm:t>
    </dgm:pt>
    <dgm:pt modelId="{8F7D8BF9-434B-4565-8315-C4F9F0D1335F}" type="pres">
      <dgm:prSet presAssocID="{C8B3ACED-16AE-448F-B8EA-206C2DE82994}" presName="linear" presStyleCnt="0">
        <dgm:presLayoutVars>
          <dgm:animLvl val="lvl"/>
          <dgm:resizeHandles val="exact"/>
        </dgm:presLayoutVars>
      </dgm:prSet>
      <dgm:spPr/>
    </dgm:pt>
    <dgm:pt modelId="{263A85E9-50D1-4A0F-A713-AB5534E32565}" type="pres">
      <dgm:prSet presAssocID="{8AE79977-3021-4DCC-8F22-4FCB2ECFF853}" presName="parentText" presStyleLbl="node1" presStyleIdx="0" presStyleCnt="2" custScaleY="114595" custLinFactY="-55742" custLinFactNeighborX="55984" custLinFactNeighborY="-100000">
        <dgm:presLayoutVars>
          <dgm:chMax val="0"/>
          <dgm:bulletEnabled val="1"/>
        </dgm:presLayoutVars>
      </dgm:prSet>
      <dgm:spPr/>
    </dgm:pt>
    <dgm:pt modelId="{EDDBC7E4-11BE-4960-901C-6D2DE977E797}" type="pres">
      <dgm:prSet presAssocID="{8031BE07-0885-4A13-90D6-EBBA57B00F3F}" presName="spacer" presStyleCnt="0"/>
      <dgm:spPr/>
    </dgm:pt>
    <dgm:pt modelId="{66E048DB-908C-4785-B8CE-007E2009E283}" type="pres">
      <dgm:prSet presAssocID="{89C5A7E9-3F28-4AEE-9056-8AA8174D6692}" presName="parentText" presStyleLbl="node1" presStyleIdx="1" presStyleCnt="2" custLinFactY="82470" custLinFactNeighborX="-1871" custLinFactNeighborY="100000">
        <dgm:presLayoutVars>
          <dgm:chMax val="0"/>
          <dgm:bulletEnabled val="1"/>
        </dgm:presLayoutVars>
      </dgm:prSet>
      <dgm:spPr/>
    </dgm:pt>
  </dgm:ptLst>
  <dgm:cxnLst>
    <dgm:cxn modelId="{0F268311-212E-490B-B0A8-9C5F73D01BF7}" srcId="{C8B3ACED-16AE-448F-B8EA-206C2DE82994}" destId="{8AE79977-3021-4DCC-8F22-4FCB2ECFF853}" srcOrd="0" destOrd="0" parTransId="{4CF3EEFB-3591-4291-B165-94F97D2A43F5}" sibTransId="{8031BE07-0885-4A13-90D6-EBBA57B00F3F}"/>
    <dgm:cxn modelId="{65CF6C13-EBE7-4039-98CE-A43727BBA7BF}" type="presOf" srcId="{C8B3ACED-16AE-448F-B8EA-206C2DE82994}" destId="{8F7D8BF9-434B-4565-8315-C4F9F0D1335F}" srcOrd="0" destOrd="0" presId="urn:microsoft.com/office/officeart/2005/8/layout/vList2"/>
    <dgm:cxn modelId="{533AC724-DED3-43B4-B822-FEB51E63BE26}" type="presOf" srcId="{8AE79977-3021-4DCC-8F22-4FCB2ECFF853}" destId="{263A85E9-50D1-4A0F-A713-AB5534E32565}" srcOrd="0" destOrd="0" presId="urn:microsoft.com/office/officeart/2005/8/layout/vList2"/>
    <dgm:cxn modelId="{95176D49-62A0-47DF-A419-38D68C6F4D7E}" type="presOf" srcId="{89C5A7E9-3F28-4AEE-9056-8AA8174D6692}" destId="{66E048DB-908C-4785-B8CE-007E2009E283}" srcOrd="0" destOrd="0" presId="urn:microsoft.com/office/officeart/2005/8/layout/vList2"/>
    <dgm:cxn modelId="{24E13FA1-2EC3-4F43-95DB-A9C1FD234A6A}" srcId="{C8B3ACED-16AE-448F-B8EA-206C2DE82994}" destId="{89C5A7E9-3F28-4AEE-9056-8AA8174D6692}" srcOrd="1" destOrd="0" parTransId="{6AFDA4D9-552C-4304-A40B-6D11A67786A8}" sibTransId="{E89DE71A-CB37-419E-A960-B758E2B1F627}"/>
    <dgm:cxn modelId="{C5C17AB6-9096-4134-8534-22B768FBC9B8}" type="presParOf" srcId="{8F7D8BF9-434B-4565-8315-C4F9F0D1335F}" destId="{263A85E9-50D1-4A0F-A713-AB5534E32565}" srcOrd="0" destOrd="0" presId="urn:microsoft.com/office/officeart/2005/8/layout/vList2"/>
    <dgm:cxn modelId="{FEBD9DCA-1E7D-4F0E-92A1-3E4B37814DEB}" type="presParOf" srcId="{8F7D8BF9-434B-4565-8315-C4F9F0D1335F}" destId="{EDDBC7E4-11BE-4960-901C-6D2DE977E797}" srcOrd="1" destOrd="0" presId="urn:microsoft.com/office/officeart/2005/8/layout/vList2"/>
    <dgm:cxn modelId="{2C3099E2-1BFE-4E1D-A026-3A455247A71E}" type="presParOf" srcId="{8F7D8BF9-434B-4565-8315-C4F9F0D1335F}" destId="{66E048DB-908C-4785-B8CE-007E2009E283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3ACED-16AE-448F-B8EA-206C2DE829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048A45F-3058-4777-9839-DDC1E3EC30D2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/>
            <a:t>ל</a:t>
          </a:r>
          <a:r>
            <a:rPr lang="he-IL" sz="2400" dirty="0">
              <a:latin typeface="Varela Round" panose="00000500000000000000" pitchFamily="2" charset="-79"/>
              <a:cs typeface="Varela Round" panose="00000500000000000000" pitchFamily="2" charset="-79"/>
            </a:rPr>
            <a:t>כל דבר בעולם יש סיבה. </a:t>
          </a:r>
        </a:p>
      </dgm:t>
    </dgm:pt>
    <dgm:pt modelId="{58207CA5-069A-4923-981B-7DCCF669C7DB}" type="sibTrans" cxnId="{47BF44D4-D59C-4CFD-BCEC-37C9A7089917}">
      <dgm:prSet/>
      <dgm:spPr/>
      <dgm:t>
        <a:bodyPr/>
        <a:lstStyle/>
        <a:p>
          <a:pPr rtl="1"/>
          <a:endParaRPr lang="he-IL" sz="2400"/>
        </a:p>
      </dgm:t>
    </dgm:pt>
    <dgm:pt modelId="{923CB27B-28FC-4417-8914-AE55153A99DA}" type="parTrans" cxnId="{47BF44D4-D59C-4CFD-BCEC-37C9A7089917}">
      <dgm:prSet/>
      <dgm:spPr/>
      <dgm:t>
        <a:bodyPr/>
        <a:lstStyle/>
        <a:p>
          <a:pPr rtl="1"/>
          <a:endParaRPr lang="he-IL" sz="2400"/>
        </a:p>
      </dgm:t>
    </dgm:pt>
    <dgm:pt modelId="{F69A6ABA-16B7-4515-A98B-02138B70980E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>
              <a:latin typeface="Varela Round" panose="00000500000000000000" pitchFamily="2" charset="-79"/>
              <a:cs typeface="Varela Round" panose="00000500000000000000" pitchFamily="2" charset="-79"/>
            </a:rPr>
            <a:t>לכל כלי - יש סיבה שעשו אותו (שולחן, כיסא וכו')</a:t>
          </a:r>
        </a:p>
        <a:p>
          <a:pPr rtl="1"/>
          <a:r>
            <a:rPr lang="he-IL" sz="2400" dirty="0">
              <a:latin typeface="Varela Round" panose="00000500000000000000" pitchFamily="2" charset="-79"/>
              <a:cs typeface="Varela Round" panose="00000500000000000000" pitchFamily="2" charset="-79"/>
            </a:rPr>
            <a:t>לכל אדם יש סיבה שיצרה אותו (ההורים)</a:t>
          </a:r>
        </a:p>
        <a:p>
          <a:pPr rtl="1"/>
          <a:r>
            <a:rPr lang="he-IL" sz="2400" dirty="0">
              <a:latin typeface="Varela Round" panose="00000500000000000000" pitchFamily="2" charset="-79"/>
              <a:cs typeface="Varela Round" panose="00000500000000000000" pitchFamily="2" charset="-79"/>
            </a:rPr>
            <a:t>לכל חומר יש סיבה שגרמה אותו (היסודות)</a:t>
          </a:r>
        </a:p>
      </dgm:t>
    </dgm:pt>
    <dgm:pt modelId="{0DD635C1-5C0D-4F29-8FB8-9F1DCE588AAA}" type="parTrans" cxnId="{274B15B0-4D04-4C65-AB71-82D9540F9215}">
      <dgm:prSet/>
      <dgm:spPr/>
      <dgm:t>
        <a:bodyPr/>
        <a:lstStyle/>
        <a:p>
          <a:pPr rtl="1"/>
          <a:endParaRPr lang="he-IL" sz="2400"/>
        </a:p>
      </dgm:t>
    </dgm:pt>
    <dgm:pt modelId="{24633712-DBEC-4D16-BEB9-36163EA29030}" type="sibTrans" cxnId="{274B15B0-4D04-4C65-AB71-82D9540F9215}">
      <dgm:prSet/>
      <dgm:spPr/>
      <dgm:t>
        <a:bodyPr/>
        <a:lstStyle/>
        <a:p>
          <a:pPr rtl="1"/>
          <a:endParaRPr lang="he-IL" sz="2400"/>
        </a:p>
      </dgm:t>
    </dgm:pt>
    <dgm:pt modelId="{F1AF741F-D29F-4F43-99E4-E980A8A4739D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400" dirty="0">
              <a:latin typeface="Varela Round" panose="00000500000000000000" pitchFamily="2" charset="-79"/>
              <a:cs typeface="Varela Round" panose="00000500000000000000" pitchFamily="2" charset="-79"/>
            </a:rPr>
            <a:t>מה הסיבה שיש עולם?</a:t>
          </a:r>
        </a:p>
      </dgm:t>
    </dgm:pt>
    <dgm:pt modelId="{E1E9B172-7B71-405E-B328-7520A0848F7A}" type="parTrans" cxnId="{9CAA61FF-A12D-4B3B-A3CF-B1AE66EC747C}">
      <dgm:prSet/>
      <dgm:spPr/>
      <dgm:t>
        <a:bodyPr/>
        <a:lstStyle/>
        <a:p>
          <a:pPr rtl="1"/>
          <a:endParaRPr lang="he-IL" sz="2400"/>
        </a:p>
      </dgm:t>
    </dgm:pt>
    <dgm:pt modelId="{91635CEA-5371-4195-9B97-3EF7058C1208}" type="sibTrans" cxnId="{9CAA61FF-A12D-4B3B-A3CF-B1AE66EC747C}">
      <dgm:prSet/>
      <dgm:spPr/>
      <dgm:t>
        <a:bodyPr/>
        <a:lstStyle/>
        <a:p>
          <a:pPr rtl="1"/>
          <a:endParaRPr lang="he-IL" sz="2400"/>
        </a:p>
      </dgm:t>
    </dgm:pt>
    <dgm:pt modelId="{A4CF5007-1EB7-4A50-9359-7D8CA56C25CB}" type="pres">
      <dgm:prSet presAssocID="{C8B3ACED-16AE-448F-B8EA-206C2DE82994}" presName="linear" presStyleCnt="0">
        <dgm:presLayoutVars>
          <dgm:animLvl val="lvl"/>
          <dgm:resizeHandles val="exact"/>
        </dgm:presLayoutVars>
      </dgm:prSet>
      <dgm:spPr/>
    </dgm:pt>
    <dgm:pt modelId="{4FD262B7-A78E-455A-8665-1412C7017D10}" type="pres">
      <dgm:prSet presAssocID="{6048A45F-3058-4777-9839-DDC1E3EC30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D98F2F-CD47-4D30-BEE8-C00F9B16FA44}" type="pres">
      <dgm:prSet presAssocID="{58207CA5-069A-4923-981B-7DCCF669C7DB}" presName="spacer" presStyleCnt="0"/>
      <dgm:spPr/>
    </dgm:pt>
    <dgm:pt modelId="{200E80EE-5E26-4038-8FFE-4D040C519EDC}" type="pres">
      <dgm:prSet presAssocID="{F69A6ABA-16B7-4515-A98B-02138B7098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80F56F-B139-499B-9E02-1CB7FD486856}" type="pres">
      <dgm:prSet presAssocID="{24633712-DBEC-4D16-BEB9-36163EA29030}" presName="spacer" presStyleCnt="0"/>
      <dgm:spPr/>
    </dgm:pt>
    <dgm:pt modelId="{81A78112-91B9-4323-90DC-8328E5BBD29A}" type="pres">
      <dgm:prSet presAssocID="{F1AF741F-D29F-4F43-99E4-E980A8A473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8E9E41D-C9DF-4D22-BBEF-CBB1D2706606}" type="presOf" srcId="{C8B3ACED-16AE-448F-B8EA-206C2DE82994}" destId="{A4CF5007-1EB7-4A50-9359-7D8CA56C25CB}" srcOrd="0" destOrd="0" presId="urn:microsoft.com/office/officeart/2005/8/layout/vList2"/>
    <dgm:cxn modelId="{758E112C-A252-446D-BE90-D00AC62800D0}" type="presOf" srcId="{F1AF741F-D29F-4F43-99E4-E980A8A4739D}" destId="{81A78112-91B9-4323-90DC-8328E5BBD29A}" srcOrd="0" destOrd="0" presId="urn:microsoft.com/office/officeart/2005/8/layout/vList2"/>
    <dgm:cxn modelId="{C596CD34-3F85-4ABC-9665-6BA9394F6724}" type="presOf" srcId="{6048A45F-3058-4777-9839-DDC1E3EC30D2}" destId="{4FD262B7-A78E-455A-8665-1412C7017D10}" srcOrd="0" destOrd="0" presId="urn:microsoft.com/office/officeart/2005/8/layout/vList2"/>
    <dgm:cxn modelId="{0899BB5B-B0CA-43A6-B302-C895D87C5893}" type="presOf" srcId="{F69A6ABA-16B7-4515-A98B-02138B70980E}" destId="{200E80EE-5E26-4038-8FFE-4D040C519EDC}" srcOrd="0" destOrd="0" presId="urn:microsoft.com/office/officeart/2005/8/layout/vList2"/>
    <dgm:cxn modelId="{274B15B0-4D04-4C65-AB71-82D9540F9215}" srcId="{C8B3ACED-16AE-448F-B8EA-206C2DE82994}" destId="{F69A6ABA-16B7-4515-A98B-02138B70980E}" srcOrd="1" destOrd="0" parTransId="{0DD635C1-5C0D-4F29-8FB8-9F1DCE588AAA}" sibTransId="{24633712-DBEC-4D16-BEB9-36163EA29030}"/>
    <dgm:cxn modelId="{47BF44D4-D59C-4CFD-BCEC-37C9A7089917}" srcId="{C8B3ACED-16AE-448F-B8EA-206C2DE82994}" destId="{6048A45F-3058-4777-9839-DDC1E3EC30D2}" srcOrd="0" destOrd="0" parTransId="{923CB27B-28FC-4417-8914-AE55153A99DA}" sibTransId="{58207CA5-069A-4923-981B-7DCCF669C7DB}"/>
    <dgm:cxn modelId="{9CAA61FF-A12D-4B3B-A3CF-B1AE66EC747C}" srcId="{C8B3ACED-16AE-448F-B8EA-206C2DE82994}" destId="{F1AF741F-D29F-4F43-99E4-E980A8A4739D}" srcOrd="2" destOrd="0" parTransId="{E1E9B172-7B71-405E-B328-7520A0848F7A}" sibTransId="{91635CEA-5371-4195-9B97-3EF7058C1208}"/>
    <dgm:cxn modelId="{3CF069F7-775E-412C-9F86-A4802004CC7F}" type="presParOf" srcId="{A4CF5007-1EB7-4A50-9359-7D8CA56C25CB}" destId="{4FD262B7-A78E-455A-8665-1412C7017D10}" srcOrd="0" destOrd="0" presId="urn:microsoft.com/office/officeart/2005/8/layout/vList2"/>
    <dgm:cxn modelId="{FB8B1F5E-F609-42D8-88FE-96E13D28E17A}" type="presParOf" srcId="{A4CF5007-1EB7-4A50-9359-7D8CA56C25CB}" destId="{0FD98F2F-CD47-4D30-BEE8-C00F9B16FA44}" srcOrd="1" destOrd="0" presId="urn:microsoft.com/office/officeart/2005/8/layout/vList2"/>
    <dgm:cxn modelId="{DA02D1F4-232D-4209-877C-C49150CD861F}" type="presParOf" srcId="{A4CF5007-1EB7-4A50-9359-7D8CA56C25CB}" destId="{200E80EE-5E26-4038-8FFE-4D040C519EDC}" srcOrd="2" destOrd="0" presId="urn:microsoft.com/office/officeart/2005/8/layout/vList2"/>
    <dgm:cxn modelId="{BB7D83C1-F106-48C1-A923-7936CEE29AC5}" type="presParOf" srcId="{A4CF5007-1EB7-4A50-9359-7D8CA56C25CB}" destId="{1180F56F-B139-499B-9E02-1CB7FD486856}" srcOrd="3" destOrd="0" presId="urn:microsoft.com/office/officeart/2005/8/layout/vList2"/>
    <dgm:cxn modelId="{91DC1820-B133-402C-B9D2-B5699FF0525A}" type="presParOf" srcId="{A4CF5007-1EB7-4A50-9359-7D8CA56C25CB}" destId="{81A78112-91B9-4323-90DC-8328E5BBD2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3ACED-16AE-448F-B8EA-206C2DE829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9C5A7E9-3F28-4AEE-9056-8AA8174D6692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800" b="1" kern="1200" baseline="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משפט</a:t>
          </a:r>
          <a:r>
            <a:rPr lang="he-IL" sz="2800" kern="1200" baseline="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  - </a:t>
          </a:r>
          <a:r>
            <a:rPr lang="he-IL" sz="2800" kern="1200" baseline="0" dirty="0">
              <a:solidFill>
                <a:prstClr val="white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rPr>
            <a:t>"ה</a:t>
          </a:r>
          <a:r>
            <a:rPr lang="he-IL" sz="2800" kern="1200" baseline="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שופט כל הארץ לא יעשה משפט?!" - אפילו כשמדובר בסדום...</a:t>
          </a:r>
          <a:endParaRPr lang="he-IL" sz="2800" kern="1200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E89DE71A-CB37-419E-A960-B758E2B1F627}" type="sibTrans" cxnId="{24E13FA1-2EC3-4F43-95DB-A9C1FD234A6A}">
      <dgm:prSet/>
      <dgm:spPr/>
      <dgm:t>
        <a:bodyPr/>
        <a:lstStyle/>
        <a:p>
          <a:pPr rtl="1"/>
          <a:endParaRPr lang="he-IL"/>
        </a:p>
      </dgm:t>
    </dgm:pt>
    <dgm:pt modelId="{6AFDA4D9-552C-4304-A40B-6D11A67786A8}" type="parTrans" cxnId="{24E13FA1-2EC3-4F43-95DB-A9C1FD234A6A}">
      <dgm:prSet/>
      <dgm:spPr/>
      <dgm:t>
        <a:bodyPr/>
        <a:lstStyle/>
        <a:p>
          <a:pPr rtl="1"/>
          <a:endParaRPr lang="he-IL"/>
        </a:p>
      </dgm:t>
    </dgm:pt>
    <dgm:pt modelId="{8AE79977-3021-4DCC-8F22-4FCB2ECFF853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800" b="1" baseline="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צדקה</a:t>
          </a:r>
          <a:r>
            <a:rPr lang="he-IL" sz="2800" baseline="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 - </a:t>
          </a:r>
          <a:r>
            <a:rPr lang="he-IL" sz="2800" baseline="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מכניס 3 אורחים, כחום היום; </a:t>
          </a:r>
          <a:br>
            <a:rPr lang="en-US" sz="2800" baseline="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</a:br>
          <a:r>
            <a:rPr lang="he-IL" sz="2800" baseline="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פדיון שבויים של לוט  </a:t>
          </a:r>
          <a:endParaRPr lang="he-IL" sz="2800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8031BE07-0885-4A13-90D6-EBBA57B00F3F}" type="sibTrans" cxnId="{0F268311-212E-490B-B0A8-9C5F73D01BF7}">
      <dgm:prSet/>
      <dgm:spPr/>
      <dgm:t>
        <a:bodyPr/>
        <a:lstStyle/>
        <a:p>
          <a:pPr rtl="1"/>
          <a:endParaRPr lang="he-IL"/>
        </a:p>
      </dgm:t>
    </dgm:pt>
    <dgm:pt modelId="{4CF3EEFB-3591-4291-B165-94F97D2A43F5}" type="parTrans" cxnId="{0F268311-212E-490B-B0A8-9C5F73D01BF7}">
      <dgm:prSet/>
      <dgm:spPr/>
      <dgm:t>
        <a:bodyPr/>
        <a:lstStyle/>
        <a:p>
          <a:pPr rtl="1"/>
          <a:endParaRPr lang="he-IL"/>
        </a:p>
      </dgm:t>
    </dgm:pt>
    <dgm:pt modelId="{8F7D8BF9-434B-4565-8315-C4F9F0D1335F}" type="pres">
      <dgm:prSet presAssocID="{C8B3ACED-16AE-448F-B8EA-206C2DE82994}" presName="linear" presStyleCnt="0">
        <dgm:presLayoutVars>
          <dgm:animLvl val="lvl"/>
          <dgm:resizeHandles val="exact"/>
        </dgm:presLayoutVars>
      </dgm:prSet>
      <dgm:spPr/>
    </dgm:pt>
    <dgm:pt modelId="{263A85E9-50D1-4A0F-A713-AB5534E32565}" type="pres">
      <dgm:prSet presAssocID="{8AE79977-3021-4DCC-8F22-4FCB2ECFF853}" presName="parentText" presStyleLbl="node1" presStyleIdx="0" presStyleCnt="2" custScaleY="114595" custLinFactNeighborX="25119" custLinFactNeighborY="-70853">
        <dgm:presLayoutVars>
          <dgm:chMax val="0"/>
          <dgm:bulletEnabled val="1"/>
        </dgm:presLayoutVars>
      </dgm:prSet>
      <dgm:spPr/>
    </dgm:pt>
    <dgm:pt modelId="{EDDBC7E4-11BE-4960-901C-6D2DE977E797}" type="pres">
      <dgm:prSet presAssocID="{8031BE07-0885-4A13-90D6-EBBA57B00F3F}" presName="spacer" presStyleCnt="0"/>
      <dgm:spPr/>
    </dgm:pt>
    <dgm:pt modelId="{66E048DB-908C-4785-B8CE-007E2009E283}" type="pres">
      <dgm:prSet presAssocID="{89C5A7E9-3F28-4AEE-9056-8AA8174D6692}" presName="parentText" presStyleLbl="node1" presStyleIdx="1" presStyleCnt="2" custLinFactNeighborY="-47245">
        <dgm:presLayoutVars>
          <dgm:chMax val="0"/>
          <dgm:bulletEnabled val="1"/>
        </dgm:presLayoutVars>
      </dgm:prSet>
      <dgm:spPr/>
    </dgm:pt>
  </dgm:ptLst>
  <dgm:cxnLst>
    <dgm:cxn modelId="{0F268311-212E-490B-B0A8-9C5F73D01BF7}" srcId="{C8B3ACED-16AE-448F-B8EA-206C2DE82994}" destId="{8AE79977-3021-4DCC-8F22-4FCB2ECFF853}" srcOrd="0" destOrd="0" parTransId="{4CF3EEFB-3591-4291-B165-94F97D2A43F5}" sibTransId="{8031BE07-0885-4A13-90D6-EBBA57B00F3F}"/>
    <dgm:cxn modelId="{65CF6C13-EBE7-4039-98CE-A43727BBA7BF}" type="presOf" srcId="{C8B3ACED-16AE-448F-B8EA-206C2DE82994}" destId="{8F7D8BF9-434B-4565-8315-C4F9F0D1335F}" srcOrd="0" destOrd="0" presId="urn:microsoft.com/office/officeart/2005/8/layout/vList2"/>
    <dgm:cxn modelId="{533AC724-DED3-43B4-B822-FEB51E63BE26}" type="presOf" srcId="{8AE79977-3021-4DCC-8F22-4FCB2ECFF853}" destId="{263A85E9-50D1-4A0F-A713-AB5534E32565}" srcOrd="0" destOrd="0" presId="urn:microsoft.com/office/officeart/2005/8/layout/vList2"/>
    <dgm:cxn modelId="{95176D49-62A0-47DF-A419-38D68C6F4D7E}" type="presOf" srcId="{89C5A7E9-3F28-4AEE-9056-8AA8174D6692}" destId="{66E048DB-908C-4785-B8CE-007E2009E283}" srcOrd="0" destOrd="0" presId="urn:microsoft.com/office/officeart/2005/8/layout/vList2"/>
    <dgm:cxn modelId="{24E13FA1-2EC3-4F43-95DB-A9C1FD234A6A}" srcId="{C8B3ACED-16AE-448F-B8EA-206C2DE82994}" destId="{89C5A7E9-3F28-4AEE-9056-8AA8174D6692}" srcOrd="1" destOrd="0" parTransId="{6AFDA4D9-552C-4304-A40B-6D11A67786A8}" sibTransId="{E89DE71A-CB37-419E-A960-B758E2B1F627}"/>
    <dgm:cxn modelId="{C5C17AB6-9096-4134-8534-22B768FBC9B8}" type="presParOf" srcId="{8F7D8BF9-434B-4565-8315-C4F9F0D1335F}" destId="{263A85E9-50D1-4A0F-A713-AB5534E32565}" srcOrd="0" destOrd="0" presId="urn:microsoft.com/office/officeart/2005/8/layout/vList2"/>
    <dgm:cxn modelId="{FEBD9DCA-1E7D-4F0E-92A1-3E4B37814DEB}" type="presParOf" srcId="{8F7D8BF9-434B-4565-8315-C4F9F0D1335F}" destId="{EDDBC7E4-11BE-4960-901C-6D2DE977E797}" srcOrd="1" destOrd="0" presId="urn:microsoft.com/office/officeart/2005/8/layout/vList2"/>
    <dgm:cxn modelId="{2C3099E2-1BFE-4E1D-A026-3A455247A71E}" type="presParOf" srcId="{8F7D8BF9-434B-4565-8315-C4F9F0D1335F}" destId="{66E048DB-908C-4785-B8CE-007E2009E28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B3ACED-16AE-448F-B8EA-206C2DE829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048A45F-3058-4777-9839-DDC1E3EC30D2}">
      <dgm:prSet phldrT="[טקסט]"/>
      <dgm:spPr>
        <a:solidFill>
          <a:srgbClr val="00B0F0"/>
        </a:solidFill>
      </dgm:spPr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לכל דבר בעולם יש סיבה. </a:t>
          </a:r>
        </a:p>
      </dgm:t>
    </dgm:pt>
    <dgm:pt modelId="{58207CA5-069A-4923-981B-7DCCF669C7DB}" type="sibTrans" cxnId="{47BF44D4-D59C-4CFD-BCEC-37C9A7089917}">
      <dgm:prSet/>
      <dgm:spPr/>
      <dgm:t>
        <a:bodyPr/>
        <a:lstStyle/>
        <a:p>
          <a:pPr rtl="1"/>
          <a:endParaRPr lang="he-IL"/>
        </a:p>
      </dgm:t>
    </dgm:pt>
    <dgm:pt modelId="{923CB27B-28FC-4417-8914-AE55153A99DA}" type="parTrans" cxnId="{47BF44D4-D59C-4CFD-BCEC-37C9A7089917}">
      <dgm:prSet/>
      <dgm:spPr/>
      <dgm:t>
        <a:bodyPr/>
        <a:lstStyle/>
        <a:p>
          <a:pPr rtl="1"/>
          <a:endParaRPr lang="he-IL"/>
        </a:p>
      </dgm:t>
    </dgm:pt>
    <dgm:pt modelId="{F69A6ABA-16B7-4515-A98B-02138B70980E}">
      <dgm:prSet phldrT="[טקסט]"/>
      <dgm:spPr>
        <a:solidFill>
          <a:srgbClr val="00B0F0"/>
        </a:solidFill>
      </dgm:spPr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האל הוא יותר מהסיבה של העולם - הוא בעל הבירה. </a:t>
          </a:r>
        </a:p>
      </dgm:t>
    </dgm:pt>
    <dgm:pt modelId="{24633712-DBEC-4D16-BEB9-36163EA29030}" type="sibTrans" cxnId="{274B15B0-4D04-4C65-AB71-82D9540F9215}">
      <dgm:prSet/>
      <dgm:spPr/>
      <dgm:t>
        <a:bodyPr/>
        <a:lstStyle/>
        <a:p>
          <a:pPr rtl="1"/>
          <a:endParaRPr lang="he-IL"/>
        </a:p>
      </dgm:t>
    </dgm:pt>
    <dgm:pt modelId="{0DD635C1-5C0D-4F29-8FB8-9F1DCE588AAA}" type="parTrans" cxnId="{274B15B0-4D04-4C65-AB71-82D9540F9215}">
      <dgm:prSet/>
      <dgm:spPr/>
      <dgm:t>
        <a:bodyPr/>
        <a:lstStyle/>
        <a:p>
          <a:pPr rtl="1"/>
          <a:endParaRPr lang="he-IL"/>
        </a:p>
      </dgm:t>
    </dgm:pt>
    <dgm:pt modelId="{F1AF741F-D29F-4F43-99E4-E980A8A4739D}">
      <dgm:prSet phldrT="[טקסט]"/>
      <dgm:spPr>
        <a:solidFill>
          <a:srgbClr val="00B0F0"/>
        </a:solidFill>
      </dgm:spPr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אלוהים בנה את הארמון. האדם הצית בו את האש, ורק האדם יכול לכבות את הלהבות. </a:t>
          </a:r>
        </a:p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אברהם שואל את אלוהים:</a:t>
          </a:r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 </a:t>
          </a:r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"היכן אתה"? </a:t>
          </a:r>
        </a:p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	האל משיב לו, "אני כאן, והיכן אתה?"</a:t>
          </a:r>
        </a:p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האדם שואל את אלוהיו "מדוע נטשת את העולם?"</a:t>
          </a:r>
        </a:p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	האל משיב לאדם "מדוע נטשת אותי?"</a:t>
          </a:r>
        </a:p>
        <a:p>
          <a:pPr rtl="1"/>
          <a:endParaRPr lang="he-IL" dirty="0">
            <a:latin typeface="Varela Round" panose="00000500000000000000" pitchFamily="2" charset="-79"/>
            <a:cs typeface="Varela Round" panose="00000500000000000000" pitchFamily="2" charset="-79"/>
          </a:endParaRPr>
        </a:p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כך מתחיל דו-שיח בין שמים לארץ שאין דומה לו בשום אמונה אחרת, דו שיח הנמשך ללא הפסק זה ארבעת אלפים שנה. </a:t>
          </a:r>
        </a:p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בשאלות הללו... האל והאדם מוצאים זה את זה. אפשר שרק יחדיו יוכללו לכבות את הלהבות בארמון. (הרב זקס, שם)</a:t>
          </a:r>
        </a:p>
      </dgm:t>
    </dgm:pt>
    <dgm:pt modelId="{91635CEA-5371-4195-9B97-3EF7058C1208}" type="sibTrans" cxnId="{9CAA61FF-A12D-4B3B-A3CF-B1AE66EC747C}">
      <dgm:prSet/>
      <dgm:spPr/>
      <dgm:t>
        <a:bodyPr/>
        <a:lstStyle/>
        <a:p>
          <a:pPr rtl="1"/>
          <a:endParaRPr lang="he-IL"/>
        </a:p>
      </dgm:t>
    </dgm:pt>
    <dgm:pt modelId="{E1E9B172-7B71-405E-B328-7520A0848F7A}" type="parTrans" cxnId="{9CAA61FF-A12D-4B3B-A3CF-B1AE66EC747C}">
      <dgm:prSet/>
      <dgm:spPr/>
      <dgm:t>
        <a:bodyPr/>
        <a:lstStyle/>
        <a:p>
          <a:pPr rtl="1"/>
          <a:endParaRPr lang="he-IL"/>
        </a:p>
      </dgm:t>
    </dgm:pt>
    <dgm:pt modelId="{8F7D8BF9-434B-4565-8315-C4F9F0D1335F}" type="pres">
      <dgm:prSet presAssocID="{C8B3ACED-16AE-448F-B8EA-206C2DE82994}" presName="linear" presStyleCnt="0">
        <dgm:presLayoutVars>
          <dgm:animLvl val="lvl"/>
          <dgm:resizeHandles val="exact"/>
        </dgm:presLayoutVars>
      </dgm:prSet>
      <dgm:spPr/>
    </dgm:pt>
    <dgm:pt modelId="{2FE09010-6DB8-4E75-83D6-A91A5B35615B}" type="pres">
      <dgm:prSet presAssocID="{6048A45F-3058-4777-9839-DDC1E3EC30D2}" presName="parentText" presStyleLbl="node1" presStyleIdx="0" presStyleCnt="3" custScaleY="13244" custLinFactY="-100000" custLinFactNeighborX="5345" custLinFactNeighborY="-108920">
        <dgm:presLayoutVars>
          <dgm:chMax val="0"/>
          <dgm:bulletEnabled val="1"/>
        </dgm:presLayoutVars>
      </dgm:prSet>
      <dgm:spPr/>
    </dgm:pt>
    <dgm:pt modelId="{19358CB4-E41A-45FE-A194-B24357ACF569}" type="pres">
      <dgm:prSet presAssocID="{58207CA5-069A-4923-981B-7DCCF669C7DB}" presName="spacer" presStyleCnt="0"/>
      <dgm:spPr/>
    </dgm:pt>
    <dgm:pt modelId="{DB882C5D-8FBE-4B0D-8C1E-19D9D6C17655}" type="pres">
      <dgm:prSet presAssocID="{F69A6ABA-16B7-4515-A98B-02138B70980E}" presName="parentText" presStyleLbl="node1" presStyleIdx="1" presStyleCnt="3" custScaleY="13244" custLinFactNeighborY="-68914">
        <dgm:presLayoutVars>
          <dgm:chMax val="0"/>
          <dgm:bulletEnabled val="1"/>
        </dgm:presLayoutVars>
      </dgm:prSet>
      <dgm:spPr/>
    </dgm:pt>
    <dgm:pt modelId="{F26D634B-B338-4E8A-B82C-494925E0AFCC}" type="pres">
      <dgm:prSet presAssocID="{24633712-DBEC-4D16-BEB9-36163EA29030}" presName="spacer" presStyleCnt="0"/>
      <dgm:spPr/>
    </dgm:pt>
    <dgm:pt modelId="{0A9F3009-E575-4EE1-B7D3-501061DF25E5}" type="pres">
      <dgm:prSet presAssocID="{F1AF741F-D29F-4F43-99E4-E980A8A4739D}" presName="parentText" presStyleLbl="node1" presStyleIdx="2" presStyleCnt="3" custScaleY="103741" custLinFactNeighborY="69267">
        <dgm:presLayoutVars>
          <dgm:chMax val="0"/>
          <dgm:bulletEnabled val="1"/>
        </dgm:presLayoutVars>
      </dgm:prSet>
      <dgm:spPr/>
    </dgm:pt>
  </dgm:ptLst>
  <dgm:cxnLst>
    <dgm:cxn modelId="{023A8362-D43C-43CA-B3AF-6A1D7788B3BF}" type="presOf" srcId="{C8B3ACED-16AE-448F-B8EA-206C2DE82994}" destId="{8F7D8BF9-434B-4565-8315-C4F9F0D1335F}" srcOrd="0" destOrd="0" presId="urn:microsoft.com/office/officeart/2005/8/layout/vList2"/>
    <dgm:cxn modelId="{3D072348-87FE-4F92-9E58-0A50B21EE7AA}" type="presOf" srcId="{F1AF741F-D29F-4F43-99E4-E980A8A4739D}" destId="{0A9F3009-E575-4EE1-B7D3-501061DF25E5}" srcOrd="0" destOrd="0" presId="urn:microsoft.com/office/officeart/2005/8/layout/vList2"/>
    <dgm:cxn modelId="{AAED046B-9560-4788-B257-9A52074E5CF0}" type="presOf" srcId="{6048A45F-3058-4777-9839-DDC1E3EC30D2}" destId="{2FE09010-6DB8-4E75-83D6-A91A5B35615B}" srcOrd="0" destOrd="0" presId="urn:microsoft.com/office/officeart/2005/8/layout/vList2"/>
    <dgm:cxn modelId="{274B15B0-4D04-4C65-AB71-82D9540F9215}" srcId="{C8B3ACED-16AE-448F-B8EA-206C2DE82994}" destId="{F69A6ABA-16B7-4515-A98B-02138B70980E}" srcOrd="1" destOrd="0" parTransId="{0DD635C1-5C0D-4F29-8FB8-9F1DCE588AAA}" sibTransId="{24633712-DBEC-4D16-BEB9-36163EA29030}"/>
    <dgm:cxn modelId="{47BF44D4-D59C-4CFD-BCEC-37C9A7089917}" srcId="{C8B3ACED-16AE-448F-B8EA-206C2DE82994}" destId="{6048A45F-3058-4777-9839-DDC1E3EC30D2}" srcOrd="0" destOrd="0" parTransId="{923CB27B-28FC-4417-8914-AE55153A99DA}" sibTransId="{58207CA5-069A-4923-981B-7DCCF669C7DB}"/>
    <dgm:cxn modelId="{40E2E0D6-4C01-4E03-AB2B-0D3F0DD8A44E}" type="presOf" srcId="{F69A6ABA-16B7-4515-A98B-02138B70980E}" destId="{DB882C5D-8FBE-4B0D-8C1E-19D9D6C17655}" srcOrd="0" destOrd="0" presId="urn:microsoft.com/office/officeart/2005/8/layout/vList2"/>
    <dgm:cxn modelId="{9CAA61FF-A12D-4B3B-A3CF-B1AE66EC747C}" srcId="{C8B3ACED-16AE-448F-B8EA-206C2DE82994}" destId="{F1AF741F-D29F-4F43-99E4-E980A8A4739D}" srcOrd="2" destOrd="0" parTransId="{E1E9B172-7B71-405E-B328-7520A0848F7A}" sibTransId="{91635CEA-5371-4195-9B97-3EF7058C1208}"/>
    <dgm:cxn modelId="{8DFCC19F-393A-4F2E-B802-0FBC4E1C70B1}" type="presParOf" srcId="{8F7D8BF9-434B-4565-8315-C4F9F0D1335F}" destId="{2FE09010-6DB8-4E75-83D6-A91A5B35615B}" srcOrd="0" destOrd="0" presId="urn:microsoft.com/office/officeart/2005/8/layout/vList2"/>
    <dgm:cxn modelId="{D3A80534-E13F-45E1-8B54-380798FB5C41}" type="presParOf" srcId="{8F7D8BF9-434B-4565-8315-C4F9F0D1335F}" destId="{19358CB4-E41A-45FE-A194-B24357ACF569}" srcOrd="1" destOrd="0" presId="urn:microsoft.com/office/officeart/2005/8/layout/vList2"/>
    <dgm:cxn modelId="{1AC6C70D-756A-42A3-87F2-25B9B52C30E9}" type="presParOf" srcId="{8F7D8BF9-434B-4565-8315-C4F9F0D1335F}" destId="{DB882C5D-8FBE-4B0D-8C1E-19D9D6C17655}" srcOrd="2" destOrd="0" presId="urn:microsoft.com/office/officeart/2005/8/layout/vList2"/>
    <dgm:cxn modelId="{22C6838D-DA72-4D6C-B547-F5B3AF0B4567}" type="presParOf" srcId="{8F7D8BF9-434B-4565-8315-C4F9F0D1335F}" destId="{F26D634B-B338-4E8A-B82C-494925E0AFCC}" srcOrd="3" destOrd="0" presId="urn:microsoft.com/office/officeart/2005/8/layout/vList2"/>
    <dgm:cxn modelId="{AFE6945B-05B1-426C-8D51-40BDF76012E7}" type="presParOf" srcId="{8F7D8BF9-434B-4565-8315-C4F9F0D1335F}" destId="{0A9F3009-E575-4EE1-B7D3-501061DF25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A85E9-50D1-4A0F-A713-AB5534E32565}">
      <dsp:nvSpPr>
        <dsp:cNvPr id="0" name=""/>
        <dsp:cNvSpPr/>
      </dsp:nvSpPr>
      <dsp:spPr>
        <a:xfrm>
          <a:off x="0" y="0"/>
          <a:ext cx="7951637" cy="12227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baseline="0" dirty="0">
              <a:solidFill>
                <a:srgbClr val="002060"/>
              </a:solidFill>
            </a:rPr>
            <a:t>חכמה מעשית </a:t>
          </a:r>
          <a:r>
            <a:rPr lang="he-IL" sz="2400" kern="1200" dirty="0"/>
            <a:t>- בעלי אומניות, פוליטיקה...</a:t>
          </a:r>
        </a:p>
      </dsp:txBody>
      <dsp:txXfrm>
        <a:off x="59691" y="59691"/>
        <a:ext cx="7832255" cy="1103392"/>
      </dsp:txXfrm>
    </dsp:sp>
    <dsp:sp modelId="{66E048DB-908C-4785-B8CE-007E2009E283}">
      <dsp:nvSpPr>
        <dsp:cNvPr id="0" name=""/>
        <dsp:cNvSpPr/>
      </dsp:nvSpPr>
      <dsp:spPr>
        <a:xfrm>
          <a:off x="0" y="1405615"/>
          <a:ext cx="7951637" cy="106704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baseline="0" dirty="0">
              <a:solidFill>
                <a:srgbClr val="002060"/>
              </a:solidFill>
            </a:rPr>
            <a:t>חכמה עיונית </a:t>
          </a:r>
          <a:r>
            <a:rPr lang="he-IL" sz="2400" kern="1200" dirty="0"/>
            <a:t>- לוגיקה, מתמטיקה, ביולוגיה, פיסיקה, </a:t>
          </a:r>
          <a:r>
            <a:rPr lang="he-IL" sz="2400" kern="1200" dirty="0" err="1"/>
            <a:t>מטפיסיקה</a:t>
          </a:r>
          <a:r>
            <a:rPr lang="he-IL" sz="2400" kern="1200" dirty="0"/>
            <a:t>...</a:t>
          </a:r>
          <a:br>
            <a:rPr lang="en-US" sz="2400" kern="1200" dirty="0"/>
          </a:br>
          <a:r>
            <a:rPr lang="he-IL" sz="2400" kern="1200" dirty="0"/>
            <a:t>כאשר העיון באל הוא העיון הגבוה ביותר במהותו...</a:t>
          </a:r>
        </a:p>
      </dsp:txBody>
      <dsp:txXfrm>
        <a:off x="52089" y="1457704"/>
        <a:ext cx="7847459" cy="96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262B7-A78E-455A-8665-1412C7017D10}">
      <dsp:nvSpPr>
        <dsp:cNvPr id="0" name=""/>
        <dsp:cNvSpPr/>
      </dsp:nvSpPr>
      <dsp:spPr>
        <a:xfrm>
          <a:off x="0" y="954"/>
          <a:ext cx="6714878" cy="130710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ל</a:t>
          </a:r>
          <a:r>
            <a:rPr lang="he-IL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כל דבר בעולם יש סיבה. </a:t>
          </a:r>
        </a:p>
      </dsp:txBody>
      <dsp:txXfrm>
        <a:off x="63808" y="64762"/>
        <a:ext cx="6587262" cy="1179493"/>
      </dsp:txXfrm>
    </dsp:sp>
    <dsp:sp modelId="{200E80EE-5E26-4038-8FFE-4D040C519EDC}">
      <dsp:nvSpPr>
        <dsp:cNvPr id="0" name=""/>
        <dsp:cNvSpPr/>
      </dsp:nvSpPr>
      <dsp:spPr>
        <a:xfrm>
          <a:off x="0" y="1319764"/>
          <a:ext cx="6714878" cy="130710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לכל כלי - יש סיבה שעשו אותו (שולחן, כיסא וכו')</a:t>
          </a: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לכל אדם יש סיבה שיצרה אותו (ההורים)</a:t>
          </a: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לכל חומר יש סיבה שגרמה אותו (היסודות)</a:t>
          </a:r>
        </a:p>
      </dsp:txBody>
      <dsp:txXfrm>
        <a:off x="63808" y="1383572"/>
        <a:ext cx="6587262" cy="1179493"/>
      </dsp:txXfrm>
    </dsp:sp>
    <dsp:sp modelId="{81A78112-91B9-4323-90DC-8328E5BBD29A}">
      <dsp:nvSpPr>
        <dsp:cNvPr id="0" name=""/>
        <dsp:cNvSpPr/>
      </dsp:nvSpPr>
      <dsp:spPr>
        <a:xfrm>
          <a:off x="0" y="2638573"/>
          <a:ext cx="6714878" cy="130710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מה הסיבה שיש עולם?</a:t>
          </a:r>
        </a:p>
      </dsp:txBody>
      <dsp:txXfrm>
        <a:off x="63808" y="2702381"/>
        <a:ext cx="6587262" cy="1179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A85E9-50D1-4A0F-A713-AB5534E32565}">
      <dsp:nvSpPr>
        <dsp:cNvPr id="0" name=""/>
        <dsp:cNvSpPr/>
      </dsp:nvSpPr>
      <dsp:spPr>
        <a:xfrm>
          <a:off x="0" y="46397"/>
          <a:ext cx="7419545" cy="1394391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baseline="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צדקה</a:t>
          </a:r>
          <a:r>
            <a:rPr lang="he-IL" sz="2800" kern="1200" baseline="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 - </a:t>
          </a:r>
          <a:r>
            <a:rPr lang="he-IL" sz="2800" kern="1200" baseline="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מכניס 3 אורחים, כחום היום; </a:t>
          </a:r>
          <a:br>
            <a:rPr lang="en-US" sz="2800" kern="1200" baseline="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</a:br>
          <a:r>
            <a:rPr lang="he-IL" sz="2800" kern="1200" baseline="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פדיון שבויים של לוט  </a:t>
          </a:r>
          <a:endParaRPr lang="he-IL" sz="2800" kern="1200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68069" y="114466"/>
        <a:ext cx="7283407" cy="1258253"/>
      </dsp:txXfrm>
    </dsp:sp>
    <dsp:sp modelId="{66E048DB-908C-4785-B8CE-007E2009E283}">
      <dsp:nvSpPr>
        <dsp:cNvPr id="0" name=""/>
        <dsp:cNvSpPr/>
      </dsp:nvSpPr>
      <dsp:spPr>
        <a:xfrm>
          <a:off x="0" y="1672183"/>
          <a:ext cx="7419545" cy="12168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baseline="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משפט</a:t>
          </a:r>
          <a:r>
            <a:rPr lang="he-IL" sz="2800" kern="1200" baseline="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  - </a:t>
          </a:r>
          <a:r>
            <a:rPr lang="he-IL" sz="2800" kern="1200" baseline="0" dirty="0">
              <a:solidFill>
                <a:prstClr val="white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rPr>
            <a:t>"ה</a:t>
          </a:r>
          <a:r>
            <a:rPr lang="he-IL" sz="2800" kern="1200" baseline="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שופט כל הארץ לא יעשה משפט?!" - אפילו כשמדובר בסדום...</a:t>
          </a:r>
          <a:endParaRPr lang="he-IL" sz="2800" kern="1200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59399" y="1731582"/>
        <a:ext cx="7300747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09010-6DB8-4E75-83D6-A91A5B35615B}">
      <dsp:nvSpPr>
        <dsp:cNvPr id="0" name=""/>
        <dsp:cNvSpPr/>
      </dsp:nvSpPr>
      <dsp:spPr>
        <a:xfrm>
          <a:off x="0" y="0"/>
          <a:ext cx="7852161" cy="43201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לכל דבר בעולם יש סיבה. </a:t>
          </a:r>
        </a:p>
      </dsp:txBody>
      <dsp:txXfrm>
        <a:off x="21089" y="21089"/>
        <a:ext cx="7809983" cy="389835"/>
      </dsp:txXfrm>
    </dsp:sp>
    <dsp:sp modelId="{DB882C5D-8FBE-4B0D-8C1E-19D9D6C17655}">
      <dsp:nvSpPr>
        <dsp:cNvPr id="0" name=""/>
        <dsp:cNvSpPr/>
      </dsp:nvSpPr>
      <dsp:spPr>
        <a:xfrm>
          <a:off x="0" y="455570"/>
          <a:ext cx="7852161" cy="43201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האל הוא יותר מהסיבה של העולם - הוא בעל הבירה. </a:t>
          </a:r>
        </a:p>
      </dsp:txBody>
      <dsp:txXfrm>
        <a:off x="21089" y="476659"/>
        <a:ext cx="7809983" cy="389835"/>
      </dsp:txXfrm>
    </dsp:sp>
    <dsp:sp modelId="{0A9F3009-E575-4EE1-B7D3-501061DF25E5}">
      <dsp:nvSpPr>
        <dsp:cNvPr id="0" name=""/>
        <dsp:cNvSpPr/>
      </dsp:nvSpPr>
      <dsp:spPr>
        <a:xfrm>
          <a:off x="0" y="974653"/>
          <a:ext cx="7852161" cy="338398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אלוהים בנה את הארמון. האדם הצית בו את האש, ורק האדם יכול לכבות את הלהבות. </a:t>
          </a:r>
        </a:p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אברהם שואל את אלוהים:</a:t>
          </a:r>
          <a:r>
            <a:rPr lang="en-US" sz="16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 </a:t>
          </a:r>
          <a:r>
            <a:rPr lang="he-IL" sz="16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"היכן אתה"? </a:t>
          </a:r>
        </a:p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	האל משיב לו, "אני כאן, והיכן אתה?"</a:t>
          </a:r>
        </a:p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האדם שואל את אלוהיו "מדוע נטשת את העולם?"</a:t>
          </a:r>
        </a:p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	האל משיב לאדם "מדוע נטשת אותי?"</a:t>
          </a:r>
        </a:p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6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כך מתחיל דו-שיח בין שמים לארץ שאין דומה לו בשום אמונה אחרת, דו שיח הנמשך ללא הפסק זה ארבעת אלפים שנה. </a:t>
          </a:r>
        </a:p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בשאלות הללו... האל והאדם מוצאים זה את זה. אפשר שרק יחדיו יוכללו לכבות את הלהבות בארמון. (הרב זקס, שם)</a:t>
          </a:r>
        </a:p>
      </dsp:txBody>
      <dsp:txXfrm>
        <a:off x="165193" y="1139846"/>
        <a:ext cx="7521775" cy="3053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כ"ב/ניסן/תש"ף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565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445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801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019429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645763"/>
            <a:ext cx="11160000" cy="42324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BB6F552B-607E-4869-A917-C44959BDCB12}" type="datetimeFigureOut">
              <a:rPr lang="he-IL" smtClean="0"/>
              <a:pPr/>
              <a:t>כ"ב/ניסן/תש"ף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ideo" Target="about:blank" TargetMode="External"/><Relationship Id="rId5" Type="http://schemas.openxmlformats.org/officeDocument/2006/relationships/image" Target="../media/image19.jpeg"/><Relationship Id="rId4" Type="http://schemas.openxmlformats.org/officeDocument/2006/relationships/hyperlink" Target="about:blank" TargetMode="External"/></Relationships>
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about:blank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about:blank" TargetMode="External"/></Relationships>
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האדם - התכלית</a:t>
            </a: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שימוש בשכל האנושי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07" y="2594706"/>
            <a:ext cx="3060000" cy="2041950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אליפסה 4"/>
          <p:cNvSpPr/>
          <p:nvPr/>
        </p:nvSpPr>
        <p:spPr>
          <a:xfrm>
            <a:off x="3665206" y="1185681"/>
            <a:ext cx="4860000" cy="4860000"/>
          </a:xfrm>
          <a:prstGeom prst="ellipse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377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100" kern="1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חיי עיון - </a:t>
            </a:r>
          </a:p>
          <a:p>
            <a:pPr lvl="0" algn="ctr" defTabSz="1377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100" kern="1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האדם ישתמש בשכל שלו כדי להבין ולחקור את העולם... ואז הוא יגיע אל האושר - </a:t>
            </a:r>
          </a:p>
          <a:p>
            <a:pPr lvl="0" algn="ctr" defTabSz="1377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100" kern="1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אושר שהוא האדם בעצמו הוא מקור האושר</a:t>
            </a:r>
          </a:p>
        </p:txBody>
      </p:sp>
      <p:pic>
        <p:nvPicPr>
          <p:cNvPr id="2054" name="Picture 6" descr="Head, Brain, Man, Face, Human, Forehead, Headac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2" y="2535119"/>
            <a:ext cx="3060000" cy="21611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9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האדם - התכלית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שימוש בשכל: מעשי ועיוני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1" y="1185681"/>
            <a:ext cx="3435252" cy="170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דיאגרמה 8"/>
          <p:cNvGraphicFramePr/>
          <p:nvPr/>
        </p:nvGraphicFramePr>
        <p:xfrm>
          <a:off x="3723567" y="2080295"/>
          <a:ext cx="7951637" cy="247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133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אלוהים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הסיבה הראשונה</a:t>
            </a:r>
          </a:p>
        </p:txBody>
      </p:sp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1513608990"/>
              </p:ext>
            </p:extLst>
          </p:nvPr>
        </p:nvGraphicFramePr>
        <p:xfrm>
          <a:off x="4960327" y="1558533"/>
          <a:ext cx="6714878" cy="39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Why, Text, Question, Marketing, Offi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21180">
            <a:off x="625040" y="1848411"/>
            <a:ext cx="4225456" cy="23785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8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אלוהים</a:t>
            </a: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קווים לדמותו...</a:t>
            </a:r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הסיבה הראשונה לכל הסיבות</a:t>
            </a:r>
          </a:p>
          <a:p>
            <a:pPr>
              <a:lnSpc>
                <a:spcPct val="150000"/>
              </a:lnSpc>
            </a:pPr>
            <a:r>
              <a:rPr lang="he-IL" dirty="0"/>
              <a:t>קדמון</a:t>
            </a:r>
          </a:p>
          <a:p>
            <a:pPr>
              <a:lnSpc>
                <a:spcPct val="150000"/>
              </a:lnSpc>
            </a:pPr>
            <a:r>
              <a:rPr lang="he-IL" dirty="0"/>
              <a:t>מושלם</a:t>
            </a:r>
          </a:p>
          <a:p>
            <a:pPr>
              <a:lnSpc>
                <a:spcPct val="150000"/>
              </a:lnSpc>
            </a:pPr>
            <a:r>
              <a:rPr lang="he-IL" dirty="0"/>
              <a:t>אין בו שום שינוי</a:t>
            </a:r>
          </a:p>
          <a:p>
            <a:pPr>
              <a:lnSpc>
                <a:spcPct val="150000"/>
              </a:lnSpc>
            </a:pPr>
            <a:r>
              <a:rPr lang="he-IL" dirty="0"/>
              <a:t>כל הזמן עוסק בחשיבה - על עצמו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7172" name="Picture 4" descr="Drip, Drop Of Water, Wave, Wet,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6" y="1725681"/>
            <a:ext cx="4876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4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הדת</a:t>
            </a: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אם האל לא מתעניין אז...</a:t>
            </a:r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האל עסוק בחשיבה על עצמו</a:t>
            </a:r>
          </a:p>
          <a:p>
            <a:pPr>
              <a:lnSpc>
                <a:spcPct val="150000"/>
              </a:lnSpc>
            </a:pPr>
            <a:r>
              <a:rPr lang="he-IL" dirty="0"/>
              <a:t>אין קשר בין האדם לבין האל</a:t>
            </a:r>
          </a:p>
          <a:p>
            <a:pPr>
              <a:lnSpc>
                <a:spcPct val="150000"/>
              </a:lnSpc>
            </a:pPr>
            <a:r>
              <a:rPr lang="he-IL" dirty="0"/>
              <a:t>"בדה לך דת" - אין משמעות לדת</a:t>
            </a:r>
          </a:p>
          <a:p>
            <a:pPr>
              <a:lnSpc>
                <a:spcPct val="150000"/>
              </a:lnSpc>
            </a:pPr>
            <a:r>
              <a:rPr lang="he-IL" dirty="0"/>
              <a:t>הדת נועדה ליצור סדר חברתי בין אנשים - </a:t>
            </a:r>
            <a:br>
              <a:rPr lang="en-US" dirty="0"/>
            </a:br>
            <a:r>
              <a:rPr lang="he-IL" dirty="0"/>
              <a:t>מה שיאפשר לפילוסוף לעסוק בחיי עיון ללא הפרעה.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9218" name="Picture 2" descr="https://image.shutterstock.com/image-photo/praying-hands-260nw-2109845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"/>
          <a:stretch/>
        </p:blipFill>
        <p:spPr bwMode="auto">
          <a:xfrm>
            <a:off x="515206" y="1289429"/>
            <a:ext cx="4071937" cy="27054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6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הדת והעיון</a:t>
            </a: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התכלית האנושית: </a:t>
            </a:r>
            <a:r>
              <a:rPr lang="he-IL" b="1" dirty="0"/>
              <a:t>איש חכם וטוב</a:t>
            </a:r>
          </a:p>
          <a:p>
            <a:pPr>
              <a:lnSpc>
                <a:spcPct val="200000"/>
              </a:lnSpc>
            </a:pPr>
            <a:r>
              <a:rPr lang="he-IL" dirty="0"/>
              <a:t>החברה - מקום שאפשר להיות בו פילוסוף</a:t>
            </a:r>
          </a:p>
          <a:p>
            <a:pPr marL="0" indent="0">
              <a:lnSpc>
                <a:spcPct val="200000"/>
              </a:lnSpc>
              <a:buNone/>
            </a:pPr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9"/>
          <a:stretch/>
        </p:blipFill>
        <p:spPr bwMode="auto">
          <a:xfrm>
            <a:off x="591405" y="1280931"/>
            <a:ext cx="3771900" cy="24749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9"/>
          <a:stretch/>
        </p:blipFill>
        <p:spPr bwMode="auto">
          <a:xfrm>
            <a:off x="4732337" y="3059368"/>
            <a:ext cx="3714750" cy="24749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07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>
            <a:extLst>
              <a:ext uri="{FF2B5EF4-FFF2-40B4-BE49-F238E27FC236}">
                <a16:creationId xmlns:a16="http://schemas.microsoft.com/office/drawing/2014/main" id="{199783D5-A78E-4BED-9AAB-00995028E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40" y="2270910"/>
            <a:ext cx="10871177" cy="126000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</a:rPr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346164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אלוהי אברהם</a:t>
            </a:r>
            <a:br>
              <a:rPr lang="he-IL" dirty="0"/>
            </a:br>
            <a:r>
              <a:rPr lang="he-IL" dirty="0"/>
              <a:t>אלוהי אריסטו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842892" y="3338135"/>
            <a:ext cx="10872000" cy="703645"/>
          </a:xfrm>
        </p:spPr>
        <p:txBody>
          <a:bodyPr/>
          <a:lstStyle/>
          <a:p>
            <a:r>
              <a:rPr lang="he-IL" dirty="0">
                <a:sym typeface="Varela Round"/>
              </a:rPr>
              <a:t>חלק 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בחלק זה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>
                <a:sym typeface="Varela Round"/>
              </a:rPr>
              <a:t>אלוהי אברהם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9661181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מהו </a:t>
            </a:r>
            <a:r>
              <a:rPr lang="he-IL" b="1" dirty="0"/>
              <a:t>העולם</a:t>
            </a:r>
            <a:r>
              <a:rPr lang="he-IL" dirty="0"/>
              <a:t> שבו אנו חיים?</a:t>
            </a:r>
          </a:p>
          <a:p>
            <a:pPr>
              <a:lnSpc>
                <a:spcPct val="150000"/>
              </a:lnSpc>
            </a:pPr>
            <a:r>
              <a:rPr lang="he-IL" dirty="0"/>
              <a:t>מה תפקידו של </a:t>
            </a:r>
            <a:r>
              <a:rPr lang="he-IL" b="1" dirty="0"/>
              <a:t>האדם</a:t>
            </a:r>
            <a:r>
              <a:rPr lang="he-IL" dirty="0"/>
              <a:t> בעולם?</a:t>
            </a:r>
          </a:p>
          <a:p>
            <a:pPr>
              <a:lnSpc>
                <a:spcPct val="150000"/>
              </a:lnSpc>
            </a:pPr>
            <a:r>
              <a:rPr lang="he-IL" dirty="0"/>
              <a:t>שאלה מפחידה: מהו </a:t>
            </a:r>
            <a:r>
              <a:rPr lang="he-IL" b="1" dirty="0"/>
              <a:t>אלוהים</a:t>
            </a:r>
            <a:r>
              <a:rPr lang="he-IL" dirty="0"/>
              <a:t>?</a:t>
            </a:r>
          </a:p>
          <a:p>
            <a:pPr>
              <a:lnSpc>
                <a:spcPct val="150000"/>
              </a:lnSpc>
            </a:pPr>
            <a:r>
              <a:rPr lang="he-IL" dirty="0"/>
              <a:t>מה התפקיד של </a:t>
            </a:r>
            <a:r>
              <a:rPr lang="he-IL" b="1" dirty="0"/>
              <a:t>הדת</a:t>
            </a:r>
            <a:r>
              <a:rPr lang="he-IL" dirty="0"/>
              <a:t> בעולם?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עולם		אדם		אלוהים		דת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6" y="1924049"/>
            <a:ext cx="4251338" cy="2392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03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אלוהי אברהם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העולם, האדם, אלוהים, הדת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אלוהי אברהם</a:t>
            </a:r>
            <a:br>
              <a:rPr lang="he-IL" dirty="0"/>
            </a:br>
            <a:r>
              <a:rPr lang="he-IL" dirty="0"/>
              <a:t>אלוהי אריסטו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3137567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 מחשבת ישראל ממ"ד / הכוזרי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38117" y="3874907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הרב ד"ר דוד בן זזון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אברהם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עקרונות הפילוסופיה היותר עתיקה...</a:t>
            </a: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72029"/>
              </p:ext>
            </p:extLst>
          </p:nvPr>
        </p:nvGraphicFramePr>
        <p:xfrm>
          <a:off x="884109" y="1586855"/>
          <a:ext cx="10422194" cy="36025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9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2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076"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>
                          <a:cs typeface="Varela Round" panose="00000500000000000000" pitchFamily="2" charset="-79"/>
                        </a:rPr>
                        <a:t>אריסטו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>
                          <a:cs typeface="Varela Round" panose="00000500000000000000" pitchFamily="2" charset="-79"/>
                        </a:rPr>
                        <a:t>אברהם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00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2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הדרגה הגבוהה ביותר עבור</a:t>
                      </a:r>
                      <a:r>
                        <a:rPr lang="he-IL" sz="22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האדם היא מה שאנו תופסים בחושים שלנו</a:t>
                      </a:r>
                      <a:endParaRPr lang="he-IL" sz="22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2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הדרגה הגבוהה ביותר עבור</a:t>
                      </a:r>
                      <a:r>
                        <a:rPr lang="he-IL" sz="22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האדם היא להבין שיש מעבר למה שאנו תופסים בחושים שלנו</a:t>
                      </a:r>
                      <a:endParaRPr lang="he-IL" sz="22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56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2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בני האדם בשכלם מגדירים את המציאות</a:t>
                      </a:r>
                      <a:endParaRPr lang="he-IL" sz="22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2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בני אדם בשכלם תופסים את מה שהאל מגדיר</a:t>
                      </a:r>
                      <a:endParaRPr lang="he-IL" sz="22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2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האל הוא המגדיר את המציאות</a:t>
                      </a:r>
                      <a:endParaRPr lang="he-IL" sz="22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939">
                <a:tc>
                  <a:txBody>
                    <a:bodyPr/>
                    <a:lstStyle/>
                    <a:p>
                      <a:pPr rtl="1"/>
                      <a:r>
                        <a:rPr lang="he-IL" sz="22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העיסוק המרכזי</a:t>
                      </a:r>
                      <a:r>
                        <a:rPr lang="he-IL" sz="22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הוא התבוננות בעולם וניסיון להבין אותו</a:t>
                      </a:r>
                      <a:endParaRPr lang="he-IL" sz="22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2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העיסוק המרכזי</a:t>
                      </a:r>
                      <a:r>
                        <a:rPr lang="he-IL" sz="22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 הוא התבוננות בעולם </a:t>
                      </a:r>
                      <a:br>
                        <a:rPr lang="en-US" sz="22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</a:br>
                      <a:r>
                        <a:rPr lang="he-IL" sz="2200" baseline="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וניסיון להבין אותו</a:t>
                      </a:r>
                      <a:endParaRPr lang="he-IL" sz="22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12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העולם: סדר ואי סדר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בירה דולקת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dirty="0"/>
              <a:t>אמר רבי יצחק </a:t>
            </a:r>
          </a:p>
          <a:p>
            <a:pPr marL="0" indent="0">
              <a:buNone/>
            </a:pPr>
            <a:r>
              <a:rPr lang="he-IL" dirty="0"/>
              <a:t>משל לאחד שהיה עובר ממקום למקום </a:t>
            </a:r>
          </a:p>
          <a:p>
            <a:pPr marL="0" indent="0">
              <a:buNone/>
            </a:pPr>
            <a:r>
              <a:rPr lang="he-IL" dirty="0"/>
              <a:t>וראה בירה אחת דולקת </a:t>
            </a:r>
          </a:p>
          <a:p>
            <a:pPr marL="0" indent="0">
              <a:buNone/>
            </a:pPr>
            <a:r>
              <a:rPr lang="he-IL" b="1" dirty="0"/>
              <a:t>אמר: </a:t>
            </a:r>
          </a:p>
          <a:p>
            <a:pPr marL="0" indent="0">
              <a:buNone/>
            </a:pPr>
            <a:r>
              <a:rPr lang="he-IL" b="1" dirty="0"/>
              <a:t>תאמר שהבירה זו בלא מנהיג?! </a:t>
            </a:r>
          </a:p>
          <a:p>
            <a:pPr marL="0" indent="0">
              <a:buNone/>
            </a:pPr>
            <a:r>
              <a:rPr lang="he-IL" dirty="0"/>
              <a:t>הציץ עליו בעל הבירה </a:t>
            </a:r>
          </a:p>
          <a:p>
            <a:pPr marL="0" indent="0">
              <a:buNone/>
            </a:pPr>
            <a:r>
              <a:rPr lang="he-IL" dirty="0"/>
              <a:t>אמר לו אני הוא בעל הבירה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כך לפי שהיה אבינו אברהם </a:t>
            </a:r>
            <a:r>
              <a:rPr lang="he-IL" b="1" dirty="0"/>
              <a:t>אומר</a:t>
            </a:r>
            <a:r>
              <a:rPr lang="he-IL" dirty="0"/>
              <a:t>: </a:t>
            </a:r>
          </a:p>
          <a:p>
            <a:pPr marL="0" indent="0">
              <a:buNone/>
            </a:pPr>
            <a:r>
              <a:rPr lang="he-IL" b="1" dirty="0"/>
              <a:t>תאמר שהעולם הזה בלא מנהיג </a:t>
            </a:r>
          </a:p>
          <a:p>
            <a:pPr marL="0" indent="0">
              <a:buNone/>
            </a:pPr>
            <a:r>
              <a:rPr lang="he-IL" dirty="0"/>
              <a:t>הציץ עליו הקב"ה </a:t>
            </a:r>
          </a:p>
          <a:p>
            <a:pPr marL="0" indent="0">
              <a:buNone/>
            </a:pPr>
            <a:r>
              <a:rPr lang="he-IL" dirty="0"/>
              <a:t>אמר לו אני הוא בעל העולם 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80473" y="5401211"/>
            <a:ext cx="40779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cs typeface="Varela Round" panose="00000500000000000000" pitchFamily="2" charset="-79"/>
              </a:rPr>
              <a:t>שירה של שולה חן - אמא</a:t>
            </a:r>
            <a:r>
              <a:rPr lang="en-US" b="1" dirty="0">
                <a:cs typeface="Varela Round" panose="00000500000000000000" pitchFamily="2" charset="-79"/>
              </a:rPr>
              <a:t> </a:t>
            </a:r>
            <a:r>
              <a:rPr lang="he-IL" dirty="0">
                <a:cs typeface="Varela Round" panose="00000500000000000000" pitchFamily="2" charset="-79"/>
              </a:rPr>
              <a:t>(00:39-1:09)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99DF95B5-C405-4897-8B7F-D32D743D7C7C}"/>
              </a:ext>
            </a:extLst>
          </p:cNvPr>
          <p:cNvSpPr/>
          <p:nvPr/>
        </p:nvSpPr>
        <p:spPr>
          <a:xfrm>
            <a:off x="94338" y="5897863"/>
            <a:ext cx="45011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https://www.youtube.com/watch?v=HECTjHwXmKk</a:t>
            </a:r>
            <a:endParaRPr lang="he-IL" sz="1600" dirty="0"/>
          </a:p>
        </p:txBody>
      </p:sp>
      <p:pic>
        <p:nvPicPr>
          <p:cNvPr id="10" name="מדיה מקוונת 9" title="ￗﾩￗﾕￗﾜￗﾔ ￗﾗￗﾟ - ￗﾐￗﾞￗﾐ">
            <a:hlinkClick r:id="" action="ppaction://media"/>
            <a:extLst>
              <a:ext uri="{FF2B5EF4-FFF2-40B4-BE49-F238E27FC236}">
                <a16:creationId xmlns:a16="http://schemas.microsoft.com/office/drawing/2014/main" id="{B3C6E85F-FF57-4CA2-98F2-54468ECE47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8576" y="995862"/>
            <a:ext cx="5856082" cy="43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6" y="1123030"/>
            <a:ext cx="2298275" cy="30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העולם: סדר ואי סדר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בירה דולקת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b="1" dirty="0"/>
              <a:t>אמונה אינה נולדת בתשובה כי אם בשאלה</a:t>
            </a:r>
            <a:r>
              <a:rPr lang="he-IL" dirty="0"/>
              <a:t>, </a:t>
            </a:r>
          </a:p>
          <a:p>
            <a:pPr marL="0" indent="0">
              <a:buNone/>
            </a:pPr>
            <a:r>
              <a:rPr lang="he-IL" dirty="0"/>
              <a:t>לא בהרמוניה - כי אם בדיסוננס. </a:t>
            </a:r>
          </a:p>
          <a:p>
            <a:pPr marL="0" indent="0">
              <a:buNone/>
            </a:pPr>
            <a:r>
              <a:rPr lang="he-IL" dirty="0"/>
              <a:t>אם אלוהים ברא את העולם, משמע שברא את האדם.</a:t>
            </a:r>
          </a:p>
          <a:p>
            <a:pPr marL="0" indent="0">
              <a:buNone/>
            </a:pPr>
            <a:r>
              <a:rPr lang="he-IL" dirty="0"/>
              <a:t>אם כן, מדוע הוא מתיר לאדם להרוס את העולם?</a:t>
            </a:r>
          </a:p>
          <a:p>
            <a:pPr marL="0" indent="0">
              <a:buNone/>
            </a:pPr>
            <a:r>
              <a:rPr lang="he-IL" dirty="0"/>
              <a:t>כיצד אנו אמורים ליישב את סדר הטבע עם אי-הסדר של החברה?</a:t>
            </a:r>
          </a:p>
          <a:p>
            <a:pPr marL="0" indent="0">
              <a:buNone/>
            </a:pPr>
            <a:r>
              <a:rPr lang="he-IL" dirty="0"/>
              <a:t>האם ייתכן שאלוהים ברא את העולם רק כדי לנטוש אותו?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b="1" dirty="0"/>
              <a:t>אמונתו של אברהם מתחילה בסירובו לקבל אף לא אחת מן התשובות</a:t>
            </a:r>
            <a:r>
              <a:rPr lang="he-IL" dirty="0"/>
              <a:t>...</a:t>
            </a:r>
          </a:p>
          <a:p>
            <a:pPr marL="0" indent="0">
              <a:buNone/>
            </a:pPr>
            <a:r>
              <a:rPr lang="he-IL" b="1" dirty="0"/>
              <a:t>התשובה הקלה </a:t>
            </a:r>
            <a:r>
              <a:rPr lang="he-IL" dirty="0"/>
              <a:t>תהיה להתכחש: או למציאותו של האל או למציאות הרוע.. </a:t>
            </a:r>
          </a:p>
          <a:p>
            <a:pPr marL="0" indent="0" algn="l">
              <a:buNone/>
            </a:pPr>
            <a:r>
              <a:rPr lang="he-IL" sz="1800" b="1" dirty="0"/>
              <a:t>(הרב יונתן זקס, רדיקלית אז רדיקלית עכשיו, עמ' 49-47)</a:t>
            </a:r>
            <a:endParaRPr lang="he-IL" b="1" dirty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357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האדם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התפקיד...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he-IL" dirty="0"/>
              <a:t>מה מייחד את הסנדלר במקצוע שלו?</a:t>
            </a:r>
          </a:p>
          <a:p>
            <a:pPr>
              <a:spcBef>
                <a:spcPts val="600"/>
              </a:spcBef>
            </a:pPr>
            <a:r>
              <a:rPr lang="he-IL" dirty="0"/>
              <a:t>מה מייחד את הצייד במקצוע שלו?</a:t>
            </a:r>
          </a:p>
          <a:p>
            <a:pPr>
              <a:spcBef>
                <a:spcPts val="600"/>
              </a:spcBef>
            </a:pPr>
            <a:r>
              <a:rPr lang="he-IL" dirty="0"/>
              <a:t>מה מייחד את היד של האדם להבדיל משאר הגוף?</a:t>
            </a:r>
          </a:p>
          <a:p>
            <a:pPr>
              <a:spcBef>
                <a:spcPts val="600"/>
              </a:spcBef>
            </a:pPr>
            <a:r>
              <a:rPr lang="he-IL" dirty="0"/>
              <a:t>מה מייחד את האדם כמכלול?</a:t>
            </a:r>
          </a:p>
          <a:p>
            <a:pPr>
              <a:spcBef>
                <a:spcPts val="600"/>
              </a:spcBef>
            </a:pPr>
            <a:endParaRPr lang="he-IL" dirty="0"/>
          </a:p>
        </p:txBody>
      </p:sp>
      <p:pic>
        <p:nvPicPr>
          <p:cNvPr id="1026" name="Picture 2" descr="https://image.shutterstock.com/image-photo/hunter-backpack-hunting-gun-autumn-260nw-7182087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6"/>
          <a:stretch/>
        </p:blipFill>
        <p:spPr bwMode="auto">
          <a:xfrm>
            <a:off x="360262" y="1238866"/>
            <a:ext cx="2753112" cy="1858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598" y="3180026"/>
            <a:ext cx="1710190" cy="25620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2"/>
          <a:stretch/>
        </p:blipFill>
        <p:spPr bwMode="auto">
          <a:xfrm>
            <a:off x="4901022" y="3913239"/>
            <a:ext cx="3482215" cy="2256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727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האדם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אז מה מייחד את האדם...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כסף - חסר ערך כשלעצמו ונועד כדי להשיג מוצרים אחרים</a:t>
            </a:r>
          </a:p>
          <a:p>
            <a:pPr>
              <a:lnSpc>
                <a:spcPct val="150000"/>
              </a:lnSpc>
            </a:pPr>
            <a:r>
              <a:rPr lang="he-IL" dirty="0"/>
              <a:t>כבוד - מקור האושר הוא לא באדם עצמו אלא באחרים שנותנים לו את הכבוד</a:t>
            </a:r>
          </a:p>
          <a:p>
            <a:pPr>
              <a:lnSpc>
                <a:spcPct val="150000"/>
              </a:lnSpc>
            </a:pPr>
            <a:r>
              <a:rPr lang="he-IL" dirty="0"/>
              <a:t>תענוג 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מין 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אוכל  </a:t>
            </a: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</a:rPr>
              <a:t>לכן...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8633" y="3539576"/>
            <a:ext cx="7755232" cy="14350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he-IL" sz="2000" dirty="0">
                <a:cs typeface="Varela Round" panose="00000500000000000000" pitchFamily="2" charset="-79"/>
              </a:rPr>
              <a:t>לא משהו שמייחד את האדם. גם בהמות וגם חיות יכולות להגיע לעונג: </a:t>
            </a:r>
            <a:br>
              <a:rPr lang="en-US" sz="2000" dirty="0"/>
            </a:br>
            <a:r>
              <a:rPr lang="he-IL" sz="2000" dirty="0">
                <a:cs typeface="Varela Round" panose="00000500000000000000" pitchFamily="2" charset="-79"/>
              </a:rPr>
              <a:t>גם החיות מקיימות יחסי מין, וגם החיות אוכלות.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he-IL" sz="2000" dirty="0">
                <a:cs typeface="Varela Round" panose="00000500000000000000" pitchFamily="2" charset="-79"/>
              </a:rPr>
              <a:t>תענוג זה לא הדבר שמייחד את האדם דווקא</a:t>
            </a:r>
          </a:p>
        </p:txBody>
      </p:sp>
      <p:sp>
        <p:nvSpPr>
          <p:cNvPr id="5" name="סוגר מסולסל שמאלי 4"/>
          <p:cNvSpPr/>
          <p:nvPr/>
        </p:nvSpPr>
        <p:spPr>
          <a:xfrm>
            <a:off x="9718265" y="3639952"/>
            <a:ext cx="381000" cy="1234256"/>
          </a:xfrm>
          <a:prstGeom prst="leftBrace">
            <a:avLst>
              <a:gd name="adj1" fmla="val 28978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9234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האדם - התכלית: התנהגות</a:t>
            </a: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לעשות צדקה ומשפט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3"/>
          <a:stretch/>
        </p:blipFill>
        <p:spPr bwMode="auto">
          <a:xfrm>
            <a:off x="5879690" y="1651722"/>
            <a:ext cx="5795515" cy="39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ead, Brain, Man, Face, Human, Forehead, Headac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3" y="1363988"/>
            <a:ext cx="2991644" cy="211284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אליפסה 4"/>
          <p:cNvSpPr/>
          <p:nvPr/>
        </p:nvSpPr>
        <p:spPr>
          <a:xfrm>
            <a:off x="2782529" y="2986667"/>
            <a:ext cx="2592000" cy="2592000"/>
          </a:xfrm>
          <a:prstGeom prst="ellipse">
            <a:avLst/>
          </a:prstGeom>
          <a:solidFill>
            <a:srgbClr val="0070C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377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kern="1200" dirty="0">
                <a:solidFill>
                  <a:schemeClr val="bg1"/>
                </a:solidFill>
                <a:cs typeface="Varela Round" panose="00000500000000000000" pitchFamily="2" charset="-79"/>
              </a:rPr>
              <a:t>חיי עיון - </a:t>
            </a:r>
          </a:p>
          <a:p>
            <a:pPr lvl="0" algn="ctr" defTabSz="1377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kern="1200" dirty="0">
                <a:solidFill>
                  <a:schemeClr val="bg1"/>
                </a:solidFill>
                <a:cs typeface="Varela Round" panose="00000500000000000000" pitchFamily="2" charset="-79"/>
              </a:rPr>
              <a:t>האדם ישתמש בשכל שלו כדי להבין ולחקור את העולם... ואז הוא יגיע אל האושר - אושר שהוא האדם בעצמו הוא מקור האושר</a:t>
            </a:r>
          </a:p>
        </p:txBody>
      </p:sp>
    </p:spTree>
    <p:extLst>
      <p:ext uri="{BB962C8B-B14F-4D97-AF65-F5344CB8AC3E}">
        <p14:creationId xmlns:p14="http://schemas.microsoft.com/office/powerpoint/2010/main" val="1244789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האדם - התכלית: התנהגות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3"/>
          </p:nvPr>
        </p:nvSpPr>
        <p:spPr>
          <a:xfrm>
            <a:off x="515206" y="1019429"/>
            <a:ext cx="11159999" cy="540000"/>
          </a:xfrm>
        </p:spPr>
        <p:txBody>
          <a:bodyPr/>
          <a:lstStyle/>
          <a:p>
            <a:r>
              <a:rPr lang="he-IL" dirty="0"/>
              <a:t>שימוש בשכל: מעשי ועיוני</a:t>
            </a:r>
          </a:p>
        </p:txBody>
      </p:sp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3357544829"/>
              </p:ext>
            </p:extLst>
          </p:nvPr>
        </p:nvGraphicFramePr>
        <p:xfrm>
          <a:off x="4255660" y="1838326"/>
          <a:ext cx="7419545" cy="315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" y="3681128"/>
            <a:ext cx="2844000" cy="157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2"/>
          <a:stretch/>
        </p:blipFill>
        <p:spPr bwMode="auto">
          <a:xfrm>
            <a:off x="733424" y="1677935"/>
            <a:ext cx="2844000" cy="190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765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אלוהים</a:t>
            </a: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3"/>
          </p:nvPr>
        </p:nvSpPr>
        <p:spPr>
          <a:xfrm>
            <a:off x="515206" y="763790"/>
            <a:ext cx="11159999" cy="540000"/>
          </a:xfrm>
        </p:spPr>
        <p:txBody>
          <a:bodyPr/>
          <a:lstStyle/>
          <a:p>
            <a:r>
              <a:rPr lang="he-IL" dirty="0"/>
              <a:t>לך </a:t>
            </a:r>
            <a:r>
              <a:rPr lang="he-IL" dirty="0" err="1"/>
              <a:t>לך</a:t>
            </a:r>
            <a:r>
              <a:rPr lang="he-IL" dirty="0"/>
              <a:t> מארצך ומולדתך...</a:t>
            </a:r>
          </a:p>
        </p:txBody>
      </p:sp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2547225150"/>
              </p:ext>
            </p:extLst>
          </p:nvPr>
        </p:nvGraphicFramePr>
        <p:xfrm>
          <a:off x="2694039" y="1363731"/>
          <a:ext cx="7852161" cy="435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0" y="933094"/>
            <a:ext cx="2298275" cy="30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29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אלוהים</a:t>
            </a: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קווים לדמותו...</a:t>
            </a:r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הסיבה הראשונה לכל הסיבות</a:t>
            </a:r>
          </a:p>
          <a:p>
            <a:pPr>
              <a:lnSpc>
                <a:spcPct val="150000"/>
              </a:lnSpc>
            </a:pPr>
            <a:r>
              <a:rPr lang="he-IL" dirty="0"/>
              <a:t>קדמון</a:t>
            </a:r>
          </a:p>
          <a:p>
            <a:pPr>
              <a:lnSpc>
                <a:spcPct val="150000"/>
              </a:lnSpc>
            </a:pPr>
            <a:r>
              <a:rPr lang="he-IL" dirty="0"/>
              <a:t>מושלם</a:t>
            </a:r>
          </a:p>
          <a:p>
            <a:pPr>
              <a:lnSpc>
                <a:spcPct val="150000"/>
              </a:lnSpc>
            </a:pPr>
            <a:r>
              <a:rPr lang="he-IL" dirty="0"/>
              <a:t>מציץ בעולם [</a:t>
            </a:r>
            <a:r>
              <a:rPr lang="he-IL" strike="sngStrike" dirty="0"/>
              <a:t>מתגלה בעולם</a:t>
            </a:r>
            <a:r>
              <a:rPr lang="he-IL" dirty="0"/>
              <a:t>]</a:t>
            </a:r>
          </a:p>
          <a:p>
            <a:pPr>
              <a:lnSpc>
                <a:spcPct val="150000"/>
              </a:lnSpc>
            </a:pPr>
            <a:r>
              <a:rPr lang="he-IL" dirty="0"/>
              <a:t>שופט העולם [אינו אדיש ורק עסוק בעצמו...]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7172" name="Picture 4" descr="Drip, Drop Of Water, Wave, Wet,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6" y="1725681"/>
            <a:ext cx="4876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17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הדת</a:t>
            </a: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האל כן מתעניין...</a:t>
            </a:r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/>
          <a:p>
            <a:r>
              <a:rPr lang="he-IL" dirty="0"/>
              <a:t>יש קשר בין האדם לבין האל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"בדה לך דת" ?! </a:t>
            </a:r>
            <a:r>
              <a:rPr lang="en-US" dirty="0"/>
              <a:t>-</a:t>
            </a:r>
            <a:r>
              <a:rPr lang="he-IL" dirty="0"/>
              <a:t> </a:t>
            </a:r>
          </a:p>
          <a:p>
            <a:pPr marL="0" indent="0">
              <a:buNone/>
            </a:pPr>
            <a:r>
              <a:rPr lang="he-IL" dirty="0"/>
              <a:t>יש לשמוע בקול א' </a:t>
            </a:r>
            <a:r>
              <a:rPr lang="en-US" dirty="0"/>
              <a:t>-</a:t>
            </a:r>
            <a:r>
              <a:rPr lang="he-IL" dirty="0"/>
              <a:t> גם אם זה כרוך במחיר אישי כבד:</a:t>
            </a:r>
            <a:endParaRPr lang="en-US" dirty="0"/>
          </a:p>
          <a:p>
            <a:r>
              <a:rPr lang="he-IL" dirty="0"/>
              <a:t>"לך </a:t>
            </a:r>
            <a:r>
              <a:rPr lang="he-IL" dirty="0" err="1"/>
              <a:t>לך</a:t>
            </a:r>
            <a:r>
              <a:rPr lang="he-IL" dirty="0"/>
              <a:t> מארצך וממולדתך ומבית אביך"</a:t>
            </a:r>
          </a:p>
          <a:p>
            <a:r>
              <a:rPr lang="he-IL" dirty="0"/>
              <a:t>"קח נא את בנך את יחידך אשר אהבת והעלהו לעולה"</a:t>
            </a:r>
          </a:p>
          <a:p>
            <a:endParaRPr lang="he-IL" dirty="0"/>
          </a:p>
          <a:p>
            <a:r>
              <a:rPr lang="he-IL" dirty="0"/>
              <a:t>הדת נועדה ליצור סדר חברתי בין אנשים </a:t>
            </a:r>
            <a:r>
              <a:rPr lang="en-US" dirty="0"/>
              <a:t>-</a:t>
            </a:r>
            <a:r>
              <a:rPr lang="he-IL" dirty="0"/>
              <a:t> על ידי עשיית צדקה ומשפט.</a:t>
            </a:r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9218" name="Picture 2" descr="https://image.shutterstock.com/image-photo/praying-hands-260nw-2109845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2" b="7689"/>
          <a:stretch/>
        </p:blipFill>
        <p:spPr bwMode="auto">
          <a:xfrm>
            <a:off x="515206" y="1289429"/>
            <a:ext cx="3237466" cy="280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2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>
                <a:sym typeface="Varela Round"/>
              </a:rPr>
              <a:t>אלוהי אריסטו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9661181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מהו </a:t>
            </a:r>
            <a:r>
              <a:rPr lang="he-IL" b="1" dirty="0"/>
              <a:t>העולם</a:t>
            </a:r>
            <a:r>
              <a:rPr lang="he-IL" dirty="0"/>
              <a:t> שבו אנו חיים?</a:t>
            </a:r>
          </a:p>
          <a:p>
            <a:pPr>
              <a:lnSpc>
                <a:spcPct val="150000"/>
              </a:lnSpc>
            </a:pPr>
            <a:r>
              <a:rPr lang="he-IL" dirty="0"/>
              <a:t>מה תפקידו של </a:t>
            </a:r>
            <a:r>
              <a:rPr lang="he-IL" b="1" dirty="0"/>
              <a:t>האדם</a:t>
            </a:r>
            <a:r>
              <a:rPr lang="he-IL" dirty="0"/>
              <a:t> בעולם?</a:t>
            </a:r>
          </a:p>
          <a:p>
            <a:pPr>
              <a:lnSpc>
                <a:spcPct val="150000"/>
              </a:lnSpc>
            </a:pPr>
            <a:r>
              <a:rPr lang="he-IL" dirty="0"/>
              <a:t>שאלה מפחידה: מהו </a:t>
            </a:r>
            <a:r>
              <a:rPr lang="he-IL" b="1" dirty="0"/>
              <a:t>אלוהים</a:t>
            </a:r>
            <a:r>
              <a:rPr lang="he-IL" dirty="0"/>
              <a:t>?</a:t>
            </a:r>
          </a:p>
          <a:p>
            <a:pPr>
              <a:lnSpc>
                <a:spcPct val="150000"/>
              </a:lnSpc>
            </a:pPr>
            <a:r>
              <a:rPr lang="he-IL" dirty="0"/>
              <a:t>מה התפקיד של </a:t>
            </a:r>
            <a:r>
              <a:rPr lang="he-IL" b="1" dirty="0"/>
              <a:t>הדת</a:t>
            </a:r>
            <a:r>
              <a:rPr lang="he-IL" dirty="0"/>
              <a:t> בעולם?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עולם		אדם		אלוהים		דת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6" y="1924049"/>
            <a:ext cx="4251338" cy="2392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הדת והחברה</a:t>
            </a: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אברהם נוטע אשל בבאר שבע</a:t>
            </a:r>
          </a:p>
          <a:p>
            <a:r>
              <a:rPr lang="he-IL" dirty="0"/>
              <a:t>אברהם קורא בשם ה' אל עולם</a:t>
            </a:r>
          </a:p>
          <a:p>
            <a:r>
              <a:rPr lang="he-IL" dirty="0"/>
              <a:t>אברהם מנסה להציל את סדום</a:t>
            </a:r>
          </a:p>
          <a:p>
            <a:r>
              <a:rPr lang="he-IL" dirty="0"/>
              <a:t>אברהם נלחם בארבעת המלכים ומשיב את השלל</a:t>
            </a:r>
          </a:p>
          <a:p>
            <a:r>
              <a:rPr lang="he-IL" dirty="0"/>
              <a:t>אברהם מוכיח את אבימלך על אודות באר המים</a:t>
            </a:r>
            <a:r>
              <a:rPr lang="en-US" dirty="0"/>
              <a:t> </a:t>
            </a:r>
            <a:r>
              <a:rPr lang="he-IL" dirty="0"/>
              <a:t>אשר גזלו עבדי אבימלך.</a:t>
            </a:r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7"/>
          <a:stretch/>
        </p:blipFill>
        <p:spPr bwMode="auto">
          <a:xfrm>
            <a:off x="515207" y="1195757"/>
            <a:ext cx="3604510" cy="240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72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הדת והחברה זה לא </a:t>
            </a:r>
            <a:r>
              <a:rPr lang="he-IL" dirty="0" err="1"/>
              <a:t>הכל</a:t>
            </a:r>
            <a:r>
              <a:rPr lang="he-IL" dirty="0"/>
              <a:t>…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6" y="1304564"/>
            <a:ext cx="11159999" cy="540000"/>
          </a:xfrm>
        </p:spPr>
        <p:txBody>
          <a:bodyPr/>
          <a:lstStyle/>
          <a:p>
            <a:r>
              <a:rPr lang="he-IL" dirty="0"/>
              <a:t>אברהם הוא פרק המבוא...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515206" y="2025445"/>
            <a:ext cx="11160000" cy="385275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פרק ההמשך הוא משה רבנו ותורת משה שמוסיפים עוד רובד חדש בעולם...</a:t>
            </a:r>
          </a:p>
          <a:p>
            <a:pPr>
              <a:lnSpc>
                <a:spcPct val="200000"/>
              </a:lnSpc>
            </a:pPr>
            <a:r>
              <a:rPr lang="he-IL" dirty="0"/>
              <a:t>בפרק הבא: תורת משה והייחודיות שלה... </a:t>
            </a:r>
          </a:p>
        </p:txBody>
      </p:sp>
    </p:spTree>
    <p:extLst>
      <p:ext uri="{BB962C8B-B14F-4D97-AF65-F5344CB8AC3E}">
        <p14:creationId xmlns:p14="http://schemas.microsoft.com/office/powerpoint/2010/main" val="695181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18" y="3743867"/>
            <a:ext cx="9613777" cy="1415378"/>
          </a:xfrm>
        </p:spPr>
        <p:txBody>
          <a:bodyPr wrap="none" lIns="36000" tIns="36000" rIns="36000" bIns="3600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2288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55900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אלוהי אריסטו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העולם, האדם</a:t>
            </a:r>
            <a:r>
              <a:rPr lang="he-IL">
                <a:sym typeface="Varela Round"/>
              </a:rPr>
              <a:t>, אלוהים, הדת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אריסטו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עקרונות הפילוסופיה העתיקה...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172" y="1742820"/>
            <a:ext cx="2660924" cy="3556768"/>
          </a:xfrm>
        </p:spPr>
      </p:pic>
      <p:sp>
        <p:nvSpPr>
          <p:cNvPr id="2" name="TextBox 1"/>
          <p:cNvSpPr txBox="1"/>
          <p:nvPr/>
        </p:nvSpPr>
        <p:spPr>
          <a:xfrm>
            <a:off x="875134" y="5239178"/>
            <a:ext cx="190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err="1">
                <a:cs typeface="Varela Round" panose="00000500000000000000" pitchFamily="2" charset="-79"/>
              </a:rPr>
              <a:t>אריסטוטלס</a:t>
            </a:r>
            <a:endParaRPr lang="he-IL" dirty="0">
              <a:cs typeface="Varela Round" panose="00000500000000000000" pitchFamily="2" charset="-79"/>
            </a:endParaRPr>
          </a:p>
          <a:p>
            <a:pPr algn="ctr"/>
            <a:r>
              <a:rPr lang="he-IL" dirty="0">
                <a:cs typeface="Varela Round" panose="00000500000000000000" pitchFamily="2" charset="-79"/>
              </a:rPr>
              <a:t>384-322 לפה"ס</a:t>
            </a: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69685"/>
              </p:ext>
            </p:extLst>
          </p:nvPr>
        </p:nvGraphicFramePr>
        <p:xfrm>
          <a:off x="3355774" y="1749977"/>
          <a:ext cx="5508000" cy="35694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277"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>
                          <a:cs typeface="Varela Round" panose="00000500000000000000" pitchFamily="2" charset="-79"/>
                        </a:rPr>
                        <a:t>אריסטו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39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cs typeface="Varela Round" panose="00000500000000000000" pitchFamily="2" charset="-79"/>
                        </a:rPr>
                        <a:t>הדרגה הגבוהה ביותר עבור</a:t>
                      </a:r>
                      <a:r>
                        <a:rPr lang="he-IL" sz="2400" baseline="0" dirty="0">
                          <a:cs typeface="Varela Round" panose="00000500000000000000" pitchFamily="2" charset="-79"/>
                        </a:rPr>
                        <a:t> האדם היא מה שאנו תופסים בחושים שלנו</a:t>
                      </a:r>
                      <a:endParaRPr lang="he-IL" sz="2400" dirty="0"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39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aseline="0" dirty="0">
                          <a:cs typeface="Varela Round" panose="00000500000000000000" pitchFamily="2" charset="-79"/>
                        </a:rPr>
                        <a:t>בני האדם בשכלם מגדירים את המציאות</a:t>
                      </a:r>
                      <a:endParaRPr lang="he-IL" sz="2400" dirty="0"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398">
                <a:tc>
                  <a:txBody>
                    <a:bodyPr/>
                    <a:lstStyle/>
                    <a:p>
                      <a:pPr rtl="1"/>
                      <a:r>
                        <a:rPr lang="he-IL" sz="2400" dirty="0">
                          <a:cs typeface="Varela Round" panose="00000500000000000000" pitchFamily="2" charset="-79"/>
                        </a:rPr>
                        <a:t>העיסוק המרכזי</a:t>
                      </a:r>
                      <a:r>
                        <a:rPr lang="he-IL" sz="2400" baseline="0" dirty="0">
                          <a:cs typeface="Varela Round" panose="00000500000000000000" pitchFamily="2" charset="-79"/>
                        </a:rPr>
                        <a:t> הוא התבוננות בעולם וניסיון להבין אותו</a:t>
                      </a:r>
                      <a:endParaRPr lang="he-IL" sz="2400" dirty="0"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העולם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4 הסיבות, 4 היסודות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b="1" dirty="0"/>
              <a:t>חומר</a:t>
            </a:r>
            <a:r>
              <a:rPr lang="he-IL" dirty="0"/>
              <a:t> - למשל, אדם ופסל.</a:t>
            </a:r>
          </a:p>
          <a:p>
            <a:pPr>
              <a:lnSpc>
                <a:spcPct val="150000"/>
              </a:lnSpc>
            </a:pPr>
            <a:r>
              <a:rPr lang="he-IL" b="1" dirty="0"/>
              <a:t>צורה</a:t>
            </a:r>
            <a:r>
              <a:rPr lang="he-IL" dirty="0"/>
              <a:t> - למשל, תרנגולת חיה ומתה.</a:t>
            </a:r>
          </a:p>
          <a:p>
            <a:pPr>
              <a:lnSpc>
                <a:spcPct val="150000"/>
              </a:lnSpc>
            </a:pPr>
            <a:r>
              <a:rPr lang="he-IL" b="1" dirty="0"/>
              <a:t>סיבה</a:t>
            </a:r>
            <a:r>
              <a:rPr lang="he-IL" dirty="0"/>
              <a:t> - למה יש מחשב?</a:t>
            </a:r>
          </a:p>
          <a:p>
            <a:pPr>
              <a:lnSpc>
                <a:spcPct val="150000"/>
              </a:lnSpc>
            </a:pPr>
            <a:r>
              <a:rPr lang="he-IL" b="1" dirty="0"/>
              <a:t>תכלית</a:t>
            </a:r>
            <a:r>
              <a:rPr lang="he-IL" dirty="0"/>
              <a:t> - בשביל מה יש </a:t>
            </a:r>
            <a:r>
              <a:rPr lang="he-IL" dirty="0" err="1"/>
              <a:t>סמטרפון</a:t>
            </a:r>
            <a:r>
              <a:rPr lang="he-IL" dirty="0"/>
              <a:t>?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63154" y="5927094"/>
            <a:ext cx="43301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https://www.youtube.com/watch?v=FRckjsSPsj8</a:t>
            </a:r>
            <a:endParaRPr lang="he-IL" sz="1600" dirty="0">
              <a:cs typeface="Varela Round" panose="00000500000000000000" pitchFamily="2" charset="-79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7" y="2319995"/>
            <a:ext cx="4113400" cy="22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מדיה מקוונת 1" title="ￗﾐￗﾕￗﾕￗﾘￗﾐￗﾨ | ￗﾤￗﾪￗﾙￗﾗ ￗﾔￗﾡￗﾓￗﾨￗﾔ | ￗﾠￗﾙￗﾧￗﾜￗﾕￗﾓￗﾙￗﾐￗﾕￗﾟ">
            <a:hlinkClick r:id="" action="ppaction://media"/>
            <a:extLst>
              <a:ext uri="{FF2B5EF4-FFF2-40B4-BE49-F238E27FC236}">
                <a16:creationId xmlns:a16="http://schemas.microsoft.com/office/drawing/2014/main" id="{306694AF-1E70-4D0B-8FE9-5D203E797E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3154" y="1107977"/>
            <a:ext cx="6539545" cy="367849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9053C33-3C6F-4BBF-9F09-6254FB610A73}"/>
              </a:ext>
            </a:extLst>
          </p:cNvPr>
          <p:cNvSpPr txBox="1"/>
          <p:nvPr/>
        </p:nvSpPr>
        <p:spPr>
          <a:xfrm>
            <a:off x="1608075" y="4795351"/>
            <a:ext cx="34948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אווטאר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| פתיח הסדרה |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ניקלודיאון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43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האדם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התפקיד...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he-IL" dirty="0"/>
              <a:t>מה מייחד את הסנדלר במקצוע שלו?</a:t>
            </a:r>
          </a:p>
          <a:p>
            <a:pPr>
              <a:spcBef>
                <a:spcPts val="600"/>
              </a:spcBef>
            </a:pPr>
            <a:r>
              <a:rPr lang="he-IL" dirty="0"/>
              <a:t>מה מייחד את הצייד במקצוע שלו?</a:t>
            </a:r>
          </a:p>
          <a:p>
            <a:pPr>
              <a:spcBef>
                <a:spcPts val="600"/>
              </a:spcBef>
            </a:pPr>
            <a:r>
              <a:rPr lang="he-IL" dirty="0"/>
              <a:t>מה מייחד את היד של האדם להבדיל משאר הגוף?</a:t>
            </a:r>
          </a:p>
          <a:p>
            <a:pPr>
              <a:spcBef>
                <a:spcPts val="600"/>
              </a:spcBef>
            </a:pPr>
            <a:r>
              <a:rPr lang="he-IL" dirty="0"/>
              <a:t>מה מייחד את האדם כמכלול?</a:t>
            </a:r>
          </a:p>
          <a:p>
            <a:pPr>
              <a:spcBef>
                <a:spcPts val="600"/>
              </a:spcBef>
            </a:pPr>
            <a:endParaRPr lang="he-IL" dirty="0"/>
          </a:p>
        </p:txBody>
      </p:sp>
      <p:pic>
        <p:nvPicPr>
          <p:cNvPr id="1026" name="Picture 2" descr="https://image.shutterstock.com/image-photo/hunter-backpack-hunting-gun-autumn-260nw-7182087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6"/>
          <a:stretch/>
        </p:blipFill>
        <p:spPr bwMode="auto">
          <a:xfrm>
            <a:off x="360262" y="1238866"/>
            <a:ext cx="2753112" cy="1858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598" y="3180026"/>
            <a:ext cx="1710190" cy="25620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2"/>
          <a:stretch/>
        </p:blipFill>
        <p:spPr bwMode="auto">
          <a:xfrm>
            <a:off x="4901022" y="3913239"/>
            <a:ext cx="3482215" cy="2256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18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האדם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אז מה מייחד את האדם...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כסף </a:t>
            </a:r>
          </a:p>
          <a:p>
            <a:pPr>
              <a:lnSpc>
                <a:spcPct val="150000"/>
              </a:lnSpc>
            </a:pPr>
            <a:r>
              <a:rPr lang="he-IL" dirty="0"/>
              <a:t>כבוד </a:t>
            </a:r>
          </a:p>
          <a:p>
            <a:pPr>
              <a:lnSpc>
                <a:spcPct val="150000"/>
              </a:lnSpc>
            </a:pPr>
            <a:r>
              <a:rPr lang="he-IL" dirty="0"/>
              <a:t>תענוג 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מין 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אוכל  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90" y="3429001"/>
            <a:ext cx="3154990" cy="21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001433B-68CF-4B0E-9C7B-56A34F877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1" y="2160047"/>
            <a:ext cx="3259611" cy="23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4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האדם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אז מה מייחד את האדם...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כסף - חסר ערך כשלעצמו ונועד כדי להשיג מוצרים אחרים</a:t>
            </a:r>
          </a:p>
          <a:p>
            <a:pPr>
              <a:lnSpc>
                <a:spcPct val="150000"/>
              </a:lnSpc>
            </a:pPr>
            <a:r>
              <a:rPr lang="he-IL" dirty="0"/>
              <a:t>כבוד - מקור האושר הוא לא באדם עצמו אלא באחרים שנותנים לו את הכבוד</a:t>
            </a:r>
          </a:p>
          <a:p>
            <a:pPr>
              <a:lnSpc>
                <a:spcPct val="150000"/>
              </a:lnSpc>
            </a:pPr>
            <a:r>
              <a:rPr lang="he-IL" dirty="0"/>
              <a:t>תענוג 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מין 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אוכל  </a:t>
            </a: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</a:rPr>
              <a:t>לכן...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8633" y="3539576"/>
            <a:ext cx="7755232" cy="14350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he-IL" sz="2000" dirty="0">
                <a:cs typeface="Varela Round" panose="00000500000000000000" pitchFamily="2" charset="-79"/>
              </a:rPr>
              <a:t>לא משהו שמייחד את האדם. גם בהמות וגם חיות יכולות להגיע לעונג: </a:t>
            </a:r>
            <a:br>
              <a:rPr lang="en-US" sz="2000" dirty="0"/>
            </a:br>
            <a:r>
              <a:rPr lang="he-IL" sz="2000" dirty="0">
                <a:cs typeface="Varela Round" panose="00000500000000000000" pitchFamily="2" charset="-79"/>
              </a:rPr>
              <a:t>גם החיות מקיימות יחסי מין, וגם החיות אוכלות.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he-IL" sz="2000" dirty="0">
                <a:cs typeface="Varela Round" panose="00000500000000000000" pitchFamily="2" charset="-79"/>
              </a:rPr>
              <a:t>תענוג זה לא הדבר שמייחד את האדם דווקא</a:t>
            </a:r>
          </a:p>
        </p:txBody>
      </p:sp>
      <p:sp>
        <p:nvSpPr>
          <p:cNvPr id="5" name="סוגר מסולסל שמאלי 4"/>
          <p:cNvSpPr/>
          <p:nvPr/>
        </p:nvSpPr>
        <p:spPr>
          <a:xfrm>
            <a:off x="9718265" y="3639952"/>
            <a:ext cx="381000" cy="1234256"/>
          </a:xfrm>
          <a:prstGeom prst="leftBrace">
            <a:avLst>
              <a:gd name="adj1" fmla="val 28978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499329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1297</Words>
  <Application>Microsoft Office PowerPoint</Application>
  <PresentationFormat>מותאם אישית</PresentationFormat>
  <Paragraphs>207</Paragraphs>
  <Slides>32</Slides>
  <Notes>28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6" baseType="lpstr">
      <vt:lpstr>Arial</vt:lpstr>
      <vt:lpstr>Calibri</vt:lpstr>
      <vt:lpstr>Varela Round</vt:lpstr>
      <vt:lpstr>ערכת נושא Office</vt:lpstr>
      <vt:lpstr>מערכת שידורים לאומית</vt:lpstr>
      <vt:lpstr>אלוהי אברהם אלוהי אריסטו</vt:lpstr>
      <vt:lpstr>מה נלמד היום </vt:lpstr>
      <vt:lpstr>אלוהי אריסטו</vt:lpstr>
      <vt:lpstr>אריסטו</vt:lpstr>
      <vt:lpstr>העולם</vt:lpstr>
      <vt:lpstr>האדם</vt:lpstr>
      <vt:lpstr>האדם</vt:lpstr>
      <vt:lpstr>האדם</vt:lpstr>
      <vt:lpstr>האדם - התכלית</vt:lpstr>
      <vt:lpstr>האדם - התכלית</vt:lpstr>
      <vt:lpstr>אלוהים</vt:lpstr>
      <vt:lpstr>אלוהים</vt:lpstr>
      <vt:lpstr>הדת</vt:lpstr>
      <vt:lpstr>הדת והעיון</vt:lpstr>
      <vt:lpstr>הפסקה</vt:lpstr>
      <vt:lpstr>אלוהי אברהם אלוהי אריסטו</vt:lpstr>
      <vt:lpstr>מה נלמד בחלק זה </vt:lpstr>
      <vt:lpstr>אלוהי אברהם</vt:lpstr>
      <vt:lpstr>אברהם</vt:lpstr>
      <vt:lpstr>העולם: סדר ואי סדר</vt:lpstr>
      <vt:lpstr>העולם: סדר ואי סדר</vt:lpstr>
      <vt:lpstr>האדם</vt:lpstr>
      <vt:lpstr>האדם</vt:lpstr>
      <vt:lpstr>האדם - התכלית: התנהגות</vt:lpstr>
      <vt:lpstr>האדם - התכלית: התנהגות</vt:lpstr>
      <vt:lpstr>אלוהים</vt:lpstr>
      <vt:lpstr>אלוהים</vt:lpstr>
      <vt:lpstr>הדת</vt:lpstr>
      <vt:lpstr>הדת והחברה</vt:lpstr>
      <vt:lpstr>הדת והחברה זה לא הכל…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נעמה כהן-לוז</cp:lastModifiedBy>
  <cp:revision>76</cp:revision>
  <dcterms:created xsi:type="dcterms:W3CDTF">2020-03-15T19:13:03Z</dcterms:created>
  <dcterms:modified xsi:type="dcterms:W3CDTF">2020-04-16T11:24:42Z</dcterms:modified>
</cp:coreProperties>
</file>