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282" r:id="rId3"/>
    <p:sldId id="315" r:id="rId4"/>
    <p:sldId id="284" r:id="rId5"/>
    <p:sldId id="285" r:id="rId6"/>
    <p:sldId id="286" r:id="rId7"/>
    <p:sldId id="287" r:id="rId8"/>
    <p:sldId id="283" r:id="rId9"/>
    <p:sldId id="301" r:id="rId10"/>
    <p:sldId id="303" r:id="rId11"/>
    <p:sldId id="304" r:id="rId12"/>
    <p:sldId id="302" r:id="rId13"/>
    <p:sldId id="308" r:id="rId14"/>
    <p:sldId id="305" r:id="rId15"/>
    <p:sldId id="306" r:id="rId16"/>
    <p:sldId id="307" r:id="rId17"/>
    <p:sldId id="310" r:id="rId18"/>
    <p:sldId id="309" r:id="rId19"/>
    <p:sldId id="311" r:id="rId20"/>
    <p:sldId id="257" r:id="rId21"/>
    <p:sldId id="313" r:id="rId22"/>
    <p:sldId id="314" r:id="rId23"/>
    <p:sldId id="288" r:id="rId24"/>
    <p:sldId id="289" r:id="rId25"/>
    <p:sldId id="294" r:id="rId26"/>
    <p:sldId id="291" r:id="rId27"/>
    <p:sldId id="292" r:id="rId28"/>
    <p:sldId id="293" r:id="rId29"/>
    <p:sldId id="295" r:id="rId30"/>
    <p:sldId id="298" r:id="rId31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Varela Round" panose="00000500000000000000" pitchFamily="2" charset="-79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B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-594" y="90"/>
      </p:cViewPr>
      <p:guideLst>
        <p:guide orient="horz" pos="2137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ariv.co.il/corona/corona-israel/Article-755254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NOROFBMPkc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0700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2139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82" name="Google Shape;28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95678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200" u="sng" dirty="0">
                <a:solidFill>
                  <a:schemeClr val="hlink"/>
                </a:solidFill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  <a:hlinkClick r:id="rId3"/>
              </a:rPr>
              <a:t>https://www.maariv.co.il/corona/corona-israel/Article-755254</a:t>
            </a:r>
            <a:endParaRPr sz="1200" u="sng" dirty="0">
              <a:solidFill>
                <a:schemeClr val="hlink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87" name="Google Shape;28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97" name="Google Shape;29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03" name="Google Shape;30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12" name="Google Shape;31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hlinkClick r:id="rId3"/>
              </a:rPr>
              <a:t>https://www.youtube.com/watch?v=oNOROFBMPkc</a:t>
            </a:r>
            <a:endParaRPr lang="he-I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82" name="Google Shape;28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59581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16000" y="2693989"/>
            <a:ext cx="111600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2"/>
          <p:cNvSpPr/>
          <p:nvPr/>
        </p:nvSpPr>
        <p:spPr>
          <a:xfrm>
            <a:off x="-670069" y="6569428"/>
            <a:ext cx="2624100" cy="459000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-1488810" y="6304086"/>
            <a:ext cx="3246300" cy="192900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9986482" y="-439221"/>
            <a:ext cx="4205700" cy="6318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8259471" y="6565100"/>
            <a:ext cx="4434300" cy="7965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l="33056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מונה">
  <p:cSld name="כותרת ותמונה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161147" y="964351"/>
            <a:ext cx="8483100" cy="57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9" name="Google Shape;69;p10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700" cy="6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/>
          <p:nvPr/>
        </p:nvSpPr>
        <p:spPr>
          <a:xfrm>
            <a:off x="11186073" y="5980332"/>
            <a:ext cx="1591200" cy="155700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71" name="Google Shape;71;p10"/>
          <p:cNvSpPr/>
          <p:nvPr/>
        </p:nvSpPr>
        <p:spPr>
          <a:xfrm>
            <a:off x="11032901" y="950191"/>
            <a:ext cx="1159200" cy="3474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iw-IL" sz="1800" b="0" i="0" u="none" strike="noStrike" cap="none" dirty="0">
                <a:solidFill>
                  <a:schemeClr val="lt1"/>
                </a:solidFill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72" name="Google Shape;72;p10"/>
          <p:cNvSpPr/>
          <p:nvPr/>
        </p:nvSpPr>
        <p:spPr>
          <a:xfrm>
            <a:off x="-484994" y="320177"/>
            <a:ext cx="2095500" cy="3696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73" name="Google Shape;73;p10"/>
          <p:cNvSpPr/>
          <p:nvPr/>
        </p:nvSpPr>
        <p:spPr>
          <a:xfrm>
            <a:off x="10586241" y="6268720"/>
            <a:ext cx="2190900" cy="4173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כותרת ושתי תמונות">
  <p:cSld name="1_כותרת ושתי תמונות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>
            <a:spLocks noGrp="1"/>
          </p:cNvSpPr>
          <p:nvPr>
            <p:ph type="pic" idx="2"/>
          </p:nvPr>
        </p:nvSpPr>
        <p:spPr>
          <a:xfrm>
            <a:off x="6444696" y="978201"/>
            <a:ext cx="5395200" cy="3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6" name="Google Shape;76;p11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00" cy="6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/>
          <p:nvPr/>
        </p:nvSpPr>
        <p:spPr>
          <a:xfrm>
            <a:off x="11186073" y="5980332"/>
            <a:ext cx="1591200" cy="155700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78" name="Google Shape;78;p11"/>
          <p:cNvSpPr/>
          <p:nvPr/>
        </p:nvSpPr>
        <p:spPr>
          <a:xfrm>
            <a:off x="-413012" y="764744"/>
            <a:ext cx="1159200" cy="4269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iw-IL" sz="1800" b="0" i="0" u="none" strike="noStrike" cap="none" dirty="0">
                <a:solidFill>
                  <a:schemeClr val="lt1"/>
                </a:solidFill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79" name="Google Shape;79;p11"/>
          <p:cNvSpPr/>
          <p:nvPr/>
        </p:nvSpPr>
        <p:spPr>
          <a:xfrm>
            <a:off x="-484994" y="320177"/>
            <a:ext cx="2095500" cy="3696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80" name="Google Shape;80;p11"/>
          <p:cNvSpPr/>
          <p:nvPr/>
        </p:nvSpPr>
        <p:spPr>
          <a:xfrm>
            <a:off x="10586241" y="6268720"/>
            <a:ext cx="2190900" cy="4173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81" name="Google Shape;81;p11"/>
          <p:cNvSpPr>
            <a:spLocks noGrp="1"/>
          </p:cNvSpPr>
          <p:nvPr>
            <p:ph type="pic" idx="3"/>
          </p:nvPr>
        </p:nvSpPr>
        <p:spPr>
          <a:xfrm>
            <a:off x="843274" y="978201"/>
            <a:ext cx="5395200" cy="3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שלוש תמונות">
  <p:cSld name="כותרת ושלוש תמונות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>
            <a:spLocks noGrp="1"/>
          </p:cNvSpPr>
          <p:nvPr>
            <p:ph type="pic" idx="2"/>
          </p:nvPr>
        </p:nvSpPr>
        <p:spPr>
          <a:xfrm>
            <a:off x="5513040" y="1030562"/>
            <a:ext cx="5395200" cy="3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4" name="Google Shape;84;p12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700" cy="6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/>
          <p:nvPr/>
        </p:nvSpPr>
        <p:spPr>
          <a:xfrm>
            <a:off x="11186073" y="5980332"/>
            <a:ext cx="1591200" cy="155700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86" name="Google Shape;86;p12"/>
          <p:cNvSpPr/>
          <p:nvPr/>
        </p:nvSpPr>
        <p:spPr>
          <a:xfrm>
            <a:off x="-413012" y="764744"/>
            <a:ext cx="1159200" cy="4269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iw-IL" sz="1800" b="0" i="0" u="none" strike="noStrike" cap="none" dirty="0">
                <a:solidFill>
                  <a:schemeClr val="lt1"/>
                </a:solidFill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87" name="Google Shape;87;p12"/>
          <p:cNvSpPr/>
          <p:nvPr/>
        </p:nvSpPr>
        <p:spPr>
          <a:xfrm>
            <a:off x="-484994" y="320177"/>
            <a:ext cx="2095500" cy="3696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88" name="Google Shape;88;p12"/>
          <p:cNvSpPr/>
          <p:nvPr/>
        </p:nvSpPr>
        <p:spPr>
          <a:xfrm>
            <a:off x="10586241" y="6268720"/>
            <a:ext cx="2190900" cy="4173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89" name="Google Shape;89;p12"/>
          <p:cNvSpPr>
            <a:spLocks noGrp="1"/>
          </p:cNvSpPr>
          <p:nvPr>
            <p:ph type="pic" idx="3"/>
          </p:nvPr>
        </p:nvSpPr>
        <p:spPr>
          <a:xfrm>
            <a:off x="1241442" y="1030562"/>
            <a:ext cx="41148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0" name="Google Shape;90;p12"/>
          <p:cNvSpPr>
            <a:spLocks noGrp="1"/>
          </p:cNvSpPr>
          <p:nvPr>
            <p:ph type="pic" idx="4"/>
          </p:nvPr>
        </p:nvSpPr>
        <p:spPr>
          <a:xfrm>
            <a:off x="1241442" y="3932962"/>
            <a:ext cx="41148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ארבע תמונות">
  <p:cSld name="כותרת וארבע תמונות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700" cy="6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/>
          <p:nvPr/>
        </p:nvSpPr>
        <p:spPr>
          <a:xfrm>
            <a:off x="11186073" y="5980332"/>
            <a:ext cx="1591200" cy="155700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10171544" y="938558"/>
            <a:ext cx="2190900" cy="4269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iw-IL" sz="1800" b="0" i="0" u="none" strike="noStrike" cap="none" dirty="0">
                <a:solidFill>
                  <a:schemeClr val="lt1"/>
                </a:solidFill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-484994" y="320177"/>
            <a:ext cx="2095500" cy="3696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10586241" y="6268720"/>
            <a:ext cx="2190900" cy="4173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97" name="Google Shape;97;p13"/>
          <p:cNvSpPr>
            <a:spLocks noGrp="1"/>
          </p:cNvSpPr>
          <p:nvPr>
            <p:ph type="pic" idx="2"/>
          </p:nvPr>
        </p:nvSpPr>
        <p:spPr>
          <a:xfrm>
            <a:off x="154519" y="1073695"/>
            <a:ext cx="41148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8" name="Google Shape;98;p13"/>
          <p:cNvSpPr>
            <a:spLocks noGrp="1"/>
          </p:cNvSpPr>
          <p:nvPr>
            <p:ph type="pic" idx="3"/>
          </p:nvPr>
        </p:nvSpPr>
        <p:spPr>
          <a:xfrm>
            <a:off x="154519" y="3976095"/>
            <a:ext cx="41148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9" name="Google Shape;99;p13"/>
          <p:cNvSpPr>
            <a:spLocks noGrp="1"/>
          </p:cNvSpPr>
          <p:nvPr>
            <p:ph type="pic" idx="4"/>
          </p:nvPr>
        </p:nvSpPr>
        <p:spPr>
          <a:xfrm>
            <a:off x="4414862" y="1073695"/>
            <a:ext cx="41148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0" name="Google Shape;100;p13"/>
          <p:cNvSpPr>
            <a:spLocks noGrp="1"/>
          </p:cNvSpPr>
          <p:nvPr>
            <p:ph type="pic" idx="5"/>
          </p:nvPr>
        </p:nvSpPr>
        <p:spPr>
          <a:xfrm>
            <a:off x="4414862" y="3976095"/>
            <a:ext cx="41148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212943" y="1396870"/>
            <a:ext cx="13177500" cy="2979000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iw-IL" sz="1800" b="0" i="0" u="none" strike="noStrike" cap="none" dirty="0">
                <a:solidFill>
                  <a:schemeClr val="lt1"/>
                </a:solidFill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  </a:t>
            </a:r>
            <a:endParaRPr sz="1800" b="0" i="0" u="none" strike="noStrike" cap="none" dirty="0">
              <a:solidFill>
                <a:schemeClr val="dk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516000" y="1405526"/>
            <a:ext cx="1116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3"/>
          <p:cNvSpPr/>
          <p:nvPr/>
        </p:nvSpPr>
        <p:spPr>
          <a:xfrm>
            <a:off x="7329949" y="6155858"/>
            <a:ext cx="5334000" cy="557700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9501144" y="5870968"/>
            <a:ext cx="3049800" cy="205800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501113" y="163632"/>
            <a:ext cx="1428000" cy="3225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516000" y="2794910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2"/>
          </p:nvPr>
        </p:nvSpPr>
        <p:spPr>
          <a:xfrm>
            <a:off x="516000" y="36442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0" name="Google Shape;30;p3"/>
          <p:cNvSpPr/>
          <p:nvPr/>
        </p:nvSpPr>
        <p:spPr>
          <a:xfrm>
            <a:off x="10059465" y="87232"/>
            <a:ext cx="2769000" cy="4512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 preserve="1" userDrawn="1">
  <p:cSld name="1_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8"/>
          <p:cNvSpPr txBox="1">
            <a:spLocks noGrp="1"/>
          </p:cNvSpPr>
          <p:nvPr>
            <p:ph type="body" idx="2"/>
          </p:nvPr>
        </p:nvSpPr>
        <p:spPr>
          <a:xfrm>
            <a:off x="515273" y="1059388"/>
            <a:ext cx="11160000" cy="481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68288" lvl="0" indent="-26828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 dirty="0"/>
          </a:p>
        </p:txBody>
      </p:sp>
      <p:sp>
        <p:nvSpPr>
          <p:cNvPr id="32" name="Google Shape;32;p38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125504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38"/>
          <p:cNvSpPr/>
          <p:nvPr/>
        </p:nvSpPr>
        <p:spPr>
          <a:xfrm>
            <a:off x="9664804" y="5699022"/>
            <a:ext cx="4766700" cy="357600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36" name="Google Shape;36;p38"/>
          <p:cNvSpPr/>
          <p:nvPr/>
        </p:nvSpPr>
        <p:spPr>
          <a:xfrm>
            <a:off x="-260562" y="181684"/>
            <a:ext cx="2598900" cy="2169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37" name="Google Shape;37;p38"/>
          <p:cNvSpPr/>
          <p:nvPr/>
        </p:nvSpPr>
        <p:spPr>
          <a:xfrm>
            <a:off x="-488825" y="468418"/>
            <a:ext cx="2969400" cy="3696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38" name="Google Shape;38;p38"/>
          <p:cNvSpPr/>
          <p:nvPr/>
        </p:nvSpPr>
        <p:spPr>
          <a:xfrm>
            <a:off x="9010091" y="6104087"/>
            <a:ext cx="3755700" cy="6744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8929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8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125504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38"/>
          <p:cNvSpPr txBox="1">
            <a:spLocks noGrp="1"/>
          </p:cNvSpPr>
          <p:nvPr>
            <p:ph type="body" idx="1"/>
          </p:nvPr>
        </p:nvSpPr>
        <p:spPr>
          <a:xfrm>
            <a:off x="515275" y="1059388"/>
            <a:ext cx="1116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34" name="Google Shape;34;p38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11160000" cy="4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68288" lvl="0" indent="-26828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 dirty="0"/>
          </a:p>
        </p:txBody>
      </p:sp>
      <p:sp>
        <p:nvSpPr>
          <p:cNvPr id="35" name="Google Shape;35;p38"/>
          <p:cNvSpPr/>
          <p:nvPr/>
        </p:nvSpPr>
        <p:spPr>
          <a:xfrm>
            <a:off x="9664804" y="5699022"/>
            <a:ext cx="4766700" cy="357600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36" name="Google Shape;36;p38"/>
          <p:cNvSpPr/>
          <p:nvPr/>
        </p:nvSpPr>
        <p:spPr>
          <a:xfrm>
            <a:off x="-260562" y="181684"/>
            <a:ext cx="2598900" cy="2169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37" name="Google Shape;37;p38"/>
          <p:cNvSpPr/>
          <p:nvPr/>
        </p:nvSpPr>
        <p:spPr>
          <a:xfrm>
            <a:off x="-488825" y="468418"/>
            <a:ext cx="2969400" cy="3696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38" name="Google Shape;38;p38"/>
          <p:cNvSpPr/>
          <p:nvPr/>
        </p:nvSpPr>
        <p:spPr>
          <a:xfrm>
            <a:off x="9010091" y="6104087"/>
            <a:ext cx="3755700" cy="6744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0460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 preserve="1" userDrawn="1">
  <p:cSld name="1_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8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125504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38"/>
          <p:cNvSpPr/>
          <p:nvPr/>
        </p:nvSpPr>
        <p:spPr>
          <a:xfrm>
            <a:off x="9664804" y="5699022"/>
            <a:ext cx="4766700" cy="357600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36" name="Google Shape;36;p38"/>
          <p:cNvSpPr/>
          <p:nvPr/>
        </p:nvSpPr>
        <p:spPr>
          <a:xfrm>
            <a:off x="-260562" y="181684"/>
            <a:ext cx="2598900" cy="2169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37" name="Google Shape;37;p38"/>
          <p:cNvSpPr/>
          <p:nvPr/>
        </p:nvSpPr>
        <p:spPr>
          <a:xfrm>
            <a:off x="-488825" y="468418"/>
            <a:ext cx="2969400" cy="3696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38" name="Google Shape;38;p38"/>
          <p:cNvSpPr/>
          <p:nvPr/>
        </p:nvSpPr>
        <p:spPr>
          <a:xfrm>
            <a:off x="9010091" y="6104087"/>
            <a:ext cx="3755700" cy="6744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1321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400" cy="5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  <a:defRPr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-910416" y="6189198"/>
            <a:ext cx="3068700" cy="118800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10082352" y="81722"/>
            <a:ext cx="5300100" cy="2217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-2155687" y="6347804"/>
            <a:ext cx="5559000" cy="4704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1" y="5878199"/>
            <a:ext cx="4766100" cy="357600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4" name="Google Shape;54;p7"/>
          <p:cNvSpPr/>
          <p:nvPr/>
        </p:nvSpPr>
        <p:spPr>
          <a:xfrm>
            <a:off x="8667715" y="-110812"/>
            <a:ext cx="5300100" cy="2217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0" y="6306749"/>
            <a:ext cx="7724400" cy="6744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1" y="5878199"/>
            <a:ext cx="4766100" cy="357600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0" name="Google Shape;60;p8"/>
          <p:cNvSpPr/>
          <p:nvPr/>
        </p:nvSpPr>
        <p:spPr>
          <a:xfrm>
            <a:off x="8667715" y="-110812"/>
            <a:ext cx="5300100" cy="2217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1" name="Google Shape;61;p8"/>
          <p:cNvSpPr/>
          <p:nvPr/>
        </p:nvSpPr>
        <p:spPr>
          <a:xfrm>
            <a:off x="0" y="6306749"/>
            <a:ext cx="7724400" cy="6744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כותרת בלבד">
  <p:cSld name="1_כותרת בלבד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 i="0" u="none" strike="noStrike" cap="none">
                <a:solidFill>
                  <a:srgbClr val="002060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9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65" name="Google Shape;65;p9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66" name="Google Shape;66;p9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9C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he-IL"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9C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he-IL"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9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Arial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9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9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9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9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9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9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9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9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iw-IL" smtClean="0"/>
              <a:pPr/>
              <a:t>‹#›</a:t>
            </a:fld>
            <a:endParaRPr lang="iw-IL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2" r:id="rId3"/>
    <p:sldLayoutId id="2147483661" r:id="rId4"/>
    <p:sldLayoutId id="214748366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Varela Round" panose="00000500000000000000" pitchFamily="2" charset="-79"/>
          <a:ea typeface="Varela Round" panose="00000500000000000000" pitchFamily="2" charset="-79"/>
          <a:cs typeface="Varela Round" panose="00000500000000000000" pitchFamily="2" charset="-79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Varela Round" panose="00000500000000000000" pitchFamily="2" charset="-79"/>
          <a:ea typeface="Varela Round" panose="00000500000000000000" pitchFamily="2" charset="-79"/>
          <a:cs typeface="Varela Round" panose="00000500000000000000" pitchFamily="2" charset="-79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LW-JqmP_LXo?feature=oembed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oNOROFBMPkc?feature=oembed" TargetMode="Externa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he-IL" dirty="0"/>
              <a:t>מערכת שידורים לאומית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e-IL" altLang="he-IL" dirty="0"/>
              <a:t>אם אימא של גל תקרא את ההתכתבויות בפלאפון, היא תפגע בפרטיות של גל.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altLang="he-IL" dirty="0"/>
              <a:t>אך כאן הסיבה לפגיעה בפרטיות היא הדאגה לשלומה ולביטחונה של גל.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altLang="he-IL" dirty="0"/>
              <a:t>כלומר, יש שתי </a:t>
            </a:r>
            <a:r>
              <a:rPr lang="he-IL" altLang="he-IL" b="1" dirty="0">
                <a:solidFill>
                  <a:srgbClr val="0070C0"/>
                </a:solidFill>
              </a:rPr>
              <a:t>זכויות מתנגשות:</a:t>
            </a:r>
            <a:endParaRPr lang="en-US" altLang="he-IL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he-IL" altLang="he-IL" dirty="0"/>
              <a:t>הזכות לשלומה ולביטחונה של גל</a:t>
            </a:r>
          </a:p>
          <a:p>
            <a:pPr>
              <a:lnSpc>
                <a:spcPct val="150000"/>
              </a:lnSpc>
            </a:pPr>
            <a:r>
              <a:rPr lang="he-IL" altLang="he-IL" dirty="0"/>
              <a:t>הזכות לפרטיות של גל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altLang="he-IL" b="1" dirty="0">
                <a:solidFill>
                  <a:srgbClr val="0070C0"/>
                </a:solidFill>
              </a:rPr>
              <a:t>המטרה </a:t>
            </a:r>
            <a:r>
              <a:rPr lang="he-IL" altLang="he-IL" dirty="0"/>
              <a:t>של אימא של גל היא לעזור לדנה להבטיח את ביטחונה מבחינה נפשית (שלא תהיה עצובה) ומבחינה פיזית (שלא תפגע). </a:t>
            </a:r>
          </a:p>
        </p:txBody>
      </p:sp>
    </p:spTree>
    <p:extLst>
      <p:ext uri="{BB962C8B-B14F-4D97-AF65-F5344CB8AC3E}">
        <p14:creationId xmlns:p14="http://schemas.microsoft.com/office/powerpoint/2010/main" val="289254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he-IL" altLang="he-IL" dirty="0"/>
              <a:t>התשובה היא: </a:t>
            </a:r>
            <a:br>
              <a:rPr lang="he-IL" altLang="he-IL" dirty="0"/>
            </a:br>
            <a:endParaRPr lang="he-IL" altLang="he-IL" dirty="0"/>
          </a:p>
          <a:p>
            <a:pPr marL="0" lvl="0" indent="0">
              <a:lnSpc>
                <a:spcPct val="150000"/>
              </a:lnSpc>
              <a:buNone/>
            </a:pPr>
            <a:endParaRPr lang="he-IL" altLang="he-IL" dirty="0"/>
          </a:p>
          <a:p>
            <a:pPr marL="0" lvl="0" indent="0">
              <a:lnSpc>
                <a:spcPct val="150000"/>
              </a:lnSpc>
              <a:buNone/>
            </a:pPr>
            <a:r>
              <a:rPr lang="he-IL" altLang="he-IL" dirty="0"/>
              <a:t>הביטחון שלנו חשוב מאוד, וכדי להגן על הביטחון שלנו,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altLang="he-IL" dirty="0"/>
              <a:t>מותר לפגוע בזכויות אחרות שלנו.</a:t>
            </a:r>
          </a:p>
          <a:p>
            <a:pPr marL="0" lvl="0" indent="0">
              <a:lnSpc>
                <a:spcPct val="150000"/>
              </a:lnSpc>
              <a:buNone/>
            </a:pPr>
            <a:endParaRPr lang="he-IL" altLang="he-IL" dirty="0"/>
          </a:p>
          <a:p>
            <a:pPr marL="0" lvl="0" indent="0">
              <a:lnSpc>
                <a:spcPct val="150000"/>
              </a:lnSpc>
              <a:buNone/>
            </a:pPr>
            <a:endParaRPr lang="he-IL" altLang="he-IL" dirty="0"/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sz="3400" dirty="0"/>
              <a:t>אך האם זה מצדיק פגיעה בזכות של גל לפרטיות?</a:t>
            </a:r>
            <a:endParaRPr lang="he-IL" sz="3400" dirty="0"/>
          </a:p>
        </p:txBody>
      </p:sp>
      <p:sp>
        <p:nvSpPr>
          <p:cNvPr id="5" name="מלבן: פינות מעוגלות 4"/>
          <p:cNvSpPr/>
          <p:nvPr/>
        </p:nvSpPr>
        <p:spPr>
          <a:xfrm>
            <a:off x="5397910" y="4109680"/>
            <a:ext cx="4124408" cy="96981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he-IL" altLang="he-IL" sz="30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אבל - לא בכל מקרה!</a:t>
            </a:r>
          </a:p>
        </p:txBody>
      </p:sp>
      <p:sp>
        <p:nvSpPr>
          <p:cNvPr id="7" name="מלבן מעוגל 6"/>
          <p:cNvSpPr/>
          <p:nvPr/>
        </p:nvSpPr>
        <p:spPr>
          <a:xfrm>
            <a:off x="7452852" y="1625857"/>
            <a:ext cx="2069466" cy="85898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he-IL" altLang="he-IL" sz="40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כן! </a:t>
            </a:r>
          </a:p>
        </p:txBody>
      </p:sp>
    </p:spTree>
    <p:extLst>
      <p:ext uri="{BB962C8B-B14F-4D97-AF65-F5344CB8AC3E}">
        <p14:creationId xmlns:p14="http://schemas.microsoft.com/office/powerpoint/2010/main" val="47913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1357746" y="771540"/>
            <a:ext cx="9476509" cy="854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altLang="he-IL" sz="30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צריך לבדוק אם החשש לביטחונה של גל הוא ממשי</a:t>
            </a:r>
            <a:endParaRPr lang="he-IL" sz="30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727364" y="3329405"/>
            <a:ext cx="10737272" cy="1242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50000"/>
              </a:lnSpc>
            </a:pPr>
            <a:r>
              <a:rPr lang="he-IL" altLang="he-IL" sz="30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צריך לבדוק אם יש דרכים אחרות להגן על שלומה של גל </a:t>
            </a:r>
          </a:p>
          <a:p>
            <a:pPr algn="ctr" rtl="1">
              <a:lnSpc>
                <a:spcPct val="150000"/>
              </a:lnSpc>
            </a:pPr>
            <a:r>
              <a:rPr lang="he-IL" altLang="he-IL" sz="30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- בלי לפגוע בפרטיות שלה</a:t>
            </a:r>
            <a:endParaRPr lang="he-IL" sz="30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" name="חץ ימינה 11"/>
          <p:cNvSpPr/>
          <p:nvPr/>
        </p:nvSpPr>
        <p:spPr>
          <a:xfrm rot="5400000">
            <a:off x="5711188" y="2082565"/>
            <a:ext cx="769625" cy="790575"/>
          </a:xfrm>
          <a:prstGeom prst="rightArrow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5412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/>
          <p:cNvSpPr>
            <a:spLocks noGrp="1"/>
          </p:cNvSpPr>
          <p:nvPr>
            <p:ph type="body" idx="4294967295"/>
          </p:nvPr>
        </p:nvSpPr>
        <p:spPr>
          <a:xfrm>
            <a:off x="2105819" y="3435350"/>
            <a:ext cx="7980363" cy="13128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76200" indent="0" algn="ctr">
              <a:lnSpc>
                <a:spcPct val="150000"/>
              </a:lnSpc>
              <a:buClr>
                <a:srgbClr val="000000"/>
              </a:buClr>
              <a:buNone/>
            </a:pPr>
            <a:r>
              <a:rPr lang="he-IL" altLang="he-IL" sz="2800" dirty="0"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בדרך זאת אפשר להשיג את המטרה של הגנה על ביטחונה ועל שלומה של גל?</a:t>
            </a:r>
          </a:p>
        </p:txBody>
      </p:sp>
      <p:sp>
        <p:nvSpPr>
          <p:cNvPr id="5" name="חץ למעלה-למטה 4"/>
          <p:cNvSpPr/>
          <p:nvPr/>
        </p:nvSpPr>
        <p:spPr>
          <a:xfrm>
            <a:off x="4791375" y="896036"/>
            <a:ext cx="2609250" cy="2410691"/>
          </a:xfrm>
          <a:prstGeom prst="upDownArrow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או אולי?</a:t>
            </a:r>
          </a:p>
        </p:txBody>
      </p:sp>
      <p:sp>
        <p:nvSpPr>
          <p:cNvPr id="7" name="מלבן: פינות מעוגלות 6"/>
          <p:cNvSpPr/>
          <p:nvPr/>
        </p:nvSpPr>
        <p:spPr>
          <a:xfrm>
            <a:off x="7621150" y="1498708"/>
            <a:ext cx="4065577" cy="12053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altLang="he-IL" sz="2800" dirty="0">
                <a:solidFill>
                  <a:srgbClr val="12B4B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לדבר עם חברותיה?</a:t>
            </a:r>
          </a:p>
        </p:txBody>
      </p:sp>
      <p:sp>
        <p:nvSpPr>
          <p:cNvPr id="8" name="מלבן: פינות מעוגלות 7"/>
          <p:cNvSpPr/>
          <p:nvPr/>
        </p:nvSpPr>
        <p:spPr>
          <a:xfrm>
            <a:off x="401527" y="1630690"/>
            <a:ext cx="4169325" cy="1181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altLang="he-IL" sz="2800" dirty="0">
                <a:solidFill>
                  <a:srgbClr val="12B4B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אימא של גל יכולה</a:t>
            </a:r>
            <a:br>
              <a:rPr lang="en-US" altLang="he-IL" sz="2800" dirty="0">
                <a:solidFill>
                  <a:srgbClr val="12B4B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altLang="he-IL" sz="2800" dirty="0">
                <a:solidFill>
                  <a:srgbClr val="12B4B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לדבר איתה?</a:t>
            </a:r>
          </a:p>
        </p:txBody>
      </p:sp>
    </p:spTree>
    <p:extLst>
      <p:ext uri="{BB962C8B-B14F-4D97-AF65-F5344CB8AC3E}">
        <p14:creationId xmlns:p14="http://schemas.microsoft.com/office/powerpoint/2010/main" val="3033610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e-IL" altLang="he-IL" dirty="0"/>
              <a:t>מה דעתכם: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1"/>
          </p:nvPr>
        </p:nvSpPr>
        <p:spPr>
          <a:xfrm>
            <a:off x="3706761" y="1059388"/>
            <a:ext cx="7968514" cy="540000"/>
          </a:xfrm>
        </p:spPr>
        <p:txBody>
          <a:bodyPr anchor="t"/>
          <a:lstStyle/>
          <a:p>
            <a:pPr lvl="0"/>
            <a:r>
              <a:rPr lang="he-IL" altLang="he-IL" dirty="0"/>
              <a:t>האם הפתרונות האלה פוגעים בפרטיות של גל פחות קריאת ההתכתבויות בפלאפון שלה?</a:t>
            </a:r>
          </a:p>
          <a:p>
            <a:pPr lvl="0"/>
            <a:endParaRPr lang="he-IL" altLang="he-IL" dirty="0"/>
          </a:p>
        </p:txBody>
      </p:sp>
      <p:sp>
        <p:nvSpPr>
          <p:cNvPr id="7" name="מלבן: פינות מעוגלות 6"/>
          <p:cNvSpPr/>
          <p:nvPr/>
        </p:nvSpPr>
        <p:spPr>
          <a:xfrm>
            <a:off x="8064383" y="2999508"/>
            <a:ext cx="3960000" cy="2340000"/>
          </a:xfrm>
          <a:prstGeom prst="roundRect">
            <a:avLst/>
          </a:prstGeom>
          <a:solidFill>
            <a:schemeClr val="bg1"/>
          </a:solidFill>
          <a:ln>
            <a:solidFill>
              <a:srgbClr val="12B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alt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אם אנחנו חושבים שכן - נבחר בדרך זאת</a:t>
            </a:r>
            <a:endParaRPr lang="he-IL" sz="24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מלבן: פינות מעוגלות 7"/>
          <p:cNvSpPr/>
          <p:nvPr/>
        </p:nvSpPr>
        <p:spPr>
          <a:xfrm>
            <a:off x="3936766" y="2999508"/>
            <a:ext cx="3960000" cy="2340000"/>
          </a:xfrm>
          <a:prstGeom prst="roundRect">
            <a:avLst/>
          </a:prstGeom>
          <a:solidFill>
            <a:schemeClr val="bg1"/>
          </a:solidFill>
          <a:ln>
            <a:solidFill>
              <a:srgbClr val="12B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he-IL" alt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אם אנחנו חושבים שכדי להשיג את המטרה (שלומה וביטחונה של דנה), צריך לפגוע בזכות שלה לפרטיות</a:t>
            </a:r>
            <a:endParaRPr lang="he-IL" altLang="he-IL" sz="16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167617" y="3034145"/>
            <a:ext cx="2664290" cy="2340000"/>
          </a:xfrm>
          <a:prstGeom prst="rect">
            <a:avLst/>
          </a:prstGeom>
          <a:solidFill>
            <a:schemeClr val="bg1"/>
          </a:solidFill>
          <a:ln>
            <a:solidFill>
              <a:srgbClr val="12B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he-IL" alt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נקבל את ההחלטה לקרוא את ההתכתבויות בפלאפון  שלה</a:t>
            </a:r>
          </a:p>
        </p:txBody>
      </p:sp>
      <p:sp>
        <p:nvSpPr>
          <p:cNvPr id="14" name="חץ ימינה 11">
            <a:extLst>
              <a:ext uri="{FF2B5EF4-FFF2-40B4-BE49-F238E27FC236}">
                <a16:creationId xmlns:a16="http://schemas.microsoft.com/office/drawing/2014/main" id="{D936AC0D-43FD-4AC9-8BFD-5DF13BAC8CF5}"/>
              </a:ext>
            </a:extLst>
          </p:cNvPr>
          <p:cNvSpPr/>
          <p:nvPr/>
        </p:nvSpPr>
        <p:spPr>
          <a:xfrm rot="5400000">
            <a:off x="9659571" y="2145893"/>
            <a:ext cx="769625" cy="790575"/>
          </a:xfrm>
          <a:prstGeom prst="rightArrow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חץ ימינה 11">
            <a:extLst>
              <a:ext uri="{FF2B5EF4-FFF2-40B4-BE49-F238E27FC236}">
                <a16:creationId xmlns:a16="http://schemas.microsoft.com/office/drawing/2014/main" id="{A88D7169-A24D-4CA3-A1FF-6AD4EDD32D90}"/>
              </a:ext>
            </a:extLst>
          </p:cNvPr>
          <p:cNvSpPr/>
          <p:nvPr/>
        </p:nvSpPr>
        <p:spPr>
          <a:xfrm rot="5400000">
            <a:off x="5531954" y="2145893"/>
            <a:ext cx="769625" cy="790575"/>
          </a:xfrm>
          <a:prstGeom prst="rightArrow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חץ ימינה 11">
            <a:extLst>
              <a:ext uri="{FF2B5EF4-FFF2-40B4-BE49-F238E27FC236}">
                <a16:creationId xmlns:a16="http://schemas.microsoft.com/office/drawing/2014/main" id="{EC737643-8AB7-4997-8657-3400F916CCFC}"/>
              </a:ext>
            </a:extLst>
          </p:cNvPr>
          <p:cNvSpPr/>
          <p:nvPr/>
        </p:nvSpPr>
        <p:spPr>
          <a:xfrm rot="10800000">
            <a:off x="2999524" y="3660060"/>
            <a:ext cx="769625" cy="790575"/>
          </a:xfrm>
          <a:prstGeom prst="rightArrow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3266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 נוספת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C8CB4AC-21D1-4165-A6B6-231994D089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התנגשות בין שתי זכויות: הזכות לפרטיות והזכות לביטחון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461506CC-46D0-437D-BC7A-EF5071422CF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he-IL" dirty="0"/>
              <a:t>בבתי הספר הציבורים בארה"ב ,לאחר מספר אירועים בהם תלמידים פגעו בתלמידים אחרים , הוחלט , שבכניסה לכל בית ספר איש ביטחון יבדוק את תיקי התלמידים לוודא שאין בתוכם חפצים חדים שאיתם הוא עלול לפגוע בשאר התלמידים</a:t>
            </a:r>
          </a:p>
        </p:txBody>
      </p:sp>
    </p:spTree>
    <p:extLst>
      <p:ext uri="{BB962C8B-B14F-4D97-AF65-F5344CB8AC3E}">
        <p14:creationId xmlns:p14="http://schemas.microsoft.com/office/powerpoint/2010/main" val="55078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2C38267-3BAA-48C0-984F-7F21E5251B9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ההגנה על הזכות של התלמידים לביטחון מוצדקת, יש סכנה ממשית שמישהו ינסה להכניס כלי נשק לבית הספר. </a:t>
            </a:r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r>
              <a:rPr lang="he-IL" dirty="0"/>
              <a:t>ישנה הסכמה לחיפוש בתיקים, על אף שהוא פוגע בפרטיות של התלמידים</a:t>
            </a:r>
          </a:p>
          <a:p>
            <a:pPr>
              <a:lnSpc>
                <a:spcPct val="150000"/>
              </a:lnSpc>
            </a:pPr>
            <a:r>
              <a:rPr lang="he-IL" dirty="0"/>
              <a:t>לעומת זאת, אם יחלו לבדוק בקפדנות גם על גוף התלמידים, הפגיעה בפרטיות שלהם  תהיה חמורה מדי.</a:t>
            </a: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72DC113A-5AFF-4A87-A63E-F1FDA3A704B3}"/>
              </a:ext>
            </a:extLst>
          </p:cNvPr>
          <p:cNvSpPr/>
          <p:nvPr/>
        </p:nvSpPr>
        <p:spPr>
          <a:xfrm>
            <a:off x="9124334" y="2294451"/>
            <a:ext cx="1440203" cy="900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he-IL" altLang="he-IL" sz="40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לכן</a:t>
            </a:r>
          </a:p>
        </p:txBody>
      </p:sp>
    </p:spTree>
    <p:extLst>
      <p:ext uri="{BB962C8B-B14F-4D97-AF65-F5344CB8AC3E}">
        <p14:creationId xmlns:p14="http://schemas.microsoft.com/office/powerpoint/2010/main" val="149769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27F0C8C-8CCB-4B6C-837B-F48C283B95C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5273" y="2074606"/>
            <a:ext cx="11160000" cy="380367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he-IL" sz="3200" dirty="0"/>
              <a:t>ומה יקרה אם למשל, השומרים בשערים רק </a:t>
            </a:r>
            <a:r>
              <a:rPr lang="he-IL" sz="3200" b="1" dirty="0"/>
              <a:t>ישאלו</a:t>
            </a:r>
            <a:r>
              <a:rPr lang="he-IL" sz="3200" dirty="0"/>
              <a:t> את כל מי שנכנס אם יש לו חפץ שעלול לאפשר פגיעה בחבריו לבית הספר? </a:t>
            </a:r>
          </a:p>
        </p:txBody>
      </p:sp>
    </p:spTree>
    <p:extLst>
      <p:ext uri="{BB962C8B-B14F-4D97-AF65-F5344CB8AC3E}">
        <p14:creationId xmlns:p14="http://schemas.microsoft.com/office/powerpoint/2010/main" val="1047471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95789B42-9EB6-44FB-BB11-5CFE6DDB1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טקסט 5">
            <a:extLst>
              <a:ext uri="{FF2B5EF4-FFF2-40B4-BE49-F238E27FC236}">
                <a16:creationId xmlns:a16="http://schemas.microsoft.com/office/drawing/2014/main" id="{6716AE18-1CFE-4937-AC62-76997D59E27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במקרה כזה אמנם הפגיעה בפרטיות תהיה קטנה יותר,</a:t>
            </a:r>
            <a:b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3200" b="1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אבל </a:t>
            </a:r>
            <a:br>
              <a:rPr lang="he-IL" sz="2800" b="1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השמירה על הביטחון תיפגע.</a:t>
            </a:r>
          </a:p>
          <a:p>
            <a:pPr>
              <a:lnSpc>
                <a:spcPct val="150000"/>
              </a:lnSpc>
            </a:pPr>
            <a:r>
              <a:rPr lang="he-IL" sz="3200" b="1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אם כן</a:t>
            </a:r>
            <a:br>
              <a:rPr lang="he-IL" sz="2800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עלינו למצוא את הפתרון שישיג את המטרה, אך יפגע מעט ככל האפשר בזכויות של כל ילד.</a:t>
            </a:r>
            <a:b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endParaRPr lang="he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lnSpc>
                <a:spcPct val="150000"/>
              </a:lnSpc>
            </a:pP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46137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1592825" y="1059388"/>
            <a:ext cx="10082447" cy="4818894"/>
          </a:xfrm>
        </p:spPr>
        <p:txBody>
          <a:bodyPr/>
          <a:lstStyle/>
          <a:p>
            <a:pPr marL="76200" indent="0">
              <a:lnSpc>
                <a:spcPct val="150000"/>
              </a:lnSpc>
              <a:buNone/>
            </a:pPr>
            <a:r>
              <a:rPr lang="he-IL" dirty="0"/>
              <a:t>בעקבות התעצמות המתח הביטחוני ביישובי עוטף עזה החליט הדרג הצבאי לסגור את המעבר בכבישים באזור זה  .</a:t>
            </a:r>
          </a:p>
          <a:p>
            <a:pPr marL="76200" indent="0">
              <a:lnSpc>
                <a:spcPct val="150000"/>
              </a:lnSpc>
              <a:buNone/>
            </a:pPr>
            <a:endParaRPr lang="he-IL" dirty="0"/>
          </a:p>
          <a:p>
            <a:pPr marL="76200" indent="0">
              <a:lnSpc>
                <a:spcPct val="150000"/>
              </a:lnSpc>
              <a:buNone/>
            </a:pPr>
            <a:r>
              <a:rPr lang="he-IL" dirty="0"/>
              <a:t>א. ציינו בשם איזו זכות הוחלט למנוע מעבר רכבים לאזור זה.</a:t>
            </a:r>
          </a:p>
          <a:p>
            <a:pPr marL="76200" indent="0">
              <a:lnSpc>
                <a:spcPct val="150000"/>
              </a:lnSpc>
              <a:buNone/>
            </a:pPr>
            <a:r>
              <a:rPr lang="he-IL" dirty="0"/>
              <a:t>ב. ציינו איזו זכות מתנגשת עם מניעת מעבר זה, הסבירו.</a:t>
            </a:r>
          </a:p>
          <a:p>
            <a:pPr marL="76200" indent="0">
              <a:lnSpc>
                <a:spcPct val="150000"/>
              </a:lnSpc>
              <a:buNone/>
            </a:pPr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משימה</a:t>
            </a:r>
          </a:p>
        </p:txBody>
      </p:sp>
    </p:spTree>
    <p:extLst>
      <p:ext uri="{BB962C8B-B14F-4D97-AF65-F5344CB8AC3E}">
        <p14:creationId xmlns:p14="http://schemas.microsoft.com/office/powerpoint/2010/main" val="3072978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0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he-IL"/>
              <a:t>התנגשות בין זכויות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52398C0-CCAC-4A5A-9B97-1EB8CEE095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/>
              <a:t>אזרחות לכיתות ט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985530EB-4C3C-4FDB-AD8F-F19FDD419ED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he-IL" dirty="0"/>
              <a:t>שם המורה:</a:t>
            </a:r>
            <a:r>
              <a:rPr lang="en-US" dirty="0"/>
              <a:t> </a:t>
            </a:r>
            <a:r>
              <a:rPr lang="he-IL" dirty="0"/>
              <a:t>אלה גבאי</a:t>
            </a:r>
          </a:p>
        </p:txBody>
      </p:sp>
      <p:sp>
        <p:nvSpPr>
          <p:cNvPr id="279" name="Google Shape;279;p40"/>
          <p:cNvSpPr/>
          <p:nvPr/>
        </p:nvSpPr>
        <p:spPr>
          <a:xfrm>
            <a:off x="4799875" y="4304991"/>
            <a:ext cx="2143200" cy="2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he-IL" dirty="0"/>
              <a:t>פיצוח ופתרון לשאלה</a:t>
            </a:r>
          </a:p>
        </p:txBody>
      </p:sp>
      <p:sp>
        <p:nvSpPr>
          <p:cNvPr id="106" name="Google Shape;106;p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he-IL" dirty="0"/>
              <a:t>אזרחות לכיתות ט'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e-IL" dirty="0"/>
              <a:t>תבנית כתיבה לשאלת אירוע</a:t>
            </a:r>
          </a:p>
        </p:txBody>
      </p:sp>
      <p:sp>
        <p:nvSpPr>
          <p:cNvPr id="316" name="Google Shape;316;p27"/>
          <p:cNvSpPr txBox="1">
            <a:spLocks noGrp="1"/>
          </p:cNvSpPr>
          <p:nvPr>
            <p:ph type="body" idx="4294967295"/>
          </p:nvPr>
        </p:nvSpPr>
        <p:spPr>
          <a:xfrm>
            <a:off x="838200" y="1164816"/>
            <a:ext cx="10515600" cy="43513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iw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                                  </a:t>
            </a:r>
            <a:endParaRPr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r" rtl="1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he-IL"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r" rtl="1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r" rtl="1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r" rtl="1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iw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  <a:endParaRPr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r" rtl="1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rPr lang="iw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            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                    _____________________________________________________________________</a:t>
            </a:r>
            <a:endParaRPr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r" rtl="1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rPr lang="iw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                          </a:t>
            </a:r>
            <a:endParaRPr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r" rtl="1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rPr lang="iw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                                      </a:t>
            </a:r>
            <a:endParaRPr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r" rtl="1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rPr lang="iw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                                  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_____________</a:t>
            </a:r>
            <a:r>
              <a:rPr lang="iw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______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______</a:t>
            </a:r>
            <a:r>
              <a:rPr lang="iw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_____________________________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_______________</a:t>
            </a:r>
            <a:endParaRPr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r" rtl="1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rPr lang="iw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                         </a:t>
            </a:r>
            <a:endParaRPr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r" rtl="1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rPr lang="iw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                         </a:t>
            </a:r>
            <a:endParaRPr lang="he-IL"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r" rtl="1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endParaRPr lang="he-IL"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r" rtl="1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                                          _____________________________________________________________________</a:t>
            </a:r>
          </a:p>
          <a:p>
            <a:pPr marL="0" lvl="0" indent="0" algn="r" rtl="1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endParaRPr lang="he-IL"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r" rtl="1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endParaRPr lang="he-IL"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r" rtl="1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endParaRPr lang="he-IL"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r" rtl="1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                     _____________________________________________________________________</a:t>
            </a:r>
            <a:endParaRPr lang="iw-IL"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17" name="Google Shape;317;p27"/>
          <p:cNvSpPr/>
          <p:nvPr/>
        </p:nvSpPr>
        <p:spPr>
          <a:xfrm>
            <a:off x="10041461" y="1888090"/>
            <a:ext cx="1188000" cy="468000"/>
          </a:xfrm>
          <a:prstGeom prst="rect">
            <a:avLst/>
          </a:prstGeom>
          <a:solidFill>
            <a:srgbClr val="12B4BC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w-IL" sz="2400" b="1" i="0" u="none" strike="noStrike" cap="none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אירוע</a:t>
            </a:r>
            <a:endParaRPr sz="2400" b="1" i="0" u="none" strike="noStrike" cap="none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318" name="Google Shape;318;p27"/>
          <p:cNvSpPr/>
          <p:nvPr/>
        </p:nvSpPr>
        <p:spPr>
          <a:xfrm>
            <a:off x="10041461" y="2673369"/>
            <a:ext cx="1188000" cy="468000"/>
          </a:xfrm>
          <a:prstGeom prst="rect">
            <a:avLst/>
          </a:prstGeom>
          <a:solidFill>
            <a:srgbClr val="12B4BC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w-IL" sz="2400" b="1" i="0" u="none" strike="noStrike" cap="none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שאלה</a:t>
            </a:r>
            <a:endParaRPr sz="2400" b="0" i="0" u="none" strike="noStrike" cap="none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319" name="Google Shape;319;p27"/>
          <p:cNvSpPr/>
          <p:nvPr/>
        </p:nvSpPr>
        <p:spPr>
          <a:xfrm>
            <a:off x="10041461" y="3651546"/>
            <a:ext cx="1188000" cy="468000"/>
          </a:xfrm>
          <a:prstGeom prst="roundRect">
            <a:avLst/>
          </a:prstGeom>
          <a:solidFill>
            <a:srgbClr val="002060"/>
          </a:solidFill>
          <a:ln w="25400" cap="flat" cmpd="sng">
            <a:solidFill>
              <a:srgbClr val="192A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w-IL" sz="24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ציינו</a:t>
            </a:r>
            <a:endParaRPr sz="2400" b="1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20" name="Google Shape;320;p27"/>
          <p:cNvSpPr/>
          <p:nvPr/>
        </p:nvSpPr>
        <p:spPr>
          <a:xfrm flipH="1">
            <a:off x="8730147" y="3651546"/>
            <a:ext cx="1188000" cy="468000"/>
          </a:xfrm>
          <a:prstGeom prst="roundRect">
            <a:avLst/>
          </a:prstGeom>
          <a:solidFill>
            <a:srgbClr val="002060"/>
          </a:solidFill>
          <a:ln w="25400" cap="flat" cmpd="sng">
            <a:solidFill>
              <a:srgbClr val="192A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w-IL" sz="24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הציגו</a:t>
            </a:r>
            <a:endParaRPr sz="2400" b="1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21" name="Google Shape;321;p27"/>
          <p:cNvSpPr/>
          <p:nvPr/>
        </p:nvSpPr>
        <p:spPr>
          <a:xfrm flipH="1">
            <a:off x="10041461" y="4627955"/>
            <a:ext cx="1188000" cy="468000"/>
          </a:xfrm>
          <a:prstGeom prst="roundRect">
            <a:avLst/>
          </a:prstGeom>
          <a:solidFill>
            <a:srgbClr val="002060"/>
          </a:solidFill>
          <a:ln w="25400" cap="flat" cmpd="sng">
            <a:solidFill>
              <a:srgbClr val="192A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w-IL" sz="24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הסבירו</a:t>
            </a:r>
            <a:r>
              <a:rPr lang="he-IL" sz="2000" b="1" i="0" u="none" strike="noStrike" cap="none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        </a:t>
            </a:r>
            <a:endParaRPr sz="2000" b="1" i="0" u="none" strike="noStrike" cap="none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 animBg="1"/>
      <p:bldP spid="318" grpId="0" animBg="1"/>
      <p:bldP spid="319" grpId="0" animBg="1"/>
      <p:bldP spid="320" grpId="0" animBg="1"/>
      <p:bldP spid="3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8"/>
          <p:cNvSpPr/>
          <p:nvPr/>
        </p:nvSpPr>
        <p:spPr>
          <a:xfrm>
            <a:off x="347259" y="1342288"/>
            <a:ext cx="9829128" cy="64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r" rtl="1">
              <a:lnSpc>
                <a:spcPct val="80000"/>
              </a:lnSpc>
              <a:buClr>
                <a:schemeClr val="dk1"/>
              </a:buClr>
              <a:buSzPts val="1100"/>
            </a:pPr>
            <a:r>
              <a:rPr lang="iw-IL" sz="2400" dirty="0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כתיבת שם המושג המתאים זכות ) - ביחס לנדרש בשאלה</a:t>
            </a:r>
            <a:r>
              <a:rPr lang="he-IL" sz="2400" dirty="0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endParaRPr sz="2400" dirty="0">
              <a:solidFill>
                <a:schemeClr val="dk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27" name="Google Shape;327;p28"/>
          <p:cNvSpPr/>
          <p:nvPr/>
        </p:nvSpPr>
        <p:spPr>
          <a:xfrm>
            <a:off x="347259" y="2200247"/>
            <a:ext cx="9829128" cy="10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r" rtl="1">
              <a:lnSpc>
                <a:spcPct val="80000"/>
              </a:lnSpc>
              <a:buClr>
                <a:schemeClr val="dk1"/>
              </a:buClr>
              <a:buSzPts val="1100"/>
            </a:pPr>
            <a:endParaRPr sz="2400" dirty="0">
              <a:solidFill>
                <a:schemeClr val="dk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r" rtl="1">
              <a:lnSpc>
                <a:spcPct val="80000"/>
              </a:lnSpc>
              <a:buClr>
                <a:schemeClr val="dk1"/>
              </a:buClr>
              <a:buSzPts val="1100"/>
            </a:pPr>
            <a:endParaRPr sz="2400" dirty="0">
              <a:solidFill>
                <a:schemeClr val="dk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28" name="Google Shape;328;p28"/>
          <p:cNvSpPr/>
          <p:nvPr/>
        </p:nvSpPr>
        <p:spPr>
          <a:xfrm>
            <a:off x="347259" y="3490206"/>
            <a:ext cx="9829128" cy="64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r" rtl="1">
              <a:lnSpc>
                <a:spcPct val="80000"/>
              </a:lnSpc>
              <a:buClr>
                <a:schemeClr val="dk1"/>
              </a:buClr>
              <a:buSzPts val="1100"/>
            </a:pPr>
            <a:r>
              <a:rPr lang="iw-IL" sz="2400" dirty="0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כתיבת הגדרת המושג במלואה</a:t>
            </a:r>
            <a:r>
              <a:rPr lang="he-IL" sz="2400" dirty="0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(</a:t>
            </a:r>
            <a:r>
              <a:rPr lang="iw-IL" sz="2400" dirty="0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כפי שלמדתם</a:t>
            </a:r>
            <a:r>
              <a:rPr lang="he-IL" sz="2400" dirty="0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endParaRPr sz="2400" dirty="0">
              <a:solidFill>
                <a:schemeClr val="dk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29" name="Google Shape;329;p28"/>
          <p:cNvSpPr txBox="1"/>
          <p:nvPr/>
        </p:nvSpPr>
        <p:spPr>
          <a:xfrm>
            <a:off x="347259" y="4348164"/>
            <a:ext cx="9829128" cy="10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rtl="1">
              <a:lnSpc>
                <a:spcPct val="80000"/>
              </a:lnSpc>
              <a:buClr>
                <a:schemeClr val="dk1"/>
              </a:buClr>
              <a:buSzPts val="1100"/>
              <a:buNone/>
              <a:defRPr sz="2000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  <a:lvl2pPr marL="914400" indent="-406400" algn="r" rtl="1">
              <a:spcBef>
                <a:spcPts val="560"/>
              </a:spcBef>
              <a:buClr>
                <a:schemeClr val="dk1"/>
              </a:buClr>
              <a:buSzPts val="2800"/>
              <a:buChar char="–"/>
              <a:defRPr sz="2800">
                <a:solidFill>
                  <a:schemeClr val="dk1"/>
                </a:solidFill>
              </a:defRPr>
            </a:lvl2pPr>
            <a:lvl3pPr marL="1371600" indent="-381000" algn="r" rtl="1">
              <a:spcBef>
                <a:spcPts val="480"/>
              </a:spcBef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indent="-355600" algn="r" rtl="1">
              <a:spcBef>
                <a:spcPts val="400"/>
              </a:spcBef>
              <a:buClr>
                <a:schemeClr val="dk1"/>
              </a:buClr>
              <a:buSzPts val="2000"/>
              <a:buChar char="–"/>
              <a:defRPr sz="2000">
                <a:solidFill>
                  <a:schemeClr val="dk1"/>
                </a:solidFill>
              </a:defRPr>
            </a:lvl4pPr>
            <a:lvl5pPr marL="2286000" indent="-355600" algn="r" rtl="1">
              <a:spcBef>
                <a:spcPts val="400"/>
              </a:spcBef>
              <a:buClr>
                <a:schemeClr val="dk1"/>
              </a:buClr>
              <a:buSzPts val="2000"/>
              <a:buChar char="»"/>
              <a:defRPr sz="2000">
                <a:solidFill>
                  <a:schemeClr val="dk1"/>
                </a:solidFill>
              </a:defRPr>
            </a:lvl5pPr>
            <a:lvl6pPr marL="2743200" indent="-355600" algn="r" rtl="1">
              <a:spcBef>
                <a:spcPts val="400"/>
              </a:spcBef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6pPr>
            <a:lvl7pPr marL="3200400" indent="-355600" algn="r" rtl="1">
              <a:spcBef>
                <a:spcPts val="400"/>
              </a:spcBef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7pPr>
            <a:lvl8pPr marL="3657600" indent="-355600" algn="r" rtl="1">
              <a:spcBef>
                <a:spcPts val="400"/>
              </a:spcBef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8pPr>
            <a:lvl9pPr marL="4114800" indent="-355600" algn="r" rtl="1">
              <a:spcBef>
                <a:spcPts val="400"/>
              </a:spcBef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 sz="2400" dirty="0"/>
          </a:p>
          <a:p>
            <a:endParaRPr sz="2400" dirty="0"/>
          </a:p>
          <a:p>
            <a:endParaRPr sz="2400" dirty="0"/>
          </a:p>
        </p:txBody>
      </p:sp>
      <p:sp>
        <p:nvSpPr>
          <p:cNvPr id="6" name="Google Shape;319;p27">
            <a:extLst>
              <a:ext uri="{FF2B5EF4-FFF2-40B4-BE49-F238E27FC236}">
                <a16:creationId xmlns:a16="http://schemas.microsoft.com/office/drawing/2014/main" id="{AFC16D01-6F1D-4011-9C79-65D302853306}"/>
              </a:ext>
            </a:extLst>
          </p:cNvPr>
          <p:cNvSpPr/>
          <p:nvPr/>
        </p:nvSpPr>
        <p:spPr>
          <a:xfrm>
            <a:off x="10293193" y="1342288"/>
            <a:ext cx="1188000" cy="468000"/>
          </a:xfrm>
          <a:prstGeom prst="roundRect">
            <a:avLst/>
          </a:prstGeom>
          <a:solidFill>
            <a:srgbClr val="002060"/>
          </a:solidFill>
          <a:ln w="25400" cap="flat" cmpd="sng">
            <a:solidFill>
              <a:srgbClr val="192A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w-IL" sz="24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ציינו</a:t>
            </a:r>
            <a:endParaRPr sz="2400" b="1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Google Shape;320;p27">
            <a:extLst>
              <a:ext uri="{FF2B5EF4-FFF2-40B4-BE49-F238E27FC236}">
                <a16:creationId xmlns:a16="http://schemas.microsoft.com/office/drawing/2014/main" id="{75A0A05E-FA1F-4F96-8CCC-215419C3E150}"/>
              </a:ext>
            </a:extLst>
          </p:cNvPr>
          <p:cNvSpPr/>
          <p:nvPr/>
        </p:nvSpPr>
        <p:spPr>
          <a:xfrm flipH="1">
            <a:off x="10293193" y="3490035"/>
            <a:ext cx="1188000" cy="468000"/>
          </a:xfrm>
          <a:prstGeom prst="roundRect">
            <a:avLst/>
          </a:prstGeom>
          <a:solidFill>
            <a:srgbClr val="002060"/>
          </a:solidFill>
          <a:ln w="25400" cap="flat" cmpd="sng">
            <a:solidFill>
              <a:srgbClr val="192A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w-IL" sz="24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הציגו</a:t>
            </a:r>
            <a:endParaRPr sz="2400" b="1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" grpId="0" animBg="1"/>
      <p:bldP spid="328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9"/>
          <p:cNvSpPr/>
          <p:nvPr/>
        </p:nvSpPr>
        <p:spPr>
          <a:xfrm>
            <a:off x="861669" y="1493776"/>
            <a:ext cx="10903500" cy="93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r" rtl="1">
              <a:lnSpc>
                <a:spcPct val="80000"/>
              </a:lnSpc>
              <a:buClr>
                <a:schemeClr val="dk1"/>
              </a:buClr>
              <a:buSzPts val="1100"/>
            </a:pPr>
            <a:r>
              <a:rPr lang="iw-IL" sz="2400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iw-IL" sz="2400" dirty="0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ביסוס - ציטוט :</a:t>
            </a:r>
            <a:endParaRPr sz="2400" dirty="0">
              <a:solidFill>
                <a:schemeClr val="dk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r" rtl="1">
              <a:lnSpc>
                <a:spcPct val="80000"/>
              </a:lnSpc>
              <a:buClr>
                <a:schemeClr val="dk1"/>
              </a:buClr>
              <a:buSzPts val="1100"/>
            </a:pPr>
            <a:r>
              <a:rPr lang="iw-IL" sz="2400" dirty="0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המשפט מהקטע שמתקשר למושג שציינת</a:t>
            </a:r>
            <a:endParaRPr sz="2400" dirty="0">
              <a:solidFill>
                <a:schemeClr val="dk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37" name="Google Shape;337;p29"/>
          <p:cNvSpPr/>
          <p:nvPr/>
        </p:nvSpPr>
        <p:spPr>
          <a:xfrm>
            <a:off x="820105" y="2658283"/>
            <a:ext cx="10945200" cy="974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r" rtl="1">
              <a:lnSpc>
                <a:spcPct val="80000"/>
              </a:lnSpc>
              <a:buClr>
                <a:schemeClr val="dk1"/>
              </a:buClr>
              <a:buSzPts val="1100"/>
            </a:pPr>
            <a:endParaRPr sz="2400" dirty="0">
              <a:solidFill>
                <a:schemeClr val="dk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38" name="Google Shape;338;p29"/>
          <p:cNvSpPr txBox="1"/>
          <p:nvPr/>
        </p:nvSpPr>
        <p:spPr>
          <a:xfrm>
            <a:off x="820105" y="3858190"/>
            <a:ext cx="10903500" cy="646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 rtl="1">
              <a:lnSpc>
                <a:spcPct val="80000"/>
              </a:lnSpc>
              <a:buClr>
                <a:schemeClr val="dk1"/>
              </a:buClr>
              <a:buSzPts val="1100"/>
              <a:defRPr sz="2400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iw-IL" dirty="0"/>
              <a:t>קישור: </a:t>
            </a:r>
            <a:endParaRPr dirty="0"/>
          </a:p>
          <a:p>
            <a:r>
              <a:rPr lang="iw-IL" dirty="0"/>
              <a:t>חיבור בין הגדרת המושג לביסוס</a:t>
            </a:r>
            <a:endParaRPr dirty="0"/>
          </a:p>
        </p:txBody>
      </p:sp>
      <p:sp>
        <p:nvSpPr>
          <p:cNvPr id="339" name="Google Shape;339;p29"/>
          <p:cNvSpPr/>
          <p:nvPr/>
        </p:nvSpPr>
        <p:spPr>
          <a:xfrm>
            <a:off x="778542" y="4729597"/>
            <a:ext cx="10986600" cy="8598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r" rtl="1">
              <a:lnSpc>
                <a:spcPct val="80000"/>
              </a:lnSpc>
              <a:buClr>
                <a:schemeClr val="dk1"/>
              </a:buClr>
              <a:buSzPts val="1100"/>
            </a:pPr>
            <a:endParaRPr sz="2400" dirty="0">
              <a:solidFill>
                <a:schemeClr val="dk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Google Shape;321;p27">
            <a:extLst>
              <a:ext uri="{FF2B5EF4-FFF2-40B4-BE49-F238E27FC236}">
                <a16:creationId xmlns:a16="http://schemas.microsoft.com/office/drawing/2014/main" id="{A851622A-CDDE-4A88-84AB-4CE0AB7D573C}"/>
              </a:ext>
            </a:extLst>
          </p:cNvPr>
          <p:cNvSpPr/>
          <p:nvPr/>
        </p:nvSpPr>
        <p:spPr>
          <a:xfrm flipH="1">
            <a:off x="10577142" y="800569"/>
            <a:ext cx="1188000" cy="468000"/>
          </a:xfrm>
          <a:prstGeom prst="roundRect">
            <a:avLst/>
          </a:prstGeom>
          <a:solidFill>
            <a:srgbClr val="002060"/>
          </a:solidFill>
          <a:ln w="25400" cap="flat" cmpd="sng">
            <a:solidFill>
              <a:srgbClr val="192A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w-IL" sz="24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הסבירו</a:t>
            </a:r>
            <a:r>
              <a:rPr lang="he-IL" sz="2000" b="1" i="0" u="none" strike="noStrike" cap="none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        </a:t>
            </a:r>
            <a:endParaRPr sz="2000" b="1" i="0" u="none" strike="noStrike" cap="none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 animBg="1"/>
      <p:bldP spid="338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EF282416-530B-4A71-9886-49BEEE10D55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lvl="0">
              <a:lnSpc>
                <a:spcPct val="160000"/>
              </a:lnSpc>
              <a:buSzPts val="1800"/>
            </a:pP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lvl="0">
              <a:lnSpc>
                <a:spcPct val="160000"/>
              </a:lnSpc>
              <a:buSzPts val="1800"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בשבועות האחרונים החל להתפשט בארץ וירוס הקורונה אשר עלול לפגוע באוכלוסייה בארץ.</a:t>
            </a:r>
          </a:p>
          <a:p>
            <a:pPr lvl="0">
              <a:lnSpc>
                <a:spcPct val="160000"/>
              </a:lnSpc>
              <a:buSzPts val="1800"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על מנת למנוע קרבה בין אנשים מוציאה , אחת לשלושה ימים , הנחיות שמטרתם למנוע קרבה בין אנשים על מנת להוריד את מספר נדבקי הקורונה בקרב האוכלוסייה.</a:t>
            </a:r>
          </a:p>
        </p:txBody>
      </p:sp>
      <p:sp>
        <p:nvSpPr>
          <p:cNvPr id="344" name="Google Shape;344;p3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e-IL" dirty="0"/>
              <a:t>דוגמא: שאלת אירוע</a:t>
            </a:r>
          </a:p>
        </p:txBody>
      </p:sp>
      <p:sp>
        <p:nvSpPr>
          <p:cNvPr id="345" name="Google Shape;345;p30"/>
          <p:cNvSpPr/>
          <p:nvPr/>
        </p:nvSpPr>
        <p:spPr>
          <a:xfrm>
            <a:off x="3048000" y="2551837"/>
            <a:ext cx="6096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w-IL" sz="1800" b="0" i="0" u="none" strike="noStrike" cap="none" dirty="0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9" name="Google Shape;317;p27">
            <a:extLst>
              <a:ext uri="{FF2B5EF4-FFF2-40B4-BE49-F238E27FC236}">
                <a16:creationId xmlns:a16="http://schemas.microsoft.com/office/drawing/2014/main" id="{A21CD988-5210-4876-B894-CDD57DFE7C4B}"/>
              </a:ext>
            </a:extLst>
          </p:cNvPr>
          <p:cNvSpPr/>
          <p:nvPr/>
        </p:nvSpPr>
        <p:spPr>
          <a:xfrm>
            <a:off x="10169280" y="1268657"/>
            <a:ext cx="1188000" cy="468000"/>
          </a:xfrm>
          <a:prstGeom prst="rect">
            <a:avLst/>
          </a:prstGeom>
          <a:solidFill>
            <a:srgbClr val="12B4BC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w-IL" sz="2400" b="1" i="0" u="none" strike="noStrike" cap="none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אירוע</a:t>
            </a:r>
            <a:endParaRPr sz="2400" b="1" i="0" u="none" strike="noStrike" cap="none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e-IL" dirty="0"/>
              <a:t>זיהוי מילות הוראה</a:t>
            </a:r>
          </a:p>
        </p:txBody>
      </p:sp>
      <p:sp>
        <p:nvSpPr>
          <p:cNvPr id="345" name="Google Shape;345;p30"/>
          <p:cNvSpPr/>
          <p:nvPr/>
        </p:nvSpPr>
        <p:spPr>
          <a:xfrm>
            <a:off x="3048000" y="1637435"/>
            <a:ext cx="6096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w-IL" sz="1800" b="0" i="0" u="none" strike="noStrike" cap="none" dirty="0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6070330" y="3755725"/>
            <a:ext cx="4431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w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כיצד זכות זו בא לידי ביטוי בקטע</a:t>
            </a: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" name="Google Shape;318;p27">
            <a:extLst>
              <a:ext uri="{FF2B5EF4-FFF2-40B4-BE49-F238E27FC236}">
                <a16:creationId xmlns:a16="http://schemas.microsoft.com/office/drawing/2014/main" id="{FBADDE8C-0408-49EB-99FA-8C3A6567D1F7}"/>
              </a:ext>
            </a:extLst>
          </p:cNvPr>
          <p:cNvSpPr/>
          <p:nvPr/>
        </p:nvSpPr>
        <p:spPr>
          <a:xfrm>
            <a:off x="10624665" y="1553364"/>
            <a:ext cx="1188000" cy="468000"/>
          </a:xfrm>
          <a:prstGeom prst="rect">
            <a:avLst/>
          </a:prstGeom>
          <a:solidFill>
            <a:srgbClr val="12B4BC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w-IL" sz="2400" b="1" i="0" u="none" strike="noStrike" cap="none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שאלה</a:t>
            </a:r>
            <a:endParaRPr sz="2400" b="0" i="0" u="none" strike="noStrike" cap="none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12" name="Google Shape;319;p27">
            <a:extLst>
              <a:ext uri="{FF2B5EF4-FFF2-40B4-BE49-F238E27FC236}">
                <a16:creationId xmlns:a16="http://schemas.microsoft.com/office/drawing/2014/main" id="{7042611F-2D7E-4BC9-8BD8-127E0E061A15}"/>
              </a:ext>
            </a:extLst>
          </p:cNvPr>
          <p:cNvSpPr/>
          <p:nvPr/>
        </p:nvSpPr>
        <p:spPr>
          <a:xfrm>
            <a:off x="10624665" y="2633458"/>
            <a:ext cx="1188000" cy="468000"/>
          </a:xfrm>
          <a:prstGeom prst="roundRect">
            <a:avLst/>
          </a:prstGeom>
          <a:solidFill>
            <a:srgbClr val="002060"/>
          </a:solidFill>
          <a:ln w="25400" cap="flat" cmpd="sng">
            <a:solidFill>
              <a:srgbClr val="192A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w-IL" sz="24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ציינו</a:t>
            </a:r>
            <a:endParaRPr sz="2400" b="1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Google Shape;320;p27">
            <a:extLst>
              <a:ext uri="{FF2B5EF4-FFF2-40B4-BE49-F238E27FC236}">
                <a16:creationId xmlns:a16="http://schemas.microsoft.com/office/drawing/2014/main" id="{CEB66C6C-6676-4C82-BB9C-A7C99BF5C6A7}"/>
              </a:ext>
            </a:extLst>
          </p:cNvPr>
          <p:cNvSpPr/>
          <p:nvPr/>
        </p:nvSpPr>
        <p:spPr>
          <a:xfrm flipH="1">
            <a:off x="9313351" y="2633458"/>
            <a:ext cx="1188000" cy="468000"/>
          </a:xfrm>
          <a:prstGeom prst="roundRect">
            <a:avLst/>
          </a:prstGeom>
          <a:solidFill>
            <a:srgbClr val="002060"/>
          </a:solidFill>
          <a:ln w="25400" cap="flat" cmpd="sng">
            <a:solidFill>
              <a:srgbClr val="192A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w-IL" sz="24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הציגו</a:t>
            </a:r>
            <a:endParaRPr sz="2400" b="1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Google Shape;321;p27">
            <a:extLst>
              <a:ext uri="{FF2B5EF4-FFF2-40B4-BE49-F238E27FC236}">
                <a16:creationId xmlns:a16="http://schemas.microsoft.com/office/drawing/2014/main" id="{54BF9F73-0817-42BB-96B5-3E37A03062C5}"/>
              </a:ext>
            </a:extLst>
          </p:cNvPr>
          <p:cNvSpPr/>
          <p:nvPr/>
        </p:nvSpPr>
        <p:spPr>
          <a:xfrm flipH="1">
            <a:off x="10624665" y="3713553"/>
            <a:ext cx="1188000" cy="468000"/>
          </a:xfrm>
          <a:prstGeom prst="roundRect">
            <a:avLst/>
          </a:prstGeom>
          <a:solidFill>
            <a:srgbClr val="002060"/>
          </a:solidFill>
          <a:ln w="25400" cap="flat" cmpd="sng">
            <a:solidFill>
              <a:srgbClr val="192A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w-IL" sz="24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הסבירו</a:t>
            </a:r>
            <a:r>
              <a:rPr lang="he-IL" sz="2000" b="1" i="0" u="none" strike="noStrike" cap="none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        </a:t>
            </a:r>
            <a:endParaRPr sz="2000" b="1" i="0" u="none" strike="noStrike" cap="none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4D601E99-067B-480B-AC5B-76D5D37BA1DF}"/>
              </a:ext>
            </a:extLst>
          </p:cNvPr>
          <p:cNvSpPr/>
          <p:nvPr/>
        </p:nvSpPr>
        <p:spPr>
          <a:xfrm>
            <a:off x="4707464" y="2636626"/>
            <a:ext cx="4634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כיצד זכות זו באה לידי ביטוי בקטע</a:t>
            </a:r>
            <a:endParaRPr lang="he-IL" sz="2400" dirty="0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9F1D8784-C2C7-4E05-8737-ED876909A78A}"/>
              </a:ext>
            </a:extLst>
          </p:cNvPr>
          <p:cNvSpPr/>
          <p:nvPr/>
        </p:nvSpPr>
        <p:spPr>
          <a:xfrm>
            <a:off x="3553615" y="1584193"/>
            <a:ext cx="6947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w-IL" sz="2400" dirty="0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על איזו זכות באה המדינה להגן בהגבלות שמפעילה.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416146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  <p:bldP spid="14" grpId="0" animBg="1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dirty="0"/>
              <a:t>תשובה</a:t>
            </a:r>
            <a:endParaRPr dirty="0">
              <a:solidFill>
                <a:srgbClr val="192A72"/>
              </a:solidFill>
            </a:endParaRPr>
          </a:p>
        </p:txBody>
      </p:sp>
      <p:sp>
        <p:nvSpPr>
          <p:cNvPr id="369" name="Google Shape;369;p32"/>
          <p:cNvSpPr txBox="1"/>
          <p:nvPr/>
        </p:nvSpPr>
        <p:spPr>
          <a:xfrm>
            <a:off x="387922" y="2035947"/>
            <a:ext cx="9975278" cy="6832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 rtl="1">
              <a:lnSpc>
                <a:spcPct val="80000"/>
              </a:lnSpc>
              <a:buClr>
                <a:schemeClr val="dk1"/>
              </a:buClr>
              <a:buSzPts val="1100"/>
              <a:defRPr sz="2400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>
              <a:lnSpc>
                <a:spcPct val="150000"/>
              </a:lnSpc>
            </a:pPr>
            <a:r>
              <a:rPr lang="iw-IL" sz="2200" dirty="0">
                <a:sym typeface="Varela Round"/>
              </a:rPr>
              <a:t>לכל אדם יש זכות טבעית לחיים ולביטחון אישי, אין לפגוע בחייו ובגופו של אדם</a:t>
            </a:r>
            <a:endParaRPr sz="2200" dirty="0">
              <a:sym typeface="Varela Round"/>
            </a:endParaRPr>
          </a:p>
        </p:txBody>
      </p:sp>
      <p:sp>
        <p:nvSpPr>
          <p:cNvPr id="370" name="Google Shape;370;p32"/>
          <p:cNvSpPr/>
          <p:nvPr/>
        </p:nvSpPr>
        <p:spPr>
          <a:xfrm>
            <a:off x="387922" y="1196881"/>
            <a:ext cx="9975278" cy="665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r" rtl="1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iw-IL" sz="2200" dirty="0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הזכות  שבאה לידי ביטוי באירוע היא הזכות לחיים</a:t>
            </a:r>
            <a:endParaRPr sz="2200" dirty="0">
              <a:solidFill>
                <a:schemeClr val="dk1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/>
            </a:endParaRPr>
          </a:p>
        </p:txBody>
      </p:sp>
      <p:sp>
        <p:nvSpPr>
          <p:cNvPr id="372" name="Google Shape;372;p32"/>
          <p:cNvSpPr/>
          <p:nvPr/>
        </p:nvSpPr>
        <p:spPr>
          <a:xfrm>
            <a:off x="387922" y="3535103"/>
            <a:ext cx="9975278" cy="6832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r" rtl="1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iw-IL" sz="2200" b="1" dirty="0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ביסוס</a:t>
            </a:r>
            <a:r>
              <a:rPr lang="iw-IL" sz="2200" dirty="0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: </a:t>
            </a:r>
            <a:r>
              <a:rPr lang="he-IL" sz="2200" dirty="0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 "</a:t>
            </a:r>
            <a:r>
              <a:rPr lang="iw-IL" sz="2200" dirty="0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עלול לפגוע באוכלוסייה בארץ"</a:t>
            </a:r>
            <a:endParaRPr sz="2200" dirty="0">
              <a:solidFill>
                <a:schemeClr val="dk1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/>
            </a:endParaRPr>
          </a:p>
        </p:txBody>
      </p:sp>
      <p:sp>
        <p:nvSpPr>
          <p:cNvPr id="373" name="Google Shape;373;p32"/>
          <p:cNvSpPr/>
          <p:nvPr/>
        </p:nvSpPr>
        <p:spPr>
          <a:xfrm>
            <a:off x="387922" y="4392292"/>
            <a:ext cx="9975278" cy="11825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r" rtl="1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iw-IL" sz="2200" b="1" dirty="0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קישור</a:t>
            </a:r>
            <a:r>
              <a:rPr lang="iw-IL" sz="2200" dirty="0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: מטרת הממשלה למנוע אפשרות של העברת הנגיף מאדם לאדם ובכך לעצור את התפשטות המגיפה ולהגן על האוכלוסייה ממחלה שעלולה לפגוע בחייהם</a:t>
            </a:r>
            <a:r>
              <a:rPr lang="iw-IL" sz="2200" dirty="0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  <a:endParaRPr sz="2200" dirty="0">
              <a:solidFill>
                <a:schemeClr val="dk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Google Shape;319;p27">
            <a:extLst>
              <a:ext uri="{FF2B5EF4-FFF2-40B4-BE49-F238E27FC236}">
                <a16:creationId xmlns:a16="http://schemas.microsoft.com/office/drawing/2014/main" id="{41726C61-7B49-4E81-B28A-6F14DF8D503A}"/>
              </a:ext>
            </a:extLst>
          </p:cNvPr>
          <p:cNvSpPr/>
          <p:nvPr/>
        </p:nvSpPr>
        <p:spPr>
          <a:xfrm>
            <a:off x="10501351" y="1272847"/>
            <a:ext cx="1188000" cy="468000"/>
          </a:xfrm>
          <a:prstGeom prst="roundRect">
            <a:avLst/>
          </a:prstGeom>
          <a:solidFill>
            <a:srgbClr val="002060"/>
          </a:solidFill>
          <a:ln w="25400" cap="flat" cmpd="sng">
            <a:solidFill>
              <a:srgbClr val="192A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w-IL" sz="24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ציינו</a:t>
            </a:r>
            <a:endParaRPr sz="2400" b="1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Google Shape;320;p27">
            <a:extLst>
              <a:ext uri="{FF2B5EF4-FFF2-40B4-BE49-F238E27FC236}">
                <a16:creationId xmlns:a16="http://schemas.microsoft.com/office/drawing/2014/main" id="{42749EDE-03A9-4158-87BD-1701C30A09A1}"/>
              </a:ext>
            </a:extLst>
          </p:cNvPr>
          <p:cNvSpPr/>
          <p:nvPr/>
        </p:nvSpPr>
        <p:spPr>
          <a:xfrm flipH="1">
            <a:off x="10501351" y="2143559"/>
            <a:ext cx="1188000" cy="468000"/>
          </a:xfrm>
          <a:prstGeom prst="roundRect">
            <a:avLst/>
          </a:prstGeom>
          <a:solidFill>
            <a:srgbClr val="002060"/>
          </a:solidFill>
          <a:ln w="25400" cap="flat" cmpd="sng">
            <a:solidFill>
              <a:srgbClr val="192A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w-IL" sz="24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הציגו</a:t>
            </a:r>
            <a:endParaRPr sz="2400" b="1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" name="Google Shape;321;p27">
            <a:extLst>
              <a:ext uri="{FF2B5EF4-FFF2-40B4-BE49-F238E27FC236}">
                <a16:creationId xmlns:a16="http://schemas.microsoft.com/office/drawing/2014/main" id="{D9C8BF3D-584A-477B-B05A-9756CCDAEDC2}"/>
              </a:ext>
            </a:extLst>
          </p:cNvPr>
          <p:cNvSpPr/>
          <p:nvPr/>
        </p:nvSpPr>
        <p:spPr>
          <a:xfrm flipH="1">
            <a:off x="9144000" y="2893137"/>
            <a:ext cx="1188000" cy="468000"/>
          </a:xfrm>
          <a:prstGeom prst="roundRect">
            <a:avLst/>
          </a:prstGeom>
          <a:solidFill>
            <a:srgbClr val="002060"/>
          </a:solidFill>
          <a:ln w="25400" cap="flat" cmpd="sng">
            <a:solidFill>
              <a:srgbClr val="192A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w-IL" sz="24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הסבירו</a:t>
            </a:r>
            <a:r>
              <a:rPr lang="he-IL" sz="2000" b="1" i="0" u="none" strike="noStrike" cap="none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        </a:t>
            </a:r>
            <a:endParaRPr sz="2000" b="1" i="0" u="none" strike="noStrike" cap="none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" grpId="0" animBg="1"/>
      <p:bldP spid="370" grpId="0" animBg="1"/>
      <p:bldP spid="372" grpId="0" animBg="1"/>
      <p:bldP spid="373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3"/>
          <p:cNvSpPr/>
          <p:nvPr/>
        </p:nvSpPr>
        <p:spPr>
          <a:xfrm>
            <a:off x="3048000" y="2551837"/>
            <a:ext cx="6096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w-IL" sz="1800" b="0" i="0" u="none" strike="noStrike" cap="none" dirty="0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380" name="Google Shape;380;p33"/>
          <p:cNvSpPr txBox="1">
            <a:spLocks noGrp="1"/>
          </p:cNvSpPr>
          <p:nvPr>
            <p:ph type="body" idx="2"/>
          </p:nvPr>
        </p:nvSpPr>
        <p:spPr>
          <a:xfrm>
            <a:off x="515273" y="1059388"/>
            <a:ext cx="11160000" cy="4818894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endParaRPr lang="he-IL" dirty="0">
              <a:sym typeface="Varela Round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>
                <a:sym typeface="Varela Round"/>
              </a:rPr>
              <a:t>מתחילת אירוע התפשטות נגיף הקורונה נאמר לאנשים מעל גיל 70  להישאר בבתיהם ולא לצאת כלל  ואילו לשאר האוכלוסייה מותר לצאת למרחק מוגבל ובתנאים מסוימים</a:t>
            </a:r>
          </a:p>
          <a:p>
            <a:pPr lvl="0">
              <a:lnSpc>
                <a:spcPct val="150000"/>
              </a:lnSpc>
            </a:pPr>
            <a:endParaRPr lang="he-IL" dirty="0">
              <a:sym typeface="Varela Round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he-IL" dirty="0">
              <a:sym typeface="Varela Round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>
                <a:sym typeface="Varela Round"/>
              </a:rPr>
              <a:t>א. ציינו והציגו על איזה מהזכויות הדמוקרטיות באה המדינה להגן  בהגבלות שמפעילה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>
                <a:sym typeface="Varela Round"/>
              </a:rPr>
              <a:t>ב. הסבירו כיצד זכות  זו בא לידי ביטוי בקטע</a:t>
            </a:r>
            <a:endParaRPr lang="he-IL" dirty="0"/>
          </a:p>
        </p:txBody>
      </p:sp>
      <p:sp>
        <p:nvSpPr>
          <p:cNvPr id="379" name="Google Shape;379;p3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e-IL" sz="3200" dirty="0"/>
              <a:t>משימה : שאלת אירוע - זיהוי מילות הוראה  ופיצוח</a:t>
            </a:r>
          </a:p>
        </p:txBody>
      </p:sp>
      <p:sp>
        <p:nvSpPr>
          <p:cNvPr id="7" name="Google Shape;317;p27">
            <a:extLst>
              <a:ext uri="{FF2B5EF4-FFF2-40B4-BE49-F238E27FC236}">
                <a16:creationId xmlns:a16="http://schemas.microsoft.com/office/drawing/2014/main" id="{AB45F1B8-6893-4B70-8185-4421AC9F3FF8}"/>
              </a:ext>
            </a:extLst>
          </p:cNvPr>
          <p:cNvSpPr/>
          <p:nvPr/>
        </p:nvSpPr>
        <p:spPr>
          <a:xfrm>
            <a:off x="10487273" y="1092650"/>
            <a:ext cx="1188000" cy="468000"/>
          </a:xfrm>
          <a:prstGeom prst="rect">
            <a:avLst/>
          </a:prstGeom>
          <a:solidFill>
            <a:srgbClr val="12B4BC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w-IL" sz="2400" b="1" i="0" u="none" strike="noStrike" cap="none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אירוע</a:t>
            </a:r>
            <a:endParaRPr sz="2400" b="1" i="0" u="none" strike="noStrike" cap="none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8" name="Google Shape;318;p27">
            <a:extLst>
              <a:ext uri="{FF2B5EF4-FFF2-40B4-BE49-F238E27FC236}">
                <a16:creationId xmlns:a16="http://schemas.microsoft.com/office/drawing/2014/main" id="{8AA3EC22-99FF-46D0-B04D-F4EB22D9DD2F}"/>
              </a:ext>
            </a:extLst>
          </p:cNvPr>
          <p:cNvSpPr/>
          <p:nvPr/>
        </p:nvSpPr>
        <p:spPr>
          <a:xfrm>
            <a:off x="10487273" y="3359354"/>
            <a:ext cx="1188000" cy="468000"/>
          </a:xfrm>
          <a:prstGeom prst="rect">
            <a:avLst/>
          </a:prstGeom>
          <a:solidFill>
            <a:srgbClr val="12B4BC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w-IL" sz="2400" b="1" i="0" u="none" strike="noStrike" cap="none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שאלה</a:t>
            </a:r>
            <a:endParaRPr sz="2400" b="0" i="0" u="none" strike="noStrike" cap="none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uiExpand="1" build="p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e-IL" dirty="0"/>
              <a:t>שאלת אירוע - תשובה</a:t>
            </a:r>
          </a:p>
        </p:txBody>
      </p:sp>
      <p:sp>
        <p:nvSpPr>
          <p:cNvPr id="389" name="Google Shape;389;p34"/>
          <p:cNvSpPr/>
          <p:nvPr/>
        </p:nvSpPr>
        <p:spPr>
          <a:xfrm>
            <a:off x="914399" y="1330591"/>
            <a:ext cx="9832259" cy="661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r" rtl="1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iw-IL" sz="2200" dirty="0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כתיבת שם המושג המתאים </a:t>
            </a:r>
            <a:r>
              <a:rPr lang="he-IL" sz="2200" dirty="0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iw-IL" sz="2200" dirty="0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זכות - ביחס לנדרש בשאלה</a:t>
            </a:r>
            <a:r>
              <a:rPr lang="he-IL" sz="2200" dirty="0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endParaRPr sz="2200" dirty="0">
              <a:solidFill>
                <a:schemeClr val="dk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90" name="Google Shape;390;p34"/>
          <p:cNvSpPr/>
          <p:nvPr/>
        </p:nvSpPr>
        <p:spPr>
          <a:xfrm>
            <a:off x="914399" y="2168969"/>
            <a:ext cx="9832259" cy="10252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r" rtl="1">
              <a:lnSpc>
                <a:spcPct val="150000"/>
              </a:lnSpc>
              <a:buClr>
                <a:schemeClr val="dk1"/>
              </a:buClr>
              <a:buSzPts val="1100"/>
            </a:pPr>
            <a:endParaRPr sz="2200" dirty="0">
              <a:solidFill>
                <a:schemeClr val="dk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r" rtl="1">
              <a:lnSpc>
                <a:spcPct val="150000"/>
              </a:lnSpc>
              <a:buClr>
                <a:schemeClr val="dk1"/>
              </a:buClr>
              <a:buSzPts val="1100"/>
            </a:pPr>
            <a:endParaRPr sz="2200" dirty="0">
              <a:solidFill>
                <a:schemeClr val="dk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91" name="Google Shape;391;p34"/>
          <p:cNvSpPr/>
          <p:nvPr/>
        </p:nvSpPr>
        <p:spPr>
          <a:xfrm>
            <a:off x="914399" y="3600143"/>
            <a:ext cx="9832259" cy="575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algn="r" rtl="1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iw-IL" sz="2200" dirty="0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כתיבת הגדרת המושג במלואה </a:t>
            </a:r>
            <a:r>
              <a:rPr lang="he-IL" sz="2200" dirty="0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iw-IL" sz="2200" dirty="0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כפי שלמדתם</a:t>
            </a:r>
            <a:r>
              <a:rPr lang="he-IL" sz="2200" dirty="0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endParaRPr sz="2200" dirty="0">
              <a:solidFill>
                <a:schemeClr val="dk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Google Shape;390;p34"/>
          <p:cNvSpPr/>
          <p:nvPr/>
        </p:nvSpPr>
        <p:spPr>
          <a:xfrm>
            <a:off x="914399" y="4345705"/>
            <a:ext cx="9832259" cy="10145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r" rtl="1">
              <a:lnSpc>
                <a:spcPct val="150000"/>
              </a:lnSpc>
              <a:buClr>
                <a:schemeClr val="dk1"/>
              </a:buClr>
              <a:buSzPts val="1100"/>
            </a:pPr>
            <a:endParaRPr sz="2200" dirty="0">
              <a:solidFill>
                <a:schemeClr val="dk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r" rtl="1">
              <a:lnSpc>
                <a:spcPct val="150000"/>
              </a:lnSpc>
              <a:buClr>
                <a:schemeClr val="dk1"/>
              </a:buClr>
              <a:buSzPts val="1100"/>
            </a:pPr>
            <a:endParaRPr sz="2200" dirty="0">
              <a:solidFill>
                <a:schemeClr val="dk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Google Shape;319;p27">
            <a:extLst>
              <a:ext uri="{FF2B5EF4-FFF2-40B4-BE49-F238E27FC236}">
                <a16:creationId xmlns:a16="http://schemas.microsoft.com/office/drawing/2014/main" id="{D26D4C1E-D11F-435D-8939-50A230C75B83}"/>
              </a:ext>
            </a:extLst>
          </p:cNvPr>
          <p:cNvSpPr/>
          <p:nvPr/>
        </p:nvSpPr>
        <p:spPr>
          <a:xfrm>
            <a:off x="10874977" y="1400667"/>
            <a:ext cx="1188000" cy="468000"/>
          </a:xfrm>
          <a:prstGeom prst="roundRect">
            <a:avLst/>
          </a:prstGeom>
          <a:solidFill>
            <a:srgbClr val="002060"/>
          </a:solidFill>
          <a:ln w="25400" cap="flat" cmpd="sng">
            <a:solidFill>
              <a:srgbClr val="192A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w-IL" sz="24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ציינו</a:t>
            </a:r>
            <a:endParaRPr sz="2400" b="1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Google Shape;320;p27">
            <a:extLst>
              <a:ext uri="{FF2B5EF4-FFF2-40B4-BE49-F238E27FC236}">
                <a16:creationId xmlns:a16="http://schemas.microsoft.com/office/drawing/2014/main" id="{DC09AF0D-8DA0-4C6C-9A43-E6757CAC0266}"/>
              </a:ext>
            </a:extLst>
          </p:cNvPr>
          <p:cNvSpPr/>
          <p:nvPr/>
        </p:nvSpPr>
        <p:spPr>
          <a:xfrm flipH="1">
            <a:off x="10874977" y="3653843"/>
            <a:ext cx="1188000" cy="468000"/>
          </a:xfrm>
          <a:prstGeom prst="roundRect">
            <a:avLst/>
          </a:prstGeom>
          <a:solidFill>
            <a:srgbClr val="002060"/>
          </a:solidFill>
          <a:ln w="25400" cap="flat" cmpd="sng">
            <a:solidFill>
              <a:srgbClr val="192A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w-IL" sz="24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הציגו</a:t>
            </a:r>
            <a:endParaRPr sz="2400" b="1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" grpId="0" animBg="1"/>
      <p:bldP spid="391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9"/>
          <p:cNvSpPr/>
          <p:nvPr/>
        </p:nvSpPr>
        <p:spPr>
          <a:xfrm>
            <a:off x="404929" y="1200873"/>
            <a:ext cx="11160000" cy="10966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algn="r" rtl="1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iw-IL" sz="2200" b="1" dirty="0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ביסוס</a:t>
            </a:r>
            <a:r>
              <a:rPr lang="he-IL" sz="2200" b="1" dirty="0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- </a:t>
            </a:r>
            <a:r>
              <a:rPr lang="iw-IL" sz="2200" b="1" dirty="0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ציטוט :</a:t>
            </a:r>
            <a:endParaRPr sz="2200" b="1" dirty="0">
              <a:solidFill>
                <a:schemeClr val="dk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r" rtl="1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iw-IL" sz="2200" dirty="0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המשפט מהקטע שמתקשר למושג שציינת</a:t>
            </a:r>
            <a:endParaRPr sz="2200" dirty="0">
              <a:solidFill>
                <a:schemeClr val="dk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37" name="Google Shape;337;p29"/>
          <p:cNvSpPr/>
          <p:nvPr/>
        </p:nvSpPr>
        <p:spPr>
          <a:xfrm>
            <a:off x="404929" y="2424833"/>
            <a:ext cx="11160000" cy="974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r" rtl="1">
              <a:lnSpc>
                <a:spcPct val="150000"/>
              </a:lnSpc>
              <a:buClr>
                <a:schemeClr val="dk1"/>
              </a:buClr>
              <a:buSzPts val="1100"/>
            </a:pPr>
            <a:endParaRPr sz="2200" dirty="0">
              <a:solidFill>
                <a:schemeClr val="dk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38" name="Google Shape;338;p29"/>
          <p:cNvSpPr txBox="1"/>
          <p:nvPr/>
        </p:nvSpPr>
        <p:spPr>
          <a:xfrm>
            <a:off x="404929" y="3526882"/>
            <a:ext cx="11160000" cy="10943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 rtl="1">
              <a:lnSpc>
                <a:spcPct val="150000"/>
              </a:lnSpc>
              <a:buClr>
                <a:schemeClr val="dk1"/>
              </a:buClr>
              <a:buSzPts val="1100"/>
              <a:defRPr sz="2200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iw-IL" b="1" dirty="0"/>
              <a:t>קישור: </a:t>
            </a:r>
            <a:endParaRPr b="1" dirty="0"/>
          </a:p>
          <a:p>
            <a:r>
              <a:rPr lang="iw-IL" dirty="0"/>
              <a:t>חיבור בין הגדרת המושג לביסוס</a:t>
            </a:r>
            <a:endParaRPr dirty="0"/>
          </a:p>
        </p:txBody>
      </p:sp>
      <p:sp>
        <p:nvSpPr>
          <p:cNvPr id="339" name="Google Shape;339;p29"/>
          <p:cNvSpPr/>
          <p:nvPr/>
        </p:nvSpPr>
        <p:spPr>
          <a:xfrm>
            <a:off x="404929" y="4748569"/>
            <a:ext cx="11160000" cy="8598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r" rtl="1">
              <a:lnSpc>
                <a:spcPct val="150000"/>
              </a:lnSpc>
              <a:buClr>
                <a:schemeClr val="dk1"/>
              </a:buClr>
              <a:buSzPts val="1100"/>
            </a:pPr>
            <a:endParaRPr sz="2200" dirty="0">
              <a:solidFill>
                <a:schemeClr val="dk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Google Shape;321;p27">
            <a:extLst>
              <a:ext uri="{FF2B5EF4-FFF2-40B4-BE49-F238E27FC236}">
                <a16:creationId xmlns:a16="http://schemas.microsoft.com/office/drawing/2014/main" id="{979F03F7-0431-4D8B-976D-9DC6AC31382F}"/>
              </a:ext>
            </a:extLst>
          </p:cNvPr>
          <p:cNvSpPr/>
          <p:nvPr/>
        </p:nvSpPr>
        <p:spPr>
          <a:xfrm flipH="1">
            <a:off x="10376929" y="617105"/>
            <a:ext cx="1188000" cy="468000"/>
          </a:xfrm>
          <a:prstGeom prst="roundRect">
            <a:avLst/>
          </a:prstGeom>
          <a:solidFill>
            <a:srgbClr val="002060"/>
          </a:solidFill>
          <a:ln w="25400" cap="flat" cmpd="sng">
            <a:solidFill>
              <a:srgbClr val="192A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w-IL" sz="24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הסבירו</a:t>
            </a:r>
            <a:r>
              <a:rPr lang="he-IL" sz="2000" b="1" i="0" u="none" strike="noStrike" cap="none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        </a:t>
            </a:r>
            <a:endParaRPr sz="2000" b="1" i="0" u="none" strike="noStrike" cap="none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265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 animBg="1"/>
      <p:bldP spid="338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41"/>
          <p:cNvPicPr preferRelativeResize="0"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1840595" y="934064"/>
            <a:ext cx="5932935" cy="5932935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6735483" y="4533774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2656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56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56"/>
          <p:cNvSpPr txBox="1"/>
          <p:nvPr/>
        </p:nvSpPr>
        <p:spPr>
          <a:xfrm>
            <a:off x="375129" y="3191087"/>
            <a:ext cx="11441742" cy="1876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95350" marR="0" lvl="0" indent="0" algn="just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 b="0" i="0" u="none" strike="noStrike" cap="non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10" name="Google Shape;410;p56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 i="0" u="none" strike="noStrike" cap="none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iw-IL" sz="4400"/>
              <a:t>משימה</a:t>
            </a:r>
            <a:endParaRPr/>
          </a:p>
        </p:txBody>
      </p:sp>
      <p:sp>
        <p:nvSpPr>
          <p:cNvPr id="289" name="Google Shape;289;p42"/>
          <p:cNvSpPr txBox="1">
            <a:spLocks noGrp="1"/>
          </p:cNvSpPr>
          <p:nvPr>
            <p:ph type="body" idx="4294967295"/>
          </p:nvPr>
        </p:nvSpPr>
        <p:spPr>
          <a:xfrm>
            <a:off x="4091297" y="3775588"/>
            <a:ext cx="677939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45700" rIns="91425" bIns="45700" anchor="t" anchorCtr="0">
            <a:sp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800"/>
              <a:buNone/>
            </a:pPr>
            <a:r>
              <a:rPr lang="iw-IL" sz="2400" b="1" dirty="0">
                <a:solidFill>
                  <a:srgbClr val="0070C0"/>
                </a:solidFill>
                <a:latin typeface="Varela Round"/>
                <a:cs typeface="Varela Round"/>
              </a:rPr>
              <a:t>קראו את הכתבה</a:t>
            </a:r>
            <a:endParaRPr sz="2400" b="1" dirty="0">
              <a:solidFill>
                <a:srgbClr val="0070C0"/>
              </a:solidFill>
              <a:latin typeface="Varela Round"/>
              <a:cs typeface="Varela Round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800"/>
              <a:buNone/>
            </a:pPr>
            <a:r>
              <a:rPr lang="iw-IL" sz="2400" b="1" dirty="0">
                <a:solidFill>
                  <a:srgbClr val="0070C0"/>
                </a:solidFill>
                <a:latin typeface="Varela Round"/>
                <a:cs typeface="Varela Round"/>
              </a:rPr>
              <a:t>אי</a:t>
            </a:r>
            <a:r>
              <a:rPr lang="he-IL" sz="2400" b="1" dirty="0">
                <a:solidFill>
                  <a:srgbClr val="0070C0"/>
                </a:solidFill>
                <a:latin typeface="Varela Round"/>
                <a:cs typeface="Varela Round"/>
              </a:rPr>
              <a:t>לו </a:t>
            </a:r>
            <a:r>
              <a:rPr lang="iw-IL" sz="2400" b="1" dirty="0">
                <a:solidFill>
                  <a:srgbClr val="0070C0"/>
                </a:solidFill>
                <a:latin typeface="Varela Round"/>
                <a:cs typeface="Varela Round"/>
              </a:rPr>
              <a:t>זכויות אדם באות לידי ביטוי בכתבה?</a:t>
            </a:r>
            <a:endParaRPr sz="2400" b="1" dirty="0">
              <a:solidFill>
                <a:srgbClr val="0070C0"/>
              </a:solidFill>
              <a:latin typeface="Varela Round"/>
              <a:cs typeface="Varela Round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800"/>
              <a:buNone/>
            </a:pPr>
            <a:r>
              <a:rPr lang="iw-IL" sz="2400" b="1" dirty="0">
                <a:solidFill>
                  <a:srgbClr val="0070C0"/>
                </a:solidFill>
                <a:latin typeface="Varela Round"/>
                <a:cs typeface="Varela Round"/>
              </a:rPr>
              <a:t>האם שתי הזכויות שזיהית יכולות להתקיים בו זמנית?</a:t>
            </a:r>
          </a:p>
        </p:txBody>
      </p:sp>
      <p:pic>
        <p:nvPicPr>
          <p:cNvPr id="291" name="Google Shape;291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260" y="1013026"/>
            <a:ext cx="2363755" cy="2513188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2"/>
          <p:cNvSpPr/>
          <p:nvPr/>
        </p:nvSpPr>
        <p:spPr>
          <a:xfrm>
            <a:off x="1204816" y="3366195"/>
            <a:ext cx="19255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 i="0" u="none" strike="noStrike" cap="none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סרקו אותי</a:t>
            </a:r>
            <a:endParaRPr sz="1200" b="1" dirty="0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293" name="Google Shape;293;p42"/>
          <p:cNvPicPr preferRelativeResize="0"/>
          <p:nvPr/>
        </p:nvPicPr>
        <p:blipFill rotWithShape="1">
          <a:blip r:embed="rId5"/>
          <a:stretch/>
        </p:blipFill>
        <p:spPr>
          <a:xfrm>
            <a:off x="4071551" y="933476"/>
            <a:ext cx="6799136" cy="2842112"/>
          </a:xfrm>
          <a:prstGeom prst="rect">
            <a:avLst/>
          </a:prstGeom>
        </p:spPr>
      </p:pic>
      <p:pic>
        <p:nvPicPr>
          <p:cNvPr id="3" name="מדיה מקוונת 2" title="40 seconds Countdown Timer with Alarm">
            <a:hlinkClick r:id="" action="ppaction://media"/>
            <a:extLst>
              <a:ext uri="{FF2B5EF4-FFF2-40B4-BE49-F238E27FC236}">
                <a16:creationId xmlns:a16="http://schemas.microsoft.com/office/drawing/2014/main" id="{6320A5A2-10E5-4AA7-B48F-29818CC155A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766482" y="4423799"/>
            <a:ext cx="2526533" cy="142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e-IL"/>
              <a:t>תשובה</a:t>
            </a:r>
          </a:p>
        </p:txBody>
      </p:sp>
      <p:sp>
        <p:nvSpPr>
          <p:cNvPr id="300" name="Google Shape;300;p43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e-IL" dirty="0"/>
              <a:t>אילו זכויות אדם באות לידי ביטוי בכתבה?</a:t>
            </a:r>
          </a:p>
        </p:txBody>
      </p:sp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1B43DDCE-4EE5-4C21-8BC6-E445B5BBE8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750141" y="1725682"/>
            <a:ext cx="9925131" cy="4152600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בכתבה באות לידי ביטוי שתי זכויות:</a:t>
            </a:r>
          </a:p>
          <a:p>
            <a:pPr lvl="0">
              <a:lnSpc>
                <a:spcPct val="150000"/>
              </a:lnSpc>
            </a:pPr>
            <a:r>
              <a:rPr lang="he-IL" b="1" dirty="0">
                <a:solidFill>
                  <a:srgbClr val="12B4BC"/>
                </a:solidFill>
              </a:rPr>
              <a:t>חופש התנועה </a:t>
            </a:r>
            <a:r>
              <a:rPr lang="he-IL" dirty="0"/>
              <a:t>- תושבי מדינת ישראל מתבקשים להישאר בבתים ולצאת רק במקרים מסוימים כמו: רכישת מזון, עבודה חיונית ועוד.</a:t>
            </a:r>
          </a:p>
          <a:p>
            <a:pPr lvl="0">
              <a:lnSpc>
                <a:spcPct val="150000"/>
              </a:lnSpc>
            </a:pPr>
            <a:r>
              <a:rPr lang="he-IL" b="1" dirty="0">
                <a:solidFill>
                  <a:srgbClr val="12B4BC"/>
                </a:solidFill>
              </a:rPr>
              <a:t>הזכות לחיים וביטחון </a:t>
            </a:r>
            <a:r>
              <a:rPr lang="he-IL" dirty="0"/>
              <a:t>- המדינה מגנה על תושבי המדינה ודואגת לחייהם. </a:t>
            </a:r>
            <a:br>
              <a:rPr lang="he-IL" dirty="0"/>
            </a:br>
            <a:r>
              <a:rPr lang="he-IL" dirty="0"/>
              <a:t>המדינה מנסה להילחם בהתפשטות נגיף הקורונה שגורם לפגיעה בחייהם של בני האדם.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iw-IL" sz="3300" dirty="0">
                <a:solidFill>
                  <a:srgbClr val="192A72"/>
                </a:solidFill>
              </a:rPr>
              <a:t>האם שתי הזכויות שזיהית יכולות להתקיים בו זמנית?</a:t>
            </a:r>
            <a:endParaRPr sz="3300" dirty="0">
              <a:solidFill>
                <a:srgbClr val="192A72"/>
              </a:solidFill>
            </a:endParaRPr>
          </a:p>
        </p:txBody>
      </p:sp>
      <p:sp>
        <p:nvSpPr>
          <p:cNvPr id="305" name="Google Shape;305;p44"/>
          <p:cNvSpPr txBox="1">
            <a:spLocks noGrp="1"/>
          </p:cNvSpPr>
          <p:nvPr>
            <p:ph type="body" idx="4294967295"/>
          </p:nvPr>
        </p:nvSpPr>
        <p:spPr>
          <a:xfrm>
            <a:off x="2482495" y="933094"/>
            <a:ext cx="9125504" cy="60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w-IL" sz="28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שתי הזכויות </a:t>
            </a:r>
            <a:r>
              <a:rPr lang="iw-IL" sz="2800" b="1" dirty="0">
                <a:solidFill>
                  <a:srgbClr val="12B4B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אינן</a:t>
            </a:r>
            <a:r>
              <a:rPr lang="iw-IL" sz="28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יכולות להתקיים בו זמנית.</a:t>
            </a:r>
            <a:endParaRPr sz="2800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07" name="Google Shape;307;p44"/>
          <p:cNvSpPr/>
          <p:nvPr/>
        </p:nvSpPr>
        <p:spPr>
          <a:xfrm>
            <a:off x="6388000" y="1647975"/>
            <a:ext cx="5220000" cy="1440000"/>
          </a:xfrm>
          <a:prstGeom prst="roundRect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sng" strike="noStrike" cap="none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חופש התנועה</a:t>
            </a:r>
            <a:r>
              <a:rPr lang="iw-IL" sz="2400" b="1" i="0" u="none" strike="noStrike" cap="none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iw-IL" sz="2400" b="0" i="0" u="none" strike="noStrike" cap="none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פירושו שלכל אדם יש זכות לנוע בחופשיות.</a:t>
            </a:r>
            <a:endParaRPr sz="24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308" name="Google Shape;308;p44"/>
          <p:cNvSpPr/>
          <p:nvPr/>
        </p:nvSpPr>
        <p:spPr>
          <a:xfrm>
            <a:off x="584000" y="1675547"/>
            <a:ext cx="5220000" cy="1440000"/>
          </a:xfrm>
          <a:prstGeom prst="roundRect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sng" strike="noStrike" cap="none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הזכות לחיים וביטחון</a:t>
            </a:r>
            <a:r>
              <a:rPr lang="iw-IL" sz="2400" b="1" i="0" u="none" strike="noStrike" cap="none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iw-IL" sz="2400" b="0" i="0" u="none" strike="noStrike" cap="none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פירושה שלכל אדם יש זכות לחיות</a:t>
            </a:r>
            <a:r>
              <a:rPr lang="he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400" b="0" i="0" u="none" strike="noStrike" cap="none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בגוף שלם וחובת המדינה להגן על תושביה.</a:t>
            </a:r>
            <a:endParaRPr sz="24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309" name="Google Shape;309;p44"/>
          <p:cNvSpPr txBox="1"/>
          <p:nvPr/>
        </p:nvSpPr>
        <p:spPr>
          <a:xfrm>
            <a:off x="584000" y="3068029"/>
            <a:ext cx="11023999" cy="25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r" rtl="1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iw-IL" sz="2000" b="0" i="0" u="none" strike="noStrike" cap="none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בכתבה זו ניתן לראות שאנשים לא יכולים להסתובב במדינה בחופשיות מאחר ומוטלות הגבלות על יציאה מהבית רק למקרים הכרחיים כמו יציאה לרכישת מזון ותרופות</a:t>
            </a:r>
            <a:r>
              <a:rPr lang="he-IL" sz="2000" b="0" i="0" u="none" strike="noStrike" cap="none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.</a:t>
            </a:r>
          </a:p>
          <a:p>
            <a:pPr marR="0" lvl="0" algn="r" rtl="1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iw-IL" sz="2000" b="0" i="0" u="none" strike="noStrike" cap="none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במקביל המדינה אינה יכולה לשמור מפני הדבקות בנגיף הקורונה ובכך לשמור על חייהם</a:t>
            </a:r>
            <a:r>
              <a:rPr lang="he-IL" sz="2000" b="0" i="0" u="none" strike="noStrike" cap="none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.</a:t>
            </a:r>
          </a:p>
          <a:p>
            <a:pPr marR="0" lvl="0" algn="r" rtl="1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iw-IL" sz="2000" b="0" i="0" u="none" strike="noStrike" cap="none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תושבים שמסתובבים ברחבי המדינה עלולים להדביק או להידבק בנגיף הקורונה</a:t>
            </a:r>
            <a:r>
              <a:rPr lang="he-IL" sz="2000" b="0" i="0" u="none" strike="noStrike" cap="none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.</a:t>
            </a:r>
          </a:p>
          <a:p>
            <a:pPr marR="0" lvl="0" algn="r" rtl="1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iw-IL" sz="2000" b="0" i="0" u="none" strike="noStrike" cap="none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הזכות לחיים ובטחון מתממשת ואלו הזכות לחופש התנועה </a:t>
            </a:r>
            <a:r>
              <a:rPr lang="iw-IL" sz="2000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נפגעת ומצטמצמת.</a:t>
            </a:r>
            <a:endParaRPr sz="1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5"/>
          <p:cNvSpPr txBox="1"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הזכויות הן יחסיות, לעיתים לא ניתן לממש את הזכויות באופן מלא.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במקרים של התנגשות בין זכויות או בין זכות לחוק, לעקרון דמוקרטי </a:t>
            </a:r>
            <a:br>
              <a:rPr lang="en-US" dirty="0"/>
            </a:br>
            <a:r>
              <a:rPr lang="he-IL" dirty="0"/>
              <a:t>או לאינטרס ציבורי:</a:t>
            </a:r>
          </a:p>
          <a:p>
            <a:pPr lvl="0">
              <a:lnSpc>
                <a:spcPct val="150000"/>
              </a:lnSpc>
            </a:pPr>
            <a:r>
              <a:rPr lang="he-IL" dirty="0"/>
              <a:t>יש  לפגוע במידה מינימלית בזכויות.</a:t>
            </a:r>
          </a:p>
          <a:p>
            <a:pPr lvl="0">
              <a:lnSpc>
                <a:spcPct val="150000"/>
              </a:lnSpc>
            </a:pPr>
            <a:r>
              <a:rPr lang="he-IL" dirty="0"/>
              <a:t>יש לערוך שקלול ואיזון, לשקול ולבדוק את הפגיעה המינימלית במקרה הנדון.</a:t>
            </a:r>
          </a:p>
        </p:txBody>
      </p:sp>
      <p:sp>
        <p:nvSpPr>
          <p:cNvPr id="315" name="Google Shape;315;p4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e-IL" sz="4000" dirty="0"/>
              <a:t>מה קורה במצב של התנגשות בין זכויות?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6735483" y="4533774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4" name="מדיה מקוונת 3" title="ￗﾩￗﾕￗﾕￗﾙￗﾕￗﾟ | ￗﾗￗﾙￗﾨￗﾕￗﾪ">
            <a:hlinkClick r:id="" action="ppaction://media"/>
            <a:extLst>
              <a:ext uri="{FF2B5EF4-FFF2-40B4-BE49-F238E27FC236}">
                <a16:creationId xmlns:a16="http://schemas.microsoft.com/office/drawing/2014/main" id="{F8A64D4F-F33F-4670-B3AF-4D6F261AF9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98167" y="945740"/>
            <a:ext cx="10012517" cy="5632041"/>
          </a:xfrm>
          <a:prstGeom prst="rect">
            <a:avLst/>
          </a:prstGeom>
        </p:spPr>
      </p:pic>
      <p:sp>
        <p:nvSpPr>
          <p:cNvPr id="5" name="כותרת 4">
            <a:extLst>
              <a:ext uri="{FF2B5EF4-FFF2-40B4-BE49-F238E27FC236}">
                <a16:creationId xmlns:a16="http://schemas.microsoft.com/office/drawing/2014/main" id="{DB8EB19C-2A50-4109-A990-B89092CAC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614" y="280219"/>
            <a:ext cx="9125504" cy="484996"/>
          </a:xfrm>
        </p:spPr>
        <p:txBody>
          <a:bodyPr/>
          <a:lstStyle/>
          <a:p>
            <a:r>
              <a:rPr lang="en-US" sz="2400" dirty="0" err="1"/>
              <a:t>IsraelDemocracyIns</a:t>
            </a:r>
            <a:r>
              <a:rPr lang="he-IL" sz="2400" dirty="0"/>
              <a:t>:</a:t>
            </a:r>
            <a:r>
              <a:rPr lang="en-US" sz="2400" dirty="0"/>
              <a:t> </a:t>
            </a:r>
            <a:r>
              <a:rPr lang="he-IL" sz="2400" dirty="0"/>
              <a:t>שוויון | חירות </a:t>
            </a:r>
            <a:r>
              <a:rPr lang="en-US" sz="2400" dirty="0"/>
              <a:t>(</a:t>
            </a:r>
            <a:r>
              <a:rPr lang="en-US" sz="2400" dirty="0" err="1"/>
              <a:t>Youtube</a:t>
            </a:r>
            <a:r>
              <a:rPr lang="en-US" sz="2400" dirty="0"/>
              <a:t>)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32181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id="{08D8207C-1D56-4BBB-97E6-C6582C32928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altLang="he-IL" dirty="0"/>
              <a:t>כאשר זכויות מתנגשות זו בזו, צריך למצוא דרך להקטין ככל האפשר את הפגיעה בזכויות אדם.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b="1" dirty="0">
                <a:solidFill>
                  <a:srgbClr val="0070C0"/>
                </a:solidFill>
              </a:rPr>
              <a:t>דוגמא: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200" dirty="0"/>
              <a:t>המורה של גל התקשרה וסיפרה שלאחרונה היא מרבה להתבודד ולא לבלות עם חברותיה בהפסקות, מה שנהגה לעשות בעבר, והוסיפה שהיא מרגישה שגל עצובה בזמן האחרון.</a:t>
            </a:r>
            <a:br>
              <a:rPr lang="he-IL" sz="2200" dirty="0"/>
            </a:br>
            <a:r>
              <a:rPr lang="he-IL" sz="2200" dirty="0"/>
              <a:t>אמא של גל מאוד דואגת, ולכן מחליטה לקרוא את ההתכתבויות של גל בפלאפון, כדי לבדוק אם משהו פוגע בה.</a:t>
            </a:r>
          </a:p>
        </p:txBody>
      </p:sp>
      <p:sp>
        <p:nvSpPr>
          <p:cNvPr id="5" name="כותרת 4">
            <a:extLst>
              <a:ext uri="{FF2B5EF4-FFF2-40B4-BE49-F238E27FC236}">
                <a16:creationId xmlns:a16="http://schemas.microsoft.com/office/drawing/2014/main" id="{962793C4-006B-4B6F-A848-6011A2828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איזון בין זכויות</a:t>
            </a:r>
          </a:p>
        </p:txBody>
      </p:sp>
    </p:spTree>
    <p:extLst>
      <p:ext uri="{BB962C8B-B14F-4D97-AF65-F5344CB8AC3E}">
        <p14:creationId xmlns:p14="http://schemas.microsoft.com/office/powerpoint/2010/main" val="201567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1154</Words>
  <Application>Microsoft Office PowerPoint</Application>
  <PresentationFormat>מסך רחב</PresentationFormat>
  <Paragraphs>160</Paragraphs>
  <Slides>30</Slides>
  <Notes>19</Notes>
  <HiddenSlides>0</HiddenSlides>
  <MMClips>2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30</vt:i4>
      </vt:variant>
    </vt:vector>
  </HeadingPairs>
  <TitlesOfParts>
    <vt:vector size="34" baseType="lpstr">
      <vt:lpstr>Varela Round</vt:lpstr>
      <vt:lpstr>Arial</vt:lpstr>
      <vt:lpstr>Calibri</vt:lpstr>
      <vt:lpstr>ערכת נושא Office</vt:lpstr>
      <vt:lpstr>מערכת שידורים לאומית</vt:lpstr>
      <vt:lpstr>התנגשות בין זכויות</vt:lpstr>
      <vt:lpstr>מצגת של PowerPoint‏</vt:lpstr>
      <vt:lpstr>משימה</vt:lpstr>
      <vt:lpstr>תשובה</vt:lpstr>
      <vt:lpstr>האם שתי הזכויות שזיהית יכולות להתקיים בו זמנית?</vt:lpstr>
      <vt:lpstr>מה קורה במצב של התנגשות בין זכויות?</vt:lpstr>
      <vt:lpstr>IsraelDemocracyIns: שוויון | חירות (Youtube)</vt:lpstr>
      <vt:lpstr>איזון בין זכויות</vt:lpstr>
      <vt:lpstr>מצגת של PowerPoint‏</vt:lpstr>
      <vt:lpstr>אך האם זה מצדיק פגיעה בזכות של גל לפרטיות?</vt:lpstr>
      <vt:lpstr>מצגת של PowerPoint‏</vt:lpstr>
      <vt:lpstr>מצגת של PowerPoint‏</vt:lpstr>
      <vt:lpstr>מה דעתכם:</vt:lpstr>
      <vt:lpstr>דוגמא נוספת</vt:lpstr>
      <vt:lpstr>מצגת של PowerPoint‏</vt:lpstr>
      <vt:lpstr>מצגת של PowerPoint‏</vt:lpstr>
      <vt:lpstr>מצגת של PowerPoint‏</vt:lpstr>
      <vt:lpstr>משימה</vt:lpstr>
      <vt:lpstr>פיצוח ופתרון לשאלה</vt:lpstr>
      <vt:lpstr>תבנית כתיבה לשאלת אירוע</vt:lpstr>
      <vt:lpstr>מצגת של PowerPoint‏</vt:lpstr>
      <vt:lpstr>מצגת של PowerPoint‏</vt:lpstr>
      <vt:lpstr>דוגמא: שאלת אירוע</vt:lpstr>
      <vt:lpstr>זיהוי מילות הוראה</vt:lpstr>
      <vt:lpstr>תשובה</vt:lpstr>
      <vt:lpstr>משימה : שאלת אירוע - זיהוי מילות הוראה  ופיצוח</vt:lpstr>
      <vt:lpstr>שאלת אירוע - תשובה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user</dc:creator>
  <cp:lastModifiedBy>נעמה כהן-לוז</cp:lastModifiedBy>
  <cp:revision>55</cp:revision>
  <dcterms:modified xsi:type="dcterms:W3CDTF">2020-04-26T16:12:56Z</dcterms:modified>
</cp:coreProperties>
</file>