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72" r:id="rId2"/>
  </p:sldMasterIdLst>
  <p:notesMasterIdLst>
    <p:notesMasterId r:id="rId22"/>
  </p:notesMasterIdLst>
  <p:sldIdLst>
    <p:sldId id="257" r:id="rId3"/>
    <p:sldId id="473" r:id="rId4"/>
    <p:sldId id="581" r:id="rId5"/>
    <p:sldId id="288" r:id="rId6"/>
    <p:sldId id="577" r:id="rId7"/>
    <p:sldId id="289" r:id="rId8"/>
    <p:sldId id="582" r:id="rId9"/>
    <p:sldId id="591" r:id="rId10"/>
    <p:sldId id="587" r:id="rId11"/>
    <p:sldId id="590" r:id="rId12"/>
    <p:sldId id="592" r:id="rId13"/>
    <p:sldId id="303" r:id="rId14"/>
    <p:sldId id="435" r:id="rId15"/>
    <p:sldId id="593" r:id="rId16"/>
    <p:sldId id="594" r:id="rId17"/>
    <p:sldId id="595" r:id="rId18"/>
    <p:sldId id="596" r:id="rId19"/>
    <p:sldId id="597" r:id="rId20"/>
    <p:sldId id="291" r:id="rId2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92D050"/>
    <a:srgbClr val="12B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236" y="56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fld id="{5EC061A6-0796-4DA4-BCCF-C39215C865B3}" type="datetimeFigureOut">
              <a:rPr lang="he-IL" smtClean="0"/>
              <a:pPr/>
              <a:t>כ"ט/תמוז/תש"ף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8312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670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7926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6834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9024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815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04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92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7015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303258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24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67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28788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450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33620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92178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7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>
              <a:tabLst>
                <a:tab pos="11659766" algn="l"/>
              </a:tabLst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 anchor="ctr">
            <a:noAutofit/>
          </a:bodyPr>
          <a:lstStyle>
            <a:lvl1pPr marL="185757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32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fld id="{BB6F552B-607E-4869-A917-C44959BDCB12}" type="datetimeFigureOut">
              <a:rPr lang="he-IL" smtClean="0"/>
              <a:pPr/>
              <a:t>כ"ט/תמוז/תש"ף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5" r:id="rId6"/>
    <p:sldLayoutId id="2147483666" r:id="rId7"/>
    <p:sldLayoutId id="2147483663" r:id="rId8"/>
    <p:sldLayoutId id="2147483669" r:id="rId9"/>
    <p:sldLayoutId id="2147483671" r:id="rId10"/>
    <p:sldLayoutId id="2147483668" r:id="rId11"/>
    <p:sldLayoutId id="2147483670" r:id="rId12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arela Round" panose="00000500000000000000" pitchFamily="2" charset="-79"/>
          <a:ea typeface="+mj-ea"/>
          <a:cs typeface="Varela Round" panose="00000500000000000000" pitchFamily="2" charset="-79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כ"ט/תמוז/תש"ף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5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Varela Round"/>
              </a:rPr>
              <a:t>שקופית זו היא חובה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Varela Round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Varela Round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Varela Round"/>
              </a:rPr>
              <a:t>עליכם להתקין את הפונט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Varela Round"/>
              </a:rPr>
              <a:t>Varela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Varela Round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Varela Round"/>
              </a:rPr>
              <a:t>Round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Varela Round"/>
              </a:rPr>
              <a:t> לפני תחילת העבודה.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Varela Round"/>
              </a:rPr>
              <a:t>אם ברצונכם לצפות בהנחיות להתקנת פונט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Varela Round"/>
              </a:rPr>
              <a:t>Varela Round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Varela Round"/>
              </a:rPr>
              <a:t>, תוכלו לעשות זאת בקלות.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Varela Round"/>
              </a:rPr>
              <a:t>צפו בסרטון הבא: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Varela Round"/>
              </a:rPr>
              <a:t> 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Varela Round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Varela Round"/>
                <a:hlinkClick r:id="rId2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Varela Round"/>
                <a:hlinkClick r:id="rId3"/>
              </a:rPr>
              <a:t>https://www.youtube.com/watch?v=NN9IgGTwbF0&amp;feature=youtu.be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Varela Round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Varela Round"/>
                <a:hlinkClick r:id="rId4"/>
              </a:rPr>
              <a:t>קישור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Varela Round"/>
              </a:rPr>
              <a:t> להורדת הפונט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Varela Round"/>
              </a:rPr>
            </a:b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Varela Round"/>
              </a:rPr>
              <a:t>(אשרו את הודעת האבטחה)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E4AA85-9B8A-46FC-BFA6-E0BC9A44F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769" y="1"/>
            <a:ext cx="9642231" cy="1102406"/>
          </a:xfrm>
        </p:spPr>
        <p:txBody>
          <a:bodyPr/>
          <a:lstStyle/>
          <a:p>
            <a:r>
              <a:rPr lang="he-IL" dirty="0">
                <a:sym typeface="Varela Round"/>
              </a:rPr>
              <a:t>משק פתוח – מסחר בינלאומי במוצר</a:t>
            </a: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D9B4656-A2F8-4F57-977A-666803D0B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5" y="1185680"/>
            <a:ext cx="8306992" cy="822581"/>
          </a:xfrm>
        </p:spPr>
        <p:txBody>
          <a:bodyPr/>
          <a:lstStyle/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יבוא</a:t>
            </a:r>
          </a:p>
          <a:p>
            <a:r>
              <a:rPr lang="he-IL" dirty="0"/>
              <a:t>הבאת סחורה ממדינה אחרת נקראת יבוא.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5E687C4A-FE75-4F8D-B6AB-BC11F819E6BF}"/>
              </a:ext>
            </a:extLst>
          </p:cNvPr>
          <p:cNvSpPr/>
          <p:nvPr/>
        </p:nvSpPr>
        <p:spPr>
          <a:xfrm>
            <a:off x="6343828" y="3837062"/>
            <a:ext cx="1410056" cy="64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Pw&lt;P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o</a:t>
            </a:r>
            <a:endParaRPr lang="he-I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</p:txBody>
      </p:sp>
      <p:sp>
        <p:nvSpPr>
          <p:cNvPr id="8" name="חץ: ימינה 7">
            <a:extLst>
              <a:ext uri="{FF2B5EF4-FFF2-40B4-BE49-F238E27FC236}">
                <a16:creationId xmlns:a16="http://schemas.microsoft.com/office/drawing/2014/main" id="{3C6368C9-9B2F-43D4-BAAD-54D837BA7F33}"/>
              </a:ext>
            </a:extLst>
          </p:cNvPr>
          <p:cNvSpPr/>
          <p:nvPr/>
        </p:nvSpPr>
        <p:spPr>
          <a:xfrm rot="10800000">
            <a:off x="5531978" y="3996449"/>
            <a:ext cx="811850" cy="358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75627F22-6DBC-4BDA-A755-8B7A2D51C9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40" y="3255948"/>
            <a:ext cx="2884480" cy="18399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7888609C-7279-45E7-8A6D-41C03D9663D9}"/>
              </a:ext>
            </a:extLst>
          </p:cNvPr>
          <p:cNvSpPr txBox="1"/>
          <p:nvPr/>
        </p:nvSpPr>
        <p:spPr>
          <a:xfrm>
            <a:off x="2028476" y="3204674"/>
            <a:ext cx="32901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FF0000"/>
                </a:solidFill>
                <a:cs typeface="Varela Round" panose="00000500000000000000"/>
              </a:rPr>
              <a:t>משתלם לצרכן לייבא את המוצר</a:t>
            </a:r>
          </a:p>
        </p:txBody>
      </p:sp>
    </p:spTree>
    <p:extLst>
      <p:ext uri="{BB962C8B-B14F-4D97-AF65-F5344CB8AC3E}">
        <p14:creationId xmlns:p14="http://schemas.microsoft.com/office/powerpoint/2010/main" val="151952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E4AA85-9B8A-46FC-BFA6-E0BC9A44F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769" y="1"/>
            <a:ext cx="9642231" cy="1102406"/>
          </a:xfrm>
        </p:spPr>
        <p:txBody>
          <a:bodyPr/>
          <a:lstStyle/>
          <a:p>
            <a:r>
              <a:rPr lang="he-IL" dirty="0">
                <a:sym typeface="Varela Round"/>
              </a:rPr>
              <a:t>משק פתוח – מסחר בינלאומי במוצר</a:t>
            </a: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D9B4656-A2F8-4F57-977A-666803D0B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דוגמה</a:t>
            </a:r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2158B77D-35D5-45E7-BB76-5BCB4D1D57EC}"/>
              </a:ext>
            </a:extLst>
          </p:cNvPr>
          <p:cNvSpPr/>
          <p:nvPr/>
        </p:nvSpPr>
        <p:spPr>
          <a:xfrm>
            <a:off x="589661" y="1281870"/>
            <a:ext cx="6460620" cy="18913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e-IL" sz="18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/>
              <a:ea typeface="+mn-ea"/>
              <a:cs typeface="Varela Round" panose="0000050000000000000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/>
                <a:ea typeface="+mn-ea"/>
                <a:cs typeface="Varela Round" panose="00000500000000000000"/>
              </a:rPr>
              <a:t>R&amp;R</a:t>
            </a:r>
            <a:r>
              <a:rPr kumimoji="0" lang="he-IL" sz="1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/>
                <a:ea typeface="+mn-ea"/>
                <a:cs typeface="Varela Round" panose="00000500000000000000"/>
              </a:rPr>
              <a:t> מייצרת חולצות תלבושת אחידה לכל בתי הספר באזור הדרום. במשק סגור, מכרו את החולצות לצרכנים מקומיים. מקור היצור היחיד של החולצות היה </a:t>
            </a:r>
            <a:r>
              <a:rPr kumimoji="0" lang="en-US" sz="1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/>
                <a:ea typeface="+mn-ea"/>
                <a:cs typeface="Varela Round" panose="00000500000000000000"/>
              </a:rPr>
              <a:t>R</a:t>
            </a:r>
            <a:r>
              <a:rPr kumimoji="0" lang="he-IL" sz="1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/>
                <a:ea typeface="+mn-ea"/>
                <a:cs typeface="Varela Round" panose="00000500000000000000"/>
              </a:rPr>
              <a:t>&amp;</a:t>
            </a:r>
            <a:r>
              <a:rPr kumimoji="0" lang="en-US" sz="1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/>
                <a:ea typeface="+mn-ea"/>
                <a:cs typeface="Varela Round" panose="00000500000000000000"/>
              </a:rPr>
              <a:t>R</a:t>
            </a:r>
            <a:r>
              <a:rPr kumimoji="0" lang="he-IL" sz="1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/>
                <a:ea typeface="+mn-ea"/>
                <a:cs typeface="Varela Round" panose="00000500000000000000"/>
              </a:rPr>
              <a:t>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Varela Round" panose="00000500000000000000"/>
              </a:rPr>
              <a:t>מחיר חולצת תלבושת אחידה: 20 ₪. במחיר זה הצרכנים רכשו 100,000 חולצות.</a:t>
            </a:r>
            <a:r>
              <a:rPr kumimoji="0" lang="he-IL" sz="1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/>
                <a:ea typeface="+mn-ea"/>
                <a:cs typeface="Varela Round" panose="00000500000000000000"/>
              </a:rPr>
              <a:t> </a:t>
            </a:r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799F2208-8792-4AD9-833A-C8147BB47275}"/>
              </a:ext>
            </a:extLst>
          </p:cNvPr>
          <p:cNvSpPr/>
          <p:nvPr/>
        </p:nvSpPr>
        <p:spPr>
          <a:xfrm>
            <a:off x="143959" y="3284717"/>
            <a:ext cx="5713915" cy="14492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Varela Round" panose="00000500000000000000"/>
              </a:rPr>
              <a:t>המשק נפתח למסחר בינלאומי. המחיר העולמי של החולצות הוא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Varela Round" panose="00000500000000000000"/>
              </a:rPr>
              <a:t>10 =  Pw</a:t>
            </a:r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Varela Round" panose="00000500000000000000"/>
              </a:rPr>
              <a:t> ש"ח. הצרכנים המקומיים יעדיפו לקנות את החולצות מחו"ל במחיר של 10 ₪. במחיר זה הכמות המבוקשת תעלה ל- 150,000 חולצות.</a:t>
            </a:r>
            <a:endParaRPr kumimoji="0" lang="he-IL" sz="18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/>
              <a:ea typeface="+mn-ea"/>
              <a:cs typeface="Varela Round" panose="00000500000000000000"/>
            </a:endParaRPr>
          </a:p>
        </p:txBody>
      </p:sp>
      <p:sp>
        <p:nvSpPr>
          <p:cNvPr id="4" name="חץ: ימינה 3">
            <a:extLst>
              <a:ext uri="{FF2B5EF4-FFF2-40B4-BE49-F238E27FC236}">
                <a16:creationId xmlns:a16="http://schemas.microsoft.com/office/drawing/2014/main" id="{74708B80-4E42-4C63-9AC0-6F9FEC75EC60}"/>
              </a:ext>
            </a:extLst>
          </p:cNvPr>
          <p:cNvSpPr/>
          <p:nvPr/>
        </p:nvSpPr>
        <p:spPr>
          <a:xfrm rot="5400000">
            <a:off x="2309343" y="4943093"/>
            <a:ext cx="736886" cy="290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מסגרת 17">
            <a:extLst>
              <a:ext uri="{FF2B5EF4-FFF2-40B4-BE49-F238E27FC236}">
                <a16:creationId xmlns:a16="http://schemas.microsoft.com/office/drawing/2014/main" id="{6D12B55A-C949-403A-AEBE-B01A5F992391}"/>
              </a:ext>
            </a:extLst>
          </p:cNvPr>
          <p:cNvSpPr/>
          <p:nvPr/>
        </p:nvSpPr>
        <p:spPr>
          <a:xfrm>
            <a:off x="143959" y="5517243"/>
            <a:ext cx="5067656" cy="94858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0206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Varela Round" panose="00000500000000000000"/>
              </a:rPr>
              <a:t>מחיר המוצר בארץ ירד ויהיה זהה למחיר שבחו"ל.</a:t>
            </a:r>
          </a:p>
        </p:txBody>
      </p:sp>
      <p:pic>
        <p:nvPicPr>
          <p:cNvPr id="2050" name="Picture 2" descr="Importar y exportar diseño Vector Premium ">
            <a:extLst>
              <a:ext uri="{FF2B5EF4-FFF2-40B4-BE49-F238E27FC236}">
                <a16:creationId xmlns:a16="http://schemas.microsoft.com/office/drawing/2014/main" id="{022A6584-02E3-4D85-8FCD-AD26AEA22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666" y="1725680"/>
            <a:ext cx="5064325" cy="242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796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4"/>
            <a:ext cx="12191999" cy="1081971"/>
          </a:xfrm>
        </p:spPr>
        <p:txBody>
          <a:bodyPr/>
          <a:lstStyle/>
          <a:p>
            <a:pPr algn="r"/>
            <a:r>
              <a:rPr lang="he-IL" dirty="0">
                <a:sym typeface="Varela Round"/>
              </a:rPr>
              <a:t>משק פתוח – מסחר בינלאומי במוצר</a:t>
            </a:r>
            <a:endParaRPr lang="he-IL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E8A8D1D9-EE10-4579-B841-232CB52CE57F}"/>
              </a:ext>
            </a:extLst>
          </p:cNvPr>
          <p:cNvSpPr/>
          <p:nvPr/>
        </p:nvSpPr>
        <p:spPr>
          <a:xfrm>
            <a:off x="623843" y="1666430"/>
            <a:ext cx="7879222" cy="50420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endParaRPr lang="he-IL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endParaRPr lang="he-IL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endParaRPr lang="he-IL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endParaRPr lang="he-IL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endParaRPr lang="he-IL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endParaRPr lang="he-IL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endParaRPr lang="he-IL" sz="20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marL="457200" indent="-457200">
              <a:buFont typeface="+mj-lt"/>
              <a:buAutoNum type="arabicPeriod"/>
            </a:pPr>
            <a:endParaRPr lang="he-IL" sz="20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endParaRPr lang="he-IL" sz="20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endParaRPr lang="he-IL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endParaRPr lang="he-IL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endParaRPr lang="he-IL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endParaRPr lang="he-IL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17931337-5A23-445E-B732-5D3AD324FEF5}"/>
              </a:ext>
            </a:extLst>
          </p:cNvPr>
          <p:cNvSpPr/>
          <p:nvPr/>
        </p:nvSpPr>
        <p:spPr>
          <a:xfrm>
            <a:off x="1819353" y="4758930"/>
            <a:ext cx="6187600" cy="188639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Varela Round" panose="00000500000000000000"/>
              </a:rPr>
              <a:t>בעקבות השינוי במחיר </a:t>
            </a: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Varela Round" panose="00000500000000000000"/>
              </a:rPr>
              <a:t>Pw</a:t>
            </a:r>
            <a:endParaRPr lang="he-IL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e-IL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Varela Round" panose="00000500000000000000"/>
              </a:rPr>
              <a:t>הכמות  שמבקשים בארץ גדלה  ל- 150,000 יחידות.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e-IL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Varela Round" panose="00000500000000000000"/>
              </a:rPr>
              <a:t>הכמות שמייצרים היצרנים בארץ קטנה:50,000 יחידות.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e-IL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Varela Round" panose="00000500000000000000"/>
              </a:rPr>
              <a:t>הכמות העודפת -100,000 יחידות שהצרכנים מעוניינים לקנות, תיובא  מחו"ל.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e-IL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Varela Round" panose="00000500000000000000"/>
            </a:endParaRPr>
          </a:p>
        </p:txBody>
      </p:sp>
      <p:pic>
        <p:nvPicPr>
          <p:cNvPr id="3074" name="Picture 2" descr="Clientes Contentos Stock Vectors, Images &amp; Vector Art | Shutterstock">
            <a:extLst>
              <a:ext uri="{FF2B5EF4-FFF2-40B4-BE49-F238E27FC236}">
                <a16:creationId xmlns:a16="http://schemas.microsoft.com/office/drawing/2014/main" id="{0E524353-8D08-4EBF-A071-A9653B87B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828" y="1294645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DF8EBE13-8B20-4CAE-9CED-3DD0F39CD9EF}"/>
              </a:ext>
            </a:extLst>
          </p:cNvPr>
          <p:cNvSpPr/>
          <p:nvPr/>
        </p:nvSpPr>
        <p:spPr>
          <a:xfrm>
            <a:off x="8781828" y="2666288"/>
            <a:ext cx="2695575" cy="32380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arela Round" panose="00000500000000000000" pitchFamily="2" charset="-79"/>
                <a:cs typeface="Varela Round" panose="00000500000000000000" pitchFamily="2" charset="-79"/>
              </a:rPr>
              <a:t>צרכנים בארץ מרוצים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A0E1CC5F-DB22-4628-B81D-DF410133B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8063" y="3353753"/>
            <a:ext cx="1951291" cy="1436626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1C27D1D7-C700-4BB9-BAC0-B526F0813C09}"/>
              </a:ext>
            </a:extLst>
          </p:cNvPr>
          <p:cNvSpPr/>
          <p:nvPr/>
        </p:nvSpPr>
        <p:spPr>
          <a:xfrm>
            <a:off x="9024358" y="4824607"/>
            <a:ext cx="2453045" cy="4998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יצרנים בארץ לא מרוצים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0F9CF5D6-F41F-4D32-B14E-6C2C65944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353" y="1864985"/>
            <a:ext cx="5820587" cy="28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80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1216824B-A328-4DF1-A41B-B17253C78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9281620" cy="967424"/>
          </a:xfrm>
        </p:spPr>
        <p:txBody>
          <a:bodyPr/>
          <a:lstStyle/>
          <a:p>
            <a:pPr algn="r"/>
            <a:r>
              <a:rPr lang="he-IL" dirty="0">
                <a:sym typeface="Varela Round"/>
              </a:rPr>
              <a:t>משק פתוח – מסחר בינלאומי במוצר</a:t>
            </a:r>
            <a:endParaRPr lang="he-IL" b="1" dirty="0"/>
          </a:p>
        </p:txBody>
      </p:sp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D175BB01-6222-4C11-9DF5-BCB8E8D065C9}"/>
              </a:ext>
            </a:extLst>
          </p:cNvPr>
          <p:cNvSpPr/>
          <p:nvPr/>
        </p:nvSpPr>
        <p:spPr>
          <a:xfrm>
            <a:off x="3136307" y="1153682"/>
            <a:ext cx="6674265" cy="967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b="1" dirty="0">
                <a:solidFill>
                  <a:srgbClr val="7030A0"/>
                </a:solidFill>
                <a:cs typeface="Varela Round" panose="00000500000000000000"/>
              </a:rPr>
              <a:t>משימה להפסקה</a:t>
            </a:r>
          </a:p>
        </p:txBody>
      </p:sp>
      <p:pic>
        <p:nvPicPr>
          <p:cNvPr id="4098" name="Picture 2" descr="Adivinanzas para pensar. - acertijos-y-adivinanzas.com">
            <a:extLst>
              <a:ext uri="{FF2B5EF4-FFF2-40B4-BE49-F238E27FC236}">
                <a16:creationId xmlns:a16="http://schemas.microsoft.com/office/drawing/2014/main" id="{B5A0C9C0-C93D-44DE-A305-B41CB7F36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7" y="2196268"/>
            <a:ext cx="2524125" cy="148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3CC9A543-9E55-445A-9F47-53F159D5B234}"/>
              </a:ext>
            </a:extLst>
          </p:cNvPr>
          <p:cNvSpPr/>
          <p:nvPr/>
        </p:nvSpPr>
        <p:spPr>
          <a:xfrm>
            <a:off x="2914116" y="3678965"/>
            <a:ext cx="6409345" cy="31790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חברה ישראלית מייצרת אופניים לתחרויות. מחיר כל אופניים לצרכן</a:t>
            </a:r>
          </a:p>
          <a:p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15,000 ₪. תחרויות רבות מתקיימות בארץ ובעולם.</a:t>
            </a:r>
          </a:p>
          <a:p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שוק האופניים לתחרויות נפתח למסחר בינלאומי והצרכנים המקומיים החליטו לרכוש אופניים מחו"ל (מאותה רמת איכות).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האם לדעתכם מחיר האופניים המיובאת ישתנו?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האם מחיר האופניים המיוצרות בארץ ישתנה?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האם כמות האופניים המיוצרות בארץ תשתנה?</a:t>
            </a:r>
          </a:p>
          <a:p>
            <a:pPr algn="ctr"/>
            <a:endParaRPr lang="he-I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1FE214B7-CE98-43BC-8DFF-503344B3728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116" y="6016626"/>
            <a:ext cx="1709159" cy="841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562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4"/>
            <a:ext cx="12191999" cy="1081971"/>
          </a:xfrm>
        </p:spPr>
        <p:txBody>
          <a:bodyPr/>
          <a:lstStyle/>
          <a:p>
            <a:pPr algn="r"/>
            <a:r>
              <a:rPr lang="he-IL" dirty="0">
                <a:sym typeface="Varela Round"/>
              </a:rPr>
              <a:t>משק פתוח – מסחר בינלאומי במוצר</a:t>
            </a:r>
            <a:endParaRPr lang="he-IL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8B1572F1-71A6-4880-AACD-66904129B8A8}"/>
              </a:ext>
            </a:extLst>
          </p:cNvPr>
          <p:cNvSpPr/>
          <p:nvPr/>
        </p:nvSpPr>
        <p:spPr>
          <a:xfrm>
            <a:off x="965675" y="1551710"/>
            <a:ext cx="81697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>
                <a:solidFill>
                  <a:srgbClr val="00B0F0"/>
                </a:solidFill>
                <a:cs typeface="Varela Round" panose="00000500000000000000"/>
              </a:rPr>
              <a:t>יצוא</a:t>
            </a:r>
          </a:p>
          <a:p>
            <a:r>
              <a:rPr lang="he-IL" b="1" dirty="0">
                <a:solidFill>
                  <a:srgbClr val="00B0F0"/>
                </a:solidFill>
                <a:cs typeface="Varela Round" panose="00000500000000000000"/>
              </a:rPr>
              <a:t>היצוא - הוא שינוע של סחורות או מוצרים ממדינה למדינה אחרת בדרכי סחר מקובלות. היצוא הינו בסיס לצמיחה כלכלית ואחד מיעדיה הלאומיים של מדינת ישראל.</a:t>
            </a:r>
            <a:endParaRPr lang="he-IL" sz="2000" b="1" dirty="0">
              <a:solidFill>
                <a:srgbClr val="00B0F0"/>
              </a:solidFill>
              <a:cs typeface="Varela Round" panose="00000500000000000000"/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C81DEED3-865C-4C37-8DDA-CE89352F574A}"/>
              </a:ext>
            </a:extLst>
          </p:cNvPr>
          <p:cNvSpPr/>
          <p:nvPr/>
        </p:nvSpPr>
        <p:spPr>
          <a:xfrm>
            <a:off x="5933630" y="3657598"/>
            <a:ext cx="1410056" cy="64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Pw&gt;P</a:t>
            </a:r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o</a:t>
            </a:r>
            <a:endParaRPr lang="he-I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</p:txBody>
      </p:sp>
      <p:sp>
        <p:nvSpPr>
          <p:cNvPr id="12" name="חץ: ימינה 11">
            <a:extLst>
              <a:ext uri="{FF2B5EF4-FFF2-40B4-BE49-F238E27FC236}">
                <a16:creationId xmlns:a16="http://schemas.microsoft.com/office/drawing/2014/main" id="{9DC3B92D-224F-45F6-B5B6-5DDC9AF7B980}"/>
              </a:ext>
            </a:extLst>
          </p:cNvPr>
          <p:cNvSpPr/>
          <p:nvPr/>
        </p:nvSpPr>
        <p:spPr>
          <a:xfrm rot="10800000">
            <a:off x="5121780" y="3798603"/>
            <a:ext cx="811850" cy="358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122" name="Picture 2" descr="Secuencia de Una Exportación">
            <a:extLst>
              <a:ext uri="{FF2B5EF4-FFF2-40B4-BE49-F238E27FC236}">
                <a16:creationId xmlns:a16="http://schemas.microsoft.com/office/drawing/2014/main" id="{5637F05C-4BB0-411A-A848-511478D03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975" y="3218505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אליפסה 9">
            <a:extLst>
              <a:ext uri="{FF2B5EF4-FFF2-40B4-BE49-F238E27FC236}">
                <a16:creationId xmlns:a16="http://schemas.microsoft.com/office/drawing/2014/main" id="{352280DD-7AF1-41DB-B8B8-3BD31961085F}"/>
              </a:ext>
            </a:extLst>
          </p:cNvPr>
          <p:cNvSpPr/>
          <p:nvPr/>
        </p:nvSpPr>
        <p:spPr>
          <a:xfrm>
            <a:off x="1" y="4067798"/>
            <a:ext cx="2991028" cy="14698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משתלם ליצרנים לייצא את המוצר לחו"ל </a:t>
            </a: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478BA49F-165A-4272-8FBA-37A821FDCDC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2529570"/>
            <a:ext cx="3009900" cy="1514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522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4"/>
            <a:ext cx="12191999" cy="1081971"/>
          </a:xfrm>
        </p:spPr>
        <p:txBody>
          <a:bodyPr/>
          <a:lstStyle/>
          <a:p>
            <a:pPr algn="r"/>
            <a:r>
              <a:rPr lang="he-IL" dirty="0">
                <a:sym typeface="Varela Round"/>
              </a:rPr>
              <a:t>משק פתוח – מסחר בינלאומי במוצר</a:t>
            </a:r>
            <a:endParaRPr lang="he-IL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8B1572F1-71A6-4880-AACD-66904129B8A8}"/>
              </a:ext>
            </a:extLst>
          </p:cNvPr>
          <p:cNvSpPr/>
          <p:nvPr/>
        </p:nvSpPr>
        <p:spPr>
          <a:xfrm>
            <a:off x="965675" y="1551710"/>
            <a:ext cx="81697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>
                <a:solidFill>
                  <a:srgbClr val="00B0F0"/>
                </a:solidFill>
                <a:cs typeface="Varela Round" panose="00000500000000000000"/>
              </a:rPr>
              <a:t>                                      דוגמה: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D61F697F-AFC3-436D-9595-82A21705A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346" y="2496023"/>
            <a:ext cx="5849166" cy="2810267"/>
          </a:xfrm>
          <a:prstGeom prst="rect">
            <a:avLst/>
          </a:prstGeom>
        </p:spPr>
      </p:pic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A8EA966A-4F98-442A-B940-7A7EC850D553}"/>
              </a:ext>
            </a:extLst>
          </p:cNvPr>
          <p:cNvSpPr/>
          <p:nvPr/>
        </p:nvSpPr>
        <p:spPr>
          <a:xfrm>
            <a:off x="68366" y="1551710"/>
            <a:ext cx="5042019" cy="46867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שוק האבוקדו בישראל</a:t>
            </a:r>
          </a:p>
          <a:p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לפני פתיחת המשק למסחר בינלאומי של אבוקדו, מחיר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Po</a:t>
            </a:r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 לצרכנים המקומיים היה 6 ₪.</a:t>
            </a:r>
          </a:p>
          <a:p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נקודת שיווי המשקל: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Qo    </a:t>
            </a:r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=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100</a:t>
            </a:r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 טון ,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Po</a:t>
            </a:r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= 6 ₪.</a:t>
            </a:r>
          </a:p>
          <a:p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בעשור האחרון גדל הביקוש לאבוקדו, הצריכה לנפש בעולם גדלה וגם המחירים עלו. </a:t>
            </a:r>
          </a:p>
          <a:p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המשק נפתח למסחר בינלאומי . המחיר העולמי של האבוקדו הוא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Pw</a:t>
            </a:r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= 20 ₪.</a:t>
            </a:r>
          </a:p>
          <a:p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היצרנים מעדיפים למכור בשוק העולמי ובשוק המקומי ב-20 ש"ח.</a:t>
            </a:r>
          </a:p>
          <a:p>
            <a:endParaRPr lang="he-I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endParaRPr lang="he-I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endParaRPr lang="he-I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endParaRPr lang="he-I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endParaRPr lang="he-I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0E92B551-A00B-4B7E-98B6-C14D8B907D84}"/>
              </a:ext>
            </a:extLst>
          </p:cNvPr>
          <p:cNvSpPr/>
          <p:nvPr/>
        </p:nvSpPr>
        <p:spPr>
          <a:xfrm>
            <a:off x="709301" y="4777099"/>
            <a:ext cx="3956703" cy="12135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מחיר המוצר בארץ זהה למחיר בחו"ל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Pw=P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o</a:t>
            </a:r>
            <a:endParaRPr lang="he-I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r>
              <a:rPr lang="he-IL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 </a:t>
            </a:r>
          </a:p>
        </p:txBody>
      </p:sp>
      <p:pic>
        <p:nvPicPr>
          <p:cNvPr id="6146" name="Picture 2" descr="Avocado">
            <a:extLst>
              <a:ext uri="{FF2B5EF4-FFF2-40B4-BE49-F238E27FC236}">
                <a16:creationId xmlns:a16="http://schemas.microsoft.com/office/drawing/2014/main" id="{7A296CAF-4078-486F-AC93-7E0E11FAA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04" y="477709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610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4"/>
            <a:ext cx="12191999" cy="1081971"/>
          </a:xfrm>
        </p:spPr>
        <p:txBody>
          <a:bodyPr/>
          <a:lstStyle/>
          <a:p>
            <a:pPr algn="r"/>
            <a:r>
              <a:rPr lang="he-IL" dirty="0">
                <a:sym typeface="Varela Round"/>
              </a:rPr>
              <a:t>משק פתוח – מסחר בינלאומי במוצר</a:t>
            </a:r>
            <a:endParaRPr lang="he-IL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8B1572F1-71A6-4880-AACD-66904129B8A8}"/>
              </a:ext>
            </a:extLst>
          </p:cNvPr>
          <p:cNvSpPr/>
          <p:nvPr/>
        </p:nvSpPr>
        <p:spPr>
          <a:xfrm>
            <a:off x="965675" y="1551710"/>
            <a:ext cx="81697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>
                <a:solidFill>
                  <a:srgbClr val="00B0F0"/>
                </a:solidFill>
                <a:cs typeface="Varela Round" panose="00000500000000000000"/>
              </a:rPr>
              <a:t>                                      דוגמה:</a:t>
            </a: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A8EA966A-4F98-442A-B940-7A7EC850D553}"/>
              </a:ext>
            </a:extLst>
          </p:cNvPr>
          <p:cNvSpPr/>
          <p:nvPr/>
        </p:nvSpPr>
        <p:spPr>
          <a:xfrm>
            <a:off x="68366" y="1423522"/>
            <a:ext cx="5042019" cy="53276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במחיר </a:t>
            </a: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Pw</a:t>
            </a:r>
            <a:endParaRPr lang="he-I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endParaRPr lang="he-I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r>
              <a:rPr lang="he-IL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הכמות המבוקשת של הצרכנים בארץ ירדה. </a:t>
            </a:r>
          </a:p>
          <a:p>
            <a:pPr algn="ctr"/>
            <a:endParaRPr lang="he-I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r>
              <a:rPr lang="he-IL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הכמות שמגדלים היצרנים בארץ גדלה.</a:t>
            </a:r>
          </a:p>
          <a:p>
            <a:pPr algn="ctr"/>
            <a:endParaRPr lang="he-I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r>
              <a:rPr lang="he-IL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הכמות העודפת מיועדת ליצוא (75-40=35 טון)</a:t>
            </a:r>
          </a:p>
          <a:p>
            <a:pPr algn="ctr"/>
            <a:endParaRPr lang="he-I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endParaRPr lang="he-I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endParaRPr lang="he-I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endParaRPr lang="he-I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endParaRPr lang="he-I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endParaRPr lang="he-I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endParaRPr lang="he-I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endParaRPr lang="he-I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endParaRPr lang="he-I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endParaRPr lang="he-I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</p:txBody>
      </p:sp>
      <p:pic>
        <p:nvPicPr>
          <p:cNvPr id="6146" name="Picture 2" descr="Avocado">
            <a:extLst>
              <a:ext uri="{FF2B5EF4-FFF2-40B4-BE49-F238E27FC236}">
                <a16:creationId xmlns:a16="http://schemas.microsoft.com/office/drawing/2014/main" id="{7A296CAF-4078-486F-AC93-7E0E11FAA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04" y="477709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>
            <a:extLst>
              <a:ext uri="{FF2B5EF4-FFF2-40B4-BE49-F238E27FC236}">
                <a16:creationId xmlns:a16="http://schemas.microsoft.com/office/drawing/2014/main" id="{40C1712D-E720-470E-934D-97DCCA438410}"/>
              </a:ext>
            </a:extLst>
          </p:cNvPr>
          <p:cNvSpPr/>
          <p:nvPr/>
        </p:nvSpPr>
        <p:spPr>
          <a:xfrm>
            <a:off x="820395" y="4589092"/>
            <a:ext cx="3537959" cy="19455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rgbClr val="00B0F0"/>
                </a:solidFill>
                <a:cs typeface="Varela Round" panose="00000500000000000000"/>
              </a:rPr>
              <a:t>צרכנים בארץ לא מרוצים</a:t>
            </a:r>
          </a:p>
          <a:p>
            <a:pPr algn="ctr"/>
            <a:endParaRPr lang="he-IL" sz="1400" dirty="0">
              <a:solidFill>
                <a:srgbClr val="00B0F0"/>
              </a:solidFill>
              <a:cs typeface="Varela Round" panose="00000500000000000000"/>
            </a:endParaRPr>
          </a:p>
          <a:p>
            <a:pPr algn="ctr"/>
            <a:r>
              <a:rPr lang="he-IL" sz="1400" b="1" dirty="0">
                <a:solidFill>
                  <a:srgbClr val="00B0F0"/>
                </a:solidFill>
                <a:cs typeface="Varela Round" panose="00000500000000000000"/>
              </a:rPr>
              <a:t>יצרנים בארץ מאוד מרוצים!!</a:t>
            </a:r>
          </a:p>
          <a:p>
            <a:pPr algn="ctr"/>
            <a:endParaRPr lang="he-IL" sz="1400" dirty="0">
              <a:solidFill>
                <a:srgbClr val="00B0F0"/>
              </a:solidFill>
              <a:cs typeface="Varela Round" panose="00000500000000000000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DBC08441-F985-40D4-9303-41E9A0368BB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171" y="4973328"/>
            <a:ext cx="496623" cy="32409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1CFF4B9-B90A-40A7-8350-C6274CCEA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9895" y="5751320"/>
            <a:ext cx="965675" cy="717846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7BE375E9-2BB6-482C-8B84-A919E43333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1998" y="2208885"/>
            <a:ext cx="5782482" cy="27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98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4"/>
            <a:ext cx="12191999" cy="1081971"/>
          </a:xfrm>
        </p:spPr>
        <p:txBody>
          <a:bodyPr/>
          <a:lstStyle/>
          <a:p>
            <a:pPr algn="r"/>
            <a:r>
              <a:rPr lang="he-IL" dirty="0">
                <a:sym typeface="Varela Round"/>
              </a:rPr>
              <a:t>משק פתוח – מסחר בינלאומי במוצר</a:t>
            </a:r>
            <a:endParaRPr lang="he-IL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8B1572F1-71A6-4880-AACD-66904129B8A8}"/>
              </a:ext>
            </a:extLst>
          </p:cNvPr>
          <p:cNvSpPr/>
          <p:nvPr/>
        </p:nvSpPr>
        <p:spPr>
          <a:xfrm>
            <a:off x="965675" y="1551710"/>
            <a:ext cx="81697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>
                <a:solidFill>
                  <a:srgbClr val="00B0F0"/>
                </a:solidFill>
                <a:cs typeface="Varela Round" panose="00000500000000000000"/>
              </a:rPr>
              <a:t>                                      </a:t>
            </a: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A8EA966A-4F98-442A-B940-7A7EC850D553}"/>
              </a:ext>
            </a:extLst>
          </p:cNvPr>
          <p:cNvSpPr/>
          <p:nvPr/>
        </p:nvSpPr>
        <p:spPr>
          <a:xfrm>
            <a:off x="68367" y="1423522"/>
            <a:ext cx="9408920" cy="53276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endParaRPr lang="he-I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endParaRPr lang="he-I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endParaRPr lang="he-I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endParaRPr lang="he-I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endParaRPr lang="he-I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endParaRPr lang="he-I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endParaRPr lang="he-I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endParaRPr lang="he-I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algn="ctr"/>
            <a:endParaRPr lang="he-I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B614FACE-ABFF-4300-AD08-2D4025C7C4E2}"/>
              </a:ext>
            </a:extLst>
          </p:cNvPr>
          <p:cNvSpPr/>
          <p:nvPr/>
        </p:nvSpPr>
        <p:spPr>
          <a:xfrm>
            <a:off x="-985615" y="1747220"/>
            <a:ext cx="103005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Varela Round" panose="00000500000000000000"/>
              </a:rPr>
              <a:t>לפי נתוני משרד החקלאות ומועצת הצמחים, ב-1965 גודלו בישראל אלף טון רימונים.</a:t>
            </a:r>
          </a:p>
          <a:p>
            <a:r>
              <a:rPr lang="he-IL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Varela Round" panose="00000500000000000000"/>
              </a:rPr>
              <a:t> ב-2012 היבול הישראלי כבר עמד על 52 אלף טון והשנה הוא צפוי לגדול ל-60 אלף טון ובשנה</a:t>
            </a:r>
          </a:p>
          <a:p>
            <a:r>
              <a:rPr lang="he-IL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Varela Round" panose="00000500000000000000"/>
              </a:rPr>
              <a:t> הבאה ל-65 אלף טון.</a:t>
            </a:r>
          </a:p>
          <a:p>
            <a:r>
              <a:rPr lang="he-IL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Varela Round" panose="00000500000000000000"/>
              </a:rPr>
              <a:t>מחיר ק"ג רימונים לצרכן המקומי (במשק סגור ) היה 5 ₪.</a:t>
            </a:r>
          </a:p>
          <a:p>
            <a:r>
              <a:rPr lang="he-IL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Varela Round" panose="00000500000000000000"/>
              </a:rPr>
              <a:t>במשק פתוח למסחר הבינלאומי ק"ג רימון עולה 12 ₪. </a:t>
            </a:r>
          </a:p>
          <a:p>
            <a:r>
              <a:rPr lang="he-IL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Varela Round" panose="00000500000000000000"/>
              </a:rPr>
              <a:t>השווקים למכירת התוצרת הולכים ומתרחבים ורק 40% מהתוצרת נמכרת בארץ.</a:t>
            </a:r>
          </a:p>
          <a:p>
            <a:r>
              <a:rPr lang="he-IL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Varela Round" panose="00000500000000000000"/>
              </a:rPr>
              <a:t>כיצד ישפיע מצב זה על המחיר בארץ?</a:t>
            </a:r>
          </a:p>
          <a:p>
            <a:r>
              <a:rPr lang="he-IL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Varela Round" panose="00000500000000000000"/>
              </a:rPr>
              <a:t>האם ישתנה כמות הרימונים הנרכשת בארץ?</a:t>
            </a:r>
          </a:p>
          <a:p>
            <a:r>
              <a:rPr lang="he-IL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Varela Round" panose="00000500000000000000"/>
              </a:rPr>
              <a:t>האם המגדלים יהיו מעוניינים בהגדלת שטחי הגידול?</a:t>
            </a:r>
          </a:p>
          <a:p>
            <a:endParaRPr lang="he-IL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Varela Round" panose="00000500000000000000"/>
            </a:endParaRPr>
          </a:p>
          <a:p>
            <a:endParaRPr lang="he-IL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Varela Round" panose="00000500000000000000"/>
            </a:endParaRPr>
          </a:p>
          <a:p>
            <a:endParaRPr lang="he-IL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452E3669-4511-44BC-82CD-F83465439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31" y="4367946"/>
            <a:ext cx="1771897" cy="1876687"/>
          </a:xfrm>
          <a:prstGeom prst="rect">
            <a:avLst/>
          </a:prstGeom>
        </p:spPr>
      </p:pic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67E28D09-A9E4-40E8-B8B6-46E76CACE190}"/>
              </a:ext>
            </a:extLst>
          </p:cNvPr>
          <p:cNvSpPr/>
          <p:nvPr/>
        </p:nvSpPr>
        <p:spPr>
          <a:xfrm>
            <a:off x="646631" y="6244633"/>
            <a:ext cx="1771897" cy="21598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נתוני 2015</a:t>
            </a: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002C5B65-E35B-4EDF-994F-F3613605101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27" y="4797476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4997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1216824B-A328-4DF1-A41B-B17253C78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9281620" cy="967424"/>
          </a:xfrm>
        </p:spPr>
        <p:txBody>
          <a:bodyPr/>
          <a:lstStyle/>
          <a:p>
            <a:pPr algn="r"/>
            <a:r>
              <a:rPr lang="he-IL" b="1" dirty="0">
                <a:sym typeface="Varela Round"/>
              </a:rPr>
              <a:t>משק פתוח – מסחר בינלאומי במוצר</a:t>
            </a:r>
            <a:endParaRPr lang="he-IL" b="1" dirty="0"/>
          </a:p>
        </p:txBody>
      </p:sp>
      <p:sp>
        <p:nvSpPr>
          <p:cNvPr id="5" name="תרשים זרימה: מסיים 4">
            <a:extLst>
              <a:ext uri="{FF2B5EF4-FFF2-40B4-BE49-F238E27FC236}">
                <a16:creationId xmlns:a16="http://schemas.microsoft.com/office/drawing/2014/main" id="{BBDB51D0-BC8C-45D0-81C0-081A1A7E32EB}"/>
              </a:ext>
            </a:extLst>
          </p:cNvPr>
          <p:cNvSpPr/>
          <p:nvPr/>
        </p:nvSpPr>
        <p:spPr>
          <a:xfrm>
            <a:off x="3291542" y="1743343"/>
            <a:ext cx="7244180" cy="3879790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מה למדנו ?</a:t>
            </a:r>
          </a:p>
          <a:p>
            <a:pPr marL="457200" indent="-457200">
              <a:buFontTx/>
              <a:buAutoNum type="arabicPeriod"/>
            </a:pPr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/>
              </a:rPr>
              <a:t>כאשר 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cs typeface="Varela Round" panose="00000500000000000000"/>
              </a:rPr>
              <a:t>Pw&lt;Po</a:t>
            </a:r>
            <a:r>
              <a:rPr lang="he-IL" sz="2400" b="1" dirty="0">
                <a:solidFill>
                  <a:schemeClr val="tx1">
                    <a:lumMod val="90000"/>
                    <a:lumOff val="10000"/>
                  </a:schemeClr>
                </a:solidFill>
                <a:cs typeface="Varela Round" panose="00000500000000000000"/>
              </a:rPr>
              <a:t>, כיצד מגיבים הצרכנים המקומיים  והיצרנים  המקומיים במשק פתוח.</a:t>
            </a:r>
            <a:endParaRPr lang="he-IL" sz="24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/>
            </a:endParaRPr>
          </a:p>
          <a:p>
            <a:pPr marL="457200" indent="-457200">
              <a:buFontTx/>
              <a:buAutoNum type="arabicPeriod"/>
            </a:pPr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/>
              </a:rPr>
              <a:t>כאשר 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cs typeface="Varela Round" panose="00000500000000000000"/>
              </a:rPr>
              <a:t>Pw&gt;Po</a:t>
            </a:r>
            <a:r>
              <a:rPr lang="he-IL" sz="2400" b="1" dirty="0">
                <a:solidFill>
                  <a:schemeClr val="tx1">
                    <a:lumMod val="90000"/>
                    <a:lumOff val="10000"/>
                  </a:schemeClr>
                </a:solidFill>
                <a:cs typeface="Varela Round" panose="00000500000000000000"/>
              </a:rPr>
              <a:t>, כיצד מגיבים הצרכנים המקומיים והיצרנים </a:t>
            </a:r>
            <a:r>
              <a:rPr lang="he-IL" sz="2400" b="1">
                <a:solidFill>
                  <a:schemeClr val="tx1">
                    <a:lumMod val="90000"/>
                    <a:lumOff val="10000"/>
                  </a:schemeClr>
                </a:solidFill>
                <a:cs typeface="Varela Round" panose="00000500000000000000"/>
              </a:rPr>
              <a:t>המקומיים במשק פתוח.</a:t>
            </a:r>
            <a:endParaRPr lang="he-IL" sz="2400" b="1" dirty="0">
              <a:solidFill>
                <a:schemeClr val="tx1">
                  <a:lumMod val="90000"/>
                  <a:lumOff val="10000"/>
                </a:schemeClr>
              </a:solidFill>
              <a:cs typeface="Varela Round" panose="00000500000000000000"/>
            </a:endParaRPr>
          </a:p>
          <a:p>
            <a:pPr marL="457200" indent="-457200">
              <a:buAutoNum type="arabicPeriod"/>
            </a:pPr>
            <a:endParaRPr lang="he-IL" sz="24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457200" indent="-457200" algn="ctr">
              <a:buAutoNum type="arabicPeriod"/>
            </a:pPr>
            <a:endParaRPr lang="he-IL" sz="24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265D584-02B2-48F5-A247-383B45138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1968738"/>
            <a:ext cx="239174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35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rights@education.gov.il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192A72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Varela Round"/>
              </a:rPr>
              <a:t>שקופית זו היא חובה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Varela Rou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מבוא לכלכלה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מנהל וכלכלה- י"א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שם המורה: </a:t>
            </a:r>
            <a:r>
              <a:rPr lang="he-IL" dirty="0" err="1">
                <a:sym typeface="Varela Round"/>
              </a:rPr>
              <a:t>פאולינה</a:t>
            </a:r>
            <a:r>
              <a:rPr lang="he-IL" dirty="0">
                <a:sym typeface="Varela Round"/>
              </a:rPr>
              <a:t> </a:t>
            </a:r>
            <a:r>
              <a:rPr lang="he-IL" dirty="0" err="1">
                <a:sym typeface="Varela Round"/>
              </a:rPr>
              <a:t>סוסביץ</a:t>
            </a:r>
            <a:endParaRPr lang="he-IL" dirty="0">
              <a:sym typeface="Varela Round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Varela Round"/>
              </a:rPr>
              <a:t>שקופית זו היא חובה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Varela Round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Varela Round"/>
              </a:rPr>
              <a:t>מלאו את פרטי השיעור, המקצוע והמורה 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Varela Round"/>
              </a:rPr>
              <a:t>(אין צורך להשאיר את הכיתובים "שם השיעור" , "המקצוע", מחקו אותם וכתבו רק את הפרטים עצמם).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Varela Rou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משק פתוח – מסחר בינלאומי במוצר</a:t>
            </a: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515273" y="1324598"/>
            <a:ext cx="8537543" cy="4666004"/>
          </a:xfrm>
        </p:spPr>
        <p:txBody>
          <a:bodyPr/>
          <a:lstStyle/>
          <a:p>
            <a:pPr marL="642957" indent="-457200">
              <a:buFont typeface="Wingdings" panose="05000000000000000000" pitchFamily="2" charset="2"/>
              <a:buChar char="v"/>
            </a:pPr>
            <a:r>
              <a:rPr lang="he-IL" dirty="0"/>
              <a:t>המחיר העולמי של המוצר והשפעתו על השוק המקומי</a:t>
            </a:r>
          </a:p>
          <a:p>
            <a:pPr marL="642957" indent="-457200">
              <a:buFont typeface="Wingdings" panose="05000000000000000000" pitchFamily="2" charset="2"/>
              <a:buChar char="v"/>
            </a:pPr>
            <a:r>
              <a:rPr lang="he-IL" dirty="0"/>
              <a:t>יבוא</a:t>
            </a:r>
          </a:p>
          <a:p>
            <a:pPr marL="642957" indent="-457200">
              <a:buFont typeface="Wingdings" panose="05000000000000000000" pitchFamily="2" charset="2"/>
              <a:buChar char="v"/>
            </a:pPr>
            <a:r>
              <a:rPr lang="he-IL" dirty="0"/>
              <a:t>יצוא</a:t>
            </a:r>
          </a:p>
          <a:p>
            <a:endParaRPr lang="he-IL" dirty="0"/>
          </a:p>
          <a:p>
            <a:pPr marL="642957" indent="-457200">
              <a:buFont typeface="Wingdings" panose="05000000000000000000" pitchFamily="2" charset="2"/>
              <a:buChar char="v"/>
            </a:pPr>
            <a:endParaRPr lang="he-IL" dirty="0"/>
          </a:p>
        </p:txBody>
      </p:sp>
      <p:pic>
        <p:nvPicPr>
          <p:cNvPr id="7170" name="Picture 2" descr="Curso de Importaciones y Exportaciones-Consultek">
            <a:extLst>
              <a:ext uri="{FF2B5EF4-FFF2-40B4-BE49-F238E27FC236}">
                <a16:creationId xmlns:a16="http://schemas.microsoft.com/office/drawing/2014/main" id="{ECFEF219-6A64-4CB1-88D3-FA8AFE5C2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723" y="463903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recios de las exportaciones e importaciones">
            <a:extLst>
              <a:ext uri="{FF2B5EF4-FFF2-40B4-BE49-F238E27FC236}">
                <a16:creationId xmlns:a16="http://schemas.microsoft.com/office/drawing/2014/main" id="{1FDB43D6-A487-429F-98F6-80BF44828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77" y="4496156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ogística y distribución almacenes La 14 S.A : IMPORTACIONES">
            <a:extLst>
              <a:ext uri="{FF2B5EF4-FFF2-40B4-BE49-F238E27FC236}">
                <a16:creationId xmlns:a16="http://schemas.microsoft.com/office/drawing/2014/main" id="{FD1189A3-FBAF-4E46-9DB9-CBF0940C9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80" y="4542802"/>
            <a:ext cx="23050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621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294902"/>
            <a:ext cx="12192001" cy="826756"/>
          </a:xfrm>
        </p:spPr>
        <p:txBody>
          <a:bodyPr/>
          <a:lstStyle/>
          <a:p>
            <a:r>
              <a:rPr lang="he-IL" sz="4400" dirty="0">
                <a:sym typeface="Varela Round"/>
              </a:rPr>
              <a:t>משק פתוח – מסחר בינלאומי במוצר</a:t>
            </a:r>
            <a:endParaRPr lang="he-IL" sz="4400" dirty="0">
              <a:solidFill>
                <a:srgbClr val="192A72"/>
              </a:solidFill>
              <a:sym typeface="Varela Round"/>
            </a:endParaRPr>
          </a:p>
        </p:txBody>
      </p:sp>
      <p:sp>
        <p:nvSpPr>
          <p:cNvPr id="6" name="תרשים זרימה: מסיים 5">
            <a:extLst>
              <a:ext uri="{FF2B5EF4-FFF2-40B4-BE49-F238E27FC236}">
                <a16:creationId xmlns:a16="http://schemas.microsoft.com/office/drawing/2014/main" id="{2D7192D4-5F34-4800-8881-B3B3066B2617}"/>
              </a:ext>
            </a:extLst>
          </p:cNvPr>
          <p:cNvSpPr/>
          <p:nvPr/>
        </p:nvSpPr>
        <p:spPr>
          <a:xfrm>
            <a:off x="1367075" y="4354717"/>
            <a:ext cx="5302304" cy="2512336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מטרות השיעור:</a:t>
            </a:r>
          </a:p>
          <a:p>
            <a:pPr marL="457200" indent="-457200">
              <a:buAutoNum type="arabicPeriod"/>
            </a:pPr>
            <a:r>
              <a:rPr lang="he-IL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להבין כיצד פועל משק סגור ומשק פתוח</a:t>
            </a:r>
          </a:p>
          <a:p>
            <a:pPr marL="457200" indent="-457200">
              <a:buAutoNum type="arabicPeriod"/>
            </a:pPr>
            <a:r>
              <a:rPr lang="he-IL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כיצד מגיבים הצרכנים המקומיים והיצרנים המקומיים במשק פתוח בעקבות שינויים במחיר העולמי </a:t>
            </a:r>
            <a:r>
              <a:rPr lang="en-US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Pw</a:t>
            </a:r>
            <a:r>
              <a:rPr lang="he-IL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  <a:p>
            <a:pPr marL="457200" indent="-457200">
              <a:buAutoNum type="arabicPeriod"/>
            </a:pPr>
            <a:endParaRPr lang="he-IL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121904" rIns="121904" bIns="121904" anchor="t" anchorCtr="0">
            <a:noAutofit/>
          </a:bodyPr>
          <a:lstStyle/>
          <a:p>
            <a:pPr marL="60960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+mn-cs"/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פרק 6 : מבוא לכלכלה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826050"/>
            <a:ext cx="12192001" cy="720094"/>
          </a:xfrm>
        </p:spPr>
        <p:txBody>
          <a:bodyPr/>
          <a:lstStyle/>
          <a:p>
            <a:r>
              <a:rPr lang="he-IL" dirty="0">
                <a:sym typeface="Varela Round"/>
              </a:rPr>
              <a:t>מנהל וכלכלה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" y="3655861"/>
            <a:ext cx="12192001" cy="720094"/>
          </a:xfrm>
        </p:spPr>
        <p:txBody>
          <a:bodyPr/>
          <a:lstStyle/>
          <a:p>
            <a:endParaRPr lang="he-IL" dirty="0"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1633857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0"/>
            <a:ext cx="12191999" cy="1163179"/>
          </a:xfrm>
        </p:spPr>
        <p:txBody>
          <a:bodyPr/>
          <a:lstStyle/>
          <a:p>
            <a:pPr algn="r"/>
            <a:r>
              <a:rPr lang="he-IL" dirty="0">
                <a:sym typeface="Varela Round"/>
              </a:rPr>
              <a:t>משק פתוח – מסחר בינלאומי במוצר</a:t>
            </a:r>
            <a:endParaRPr lang="he-IL" dirty="0">
              <a:solidFill>
                <a:srgbClr val="192A72"/>
              </a:solidFill>
              <a:sym typeface="Varela Round"/>
            </a:endParaRPr>
          </a:p>
        </p:txBody>
      </p:sp>
      <p:sp>
        <p:nvSpPr>
          <p:cNvPr id="14" name="חץ: למטה 13">
            <a:extLst>
              <a:ext uri="{FF2B5EF4-FFF2-40B4-BE49-F238E27FC236}">
                <a16:creationId xmlns:a16="http://schemas.microsoft.com/office/drawing/2014/main" id="{1A51A928-BDE3-4B8C-A722-E391DB332210}"/>
              </a:ext>
            </a:extLst>
          </p:cNvPr>
          <p:cNvSpPr/>
          <p:nvPr/>
        </p:nvSpPr>
        <p:spPr>
          <a:xfrm>
            <a:off x="3327040" y="3067940"/>
            <a:ext cx="405926" cy="36636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12" name="תמונה 11" descr="ECONOMÍA ABIERTA">
            <a:extLst>
              <a:ext uri="{FF2B5EF4-FFF2-40B4-BE49-F238E27FC236}">
                <a16:creationId xmlns:a16="http://schemas.microsoft.com/office/drawing/2014/main" id="{433069B8-69F7-4E45-8671-3DB5CE7C465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55" y="3434305"/>
            <a:ext cx="2638425" cy="16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1FBC3A79-3EE4-44C5-BE2F-0076E9D29FC4}"/>
              </a:ext>
            </a:extLst>
          </p:cNvPr>
          <p:cNvSpPr/>
          <p:nvPr/>
        </p:nvSpPr>
        <p:spPr>
          <a:xfrm>
            <a:off x="1500054" y="3088797"/>
            <a:ext cx="1369093" cy="6910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משק פתוח</a:t>
            </a:r>
          </a:p>
        </p:txBody>
      </p:sp>
      <p:sp>
        <p:nvSpPr>
          <p:cNvPr id="3" name="אליפסה 2">
            <a:extLst>
              <a:ext uri="{FF2B5EF4-FFF2-40B4-BE49-F238E27FC236}">
                <a16:creationId xmlns:a16="http://schemas.microsoft.com/office/drawing/2014/main" id="{D237BEE6-4C40-4896-9942-C443AAFDE31C}"/>
              </a:ext>
            </a:extLst>
          </p:cNvPr>
          <p:cNvSpPr/>
          <p:nvPr/>
        </p:nvSpPr>
        <p:spPr>
          <a:xfrm>
            <a:off x="2446153" y="2530453"/>
            <a:ext cx="2188035" cy="513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יצרנים מקומיים</a:t>
            </a:r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05A2CF03-5655-4AD7-A91C-1ED37594113D}"/>
              </a:ext>
            </a:extLst>
          </p:cNvPr>
          <p:cNvSpPr/>
          <p:nvPr/>
        </p:nvSpPr>
        <p:spPr>
          <a:xfrm>
            <a:off x="2377864" y="5491306"/>
            <a:ext cx="2324612" cy="513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צרכנים  מקומיים</a:t>
            </a:r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0AF4685E-13A0-4D4B-9450-7FD3D93E51E1}"/>
              </a:ext>
            </a:extLst>
          </p:cNvPr>
          <p:cNvSpPr/>
          <p:nvPr/>
        </p:nvSpPr>
        <p:spPr>
          <a:xfrm>
            <a:off x="258118" y="3910949"/>
            <a:ext cx="2188035" cy="513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ביקוש עולמי</a:t>
            </a:r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6C87B1E6-A86E-49BD-AA8D-4FD6603B89ED}"/>
              </a:ext>
            </a:extLst>
          </p:cNvPr>
          <p:cNvSpPr/>
          <p:nvPr/>
        </p:nvSpPr>
        <p:spPr>
          <a:xfrm>
            <a:off x="4976020" y="3896247"/>
            <a:ext cx="2188035" cy="513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היצע  עולמי</a:t>
            </a:r>
          </a:p>
        </p:txBody>
      </p:sp>
      <p:sp>
        <p:nvSpPr>
          <p:cNvPr id="18" name="חץ: למטה 17">
            <a:extLst>
              <a:ext uri="{FF2B5EF4-FFF2-40B4-BE49-F238E27FC236}">
                <a16:creationId xmlns:a16="http://schemas.microsoft.com/office/drawing/2014/main" id="{BC8EEED3-9A3D-4539-9FDC-E498C619D710}"/>
              </a:ext>
            </a:extLst>
          </p:cNvPr>
          <p:cNvSpPr/>
          <p:nvPr/>
        </p:nvSpPr>
        <p:spPr>
          <a:xfrm rot="5400000">
            <a:off x="4602141" y="3982194"/>
            <a:ext cx="405926" cy="34183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9" name="חץ: למטה 18">
            <a:extLst>
              <a:ext uri="{FF2B5EF4-FFF2-40B4-BE49-F238E27FC236}">
                <a16:creationId xmlns:a16="http://schemas.microsoft.com/office/drawing/2014/main" id="{C5B9C461-FDD6-483D-8623-19AE9FFCB923}"/>
              </a:ext>
            </a:extLst>
          </p:cNvPr>
          <p:cNvSpPr/>
          <p:nvPr/>
        </p:nvSpPr>
        <p:spPr>
          <a:xfrm rot="16200000">
            <a:off x="2455195" y="3955810"/>
            <a:ext cx="405926" cy="42400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0" name="חץ: למטה 19">
            <a:extLst>
              <a:ext uri="{FF2B5EF4-FFF2-40B4-BE49-F238E27FC236}">
                <a16:creationId xmlns:a16="http://schemas.microsoft.com/office/drawing/2014/main" id="{44D6510E-B1DC-46D6-8A78-833E34CF9DCF}"/>
              </a:ext>
            </a:extLst>
          </p:cNvPr>
          <p:cNvSpPr/>
          <p:nvPr/>
        </p:nvSpPr>
        <p:spPr>
          <a:xfrm rot="10950527">
            <a:off x="3310231" y="5126885"/>
            <a:ext cx="405926" cy="34183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670E8655-2E6D-4E03-9B82-44B8CEB6346E}"/>
              </a:ext>
            </a:extLst>
          </p:cNvPr>
          <p:cNvSpPr/>
          <p:nvPr/>
        </p:nvSpPr>
        <p:spPr>
          <a:xfrm>
            <a:off x="2788777" y="963462"/>
            <a:ext cx="3307223" cy="641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arela Round" panose="00000500000000000000" pitchFamily="2" charset="-79"/>
                <a:cs typeface="Varela Round" panose="00000500000000000000" pitchFamily="2" charset="-79"/>
              </a:rPr>
              <a:t>משק פתוח ומשק סגור</a:t>
            </a:r>
          </a:p>
        </p:txBody>
      </p:sp>
      <p:pic>
        <p:nvPicPr>
          <p:cNvPr id="1026" name="Picture 2" descr="Economía cerrada - Qué es, definición y concepto | Economipedia">
            <a:extLst>
              <a:ext uri="{FF2B5EF4-FFF2-40B4-BE49-F238E27FC236}">
                <a16:creationId xmlns:a16="http://schemas.microsoft.com/office/drawing/2014/main" id="{093C2EEE-0D55-4D65-86D5-ADE517820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791" y="2139660"/>
            <a:ext cx="2286757" cy="148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אליפסה 20">
            <a:extLst>
              <a:ext uri="{FF2B5EF4-FFF2-40B4-BE49-F238E27FC236}">
                <a16:creationId xmlns:a16="http://schemas.microsoft.com/office/drawing/2014/main" id="{1BBAB256-6158-4F42-BE50-28C750D445DD}"/>
              </a:ext>
            </a:extLst>
          </p:cNvPr>
          <p:cNvSpPr/>
          <p:nvPr/>
        </p:nvSpPr>
        <p:spPr>
          <a:xfrm>
            <a:off x="8754139" y="1231407"/>
            <a:ext cx="2324612" cy="513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צרכנים  מקומיים</a:t>
            </a:r>
          </a:p>
        </p:txBody>
      </p:sp>
      <p:sp>
        <p:nvSpPr>
          <p:cNvPr id="22" name="אליפסה 21">
            <a:extLst>
              <a:ext uri="{FF2B5EF4-FFF2-40B4-BE49-F238E27FC236}">
                <a16:creationId xmlns:a16="http://schemas.microsoft.com/office/drawing/2014/main" id="{3881CCB9-3940-4B5F-9F32-77A8C518BD46}"/>
              </a:ext>
            </a:extLst>
          </p:cNvPr>
          <p:cNvSpPr/>
          <p:nvPr/>
        </p:nvSpPr>
        <p:spPr>
          <a:xfrm>
            <a:off x="8794936" y="4113913"/>
            <a:ext cx="2324612" cy="513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צרכנים  מקומיים</a:t>
            </a:r>
          </a:p>
        </p:txBody>
      </p:sp>
      <p:sp>
        <p:nvSpPr>
          <p:cNvPr id="23" name="חץ: למטה 22">
            <a:extLst>
              <a:ext uri="{FF2B5EF4-FFF2-40B4-BE49-F238E27FC236}">
                <a16:creationId xmlns:a16="http://schemas.microsoft.com/office/drawing/2014/main" id="{EA27B7E7-1366-4B7A-80DD-F2B4637DC8D7}"/>
              </a:ext>
            </a:extLst>
          </p:cNvPr>
          <p:cNvSpPr/>
          <p:nvPr/>
        </p:nvSpPr>
        <p:spPr>
          <a:xfrm>
            <a:off x="9713482" y="1768731"/>
            <a:ext cx="405926" cy="35427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4" name="חץ: למטה 23">
            <a:extLst>
              <a:ext uri="{FF2B5EF4-FFF2-40B4-BE49-F238E27FC236}">
                <a16:creationId xmlns:a16="http://schemas.microsoft.com/office/drawing/2014/main" id="{CED1CD50-D4F9-46F1-82FE-24EA06689EC5}"/>
              </a:ext>
            </a:extLst>
          </p:cNvPr>
          <p:cNvSpPr/>
          <p:nvPr/>
        </p:nvSpPr>
        <p:spPr>
          <a:xfrm rot="10800000">
            <a:off x="9776055" y="3669628"/>
            <a:ext cx="405926" cy="37980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EA0015AC-70F6-4D1B-BDF8-CC49F054A0B6}"/>
              </a:ext>
            </a:extLst>
          </p:cNvPr>
          <p:cNvSpPr/>
          <p:nvPr/>
        </p:nvSpPr>
        <p:spPr>
          <a:xfrm>
            <a:off x="8832791" y="2897733"/>
            <a:ext cx="1346341" cy="35427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arela Round" panose="00000500000000000000" pitchFamily="2" charset="-79"/>
                <a:cs typeface="Varela Round" panose="00000500000000000000" pitchFamily="2" charset="-79"/>
              </a:rPr>
              <a:t>משק סגור</a:t>
            </a:r>
          </a:p>
        </p:txBody>
      </p:sp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E4AA85-9B8A-46FC-BFA6-E0BC9A44F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769" y="1"/>
            <a:ext cx="9642231" cy="1102406"/>
          </a:xfrm>
        </p:spPr>
        <p:txBody>
          <a:bodyPr/>
          <a:lstStyle/>
          <a:p>
            <a:r>
              <a:rPr lang="he-IL" dirty="0">
                <a:sym typeface="Varela Round"/>
              </a:rPr>
              <a:t>משק פתוח – מסחר בינלאומי במוצר</a:t>
            </a: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D9B4656-A2F8-4F57-977A-666803D0B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5" y="1102407"/>
            <a:ext cx="8306992" cy="623274"/>
          </a:xfrm>
        </p:spPr>
        <p:txBody>
          <a:bodyPr/>
          <a:lstStyle/>
          <a:p>
            <a:r>
              <a:rPr lang="he-IL" dirty="0"/>
              <a:t>המחיר העולמי של המוצר והשפעתו </a:t>
            </a:r>
          </a:p>
          <a:p>
            <a:r>
              <a:rPr lang="he-IL" dirty="0"/>
              <a:t>על שוק המוצר המקומי</a:t>
            </a:r>
          </a:p>
        </p:txBody>
      </p:sp>
      <p:sp>
        <p:nvSpPr>
          <p:cNvPr id="18" name="מסגרת 17">
            <a:extLst>
              <a:ext uri="{FF2B5EF4-FFF2-40B4-BE49-F238E27FC236}">
                <a16:creationId xmlns:a16="http://schemas.microsoft.com/office/drawing/2014/main" id="{6D12B55A-C949-403A-AEBE-B01A5F992391}"/>
              </a:ext>
            </a:extLst>
          </p:cNvPr>
          <p:cNvSpPr/>
          <p:nvPr/>
        </p:nvSpPr>
        <p:spPr>
          <a:xfrm>
            <a:off x="3562171" y="1828799"/>
            <a:ext cx="5260095" cy="211935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הנחה חשובה :</a:t>
            </a:r>
          </a:p>
          <a:p>
            <a:pPr algn="ctr"/>
            <a:endParaRPr lang="he-IL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he-IL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מחיר המוצר בחו"ל הוא מחיר קבוע: 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Pw</a:t>
            </a:r>
            <a:endParaRPr lang="he-IL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e-IL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המסחר במשק העולמי הוא בלתי מוגבל. </a:t>
            </a:r>
          </a:p>
        </p:txBody>
      </p:sp>
      <p:pic>
        <p:nvPicPr>
          <p:cNvPr id="2050" name="Picture 2" descr="Cómo elegir el mejor medio publicitario para mi PYME - Marketing PYME">
            <a:extLst>
              <a:ext uri="{FF2B5EF4-FFF2-40B4-BE49-F238E27FC236}">
                <a16:creationId xmlns:a16="http://schemas.microsoft.com/office/drawing/2014/main" id="{5B7C4593-4FF2-419A-8143-04A3CECE6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71" y="394815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2B9AD8DF-6F4C-4EC0-89B9-C21444483CAA}"/>
              </a:ext>
            </a:extLst>
          </p:cNvPr>
          <p:cNvSpPr/>
          <p:nvPr/>
        </p:nvSpPr>
        <p:spPr>
          <a:xfrm>
            <a:off x="7288146" y="5281301"/>
            <a:ext cx="1534121" cy="726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cs typeface="Varela Round" panose="00000500000000000000"/>
              </a:rPr>
              <a:t>יצרן במשק העולמי?</a:t>
            </a:r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2A6B751B-FAF2-4916-B2E6-9A9486D52F6F}"/>
              </a:ext>
            </a:extLst>
          </p:cNvPr>
          <p:cNvSpPr/>
          <p:nvPr/>
        </p:nvSpPr>
        <p:spPr>
          <a:xfrm>
            <a:off x="3134650" y="5281301"/>
            <a:ext cx="1534121" cy="726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cs typeface="Varela Round" panose="00000500000000000000"/>
              </a:rPr>
              <a:t>צרכן במשק העולמי?</a:t>
            </a:r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170CCC66-AD1C-47AE-9413-B81A5EDC312E}"/>
              </a:ext>
            </a:extLst>
          </p:cNvPr>
          <p:cNvSpPr/>
          <p:nvPr/>
        </p:nvSpPr>
        <p:spPr>
          <a:xfrm>
            <a:off x="5211398" y="6195701"/>
            <a:ext cx="1633783" cy="5811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מחיר </a:t>
            </a: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Pw</a:t>
            </a:r>
            <a:endParaRPr lang="he-IL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0AE26E66-0953-48FA-96B0-1E0DF45C74C3}"/>
              </a:ext>
            </a:extLst>
          </p:cNvPr>
          <p:cNvCxnSpPr>
            <a:cxnSpLocks/>
            <a:endCxn id="7" idx="6"/>
          </p:cNvCxnSpPr>
          <p:nvPr/>
        </p:nvCxnSpPr>
        <p:spPr>
          <a:xfrm flipH="1">
            <a:off x="6845181" y="6007693"/>
            <a:ext cx="615298" cy="4785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מחבר חץ ישר 20">
            <a:extLst>
              <a:ext uri="{FF2B5EF4-FFF2-40B4-BE49-F238E27FC236}">
                <a16:creationId xmlns:a16="http://schemas.microsoft.com/office/drawing/2014/main" id="{7995627B-F254-4466-8145-3F811061B5EA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4520725" y="6007693"/>
            <a:ext cx="690673" cy="4785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27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E4AA85-9B8A-46FC-BFA6-E0BC9A44F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769" y="1"/>
            <a:ext cx="9642231" cy="1102406"/>
          </a:xfrm>
        </p:spPr>
        <p:txBody>
          <a:bodyPr/>
          <a:lstStyle/>
          <a:p>
            <a:r>
              <a:rPr lang="he-IL" dirty="0">
                <a:sym typeface="Varela Round"/>
              </a:rPr>
              <a:t>משק פתוח – מסחר בינלאומי במוצר</a:t>
            </a:r>
            <a:endParaRPr lang="he-IL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82F61C87-C06D-4CE3-A797-25F6A7FB8062}"/>
              </a:ext>
            </a:extLst>
          </p:cNvPr>
          <p:cNvSpPr/>
          <p:nvPr/>
        </p:nvSpPr>
        <p:spPr>
          <a:xfrm>
            <a:off x="2427004" y="1735244"/>
            <a:ext cx="3555051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Varela Round" panose="00000500000000000000"/>
              </a:rPr>
              <a:t> </a:t>
            </a:r>
            <a:r>
              <a:rPr lang="he-IL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Varela Round" panose="00000500000000000000"/>
              </a:rPr>
              <a:t>כללי החלטה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B7ABF375-F520-4500-AAF7-2E5251BD7AD0}"/>
              </a:ext>
            </a:extLst>
          </p:cNvPr>
          <p:cNvSpPr/>
          <p:nvPr/>
        </p:nvSpPr>
        <p:spPr>
          <a:xfrm>
            <a:off x="1894317" y="1046298"/>
            <a:ext cx="7189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>
                <a:solidFill>
                  <a:srgbClr val="00B0F0"/>
                </a:solidFill>
                <a:cs typeface="Varela Round" panose="00000500000000000000"/>
              </a:rPr>
              <a:t>המחיר העולמי של המוצר והשפעתו </a:t>
            </a:r>
          </a:p>
          <a:p>
            <a:r>
              <a:rPr lang="he-IL" b="1" dirty="0">
                <a:solidFill>
                  <a:srgbClr val="00B0F0"/>
                </a:solidFill>
                <a:cs typeface="Varela Round" panose="00000500000000000000"/>
              </a:rPr>
              <a:t>על שוק המוצר המקומי</a:t>
            </a:r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396FC3D6-08AB-4B18-9848-FC76B837D086}"/>
              </a:ext>
            </a:extLst>
          </p:cNvPr>
          <p:cNvSpPr/>
          <p:nvPr/>
        </p:nvSpPr>
        <p:spPr>
          <a:xfrm>
            <a:off x="5489246" y="2778111"/>
            <a:ext cx="2020944" cy="7947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>
                <a:cs typeface="Varela Round" panose="00000500000000000000"/>
              </a:rPr>
              <a:t>Pw&gt;P</a:t>
            </a:r>
            <a:r>
              <a:rPr lang="en-US" sz="1600" dirty="0">
                <a:cs typeface="Varela Round" panose="00000500000000000000"/>
              </a:rPr>
              <a:t>o</a:t>
            </a:r>
            <a:endParaRPr lang="he-IL" dirty="0">
              <a:cs typeface="Varela Round" panose="00000500000000000000"/>
            </a:endParaRPr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C7B6C9B6-5E8D-40AC-B9A1-CF77A9D20F10}"/>
              </a:ext>
            </a:extLst>
          </p:cNvPr>
          <p:cNvSpPr/>
          <p:nvPr/>
        </p:nvSpPr>
        <p:spPr>
          <a:xfrm>
            <a:off x="6337348" y="3582261"/>
            <a:ext cx="324740" cy="9095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0ABACC74-6780-47ED-8113-346FD8A73BE7}"/>
              </a:ext>
            </a:extLst>
          </p:cNvPr>
          <p:cNvSpPr/>
          <p:nvPr/>
        </p:nvSpPr>
        <p:spPr>
          <a:xfrm>
            <a:off x="883845" y="2777779"/>
            <a:ext cx="2020944" cy="7947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>
                <a:cs typeface="Varela Round" panose="00000500000000000000"/>
              </a:rPr>
              <a:t>Pw&lt;P</a:t>
            </a:r>
            <a:r>
              <a:rPr lang="en-US" sz="1600" dirty="0">
                <a:cs typeface="Varela Round" panose="00000500000000000000"/>
              </a:rPr>
              <a:t>o</a:t>
            </a:r>
            <a:endParaRPr lang="he-IL" dirty="0">
              <a:cs typeface="Varela Round" panose="00000500000000000000"/>
            </a:endParaRPr>
          </a:p>
        </p:txBody>
      </p:sp>
      <p:sp>
        <p:nvSpPr>
          <p:cNvPr id="12" name="חץ: למטה 11">
            <a:extLst>
              <a:ext uri="{FF2B5EF4-FFF2-40B4-BE49-F238E27FC236}">
                <a16:creationId xmlns:a16="http://schemas.microsoft.com/office/drawing/2014/main" id="{1B7A0B25-838B-4A6A-BCE2-E9F6CFD6A6C6}"/>
              </a:ext>
            </a:extLst>
          </p:cNvPr>
          <p:cNvSpPr/>
          <p:nvPr/>
        </p:nvSpPr>
        <p:spPr>
          <a:xfrm>
            <a:off x="1717353" y="3572870"/>
            <a:ext cx="324740" cy="9095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475C9120-2193-4EED-A94F-6F3ABFE94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09" y="4501216"/>
            <a:ext cx="3801005" cy="1943371"/>
          </a:xfrm>
          <a:prstGeom prst="rect">
            <a:avLst/>
          </a:prstGeom>
        </p:spPr>
      </p:pic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98B0DE50-DFA5-4EC3-AC14-CA833A89D356}"/>
              </a:ext>
            </a:extLst>
          </p:cNvPr>
          <p:cNvSpPr/>
          <p:nvPr/>
        </p:nvSpPr>
        <p:spPr>
          <a:xfrm>
            <a:off x="1117116" y="5900871"/>
            <a:ext cx="1427148" cy="4358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יבוא</a:t>
            </a:r>
          </a:p>
        </p:txBody>
      </p:sp>
      <p:pic>
        <p:nvPicPr>
          <p:cNvPr id="3074" name="Picture 2" descr="ᐅ ¿Cómo funciona la exportación? ⚡️ » Cómo Funciona">
            <a:extLst>
              <a:ext uri="{FF2B5EF4-FFF2-40B4-BE49-F238E27FC236}">
                <a16:creationId xmlns:a16="http://schemas.microsoft.com/office/drawing/2014/main" id="{43142EAC-C6E6-4926-B870-D8C74B3E7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968" y="4658353"/>
            <a:ext cx="2857500" cy="175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CB7C3D24-C799-4EFE-99FF-9E381F69677D}"/>
              </a:ext>
            </a:extLst>
          </p:cNvPr>
          <p:cNvSpPr/>
          <p:nvPr/>
        </p:nvSpPr>
        <p:spPr>
          <a:xfrm>
            <a:off x="7016097" y="5486400"/>
            <a:ext cx="1298961" cy="5383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3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Varela Round" panose="00000500000000000000"/>
              </a:rPr>
              <a:t>יצוא</a:t>
            </a:r>
            <a:endParaRPr lang="he-IL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Varela Round" panose="00000500000000000000"/>
            </a:endParaRPr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7AA4BFBE-A3D9-42FA-8725-CF9B4E2C86B5}"/>
              </a:ext>
            </a:extLst>
          </p:cNvPr>
          <p:cNvSpPr/>
          <p:nvPr/>
        </p:nvSpPr>
        <p:spPr>
          <a:xfrm>
            <a:off x="7665576" y="3162301"/>
            <a:ext cx="4316873" cy="13281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e-IL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002060">
                    <a:alpha val="40000"/>
                  </a:srgbClr>
                </a:outerShdw>
              </a:effectLst>
              <a:latin typeface="Calibri"/>
              <a:cs typeface="Varela Round" panose="00000500000000000000"/>
            </a:endParaRPr>
          </a:p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e-IL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02060">
                      <a:alpha val="40000"/>
                    </a:srgbClr>
                  </a:outerShdw>
                </a:effectLst>
                <a:latin typeface="Calibri"/>
                <a:cs typeface="Varela Round" panose="00000500000000000000"/>
              </a:rPr>
              <a:t>בשוק שנפתח למסחר בינלאומי</a:t>
            </a:r>
          </a:p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e-IL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02060">
                      <a:alpha val="40000"/>
                    </a:srgbClr>
                  </a:outerShdw>
                </a:effectLst>
                <a:latin typeface="Calibri"/>
                <a:cs typeface="Varela Round" panose="00000500000000000000"/>
              </a:rPr>
              <a:t>המחיר בארץ= מחיר העולמי</a:t>
            </a:r>
            <a:endParaRPr kumimoji="0" lang="he-IL" sz="18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002060">
                    <a:alpha val="40000"/>
                  </a:srgbClr>
                </a:outerShdw>
              </a:effectLst>
              <a:uLnTx/>
              <a:uFillTx/>
              <a:latin typeface="Calibri"/>
              <a:ea typeface="+mn-ea"/>
              <a:cs typeface="Varela Round" panose="0000050000000000000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002060">
                    <a:alpha val="40000"/>
                  </a:srgbClr>
                </a:outerShdw>
              </a:effectLst>
              <a:uLnTx/>
              <a:uFillTx/>
              <a:latin typeface="Calibri"/>
              <a:ea typeface="+mn-ea"/>
              <a:cs typeface="Varela Round" panose="0000050000000000000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002060">
                    <a:alpha val="40000"/>
                  </a:srgbClr>
                </a:outerShdw>
              </a:effectLst>
              <a:uLnTx/>
              <a:uFillTx/>
              <a:latin typeface="Calibri"/>
              <a:ea typeface="+mn-ea"/>
              <a:cs typeface="Varela Round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979463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E4AA85-9B8A-46FC-BFA6-E0BC9A44F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769" y="1"/>
            <a:ext cx="9642231" cy="1102406"/>
          </a:xfrm>
        </p:spPr>
        <p:txBody>
          <a:bodyPr/>
          <a:lstStyle/>
          <a:p>
            <a:r>
              <a:rPr lang="he-IL" dirty="0">
                <a:sym typeface="Varela Round"/>
              </a:rPr>
              <a:t>משק פתוח – מסחר בינלאומי במוצר</a:t>
            </a: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D9B4656-A2F8-4F57-977A-666803D0B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4" y="1185681"/>
            <a:ext cx="10303701" cy="540000"/>
          </a:xfrm>
        </p:spPr>
        <p:txBody>
          <a:bodyPr/>
          <a:lstStyle/>
          <a:p>
            <a:r>
              <a:rPr lang="he-IL" dirty="0">
                <a:solidFill>
                  <a:srgbClr val="00B0F0"/>
                </a:solidFill>
                <a:cs typeface="Varela Round" panose="00000500000000000000"/>
              </a:rPr>
              <a:t>המחיר העולמי של המוצר והשפעתו על שוק המוצר המקומי</a:t>
            </a:r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1AA739F4-04DD-4965-80EC-1A8628240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579032"/>
              </p:ext>
            </p:extLst>
          </p:nvPr>
        </p:nvGraphicFramePr>
        <p:xfrm>
          <a:off x="450078" y="1783010"/>
          <a:ext cx="7949488" cy="1112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974744">
                  <a:extLst>
                    <a:ext uri="{9D8B030D-6E8A-4147-A177-3AD203B41FA5}">
                      <a16:colId xmlns:a16="http://schemas.microsoft.com/office/drawing/2014/main" val="587861911"/>
                    </a:ext>
                  </a:extLst>
                </a:gridCol>
                <a:gridCol w="3974744">
                  <a:extLst>
                    <a:ext uri="{9D8B030D-6E8A-4147-A177-3AD203B41FA5}">
                      <a16:colId xmlns:a16="http://schemas.microsoft.com/office/drawing/2014/main" val="3148936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לפני פתיחת המשק למסחר בינלאומי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אחרי פתיחת המשק למסחר בינלאומי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972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Pw</a:t>
                      </a:r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&lt;</a:t>
                      </a:r>
                      <a:r>
                        <a:rPr lang="en-US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Po</a:t>
                      </a:r>
                      <a:endParaRPr lang="he-IL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Pw</a:t>
                      </a:r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&gt;</a:t>
                      </a:r>
                      <a:r>
                        <a:rPr lang="en-US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Po</a:t>
                      </a:r>
                      <a:endParaRPr lang="he-IL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61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Pw</a:t>
                      </a:r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&gt;</a:t>
                      </a:r>
                      <a:r>
                        <a:rPr lang="en-US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Po</a:t>
                      </a:r>
                      <a:endParaRPr lang="he-IL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Pw</a:t>
                      </a:r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&lt;</a:t>
                      </a:r>
                      <a:r>
                        <a:rPr lang="en-US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Po</a:t>
                      </a:r>
                      <a:endParaRPr lang="he-IL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365612"/>
                  </a:ext>
                </a:extLst>
              </a:tr>
            </a:tbl>
          </a:graphicData>
        </a:graphic>
      </p:graphicFrame>
      <p:sp>
        <p:nvSpPr>
          <p:cNvPr id="6" name="חץ: למטה 5">
            <a:extLst>
              <a:ext uri="{FF2B5EF4-FFF2-40B4-BE49-F238E27FC236}">
                <a16:creationId xmlns:a16="http://schemas.microsoft.com/office/drawing/2014/main" id="{3AA00B12-91F9-470B-838F-E519522A2894}"/>
              </a:ext>
            </a:extLst>
          </p:cNvPr>
          <p:cNvSpPr/>
          <p:nvPr/>
        </p:nvSpPr>
        <p:spPr>
          <a:xfrm>
            <a:off x="4134993" y="2943499"/>
            <a:ext cx="623843" cy="64609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9720A899-BEF8-4E0B-8D05-1980A297F66C}"/>
              </a:ext>
            </a:extLst>
          </p:cNvPr>
          <p:cNvSpPr/>
          <p:nvPr/>
        </p:nvSpPr>
        <p:spPr>
          <a:xfrm>
            <a:off x="1212078" y="3632876"/>
            <a:ext cx="6742631" cy="12049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Varela Round" panose="00000500000000000000"/>
              </a:rPr>
              <a:t>מוצר אחיד</a:t>
            </a:r>
          </a:p>
          <a:p>
            <a:pPr algn="ctr"/>
            <a:r>
              <a:rPr lang="he-I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Varela Round" panose="00000500000000000000"/>
              </a:rPr>
              <a:t>המוצר המיוצר בארץ זהה למוצר המיוצר בחו"ל.</a:t>
            </a:r>
          </a:p>
          <a:p>
            <a:pPr algn="ctr"/>
            <a:r>
              <a:rPr lang="he-IL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Varela Round" panose="00000500000000000000"/>
              </a:rPr>
              <a:t>אין משמעות למקור הייצור מבחינת איכות, הפצה וחומרי גלם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Varela Round" panose="00000500000000000000"/>
            </a:endParaRPr>
          </a:p>
        </p:txBody>
      </p:sp>
      <p:pic>
        <p:nvPicPr>
          <p:cNvPr id="1028" name="Picture 4" descr="capsp | paredro.com">
            <a:extLst>
              <a:ext uri="{FF2B5EF4-FFF2-40B4-BE49-F238E27FC236}">
                <a16:creationId xmlns:a16="http://schemas.microsoft.com/office/drawing/2014/main" id="{E2B178D8-90FE-4F2E-BDC0-0A4988F75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191" y="4966572"/>
            <a:ext cx="2019300" cy="175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C0CC7B68-37E3-4784-91AF-325E1CC8A8D5}"/>
              </a:ext>
            </a:extLst>
          </p:cNvPr>
          <p:cNvSpPr/>
          <p:nvPr/>
        </p:nvSpPr>
        <p:spPr>
          <a:xfrm>
            <a:off x="3778357" y="5378625"/>
            <a:ext cx="454912" cy="54693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1564B75F-DD05-4820-997A-7012FFC3D58D}"/>
              </a:ext>
            </a:extLst>
          </p:cNvPr>
          <p:cNvSpPr/>
          <p:nvPr/>
        </p:nvSpPr>
        <p:spPr>
          <a:xfrm rot="16200000">
            <a:off x="2761745" y="5347723"/>
            <a:ext cx="393106" cy="4549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DF941ECC-8967-459A-B161-E3DDF7605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513" y="4881116"/>
            <a:ext cx="1943371" cy="18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968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15517</TotalTime>
  <Words>924</Words>
  <Application>Microsoft Office PowerPoint</Application>
  <PresentationFormat>מסך רחב</PresentationFormat>
  <Paragraphs>176</Paragraphs>
  <Slides>19</Slides>
  <Notes>10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19</vt:i4>
      </vt:variant>
    </vt:vector>
  </HeadingPairs>
  <TitlesOfParts>
    <vt:vector size="27" baseType="lpstr">
      <vt:lpstr>Arial</vt:lpstr>
      <vt:lpstr>Arial</vt:lpstr>
      <vt:lpstr>Calibri</vt:lpstr>
      <vt:lpstr>Courier New</vt:lpstr>
      <vt:lpstr>Varela Round</vt:lpstr>
      <vt:lpstr>Wingdings</vt:lpstr>
      <vt:lpstr>ערכת נושא Office</vt:lpstr>
      <vt:lpstr>1_ערכת נושא Office</vt:lpstr>
      <vt:lpstr>מערכת שידורים לאומית</vt:lpstr>
      <vt:lpstr>מבוא לכלכלה</vt:lpstr>
      <vt:lpstr>משק פתוח – מסחר בינלאומי במוצר</vt:lpstr>
      <vt:lpstr>מצגת של PowerPoint‏</vt:lpstr>
      <vt:lpstr>פרק 6 : מבוא לכלכלה</vt:lpstr>
      <vt:lpstr>משק פתוח – מסחר בינלאומי במוצר</vt:lpstr>
      <vt:lpstr>משק פתוח – מסחר בינלאומי במוצר</vt:lpstr>
      <vt:lpstr>משק פתוח – מסחר בינלאומי במוצר</vt:lpstr>
      <vt:lpstr>משק פתוח – מסחר בינלאומי במוצר</vt:lpstr>
      <vt:lpstr>משק פתוח – מסחר בינלאומי במוצר</vt:lpstr>
      <vt:lpstr>משק פתוח – מסחר בינלאומי במוצר</vt:lpstr>
      <vt:lpstr>משק פתוח – מסחר בינלאומי במוצר</vt:lpstr>
      <vt:lpstr>משק פתוח – מסחר בינלאומי במוצר</vt:lpstr>
      <vt:lpstr>משק פתוח – מסחר בינלאומי במוצר</vt:lpstr>
      <vt:lpstr>משק פתוח – מסחר בינלאומי במוצר</vt:lpstr>
      <vt:lpstr>משק פתוח – מסחר בינלאומי במוצר</vt:lpstr>
      <vt:lpstr>משק פתוח – מסחר בינלאומי במוצר</vt:lpstr>
      <vt:lpstr>משק פתוח – מסחר בינלאומי במוצר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ענת</cp:lastModifiedBy>
  <cp:revision>503</cp:revision>
  <dcterms:created xsi:type="dcterms:W3CDTF">2020-03-15T19:13:03Z</dcterms:created>
  <dcterms:modified xsi:type="dcterms:W3CDTF">2020-07-21T08:51:57Z</dcterms:modified>
</cp:coreProperties>
</file>