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4" r:id="rId2"/>
    <p:sldMasterId id="2147483681" r:id="rId3"/>
    <p:sldMasterId id="2147483696" r:id="rId4"/>
  </p:sldMasterIdLst>
  <p:notesMasterIdLst>
    <p:notesMasterId r:id="rId57"/>
  </p:notesMasterIdLst>
  <p:sldIdLst>
    <p:sldId id="292" r:id="rId5"/>
    <p:sldId id="293" r:id="rId6"/>
    <p:sldId id="294" r:id="rId7"/>
    <p:sldId id="295" r:id="rId8"/>
    <p:sldId id="258" r:id="rId9"/>
    <p:sldId id="259" r:id="rId10"/>
    <p:sldId id="260" r:id="rId11"/>
    <p:sldId id="296" r:id="rId12"/>
    <p:sldId id="261" r:id="rId13"/>
    <p:sldId id="387" r:id="rId14"/>
    <p:sldId id="388" r:id="rId15"/>
    <p:sldId id="353" r:id="rId16"/>
    <p:sldId id="354" r:id="rId17"/>
    <p:sldId id="355" r:id="rId18"/>
    <p:sldId id="320" r:id="rId19"/>
    <p:sldId id="382" r:id="rId20"/>
    <p:sldId id="384" r:id="rId21"/>
    <p:sldId id="404" r:id="rId22"/>
    <p:sldId id="328" r:id="rId23"/>
    <p:sldId id="274" r:id="rId24"/>
    <p:sldId id="275" r:id="rId25"/>
    <p:sldId id="374" r:id="rId26"/>
    <p:sldId id="329" r:id="rId27"/>
    <p:sldId id="314" r:id="rId28"/>
    <p:sldId id="367" r:id="rId29"/>
    <p:sldId id="406" r:id="rId30"/>
    <p:sldId id="336" r:id="rId31"/>
    <p:sldId id="407" r:id="rId32"/>
    <p:sldId id="408" r:id="rId33"/>
    <p:sldId id="368" r:id="rId34"/>
    <p:sldId id="369" r:id="rId35"/>
    <p:sldId id="370" r:id="rId36"/>
    <p:sldId id="375" r:id="rId37"/>
    <p:sldId id="389" r:id="rId38"/>
    <p:sldId id="398" r:id="rId39"/>
    <p:sldId id="391" r:id="rId40"/>
    <p:sldId id="400" r:id="rId41"/>
    <p:sldId id="392" r:id="rId42"/>
    <p:sldId id="401" r:id="rId43"/>
    <p:sldId id="403" r:id="rId44"/>
    <p:sldId id="357" r:id="rId45"/>
    <p:sldId id="409" r:id="rId46"/>
    <p:sldId id="394" r:id="rId47"/>
    <p:sldId id="351" r:id="rId48"/>
    <p:sldId id="362" r:id="rId49"/>
    <p:sldId id="371" r:id="rId50"/>
    <p:sldId id="372" r:id="rId51"/>
    <p:sldId id="373" r:id="rId52"/>
    <p:sldId id="380" r:id="rId53"/>
    <p:sldId id="395" r:id="rId54"/>
    <p:sldId id="396" r:id="rId55"/>
    <p:sldId id="397" r:id="rId5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79" userDrawn="1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FF"/>
    <a:srgbClr val="FFFF99"/>
    <a:srgbClr val="002E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37" autoAdjust="0"/>
    <p:restoredTop sz="91075" autoAdjust="0"/>
  </p:normalViewPr>
  <p:slideViewPr>
    <p:cSldViewPr snapToGrid="0" showGuides="1">
      <p:cViewPr varScale="1">
        <p:scale>
          <a:sx n="100" d="100"/>
          <a:sy n="100" d="100"/>
        </p:scale>
        <p:origin x="762" y="90"/>
      </p:cViewPr>
      <p:guideLst>
        <p:guide orient="horz" pos="1979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0AE0838-EE5A-4A91-8C9E-915A682DD399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53F0F9C-288C-4B54-8EBE-1D3952698F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3086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9" name="Google Shape;69;p1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x-none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20869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7308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אין חובה שהמספרים יהיו שלמים. האיזון כפי שהוא רשום פה גם מתקבל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2486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>
                <a:solidFill>
                  <a:srgbClr val="FF0000"/>
                </a:solidFill>
              </a:rPr>
              <a:t>לא חייב להיות מספרים שלמים. זה רק לא יכול להיות כפולות או שכולם שברים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23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60957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פה כבר פשוט תיקנתי את הנתונים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25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63811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התרגיל להפסקה לא ממש מאפשר לתרגל. הם סתם ינחשו מה חסר.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26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1049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פה כבר פשוט תיקנתי את הנתונים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28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85935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פה כבר פשוט תיקנתי את הנתונים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56387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32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8829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33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59383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34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6263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32e70a98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732e70a98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03094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35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53767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36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93181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37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54306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38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27012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99795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42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56745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43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40499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45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8433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8" name="Google Shape;93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27388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3819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6507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2860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5" name="Google Shape;23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 sz="1200">
                <a:latin typeface="Varela Round"/>
                <a:ea typeface="Varela Round"/>
                <a:cs typeface="Varela Round"/>
                <a:sym typeface="Varela Round"/>
              </a:rPr>
              <a:t>אלקטרוליזה הוא תהליך שבו תרכובת מפורקת באמצעות זרם חשמלי ליסודות שמהאטומים שלהם היא מורכבת. </a:t>
            </a:r>
            <a:endParaRPr/>
          </a:p>
        </p:txBody>
      </p:sp>
      <p:sp>
        <p:nvSpPr>
          <p:cNvPr id="236" name="Google Shape;236;p16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w-IL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610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5" name="Google Shape;23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 sz="1200" dirty="0">
                <a:latin typeface="Varela Round"/>
                <a:ea typeface="Varela Round"/>
                <a:cs typeface="Varela Round"/>
                <a:sym typeface="Varela Round"/>
              </a:rPr>
              <a:t>אלקטרוליזה הוא תהליך שבו תרכובת מפורקת באמצעות זרם חשמלי ליסודות שמהאטומים שלהם היא מורכבת. </a:t>
            </a:r>
            <a:endParaRPr dirty="0"/>
          </a:p>
        </p:txBody>
      </p:sp>
      <p:sp>
        <p:nvSpPr>
          <p:cNvPr id="236" name="Google Shape;236;p16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w-IL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13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6324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5" name="Google Shape;23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 sz="1200" dirty="0">
                <a:latin typeface="Varela Round"/>
                <a:ea typeface="Varela Round"/>
                <a:cs typeface="Varela Round"/>
                <a:sym typeface="Varela Round"/>
              </a:rPr>
              <a:t>אלקטרוליזה הוא תהליך שבו תרכובת מפורקת באמצעות זרם חשמלי ליסודות שמהאטומים שלהם היא מורכבת. </a:t>
            </a:r>
            <a:endParaRPr lang="he-IL" sz="1200" dirty="0"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marR="0" lvl="0" indent="-2286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he-IL" sz="1200" dirty="0">
                <a:latin typeface="Varela Round"/>
                <a:cs typeface="Varela Round"/>
                <a:sym typeface="Varela Round"/>
              </a:rPr>
              <a:t>תיקנתי את המספר רק לצורך אחידות</a:t>
            </a:r>
          </a:p>
          <a:p>
            <a:pPr marL="457200" marR="0" lvl="0" indent="-2286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he-IL" sz="1200" dirty="0">
                <a:latin typeface="Varela Round"/>
                <a:cs typeface="Varela Round"/>
                <a:sym typeface="Varela Round"/>
              </a:rPr>
              <a:t>הזזתי ימינה כי שם הוידאו שלך</a:t>
            </a:r>
            <a:endParaRPr dirty="0"/>
          </a:p>
        </p:txBody>
      </p:sp>
      <p:sp>
        <p:nvSpPr>
          <p:cNvPr id="236" name="Google Shape;236;p16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w-IL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14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0021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הזזתי ימינה כי שם זה הריבוע של הוידאו שלך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0F9C-288C-4B54-8EBE-1D3952698F12}" type="slidenum">
              <a:rPr lang="he-IL" smtClean="0"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1762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21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367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53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בלבד">
  <p:cSld name="1_כותרת בלבד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9" name="Google Shape;49;p6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6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6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2269746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ם השיעור">
  <p:cSld name="שם השיעור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0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x-none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0"/>
          <p:cNvSpPr txBox="1">
            <a:spLocks noGrp="1"/>
          </p:cNvSpPr>
          <p:nvPr>
            <p:ph type="ctrTitle"/>
          </p:nvPr>
        </p:nvSpPr>
        <p:spPr>
          <a:xfrm>
            <a:off x="739037" y="1640910"/>
            <a:ext cx="10872592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sz="6600" b="1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0"/>
          <p:cNvSpPr/>
          <p:nvPr/>
        </p:nvSpPr>
        <p:spPr>
          <a:xfrm>
            <a:off x="7329949" y="6579191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40"/>
          <p:cNvSpPr/>
          <p:nvPr/>
        </p:nvSpPr>
        <p:spPr>
          <a:xfrm>
            <a:off x="9501144" y="6294301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0"/>
          <p:cNvSpPr/>
          <p:nvPr/>
        </p:nvSpPr>
        <p:spPr>
          <a:xfrm>
            <a:off x="9996883" y="-235260"/>
            <a:ext cx="276849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0"/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0"/>
          <p:cNvSpPr txBox="1">
            <a:spLocks noGrp="1"/>
          </p:cNvSpPr>
          <p:nvPr>
            <p:ph type="subTitle" idx="1"/>
          </p:nvPr>
        </p:nvSpPr>
        <p:spPr>
          <a:xfrm>
            <a:off x="738213" y="2918492"/>
            <a:ext cx="10873415" cy="626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sz="36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30" name="Google Shape;30;p40"/>
          <p:cNvSpPr txBox="1">
            <a:spLocks noGrp="1"/>
          </p:cNvSpPr>
          <p:nvPr>
            <p:ph type="body" idx="2"/>
          </p:nvPr>
        </p:nvSpPr>
        <p:spPr>
          <a:xfrm>
            <a:off x="738213" y="3655832"/>
            <a:ext cx="10873415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28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0656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ער">
  <p:cSld name="שער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9"/>
          <p:cNvSpPr txBox="1">
            <a:spLocks noGrp="1"/>
          </p:cNvSpPr>
          <p:nvPr>
            <p:ph type="ctrTitle"/>
          </p:nvPr>
        </p:nvSpPr>
        <p:spPr>
          <a:xfrm>
            <a:off x="914401" y="2693989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  <a:defRPr sz="6600" b="1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9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9"/>
          <p:cNvSpPr/>
          <p:nvPr/>
        </p:nvSpPr>
        <p:spPr>
          <a:xfrm>
            <a:off x="-1488810" y="6410588"/>
            <a:ext cx="3246400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9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9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" name="Google Shape;21;p39"/>
          <p:cNvPicPr preferRelativeResize="0"/>
          <p:nvPr/>
        </p:nvPicPr>
        <p:blipFill rotWithShape="1">
          <a:blip r:embed="rId2">
            <a:alphaModFix/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0652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כותרות ותוכן">
  <p:cSld name="2 כותרות ותוכן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1"/>
          <p:cNvSpPr txBox="1"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Varela Round"/>
              <a:buNone/>
              <a:defRPr sz="48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1"/>
          <p:cNvSpPr txBox="1">
            <a:spLocks noGrp="1"/>
          </p:cNvSpPr>
          <p:nvPr>
            <p:ph type="body" idx="1"/>
          </p:nvPr>
        </p:nvSpPr>
        <p:spPr>
          <a:xfrm>
            <a:off x="515273" y="1185681"/>
            <a:ext cx="11161452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 rtl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None/>
              <a:defRPr sz="3200" b="1">
                <a:solidFill>
                  <a:srgbClr val="0070C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41"/>
          <p:cNvSpPr txBox="1">
            <a:spLocks noGrp="1"/>
          </p:cNvSpPr>
          <p:nvPr>
            <p:ph type="body" idx="2"/>
          </p:nvPr>
        </p:nvSpPr>
        <p:spPr>
          <a:xfrm>
            <a:off x="515273" y="1725682"/>
            <a:ext cx="11161453" cy="41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429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5" name="Google Shape;35;p41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41"/>
          <p:cNvSpPr/>
          <p:nvPr/>
        </p:nvSpPr>
        <p:spPr>
          <a:xfrm>
            <a:off x="10535055" y="-120540"/>
            <a:ext cx="3432779" cy="2469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41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645943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השיעור שכבה ושם המורה">
  <p:cSld name="השיעור שכבה ושם המורה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732e70a987_2_148"/>
          <p:cNvSpPr/>
          <p:nvPr/>
        </p:nvSpPr>
        <p:spPr>
          <a:xfrm>
            <a:off x="212943" y="1396870"/>
            <a:ext cx="13177415" cy="2979000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800" b="0" i="0" u="none" strike="noStrike" cap="non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sz="1800"/>
          </a:p>
        </p:txBody>
      </p:sp>
      <p:sp>
        <p:nvSpPr>
          <p:cNvPr id="59" name="Google Shape;59;g732e70a987_2_148"/>
          <p:cNvSpPr txBox="1">
            <a:spLocks noGrp="1"/>
          </p:cNvSpPr>
          <p:nvPr>
            <p:ph type="ctrTitle"/>
          </p:nvPr>
        </p:nvSpPr>
        <p:spPr>
          <a:xfrm>
            <a:off x="1" y="1640910"/>
            <a:ext cx="12192087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sz="6601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g732e70a987_2_148"/>
          <p:cNvSpPr/>
          <p:nvPr/>
        </p:nvSpPr>
        <p:spPr>
          <a:xfrm>
            <a:off x="7329941" y="6155858"/>
            <a:ext cx="5334094" cy="557700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1" name="Google Shape;61;g732e70a987_2_148"/>
          <p:cNvSpPr/>
          <p:nvPr/>
        </p:nvSpPr>
        <p:spPr>
          <a:xfrm>
            <a:off x="9501134" y="5870968"/>
            <a:ext cx="3049897" cy="205800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2" name="Google Shape;62;g732e70a987_2_148"/>
          <p:cNvSpPr/>
          <p:nvPr/>
        </p:nvSpPr>
        <p:spPr>
          <a:xfrm>
            <a:off x="-501112" y="163632"/>
            <a:ext cx="1427886" cy="3225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3" name="Google Shape;63;g732e70a987_2_148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87" cy="7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sz="40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64" name="Google Shape;64;g732e70a987_2_148"/>
          <p:cNvSpPr txBox="1">
            <a:spLocks noGrp="1"/>
          </p:cNvSpPr>
          <p:nvPr>
            <p:ph type="body" idx="2"/>
          </p:nvPr>
        </p:nvSpPr>
        <p:spPr>
          <a:xfrm>
            <a:off x="0" y="3734824"/>
            <a:ext cx="12192087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g732e70a987_2_148"/>
          <p:cNvSpPr/>
          <p:nvPr/>
        </p:nvSpPr>
        <p:spPr>
          <a:xfrm>
            <a:off x="10059455" y="87232"/>
            <a:ext cx="2769060" cy="4512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828448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2" y="5878201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51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7" y="639719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317134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9659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" y="2693991"/>
            <a:ext cx="12192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8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8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2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7" y="369916"/>
            <a:ext cx="1301430" cy="159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12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1288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השיעור שכבה ושם ה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4" y="1396872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5870970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" y="2895892"/>
            <a:ext cx="12192000" cy="7652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40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1" y="3734824"/>
            <a:ext cx="12191999" cy="720000"/>
          </a:xfrm>
        </p:spPr>
        <p:txBody>
          <a:bodyPr anchor="ctr">
            <a:noAutofit/>
          </a:bodyPr>
          <a:lstStyle>
            <a:lvl1pPr marL="0" indent="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6" y="87234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15703549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4" y="1396872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" y="166694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" y="2918493"/>
            <a:ext cx="12192000" cy="64209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5" y="5699024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6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4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2" y="6104089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31443692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</p:spPr>
        <p:txBody>
          <a:bodyPr lIns="36000" tIns="0" rIns="36000" bIns="0">
            <a:noAutofit/>
          </a:bodyPr>
          <a:lstStyle>
            <a:lvl1pPr marL="536575" indent="0">
              <a:tabLst>
                <a:tab pos="11658600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75" y="1195759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2" y="5878201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6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51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799218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49770" y="213094"/>
            <a:ext cx="9642231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6" y="1185681"/>
            <a:ext cx="8306992" cy="540000"/>
          </a:xfrm>
        </p:spPr>
        <p:txBody>
          <a:bodyPr anchor="ctr">
            <a:noAutofit/>
          </a:bodyPr>
          <a:lstStyle>
            <a:lvl1pPr marL="185738" indent="0">
              <a:buNone/>
              <a:defRPr sz="28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4"/>
            <a:ext cx="8031963" cy="4152517"/>
          </a:xfrm>
        </p:spPr>
        <p:txBody>
          <a:bodyPr>
            <a:normAutofit/>
          </a:bodyPr>
          <a:lstStyle>
            <a:lvl1pPr marL="439738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664805" y="5699024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260562" y="181686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488824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9010092" y="6104089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18739967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28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פסקת טקסט קצרה של תבנית בסיס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910415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10082353" y="81724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2155687" y="6347806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92531"/>
            <a:ext cx="12192000" cy="10096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4283010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2" y="5878201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51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7" y="639719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7468685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2" y="5878201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6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51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493141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מ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161148" y="964353"/>
            <a:ext cx="8483175" cy="57215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60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4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1032901" y="950191"/>
            <a:ext cx="1159099" cy="3473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32639058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6444697" y="978203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60"/>
            <a:ext cx="10221024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4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11DA6207-6C06-4DE8-8270-79FA6D2C27CC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43275" y="978203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99571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שלוש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5513041" y="1030564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60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4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8007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81044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ארבע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60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4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0171545" y="938560"/>
            <a:ext cx="2190882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54519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54519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8992FF61-2840-4655-842F-B373E28D9E01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414862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4" name="מציין מיקום של תמונה 2">
            <a:extLst>
              <a:ext uri="{FF2B5EF4-FFF2-40B4-BE49-F238E27FC236}">
                <a16:creationId xmlns:a16="http://schemas.microsoft.com/office/drawing/2014/main" id="{8C91A369-DCD6-4CBC-93C6-3C5BB19BCC3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414862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30591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כותרות ותוכן">
  <p:cSld name="1_2 כותרות ותוכן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1"/>
          <p:cNvSpPr txBox="1"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Varela Round"/>
              <a:buNone/>
              <a:defRPr sz="48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1"/>
          <p:cNvSpPr txBox="1">
            <a:spLocks noGrp="1"/>
          </p:cNvSpPr>
          <p:nvPr>
            <p:ph type="body" idx="1"/>
          </p:nvPr>
        </p:nvSpPr>
        <p:spPr>
          <a:xfrm>
            <a:off x="515273" y="1185681"/>
            <a:ext cx="11161452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 rtl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None/>
              <a:defRPr sz="3200" b="1">
                <a:solidFill>
                  <a:srgbClr val="0070C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41"/>
          <p:cNvSpPr txBox="1">
            <a:spLocks noGrp="1"/>
          </p:cNvSpPr>
          <p:nvPr>
            <p:ph type="body" idx="2"/>
          </p:nvPr>
        </p:nvSpPr>
        <p:spPr>
          <a:xfrm>
            <a:off x="515273" y="1725682"/>
            <a:ext cx="11161453" cy="41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429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r" rtl="1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5" name="Google Shape;35;p41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41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41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1476027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השיעור שכבה ושם המורה">
  <p:cSld name="השיעור שכבה ושם המורה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w-IL" sz="1800" b="0" i="0" u="none" strike="noStrike" cap="non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sz="6601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3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sz="40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2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26738284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פרק חדש">
  <p:cSld name="פרק חדש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w-IL" sz="1800" b="0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5"/>
          <p:cNvSpPr txBox="1">
            <a:spLocks noGrp="1"/>
          </p:cNvSpPr>
          <p:nvPr>
            <p:ph type="ctrTitle"/>
          </p:nvPr>
        </p:nvSpPr>
        <p:spPr>
          <a:xfrm>
            <a:off x="1" y="166694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sz="6601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1"/>
          </p:nvPr>
        </p:nvSpPr>
        <p:spPr>
          <a:xfrm>
            <a:off x="1" y="2918493"/>
            <a:ext cx="12192000" cy="6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None/>
              <a:defRPr sz="3200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43" name="Google Shape;43;p5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4" name="Google Shape;44;p5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5" name="Google Shape;45;p5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18376925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בלבד">
  <p:cSld name="כותרת בלבד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6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6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24019987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וידאו על מסך מלא">
  <p:cSld name="וידאו על מסך מלא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4" name="Google Shape;54;p7"/>
          <p:cNvSpPr/>
          <p:nvPr/>
        </p:nvSpPr>
        <p:spPr>
          <a:xfrm>
            <a:off x="8667715" y="66849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5" name="Google Shape;55;p7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6" name="Google Shape;56;p7"/>
          <p:cNvSpPr>
            <a:spLocks noGrp="1"/>
          </p:cNvSpPr>
          <p:nvPr>
            <p:ph type="media" idx="2"/>
          </p:nvPr>
        </p:nvSpPr>
        <p:spPr>
          <a:xfrm>
            <a:off x="363416" y="639717"/>
            <a:ext cx="11465168" cy="6122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r" rtl="1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r" rtl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363416" y="95349"/>
            <a:ext cx="8074879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r" rtl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2A72"/>
              </a:buClr>
              <a:buSzPts val="2400"/>
              <a:buFont typeface="Varela Round"/>
              <a:buNone/>
              <a:defRPr sz="24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81942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ותוכן" type="obj">
  <p:cSld name="כותרת ותוכן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0" rIns="36000" bIns="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1"/>
          </p:nvPr>
        </p:nvSpPr>
        <p:spPr>
          <a:xfrm>
            <a:off x="515274" y="1195757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6" name="Google Shape;96;p12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7" name="Google Shape;97;p12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14317132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טקסט גדול-X2">
  <p:cSld name="5_טקסט גדול-X2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3"/>
          <p:cNvSpPr txBox="1">
            <a:spLocks noGrp="1"/>
          </p:cNvSpPr>
          <p:nvPr>
            <p:ph type="ctrTitle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Font typeface="Varela Round"/>
              <a:buNone/>
              <a:defRPr sz="28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/>
          <p:nvPr/>
        </p:nvSpPr>
        <p:spPr>
          <a:xfrm>
            <a:off x="-910416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10082352" y="8172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-2155687" y="6347804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0" y="192531"/>
            <a:ext cx="12192000" cy="1009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 rtl="1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192A72"/>
              </a:buClr>
              <a:buSzPts val="4800"/>
              <a:buNone/>
              <a:defRPr sz="4800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76936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66849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9108479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1066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27678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396008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06902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9953856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772045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827018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478934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892336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528521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002210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3197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862098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140518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90339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332243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7855220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43004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2257194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5047574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291723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694063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8771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57908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2273010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309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309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101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9" y="127101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3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3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50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9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6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094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6508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70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5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slideLayout" Target="../slideLayouts/slideLayout49.xml"/><Relationship Id="rId26" Type="http://schemas.openxmlformats.org/officeDocument/2006/relationships/slideLayout" Target="../slideLayouts/slideLayout57.xml"/><Relationship Id="rId3" Type="http://schemas.openxmlformats.org/officeDocument/2006/relationships/slideLayout" Target="../slideLayouts/slideLayout34.xml"/><Relationship Id="rId21" Type="http://schemas.openxmlformats.org/officeDocument/2006/relationships/slideLayout" Target="../slideLayouts/slideLayout52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slideLayout" Target="../slideLayouts/slideLayout48.xml"/><Relationship Id="rId25" Type="http://schemas.openxmlformats.org/officeDocument/2006/relationships/slideLayout" Target="../slideLayouts/slideLayout56.xml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20" Type="http://schemas.openxmlformats.org/officeDocument/2006/relationships/slideLayout" Target="../slideLayouts/slideLayout51.xml"/><Relationship Id="rId29" Type="http://schemas.openxmlformats.org/officeDocument/2006/relationships/slideLayout" Target="../slideLayouts/slideLayout60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24" Type="http://schemas.openxmlformats.org/officeDocument/2006/relationships/slideLayout" Target="../slideLayouts/slideLayout55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23" Type="http://schemas.openxmlformats.org/officeDocument/2006/relationships/slideLayout" Target="../slideLayouts/slideLayout54.xml"/><Relationship Id="rId28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41.xml"/><Relationship Id="rId19" Type="http://schemas.openxmlformats.org/officeDocument/2006/relationships/slideLayout" Target="../slideLayouts/slideLayout50.xml"/><Relationship Id="rId31" Type="http://schemas.openxmlformats.org/officeDocument/2006/relationships/theme" Target="../theme/theme4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Relationship Id="rId22" Type="http://schemas.openxmlformats.org/officeDocument/2006/relationships/slideLayout" Target="../slideLayouts/slideLayout53.xml"/><Relationship Id="rId27" Type="http://schemas.openxmlformats.org/officeDocument/2006/relationships/slideLayout" Target="../slideLayouts/slideLayout58.xml"/><Relationship Id="rId30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1524B-53FD-4DC1-99E8-B649DF856EC5}" type="datetimeFigureOut">
              <a:rPr lang="he-IL" smtClean="0"/>
              <a:t>ח'/תמוז/תש"ף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D9BFC-5DE1-40B7-8C24-49223F8646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004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95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8"/>
          <p:cNvSpPr txBox="1"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8"/>
          <p:cNvSpPr txBox="1"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r" rtl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r" rtl="1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r" rtl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8"/>
          <p:cNvSpPr txBox="1">
            <a:spLocks noGrp="1"/>
          </p:cNvSpPr>
          <p:nvPr>
            <p:ph type="dt" idx="10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8"/>
          <p:cNvSpPr txBox="1">
            <a:spLocks noGrp="1"/>
          </p:cNvSpPr>
          <p:nvPr>
            <p:ph type="ftr" idx="11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8"/>
          <p:cNvSpPr txBox="1">
            <a:spLocks noGrp="1"/>
          </p:cNvSpPr>
          <p:nvPr>
            <p:ph type="sldNum" idx="12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095821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7" r:id="rId2"/>
    <p:sldLayoutId id="2147483678" r:id="rId3"/>
    <p:sldLayoutId id="2147483679" r:id="rId4"/>
    <p:sldLayoutId id="2147483680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ח'/תמוז/תש"ף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2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012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sz="4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r" rtl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406400" algn="r" rtl="1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r" rtl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55600" algn="r" rtl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059026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  <p:sldLayoutId id="2147483716" r:id="rId20"/>
    <p:sldLayoutId id="2147483717" r:id="rId21"/>
    <p:sldLayoutId id="2147483718" r:id="rId22"/>
    <p:sldLayoutId id="2147483719" r:id="rId23"/>
    <p:sldLayoutId id="2147483720" r:id="rId24"/>
    <p:sldLayoutId id="2147483721" r:id="rId25"/>
    <p:sldLayoutId id="2147483722" r:id="rId26"/>
    <p:sldLayoutId id="2147483723" r:id="rId27"/>
    <p:sldLayoutId id="2147483724" r:id="rId28"/>
    <p:sldLayoutId id="2147483725" r:id="rId29"/>
    <p:sldLayoutId id="2147483726" r:id="rId3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9.png"/><Relationship Id="rId7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0.png"/></Relationships>
</file>

<file path=ppt/slides/_rels/slide32.xml.rels><?xml version="1.0" encoding="UTF-8" standalone="yes"?>
<Relationships xmlns="http://schemas.openxmlformats.org/package/2006/relationships"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png"/><Relationship Id="rId11" Type="http://schemas.openxmlformats.org/officeDocument/2006/relationships/image" Target="../media/image12.png"/><Relationship Id="rId10" Type="http://schemas.openxmlformats.org/officeDocument/2006/relationships/image" Target="../media/image15.png"/><Relationship Id="rId4" Type="http://schemas.openxmlformats.org/officeDocument/2006/relationships/image" Target="../media/image19.png"/><Relationship Id="rId9" Type="http://schemas.openxmlformats.org/officeDocument/2006/relationships/image" Target="../media/image25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8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png"/><Relationship Id="rId5" Type="http://schemas.openxmlformats.org/officeDocument/2006/relationships/image" Target="../media/image150.png"/><Relationship Id="rId9" Type="http://schemas.openxmlformats.org/officeDocument/2006/relationships/image" Target="../media/image2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9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5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80.png"/><Relationship Id="rId4" Type="http://schemas.openxmlformats.org/officeDocument/2006/relationships/image" Target="../media/image70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28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00.png"/><Relationship Id="rId4" Type="http://schemas.openxmlformats.org/officeDocument/2006/relationships/image" Target="../media/image290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41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40.png"/><Relationship Id="rId5" Type="http://schemas.openxmlformats.org/officeDocument/2006/relationships/image" Target="../media/image330.png"/><Relationship Id="rId4" Type="http://schemas.openxmlformats.org/officeDocument/2006/relationships/image" Target="../media/image320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4.png"/><Relationship Id="rId5" Type="http://schemas.openxmlformats.org/officeDocument/2006/relationships/image" Target="../media/image380.png"/><Relationship Id="rId4" Type="http://schemas.openxmlformats.org/officeDocument/2006/relationships/image" Target="../media/image370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80.png"/><Relationship Id="rId5" Type="http://schemas.openxmlformats.org/officeDocument/2006/relationships/image" Target="../media/image370.png"/><Relationship Id="rId4" Type="http://schemas.openxmlformats.org/officeDocument/2006/relationships/image" Target="../media/image40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"/>
          <p:cNvSpPr txBox="1">
            <a:spLocks noGrp="1"/>
          </p:cNvSpPr>
          <p:nvPr>
            <p:ph type="ctrTitle"/>
          </p:nvPr>
        </p:nvSpPr>
        <p:spPr>
          <a:xfrm>
            <a:off x="1023980" y="2604733"/>
            <a:ext cx="103620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x-none" dirty="0"/>
              <a:t>מערכת שידורים לאומית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0645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0" dirty="0">
                <a:solidFill>
                  <a:srgbClr val="192A72"/>
                </a:solidFill>
              </a:rPr>
              <a:t>ניסוח תגובה כימית- מתכון לשינוי כימי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4948" y="1668073"/>
            <a:ext cx="118770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בניסוח התגובה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מתוארים כל החומרים שמגיבים וכל התוצרים שמתהווים.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1962208"/>
            <a:ext cx="8282599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מגיבים-</a:t>
            </a:r>
            <a:r>
              <a:rPr lang="he-IL" sz="2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הם כל החומרים שעוברים שינוי בתגובה כימית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 </a:t>
            </a:r>
          </a:p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תוצרים-</a:t>
            </a:r>
            <a:r>
              <a:rPr lang="he-IL" sz="2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הם חומרים שמיוצרים על ידי תגובה כימית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</p:txBody>
      </p:sp>
      <p:sp>
        <p:nvSpPr>
          <p:cNvPr id="7" name="מלבן 6"/>
          <p:cNvSpPr/>
          <p:nvPr/>
        </p:nvSpPr>
        <p:spPr>
          <a:xfrm>
            <a:off x="438150" y="3221177"/>
            <a:ext cx="11315700" cy="595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ניסוח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תגובה של גז מימן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עם גז חנקן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לקבלת גז אמוניה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Varela Round"/>
            </a:endParaRPr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2977436" y="4153336"/>
            <a:ext cx="12052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0" i="0" u="none" strike="noStrike" kern="0" cap="none" spc="0" normalizeH="0" baseline="-2500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  <a:sym typeface="Arial"/>
              </a:rPr>
              <a:t> </a:t>
            </a:r>
            <a:endParaRPr kumimoji="0" lang="en-US" altLang="he-IL" sz="32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grpSp>
        <p:nvGrpSpPr>
          <p:cNvPr id="33" name="Group 23"/>
          <p:cNvGrpSpPr>
            <a:grpSpLocks/>
          </p:cNvGrpSpPr>
          <p:nvPr/>
        </p:nvGrpSpPr>
        <p:grpSpPr bwMode="auto">
          <a:xfrm>
            <a:off x="3558465" y="4776346"/>
            <a:ext cx="464574" cy="457200"/>
            <a:chOff x="552" y="2992"/>
            <a:chExt cx="256" cy="288"/>
          </a:xfrm>
        </p:grpSpPr>
        <p:sp>
          <p:nvSpPr>
            <p:cNvPr id="50" name="Oval 24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1" name="Oval 25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2" name="Line 26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cxnSp>
        <p:nvCxnSpPr>
          <p:cNvPr id="34" name="Google Shape;157;p19"/>
          <p:cNvCxnSpPr/>
          <p:nvPr/>
        </p:nvCxnSpPr>
        <p:spPr>
          <a:xfrm>
            <a:off x="6487480" y="4445617"/>
            <a:ext cx="1841760" cy="593"/>
          </a:xfrm>
          <a:prstGeom prst="straightConnector1">
            <a:avLst/>
          </a:prstGeom>
          <a:noFill/>
          <a:ln w="38100" cap="flat" cmpd="sng">
            <a:solidFill>
              <a:srgbClr val="3333F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5" name="TextBox 34"/>
          <p:cNvSpPr txBox="1"/>
          <p:nvPr/>
        </p:nvSpPr>
        <p:spPr>
          <a:xfrm>
            <a:off x="4669433" y="4184781"/>
            <a:ext cx="42579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2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5569966" y="4170153"/>
            <a:ext cx="11316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b="0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</a:t>
            </a:r>
            <a:r>
              <a:rPr kumimoji="0" lang="en-US" altLang="he-IL" sz="3200" b="0" i="0" u="none" strike="noStrike" kern="0" cap="none" spc="0" normalizeH="0" baseline="-2500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)</a:t>
            </a: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0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grpSp>
        <p:nvGrpSpPr>
          <p:cNvPr id="37" name="Group 35"/>
          <p:cNvGrpSpPr>
            <a:grpSpLocks/>
          </p:cNvGrpSpPr>
          <p:nvPr/>
        </p:nvGrpSpPr>
        <p:grpSpPr bwMode="auto">
          <a:xfrm rot="1616862" flipH="1">
            <a:off x="5854752" y="4826607"/>
            <a:ext cx="406400" cy="457200"/>
            <a:chOff x="552" y="2992"/>
            <a:chExt cx="256" cy="288"/>
          </a:xfrm>
        </p:grpSpPr>
        <p:sp>
          <p:nvSpPr>
            <p:cNvPr id="47" name="Oval 36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48" name="Oval 37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49" name="Line 38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38" name="Text Box 21"/>
          <p:cNvSpPr txBox="1">
            <a:spLocks noChangeArrowheads="1"/>
          </p:cNvSpPr>
          <p:nvPr/>
        </p:nvSpPr>
        <p:spPr bwMode="auto">
          <a:xfrm>
            <a:off x="8495859" y="4142899"/>
            <a:ext cx="148981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b="0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3</a:t>
            </a:r>
            <a:r>
              <a:rPr kumimoji="0" lang="en-US" altLang="he-IL" sz="3200" b="0" i="0" u="none" strike="noStrike" kern="0" cap="none" spc="0" normalizeH="0" baseline="-2500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grpSp>
        <p:nvGrpSpPr>
          <p:cNvPr id="39" name="Group 66"/>
          <p:cNvGrpSpPr>
            <a:grpSpLocks/>
          </p:cNvGrpSpPr>
          <p:nvPr/>
        </p:nvGrpSpPr>
        <p:grpSpPr bwMode="auto">
          <a:xfrm>
            <a:off x="8735072" y="4872197"/>
            <a:ext cx="685800" cy="534988"/>
            <a:chOff x="2848" y="1430"/>
            <a:chExt cx="432" cy="337"/>
          </a:xfrm>
        </p:grpSpPr>
        <p:sp>
          <p:nvSpPr>
            <p:cNvPr id="40" name="Line 67"/>
            <p:cNvSpPr>
              <a:spLocks noChangeShapeType="1"/>
            </p:cNvSpPr>
            <p:nvPr/>
          </p:nvSpPr>
          <p:spPr bwMode="auto">
            <a:xfrm rot="322068" flipH="1">
              <a:off x="2920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" name="Line 68"/>
            <p:cNvSpPr>
              <a:spLocks noChangeShapeType="1"/>
            </p:cNvSpPr>
            <p:nvPr/>
          </p:nvSpPr>
          <p:spPr bwMode="auto">
            <a:xfrm rot="-322068">
              <a:off x="3072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" name="Line 69"/>
            <p:cNvSpPr>
              <a:spLocks noChangeShapeType="1"/>
            </p:cNvSpPr>
            <p:nvPr/>
          </p:nvSpPr>
          <p:spPr bwMode="auto">
            <a:xfrm rot="19284598" flipH="1">
              <a:off x="2993" y="1510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" name="Oval 70"/>
            <p:cNvSpPr>
              <a:spLocks noChangeArrowheads="1"/>
            </p:cNvSpPr>
            <p:nvPr/>
          </p:nvSpPr>
          <p:spPr bwMode="auto">
            <a:xfrm rot="322068" flipH="1">
              <a:off x="2999" y="1430"/>
              <a:ext cx="120" cy="120"/>
            </a:xfrm>
            <a:prstGeom prst="ellipse">
              <a:avLst/>
            </a:prstGeom>
            <a:solidFill>
              <a:srgbClr val="00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44" name="Oval 71"/>
            <p:cNvSpPr>
              <a:spLocks noChangeArrowheads="1"/>
            </p:cNvSpPr>
            <p:nvPr/>
          </p:nvSpPr>
          <p:spPr bwMode="auto">
            <a:xfrm rot="322068" flipH="1">
              <a:off x="2848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45" name="Oval 72"/>
            <p:cNvSpPr>
              <a:spLocks noChangeArrowheads="1"/>
            </p:cNvSpPr>
            <p:nvPr/>
          </p:nvSpPr>
          <p:spPr bwMode="auto">
            <a:xfrm rot="-322068">
              <a:off x="3160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46" name="Oval 73"/>
            <p:cNvSpPr>
              <a:spLocks noChangeArrowheads="1"/>
            </p:cNvSpPr>
            <p:nvPr/>
          </p:nvSpPr>
          <p:spPr bwMode="auto">
            <a:xfrm rot="19284598" flipH="1">
              <a:off x="3000" y="1647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587101" y="1123858"/>
            <a:ext cx="95132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ניסוח תגובה כימית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היא הסימול המקוצר של תגובה כימית</a:t>
            </a:r>
          </a:p>
        </p:txBody>
      </p:sp>
      <p:cxnSp>
        <p:nvCxnSpPr>
          <p:cNvPr id="31" name="מחבר ישר 30"/>
          <p:cNvCxnSpPr/>
          <p:nvPr/>
        </p:nvCxnSpPr>
        <p:spPr>
          <a:xfrm flipV="1">
            <a:off x="1737360" y="881703"/>
            <a:ext cx="8686800" cy="3252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מלבן מעוגל 2"/>
          <p:cNvSpPr/>
          <p:nvPr/>
        </p:nvSpPr>
        <p:spPr>
          <a:xfrm>
            <a:off x="1" y="5363250"/>
            <a:ext cx="8495858" cy="207745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מלבן 29">
            <a:extLst>
              <a:ext uri="{FF2B5EF4-FFF2-40B4-BE49-F238E27FC236}">
                <a16:creationId xmlns:a16="http://schemas.microsoft.com/office/drawing/2014/main" id="{1E0E273A-3ACD-4C64-BA0A-60A5DF0348CB}"/>
              </a:ext>
            </a:extLst>
          </p:cNvPr>
          <p:cNvSpPr/>
          <p:nvPr/>
        </p:nvSpPr>
        <p:spPr>
          <a:xfrm>
            <a:off x="580913" y="5508148"/>
            <a:ext cx="98432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                     </a:t>
            </a:r>
            <a:r>
              <a:rPr lang="he-IL" sz="32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האם הניסוח הנתון נכון?</a:t>
            </a:r>
            <a:endParaRPr lang="en-US" sz="32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272928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2" grpId="0"/>
      <p:bldP spid="35" grpId="0"/>
      <p:bldP spid="36" grpId="0"/>
      <p:bldP spid="38" grpId="0"/>
      <p:bldP spid="53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73602"/>
            <a:ext cx="12191999" cy="720000"/>
          </a:xfrm>
        </p:spPr>
        <p:txBody>
          <a:bodyPr/>
          <a:lstStyle/>
          <a:p>
            <a:r>
              <a:rPr lang="he-IL" b="0" dirty="0">
                <a:solidFill>
                  <a:srgbClr val="192A72"/>
                </a:solidFill>
              </a:rPr>
              <a:t>חוק שימור המסה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9563" y="1120939"/>
            <a:ext cx="114300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חומר אינו נוצר או נעלם במהלך תגובה כימית. 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המסה הכוללת של התוצרים שווה בהכרח למסה הכוללת של המגיבים.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310" y="4291142"/>
            <a:ext cx="11130455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חוק שימור המסה מורה לנו שחובה עלינו לאזן את המשוואה הכימית.</a:t>
            </a:r>
          </a:p>
          <a:p>
            <a:endParaRPr lang="he-IL" dirty="0"/>
          </a:p>
        </p:txBody>
      </p:sp>
      <p:cxnSp>
        <p:nvCxnSpPr>
          <p:cNvPr id="10" name="מחבר ישר 9"/>
          <p:cNvCxnSpPr/>
          <p:nvPr/>
        </p:nvCxnSpPr>
        <p:spPr>
          <a:xfrm>
            <a:off x="3962400" y="793602"/>
            <a:ext cx="417576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קבוצה 2"/>
          <p:cNvGrpSpPr/>
          <p:nvPr/>
        </p:nvGrpSpPr>
        <p:grpSpPr>
          <a:xfrm>
            <a:off x="3134532" y="2627195"/>
            <a:ext cx="7000645" cy="1281246"/>
            <a:chOff x="3134532" y="2627195"/>
            <a:chExt cx="7000645" cy="1281246"/>
          </a:xfrm>
        </p:grpSpPr>
        <p:sp>
          <p:nvSpPr>
            <p:cNvPr id="6" name="Text Box 17"/>
            <p:cNvSpPr txBox="1">
              <a:spLocks noChangeArrowheads="1"/>
            </p:cNvSpPr>
            <p:nvPr/>
          </p:nvSpPr>
          <p:spPr bwMode="auto">
            <a:xfrm>
              <a:off x="3134532" y="2627195"/>
              <a:ext cx="120521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altLang="he-IL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N</a:t>
              </a:r>
              <a:r>
                <a:rPr kumimoji="0" lang="en-US" altLang="he-IL" sz="3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2(g)</a:t>
              </a:r>
              <a:r>
                <a:rPr kumimoji="0" lang="en-US" altLang="he-IL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Arial" panose="020B0604020202020204" pitchFamily="34" charset="0"/>
                  <a:sym typeface="Arial"/>
                </a:rPr>
                <a:t> </a:t>
              </a:r>
              <a:endPara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  <a:sym typeface="Symbol" panose="05050102010706020507" pitchFamily="18" charset="2"/>
              </a:endParaRPr>
            </a:p>
          </p:txBody>
        </p:sp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3490336" y="3405203"/>
              <a:ext cx="464574" cy="457200"/>
              <a:chOff x="552" y="2992"/>
              <a:chExt cx="256" cy="288"/>
            </a:xfrm>
          </p:grpSpPr>
          <p:sp>
            <p:nvSpPr>
              <p:cNvPr id="11" name="Oval 24"/>
              <p:cNvSpPr>
                <a:spLocks noChangeArrowheads="1"/>
              </p:cNvSpPr>
              <p:nvPr/>
            </p:nvSpPr>
            <p:spPr bwMode="auto">
              <a:xfrm>
                <a:off x="552" y="2992"/>
                <a:ext cx="120" cy="120"/>
              </a:xfrm>
              <a:prstGeom prst="ellipse">
                <a:avLst/>
              </a:prstGeom>
              <a:solidFill>
                <a:srgbClr val="006600"/>
              </a:solidFill>
              <a:ln w="9525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he-IL" alt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12" name="Oval 25"/>
              <p:cNvSpPr>
                <a:spLocks noChangeArrowheads="1"/>
              </p:cNvSpPr>
              <p:nvPr/>
            </p:nvSpPr>
            <p:spPr bwMode="auto">
              <a:xfrm>
                <a:off x="688" y="3160"/>
                <a:ext cx="120" cy="120"/>
              </a:xfrm>
              <a:prstGeom prst="ellipse">
                <a:avLst/>
              </a:prstGeom>
              <a:solidFill>
                <a:srgbClr val="006600"/>
              </a:solidFill>
              <a:ln w="9525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he-IL" alt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13" name="Line 26"/>
              <p:cNvSpPr>
                <a:spLocks noChangeShapeType="1"/>
              </p:cNvSpPr>
              <p:nvPr/>
            </p:nvSpPr>
            <p:spPr bwMode="auto">
              <a:xfrm>
                <a:off x="608" y="3048"/>
                <a:ext cx="136" cy="168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cxnSp>
          <p:nvCxnSpPr>
            <p:cNvPr id="14" name="Google Shape;157;p19"/>
            <p:cNvCxnSpPr/>
            <p:nvPr/>
          </p:nvCxnSpPr>
          <p:spPr>
            <a:xfrm>
              <a:off x="6662484" y="3016586"/>
              <a:ext cx="1841760" cy="593"/>
            </a:xfrm>
            <a:prstGeom prst="straightConnector1">
              <a:avLst/>
            </a:prstGeom>
            <a:noFill/>
            <a:ln w="38100" cap="flat" cmpd="sng">
              <a:solidFill>
                <a:srgbClr val="3333FF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5" name="TextBox 14"/>
            <p:cNvSpPr txBox="1"/>
            <p:nvPr/>
          </p:nvSpPr>
          <p:spPr>
            <a:xfrm>
              <a:off x="4818334" y="2716727"/>
              <a:ext cx="42579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+</a:t>
              </a:r>
              <a:endParaRPr kumimoji="0" 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endParaRPr>
            </a:p>
          </p:txBody>
        </p: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5481640" y="2640265"/>
              <a:ext cx="1131611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altLang="he-IL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H</a:t>
              </a:r>
              <a:r>
                <a:rPr kumimoji="0" lang="en-US" altLang="he-IL" sz="3200" b="0" i="0" u="none" strike="noStrike" kern="0" cap="none" spc="0" normalizeH="0" baseline="-25000" noProof="0" dirty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2(g</a:t>
              </a:r>
              <a:r>
                <a:rPr kumimoji="0" lang="en-US" altLang="he-IL" sz="3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)</a:t>
              </a:r>
              <a:r>
                <a:rPr kumimoji="0" lang="en-US" altLang="he-IL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 </a:t>
              </a:r>
              <a:endPara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Symbol" panose="05050102010706020507" pitchFamily="18" charset="2"/>
              </a:endParaRPr>
            </a:p>
          </p:txBody>
        </p:sp>
        <p:grpSp>
          <p:nvGrpSpPr>
            <p:cNvPr id="17" name="Group 35"/>
            <p:cNvGrpSpPr>
              <a:grpSpLocks/>
            </p:cNvGrpSpPr>
            <p:nvPr/>
          </p:nvGrpSpPr>
          <p:grpSpPr bwMode="auto">
            <a:xfrm rot="1616862" flipH="1">
              <a:off x="5745756" y="3292305"/>
              <a:ext cx="406400" cy="457200"/>
              <a:chOff x="552" y="2992"/>
              <a:chExt cx="256" cy="288"/>
            </a:xfrm>
          </p:grpSpPr>
          <p:sp>
            <p:nvSpPr>
              <p:cNvPr id="18" name="Oval 36"/>
              <p:cNvSpPr>
                <a:spLocks noChangeArrowheads="1"/>
              </p:cNvSpPr>
              <p:nvPr/>
            </p:nvSpPr>
            <p:spPr bwMode="auto">
              <a:xfrm>
                <a:off x="552" y="2992"/>
                <a:ext cx="120" cy="12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he-IL" alt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19" name="Oval 37"/>
              <p:cNvSpPr>
                <a:spLocks noChangeArrowheads="1"/>
              </p:cNvSpPr>
              <p:nvPr/>
            </p:nvSpPr>
            <p:spPr bwMode="auto">
              <a:xfrm>
                <a:off x="688" y="3160"/>
                <a:ext cx="120" cy="12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he-IL" alt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20" name="Line 38"/>
              <p:cNvSpPr>
                <a:spLocks noChangeShapeType="1"/>
              </p:cNvSpPr>
              <p:nvPr/>
            </p:nvSpPr>
            <p:spPr bwMode="auto">
              <a:xfrm>
                <a:off x="608" y="3048"/>
                <a:ext cx="136" cy="168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8645367" y="2723300"/>
              <a:ext cx="1489810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altLang="he-IL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N</a:t>
              </a:r>
              <a:r>
                <a:rPr kumimoji="0" lang="en-US" altLang="he-IL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H</a:t>
              </a:r>
              <a:r>
                <a:rPr kumimoji="0" lang="en-US" altLang="he-IL" sz="3200" b="0" i="0" u="none" strike="noStrike" kern="0" cap="none" spc="0" normalizeH="0" baseline="-25000" noProof="0" dirty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3</a:t>
              </a:r>
              <a:r>
                <a:rPr kumimoji="0" lang="en-US" altLang="he-IL" sz="3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(g)</a:t>
              </a:r>
              <a:r>
                <a:rPr kumimoji="0" lang="en-US" altLang="he-IL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  <a:sym typeface="Arial"/>
                </a:rPr>
                <a:t> </a:t>
              </a:r>
              <a:endPara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Symbol" panose="05050102010706020507" pitchFamily="18" charset="2"/>
              </a:endParaRPr>
            </a:p>
          </p:txBody>
        </p:sp>
        <p:grpSp>
          <p:nvGrpSpPr>
            <p:cNvPr id="22" name="Group 66"/>
            <p:cNvGrpSpPr>
              <a:grpSpLocks/>
            </p:cNvGrpSpPr>
            <p:nvPr/>
          </p:nvGrpSpPr>
          <p:grpSpPr bwMode="auto">
            <a:xfrm>
              <a:off x="8704472" y="3373453"/>
              <a:ext cx="685800" cy="534988"/>
              <a:chOff x="2848" y="1430"/>
              <a:chExt cx="432" cy="337"/>
            </a:xfrm>
          </p:grpSpPr>
          <p:sp>
            <p:nvSpPr>
              <p:cNvPr id="23" name="Line 67"/>
              <p:cNvSpPr>
                <a:spLocks noChangeShapeType="1"/>
              </p:cNvSpPr>
              <p:nvPr/>
            </p:nvSpPr>
            <p:spPr bwMode="auto">
              <a:xfrm rot="322068" flipH="1">
                <a:off x="2920" y="1488"/>
                <a:ext cx="136" cy="16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24" name="Line 68"/>
              <p:cNvSpPr>
                <a:spLocks noChangeShapeType="1"/>
              </p:cNvSpPr>
              <p:nvPr/>
            </p:nvSpPr>
            <p:spPr bwMode="auto">
              <a:xfrm rot="-322068">
                <a:off x="3072" y="1488"/>
                <a:ext cx="136" cy="16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25" name="Line 69"/>
              <p:cNvSpPr>
                <a:spLocks noChangeShapeType="1"/>
              </p:cNvSpPr>
              <p:nvPr/>
            </p:nvSpPr>
            <p:spPr bwMode="auto">
              <a:xfrm rot="19284598" flipH="1">
                <a:off x="2993" y="1510"/>
                <a:ext cx="136" cy="16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26" name="Oval 70"/>
              <p:cNvSpPr>
                <a:spLocks noChangeArrowheads="1"/>
              </p:cNvSpPr>
              <p:nvPr/>
            </p:nvSpPr>
            <p:spPr bwMode="auto">
              <a:xfrm rot="322068" flipH="1">
                <a:off x="2999" y="1430"/>
                <a:ext cx="120" cy="120"/>
              </a:xfrm>
              <a:prstGeom prst="ellipse">
                <a:avLst/>
              </a:prstGeom>
              <a:solidFill>
                <a:srgbClr val="00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C33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he-IL" alt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27" name="Oval 71"/>
              <p:cNvSpPr>
                <a:spLocks noChangeArrowheads="1"/>
              </p:cNvSpPr>
              <p:nvPr/>
            </p:nvSpPr>
            <p:spPr bwMode="auto">
              <a:xfrm rot="322068" flipH="1">
                <a:off x="2848" y="1593"/>
                <a:ext cx="120" cy="120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C33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he-IL" alt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28" name="Oval 72"/>
              <p:cNvSpPr>
                <a:spLocks noChangeArrowheads="1"/>
              </p:cNvSpPr>
              <p:nvPr/>
            </p:nvSpPr>
            <p:spPr bwMode="auto">
              <a:xfrm rot="-322068">
                <a:off x="3160" y="1593"/>
                <a:ext cx="120" cy="120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C33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he-IL" alt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29" name="Oval 73"/>
              <p:cNvSpPr>
                <a:spLocks noChangeArrowheads="1"/>
              </p:cNvSpPr>
              <p:nvPr/>
            </p:nvSpPr>
            <p:spPr bwMode="auto">
              <a:xfrm rot="19284598" flipH="1">
                <a:off x="3000" y="1647"/>
                <a:ext cx="120" cy="120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C33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he-IL" altLang="he-IL" sz="14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7567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240;p29"/>
          <p:cNvSpPr txBox="1"/>
          <p:nvPr/>
        </p:nvSpPr>
        <p:spPr>
          <a:xfrm>
            <a:off x="2327613" y="6781431"/>
            <a:ext cx="9995600" cy="14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400"/>
              <a:buFont typeface="Varela Round"/>
              <a:buNone/>
              <a:tabLst/>
              <a:defRPr/>
            </a:pPr>
            <a:endParaRPr kumimoji="0" sz="2400" b="0" i="0" u="none" strike="noStrike" kern="0" cap="none" spc="0" normalizeH="0" baseline="-2500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מלבן 50"/>
          <p:cNvSpPr/>
          <p:nvPr/>
        </p:nvSpPr>
        <p:spPr>
          <a:xfrm>
            <a:off x="476785" y="1073840"/>
            <a:ext cx="11315700" cy="595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ניסוח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תגובה של גז מימן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עם גז חנקן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לקבלת גז אמוניה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Varela Round"/>
            </a:endParaRPr>
          </a:p>
        </p:txBody>
      </p:sp>
      <p:grpSp>
        <p:nvGrpSpPr>
          <p:cNvPr id="55" name="Group 23"/>
          <p:cNvGrpSpPr>
            <a:grpSpLocks/>
          </p:cNvGrpSpPr>
          <p:nvPr/>
        </p:nvGrpSpPr>
        <p:grpSpPr bwMode="auto">
          <a:xfrm>
            <a:off x="3436605" y="2433219"/>
            <a:ext cx="464574" cy="457200"/>
            <a:chOff x="552" y="2992"/>
            <a:chExt cx="256" cy="288"/>
          </a:xfrm>
        </p:grpSpPr>
        <p:sp>
          <p:nvSpPr>
            <p:cNvPr id="56" name="Oval 24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7" name="Oval 25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cxnSp>
        <p:nvCxnSpPr>
          <p:cNvPr id="71" name="Google Shape;157;p19"/>
          <p:cNvCxnSpPr/>
          <p:nvPr/>
        </p:nvCxnSpPr>
        <p:spPr>
          <a:xfrm>
            <a:off x="6497536" y="2000348"/>
            <a:ext cx="2194745" cy="890"/>
          </a:xfrm>
          <a:prstGeom prst="straightConnector1">
            <a:avLst/>
          </a:prstGeom>
          <a:noFill/>
          <a:ln w="38100" cap="flat" cmpd="sng">
            <a:solidFill>
              <a:srgbClr val="3333F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27" name="TextBox 226"/>
          <p:cNvSpPr txBox="1"/>
          <p:nvPr/>
        </p:nvSpPr>
        <p:spPr>
          <a:xfrm>
            <a:off x="4504022" y="1702379"/>
            <a:ext cx="5073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2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53" name="Text Box 18"/>
          <p:cNvSpPr txBox="1">
            <a:spLocks noChangeArrowheads="1"/>
          </p:cNvSpPr>
          <p:nvPr/>
        </p:nvSpPr>
        <p:spPr bwMode="auto">
          <a:xfrm>
            <a:off x="5632531" y="1710263"/>
            <a:ext cx="10042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b="1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grpSp>
        <p:nvGrpSpPr>
          <p:cNvPr id="59" name="Group 35"/>
          <p:cNvGrpSpPr>
            <a:grpSpLocks/>
          </p:cNvGrpSpPr>
          <p:nvPr/>
        </p:nvGrpSpPr>
        <p:grpSpPr bwMode="auto">
          <a:xfrm rot="1616862" flipH="1">
            <a:off x="5527526" y="2379406"/>
            <a:ext cx="406400" cy="457200"/>
            <a:chOff x="552" y="2992"/>
            <a:chExt cx="256" cy="288"/>
          </a:xfrm>
        </p:grpSpPr>
        <p:sp>
          <p:nvSpPr>
            <p:cNvPr id="60" name="Oval 36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1" name="Oval 37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2" name="Line 38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6" name="Group 27"/>
          <p:cNvGrpSpPr>
            <a:grpSpLocks/>
          </p:cNvGrpSpPr>
          <p:nvPr/>
        </p:nvGrpSpPr>
        <p:grpSpPr bwMode="auto">
          <a:xfrm rot="19983138">
            <a:off x="5556113" y="2886496"/>
            <a:ext cx="406400" cy="457200"/>
            <a:chOff x="552" y="2992"/>
            <a:chExt cx="256" cy="288"/>
          </a:xfrm>
        </p:grpSpPr>
        <p:sp>
          <p:nvSpPr>
            <p:cNvPr id="77" name="Oval 28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8" name="Oval 29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9" name="Line 30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0" name="Group 27"/>
          <p:cNvGrpSpPr>
            <a:grpSpLocks/>
          </p:cNvGrpSpPr>
          <p:nvPr/>
        </p:nvGrpSpPr>
        <p:grpSpPr bwMode="auto">
          <a:xfrm rot="17362123">
            <a:off x="5513096" y="3316615"/>
            <a:ext cx="406400" cy="457200"/>
            <a:chOff x="552" y="2992"/>
            <a:chExt cx="256" cy="288"/>
          </a:xfrm>
        </p:grpSpPr>
        <p:sp>
          <p:nvSpPr>
            <p:cNvPr id="81" name="Oval 28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82" name="Oval 29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83" name="Line 30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54" name="Text Box 21"/>
          <p:cNvSpPr txBox="1">
            <a:spLocks noChangeArrowheads="1"/>
          </p:cNvSpPr>
          <p:nvPr/>
        </p:nvSpPr>
        <p:spPr bwMode="auto">
          <a:xfrm>
            <a:off x="8894047" y="1690699"/>
            <a:ext cx="13161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b="1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3(g)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1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sp>
        <p:nvSpPr>
          <p:cNvPr id="231" name="TextBox 230"/>
          <p:cNvSpPr txBox="1"/>
          <p:nvPr/>
        </p:nvSpPr>
        <p:spPr>
          <a:xfrm flipH="1">
            <a:off x="8552487" y="1612059"/>
            <a:ext cx="5491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</a:p>
        </p:txBody>
      </p:sp>
      <p:grpSp>
        <p:nvGrpSpPr>
          <p:cNvPr id="63" name="Group 66"/>
          <p:cNvGrpSpPr>
            <a:grpSpLocks/>
          </p:cNvGrpSpPr>
          <p:nvPr/>
        </p:nvGrpSpPr>
        <p:grpSpPr bwMode="auto">
          <a:xfrm>
            <a:off x="8665176" y="2502342"/>
            <a:ext cx="685800" cy="534988"/>
            <a:chOff x="2848" y="1430"/>
            <a:chExt cx="432" cy="337"/>
          </a:xfrm>
        </p:grpSpPr>
        <p:sp>
          <p:nvSpPr>
            <p:cNvPr id="64" name="Line 67"/>
            <p:cNvSpPr>
              <a:spLocks noChangeShapeType="1"/>
            </p:cNvSpPr>
            <p:nvPr/>
          </p:nvSpPr>
          <p:spPr bwMode="auto">
            <a:xfrm rot="322068" flipH="1">
              <a:off x="2920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5" name="Line 68"/>
            <p:cNvSpPr>
              <a:spLocks noChangeShapeType="1"/>
            </p:cNvSpPr>
            <p:nvPr/>
          </p:nvSpPr>
          <p:spPr bwMode="auto">
            <a:xfrm rot="-322068">
              <a:off x="3072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6" name="Line 69"/>
            <p:cNvSpPr>
              <a:spLocks noChangeShapeType="1"/>
            </p:cNvSpPr>
            <p:nvPr/>
          </p:nvSpPr>
          <p:spPr bwMode="auto">
            <a:xfrm rot="19284598" flipH="1">
              <a:off x="2993" y="1510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 rot="322068" flipH="1">
              <a:off x="2999" y="1430"/>
              <a:ext cx="120" cy="120"/>
            </a:xfrm>
            <a:prstGeom prst="ellipse">
              <a:avLst/>
            </a:prstGeom>
            <a:solidFill>
              <a:srgbClr val="00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 rot="322068" flipH="1">
              <a:off x="2848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 rot="-322068">
              <a:off x="3160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0" name="Oval 73"/>
            <p:cNvSpPr>
              <a:spLocks noChangeArrowheads="1"/>
            </p:cNvSpPr>
            <p:nvPr/>
          </p:nvSpPr>
          <p:spPr bwMode="auto">
            <a:xfrm rot="19284598" flipH="1">
              <a:off x="3000" y="1647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</p:grpSp>
      <p:grpSp>
        <p:nvGrpSpPr>
          <p:cNvPr id="85" name="Group 66"/>
          <p:cNvGrpSpPr>
            <a:grpSpLocks/>
          </p:cNvGrpSpPr>
          <p:nvPr/>
        </p:nvGrpSpPr>
        <p:grpSpPr bwMode="auto">
          <a:xfrm>
            <a:off x="8646347" y="3233150"/>
            <a:ext cx="685800" cy="534988"/>
            <a:chOff x="2848" y="1430"/>
            <a:chExt cx="432" cy="337"/>
          </a:xfrm>
        </p:grpSpPr>
        <p:sp>
          <p:nvSpPr>
            <p:cNvPr id="86" name="Line 67"/>
            <p:cNvSpPr>
              <a:spLocks noChangeShapeType="1"/>
            </p:cNvSpPr>
            <p:nvPr/>
          </p:nvSpPr>
          <p:spPr bwMode="auto">
            <a:xfrm rot="322068" flipH="1">
              <a:off x="2920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7" name="Line 68"/>
            <p:cNvSpPr>
              <a:spLocks noChangeShapeType="1"/>
            </p:cNvSpPr>
            <p:nvPr/>
          </p:nvSpPr>
          <p:spPr bwMode="auto">
            <a:xfrm rot="-322068">
              <a:off x="3072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8" name="Line 69"/>
            <p:cNvSpPr>
              <a:spLocks noChangeShapeType="1"/>
            </p:cNvSpPr>
            <p:nvPr/>
          </p:nvSpPr>
          <p:spPr bwMode="auto">
            <a:xfrm rot="19284598" flipH="1">
              <a:off x="2993" y="1510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Oval 70"/>
            <p:cNvSpPr>
              <a:spLocks noChangeArrowheads="1"/>
            </p:cNvSpPr>
            <p:nvPr/>
          </p:nvSpPr>
          <p:spPr bwMode="auto">
            <a:xfrm rot="322068" flipH="1">
              <a:off x="2999" y="1430"/>
              <a:ext cx="120" cy="120"/>
            </a:xfrm>
            <a:prstGeom prst="ellipse">
              <a:avLst/>
            </a:prstGeom>
            <a:solidFill>
              <a:srgbClr val="00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0" name="Oval 71"/>
            <p:cNvSpPr>
              <a:spLocks noChangeArrowheads="1"/>
            </p:cNvSpPr>
            <p:nvPr/>
          </p:nvSpPr>
          <p:spPr bwMode="auto">
            <a:xfrm rot="322068" flipH="1">
              <a:off x="2848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1" name="Oval 72"/>
            <p:cNvSpPr>
              <a:spLocks noChangeArrowheads="1"/>
            </p:cNvSpPr>
            <p:nvPr/>
          </p:nvSpPr>
          <p:spPr bwMode="auto">
            <a:xfrm rot="-322068">
              <a:off x="3160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2" name="Oval 73"/>
            <p:cNvSpPr>
              <a:spLocks noChangeArrowheads="1"/>
            </p:cNvSpPr>
            <p:nvPr/>
          </p:nvSpPr>
          <p:spPr bwMode="auto">
            <a:xfrm rot="19284598" flipH="1">
              <a:off x="3000" y="1647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94" name="Google Shape;243;p29"/>
          <p:cNvSpPr/>
          <p:nvPr/>
        </p:nvSpPr>
        <p:spPr>
          <a:xfrm>
            <a:off x="0" y="5093704"/>
            <a:ext cx="1094041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72" name="כותרת 1"/>
          <p:cNvSpPr>
            <a:spLocks noGrp="1"/>
          </p:cNvSpPr>
          <p:nvPr>
            <p:ph type="title"/>
          </p:nvPr>
        </p:nvSpPr>
        <p:spPr>
          <a:xfrm>
            <a:off x="197561" y="153771"/>
            <a:ext cx="12192000" cy="720725"/>
          </a:xfrm>
        </p:spPr>
        <p:txBody>
          <a:bodyPr/>
          <a:lstStyle/>
          <a:p>
            <a:r>
              <a:rPr lang="he-IL" b="0" dirty="0">
                <a:solidFill>
                  <a:srgbClr val="192A72"/>
                </a:solidFill>
              </a:rPr>
              <a:t>איזון התגובה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280327" y="1648707"/>
            <a:ext cx="58201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3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048327" y="1621298"/>
            <a:ext cx="48735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1</a:t>
            </a:r>
          </a:p>
        </p:txBody>
      </p:sp>
      <p:grpSp>
        <p:nvGrpSpPr>
          <p:cNvPr id="4" name="קבוצה 3"/>
          <p:cNvGrpSpPr/>
          <p:nvPr/>
        </p:nvGrpSpPr>
        <p:grpSpPr>
          <a:xfrm rot="20714687">
            <a:off x="226886" y="1187227"/>
            <a:ext cx="1790240" cy="2939659"/>
            <a:chOff x="-238926" y="657459"/>
            <a:chExt cx="2010310" cy="2929784"/>
          </a:xfrm>
        </p:grpSpPr>
        <p:sp>
          <p:nvSpPr>
            <p:cNvPr id="2" name="הסבר אליפטי 1"/>
            <p:cNvSpPr/>
            <p:nvPr/>
          </p:nvSpPr>
          <p:spPr>
            <a:xfrm rot="18722195">
              <a:off x="-551680" y="1264179"/>
              <a:ext cx="2929784" cy="1716344"/>
            </a:xfrm>
            <a:prstGeom prst="wedgeEllipseCallout">
              <a:avLst>
                <a:gd name="adj1" fmla="val 44331"/>
                <a:gd name="adj2" fmla="val 96428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e-I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-238926" y="1353137"/>
              <a:ext cx="1913017" cy="11962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אין צורך </a:t>
              </a: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לרשום את המקדם 1.</a:t>
              </a:r>
            </a:p>
          </p:txBody>
        </p:sp>
      </p:grpSp>
      <p:sp>
        <p:nvSpPr>
          <p:cNvPr id="74" name="Text Box 17"/>
          <p:cNvSpPr txBox="1">
            <a:spLocks noChangeArrowheads="1"/>
          </p:cNvSpPr>
          <p:nvPr/>
        </p:nvSpPr>
        <p:spPr bwMode="auto">
          <a:xfrm>
            <a:off x="3369148" y="1634254"/>
            <a:ext cx="12052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0" i="0" u="none" strike="noStrike" kern="0" cap="none" spc="0" normalizeH="0" baseline="-2500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  <a:sym typeface="Arial"/>
              </a:rPr>
              <a:t> </a:t>
            </a:r>
            <a:endParaRPr kumimoji="0" lang="en-US" altLang="he-IL" sz="32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cxnSp>
        <p:nvCxnSpPr>
          <p:cNvPr id="93" name="מחבר ישר 92"/>
          <p:cNvCxnSpPr/>
          <p:nvPr/>
        </p:nvCxnSpPr>
        <p:spPr>
          <a:xfrm>
            <a:off x="3962400" y="793602"/>
            <a:ext cx="417576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259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" grpId="0"/>
      <p:bldP spid="75" grpId="0"/>
      <p:bldP spid="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240;p29"/>
          <p:cNvSpPr txBox="1"/>
          <p:nvPr/>
        </p:nvSpPr>
        <p:spPr>
          <a:xfrm>
            <a:off x="2327613" y="6895731"/>
            <a:ext cx="9995600" cy="14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400"/>
              <a:buFont typeface="Varela Round"/>
              <a:buNone/>
              <a:tabLst/>
              <a:defRPr/>
            </a:pPr>
            <a:endParaRPr kumimoji="0" sz="2400" b="0" i="0" u="none" strike="noStrike" kern="0" cap="none" spc="0" normalizeH="0" baseline="-2500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grpSp>
        <p:nvGrpSpPr>
          <p:cNvPr id="55" name="Group 23"/>
          <p:cNvGrpSpPr>
            <a:grpSpLocks/>
          </p:cNvGrpSpPr>
          <p:nvPr/>
        </p:nvGrpSpPr>
        <p:grpSpPr bwMode="auto">
          <a:xfrm>
            <a:off x="3436605" y="2433219"/>
            <a:ext cx="464574" cy="457200"/>
            <a:chOff x="552" y="2992"/>
            <a:chExt cx="256" cy="288"/>
          </a:xfrm>
        </p:grpSpPr>
        <p:sp>
          <p:nvSpPr>
            <p:cNvPr id="56" name="Oval 24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7" name="Oval 25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cxnSp>
        <p:nvCxnSpPr>
          <p:cNvPr id="71" name="Google Shape;157;p19"/>
          <p:cNvCxnSpPr/>
          <p:nvPr/>
        </p:nvCxnSpPr>
        <p:spPr>
          <a:xfrm>
            <a:off x="6497536" y="2000348"/>
            <a:ext cx="1841760" cy="593"/>
          </a:xfrm>
          <a:prstGeom prst="straightConnector1">
            <a:avLst/>
          </a:prstGeom>
          <a:noFill/>
          <a:ln w="38100" cap="flat" cmpd="sng">
            <a:solidFill>
              <a:srgbClr val="3333F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27" name="TextBox 226"/>
          <p:cNvSpPr txBox="1"/>
          <p:nvPr/>
        </p:nvSpPr>
        <p:spPr>
          <a:xfrm>
            <a:off x="4504022" y="1702379"/>
            <a:ext cx="42579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2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53" name="Text Box 18"/>
          <p:cNvSpPr txBox="1">
            <a:spLocks noChangeArrowheads="1"/>
          </p:cNvSpPr>
          <p:nvPr/>
        </p:nvSpPr>
        <p:spPr bwMode="auto">
          <a:xfrm>
            <a:off x="5632531" y="1710263"/>
            <a:ext cx="8426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b="1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grpSp>
        <p:nvGrpSpPr>
          <p:cNvPr id="59" name="Group 35"/>
          <p:cNvGrpSpPr>
            <a:grpSpLocks/>
          </p:cNvGrpSpPr>
          <p:nvPr/>
        </p:nvGrpSpPr>
        <p:grpSpPr bwMode="auto">
          <a:xfrm rot="1616862" flipH="1">
            <a:off x="5521445" y="2727333"/>
            <a:ext cx="406400" cy="457200"/>
            <a:chOff x="552" y="2992"/>
            <a:chExt cx="256" cy="288"/>
          </a:xfrm>
        </p:grpSpPr>
        <p:sp>
          <p:nvSpPr>
            <p:cNvPr id="60" name="Oval 36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1" name="Oval 37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2" name="Line 38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6" name="Group 27"/>
          <p:cNvGrpSpPr>
            <a:grpSpLocks/>
          </p:cNvGrpSpPr>
          <p:nvPr/>
        </p:nvGrpSpPr>
        <p:grpSpPr bwMode="auto">
          <a:xfrm rot="19983138">
            <a:off x="5518860" y="3163684"/>
            <a:ext cx="406400" cy="457200"/>
            <a:chOff x="552" y="2992"/>
            <a:chExt cx="256" cy="288"/>
          </a:xfrm>
        </p:grpSpPr>
        <p:sp>
          <p:nvSpPr>
            <p:cNvPr id="77" name="Oval 28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8" name="Oval 29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9" name="Line 30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0" name="Group 27"/>
          <p:cNvGrpSpPr>
            <a:grpSpLocks/>
          </p:cNvGrpSpPr>
          <p:nvPr/>
        </p:nvGrpSpPr>
        <p:grpSpPr bwMode="auto">
          <a:xfrm rot="19983138">
            <a:off x="5535221" y="2358766"/>
            <a:ext cx="406400" cy="457200"/>
            <a:chOff x="552" y="2992"/>
            <a:chExt cx="256" cy="288"/>
          </a:xfrm>
        </p:grpSpPr>
        <p:sp>
          <p:nvSpPr>
            <p:cNvPr id="81" name="Oval 28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82" name="Oval 29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83" name="Line 30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54" name="Text Box 21"/>
          <p:cNvSpPr txBox="1">
            <a:spLocks noChangeArrowheads="1"/>
          </p:cNvSpPr>
          <p:nvPr/>
        </p:nvSpPr>
        <p:spPr bwMode="auto">
          <a:xfrm>
            <a:off x="8894047" y="1690699"/>
            <a:ext cx="11044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b="1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3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1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sp>
        <p:nvSpPr>
          <p:cNvPr id="231" name="TextBox 230"/>
          <p:cNvSpPr txBox="1"/>
          <p:nvPr/>
        </p:nvSpPr>
        <p:spPr>
          <a:xfrm flipH="1">
            <a:off x="8546328" y="1577757"/>
            <a:ext cx="14047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</a:p>
        </p:txBody>
      </p:sp>
      <p:grpSp>
        <p:nvGrpSpPr>
          <p:cNvPr id="63" name="Group 66"/>
          <p:cNvGrpSpPr>
            <a:grpSpLocks/>
          </p:cNvGrpSpPr>
          <p:nvPr/>
        </p:nvGrpSpPr>
        <p:grpSpPr bwMode="auto">
          <a:xfrm>
            <a:off x="8665176" y="2502342"/>
            <a:ext cx="685800" cy="534988"/>
            <a:chOff x="2848" y="1430"/>
            <a:chExt cx="432" cy="337"/>
          </a:xfrm>
        </p:grpSpPr>
        <p:sp>
          <p:nvSpPr>
            <p:cNvPr id="64" name="Line 67"/>
            <p:cNvSpPr>
              <a:spLocks noChangeShapeType="1"/>
            </p:cNvSpPr>
            <p:nvPr/>
          </p:nvSpPr>
          <p:spPr bwMode="auto">
            <a:xfrm rot="322068" flipH="1">
              <a:off x="2920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5" name="Line 68"/>
            <p:cNvSpPr>
              <a:spLocks noChangeShapeType="1"/>
            </p:cNvSpPr>
            <p:nvPr/>
          </p:nvSpPr>
          <p:spPr bwMode="auto">
            <a:xfrm rot="-322068">
              <a:off x="3072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6" name="Line 69"/>
            <p:cNvSpPr>
              <a:spLocks noChangeShapeType="1"/>
            </p:cNvSpPr>
            <p:nvPr/>
          </p:nvSpPr>
          <p:spPr bwMode="auto">
            <a:xfrm rot="19284598" flipH="1">
              <a:off x="2993" y="1510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 rot="322068" flipH="1">
              <a:off x="2999" y="1430"/>
              <a:ext cx="120" cy="120"/>
            </a:xfrm>
            <a:prstGeom prst="ellipse">
              <a:avLst/>
            </a:prstGeom>
            <a:solidFill>
              <a:srgbClr val="00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 rot="322068" flipH="1">
              <a:off x="2848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 rot="-322068">
              <a:off x="3160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0" name="Oval 73"/>
            <p:cNvSpPr>
              <a:spLocks noChangeArrowheads="1"/>
            </p:cNvSpPr>
            <p:nvPr/>
          </p:nvSpPr>
          <p:spPr bwMode="auto">
            <a:xfrm rot="19284598" flipH="1">
              <a:off x="3000" y="1647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</p:grpSp>
      <p:grpSp>
        <p:nvGrpSpPr>
          <p:cNvPr id="85" name="Group 66"/>
          <p:cNvGrpSpPr>
            <a:grpSpLocks/>
          </p:cNvGrpSpPr>
          <p:nvPr/>
        </p:nvGrpSpPr>
        <p:grpSpPr bwMode="auto">
          <a:xfrm>
            <a:off x="8673669" y="3320799"/>
            <a:ext cx="685800" cy="534988"/>
            <a:chOff x="2848" y="1430"/>
            <a:chExt cx="432" cy="337"/>
          </a:xfrm>
        </p:grpSpPr>
        <p:sp>
          <p:nvSpPr>
            <p:cNvPr id="86" name="Line 67"/>
            <p:cNvSpPr>
              <a:spLocks noChangeShapeType="1"/>
            </p:cNvSpPr>
            <p:nvPr/>
          </p:nvSpPr>
          <p:spPr bwMode="auto">
            <a:xfrm rot="322068" flipH="1">
              <a:off x="2920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7" name="Line 68"/>
            <p:cNvSpPr>
              <a:spLocks noChangeShapeType="1"/>
            </p:cNvSpPr>
            <p:nvPr/>
          </p:nvSpPr>
          <p:spPr bwMode="auto">
            <a:xfrm rot="-322068">
              <a:off x="3072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8" name="Line 69"/>
            <p:cNvSpPr>
              <a:spLocks noChangeShapeType="1"/>
            </p:cNvSpPr>
            <p:nvPr/>
          </p:nvSpPr>
          <p:spPr bwMode="auto">
            <a:xfrm rot="19284598" flipH="1">
              <a:off x="2993" y="1510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Oval 70"/>
            <p:cNvSpPr>
              <a:spLocks noChangeArrowheads="1"/>
            </p:cNvSpPr>
            <p:nvPr/>
          </p:nvSpPr>
          <p:spPr bwMode="auto">
            <a:xfrm rot="322068" flipH="1">
              <a:off x="2999" y="1430"/>
              <a:ext cx="120" cy="120"/>
            </a:xfrm>
            <a:prstGeom prst="ellipse">
              <a:avLst/>
            </a:prstGeom>
            <a:solidFill>
              <a:srgbClr val="00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0" name="Oval 71"/>
            <p:cNvSpPr>
              <a:spLocks noChangeArrowheads="1"/>
            </p:cNvSpPr>
            <p:nvPr/>
          </p:nvSpPr>
          <p:spPr bwMode="auto">
            <a:xfrm rot="322068" flipH="1">
              <a:off x="2848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1" name="Oval 72"/>
            <p:cNvSpPr>
              <a:spLocks noChangeArrowheads="1"/>
            </p:cNvSpPr>
            <p:nvPr/>
          </p:nvSpPr>
          <p:spPr bwMode="auto">
            <a:xfrm rot="-322068">
              <a:off x="3160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2" name="Oval 73"/>
            <p:cNvSpPr>
              <a:spLocks noChangeArrowheads="1"/>
            </p:cNvSpPr>
            <p:nvPr/>
          </p:nvSpPr>
          <p:spPr bwMode="auto">
            <a:xfrm rot="19284598" flipH="1">
              <a:off x="3000" y="1647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94" name="Google Shape;243;p29"/>
          <p:cNvSpPr/>
          <p:nvPr/>
        </p:nvSpPr>
        <p:spPr>
          <a:xfrm>
            <a:off x="0" y="5246241"/>
            <a:ext cx="1094041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72" name="כותרת 1"/>
          <p:cNvSpPr>
            <a:spLocks noGrp="1"/>
          </p:cNvSpPr>
          <p:nvPr>
            <p:ph type="title"/>
          </p:nvPr>
        </p:nvSpPr>
        <p:spPr>
          <a:xfrm>
            <a:off x="0" y="212725"/>
            <a:ext cx="12192000" cy="720725"/>
          </a:xfrm>
        </p:spPr>
        <p:txBody>
          <a:bodyPr/>
          <a:lstStyle/>
          <a:p>
            <a:r>
              <a:rPr lang="he-IL" b="0" dirty="0">
                <a:solidFill>
                  <a:srgbClr val="192A72"/>
                </a:solidFill>
              </a:rPr>
              <a:t>קביעת יחס מולים</a:t>
            </a:r>
          </a:p>
        </p:txBody>
      </p:sp>
      <p:sp>
        <p:nvSpPr>
          <p:cNvPr id="20" name="מלבן 19"/>
          <p:cNvSpPr/>
          <p:nvPr/>
        </p:nvSpPr>
        <p:spPr>
          <a:xfrm>
            <a:off x="-179307" y="3914418"/>
            <a:ext cx="12195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he-IL" sz="2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הסבר</a:t>
            </a:r>
            <a:r>
              <a:rPr kumimoji="0" lang="he-IL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: </a:t>
            </a:r>
            <a:r>
              <a:rPr kumimoji="0" lang="he-IL" sz="2400" b="0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מול מולקולות חנקן אחד מגיב עם 3 מול מולקולות מימן ונוצרים 2 מול מולקולות אמוניה</a:t>
            </a:r>
            <a:endParaRPr kumimoji="0" lang="he-IL" sz="2400" b="0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259771" y="1704349"/>
            <a:ext cx="52711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3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048327" y="1621298"/>
            <a:ext cx="40897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1</a:t>
            </a:r>
          </a:p>
        </p:txBody>
      </p:sp>
      <p:sp>
        <p:nvSpPr>
          <p:cNvPr id="93" name="מלבן 92"/>
          <p:cNvSpPr/>
          <p:nvPr/>
        </p:nvSpPr>
        <p:spPr>
          <a:xfrm>
            <a:off x="222745" y="5117172"/>
            <a:ext cx="12504969" cy="511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הניסוח המאוזן של תגובה  מבטא את </a:t>
            </a:r>
            <a:r>
              <a:rPr kumimoji="0" lang="he-IL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היחס המספרי השלם הקטן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ביותר בין החלקיקים המשתתפים.</a:t>
            </a:r>
            <a:endParaRPr kumimoji="0" lang="he-IL" sz="20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Varela Round"/>
            </a:endParaRPr>
          </a:p>
        </p:txBody>
      </p:sp>
      <p:sp>
        <p:nvSpPr>
          <p:cNvPr id="97" name="מלבן 96"/>
          <p:cNvSpPr/>
          <p:nvPr/>
        </p:nvSpPr>
        <p:spPr>
          <a:xfrm>
            <a:off x="-89207" y="4105447"/>
            <a:ext cx="12192000" cy="1098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  יחס המולים הינו  </a:t>
            </a:r>
            <a:r>
              <a:rPr kumimoji="0" 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2</a:t>
            </a:r>
            <a:r>
              <a:rPr kumimoji="0" 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           </a:t>
            </a:r>
            <a:r>
              <a:rPr kumimoji="0" lang="he-IL" sz="4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:</a:t>
            </a:r>
            <a:r>
              <a:rPr kumimoji="0" 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              3</a:t>
            </a:r>
            <a:r>
              <a:rPr kumimoji="0" lang="he-IL" sz="4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       </a:t>
            </a:r>
            <a:r>
              <a:rPr kumimoji="0" lang="he-IL" sz="4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: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      </a:t>
            </a:r>
            <a:r>
              <a:rPr kumimoji="0" 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1</a:t>
            </a:r>
            <a:endParaRPr kumimoji="0" lang="he-IL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-89207" y="1007048"/>
            <a:ext cx="11904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המקדמים בתגובה המאוזנת מייצגים את היחס בין מספרי המולים של התוצרים והמגיבים</a:t>
            </a:r>
          </a:p>
        </p:txBody>
      </p:sp>
      <p:sp>
        <p:nvSpPr>
          <p:cNvPr id="74" name="Text Box 17"/>
          <p:cNvSpPr txBox="1">
            <a:spLocks noChangeArrowheads="1"/>
          </p:cNvSpPr>
          <p:nvPr/>
        </p:nvSpPr>
        <p:spPr bwMode="auto">
          <a:xfrm>
            <a:off x="3445018" y="1661682"/>
            <a:ext cx="10590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0" i="0" u="none" strike="noStrike" kern="0" cap="none" spc="0" normalizeH="0" baseline="-2500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  <a:sym typeface="Arial"/>
              </a:rPr>
              <a:t> </a:t>
            </a:r>
            <a:endParaRPr kumimoji="0" lang="en-US" altLang="he-IL" sz="32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cxnSp>
        <p:nvCxnSpPr>
          <p:cNvPr id="99" name="מחבר ישר 98"/>
          <p:cNvCxnSpPr/>
          <p:nvPr/>
        </p:nvCxnSpPr>
        <p:spPr>
          <a:xfrm>
            <a:off x="3936683" y="933450"/>
            <a:ext cx="417576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83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240;p29"/>
          <p:cNvSpPr txBox="1"/>
          <p:nvPr/>
        </p:nvSpPr>
        <p:spPr>
          <a:xfrm>
            <a:off x="2312373" y="6858000"/>
            <a:ext cx="9995600" cy="14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400"/>
              <a:buFont typeface="Varela Round"/>
              <a:buNone/>
              <a:tabLst/>
              <a:defRPr/>
            </a:pPr>
            <a:endParaRPr kumimoji="0" sz="2400" b="0" i="0" u="none" strike="noStrike" kern="0" cap="none" spc="0" normalizeH="0" baseline="-2500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מלבן 50"/>
          <p:cNvSpPr/>
          <p:nvPr/>
        </p:nvSpPr>
        <p:spPr>
          <a:xfrm>
            <a:off x="442914" y="966708"/>
            <a:ext cx="11315700" cy="595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ניסוח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Varela Round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תגובה של גז מימן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עם גז חנקן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/>
              </a:rPr>
              <a:t>לקבלת אמוניה</a:t>
            </a:r>
            <a:endParaRPr lang="en-US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  <a:sym typeface="Varela Round"/>
            </a:endParaRPr>
          </a:p>
        </p:txBody>
      </p:sp>
      <p:grpSp>
        <p:nvGrpSpPr>
          <p:cNvPr id="55" name="Group 23"/>
          <p:cNvGrpSpPr>
            <a:grpSpLocks/>
          </p:cNvGrpSpPr>
          <p:nvPr/>
        </p:nvGrpSpPr>
        <p:grpSpPr bwMode="auto">
          <a:xfrm>
            <a:off x="3436605" y="2433219"/>
            <a:ext cx="464574" cy="457200"/>
            <a:chOff x="552" y="2992"/>
            <a:chExt cx="256" cy="288"/>
          </a:xfrm>
        </p:grpSpPr>
        <p:sp>
          <p:nvSpPr>
            <p:cNvPr id="56" name="Oval 24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7" name="Oval 25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cxnSp>
        <p:nvCxnSpPr>
          <p:cNvPr id="71" name="Google Shape;157;p19"/>
          <p:cNvCxnSpPr/>
          <p:nvPr/>
        </p:nvCxnSpPr>
        <p:spPr>
          <a:xfrm>
            <a:off x="6497536" y="2000348"/>
            <a:ext cx="1841760" cy="593"/>
          </a:xfrm>
          <a:prstGeom prst="straightConnector1">
            <a:avLst/>
          </a:prstGeom>
          <a:noFill/>
          <a:ln w="38100" cap="flat" cmpd="sng">
            <a:solidFill>
              <a:srgbClr val="3333F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27" name="TextBox 226"/>
          <p:cNvSpPr txBox="1"/>
          <p:nvPr/>
        </p:nvSpPr>
        <p:spPr>
          <a:xfrm>
            <a:off x="4504022" y="1702379"/>
            <a:ext cx="425793" cy="58477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2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53" name="Text Box 18"/>
          <p:cNvSpPr txBox="1">
            <a:spLocks noChangeArrowheads="1"/>
          </p:cNvSpPr>
          <p:nvPr/>
        </p:nvSpPr>
        <p:spPr bwMode="auto">
          <a:xfrm>
            <a:off x="5632531" y="1710263"/>
            <a:ext cx="8426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b="1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grpSp>
        <p:nvGrpSpPr>
          <p:cNvPr id="59" name="Group 35"/>
          <p:cNvGrpSpPr>
            <a:grpSpLocks/>
          </p:cNvGrpSpPr>
          <p:nvPr/>
        </p:nvGrpSpPr>
        <p:grpSpPr bwMode="auto">
          <a:xfrm rot="1616862" flipH="1">
            <a:off x="5433045" y="2773898"/>
            <a:ext cx="406400" cy="457200"/>
            <a:chOff x="552" y="2992"/>
            <a:chExt cx="256" cy="288"/>
          </a:xfrm>
        </p:grpSpPr>
        <p:sp>
          <p:nvSpPr>
            <p:cNvPr id="60" name="Oval 36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1" name="Oval 37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2" name="Line 38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6" name="Group 27"/>
          <p:cNvGrpSpPr>
            <a:grpSpLocks/>
          </p:cNvGrpSpPr>
          <p:nvPr/>
        </p:nvGrpSpPr>
        <p:grpSpPr bwMode="auto">
          <a:xfrm rot="19983138">
            <a:off x="5404458" y="3160024"/>
            <a:ext cx="406400" cy="457200"/>
            <a:chOff x="552" y="2992"/>
            <a:chExt cx="256" cy="288"/>
          </a:xfrm>
        </p:grpSpPr>
        <p:sp>
          <p:nvSpPr>
            <p:cNvPr id="77" name="Oval 28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8" name="Oval 29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9" name="Line 30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0" name="Group 27"/>
          <p:cNvGrpSpPr>
            <a:grpSpLocks/>
          </p:cNvGrpSpPr>
          <p:nvPr/>
        </p:nvGrpSpPr>
        <p:grpSpPr bwMode="auto">
          <a:xfrm rot="19983138">
            <a:off x="5454086" y="2403177"/>
            <a:ext cx="406400" cy="457200"/>
            <a:chOff x="552" y="2992"/>
            <a:chExt cx="256" cy="288"/>
          </a:xfrm>
        </p:grpSpPr>
        <p:sp>
          <p:nvSpPr>
            <p:cNvPr id="81" name="Oval 28"/>
            <p:cNvSpPr>
              <a:spLocks noChangeArrowheads="1"/>
            </p:cNvSpPr>
            <p:nvPr/>
          </p:nvSpPr>
          <p:spPr bwMode="auto">
            <a:xfrm>
              <a:off x="552" y="2992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82" name="Oval 29"/>
            <p:cNvSpPr>
              <a:spLocks noChangeArrowheads="1"/>
            </p:cNvSpPr>
            <p:nvPr/>
          </p:nvSpPr>
          <p:spPr bwMode="auto">
            <a:xfrm>
              <a:off x="688" y="3160"/>
              <a:ext cx="120" cy="1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83" name="Line 30"/>
            <p:cNvSpPr>
              <a:spLocks noChangeShapeType="1"/>
            </p:cNvSpPr>
            <p:nvPr/>
          </p:nvSpPr>
          <p:spPr bwMode="auto">
            <a:xfrm>
              <a:off x="608" y="3048"/>
              <a:ext cx="136" cy="1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54" name="Text Box 21"/>
          <p:cNvSpPr txBox="1">
            <a:spLocks noChangeArrowheads="1"/>
          </p:cNvSpPr>
          <p:nvPr/>
        </p:nvSpPr>
        <p:spPr bwMode="auto">
          <a:xfrm>
            <a:off x="8894047" y="1690699"/>
            <a:ext cx="11044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b="1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3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1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sp>
        <p:nvSpPr>
          <p:cNvPr id="231" name="TextBox 230"/>
          <p:cNvSpPr txBox="1"/>
          <p:nvPr/>
        </p:nvSpPr>
        <p:spPr>
          <a:xfrm flipH="1">
            <a:off x="8407750" y="1638983"/>
            <a:ext cx="14047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</a:p>
        </p:txBody>
      </p:sp>
      <p:grpSp>
        <p:nvGrpSpPr>
          <p:cNvPr id="63" name="Group 66"/>
          <p:cNvGrpSpPr>
            <a:grpSpLocks/>
          </p:cNvGrpSpPr>
          <p:nvPr/>
        </p:nvGrpSpPr>
        <p:grpSpPr bwMode="auto">
          <a:xfrm>
            <a:off x="9318972" y="2501598"/>
            <a:ext cx="685800" cy="534988"/>
            <a:chOff x="2848" y="1430"/>
            <a:chExt cx="432" cy="337"/>
          </a:xfrm>
        </p:grpSpPr>
        <p:sp>
          <p:nvSpPr>
            <p:cNvPr id="64" name="Line 67"/>
            <p:cNvSpPr>
              <a:spLocks noChangeShapeType="1"/>
            </p:cNvSpPr>
            <p:nvPr/>
          </p:nvSpPr>
          <p:spPr bwMode="auto">
            <a:xfrm rot="322068" flipH="1">
              <a:off x="2920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5" name="Line 68"/>
            <p:cNvSpPr>
              <a:spLocks noChangeShapeType="1"/>
            </p:cNvSpPr>
            <p:nvPr/>
          </p:nvSpPr>
          <p:spPr bwMode="auto">
            <a:xfrm rot="-322068">
              <a:off x="3072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6" name="Line 69"/>
            <p:cNvSpPr>
              <a:spLocks noChangeShapeType="1"/>
            </p:cNvSpPr>
            <p:nvPr/>
          </p:nvSpPr>
          <p:spPr bwMode="auto">
            <a:xfrm rot="19284598" flipH="1">
              <a:off x="2993" y="1510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 rot="322068" flipH="1">
              <a:off x="2999" y="1430"/>
              <a:ext cx="120" cy="120"/>
            </a:xfrm>
            <a:prstGeom prst="ellipse">
              <a:avLst/>
            </a:prstGeom>
            <a:solidFill>
              <a:srgbClr val="00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 rot="322068" flipH="1">
              <a:off x="2848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 rot="-322068">
              <a:off x="3160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0" name="Oval 73"/>
            <p:cNvSpPr>
              <a:spLocks noChangeArrowheads="1"/>
            </p:cNvSpPr>
            <p:nvPr/>
          </p:nvSpPr>
          <p:spPr bwMode="auto">
            <a:xfrm rot="19284598" flipH="1">
              <a:off x="3000" y="1647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</p:grpSp>
      <p:grpSp>
        <p:nvGrpSpPr>
          <p:cNvPr id="85" name="Group 66"/>
          <p:cNvGrpSpPr>
            <a:grpSpLocks/>
          </p:cNvGrpSpPr>
          <p:nvPr/>
        </p:nvGrpSpPr>
        <p:grpSpPr bwMode="auto">
          <a:xfrm>
            <a:off x="8386782" y="2514044"/>
            <a:ext cx="685800" cy="534988"/>
            <a:chOff x="2848" y="1430"/>
            <a:chExt cx="432" cy="337"/>
          </a:xfrm>
        </p:grpSpPr>
        <p:sp>
          <p:nvSpPr>
            <p:cNvPr id="86" name="Line 67"/>
            <p:cNvSpPr>
              <a:spLocks noChangeShapeType="1"/>
            </p:cNvSpPr>
            <p:nvPr/>
          </p:nvSpPr>
          <p:spPr bwMode="auto">
            <a:xfrm rot="322068" flipH="1">
              <a:off x="2920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7" name="Line 68"/>
            <p:cNvSpPr>
              <a:spLocks noChangeShapeType="1"/>
            </p:cNvSpPr>
            <p:nvPr/>
          </p:nvSpPr>
          <p:spPr bwMode="auto">
            <a:xfrm rot="-322068">
              <a:off x="3072" y="1488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8" name="Line 69"/>
            <p:cNvSpPr>
              <a:spLocks noChangeShapeType="1"/>
            </p:cNvSpPr>
            <p:nvPr/>
          </p:nvSpPr>
          <p:spPr bwMode="auto">
            <a:xfrm rot="19284598" flipH="1">
              <a:off x="2993" y="1510"/>
              <a:ext cx="136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he-IL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Oval 70"/>
            <p:cNvSpPr>
              <a:spLocks noChangeArrowheads="1"/>
            </p:cNvSpPr>
            <p:nvPr/>
          </p:nvSpPr>
          <p:spPr bwMode="auto">
            <a:xfrm rot="322068" flipH="1">
              <a:off x="2999" y="1430"/>
              <a:ext cx="120" cy="120"/>
            </a:xfrm>
            <a:prstGeom prst="ellipse">
              <a:avLst/>
            </a:prstGeom>
            <a:solidFill>
              <a:srgbClr val="00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0" name="Oval 71"/>
            <p:cNvSpPr>
              <a:spLocks noChangeArrowheads="1"/>
            </p:cNvSpPr>
            <p:nvPr/>
          </p:nvSpPr>
          <p:spPr bwMode="auto">
            <a:xfrm rot="322068" flipH="1">
              <a:off x="2848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1" name="Oval 72"/>
            <p:cNvSpPr>
              <a:spLocks noChangeArrowheads="1"/>
            </p:cNvSpPr>
            <p:nvPr/>
          </p:nvSpPr>
          <p:spPr bwMode="auto">
            <a:xfrm rot="-322068">
              <a:off x="3160" y="1593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2" name="Oval 73"/>
            <p:cNvSpPr>
              <a:spLocks noChangeArrowheads="1"/>
            </p:cNvSpPr>
            <p:nvPr/>
          </p:nvSpPr>
          <p:spPr bwMode="auto">
            <a:xfrm rot="19284598" flipH="1">
              <a:off x="3000" y="1647"/>
              <a:ext cx="120" cy="1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C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e-IL" altLang="he-IL" sz="1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94" name="Google Shape;243;p29"/>
          <p:cNvSpPr/>
          <p:nvPr/>
        </p:nvSpPr>
        <p:spPr>
          <a:xfrm>
            <a:off x="0" y="5093704"/>
            <a:ext cx="1094041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72" name="כותרת 1"/>
          <p:cNvSpPr>
            <a:spLocks noGrp="1"/>
          </p:cNvSpPr>
          <p:nvPr>
            <p:ph type="title"/>
          </p:nvPr>
        </p:nvSpPr>
        <p:spPr>
          <a:xfrm>
            <a:off x="134516" y="103935"/>
            <a:ext cx="12192000" cy="720725"/>
          </a:xfrm>
        </p:spPr>
        <p:txBody>
          <a:bodyPr/>
          <a:lstStyle/>
          <a:p>
            <a:r>
              <a:rPr lang="he-IL" b="0" dirty="0">
                <a:solidFill>
                  <a:srgbClr val="192A72"/>
                </a:solidFill>
              </a:rPr>
              <a:t>הערה לאיזון וליחס המולים</a:t>
            </a:r>
            <a:r>
              <a:rPr lang="he-IL" b="0" dirty="0">
                <a:solidFill>
                  <a:srgbClr val="0000CC"/>
                </a:solidFill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.</a:t>
            </a:r>
          </a:p>
        </p:txBody>
      </p:sp>
      <p:cxnSp>
        <p:nvCxnSpPr>
          <p:cNvPr id="11" name="מחבר ישר 10"/>
          <p:cNvCxnSpPr/>
          <p:nvPr/>
        </p:nvCxnSpPr>
        <p:spPr>
          <a:xfrm flipV="1">
            <a:off x="2910840" y="933450"/>
            <a:ext cx="6639352" cy="1143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274006" y="1628723"/>
            <a:ext cx="488412" cy="646331"/>
          </a:xfrm>
          <a:prstGeom prst="rect">
            <a:avLst/>
          </a:prstGeom>
          <a:noFill/>
          <a:ln w="38100">
            <a:noFill/>
          </a:ln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3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048327" y="1621298"/>
            <a:ext cx="40897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1</a:t>
            </a:r>
          </a:p>
        </p:txBody>
      </p:sp>
      <p:sp>
        <p:nvSpPr>
          <p:cNvPr id="8" name="תרשים זרימה: מחבר 7"/>
          <p:cNvSpPr/>
          <p:nvPr/>
        </p:nvSpPr>
        <p:spPr>
          <a:xfrm>
            <a:off x="8489080" y="1608714"/>
            <a:ext cx="412918" cy="694578"/>
          </a:xfrm>
          <a:prstGeom prst="flowChartConnector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5" name="תרשים זרימה: מחבר 94"/>
          <p:cNvSpPr/>
          <p:nvPr/>
        </p:nvSpPr>
        <p:spPr>
          <a:xfrm>
            <a:off x="5279179" y="1588926"/>
            <a:ext cx="449012" cy="690882"/>
          </a:xfrm>
          <a:prstGeom prst="flowChartConnector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6" name="תרשים זרימה: מחבר 95"/>
          <p:cNvSpPr/>
          <p:nvPr/>
        </p:nvSpPr>
        <p:spPr>
          <a:xfrm>
            <a:off x="2902327" y="1605314"/>
            <a:ext cx="534278" cy="721357"/>
          </a:xfrm>
          <a:prstGeom prst="flowChartConnector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4" name="Google Shape;243;p29"/>
          <p:cNvSpPr/>
          <p:nvPr/>
        </p:nvSpPr>
        <p:spPr>
          <a:xfrm>
            <a:off x="-658467" y="3648165"/>
            <a:ext cx="10072689" cy="121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מספרי המולים של מגיבים ותוצרים עשויים להיות שונים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2E8A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.</a:t>
            </a: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לדוגמא: במגיבים 4 מול מולקולות, ובתוצרים -2 מול מולקולות.</a:t>
            </a: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אבל מספרי המולים של האטומים מוכרחים להיות זהים. </a:t>
            </a: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במגיבים ובתוצרים יש 6 מול אטומי מימן ו-2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מול אטומי חנקן. </a:t>
            </a: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2E8A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93" name="Text Box 17"/>
          <p:cNvSpPr txBox="1">
            <a:spLocks noChangeArrowheads="1"/>
          </p:cNvSpPr>
          <p:nvPr/>
        </p:nvSpPr>
        <p:spPr bwMode="auto">
          <a:xfrm>
            <a:off x="3445019" y="1661682"/>
            <a:ext cx="12052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0" i="0" u="none" strike="noStrike" kern="0" cap="none" spc="0" normalizeH="0" baseline="-2500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  <a:sym typeface="Arial"/>
              </a:rPr>
              <a:t> </a:t>
            </a:r>
            <a:endParaRPr kumimoji="0" lang="en-US" altLang="he-IL" sz="32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394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5" grpId="0" animBg="1"/>
      <p:bldP spid="9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906" y="121102"/>
            <a:ext cx="12191999" cy="720000"/>
          </a:xfrm>
        </p:spPr>
        <p:txBody>
          <a:bodyPr/>
          <a:lstStyle/>
          <a:p>
            <a:pPr algn="r"/>
            <a:r>
              <a:rPr lang="he-IL" sz="4000" b="0" dirty="0">
                <a:solidFill>
                  <a:srgbClr val="192A72"/>
                </a:solidFill>
              </a:rPr>
              <a:t>המידע שמיוצג בתגובה הכימית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812" y="1195279"/>
            <a:ext cx="1218009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indent="-342900"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זהות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התוצרים והמגיבים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מפורטת באמצעות סימול כימי</a:t>
            </a:r>
          </a:p>
        </p:txBody>
      </p:sp>
      <p:sp>
        <p:nvSpPr>
          <p:cNvPr id="11" name="מלבן 10"/>
          <p:cNvSpPr/>
          <p:nvPr/>
        </p:nvSpPr>
        <p:spPr>
          <a:xfrm>
            <a:off x="23812" y="1800913"/>
            <a:ext cx="121800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מצבי צבירה/הופעה רשומים בסוגריים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(s)  </a:t>
            </a:r>
            <a:r>
              <a:rPr lang="he-IL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מוצק, </a:t>
            </a: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(l)</a:t>
            </a:r>
            <a:r>
              <a:rPr lang="he-IL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נוזל, </a:t>
            </a: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(g) </a:t>
            </a:r>
            <a:r>
              <a:rPr lang="he-IL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גז, </a:t>
            </a: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(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aq</a:t>
            </a: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he-IL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תמיסה מימית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3065500"/>
            <a:ext cx="12215084" cy="1149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indent="-342900">
              <a:lnSpc>
                <a:spcPct val="150000"/>
              </a:lnSpc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התגובה חייבת להיות מאוזנת.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כל האטומים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של המגיבים מופיעים גם בתוצרים, למרות </a:t>
            </a:r>
          </a:p>
          <a:p>
            <a:pPr>
              <a:lnSpc>
                <a:spcPct val="150000"/>
              </a:lnSpc>
              <a:buClr>
                <a:srgbClr val="00B050"/>
              </a:buClr>
              <a:buSzPct val="200000"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שהם  מופיעים בתרכובות שונות.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-32440" y="2473555"/>
            <a:ext cx="122150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סימול מעל חץ התגובה: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תנאים הדרושים לביצוע התגובה-אור, סוג ממס,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Symbol" panose="05050102010706020507" pitchFamily="18" charset="2"/>
              </a:rPr>
              <a:t> 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Symbol" panose="05050102010706020507" pitchFamily="18" charset="2"/>
              </a:rPr>
              <a:t>חימום.</a:t>
            </a:r>
            <a:endParaRPr lang="he-IL" sz="2400" dirty="0">
              <a:solidFill>
                <a:srgbClr val="002E8A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20" name="Google Shape;157;p19"/>
          <p:cNvCxnSpPr/>
          <p:nvPr/>
        </p:nvCxnSpPr>
        <p:spPr>
          <a:xfrm flipV="1">
            <a:off x="2976107" y="471224"/>
            <a:ext cx="955893" cy="3551"/>
          </a:xfrm>
          <a:prstGeom prst="straightConnector1">
            <a:avLst/>
          </a:prstGeom>
          <a:noFill/>
          <a:ln w="38100" cap="flat" cmpd="sng">
            <a:solidFill>
              <a:srgbClr val="3333F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1" name="TextBox 20"/>
          <p:cNvSpPr txBox="1"/>
          <p:nvPr/>
        </p:nvSpPr>
        <p:spPr>
          <a:xfrm>
            <a:off x="1394647" y="204329"/>
            <a:ext cx="5073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2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2007784" y="188714"/>
            <a:ext cx="10001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l" rtl="0">
              <a:spcBef>
                <a:spcPct val="50000"/>
              </a:spcBef>
              <a:buClr>
                <a:srgbClr val="000000"/>
              </a:buClr>
              <a:buNone/>
              <a:defRPr/>
            </a:pPr>
            <a:r>
              <a:rPr kumimoji="0" lang="en-US" altLang="he-IL" sz="3200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2</a:t>
            </a:r>
            <a:r>
              <a:rPr lang="en-US" altLang="he-IL" kern="0" baseline="-25000" dirty="0">
                <a:solidFill>
                  <a:srgbClr val="3333FF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4184382" y="198614"/>
            <a:ext cx="13868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l" rtl="0">
              <a:spcBef>
                <a:spcPct val="50000"/>
              </a:spcBef>
              <a:buClr>
                <a:srgbClr val="000000"/>
              </a:buClr>
              <a:buNone/>
              <a:defRPr/>
            </a:pP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altLang="he-IL" sz="3200" b="1" i="0" u="none" strike="noStrike" kern="0" cap="none" spc="0" normalizeH="0" baseline="-2500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3</a:t>
            </a:r>
            <a:r>
              <a:rPr lang="en-US" altLang="he-IL" kern="0" baseline="-25000" dirty="0">
                <a:solidFill>
                  <a:srgbClr val="3333FF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altLang="he-IL" sz="32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 </a:t>
            </a:r>
            <a:endParaRPr kumimoji="0" lang="en-US" altLang="he-IL" sz="32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Symbol" panose="05050102010706020507" pitchFamily="18" charset="2"/>
            </a:endParaRPr>
          </a:p>
        </p:txBody>
      </p:sp>
      <p:sp>
        <p:nvSpPr>
          <p:cNvPr id="24" name="TextBox 23"/>
          <p:cNvSpPr txBox="1"/>
          <p:nvPr/>
        </p:nvSpPr>
        <p:spPr>
          <a:xfrm flipH="1">
            <a:off x="3801719" y="121102"/>
            <a:ext cx="5491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4000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13249" y="124144"/>
            <a:ext cx="43075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e-IL" sz="3600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3</a:t>
            </a: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576317" y="140405"/>
            <a:ext cx="12052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N</a:t>
            </a:r>
            <a:r>
              <a:rPr kumimoji="0" lang="en-US" altLang="he-IL" sz="3200" b="0" i="0" u="none" strike="noStrike" kern="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alt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  <a:sym typeface="Arial"/>
              </a:rPr>
              <a:t> </a:t>
            </a:r>
            <a:endParaRPr kumimoji="0" lang="en-US" altLang="he-IL" sz="32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6924" y="4343776"/>
            <a:ext cx="11948160" cy="1149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על ניסוח התגובה הכימית לייצג שינוי כימי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 חומר אחד או יותר משתנים והופכים לחומרים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חדשים, בעלי תכונות כימיות ופיזיקליות שונות. </a:t>
            </a:r>
          </a:p>
        </p:txBody>
      </p:sp>
      <p:cxnSp>
        <p:nvCxnSpPr>
          <p:cNvPr id="28" name="מחבר ישר 27"/>
          <p:cNvCxnSpPr/>
          <p:nvPr/>
        </p:nvCxnSpPr>
        <p:spPr>
          <a:xfrm>
            <a:off x="576317" y="869149"/>
            <a:ext cx="11484304" cy="58209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29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82880" y="176426"/>
            <a:ext cx="120091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4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ניסוי הדגמה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3859" y="1215271"/>
            <a:ext cx="11208541" cy="377975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1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נכניס </a:t>
            </a:r>
            <a:r>
              <a:rPr lang="he-IL" sz="24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לארלנמאייר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שני מוצקים:</a:t>
            </a:r>
          </a:p>
          <a:p>
            <a:pPr>
              <a:lnSpc>
                <a:spcPct val="150000"/>
              </a:lnSpc>
              <a:buClr>
                <a:srgbClr val="00B050"/>
              </a:buClr>
              <a:buSzPct val="200000"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כפית אחת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סודה לשתייה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NaHCO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3(s)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וכפית אחת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חומצת לימון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6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H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8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O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7(s)</a:t>
            </a:r>
            <a:endParaRPr lang="he-IL" sz="2400" baseline="-25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נערבב היטב את שני המוצקים.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לתוך בלון נוסיף מעט מים מזוקקים.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נצמיד את הבלון אל פתח </a:t>
            </a:r>
            <a:r>
              <a:rPr lang="he-IL" sz="24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הארלנמאייר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נעביר את המים מהבלון פנימה אל תוך </a:t>
            </a:r>
            <a:r>
              <a:rPr lang="he-IL" sz="24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הארלנמאייר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r>
              <a:rPr 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endParaRPr lang="he-IL" dirty="0"/>
          </a:p>
        </p:txBody>
      </p:sp>
      <p:cxnSp>
        <p:nvCxnSpPr>
          <p:cNvPr id="10" name="מחבר ישר 9"/>
          <p:cNvCxnSpPr/>
          <p:nvPr/>
        </p:nvCxnSpPr>
        <p:spPr>
          <a:xfrm>
            <a:off x="4663440" y="838200"/>
            <a:ext cx="289560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52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ניסוי הדגמה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249" y="1079057"/>
            <a:ext cx="10871200" cy="2553891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בניסוי הגיבו</a:t>
            </a:r>
            <a:r>
              <a:rPr lang="he-IL" sz="24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סודה לשתייה, חומצת לימון ומים מזוקקים. 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 לדעתכם יקרה- אם נשים </a:t>
            </a:r>
            <a:r>
              <a:rPr lang="he-IL" sz="24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בארלנמאייר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כפית אחת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סודה לשתייה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NaHCO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3(s)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ושתי כפיות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חומצת לימון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6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H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8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O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7(s)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ונוסיף למוצקים את אותו נפח של מים כמו קודם.</a:t>
            </a:r>
          </a:p>
        </p:txBody>
      </p:sp>
      <p:pic>
        <p:nvPicPr>
          <p:cNvPr id="7" name="Picture 19" descr="artist 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4120" y="438150"/>
            <a:ext cx="7112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קבוצה 14"/>
          <p:cNvGrpSpPr/>
          <p:nvPr/>
        </p:nvGrpSpPr>
        <p:grpSpPr>
          <a:xfrm>
            <a:off x="-275329" y="2866779"/>
            <a:ext cx="2323233" cy="3819697"/>
            <a:chOff x="-212267" y="2866780"/>
            <a:chExt cx="2323233" cy="3819697"/>
          </a:xfrm>
        </p:grpSpPr>
        <p:grpSp>
          <p:nvGrpSpPr>
            <p:cNvPr id="8" name="קבוצה 7"/>
            <p:cNvGrpSpPr/>
            <p:nvPr/>
          </p:nvGrpSpPr>
          <p:grpSpPr>
            <a:xfrm>
              <a:off x="-212267" y="3230262"/>
              <a:ext cx="2323233" cy="3456215"/>
              <a:chOff x="542374" y="2398655"/>
              <a:chExt cx="2323233" cy="3456215"/>
            </a:xfrm>
          </p:grpSpPr>
          <p:grpSp>
            <p:nvGrpSpPr>
              <p:cNvPr id="9" name="קבוצה 8"/>
              <p:cNvGrpSpPr/>
              <p:nvPr/>
            </p:nvGrpSpPr>
            <p:grpSpPr>
              <a:xfrm>
                <a:off x="764144" y="2437372"/>
                <a:ext cx="2101463" cy="3417498"/>
                <a:chOff x="764145" y="1596462"/>
                <a:chExt cx="2101463" cy="3233515"/>
              </a:xfrm>
            </p:grpSpPr>
            <p:pic>
              <p:nvPicPr>
                <p:cNvPr id="12" name="תמונה 11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64145" y="2486037"/>
                  <a:ext cx="2101463" cy="2343940"/>
                </a:xfrm>
                <a:prstGeom prst="rect">
                  <a:avLst/>
                </a:prstGeom>
              </p:spPr>
            </p:pic>
            <p:pic>
              <p:nvPicPr>
                <p:cNvPr id="13" name="תמונה 12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09319" y="1596462"/>
                  <a:ext cx="2056289" cy="1659459"/>
                </a:xfrm>
                <a:prstGeom prst="rect">
                  <a:avLst/>
                </a:prstGeom>
              </p:spPr>
            </p:pic>
          </p:grpSp>
          <p:sp>
            <p:nvSpPr>
              <p:cNvPr id="10" name="מלבן 9"/>
              <p:cNvSpPr/>
              <p:nvPr/>
            </p:nvSpPr>
            <p:spPr>
              <a:xfrm>
                <a:off x="2331719" y="2398655"/>
                <a:ext cx="533888" cy="174511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1" name="מלבן 10"/>
              <p:cNvSpPr/>
              <p:nvPr/>
            </p:nvSpPr>
            <p:spPr>
              <a:xfrm>
                <a:off x="542374" y="2455877"/>
                <a:ext cx="533888" cy="117289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5" name="מלבן 4"/>
            <p:cNvSpPr/>
            <p:nvPr/>
          </p:nvSpPr>
          <p:spPr>
            <a:xfrm>
              <a:off x="1577078" y="3105150"/>
              <a:ext cx="533888" cy="2996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מלבן 13"/>
            <p:cNvSpPr/>
            <p:nvPr/>
          </p:nvSpPr>
          <p:spPr>
            <a:xfrm>
              <a:off x="164350" y="2866780"/>
              <a:ext cx="533888" cy="4520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cxnSp>
        <p:nvCxnSpPr>
          <p:cNvPr id="20" name="מחבר ישר 19"/>
          <p:cNvCxnSpPr/>
          <p:nvPr/>
        </p:nvCxnSpPr>
        <p:spPr>
          <a:xfrm>
            <a:off x="4663440" y="838200"/>
            <a:ext cx="289560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9991" y="3912737"/>
            <a:ext cx="12182497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    האם לדעתכם הבלון יתנפח לאותו הנפח כמו קודם?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1718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01040" y="3288892"/>
            <a:ext cx="10820399" cy="132802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נגלה כיצד עוזרת הכרת המושגים: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מול, מסה </a:t>
            </a:r>
            <a:r>
              <a:rPr lang="he-IL" sz="2400" dirty="0" err="1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מולרית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ונפח </a:t>
            </a:r>
            <a:r>
              <a:rPr lang="he-IL" sz="2400" dirty="0" err="1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מולרי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במתן תשובה לשאלות שהתעוררו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9602" y="566126"/>
            <a:ext cx="10891837" cy="255389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שאלות -מהי כמות המגיבים הנדרשת על מנת להפיק פחמן דו חמצני שיספיק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לנפח בלון לנפח של 2 ליטר?</a:t>
            </a:r>
            <a:endParaRPr lang="he-IL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איך נדע האם לשים כפית אחת מכל מוצק, או שעלי לקחת שתי כפיות ממוצק אחד וכפית שלמה מהמוצק השני?</a:t>
            </a:r>
          </a:p>
        </p:txBody>
      </p:sp>
      <p:grpSp>
        <p:nvGrpSpPr>
          <p:cNvPr id="14" name="קבוצה 13"/>
          <p:cNvGrpSpPr/>
          <p:nvPr/>
        </p:nvGrpSpPr>
        <p:grpSpPr>
          <a:xfrm>
            <a:off x="-341095" y="3243255"/>
            <a:ext cx="2323233" cy="3819697"/>
            <a:chOff x="-212267" y="2866780"/>
            <a:chExt cx="2323233" cy="3819697"/>
          </a:xfrm>
        </p:grpSpPr>
        <p:grpSp>
          <p:nvGrpSpPr>
            <p:cNvPr id="15" name="קבוצה 14"/>
            <p:cNvGrpSpPr/>
            <p:nvPr/>
          </p:nvGrpSpPr>
          <p:grpSpPr>
            <a:xfrm>
              <a:off x="-212267" y="3230262"/>
              <a:ext cx="2323233" cy="3456215"/>
              <a:chOff x="542374" y="2398655"/>
              <a:chExt cx="2323233" cy="3456215"/>
            </a:xfrm>
          </p:grpSpPr>
          <p:grpSp>
            <p:nvGrpSpPr>
              <p:cNvPr id="18" name="קבוצה 17"/>
              <p:cNvGrpSpPr/>
              <p:nvPr/>
            </p:nvGrpSpPr>
            <p:grpSpPr>
              <a:xfrm>
                <a:off x="764144" y="2437372"/>
                <a:ext cx="2101463" cy="3417498"/>
                <a:chOff x="764145" y="1596462"/>
                <a:chExt cx="2101463" cy="3233515"/>
              </a:xfrm>
            </p:grpSpPr>
            <p:pic>
              <p:nvPicPr>
                <p:cNvPr id="21" name="תמונה 20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64145" y="2486037"/>
                  <a:ext cx="2101463" cy="2343940"/>
                </a:xfrm>
                <a:prstGeom prst="rect">
                  <a:avLst/>
                </a:prstGeom>
              </p:spPr>
            </p:pic>
            <p:pic>
              <p:nvPicPr>
                <p:cNvPr id="22" name="תמונה 21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09319" y="1596462"/>
                  <a:ext cx="2056289" cy="1659459"/>
                </a:xfrm>
                <a:prstGeom prst="rect">
                  <a:avLst/>
                </a:prstGeom>
              </p:spPr>
            </p:pic>
          </p:grpSp>
          <p:sp>
            <p:nvSpPr>
              <p:cNvPr id="19" name="מלבן 18"/>
              <p:cNvSpPr/>
              <p:nvPr/>
            </p:nvSpPr>
            <p:spPr>
              <a:xfrm>
                <a:off x="2331719" y="2398655"/>
                <a:ext cx="533888" cy="174511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0" name="מלבן 19"/>
              <p:cNvSpPr/>
              <p:nvPr/>
            </p:nvSpPr>
            <p:spPr>
              <a:xfrm>
                <a:off x="542374" y="2455877"/>
                <a:ext cx="533888" cy="117289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16" name="מלבן 15"/>
            <p:cNvSpPr/>
            <p:nvPr/>
          </p:nvSpPr>
          <p:spPr>
            <a:xfrm>
              <a:off x="1577078" y="3105150"/>
              <a:ext cx="533888" cy="2996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7" name="מלבן 16"/>
            <p:cNvSpPr/>
            <p:nvPr/>
          </p:nvSpPr>
          <p:spPr>
            <a:xfrm>
              <a:off x="164350" y="2866780"/>
              <a:ext cx="533888" cy="4520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262208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9719" y="213093"/>
            <a:ext cx="12191999" cy="720000"/>
          </a:xfrm>
          <a:ln>
            <a:noFill/>
          </a:ln>
        </p:spPr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מול -</a:t>
            </a:r>
            <a:r>
              <a:rPr lang="en-US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מסה מולרית- מסה</a:t>
            </a:r>
          </a:p>
        </p:txBody>
      </p:sp>
      <p:sp>
        <p:nvSpPr>
          <p:cNvPr id="37" name="מלבן מעוגל 36"/>
          <p:cNvSpPr/>
          <p:nvPr/>
        </p:nvSpPr>
        <p:spPr>
          <a:xfrm>
            <a:off x="7508395" y="1202773"/>
            <a:ext cx="3674857" cy="2653213"/>
          </a:xfrm>
          <a:prstGeom prst="roundRect">
            <a:avLst/>
          </a:prstGeom>
          <a:noFill/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grpSp>
        <p:nvGrpSpPr>
          <p:cNvPr id="40" name="קבוצה 39"/>
          <p:cNvGrpSpPr/>
          <p:nvPr/>
        </p:nvGrpSpPr>
        <p:grpSpPr>
          <a:xfrm>
            <a:off x="7892090" y="1254611"/>
            <a:ext cx="2892902" cy="873935"/>
            <a:chOff x="10372860" y="2330799"/>
            <a:chExt cx="2279397" cy="871481"/>
          </a:xfrm>
        </p:grpSpPr>
        <p:sp>
          <p:nvSpPr>
            <p:cNvPr id="42" name="TextBox 41"/>
            <p:cNvSpPr txBox="1"/>
            <p:nvPr/>
          </p:nvSpPr>
          <p:spPr>
            <a:xfrm>
              <a:off x="10372860" y="2463616"/>
              <a:ext cx="2279397" cy="73866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</a:rPr>
                <a:t>   1  מול      </a:t>
              </a:r>
              <a:r>
                <a:rPr kumimoji="0" lang="en-US" alt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Mw</a:t>
              </a:r>
              <a:endPara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e-IL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</a:rPr>
                <a:t>                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10500368" y="2330799"/>
                  <a:ext cx="575187" cy="757818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he-IL" altLang="he-IL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Arial" panose="020B0604020202020204" pitchFamily="34" charset="0"/>
                                <a:cs typeface="Varela Round" panose="00000500000000000000" pitchFamily="2" charset="-79"/>
                              </a:rPr>
                            </m:ctrlPr>
                          </m:fPr>
                          <m:num>
                            <m:r>
                              <a:rPr lang="he-IL" altLang="he-IL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Arial" panose="020B0604020202020204" pitchFamily="34" charset="0"/>
                                <a:cs typeface="Varela Round" panose="00000500000000000000" pitchFamily="2" charset="-79"/>
                              </a:rPr>
                              <m:t>גרם</m:t>
                            </m:r>
                          </m:num>
                          <m:den>
                            <m:r>
                              <a:rPr lang="he-IL" altLang="he-IL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Arial" panose="020B0604020202020204" pitchFamily="34" charset="0"/>
                                <a:cs typeface="Varela Round" panose="00000500000000000000" pitchFamily="2" charset="-79"/>
                              </a:rPr>
                              <m:t>מול</m:t>
                            </m:r>
                          </m:den>
                        </m:f>
                      </m:oMath>
                    </m:oMathPara>
                  </a14:m>
                  <a:endParaRPr lang="he-IL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0368" y="2330799"/>
                  <a:ext cx="575187" cy="757818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he-IL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9904089" y="2678166"/>
                <a:ext cx="829955" cy="73494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n</m:t>
                          </m:r>
                        </m:num>
                        <m:den>
                          <m:r>
                            <a:rPr lang="en-US" sz="2800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he-IL" sz="2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089" y="2678166"/>
                <a:ext cx="829955" cy="7349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8418914" y="2669074"/>
                <a:ext cx="712519" cy="73584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m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Mw</m:t>
                          </m:r>
                        </m:den>
                      </m:f>
                    </m:oMath>
                  </m:oMathPara>
                </a14:m>
                <a:endParaRPr lang="he-IL" sz="2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8914" y="2669074"/>
                <a:ext cx="712519" cy="7358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8035871" y="2023431"/>
            <a:ext cx="141300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גרם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122794" y="2023431"/>
            <a:ext cx="19692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 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  מול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   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2" name="מלבן 51"/>
          <p:cNvSpPr/>
          <p:nvPr/>
        </p:nvSpPr>
        <p:spPr>
          <a:xfrm>
            <a:off x="9345823" y="2828336"/>
            <a:ext cx="4764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2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</a:p>
        </p:txBody>
      </p:sp>
      <p:grpSp>
        <p:nvGrpSpPr>
          <p:cNvPr id="57" name="קבוצה 56"/>
          <p:cNvGrpSpPr/>
          <p:nvPr/>
        </p:nvGrpSpPr>
        <p:grpSpPr>
          <a:xfrm>
            <a:off x="1432234" y="1269877"/>
            <a:ext cx="2397283" cy="1986111"/>
            <a:chOff x="4853623" y="1277316"/>
            <a:chExt cx="2773680" cy="2352647"/>
          </a:xfrm>
          <a:noFill/>
        </p:grpSpPr>
        <p:sp>
          <p:nvSpPr>
            <p:cNvPr id="59" name="משולש שווה-שוקיים 58"/>
            <p:cNvSpPr/>
            <p:nvPr/>
          </p:nvSpPr>
          <p:spPr>
            <a:xfrm>
              <a:off x="4853623" y="1277316"/>
              <a:ext cx="2773680" cy="2352647"/>
            </a:xfrm>
            <a:prstGeom prst="triangle">
              <a:avLst/>
            </a:prstGeom>
            <a:grpFill/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e-IL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60" name="מחבר ישר 59"/>
            <p:cNvCxnSpPr/>
            <p:nvPr/>
          </p:nvCxnSpPr>
          <p:spPr>
            <a:xfrm>
              <a:off x="5394643" y="2677920"/>
              <a:ext cx="1691640" cy="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מחבר ישר 60"/>
            <p:cNvCxnSpPr/>
            <p:nvPr/>
          </p:nvCxnSpPr>
          <p:spPr>
            <a:xfrm>
              <a:off x="6199575" y="2677920"/>
              <a:ext cx="0" cy="9520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מלבן 57"/>
          <p:cNvSpPr/>
          <p:nvPr/>
        </p:nvSpPr>
        <p:spPr>
          <a:xfrm>
            <a:off x="2831693" y="2724532"/>
            <a:ext cx="3769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/>
              <a:cs typeface="Arial" panose="020B0604020202020204" pitchFamily="34" charset="0"/>
            </a:endParaRPr>
          </a:p>
        </p:txBody>
      </p:sp>
      <p:sp>
        <p:nvSpPr>
          <p:cNvPr id="55" name="מלבן 54"/>
          <p:cNvSpPr/>
          <p:nvPr/>
        </p:nvSpPr>
        <p:spPr>
          <a:xfrm>
            <a:off x="2397479" y="1871256"/>
            <a:ext cx="46679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endParaRPr kumimoji="0" lang="he-IL" alt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6" name="מלבן 55"/>
          <p:cNvSpPr/>
          <p:nvPr/>
        </p:nvSpPr>
        <p:spPr>
          <a:xfrm>
            <a:off x="1795933" y="2724532"/>
            <a:ext cx="72327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Mw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/>
              <a:cs typeface="Arial" panose="020B0604020202020204" pitchFamily="34" charset="0"/>
            </a:endParaRPr>
          </a:p>
        </p:txBody>
      </p:sp>
      <p:sp>
        <p:nvSpPr>
          <p:cNvPr id="62" name="אליפסה 61"/>
          <p:cNvSpPr/>
          <p:nvPr/>
        </p:nvSpPr>
        <p:spPr>
          <a:xfrm>
            <a:off x="1791921" y="2559441"/>
            <a:ext cx="696711" cy="70968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3" name="אליפסה 62"/>
          <p:cNvSpPr/>
          <p:nvPr/>
        </p:nvSpPr>
        <p:spPr>
          <a:xfrm>
            <a:off x="2699369" y="2517561"/>
            <a:ext cx="696711" cy="709689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00B050"/>
              </a:solidFill>
            </a:endParaRPr>
          </a:p>
        </p:txBody>
      </p:sp>
      <p:sp>
        <p:nvSpPr>
          <p:cNvPr id="64" name="אליפסה 63"/>
          <p:cNvSpPr/>
          <p:nvPr/>
        </p:nvSpPr>
        <p:spPr>
          <a:xfrm>
            <a:off x="2280252" y="1716297"/>
            <a:ext cx="696711" cy="70968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תרשים זרימה: מחבר 8"/>
          <p:cNvSpPr/>
          <p:nvPr/>
        </p:nvSpPr>
        <p:spPr>
          <a:xfrm>
            <a:off x="8146367" y="2553165"/>
            <a:ext cx="1158529" cy="1234752"/>
          </a:xfrm>
          <a:prstGeom prst="flowChartConnector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6" name="תרשים זרימה: מחבר 65"/>
          <p:cNvSpPr/>
          <p:nvPr/>
        </p:nvSpPr>
        <p:spPr>
          <a:xfrm>
            <a:off x="9745055" y="2503347"/>
            <a:ext cx="1158529" cy="1234752"/>
          </a:xfrm>
          <a:prstGeom prst="flowChartConnector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00B050"/>
              </a:solidFill>
            </a:endParaRPr>
          </a:p>
        </p:txBody>
      </p:sp>
      <p:cxnSp>
        <p:nvCxnSpPr>
          <p:cNvPr id="26" name="מחבר ישר 25"/>
          <p:cNvCxnSpPr/>
          <p:nvPr/>
        </p:nvCxnSpPr>
        <p:spPr>
          <a:xfrm>
            <a:off x="3208645" y="933093"/>
            <a:ext cx="5914149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04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4" grpId="0"/>
      <p:bldP spid="45" grpId="0"/>
      <p:bldP spid="50" grpId="0"/>
      <p:bldP spid="51" grpId="0"/>
      <p:bldP spid="52" grpId="0"/>
      <p:bldP spid="58" grpId="0"/>
      <p:bldP spid="55" grpId="0"/>
      <p:bldP spid="56" grpId="0"/>
      <p:bldP spid="62" grpId="0" animBg="1"/>
      <p:bldP spid="63" grpId="0" animBg="1"/>
      <p:bldP spid="64" grpId="0" animBg="1"/>
      <p:bldP spid="9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732e70a987_2_0"/>
          <p:cNvSpPr txBox="1"/>
          <p:nvPr/>
        </p:nvSpPr>
        <p:spPr>
          <a:xfrm>
            <a:off x="1630114" y="2695671"/>
            <a:ext cx="9207300" cy="19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60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8" name="Google Shape;78;g732e70a987_2_0"/>
          <p:cNvSpPr txBox="1">
            <a:spLocks noGrp="1"/>
          </p:cNvSpPr>
          <p:nvPr>
            <p:ph type="ctrTitle"/>
          </p:nvPr>
        </p:nvSpPr>
        <p:spPr>
          <a:xfrm>
            <a:off x="795" y="1640677"/>
            <a:ext cx="121905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6600"/>
            </a:pPr>
            <a:r>
              <a:rPr lang="he-IL" dirty="0"/>
              <a:t>חישובים בתגובות כימיות</a:t>
            </a:r>
            <a:endParaRPr dirty="0"/>
          </a:p>
        </p:txBody>
      </p:sp>
      <p:sp>
        <p:nvSpPr>
          <p:cNvPr id="79" name="Google Shape;79;g732e70a987_2_0"/>
          <p:cNvSpPr txBox="1">
            <a:spLocks noGrp="1"/>
          </p:cNvSpPr>
          <p:nvPr>
            <p:ph type="subTitle" idx="1"/>
          </p:nvPr>
        </p:nvSpPr>
        <p:spPr>
          <a:xfrm>
            <a:off x="795" y="2803497"/>
            <a:ext cx="12190500" cy="7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indent="0">
              <a:spcAft>
                <a:spcPts val="600"/>
              </a:spcAft>
            </a:pPr>
            <a:r>
              <a:rPr lang="he-IL" dirty="0"/>
              <a:t>כימיה יא' – </a:t>
            </a:r>
            <a:r>
              <a:rPr lang="he-IL" dirty="0" err="1"/>
              <a:t>יב</a:t>
            </a:r>
            <a:r>
              <a:rPr lang="he-IL" dirty="0"/>
              <a:t>'</a:t>
            </a:r>
            <a:endParaRPr dirty="0"/>
          </a:p>
        </p:txBody>
      </p:sp>
      <p:sp>
        <p:nvSpPr>
          <p:cNvPr id="80" name="Google Shape;80;g732e70a987_2_0"/>
          <p:cNvSpPr txBox="1">
            <a:spLocks noGrp="1"/>
          </p:cNvSpPr>
          <p:nvPr>
            <p:ph type="body" idx="2"/>
          </p:nvPr>
        </p:nvSpPr>
        <p:spPr>
          <a:xfrm>
            <a:off x="795" y="3655861"/>
            <a:ext cx="121905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/>
            <a:r>
              <a:rPr lang="x-none" dirty="0"/>
              <a:t>שם המורה</a:t>
            </a:r>
            <a:r>
              <a:rPr lang="he-IL" dirty="0"/>
              <a:t> </a:t>
            </a:r>
            <a:r>
              <a:rPr lang="x-none" dirty="0"/>
              <a:t>:</a:t>
            </a:r>
            <a:r>
              <a:rPr lang="he-IL" dirty="0"/>
              <a:t> יעל ארנרייך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655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354286" y="2238871"/>
            <a:ext cx="2505168" cy="510778"/>
          </a:xfrm>
          <a:prstGeom prst="round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ניסוח ה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תגובה</a:t>
            </a:r>
            <a:endParaRPr lang="he-IL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983667" y="3122885"/>
            <a:ext cx="10785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2(g)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91580" y="3122885"/>
            <a:ext cx="13150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O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 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361315" y="3113881"/>
            <a:ext cx="11531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O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Symbol" panose="05050102010706020507" pitchFamily="18" charset="2"/>
              </a:rPr>
              <a:t>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136262" y="3113881"/>
            <a:ext cx="11865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4286" y="3793231"/>
            <a:ext cx="17940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מגיבים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009563" y="3793232"/>
            <a:ext cx="17940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תוצרים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0903" y="1056753"/>
            <a:ext cx="11527320" cy="1149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365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גרם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HCl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(g)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הגיבו בשלמות</a:t>
            </a:r>
            <a:r>
              <a:rPr kumimoji="0" lang="he-IL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עם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חמצן. בתגובה התקבלו מים וכלור במצב גז, קבעו את מסת ה-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2(g)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שיתקבל.</a:t>
            </a:r>
            <a:endParaRPr kumimoji="0" lang="he-IL" sz="2400" b="0" i="0" u="none" strike="noStrike" kern="1200" cap="none" spc="0" normalizeH="0" baseline="-2500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0" name="מלבן 19"/>
          <p:cNvSpPr/>
          <p:nvPr/>
        </p:nvSpPr>
        <p:spPr>
          <a:xfrm>
            <a:off x="3900489" y="254740"/>
            <a:ext cx="37433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4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תרגיל</a:t>
            </a:r>
          </a:p>
        </p:txBody>
      </p:sp>
      <p:cxnSp>
        <p:nvCxnSpPr>
          <p:cNvPr id="13" name="מחבר ישר 12"/>
          <p:cNvCxnSpPr/>
          <p:nvPr/>
        </p:nvCxnSpPr>
        <p:spPr>
          <a:xfrm>
            <a:off x="5059680" y="1024181"/>
            <a:ext cx="1454825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62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4" grpId="0"/>
      <p:bldP spid="55" grpId="0"/>
      <p:bldP spid="56" grpId="0"/>
      <p:bldP spid="57" grpId="0"/>
      <p:bldP spid="9" grpId="0"/>
      <p:bldP spid="59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/>
          <p:cNvSpPr txBox="1"/>
          <p:nvPr/>
        </p:nvSpPr>
        <p:spPr>
          <a:xfrm>
            <a:off x="-50934" y="4388393"/>
            <a:ext cx="11839157" cy="1145506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המקדמים באיזון אינם במספרים שלמים, </a:t>
            </a:r>
          </a:p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לכן נכפיל את המקדמים הרשומים בתגובה פי 2. 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2793" y="1051879"/>
            <a:ext cx="11527320" cy="114954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365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גרם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HCl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(g)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הגיבו בשלמות</a:t>
            </a:r>
            <a:r>
              <a:rPr kumimoji="0" lang="he-IL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עם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חמצן. בתגובה התקבלו מים וכלור במצב גז, קבעו את מסת ה-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2(g)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שיתקבל.</a:t>
            </a:r>
            <a:endParaRPr kumimoji="0" lang="he-IL" sz="2400" b="0" i="0" u="none" strike="noStrike" kern="1200" cap="none" spc="0" normalizeH="0" baseline="-2500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18" name="מלבן 17"/>
          <p:cNvSpPr/>
          <p:nvPr/>
        </p:nvSpPr>
        <p:spPr>
          <a:xfrm>
            <a:off x="4641398" y="254741"/>
            <a:ext cx="371012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4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איזון תגובה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62098" y="2414269"/>
            <a:ext cx="10785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2(g)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57104" y="2398639"/>
            <a:ext cx="13981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O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 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403914" y="2401989"/>
            <a:ext cx="12261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O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Symbol" panose="05050102010706020507" pitchFamily="18" charset="2"/>
              </a:rPr>
              <a:t>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151089" y="2398640"/>
            <a:ext cx="11865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13706" y="2321695"/>
            <a:ext cx="268271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014225" y="2278618"/>
                <a:ext cx="828667" cy="6685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he-IL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CC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kumimoji="0" lang="he-IL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CC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Varela Round" panose="00000500000000000000" pitchFamily="2" charset="-79"/>
                            </a:rPr>
                            <m:t>𝟏</m:t>
                          </m:r>
                        </m:num>
                        <m:den>
                          <m:r>
                            <a:rPr kumimoji="0" lang="he-IL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CC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Varela Round" panose="00000500000000000000" pitchFamily="2" charset="-79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kumimoji="0" lang="he-IL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225" y="2278618"/>
                <a:ext cx="828667" cy="6685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7018020" y="2980571"/>
            <a:ext cx="105156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H    2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   2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O   1</a:t>
            </a:r>
            <a:endParaRPr lang="he-IL" sz="2400" b="1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7724" y="2993505"/>
            <a:ext cx="114752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H   1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   1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  <a:r>
              <a: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</a:t>
            </a:r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O</a:t>
            </a:r>
          </a:p>
        </p:txBody>
      </p:sp>
      <p:cxnSp>
        <p:nvCxnSpPr>
          <p:cNvPr id="4" name="מחבר ישר 3"/>
          <p:cNvCxnSpPr/>
          <p:nvPr/>
        </p:nvCxnSpPr>
        <p:spPr>
          <a:xfrm>
            <a:off x="6383624" y="3007166"/>
            <a:ext cx="0" cy="102595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179410" y="2960953"/>
            <a:ext cx="130584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H   2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   2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O   1</a:t>
            </a:r>
            <a:endParaRPr lang="he-IL" sz="2400" b="1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17" name="מחבר ישר 16"/>
          <p:cNvCxnSpPr/>
          <p:nvPr/>
        </p:nvCxnSpPr>
        <p:spPr>
          <a:xfrm>
            <a:off x="5059680" y="1024181"/>
            <a:ext cx="2702418" cy="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39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2" grpId="0"/>
      <p:bldP spid="15" grpId="0"/>
      <p:bldP spid="15" grpId="1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/>
          <p:cNvSpPr txBox="1"/>
          <p:nvPr/>
        </p:nvSpPr>
        <p:spPr>
          <a:xfrm>
            <a:off x="-50934" y="4388393"/>
            <a:ext cx="11839157" cy="1145506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המקדמים באיזון אינם במספרים שלמים, </a:t>
            </a:r>
          </a:p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לכן נכפיל את המקדמים הרשומים בתגובה פי 2. 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0903" y="1113066"/>
            <a:ext cx="11527320" cy="114954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365</a:t>
            </a:r>
            <a:r>
              <a:rPr lang="he-IL" sz="24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גרם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HCl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(g)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הגיבו בשלמות</a:t>
            </a:r>
            <a:r>
              <a:rPr kumimoji="0" lang="he-IL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עם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חמצן. בתגובה התקבלו מים וכלור במצב גז, קבעו את מסת ה-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2(g)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שיתקבל.</a:t>
            </a:r>
            <a:endParaRPr kumimoji="0" lang="he-IL" sz="2400" b="0" i="0" u="none" strike="noStrike" kern="1200" cap="none" spc="0" normalizeH="0" baseline="-2500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18" name="מלבן 17"/>
          <p:cNvSpPr/>
          <p:nvPr/>
        </p:nvSpPr>
        <p:spPr>
          <a:xfrm>
            <a:off x="4641398" y="254741"/>
            <a:ext cx="360344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4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איזון תגובה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62098" y="2414269"/>
            <a:ext cx="10785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2(g)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57104" y="2398639"/>
            <a:ext cx="13981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O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 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403914" y="2401989"/>
            <a:ext cx="12261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O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Symbol" panose="05050102010706020507" pitchFamily="18" charset="2"/>
              </a:rPr>
              <a:t>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151089" y="2398640"/>
            <a:ext cx="11865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084555" y="2321695"/>
            <a:ext cx="268271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014225" y="2278618"/>
                <a:ext cx="828667" cy="6685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he-IL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CC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kumimoji="0" lang="he-IL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CC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Varela Round" panose="00000500000000000000" pitchFamily="2" charset="-79"/>
                            </a:rPr>
                            <m:t>𝟏</m:t>
                          </m:r>
                        </m:num>
                        <m:den>
                          <m:r>
                            <a:rPr kumimoji="0" lang="he-IL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CC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Varela Round" panose="00000500000000000000" pitchFamily="2" charset="-79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kumimoji="0" lang="he-IL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225" y="2278618"/>
                <a:ext cx="828667" cy="6685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7018020" y="2980571"/>
            <a:ext cx="105156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H    2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   2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O   1</a:t>
            </a:r>
            <a:endParaRPr lang="he-IL" sz="2400" b="1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4" name="מחבר ישר 3"/>
          <p:cNvCxnSpPr/>
          <p:nvPr/>
        </p:nvCxnSpPr>
        <p:spPr>
          <a:xfrm>
            <a:off x="6383624" y="3007166"/>
            <a:ext cx="0" cy="102595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193372" y="2978522"/>
            <a:ext cx="130584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H   2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   2</a:t>
            </a:r>
          </a:p>
          <a:p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O   1</a:t>
            </a:r>
            <a:endParaRPr lang="he-IL" sz="2400" b="1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5" name="מחבר ישר 4"/>
          <p:cNvCxnSpPr/>
          <p:nvPr/>
        </p:nvCxnSpPr>
        <p:spPr>
          <a:xfrm>
            <a:off x="3877534" y="2262988"/>
            <a:ext cx="504496" cy="5973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ישר 20"/>
          <p:cNvCxnSpPr/>
          <p:nvPr/>
        </p:nvCxnSpPr>
        <p:spPr>
          <a:xfrm>
            <a:off x="5151666" y="2288115"/>
            <a:ext cx="504496" cy="5973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/>
          <p:nvPr/>
        </p:nvCxnSpPr>
        <p:spPr>
          <a:xfrm>
            <a:off x="5059680" y="1024181"/>
            <a:ext cx="2702418" cy="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17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8241793" y="3035460"/>
            <a:ext cx="10785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2(g)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780477" y="3043998"/>
            <a:ext cx="13150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O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 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447060" y="3035459"/>
            <a:ext cx="1153190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O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2(g)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Symbol" panose="05050102010706020507" pitchFamily="18" charset="2"/>
              </a:rPr>
              <a:t>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167164" y="3056438"/>
            <a:ext cx="1186515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HCl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(g)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149161" y="2310319"/>
            <a:ext cx="1750804" cy="510778"/>
          </a:xfrm>
          <a:prstGeom prst="round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איזון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תגובה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27405" y="2941906"/>
            <a:ext cx="268271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070363" y="2932033"/>
                <a:ext cx="779378" cy="6685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he-IL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CC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kumimoji="0" lang="he-IL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CC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Varela Round" panose="00000500000000000000" pitchFamily="2" charset="-79"/>
                            </a:rPr>
                            <m:t>𝟏</m:t>
                          </m:r>
                        </m:num>
                        <m:den>
                          <m:r>
                            <a:rPr kumimoji="0" lang="he-IL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CC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Varela Round" panose="00000500000000000000" pitchFamily="2" charset="-79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kumimoji="0" lang="he-IL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363" y="2932033"/>
                <a:ext cx="779378" cy="6685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מחבר ישר 15"/>
          <p:cNvCxnSpPr/>
          <p:nvPr/>
        </p:nvCxnSpPr>
        <p:spPr>
          <a:xfrm rot="16200000" flipV="1">
            <a:off x="3895911" y="2932032"/>
            <a:ext cx="580531" cy="6685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מחבר ישר 17"/>
          <p:cNvCxnSpPr/>
          <p:nvPr/>
        </p:nvCxnSpPr>
        <p:spPr>
          <a:xfrm flipH="1" flipV="1">
            <a:off x="5084197" y="2977845"/>
            <a:ext cx="719192" cy="540258"/>
          </a:xfrm>
          <a:prstGeom prst="line">
            <a:avLst/>
          </a:prstGeom>
          <a:ln w="38100">
            <a:noFill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057182" y="2932033"/>
            <a:ext cx="332574" cy="1077218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15821" y="2940604"/>
            <a:ext cx="650016" cy="861774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1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89104" y="2983769"/>
            <a:ext cx="303757" cy="861774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20385" y="2983769"/>
            <a:ext cx="300100" cy="861774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71614" y="45397"/>
            <a:ext cx="533402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4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יחס המולים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8080324" y="363651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0" name="מלבן מעוגל 29"/>
          <p:cNvSpPr/>
          <p:nvPr/>
        </p:nvSpPr>
        <p:spPr>
          <a:xfrm>
            <a:off x="10016761" y="3600549"/>
            <a:ext cx="1768957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יחס המולים</a:t>
            </a:r>
          </a:p>
        </p:txBody>
      </p:sp>
      <p:sp>
        <p:nvSpPr>
          <p:cNvPr id="31" name="מלבן מעוגל 30"/>
          <p:cNvSpPr/>
          <p:nvPr/>
        </p:nvSpPr>
        <p:spPr>
          <a:xfrm>
            <a:off x="6746218" y="3637527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2" name="מלבן מעוגל 31"/>
          <p:cNvSpPr/>
          <p:nvPr/>
        </p:nvSpPr>
        <p:spPr>
          <a:xfrm>
            <a:off x="5292585" y="3632560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34" name="מלבן מעוגל 33"/>
          <p:cNvSpPr/>
          <p:nvPr/>
        </p:nvSpPr>
        <p:spPr>
          <a:xfrm>
            <a:off x="3985709" y="364250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8398" y="1066637"/>
            <a:ext cx="11527320" cy="114954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he-IL" sz="240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365</a:t>
            </a:r>
            <a:r>
              <a:rPr lang="he-IL" sz="24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גרם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HCl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(g)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הגיבו בשלמות</a:t>
            </a:r>
            <a:r>
              <a:rPr kumimoji="0" lang="he-IL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עם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חמצן. בתגובה התקבלו מים וכלור במצב גז, קבעו את מסת ה-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2(g)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שיתקבל.</a:t>
            </a:r>
            <a:endParaRPr kumimoji="0" lang="he-IL" sz="2400" b="0" i="0" u="none" strike="noStrike" kern="1200" cap="none" spc="0" normalizeH="0" baseline="-2500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8" name="מלבן 27"/>
          <p:cNvSpPr/>
          <p:nvPr/>
        </p:nvSpPr>
        <p:spPr>
          <a:xfrm>
            <a:off x="272147" y="4122550"/>
            <a:ext cx="11530013" cy="183178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4 מול מולקולות </a:t>
            </a:r>
            <a:r>
              <a:rPr lang="he-IL" sz="2400" dirty="0">
                <a:solidFill>
                  <a:srgbClr val="002060"/>
                </a:solidFill>
                <a:latin typeface="Varela Round"/>
                <a:ea typeface="Varela Round"/>
                <a:cs typeface="Varela Round"/>
              </a:rPr>
              <a:t>מימן כלורי,</a:t>
            </a:r>
            <a:r>
              <a:rPr lang="he-IL" sz="2400" dirty="0">
                <a:solidFill>
                  <a:prstClr val="black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,HCl</a:t>
            </a:r>
            <a:r>
              <a:rPr lang="he-IL" sz="2400" dirty="0">
                <a:solidFill>
                  <a:prstClr val="black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Varela Round"/>
                <a:ea typeface="Varela Round"/>
                <a:cs typeface="Varela Round"/>
              </a:rPr>
              <a:t>מגיבים עם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מול מולקולות אחד </a:t>
            </a:r>
            <a:r>
              <a:rPr lang="he-IL" sz="2400" dirty="0">
                <a:solidFill>
                  <a:srgbClr val="002060"/>
                </a:solidFill>
                <a:latin typeface="Varela Round"/>
                <a:ea typeface="Varela Round"/>
                <a:cs typeface="Varela Round"/>
              </a:rPr>
              <a:t>חמצן</a:t>
            </a:r>
            <a:r>
              <a:rPr lang="he-IL" sz="2400" dirty="0">
                <a:solidFill>
                  <a:prstClr val="black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, 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O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2</a:t>
            </a:r>
            <a:r>
              <a:rPr lang="he-IL" sz="2400" dirty="0">
                <a:solidFill>
                  <a:srgbClr val="002060"/>
                </a:solidFill>
                <a:latin typeface="Varela Round"/>
                <a:ea typeface="Varela Round"/>
                <a:cs typeface="Varela Round"/>
              </a:rPr>
              <a:t>, ליצירת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2 מול מולקולות </a:t>
            </a:r>
            <a:r>
              <a:rPr lang="he-IL" sz="2400" dirty="0">
                <a:solidFill>
                  <a:srgbClr val="002060"/>
                </a:solidFill>
                <a:latin typeface="Varela Round"/>
                <a:ea typeface="Varela Round"/>
                <a:cs typeface="Varela Round"/>
              </a:rPr>
              <a:t>מים,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H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2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O </a:t>
            </a:r>
            <a:r>
              <a:rPr lang="he-IL" sz="2400" dirty="0">
                <a:solidFill>
                  <a:prstClr val="black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 ו-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2 מול מולקולות </a:t>
            </a:r>
            <a:r>
              <a:rPr lang="he-IL" sz="2400" dirty="0">
                <a:solidFill>
                  <a:srgbClr val="002060"/>
                </a:solidFill>
                <a:latin typeface="Varela Round"/>
                <a:ea typeface="Varela Round"/>
                <a:cs typeface="Varela Round"/>
              </a:rPr>
              <a:t>כלור</a:t>
            </a:r>
            <a:r>
              <a:rPr lang="he-IL" sz="2400" dirty="0">
                <a:solidFill>
                  <a:prstClr val="black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, 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Cl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2</a:t>
            </a:r>
            <a:r>
              <a:rPr lang="he-IL" sz="2400" dirty="0">
                <a:solidFill>
                  <a:prstClr val="black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.</a:t>
            </a:r>
            <a:endParaRPr lang="en-US" sz="2400" dirty="0">
              <a:solidFill>
                <a:prstClr val="black"/>
              </a:solidFill>
              <a:latin typeface="Varela Round" panose="00000500000000000000" pitchFamily="2" charset="-79"/>
              <a:ea typeface="Calibri" panose="020F0502020204030204" pitchFamily="34" charset="0"/>
              <a:cs typeface="Varela Round" panose="00000500000000000000" pitchFamily="2" charset="-79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  <a:defRPr/>
            </a:pPr>
            <a:r>
              <a:rPr lang="he-IL" sz="2400" dirty="0">
                <a:solidFill>
                  <a:srgbClr val="002060"/>
                </a:solidFill>
                <a:latin typeface="Varela Round"/>
                <a:ea typeface="Varela Round"/>
                <a:cs typeface="Varela Round"/>
              </a:rPr>
              <a:t>                                     רצוי שהאיזון בתהליך כימי הוא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במספרים השלמים הקטנים ביותר.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27554" y="345881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54767" y="3444434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601209" y="345881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cxnSp>
        <p:nvCxnSpPr>
          <p:cNvPr id="35" name="מחבר ישר 34"/>
          <p:cNvCxnSpPr/>
          <p:nvPr/>
        </p:nvCxnSpPr>
        <p:spPr>
          <a:xfrm>
            <a:off x="5202464" y="2926173"/>
            <a:ext cx="504496" cy="5973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מחבר ישר 35"/>
          <p:cNvCxnSpPr/>
          <p:nvPr/>
        </p:nvCxnSpPr>
        <p:spPr>
          <a:xfrm>
            <a:off x="4760421" y="800554"/>
            <a:ext cx="2702418" cy="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8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20" grpId="0"/>
      <p:bldP spid="22" grpId="0"/>
      <p:bldP spid="23" grpId="0"/>
      <p:bldP spid="25" grpId="0"/>
      <p:bldP spid="21" grpId="0"/>
      <p:bldP spid="30" grpId="0"/>
      <p:bldP spid="31" grpId="0"/>
      <p:bldP spid="32" grpId="0"/>
      <p:bldP spid="34" grpId="0"/>
      <p:bldP spid="26" grpId="0"/>
      <p:bldP spid="3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398063" y="158238"/>
            <a:ext cx="11527320" cy="1149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365 גרם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HCl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(g)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הגיבו בשלמות   עם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חמצן. בתגובה התקבלו מים וכלור במצב גז, קבעו את מסת ה-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2(g)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שיתקבל.</a:t>
            </a:r>
          </a:p>
        </p:txBody>
      </p:sp>
      <p:grpSp>
        <p:nvGrpSpPr>
          <p:cNvPr id="40" name="קבוצה 39"/>
          <p:cNvGrpSpPr/>
          <p:nvPr/>
        </p:nvGrpSpPr>
        <p:grpSpPr>
          <a:xfrm>
            <a:off x="1978890" y="1328861"/>
            <a:ext cx="6427829" cy="830997"/>
            <a:chOff x="2055911" y="925719"/>
            <a:chExt cx="6427829" cy="830997"/>
          </a:xfrm>
        </p:grpSpPr>
        <p:sp>
          <p:nvSpPr>
            <p:cNvPr id="41" name="TextBox 40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217057" y="1132804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078679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50" name="מלבן מעוגל 49"/>
          <p:cNvSpPr/>
          <p:nvPr/>
        </p:nvSpPr>
        <p:spPr>
          <a:xfrm>
            <a:off x="10267741" y="2953351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51" name="מלבן מעוגל 50"/>
          <p:cNvSpPr/>
          <p:nvPr/>
        </p:nvSpPr>
        <p:spPr>
          <a:xfrm>
            <a:off x="8831150" y="2258203"/>
            <a:ext cx="3094233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יחס מולים בתגובה</a:t>
            </a:r>
          </a:p>
        </p:txBody>
      </p:sp>
      <p:sp>
        <p:nvSpPr>
          <p:cNvPr id="52" name="מלבן מעוגל 51"/>
          <p:cNvSpPr/>
          <p:nvPr/>
        </p:nvSpPr>
        <p:spPr>
          <a:xfrm>
            <a:off x="8564956" y="1492641"/>
            <a:ext cx="3360427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ניסוח מאוזן של התגובה</a:t>
            </a:r>
            <a:endParaRPr lang="he-IL" sz="2400" strike="sngStrike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3" name="מלבן מעוגל 52"/>
          <p:cNvSpPr/>
          <p:nvPr/>
        </p:nvSpPr>
        <p:spPr>
          <a:xfrm>
            <a:off x="1806566" y="2748306"/>
            <a:ext cx="3515903" cy="65890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2000" b="0" i="0" u="non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365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gram</a:t>
            </a:r>
            <a:endParaRPr kumimoji="0" lang="he-IL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58" name="מלבן מעוגל 57"/>
          <p:cNvSpPr/>
          <p:nvPr/>
        </p:nvSpPr>
        <p:spPr>
          <a:xfrm>
            <a:off x="6260601" y="2812432"/>
            <a:ext cx="1379663" cy="61293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309453" y="2710474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5" name="מלבן מעוגל 64"/>
          <p:cNvSpPr/>
          <p:nvPr/>
        </p:nvSpPr>
        <p:spPr>
          <a:xfrm>
            <a:off x="7037729" y="2139959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66" name="מלבן מעוגל 65"/>
          <p:cNvSpPr/>
          <p:nvPr/>
        </p:nvSpPr>
        <p:spPr>
          <a:xfrm>
            <a:off x="5374564" y="2124176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67" name="מלבן מעוגל 66"/>
          <p:cNvSpPr/>
          <p:nvPr/>
        </p:nvSpPr>
        <p:spPr>
          <a:xfrm>
            <a:off x="3936530" y="213057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68" name="מלבן מעוגל 67"/>
          <p:cNvSpPr/>
          <p:nvPr/>
        </p:nvSpPr>
        <p:spPr>
          <a:xfrm>
            <a:off x="2348373" y="215985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328300" y="196225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112172" y="1962259"/>
            <a:ext cx="4571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558614" y="196225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10245169" y="347991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22" name="מחבר חץ ישר 21"/>
          <p:cNvCxnSpPr/>
          <p:nvPr/>
        </p:nvCxnSpPr>
        <p:spPr>
          <a:xfrm>
            <a:off x="2661579" y="3723436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59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3" grpId="0" animBg="1"/>
      <p:bldP spid="58" grpId="0" animBg="1"/>
      <p:bldP spid="61" grpId="0" animBg="1"/>
      <p:bldP spid="2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2025282" y="35884"/>
            <a:ext cx="6427829" cy="830997"/>
            <a:chOff x="2055911" y="925719"/>
            <a:chExt cx="6427829" cy="830997"/>
          </a:xfrm>
        </p:grpSpPr>
        <p:sp>
          <p:nvSpPr>
            <p:cNvPr id="13" name="TextBox 12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17057" y="1132804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78679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32" name="מלבן מעוגל 31"/>
          <p:cNvSpPr/>
          <p:nvPr/>
        </p:nvSpPr>
        <p:spPr>
          <a:xfrm>
            <a:off x="10314133" y="1660374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31" name="מלבן מעוגל 30"/>
          <p:cNvSpPr/>
          <p:nvPr/>
        </p:nvSpPr>
        <p:spPr>
          <a:xfrm>
            <a:off x="8839607" y="965226"/>
            <a:ext cx="3132168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33" name="מלבן מעוגל 32"/>
          <p:cNvSpPr/>
          <p:nvPr/>
        </p:nvSpPr>
        <p:spPr>
          <a:xfrm>
            <a:off x="8642453" y="199664"/>
            <a:ext cx="332932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39" name="מלבן מעוגל 38"/>
          <p:cNvSpPr/>
          <p:nvPr/>
        </p:nvSpPr>
        <p:spPr>
          <a:xfrm>
            <a:off x="1852958" y="1455329"/>
            <a:ext cx="2904607" cy="715089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365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gram</a:t>
            </a:r>
            <a:endParaRPr kumimoji="0" lang="he-IL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12" name="מלבן מעוגל 11"/>
          <p:cNvSpPr/>
          <p:nvPr/>
        </p:nvSpPr>
        <p:spPr>
          <a:xfrm>
            <a:off x="-275072" y="5325588"/>
            <a:ext cx="8216393" cy="16325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4" name="מלבן מעוגל 83"/>
          <p:cNvSpPr/>
          <p:nvPr/>
        </p:nvSpPr>
        <p:spPr>
          <a:xfrm>
            <a:off x="6306993" y="1519455"/>
            <a:ext cx="1379663" cy="61293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31981" y="1428152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10310559" y="343133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22" name="מחבר חץ ישר 21"/>
          <p:cNvCxnSpPr/>
          <p:nvPr/>
        </p:nvCxnSpPr>
        <p:spPr>
          <a:xfrm flipV="1">
            <a:off x="4114800" y="4838339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>
            <a:off x="3118779" y="2824801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מלבן מעוגל 28"/>
          <p:cNvSpPr/>
          <p:nvPr/>
        </p:nvSpPr>
        <p:spPr>
          <a:xfrm>
            <a:off x="6967945" y="4424404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2182948" y="4415086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53" name="מחבר חץ ישר 52"/>
          <p:cNvCxnSpPr/>
          <p:nvPr/>
        </p:nvCxnSpPr>
        <p:spPr>
          <a:xfrm flipV="1">
            <a:off x="7749173" y="2860298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מלבן מעוגל 34"/>
          <p:cNvSpPr/>
          <p:nvPr/>
        </p:nvSpPr>
        <p:spPr>
          <a:xfrm>
            <a:off x="7051791" y="87779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6" name="מלבן מעוגל 35"/>
          <p:cNvSpPr/>
          <p:nvPr/>
        </p:nvSpPr>
        <p:spPr>
          <a:xfrm>
            <a:off x="5358685" y="845973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7" name="מלבן מעוגל 36"/>
          <p:cNvSpPr/>
          <p:nvPr/>
        </p:nvSpPr>
        <p:spPr>
          <a:xfrm>
            <a:off x="3776039" y="850372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38" name="מלבן מעוגל 37"/>
          <p:cNvSpPr/>
          <p:nvPr/>
        </p:nvSpPr>
        <p:spPr>
          <a:xfrm>
            <a:off x="2375120" y="82113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342362" y="7000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26234" y="700098"/>
            <a:ext cx="4571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72676" y="7000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8" name="כוכב עם 6 פינות 47"/>
          <p:cNvSpPr/>
          <p:nvPr/>
        </p:nvSpPr>
        <p:spPr>
          <a:xfrm>
            <a:off x="1341550" y="1683630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כוכב עם 6 פינות 48"/>
          <p:cNvSpPr/>
          <p:nvPr/>
        </p:nvSpPr>
        <p:spPr>
          <a:xfrm>
            <a:off x="1399794" y="4571513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כוכב עם 6 פינות 49"/>
          <p:cNvSpPr/>
          <p:nvPr/>
        </p:nvSpPr>
        <p:spPr>
          <a:xfrm>
            <a:off x="8812295" y="1660374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כוכב עם 6 פינות 50"/>
          <p:cNvSpPr/>
          <p:nvPr/>
        </p:nvSpPr>
        <p:spPr>
          <a:xfrm>
            <a:off x="8812295" y="4571513"/>
            <a:ext cx="560186" cy="537219"/>
          </a:xfrm>
          <a:prstGeom prst="star6">
            <a:avLst>
              <a:gd name="adj" fmla="val 25933"/>
              <a:gd name="hf" fmla="val 1154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57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9" grpId="0" animBg="1"/>
      <p:bldP spid="50" grpId="0" animBg="1"/>
      <p:bldP spid="5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2025282" y="35884"/>
            <a:ext cx="6427829" cy="830997"/>
            <a:chOff x="2055911" y="925719"/>
            <a:chExt cx="6427829" cy="830997"/>
          </a:xfrm>
        </p:grpSpPr>
        <p:sp>
          <p:nvSpPr>
            <p:cNvPr id="13" name="TextBox 12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17057" y="1132804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78679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32" name="מלבן מעוגל 31"/>
          <p:cNvSpPr/>
          <p:nvPr/>
        </p:nvSpPr>
        <p:spPr>
          <a:xfrm>
            <a:off x="10287810" y="1676270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31" name="מלבן מעוגל 30"/>
          <p:cNvSpPr/>
          <p:nvPr/>
        </p:nvSpPr>
        <p:spPr>
          <a:xfrm>
            <a:off x="8839607" y="965226"/>
            <a:ext cx="3132168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33" name="מלבן מעוגל 32"/>
          <p:cNvSpPr/>
          <p:nvPr/>
        </p:nvSpPr>
        <p:spPr>
          <a:xfrm>
            <a:off x="8642453" y="199664"/>
            <a:ext cx="332932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39" name="מלבן מעוגל 38"/>
          <p:cNvSpPr/>
          <p:nvPr/>
        </p:nvSpPr>
        <p:spPr>
          <a:xfrm>
            <a:off x="1852958" y="1455329"/>
            <a:ext cx="2904607" cy="715089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365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gram</a:t>
            </a:r>
            <a:endParaRPr kumimoji="0" lang="he-IL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12" name="מלבן מעוגל 11"/>
          <p:cNvSpPr/>
          <p:nvPr/>
        </p:nvSpPr>
        <p:spPr>
          <a:xfrm>
            <a:off x="-282726" y="5358025"/>
            <a:ext cx="8216393" cy="16325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4" name="מלבן מעוגל 83"/>
          <p:cNvSpPr/>
          <p:nvPr/>
        </p:nvSpPr>
        <p:spPr>
          <a:xfrm>
            <a:off x="6306993" y="1519455"/>
            <a:ext cx="1379663" cy="61293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31981" y="1428152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10310559" y="343133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22" name="מחבר חץ ישר 21"/>
          <p:cNvCxnSpPr/>
          <p:nvPr/>
        </p:nvCxnSpPr>
        <p:spPr>
          <a:xfrm flipV="1">
            <a:off x="4114800" y="4838339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>
            <a:off x="3118779" y="2824801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מלבן מעוגל 28"/>
          <p:cNvSpPr/>
          <p:nvPr/>
        </p:nvSpPr>
        <p:spPr>
          <a:xfrm>
            <a:off x="6967945" y="4424404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2182948" y="4415086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53" name="מחבר חץ ישר 52"/>
          <p:cNvCxnSpPr/>
          <p:nvPr/>
        </p:nvCxnSpPr>
        <p:spPr>
          <a:xfrm flipV="1">
            <a:off x="7749173" y="2860298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מלבן מעוגל 34"/>
          <p:cNvSpPr/>
          <p:nvPr/>
        </p:nvSpPr>
        <p:spPr>
          <a:xfrm>
            <a:off x="7051791" y="87779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6" name="מלבן מעוגל 35"/>
          <p:cNvSpPr/>
          <p:nvPr/>
        </p:nvSpPr>
        <p:spPr>
          <a:xfrm>
            <a:off x="5358685" y="845973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7" name="מלבן מעוגל 36"/>
          <p:cNvSpPr/>
          <p:nvPr/>
        </p:nvSpPr>
        <p:spPr>
          <a:xfrm>
            <a:off x="3776039" y="850372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38" name="מלבן מעוגל 37"/>
          <p:cNvSpPr/>
          <p:nvPr/>
        </p:nvSpPr>
        <p:spPr>
          <a:xfrm>
            <a:off x="2375120" y="82113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342362" y="7000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26234" y="700098"/>
            <a:ext cx="4571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72676" y="7000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8" name="כוכב עם 6 פינות 47"/>
          <p:cNvSpPr/>
          <p:nvPr/>
        </p:nvSpPr>
        <p:spPr>
          <a:xfrm>
            <a:off x="1341550" y="1683630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כוכב עם 6 פינות 48"/>
          <p:cNvSpPr/>
          <p:nvPr/>
        </p:nvSpPr>
        <p:spPr>
          <a:xfrm>
            <a:off x="1399794" y="4571513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כוכב עם 6 פינות 49"/>
          <p:cNvSpPr/>
          <p:nvPr/>
        </p:nvSpPr>
        <p:spPr>
          <a:xfrm>
            <a:off x="8812295" y="1660374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כוכב עם 6 פינות 50"/>
          <p:cNvSpPr/>
          <p:nvPr/>
        </p:nvSpPr>
        <p:spPr>
          <a:xfrm>
            <a:off x="8812295" y="4571513"/>
            <a:ext cx="560186" cy="537219"/>
          </a:xfrm>
          <a:prstGeom prst="star6">
            <a:avLst>
              <a:gd name="adj" fmla="val 25933"/>
              <a:gd name="hf" fmla="val 1154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הסבר אליפטי 1"/>
          <p:cNvSpPr/>
          <p:nvPr/>
        </p:nvSpPr>
        <p:spPr>
          <a:xfrm>
            <a:off x="3605213" y="2194157"/>
            <a:ext cx="3442837" cy="2215827"/>
          </a:xfrm>
          <a:prstGeom prst="wedgeEllipseCallout">
            <a:avLst>
              <a:gd name="adj1" fmla="val -19293"/>
              <a:gd name="adj2" fmla="val 4815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TextBox 2"/>
          <p:cNvSpPr txBox="1"/>
          <p:nvPr/>
        </p:nvSpPr>
        <p:spPr>
          <a:xfrm>
            <a:off x="4002624" y="1552362"/>
            <a:ext cx="299420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להפסקה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קבעו מהו הנתון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שחסר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לפתרון השאלה?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וקיבעו את ערכו.</a:t>
            </a:r>
          </a:p>
        </p:txBody>
      </p:sp>
    </p:spTree>
    <p:extLst>
      <p:ext uri="{BB962C8B-B14F-4D97-AF65-F5344CB8AC3E}">
        <p14:creationId xmlns:p14="http://schemas.microsoft.com/office/powerpoint/2010/main" val="402102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88619" y="2206079"/>
            <a:ext cx="453390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he-IL" sz="8000" b="0" i="0" u="none" strike="noStrike" kern="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הפסקה</a:t>
            </a:r>
          </a:p>
        </p:txBody>
      </p:sp>
    </p:spTree>
    <p:extLst>
      <p:ext uri="{BB962C8B-B14F-4D97-AF65-F5344CB8AC3E}">
        <p14:creationId xmlns:p14="http://schemas.microsoft.com/office/powerpoint/2010/main" val="32400772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2025282" y="35884"/>
            <a:ext cx="6427829" cy="830997"/>
            <a:chOff x="2055911" y="925719"/>
            <a:chExt cx="6427829" cy="830997"/>
          </a:xfrm>
        </p:grpSpPr>
        <p:sp>
          <p:nvSpPr>
            <p:cNvPr id="13" name="TextBox 12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17057" y="1132804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78679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32" name="מלבן מעוגל 31"/>
          <p:cNvSpPr/>
          <p:nvPr/>
        </p:nvSpPr>
        <p:spPr>
          <a:xfrm>
            <a:off x="10287810" y="1676270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31" name="מלבן מעוגל 30"/>
          <p:cNvSpPr/>
          <p:nvPr/>
        </p:nvSpPr>
        <p:spPr>
          <a:xfrm>
            <a:off x="8839607" y="965226"/>
            <a:ext cx="3132168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33" name="מלבן מעוגל 32"/>
          <p:cNvSpPr/>
          <p:nvPr/>
        </p:nvSpPr>
        <p:spPr>
          <a:xfrm>
            <a:off x="8642453" y="199664"/>
            <a:ext cx="332932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39" name="מלבן מעוגל 38"/>
          <p:cNvSpPr/>
          <p:nvPr/>
        </p:nvSpPr>
        <p:spPr>
          <a:xfrm>
            <a:off x="1852958" y="1455329"/>
            <a:ext cx="2904607" cy="715089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365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gram</a:t>
            </a:r>
            <a:endParaRPr kumimoji="0" lang="he-IL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12" name="מלבן מעוגל 11"/>
          <p:cNvSpPr/>
          <p:nvPr/>
        </p:nvSpPr>
        <p:spPr>
          <a:xfrm>
            <a:off x="-282726" y="5358025"/>
            <a:ext cx="8216393" cy="16325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4" name="מלבן מעוגל 83"/>
          <p:cNvSpPr/>
          <p:nvPr/>
        </p:nvSpPr>
        <p:spPr>
          <a:xfrm>
            <a:off x="6306993" y="1519455"/>
            <a:ext cx="1379663" cy="61293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31981" y="1428152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10310559" y="343133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22" name="מחבר חץ ישר 21"/>
          <p:cNvCxnSpPr/>
          <p:nvPr/>
        </p:nvCxnSpPr>
        <p:spPr>
          <a:xfrm flipV="1">
            <a:off x="4114800" y="4838339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>
            <a:off x="3118779" y="2824801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מלבן מעוגל 28"/>
          <p:cNvSpPr/>
          <p:nvPr/>
        </p:nvSpPr>
        <p:spPr>
          <a:xfrm>
            <a:off x="6967945" y="4424404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2182948" y="4415086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53" name="מחבר חץ ישר 52"/>
          <p:cNvCxnSpPr/>
          <p:nvPr/>
        </p:nvCxnSpPr>
        <p:spPr>
          <a:xfrm flipV="1">
            <a:off x="7749173" y="2860298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מלבן מעוגל 34"/>
          <p:cNvSpPr/>
          <p:nvPr/>
        </p:nvSpPr>
        <p:spPr>
          <a:xfrm>
            <a:off x="7051791" y="87779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6" name="מלבן מעוגל 35"/>
          <p:cNvSpPr/>
          <p:nvPr/>
        </p:nvSpPr>
        <p:spPr>
          <a:xfrm>
            <a:off x="5358685" y="845973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7" name="מלבן מעוגל 36"/>
          <p:cNvSpPr/>
          <p:nvPr/>
        </p:nvSpPr>
        <p:spPr>
          <a:xfrm>
            <a:off x="3776039" y="850372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38" name="מלבן מעוגל 37"/>
          <p:cNvSpPr/>
          <p:nvPr/>
        </p:nvSpPr>
        <p:spPr>
          <a:xfrm>
            <a:off x="2375120" y="82113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342362" y="7000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26234" y="700098"/>
            <a:ext cx="4571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72676" y="7000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8" name="כוכב עם 6 פינות 47"/>
          <p:cNvSpPr/>
          <p:nvPr/>
        </p:nvSpPr>
        <p:spPr>
          <a:xfrm>
            <a:off x="1341550" y="1683630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כוכב עם 6 פינות 48"/>
          <p:cNvSpPr/>
          <p:nvPr/>
        </p:nvSpPr>
        <p:spPr>
          <a:xfrm>
            <a:off x="1399794" y="4571513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כוכב עם 6 פינות 49"/>
          <p:cNvSpPr/>
          <p:nvPr/>
        </p:nvSpPr>
        <p:spPr>
          <a:xfrm>
            <a:off x="8812295" y="1660374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כוכב עם 6 פינות 50"/>
          <p:cNvSpPr/>
          <p:nvPr/>
        </p:nvSpPr>
        <p:spPr>
          <a:xfrm>
            <a:off x="8812295" y="4571513"/>
            <a:ext cx="560186" cy="537219"/>
          </a:xfrm>
          <a:prstGeom prst="star6">
            <a:avLst>
              <a:gd name="adj" fmla="val 25933"/>
              <a:gd name="hf" fmla="val 1154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הסבר אליפטי 1"/>
          <p:cNvSpPr/>
          <p:nvPr/>
        </p:nvSpPr>
        <p:spPr>
          <a:xfrm>
            <a:off x="3605213" y="2194157"/>
            <a:ext cx="3442837" cy="2215827"/>
          </a:xfrm>
          <a:prstGeom prst="wedgeEllipseCallout">
            <a:avLst>
              <a:gd name="adj1" fmla="val -19293"/>
              <a:gd name="adj2" fmla="val 4815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790108" y="1426847"/>
            <a:ext cx="31255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להפסקה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קבעו מהו הנתון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שחסר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לפתרון השאלה?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וקיבעו את ערכו.</a:t>
            </a:r>
          </a:p>
        </p:txBody>
      </p:sp>
    </p:spTree>
    <p:extLst>
      <p:ext uri="{BB962C8B-B14F-4D97-AF65-F5344CB8AC3E}">
        <p14:creationId xmlns:p14="http://schemas.microsoft.com/office/powerpoint/2010/main" val="24449293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2025282" y="35884"/>
            <a:ext cx="6427829" cy="830997"/>
            <a:chOff x="2055911" y="925719"/>
            <a:chExt cx="6427829" cy="830997"/>
          </a:xfrm>
        </p:grpSpPr>
        <p:sp>
          <p:nvSpPr>
            <p:cNvPr id="13" name="TextBox 12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17057" y="1132804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78679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32" name="מלבן מעוגל 31"/>
          <p:cNvSpPr/>
          <p:nvPr/>
        </p:nvSpPr>
        <p:spPr>
          <a:xfrm>
            <a:off x="10287810" y="1676270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31" name="מלבן מעוגל 30"/>
          <p:cNvSpPr/>
          <p:nvPr/>
        </p:nvSpPr>
        <p:spPr>
          <a:xfrm>
            <a:off x="8839607" y="965226"/>
            <a:ext cx="3132168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33" name="מלבן מעוגל 32"/>
          <p:cNvSpPr/>
          <p:nvPr/>
        </p:nvSpPr>
        <p:spPr>
          <a:xfrm>
            <a:off x="8642453" y="199664"/>
            <a:ext cx="332932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39" name="מלבן מעוגל 38"/>
          <p:cNvSpPr/>
          <p:nvPr/>
        </p:nvSpPr>
        <p:spPr>
          <a:xfrm>
            <a:off x="1852958" y="1455329"/>
            <a:ext cx="2904607" cy="715089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365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gram</a:t>
            </a:r>
            <a:endParaRPr kumimoji="0" lang="he-IL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12" name="מלבן מעוגל 11"/>
          <p:cNvSpPr/>
          <p:nvPr/>
        </p:nvSpPr>
        <p:spPr>
          <a:xfrm>
            <a:off x="-341832" y="5556466"/>
            <a:ext cx="8216393" cy="16325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4" name="מלבן מעוגל 83"/>
          <p:cNvSpPr/>
          <p:nvPr/>
        </p:nvSpPr>
        <p:spPr>
          <a:xfrm>
            <a:off x="6306993" y="1519455"/>
            <a:ext cx="1379663" cy="61293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31981" y="1428152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10310559" y="343133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22" name="מחבר חץ ישר 21"/>
          <p:cNvCxnSpPr/>
          <p:nvPr/>
        </p:nvCxnSpPr>
        <p:spPr>
          <a:xfrm flipV="1">
            <a:off x="4114800" y="4838339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>
            <a:off x="3118779" y="2824801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מלבן מעוגל 28"/>
          <p:cNvSpPr/>
          <p:nvPr/>
        </p:nvSpPr>
        <p:spPr>
          <a:xfrm>
            <a:off x="6967945" y="4424404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2182948" y="4415086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53" name="מחבר חץ ישר 52"/>
          <p:cNvCxnSpPr/>
          <p:nvPr/>
        </p:nvCxnSpPr>
        <p:spPr>
          <a:xfrm flipV="1">
            <a:off x="7749173" y="2860298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מלבן מעוגל 34"/>
          <p:cNvSpPr/>
          <p:nvPr/>
        </p:nvSpPr>
        <p:spPr>
          <a:xfrm>
            <a:off x="7051791" y="87779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6" name="מלבן מעוגל 35"/>
          <p:cNvSpPr/>
          <p:nvPr/>
        </p:nvSpPr>
        <p:spPr>
          <a:xfrm>
            <a:off x="5358685" y="845973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37" name="מלבן מעוגל 36"/>
          <p:cNvSpPr/>
          <p:nvPr/>
        </p:nvSpPr>
        <p:spPr>
          <a:xfrm>
            <a:off x="3776039" y="850372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38" name="מלבן מעוגל 37"/>
          <p:cNvSpPr/>
          <p:nvPr/>
        </p:nvSpPr>
        <p:spPr>
          <a:xfrm>
            <a:off x="2375120" y="821138"/>
            <a:ext cx="744569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342362" y="7000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26234" y="700098"/>
            <a:ext cx="4571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72676" y="7000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8" name="כוכב עם 6 פינות 47"/>
          <p:cNvSpPr/>
          <p:nvPr/>
        </p:nvSpPr>
        <p:spPr>
          <a:xfrm>
            <a:off x="1341550" y="1683630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כוכב עם 6 פינות 48"/>
          <p:cNvSpPr/>
          <p:nvPr/>
        </p:nvSpPr>
        <p:spPr>
          <a:xfrm>
            <a:off x="1399794" y="4571513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כוכב עם 6 פינות 49"/>
          <p:cNvSpPr/>
          <p:nvPr/>
        </p:nvSpPr>
        <p:spPr>
          <a:xfrm>
            <a:off x="8812295" y="1660374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כוכב עם 6 פינות 50"/>
          <p:cNvSpPr/>
          <p:nvPr/>
        </p:nvSpPr>
        <p:spPr>
          <a:xfrm>
            <a:off x="8812295" y="4571513"/>
            <a:ext cx="560186" cy="537219"/>
          </a:xfrm>
          <a:prstGeom prst="star6">
            <a:avLst>
              <a:gd name="adj" fmla="val 25933"/>
              <a:gd name="hf" fmla="val 1154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הסבר אליפטי 1"/>
          <p:cNvSpPr/>
          <p:nvPr/>
        </p:nvSpPr>
        <p:spPr>
          <a:xfrm>
            <a:off x="3605213" y="2194157"/>
            <a:ext cx="3442837" cy="2215827"/>
          </a:xfrm>
          <a:prstGeom prst="wedgeEllipseCallout">
            <a:avLst>
              <a:gd name="adj1" fmla="val -19293"/>
              <a:gd name="adj2" fmla="val 4815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" name="מלבן מעוגל 39"/>
          <p:cNvSpPr/>
          <p:nvPr/>
        </p:nvSpPr>
        <p:spPr>
          <a:xfrm>
            <a:off x="2023227" y="2014568"/>
            <a:ext cx="1041780" cy="612934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Mw</a:t>
            </a:r>
            <a:r>
              <a:rPr lang="en-US" sz="2000" baseline="-25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HCl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857301" y="2164555"/>
                <a:ext cx="3024347" cy="46294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/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1+35.5= 36.5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7301" y="2164555"/>
                <a:ext cx="3024347" cy="462947"/>
              </a:xfrm>
              <a:prstGeom prst="rect">
                <a:avLst/>
              </a:prstGeom>
              <a:blipFill>
                <a:blip r:embed="rId3"/>
                <a:stretch>
                  <a:fillRect l="-1613" t="-2632" b="-1315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קבוצה 45"/>
          <p:cNvGrpSpPr/>
          <p:nvPr/>
        </p:nvGrpSpPr>
        <p:grpSpPr>
          <a:xfrm>
            <a:off x="748733" y="2504060"/>
            <a:ext cx="1552969" cy="1155295"/>
            <a:chOff x="320533" y="5211515"/>
            <a:chExt cx="1552969" cy="1155295"/>
          </a:xfrm>
        </p:grpSpPr>
        <p:grpSp>
          <p:nvGrpSpPr>
            <p:cNvPr id="47" name="קבוצה 46"/>
            <p:cNvGrpSpPr/>
            <p:nvPr/>
          </p:nvGrpSpPr>
          <p:grpSpPr>
            <a:xfrm>
              <a:off x="320533" y="5211515"/>
              <a:ext cx="1552969" cy="1108305"/>
              <a:chOff x="4853623" y="1277316"/>
              <a:chExt cx="2773680" cy="2352647"/>
            </a:xfrm>
            <a:noFill/>
          </p:grpSpPr>
          <p:sp>
            <p:nvSpPr>
              <p:cNvPr id="56" name="משולש שווה-שוקיים 55"/>
              <p:cNvSpPr/>
              <p:nvPr/>
            </p:nvSpPr>
            <p:spPr>
              <a:xfrm>
                <a:off x="4853623" y="1277316"/>
                <a:ext cx="2773680" cy="2352647"/>
              </a:xfrm>
              <a:prstGeom prst="triangle">
                <a:avLst/>
              </a:prstGeom>
              <a:grpFill/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57" name="מחבר ישר 56"/>
              <p:cNvCxnSpPr/>
              <p:nvPr/>
            </p:nvCxnSpPr>
            <p:spPr>
              <a:xfrm>
                <a:off x="5394643" y="2677920"/>
                <a:ext cx="1691640" cy="0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מחבר ישר 57"/>
              <p:cNvCxnSpPr/>
              <p:nvPr/>
            </p:nvCxnSpPr>
            <p:spPr>
              <a:xfrm>
                <a:off x="6199575" y="2677920"/>
                <a:ext cx="0" cy="952043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מלבן 51"/>
            <p:cNvSpPr/>
            <p:nvPr/>
          </p:nvSpPr>
          <p:spPr>
            <a:xfrm>
              <a:off x="1271122" y="5885986"/>
              <a:ext cx="37695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n</a:t>
              </a:r>
              <a:endPara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</a:endParaRPr>
            </a:p>
          </p:txBody>
        </p:sp>
        <p:sp>
          <p:nvSpPr>
            <p:cNvPr id="54" name="מלבן 53"/>
            <p:cNvSpPr/>
            <p:nvPr/>
          </p:nvSpPr>
          <p:spPr>
            <a:xfrm>
              <a:off x="859667" y="5367646"/>
              <a:ext cx="466794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m</a:t>
              </a:r>
              <a:endPara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55" name="מלבן 54"/>
            <p:cNvSpPr/>
            <p:nvPr/>
          </p:nvSpPr>
          <p:spPr>
            <a:xfrm>
              <a:off x="419205" y="5905145"/>
              <a:ext cx="723275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Mw</a:t>
              </a:r>
              <a:endPara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</a:endParaRPr>
            </a:p>
          </p:txBody>
        </p:sp>
      </p:grpSp>
      <p:sp>
        <p:nvSpPr>
          <p:cNvPr id="5" name="תרשים זרימה: מחבר 4"/>
          <p:cNvSpPr/>
          <p:nvPr/>
        </p:nvSpPr>
        <p:spPr>
          <a:xfrm>
            <a:off x="786683" y="3092754"/>
            <a:ext cx="716470" cy="680010"/>
          </a:xfrm>
          <a:prstGeom prst="flowChartConnector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7" name="תרשים זרימה: מחבר 66"/>
          <p:cNvSpPr/>
          <p:nvPr/>
        </p:nvSpPr>
        <p:spPr>
          <a:xfrm>
            <a:off x="1203298" y="2512379"/>
            <a:ext cx="661740" cy="651488"/>
          </a:xfrm>
          <a:prstGeom prst="flowChartConnector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3905204" y="1305933"/>
            <a:ext cx="2747053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להפסקה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קבעו מהו הנתון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שחסר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לפתרון השאלה?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FF00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וקיבעו את ערכו.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מלבן מעוגל 58"/>
              <p:cNvSpPr/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lvl="0"/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  <m: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]</a:t>
                </a:r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59" name="מלבן מעוגל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blipFill>
                <a:blip r:embed="rId4"/>
                <a:stretch>
                  <a:fillRect t="-7407" r="-4110" b="-234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554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5" grpId="0"/>
      <p:bldP spid="5" grpId="0" animBg="1"/>
      <p:bldP spid="67" grpId="0" animBg="1"/>
      <p:bldP spid="9" grpId="0"/>
      <p:bldP spid="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0" y="213094"/>
            <a:ext cx="12192001" cy="720000"/>
          </a:xfrm>
        </p:spPr>
        <p:txBody>
          <a:bodyPr/>
          <a:lstStyle/>
          <a:p>
            <a:r>
              <a:rPr lang="he-IL" b="0" dirty="0"/>
              <a:t>מה נלמד היום? 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510016" y="1032825"/>
            <a:ext cx="11029093" cy="4792349"/>
          </a:xfrm>
        </p:spPr>
        <p:txBody>
          <a:bodyPr>
            <a:normAutofit/>
          </a:bodyPr>
          <a:lstStyle/>
          <a:p>
            <a:pPr marL="714375" indent="-714375">
              <a:lnSpc>
                <a:spcPct val="200000"/>
              </a:lnSpc>
              <a:spcAft>
                <a:spcPts val="0"/>
              </a:spcAft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dirty="0">
                <a:solidFill>
                  <a:srgbClr val="0000CC"/>
                </a:solidFill>
              </a:rPr>
              <a:t>נבין מהו המידע שמתקבל בניסוח של תגובה כימית.</a:t>
            </a:r>
          </a:p>
          <a:p>
            <a:pPr marL="714375" indent="-714375">
              <a:lnSpc>
                <a:spcPct val="200000"/>
              </a:lnSpc>
              <a:spcBef>
                <a:spcPts val="600"/>
              </a:spcBef>
              <a:spcAft>
                <a:spcPts val="0"/>
              </a:spcAft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dirty="0">
                <a:solidFill>
                  <a:srgbClr val="0000CC"/>
                </a:solidFill>
              </a:rPr>
              <a:t>נלמד כיצד מחשבים את כמויות החומרים המעורבים בתגובה.</a:t>
            </a:r>
          </a:p>
          <a:p>
            <a:pPr marL="714375" indent="-714375">
              <a:lnSpc>
                <a:spcPct val="200000"/>
              </a:lnSpc>
              <a:spcBef>
                <a:spcPts val="600"/>
              </a:spcBef>
              <a:spcAft>
                <a:spcPts val="0"/>
              </a:spcAft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</a:pPr>
            <a:r>
              <a:rPr lang="he-IL" dirty="0">
                <a:solidFill>
                  <a:srgbClr val="0000CC"/>
                </a:solidFill>
              </a:rPr>
              <a:t>נתרגל את הנלמד. </a:t>
            </a:r>
          </a:p>
          <a:p>
            <a:pPr>
              <a:lnSpc>
                <a:spcPct val="200000"/>
              </a:lnSpc>
            </a:pPr>
            <a:endParaRPr lang="he-IL" dirty="0">
              <a:solidFill>
                <a:schemeClr val="tx1"/>
              </a:solidFill>
            </a:endParaRPr>
          </a:p>
        </p:txBody>
      </p:sp>
      <p:cxnSp>
        <p:nvCxnSpPr>
          <p:cNvPr id="4" name="מחבר ישר 3"/>
          <p:cNvCxnSpPr/>
          <p:nvPr/>
        </p:nvCxnSpPr>
        <p:spPr>
          <a:xfrm>
            <a:off x="4236720" y="933094"/>
            <a:ext cx="367284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717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2025282" y="35884"/>
            <a:ext cx="6427829" cy="830997"/>
            <a:chOff x="2055911" y="925719"/>
            <a:chExt cx="6427829" cy="830997"/>
          </a:xfrm>
        </p:grpSpPr>
        <p:sp>
          <p:nvSpPr>
            <p:cNvPr id="13" name="TextBox 12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17057" y="1132804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78679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32" name="מלבן מעוגל 31"/>
          <p:cNvSpPr/>
          <p:nvPr/>
        </p:nvSpPr>
        <p:spPr>
          <a:xfrm>
            <a:off x="10314133" y="1660374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31" name="מלבן מעוגל 30"/>
          <p:cNvSpPr/>
          <p:nvPr/>
        </p:nvSpPr>
        <p:spPr>
          <a:xfrm>
            <a:off x="8685004" y="965226"/>
            <a:ext cx="3286771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33" name="מלבן מעוגל 32"/>
          <p:cNvSpPr/>
          <p:nvPr/>
        </p:nvSpPr>
        <p:spPr>
          <a:xfrm>
            <a:off x="8685004" y="199664"/>
            <a:ext cx="3286771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39" name="מלבן מעוגל 38"/>
          <p:cNvSpPr/>
          <p:nvPr/>
        </p:nvSpPr>
        <p:spPr>
          <a:xfrm>
            <a:off x="1851579" y="1407980"/>
            <a:ext cx="2904607" cy="715089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365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gram</a:t>
            </a:r>
            <a:endParaRPr kumimoji="0" lang="he-IL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4" name="מלבן מעוגל 23"/>
          <p:cNvSpPr/>
          <p:nvPr/>
        </p:nvSpPr>
        <p:spPr>
          <a:xfrm>
            <a:off x="7449085" y="1006165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41" name="מלבן מעוגל 40"/>
          <p:cNvSpPr/>
          <p:nvPr/>
        </p:nvSpPr>
        <p:spPr>
          <a:xfrm>
            <a:off x="2510166" y="1002319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12" name="מלבן מעוגל 11"/>
          <p:cNvSpPr/>
          <p:nvPr/>
        </p:nvSpPr>
        <p:spPr>
          <a:xfrm>
            <a:off x="-53587" y="5723049"/>
            <a:ext cx="8216393" cy="16325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3" name="מלבן מעוגל 82"/>
          <p:cNvSpPr/>
          <p:nvPr/>
        </p:nvSpPr>
        <p:spPr>
          <a:xfrm>
            <a:off x="2025282" y="2102760"/>
            <a:ext cx="972834" cy="561856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Mw</a:t>
            </a:r>
            <a:r>
              <a:rPr lang="en-US" baseline="-25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HCl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84" name="מלבן מעוגל 83"/>
          <p:cNvSpPr/>
          <p:nvPr/>
        </p:nvSpPr>
        <p:spPr>
          <a:xfrm>
            <a:off x="6306993" y="1519455"/>
            <a:ext cx="1379663" cy="61293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31981" y="1428152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10310559" y="347705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22" name="מחבר חץ ישר 21"/>
          <p:cNvCxnSpPr/>
          <p:nvPr/>
        </p:nvCxnSpPr>
        <p:spPr>
          <a:xfrm flipV="1">
            <a:off x="4114800" y="4838339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>
            <a:off x="3118779" y="2824801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51250" y="3847640"/>
                <a:ext cx="1057891" cy="4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HCl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Mw</m:t>
                        </m:r>
                      </m:den>
                    </m:f>
                  </m:oMath>
                </a14:m>
                <a:endParaRPr kumimoji="0" lang="he-IL" sz="2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250" y="3847640"/>
                <a:ext cx="1057891" cy="492699"/>
              </a:xfrm>
              <a:prstGeom prst="rect">
                <a:avLst/>
              </a:prstGeom>
              <a:blipFill>
                <a:blip r:embed="rId5"/>
                <a:stretch>
                  <a:fillRect l="-16667" t="-8642" b="-2222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מלבן מעוגל 28"/>
          <p:cNvSpPr/>
          <p:nvPr/>
        </p:nvSpPr>
        <p:spPr>
          <a:xfrm>
            <a:off x="6813342" y="4438570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grpSp>
        <p:nvGrpSpPr>
          <p:cNvPr id="34" name="קבוצה 33"/>
          <p:cNvGrpSpPr/>
          <p:nvPr/>
        </p:nvGrpSpPr>
        <p:grpSpPr>
          <a:xfrm>
            <a:off x="752714" y="2491377"/>
            <a:ext cx="1552969" cy="1155295"/>
            <a:chOff x="320533" y="5211515"/>
            <a:chExt cx="1552969" cy="1155295"/>
          </a:xfrm>
        </p:grpSpPr>
        <p:grpSp>
          <p:nvGrpSpPr>
            <p:cNvPr id="46" name="קבוצה 45"/>
            <p:cNvGrpSpPr/>
            <p:nvPr/>
          </p:nvGrpSpPr>
          <p:grpSpPr>
            <a:xfrm>
              <a:off x="320533" y="5211515"/>
              <a:ext cx="1552969" cy="1108305"/>
              <a:chOff x="4853623" y="1277316"/>
              <a:chExt cx="2773680" cy="2352647"/>
            </a:xfrm>
            <a:noFill/>
          </p:grpSpPr>
          <p:sp>
            <p:nvSpPr>
              <p:cNvPr id="50" name="משולש שווה-שוקיים 49"/>
              <p:cNvSpPr/>
              <p:nvPr/>
            </p:nvSpPr>
            <p:spPr>
              <a:xfrm>
                <a:off x="4853623" y="1277316"/>
                <a:ext cx="2773680" cy="2352647"/>
              </a:xfrm>
              <a:prstGeom prst="triangle">
                <a:avLst/>
              </a:prstGeom>
              <a:grpFill/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51" name="מחבר ישר 50"/>
              <p:cNvCxnSpPr/>
              <p:nvPr/>
            </p:nvCxnSpPr>
            <p:spPr>
              <a:xfrm>
                <a:off x="5394643" y="2677920"/>
                <a:ext cx="1691640" cy="0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מחבר ישר 51"/>
              <p:cNvCxnSpPr/>
              <p:nvPr/>
            </p:nvCxnSpPr>
            <p:spPr>
              <a:xfrm>
                <a:off x="6199575" y="2677920"/>
                <a:ext cx="0" cy="952043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מלבן 46"/>
            <p:cNvSpPr/>
            <p:nvPr/>
          </p:nvSpPr>
          <p:spPr>
            <a:xfrm>
              <a:off x="1271122" y="5885986"/>
              <a:ext cx="37695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n</a:t>
              </a:r>
              <a:endPara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</a:endParaRPr>
            </a:p>
          </p:txBody>
        </p:sp>
        <p:sp>
          <p:nvSpPr>
            <p:cNvPr id="48" name="מלבן 47"/>
            <p:cNvSpPr/>
            <p:nvPr/>
          </p:nvSpPr>
          <p:spPr>
            <a:xfrm>
              <a:off x="859667" y="5367646"/>
              <a:ext cx="466794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m</a:t>
              </a:r>
              <a:endPara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49" name="מלבן 48"/>
            <p:cNvSpPr/>
            <p:nvPr/>
          </p:nvSpPr>
          <p:spPr>
            <a:xfrm>
              <a:off x="419205" y="5905145"/>
              <a:ext cx="723275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Mw</a:t>
              </a:r>
              <a:endPara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</a:endParaRPr>
            </a:p>
          </p:txBody>
        </p:sp>
      </p:grpSp>
      <p:cxnSp>
        <p:nvCxnSpPr>
          <p:cNvPr id="53" name="מחבר חץ ישר 52"/>
          <p:cNvCxnSpPr/>
          <p:nvPr/>
        </p:nvCxnSpPr>
        <p:spPr>
          <a:xfrm flipV="1">
            <a:off x="7749173" y="2860298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292263" y="3808035"/>
                <a:ext cx="776908" cy="52988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365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36</m:t>
                        </m:r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.</m:t>
                        </m:r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5</m:t>
                        </m:r>
                      </m:den>
                    </m:f>
                  </m:oMath>
                </a14:m>
                <a:endParaRPr kumimoji="0" lang="he-IL" sz="2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263" y="3808035"/>
                <a:ext cx="776908" cy="529889"/>
              </a:xfrm>
              <a:prstGeom prst="rect">
                <a:avLst/>
              </a:prstGeom>
              <a:blipFill>
                <a:blip r:embed="rId6"/>
                <a:stretch>
                  <a:fillRect l="-23622" t="-2299" b="-1954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2221208" y="3903044"/>
            <a:ext cx="776908" cy="369332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</a:rPr>
              <a:t>=10 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0" name="מלבן מעוגל 59"/>
          <p:cNvSpPr/>
          <p:nvPr/>
        </p:nvSpPr>
        <p:spPr>
          <a:xfrm>
            <a:off x="2036226" y="4457807"/>
            <a:ext cx="2165105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28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745152" y="863641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66" name="כוכב עם 6 פינות 65"/>
          <p:cNvSpPr/>
          <p:nvPr/>
        </p:nvSpPr>
        <p:spPr>
          <a:xfrm>
            <a:off x="1341550" y="1683630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7" name="כוכב עם 6 פינות 66"/>
          <p:cNvSpPr/>
          <p:nvPr/>
        </p:nvSpPr>
        <p:spPr>
          <a:xfrm>
            <a:off x="1399794" y="4571513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8" name="כוכב עם 6 פינות 67"/>
          <p:cNvSpPr/>
          <p:nvPr/>
        </p:nvSpPr>
        <p:spPr>
          <a:xfrm>
            <a:off x="8812295" y="1660374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9" name="כוכב עם 6 פינות 68"/>
          <p:cNvSpPr/>
          <p:nvPr/>
        </p:nvSpPr>
        <p:spPr>
          <a:xfrm>
            <a:off x="8812295" y="4571513"/>
            <a:ext cx="560186" cy="537219"/>
          </a:xfrm>
          <a:prstGeom prst="star6">
            <a:avLst>
              <a:gd name="adj" fmla="val 25933"/>
              <a:gd name="hf" fmla="val 1154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30487" y="2207650"/>
                <a:ext cx="1393984" cy="46294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/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 36.5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0487" y="2207650"/>
                <a:ext cx="1393984" cy="462947"/>
              </a:xfrm>
              <a:prstGeom prst="rect">
                <a:avLst/>
              </a:prstGeom>
              <a:blipFill>
                <a:blip r:embed="rId7"/>
                <a:stretch>
                  <a:fillRect l="-3057" b="-921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מלבן מעוגל 42"/>
          <p:cNvSpPr/>
          <p:nvPr/>
        </p:nvSpPr>
        <p:spPr>
          <a:xfrm>
            <a:off x="2115847" y="4403805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מלבן מעוגל 43"/>
              <p:cNvSpPr/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lvl="0"/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  <m: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]</a:t>
                </a:r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מלבן מעוגל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blipFill>
                <a:blip r:embed="rId8"/>
                <a:stretch>
                  <a:fillRect t="-7407" r="-4110" b="-234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711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6" grpId="0"/>
      <p:bldP spid="57" grpId="0"/>
      <p:bldP spid="58" grpId="0"/>
      <p:bldP spid="60" grpId="0"/>
      <p:bldP spid="4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2025282" y="35884"/>
            <a:ext cx="6427829" cy="830997"/>
            <a:chOff x="2055911" y="925719"/>
            <a:chExt cx="6427829" cy="830997"/>
          </a:xfrm>
        </p:grpSpPr>
        <p:sp>
          <p:nvSpPr>
            <p:cNvPr id="13" name="TextBox 12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17057" y="1132804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78679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32" name="מלבן מעוגל 31"/>
          <p:cNvSpPr/>
          <p:nvPr/>
        </p:nvSpPr>
        <p:spPr>
          <a:xfrm>
            <a:off x="10314133" y="1660374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31" name="מלבן מעוגל 30"/>
          <p:cNvSpPr/>
          <p:nvPr/>
        </p:nvSpPr>
        <p:spPr>
          <a:xfrm>
            <a:off x="8642452" y="965226"/>
            <a:ext cx="3329323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33" name="מלבן מעוגל 32"/>
          <p:cNvSpPr/>
          <p:nvPr/>
        </p:nvSpPr>
        <p:spPr>
          <a:xfrm>
            <a:off x="8642452" y="199664"/>
            <a:ext cx="3329323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39" name="מלבן מעוגל 38"/>
          <p:cNvSpPr/>
          <p:nvPr/>
        </p:nvSpPr>
        <p:spPr>
          <a:xfrm>
            <a:off x="1852958" y="1455329"/>
            <a:ext cx="2904607" cy="715089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365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gram</a:t>
            </a:r>
            <a:endParaRPr kumimoji="0" lang="he-IL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4" name="מלבן מעוגל 23"/>
          <p:cNvSpPr/>
          <p:nvPr/>
        </p:nvSpPr>
        <p:spPr>
          <a:xfrm>
            <a:off x="7449085" y="1006165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41" name="מלבן מעוגל 40"/>
          <p:cNvSpPr/>
          <p:nvPr/>
        </p:nvSpPr>
        <p:spPr>
          <a:xfrm>
            <a:off x="2510166" y="1002319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12" name="מלבן מעוגל 11"/>
          <p:cNvSpPr/>
          <p:nvPr/>
        </p:nvSpPr>
        <p:spPr>
          <a:xfrm>
            <a:off x="-529737" y="5394646"/>
            <a:ext cx="8578998" cy="16325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מלבן מעוגל 82"/>
              <p:cNvSpPr/>
              <p:nvPr/>
            </p:nvSpPr>
            <p:spPr>
              <a:xfrm>
                <a:off x="2025282" y="2059121"/>
                <a:ext cx="2289544" cy="665998"/>
              </a:xfrm>
              <a:prstGeom prst="round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HCl</a:t>
                </a: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 36.5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83" name="מלבן מעוגל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282" y="2059121"/>
                <a:ext cx="2289544" cy="665998"/>
              </a:xfrm>
              <a:prstGeom prst="roundRect">
                <a:avLst/>
              </a:prstGeom>
              <a:blipFill>
                <a:blip r:embed="rId3"/>
                <a:stretch>
                  <a:fillRect l="-532" b="-183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מלבן מעוגל 83"/>
          <p:cNvSpPr/>
          <p:nvPr/>
        </p:nvSpPr>
        <p:spPr>
          <a:xfrm>
            <a:off x="6306993" y="1519455"/>
            <a:ext cx="1379663" cy="61293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31981" y="1428152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10310559" y="347705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22" name="מחבר חץ ישר 21"/>
          <p:cNvCxnSpPr/>
          <p:nvPr/>
        </p:nvCxnSpPr>
        <p:spPr>
          <a:xfrm flipV="1">
            <a:off x="4114800" y="4838339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>
            <a:off x="3118779" y="2824801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מלבן מעוגל 28"/>
          <p:cNvSpPr/>
          <p:nvPr/>
        </p:nvSpPr>
        <p:spPr>
          <a:xfrm>
            <a:off x="6963725" y="4412253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53" name="מחבר חץ ישר 52"/>
          <p:cNvCxnSpPr/>
          <p:nvPr/>
        </p:nvCxnSpPr>
        <p:spPr>
          <a:xfrm flipV="1">
            <a:off x="7749173" y="2860298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מלבן מעוגל 59"/>
          <p:cNvSpPr/>
          <p:nvPr/>
        </p:nvSpPr>
        <p:spPr>
          <a:xfrm>
            <a:off x="1989330" y="4468158"/>
            <a:ext cx="2165105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28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42" name="מלבן 41"/>
          <p:cNvSpPr/>
          <p:nvPr/>
        </p:nvSpPr>
        <p:spPr>
          <a:xfrm>
            <a:off x="4380054" y="4350896"/>
            <a:ext cx="228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יחסי מולים</a:t>
            </a:r>
            <a:endParaRPr lang="en-US" sz="2400" dirty="0">
              <a:solidFill>
                <a:srgbClr val="002E8A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292757" y="4970156"/>
                <a:ext cx="1471965" cy="945011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lang="he-IL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HCl</m:t>
                          </m:r>
                          <m:r>
                            <a:rPr lang="he-IL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r>
                            <a:rPr lang="he-IL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2</m:t>
                          </m:r>
                          <m:sSub>
                            <m:sSubPr>
                              <m:ctrlPr>
                                <a:rPr lang="he-IL" sz="24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Cl</m:t>
                              </m:r>
                            </m:e>
                            <m:sub>
                              <m:r>
                                <a:rPr lang="he-IL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2757" y="4970156"/>
                <a:ext cx="1471965" cy="945011"/>
              </a:xfrm>
              <a:prstGeom prst="roundRect">
                <a:avLst/>
              </a:prstGeom>
              <a:blipFill>
                <a:blip r:embed="rId4"/>
                <a:stretch>
                  <a:fillRect r="-33058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645036" y="4986678"/>
                <a:ext cx="617372" cy="911969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marR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lang="he-IL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10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HCl</m:t>
                          </m:r>
                          <m:r>
                            <a:rPr lang="he-IL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n</m:t>
                          </m:r>
                          <m:sSub>
                            <m:sSubPr>
                              <m:ctrlPr>
                                <a:rPr lang="he-IL" sz="24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Cl</m:t>
                              </m:r>
                            </m:e>
                            <m:sub>
                              <m:r>
                                <a:rPr lang="he-IL" sz="24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5036" y="4986678"/>
                <a:ext cx="617372" cy="911969"/>
              </a:xfrm>
              <a:prstGeom prst="roundRect">
                <a:avLst/>
              </a:prstGeom>
              <a:blipFill>
                <a:blip r:embed="rId5"/>
                <a:stretch>
                  <a:fillRect r="-177228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764722" y="5208490"/>
            <a:ext cx="9217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196272" y="6141859"/>
                <a:ext cx="2378858" cy="70160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altLang="he-IL" sz="28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</a:t>
                </a:r>
                <a:r>
                  <a:rPr lang="en-US" altLang="he-IL" sz="28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Cl</a:t>
                </a:r>
                <a:r>
                  <a:rPr lang="en-US" altLang="he-IL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2</a:t>
                </a:r>
                <a:r>
                  <a:rPr lang="en-US" sz="2800" dirty="0">
                    <a:solidFill>
                      <a:srgbClr val="0000CC"/>
                    </a:solidFill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en-US" sz="2800" i="1" dirty="0">
                    <a:solidFill>
                      <a:srgbClr val="0000CC"/>
                    </a:solidFill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800" b="0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2800" b="0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he-IL" sz="28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272" y="6141859"/>
                <a:ext cx="2378858" cy="701602"/>
              </a:xfrm>
              <a:prstGeom prst="rect">
                <a:avLst/>
              </a:prstGeom>
              <a:blipFill>
                <a:blip r:embed="rId7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מלבן מעוגל 63"/>
          <p:cNvSpPr/>
          <p:nvPr/>
        </p:nvSpPr>
        <p:spPr>
          <a:xfrm>
            <a:off x="6893099" y="4412253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5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sz="16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6132513" y="6222203"/>
            <a:ext cx="11865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r>
              <a:rPr lang="en-US" i="1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8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5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lang="he-IL" dirty="0">
              <a:solidFill>
                <a:srgbClr val="0000CC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45152" y="863641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279247" y="3068290"/>
                <a:ext cx="1057891" cy="4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HCl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Mw</m:t>
                        </m:r>
                      </m:den>
                    </m:f>
                  </m:oMath>
                </a14:m>
                <a:endParaRPr kumimoji="0" lang="he-IL" sz="2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9247" y="3068290"/>
                <a:ext cx="1057891" cy="492699"/>
              </a:xfrm>
              <a:prstGeom prst="rect">
                <a:avLst/>
              </a:prstGeom>
              <a:blipFill>
                <a:blip r:embed="rId8"/>
                <a:stretch>
                  <a:fillRect l="-17341" t="-8642" b="-2222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כוכב עם 6 פינות 57"/>
          <p:cNvSpPr/>
          <p:nvPr/>
        </p:nvSpPr>
        <p:spPr>
          <a:xfrm>
            <a:off x="1341550" y="1683630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9" name="כוכב עם 6 פינות 58"/>
          <p:cNvSpPr/>
          <p:nvPr/>
        </p:nvSpPr>
        <p:spPr>
          <a:xfrm>
            <a:off x="1399794" y="4571513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2" name="כוכב עם 6 פינות 61"/>
          <p:cNvSpPr/>
          <p:nvPr/>
        </p:nvSpPr>
        <p:spPr>
          <a:xfrm>
            <a:off x="8812295" y="1660374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6" name="כוכב עם 6 פינות 75"/>
          <p:cNvSpPr/>
          <p:nvPr/>
        </p:nvSpPr>
        <p:spPr>
          <a:xfrm>
            <a:off x="8812295" y="4571513"/>
            <a:ext cx="560186" cy="537219"/>
          </a:xfrm>
          <a:prstGeom prst="star6">
            <a:avLst>
              <a:gd name="adj" fmla="val 25933"/>
              <a:gd name="hf" fmla="val 1154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מלבן מעוגל 35"/>
              <p:cNvSpPr/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lvl="0"/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  <m: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]</a:t>
                </a:r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36" name="מלבן מעוגל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blipFill>
                <a:blip r:embed="rId4"/>
                <a:stretch>
                  <a:fillRect t="-7407" r="-4110" b="-234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864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2" grpId="0"/>
      <p:bldP spid="43" grpId="0"/>
      <p:bldP spid="44" grpId="0"/>
      <p:bldP spid="45" grpId="0"/>
      <p:bldP spid="56" grpId="0"/>
      <p:bldP spid="64" grpId="0"/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2025282" y="35884"/>
            <a:ext cx="6427829" cy="830997"/>
            <a:chOff x="2055911" y="925719"/>
            <a:chExt cx="6427829" cy="830997"/>
          </a:xfrm>
        </p:grpSpPr>
        <p:sp>
          <p:nvSpPr>
            <p:cNvPr id="13" name="TextBox 12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17057" y="1132804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78679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32" name="מלבן מעוגל 31"/>
          <p:cNvSpPr/>
          <p:nvPr/>
        </p:nvSpPr>
        <p:spPr>
          <a:xfrm>
            <a:off x="10314133" y="1660374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31" name="מלבן מעוגל 30"/>
          <p:cNvSpPr/>
          <p:nvPr/>
        </p:nvSpPr>
        <p:spPr>
          <a:xfrm>
            <a:off x="8800988" y="965226"/>
            <a:ext cx="3170787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33" name="מלבן מעוגל 32"/>
          <p:cNvSpPr/>
          <p:nvPr/>
        </p:nvSpPr>
        <p:spPr>
          <a:xfrm>
            <a:off x="8676918" y="199664"/>
            <a:ext cx="3294857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39" name="מלבן מעוגל 38"/>
          <p:cNvSpPr/>
          <p:nvPr/>
        </p:nvSpPr>
        <p:spPr>
          <a:xfrm>
            <a:off x="1852958" y="1455329"/>
            <a:ext cx="2904607" cy="65890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365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gram</a:t>
            </a:r>
            <a:endParaRPr kumimoji="0" lang="he-IL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40" name="מלבן מעוגל 39"/>
          <p:cNvSpPr/>
          <p:nvPr/>
        </p:nvSpPr>
        <p:spPr>
          <a:xfrm>
            <a:off x="6574741" y="2130951"/>
            <a:ext cx="886817" cy="561856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Mw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Cl2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24" name="מלבן מעוגל 23"/>
          <p:cNvSpPr/>
          <p:nvPr/>
        </p:nvSpPr>
        <p:spPr>
          <a:xfrm>
            <a:off x="7449085" y="1006165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41" name="מלבן מעוגל 40"/>
          <p:cNvSpPr/>
          <p:nvPr/>
        </p:nvSpPr>
        <p:spPr>
          <a:xfrm>
            <a:off x="2510166" y="1002319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12" name="מלבן מעוגל 11"/>
          <p:cNvSpPr/>
          <p:nvPr/>
        </p:nvSpPr>
        <p:spPr>
          <a:xfrm>
            <a:off x="-217345" y="5362864"/>
            <a:ext cx="8216393" cy="16325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מלבן מעוגל 82"/>
              <p:cNvSpPr/>
              <p:nvPr/>
            </p:nvSpPr>
            <p:spPr>
              <a:xfrm>
                <a:off x="2025282" y="2059121"/>
                <a:ext cx="2289544" cy="665998"/>
              </a:xfrm>
              <a:prstGeom prst="round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HCl</a:t>
                </a: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 36.5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83" name="מלבן מעוגל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282" y="2059121"/>
                <a:ext cx="2289544" cy="665998"/>
              </a:xfrm>
              <a:prstGeom prst="roundRect">
                <a:avLst/>
              </a:prstGeom>
              <a:blipFill>
                <a:blip r:embed="rId4"/>
                <a:stretch>
                  <a:fillRect l="-532" b="-183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מלבן מעוגל 83"/>
          <p:cNvSpPr/>
          <p:nvPr/>
        </p:nvSpPr>
        <p:spPr>
          <a:xfrm>
            <a:off x="6306993" y="1519455"/>
            <a:ext cx="1379663" cy="61293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30495" y="1442883"/>
            <a:ext cx="1210471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10310559" y="347705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22" name="מחבר חץ ישר 21"/>
          <p:cNvCxnSpPr/>
          <p:nvPr/>
        </p:nvCxnSpPr>
        <p:spPr>
          <a:xfrm flipV="1">
            <a:off x="4114800" y="4838339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>
            <a:off x="3118779" y="2824801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מחבר חץ ישר 52"/>
          <p:cNvCxnSpPr/>
          <p:nvPr/>
        </p:nvCxnSpPr>
        <p:spPr>
          <a:xfrm flipV="1">
            <a:off x="7749173" y="2860298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מלבן מעוגל 59"/>
          <p:cNvSpPr/>
          <p:nvPr/>
        </p:nvSpPr>
        <p:spPr>
          <a:xfrm>
            <a:off x="1989330" y="4469082"/>
            <a:ext cx="2165105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HCl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28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42" name="מלבן 41"/>
          <p:cNvSpPr/>
          <p:nvPr/>
        </p:nvSpPr>
        <p:spPr>
          <a:xfrm>
            <a:off x="4380054" y="4350896"/>
            <a:ext cx="228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יחסי מולים</a:t>
            </a:r>
            <a:endParaRPr lang="en-US" sz="2400" dirty="0">
              <a:solidFill>
                <a:srgbClr val="002E8A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547675" y="5221883"/>
                <a:ext cx="1471965" cy="804476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00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lang="he-IL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HCl</m:t>
                          </m:r>
                          <m:r>
                            <a:rPr lang="he-IL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r>
                            <a:rPr lang="he-IL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2</m:t>
                          </m:r>
                          <m:sSub>
                            <m:sSubPr>
                              <m:ctrlPr>
                                <a:rPr lang="he-IL" sz="20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Cl</m:t>
                              </m:r>
                            </m:e>
                            <m:sub>
                              <m:r>
                                <a:rPr lang="he-IL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000" dirty="0">
                  <a:solidFill>
                    <a:srgbClr val="0000CC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675" y="5221883"/>
                <a:ext cx="1471965" cy="804476"/>
              </a:xfrm>
              <a:prstGeom prst="roundRect">
                <a:avLst/>
              </a:prstGeom>
              <a:blipFill>
                <a:blip r:embed="rId6"/>
                <a:stretch>
                  <a:fillRect r="-19917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377626" y="5221883"/>
                <a:ext cx="775165" cy="804476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marR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00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lang="he-IL" sz="200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10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HCl</m:t>
                          </m:r>
                          <m:r>
                            <a:rPr lang="he-IL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</m:t>
                          </m:r>
                          <m:sSub>
                            <m:sSubPr>
                              <m:ctrlPr>
                                <a:rPr lang="he-IL" sz="20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Cl</m:t>
                              </m:r>
                            </m:e>
                            <m:sub>
                              <m:r>
                                <a:rPr lang="he-IL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000" dirty="0">
                  <a:solidFill>
                    <a:srgbClr val="002E8A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626" y="5221883"/>
                <a:ext cx="775165" cy="804476"/>
              </a:xfrm>
              <a:prstGeom prst="roundRect">
                <a:avLst/>
              </a:prstGeom>
              <a:blipFill>
                <a:blip r:embed="rId7"/>
                <a:stretch>
                  <a:fillRect r="-100787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5206817" y="5440427"/>
            <a:ext cx="5056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</a:p>
        </p:txBody>
      </p:sp>
      <p:sp>
        <p:nvSpPr>
          <p:cNvPr id="64" name="מלבן מעוגל 63"/>
          <p:cNvSpPr/>
          <p:nvPr/>
        </p:nvSpPr>
        <p:spPr>
          <a:xfrm>
            <a:off x="6996824" y="4469082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5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sz="16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grpSp>
        <p:nvGrpSpPr>
          <p:cNvPr id="59" name="קבוצה 58"/>
          <p:cNvGrpSpPr/>
          <p:nvPr/>
        </p:nvGrpSpPr>
        <p:grpSpPr>
          <a:xfrm>
            <a:off x="7999048" y="2711535"/>
            <a:ext cx="1552969" cy="1155295"/>
            <a:chOff x="320533" y="5211515"/>
            <a:chExt cx="1552969" cy="1155295"/>
          </a:xfrm>
        </p:grpSpPr>
        <p:grpSp>
          <p:nvGrpSpPr>
            <p:cNvPr id="62" name="קבוצה 61"/>
            <p:cNvGrpSpPr/>
            <p:nvPr/>
          </p:nvGrpSpPr>
          <p:grpSpPr>
            <a:xfrm>
              <a:off x="320533" y="5211515"/>
              <a:ext cx="1552969" cy="1108305"/>
              <a:chOff x="4853623" y="1277316"/>
              <a:chExt cx="2773680" cy="2352647"/>
            </a:xfrm>
            <a:noFill/>
          </p:grpSpPr>
          <p:sp>
            <p:nvSpPr>
              <p:cNvPr id="68" name="משולש שווה-שוקיים 67"/>
              <p:cNvSpPr/>
              <p:nvPr/>
            </p:nvSpPr>
            <p:spPr>
              <a:xfrm>
                <a:off x="4853623" y="1277316"/>
                <a:ext cx="2773680" cy="2352647"/>
              </a:xfrm>
              <a:prstGeom prst="triangle">
                <a:avLst/>
              </a:prstGeom>
              <a:grpFill/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69" name="מחבר ישר 68"/>
              <p:cNvCxnSpPr/>
              <p:nvPr/>
            </p:nvCxnSpPr>
            <p:spPr>
              <a:xfrm>
                <a:off x="5394643" y="2677920"/>
                <a:ext cx="1691640" cy="0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מחבר ישר 69"/>
              <p:cNvCxnSpPr/>
              <p:nvPr/>
            </p:nvCxnSpPr>
            <p:spPr>
              <a:xfrm>
                <a:off x="6199575" y="2677920"/>
                <a:ext cx="0" cy="952043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" name="מלבן 64"/>
            <p:cNvSpPr/>
            <p:nvPr/>
          </p:nvSpPr>
          <p:spPr>
            <a:xfrm>
              <a:off x="1271122" y="5885986"/>
              <a:ext cx="37695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n</a:t>
              </a:r>
              <a:endPara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</a:endParaRPr>
            </a:p>
          </p:txBody>
        </p:sp>
        <p:sp>
          <p:nvSpPr>
            <p:cNvPr id="66" name="מלבן 65"/>
            <p:cNvSpPr/>
            <p:nvPr/>
          </p:nvSpPr>
          <p:spPr>
            <a:xfrm>
              <a:off x="859667" y="5367646"/>
              <a:ext cx="466794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m</a:t>
              </a:r>
              <a:endPara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67" name="מלבן 66"/>
            <p:cNvSpPr/>
            <p:nvPr/>
          </p:nvSpPr>
          <p:spPr>
            <a:xfrm>
              <a:off x="419205" y="5905145"/>
              <a:ext cx="723275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Mw</a:t>
              </a:r>
              <a:endPara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</a:endParaRPr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7890665" y="3872266"/>
            <a:ext cx="18804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lang="en-US" sz="2000" baseline="-250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Cl2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n x Mw</a:t>
            </a:r>
            <a:endParaRPr lang="he-IL" sz="2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9614812" y="3867649"/>
            <a:ext cx="152992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5 x 71</a:t>
            </a:r>
            <a:endParaRPr lang="he-IL" sz="2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9669191" y="4241212"/>
            <a:ext cx="18804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=355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lang="he-IL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7425676" y="1649132"/>
            <a:ext cx="16303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355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lang="he-IL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745152" y="863641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307555" y="3120226"/>
                <a:ext cx="1057891" cy="4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HCl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Mw</m:t>
                        </m:r>
                      </m:den>
                    </m:f>
                  </m:oMath>
                </a14:m>
                <a:endParaRPr kumimoji="0" lang="he-IL" sz="2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7555" y="3120226"/>
                <a:ext cx="1057891" cy="492699"/>
              </a:xfrm>
              <a:prstGeom prst="rect">
                <a:avLst/>
              </a:prstGeom>
              <a:blipFill>
                <a:blip r:embed="rId9"/>
                <a:stretch>
                  <a:fillRect l="-17341" t="-9877" b="-2098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כוכב עם 6 פינות 88"/>
          <p:cNvSpPr/>
          <p:nvPr/>
        </p:nvSpPr>
        <p:spPr>
          <a:xfrm>
            <a:off x="1341550" y="1683630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0" name="כוכב עם 6 פינות 89"/>
          <p:cNvSpPr/>
          <p:nvPr/>
        </p:nvSpPr>
        <p:spPr>
          <a:xfrm>
            <a:off x="1399794" y="4571513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1" name="כוכב עם 6 פינות 90"/>
          <p:cNvSpPr/>
          <p:nvPr/>
        </p:nvSpPr>
        <p:spPr>
          <a:xfrm>
            <a:off x="8812295" y="1660374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2" name="כוכב עם 6 פינות 91"/>
          <p:cNvSpPr/>
          <p:nvPr/>
        </p:nvSpPr>
        <p:spPr>
          <a:xfrm>
            <a:off x="8812295" y="4571513"/>
            <a:ext cx="560186" cy="537219"/>
          </a:xfrm>
          <a:prstGeom prst="star6">
            <a:avLst>
              <a:gd name="adj" fmla="val 25933"/>
              <a:gd name="hf" fmla="val 1154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329549" y="2270006"/>
                <a:ext cx="2306508" cy="46294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=35.5 x 2 =71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9549" y="2270006"/>
                <a:ext cx="2306508" cy="462947"/>
              </a:xfrm>
              <a:prstGeom prst="rect">
                <a:avLst/>
              </a:prstGeom>
              <a:blipFill>
                <a:blip r:embed="rId10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מלבן מעוגל 46"/>
              <p:cNvSpPr/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lvl="0"/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  <m: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]</a:t>
                </a:r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7" name="מלבן מעוגל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blipFill>
                <a:blip r:embed="rId11"/>
                <a:stretch>
                  <a:fillRect t="-7407" r="-4110" b="-234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תרשים זרימה: מחבר 47"/>
          <p:cNvSpPr/>
          <p:nvPr/>
        </p:nvSpPr>
        <p:spPr>
          <a:xfrm>
            <a:off x="8756851" y="3269898"/>
            <a:ext cx="716470" cy="680010"/>
          </a:xfrm>
          <a:prstGeom prst="flowChartConnector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תרשים זרימה: מחבר 48"/>
          <p:cNvSpPr/>
          <p:nvPr/>
        </p:nvSpPr>
        <p:spPr>
          <a:xfrm>
            <a:off x="8071726" y="3310253"/>
            <a:ext cx="661740" cy="651488"/>
          </a:xfrm>
          <a:prstGeom prst="flowChartConnector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799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6" grpId="0"/>
      <p:bldP spid="71" grpId="0"/>
      <p:bldP spid="108" grpId="0"/>
      <p:bldP spid="109" grpId="0"/>
      <p:bldP spid="110" grpId="0"/>
      <p:bldP spid="3" grpId="0"/>
      <p:bldP spid="48" grpId="0" animBg="1"/>
      <p:bldP spid="4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מלבן מעוגל 31"/>
          <p:cNvSpPr/>
          <p:nvPr/>
        </p:nvSpPr>
        <p:spPr>
          <a:xfrm>
            <a:off x="10314133" y="1660374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מלבן מעוגל 39"/>
              <p:cNvSpPr/>
              <p:nvPr/>
            </p:nvSpPr>
            <p:spPr>
              <a:xfrm>
                <a:off x="6554086" y="2107583"/>
                <a:ext cx="2122832" cy="665998"/>
              </a:xfrm>
              <a:prstGeom prst="round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Cl2</a:t>
                </a: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 71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0" name="מלבן מעוגל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4086" y="2107583"/>
                <a:ext cx="2122832" cy="665998"/>
              </a:xfrm>
              <a:prstGeom prst="roundRect">
                <a:avLst/>
              </a:prstGeom>
              <a:blipFill>
                <a:blip r:embed="rId3"/>
                <a:stretch>
                  <a:fillRect b="-183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מלבן מעוגל 11"/>
          <p:cNvSpPr/>
          <p:nvPr/>
        </p:nvSpPr>
        <p:spPr>
          <a:xfrm>
            <a:off x="-237352" y="5240499"/>
            <a:ext cx="8216393" cy="16325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4" name="מלבן מעוגל 83"/>
          <p:cNvSpPr/>
          <p:nvPr/>
        </p:nvSpPr>
        <p:spPr>
          <a:xfrm>
            <a:off x="6306993" y="1519455"/>
            <a:ext cx="1379663" cy="612934"/>
          </a:xfrm>
          <a:prstGeom prst="round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מלבן מעוגל 84"/>
              <p:cNvSpPr/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lvl="0"/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  <m: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]</a:t>
                </a:r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85" name="מלבן מעוגל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2700" y="2220849"/>
                <a:ext cx="1781749" cy="490686"/>
              </a:xfrm>
              <a:prstGeom prst="roundRect">
                <a:avLst/>
              </a:prstGeom>
              <a:blipFill>
                <a:blip r:embed="rId5"/>
                <a:stretch>
                  <a:fillRect t="-7407" r="-4110" b="-234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מלבן מעוגל 19"/>
          <p:cNvSpPr/>
          <p:nvPr/>
        </p:nvSpPr>
        <p:spPr>
          <a:xfrm>
            <a:off x="10310559" y="347705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22" name="מחבר חץ ישר 21"/>
          <p:cNvCxnSpPr/>
          <p:nvPr/>
        </p:nvCxnSpPr>
        <p:spPr>
          <a:xfrm flipV="1">
            <a:off x="4114800" y="4838339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מחבר חץ ישר 52"/>
          <p:cNvCxnSpPr/>
          <p:nvPr/>
        </p:nvCxnSpPr>
        <p:spPr>
          <a:xfrm flipV="1">
            <a:off x="7749173" y="2860298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מלבן 41"/>
          <p:cNvSpPr/>
          <p:nvPr/>
        </p:nvSpPr>
        <p:spPr>
          <a:xfrm>
            <a:off x="4380054" y="4350896"/>
            <a:ext cx="228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יחסי מולים</a:t>
            </a:r>
            <a:endParaRPr lang="en-US" sz="2400" dirty="0">
              <a:solidFill>
                <a:srgbClr val="002E8A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547675" y="5221883"/>
                <a:ext cx="1471965" cy="804476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00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lang="he-IL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HCl</m:t>
                          </m:r>
                          <m:r>
                            <a:rPr lang="he-IL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r>
                            <a:rPr lang="he-IL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2</m:t>
                          </m:r>
                          <m:sSub>
                            <m:sSubPr>
                              <m:ctrlPr>
                                <a:rPr lang="he-IL" sz="20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Cl</m:t>
                              </m:r>
                            </m:e>
                            <m:sub>
                              <m:r>
                                <a:rPr lang="he-IL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000" dirty="0">
                  <a:solidFill>
                    <a:srgbClr val="0000CC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675" y="5221883"/>
                <a:ext cx="1471965" cy="804476"/>
              </a:xfrm>
              <a:prstGeom prst="roundRect">
                <a:avLst/>
              </a:prstGeom>
              <a:blipFill>
                <a:blip r:embed="rId6"/>
                <a:stretch>
                  <a:fillRect r="-19917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377626" y="5221883"/>
                <a:ext cx="775165" cy="804476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marR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00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lang="he-IL" sz="200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10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HCl</m:t>
                          </m:r>
                          <m:r>
                            <a:rPr lang="he-IL" sz="200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</m:t>
                          </m:r>
                          <m:sSub>
                            <m:sSubPr>
                              <m:ctrlPr>
                                <a:rPr lang="he-IL" sz="20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Cl</m:t>
                              </m:r>
                            </m:e>
                            <m:sub>
                              <m:r>
                                <a:rPr lang="he-IL" sz="200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000" dirty="0">
                  <a:solidFill>
                    <a:srgbClr val="002E8A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626" y="5221883"/>
                <a:ext cx="775165" cy="804476"/>
              </a:xfrm>
              <a:prstGeom prst="roundRect">
                <a:avLst/>
              </a:prstGeom>
              <a:blipFill>
                <a:blip r:embed="rId7"/>
                <a:stretch>
                  <a:fillRect r="-100787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5206817" y="5440427"/>
            <a:ext cx="5056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</a:p>
        </p:txBody>
      </p:sp>
      <p:sp>
        <p:nvSpPr>
          <p:cNvPr id="64" name="מלבן מעוגל 63"/>
          <p:cNvSpPr/>
          <p:nvPr/>
        </p:nvSpPr>
        <p:spPr>
          <a:xfrm>
            <a:off x="6996824" y="4469082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Cl2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5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sz="16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868769" y="3116494"/>
            <a:ext cx="18804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lang="en-US" sz="20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Cl2</a:t>
            </a: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n x Mw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7479105" y="1666980"/>
            <a:ext cx="16303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355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lang="he-IL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1852958" y="35884"/>
            <a:ext cx="10118817" cy="5107922"/>
            <a:chOff x="1852958" y="35884"/>
            <a:chExt cx="10118817" cy="5107922"/>
          </a:xfrm>
        </p:grpSpPr>
        <p:grpSp>
          <p:nvGrpSpPr>
            <p:cNvPr id="4" name="קבוצה 3"/>
            <p:cNvGrpSpPr/>
            <p:nvPr/>
          </p:nvGrpSpPr>
          <p:grpSpPr>
            <a:xfrm>
              <a:off x="2025282" y="35884"/>
              <a:ext cx="6427829" cy="830997"/>
              <a:chOff x="2055911" y="925719"/>
              <a:chExt cx="6427829" cy="830997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2055911" y="1103425"/>
                <a:ext cx="1741083" cy="58477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200" dirty="0">
                    <a:solidFill>
                      <a:srgbClr val="00B050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4</a:t>
                </a:r>
                <a:r>
                  <a:rPr lang="en-US" sz="32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HCl</a:t>
                </a:r>
                <a:r>
                  <a:rPr lang="en-US" sz="32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(g)</a:t>
                </a:r>
                <a:r>
                  <a:rPr lang="en-US" sz="32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+</a:t>
                </a:r>
                <a:endParaRPr lang="he-IL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689381" y="925719"/>
                <a:ext cx="1755828" cy="83099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2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O</a:t>
                </a:r>
                <a:r>
                  <a:rPr lang="en-US" sz="32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2(g)</a:t>
                </a:r>
                <a:r>
                  <a:rPr lang="en-US" sz="48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Symbol" panose="05050102010706020507" pitchFamily="18" charset="2"/>
                  </a:rPr>
                  <a:t></a:t>
                </a:r>
                <a:endParaRPr lang="he-IL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217057" y="1132804"/>
                <a:ext cx="2075592" cy="58477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kumimoji="0" lang="en-US" sz="3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CC00"/>
                    </a:solidFill>
                    <a:effectLst/>
                    <a:uLnTx/>
                    <a:uFillTx/>
                    <a:latin typeface="Varela Round" panose="00000500000000000000" pitchFamily="2" charset="-79"/>
                    <a:cs typeface="Varela Round" panose="00000500000000000000" pitchFamily="2" charset="-79"/>
                    <a:sym typeface="Arial"/>
                  </a:rPr>
                  <a:t>2</a:t>
                </a:r>
                <a:r>
                  <a:rPr lang="en-US" sz="32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H</a:t>
                </a:r>
                <a:r>
                  <a:rPr lang="en-US" sz="32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2</a:t>
                </a:r>
                <a:r>
                  <a:rPr lang="en-US" sz="32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O</a:t>
                </a:r>
                <a:r>
                  <a:rPr lang="en-US" sz="32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(g)</a:t>
                </a:r>
                <a:r>
                  <a:rPr lang="en-US" sz="32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  <a:sym typeface="Arial"/>
                  </a:rPr>
                  <a:t>+ </a:t>
                </a:r>
                <a:endParaRPr lang="he-IL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078679" y="1154101"/>
                <a:ext cx="1405061" cy="58477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200" dirty="0">
                    <a:solidFill>
                      <a:srgbClr val="00B050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2</a:t>
                </a:r>
                <a:r>
                  <a:rPr lang="en-US" sz="32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Cl</a:t>
                </a:r>
                <a:r>
                  <a:rPr lang="en-US" sz="32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2(g)</a:t>
                </a:r>
                <a:endParaRPr lang="he-IL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p:grpSp>
        <p:sp>
          <p:nvSpPr>
            <p:cNvPr id="31" name="מלבן מעוגל 30"/>
            <p:cNvSpPr/>
            <p:nvPr/>
          </p:nvSpPr>
          <p:spPr>
            <a:xfrm>
              <a:off x="8812295" y="965226"/>
              <a:ext cx="3159480" cy="490103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lvl="0">
                <a:defRPr/>
              </a:pPr>
              <a:r>
                <a: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יחס המולים בתגובה</a:t>
              </a:r>
            </a:p>
          </p:txBody>
        </p:sp>
        <p:sp>
          <p:nvSpPr>
            <p:cNvPr id="33" name="מלבן מעוגל 32"/>
            <p:cNvSpPr/>
            <p:nvPr/>
          </p:nvSpPr>
          <p:spPr>
            <a:xfrm>
              <a:off x="8453112" y="181824"/>
              <a:ext cx="3501338" cy="66721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ניסוח מאוזן של התגובה</a:t>
              </a:r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1852958" y="1455329"/>
              <a:ext cx="2904607" cy="658904"/>
            </a:xfrm>
            <a:prstGeom prst="roundRect">
              <a:avLst/>
            </a:prstGeom>
            <a:solidFill>
              <a:srgbClr val="FFFFFF"/>
            </a:solidFill>
          </p:spPr>
          <p:txBody>
            <a:bodyPr wrap="square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  </a:t>
              </a:r>
              <a:r>
                <a:rPr kumimoji="0" lang="en-US" sz="2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m</a:t>
              </a:r>
              <a:r>
                <a:rPr kumimoji="0" lang="en-US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HCl</a:t>
              </a: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=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 </a:t>
              </a: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365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 </a:t>
              </a:r>
              <a:r>
                <a:rPr kumimoji="0" lang="en-US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gram</a:t>
              </a:r>
              <a:endParaRPr kumimoji="0" lang="he-IL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endParaRPr>
            </a:p>
          </p:txBody>
        </p:sp>
        <p:sp>
          <p:nvSpPr>
            <p:cNvPr id="24" name="מלבן מעוגל 23"/>
            <p:cNvSpPr/>
            <p:nvPr/>
          </p:nvSpPr>
          <p:spPr>
            <a:xfrm>
              <a:off x="7449085" y="1006165"/>
              <a:ext cx="600176" cy="490686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</a:p>
          </p:txBody>
        </p:sp>
        <p:sp>
          <p:nvSpPr>
            <p:cNvPr id="41" name="מלבן מעוגל 40"/>
            <p:cNvSpPr/>
            <p:nvPr/>
          </p:nvSpPr>
          <p:spPr>
            <a:xfrm>
              <a:off x="2510166" y="1002319"/>
              <a:ext cx="608613" cy="490686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4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מלבן מעוגל 82"/>
                <p:cNvSpPr/>
                <p:nvPr/>
              </p:nvSpPr>
              <p:spPr>
                <a:xfrm>
                  <a:off x="2025282" y="2059121"/>
                  <a:ext cx="2289544" cy="665998"/>
                </a:xfrm>
                <a:prstGeom prst="round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rtl="1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dirty="0" err="1">
                      <a:solidFill>
                        <a:srgbClr val="0000CC"/>
                      </a:solidFill>
                      <a:latin typeface="Varela Round" panose="00000500000000000000" pitchFamily="2" charset="-79"/>
                      <a:ea typeface="Arial" panose="020B0604020202020204" pitchFamily="34" charset="0"/>
                      <a:cs typeface="Varela Round" panose="00000500000000000000" pitchFamily="2" charset="-79"/>
                    </a:rPr>
                    <a:t>Mw</a:t>
                  </a:r>
                  <a:r>
                    <a:rPr lang="en-US" baseline="-25000" dirty="0" err="1">
                      <a:solidFill>
                        <a:srgbClr val="0000CC"/>
                      </a:solidFill>
                      <a:latin typeface="Varela Round" panose="00000500000000000000" pitchFamily="2" charset="-79"/>
                      <a:ea typeface="Arial" panose="020B0604020202020204" pitchFamily="34" charset="0"/>
                      <a:cs typeface="Varela Round" panose="00000500000000000000" pitchFamily="2" charset="-79"/>
                    </a:rPr>
                    <a:t>HCl</a:t>
                  </a:r>
                  <a:r>
                    <a:rPr lang="en-US" dirty="0">
                      <a:solidFill>
                        <a:srgbClr val="0000CC"/>
                      </a:solidFill>
                      <a:latin typeface="Varela Round" panose="00000500000000000000" pitchFamily="2" charset="-79"/>
                      <a:ea typeface="Arial" panose="020B0604020202020204" pitchFamily="34" charset="0"/>
                      <a:cs typeface="Varela Round" panose="00000500000000000000" pitchFamily="2" charset="-79"/>
                    </a:rPr>
                    <a:t>= 36.5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gram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Varela Round" panose="00000500000000000000" pitchFamily="2" charset="-79"/>
                            </a:rPr>
                            <m:t>mol</m:t>
                          </m:r>
                        </m:den>
                      </m:f>
                    </m:oMath>
                  </a14:m>
                  <a:endParaRPr lang="he-IL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endParaRPr>
                </a:p>
              </p:txBody>
            </p:sp>
          </mc:Choice>
          <mc:Fallback xmlns="">
            <p:sp>
              <p:nvSpPr>
                <p:cNvPr id="83" name="מלבן מעוגל 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5282" y="2059121"/>
                  <a:ext cx="2289544" cy="665998"/>
                </a:xfrm>
                <a:prstGeom prst="roundRect">
                  <a:avLst/>
                </a:prstGeom>
                <a:blipFill>
                  <a:blip r:embed="rId8"/>
                  <a:stretch>
                    <a:fillRect l="-532" b="-1835"/>
                  </a:stretch>
                </a:blipFill>
              </p:spPr>
              <p:txBody>
                <a:bodyPr/>
                <a:lstStyle/>
                <a:p>
                  <a:r>
                    <a:rPr lang="he-IL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מחבר חץ ישר 24"/>
            <p:cNvCxnSpPr/>
            <p:nvPr/>
          </p:nvCxnSpPr>
          <p:spPr>
            <a:xfrm>
              <a:off x="3118779" y="2824801"/>
              <a:ext cx="0" cy="1495913"/>
            </a:xfrm>
            <a:prstGeom prst="straightConnector1">
              <a:avLst/>
            </a:prstGeom>
            <a:ln w="762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מלבן מעוגל 59"/>
            <p:cNvSpPr/>
            <p:nvPr/>
          </p:nvSpPr>
          <p:spPr>
            <a:xfrm>
              <a:off x="1989330" y="4469082"/>
              <a:ext cx="2165105" cy="674724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lvl="0" algn="ctr">
                <a:defRPr/>
              </a:pPr>
              <a:r>
                <a:rPr kumimoji="0" lang="en-US" sz="2800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n</a:t>
              </a:r>
              <a:r>
                <a:rPr kumimoji="0" lang="en-US" sz="240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HCl</a:t>
              </a:r>
              <a:r>
                <a:rPr kumimoji="0" lang="en-US" sz="240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=</a:t>
              </a:r>
              <a:r>
                <a:rPr lang="en-US" sz="2800" noProof="0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10</a:t>
              </a:r>
              <a:r>
                <a:rPr lang="en-US" sz="1600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kumimoji="0" lang="en-US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Varela Round" panose="00000500000000000000" pitchFamily="2" charset="-79"/>
                  <a:ea typeface="+mn-ea"/>
                  <a:cs typeface="Varela Round" panose="00000500000000000000" pitchFamily="2" charset="-79"/>
                </a:rPr>
                <a:t>mol</a:t>
              </a:r>
              <a:endParaRPr kumimoji="0" lang="he-IL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745152" y="863641"/>
              <a:ext cx="372872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4400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3307555" y="3120226"/>
                  <a:ext cx="1057891" cy="4926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marL="0" marR="0" lvl="0" indent="0" algn="l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CC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</a:rPr>
                    <a:t>n</a:t>
                  </a:r>
                  <a:r>
                    <a:rPr kumimoji="0" lang="en-US" sz="2400" i="0" u="none" strike="noStrike" kern="1200" cap="none" spc="0" normalizeH="0" baseline="-25000" noProof="0" dirty="0">
                      <a:ln>
                        <a:noFill/>
                      </a:ln>
                      <a:solidFill>
                        <a:srgbClr val="0000CC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</a:rPr>
                    <a:t>HCl</a:t>
                  </a:r>
                  <a:r>
                    <a:rPr kumimoji="0" lang="en-US" sz="24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CC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</a:rPr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kumimoji="0" lang="he-IL" sz="240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CC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CC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m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CC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</a:rPr>
                            <m:t>Mw</m:t>
                          </m:r>
                        </m:den>
                      </m:f>
                    </m:oMath>
                  </a14:m>
                  <a:endParaRPr kumimoji="0" lang="he-IL" sz="24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7555" y="3120226"/>
                  <a:ext cx="1057891" cy="492699"/>
                </a:xfrm>
                <a:prstGeom prst="rect">
                  <a:avLst/>
                </a:prstGeom>
                <a:blipFill>
                  <a:blip r:embed="rId9"/>
                  <a:stretch>
                    <a:fillRect l="-17341" t="-9877" b="-20988"/>
                  </a:stretch>
                </a:blipFill>
              </p:spPr>
              <p:txBody>
                <a:bodyPr/>
                <a:lstStyle/>
                <a:p>
                  <a:r>
                    <a:rPr lang="he-I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0" name="כוכב עם 6 פינות 49"/>
          <p:cNvSpPr/>
          <p:nvPr/>
        </p:nvSpPr>
        <p:spPr>
          <a:xfrm>
            <a:off x="1341550" y="1683630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כוכב עם 6 פינות 50"/>
          <p:cNvSpPr/>
          <p:nvPr/>
        </p:nvSpPr>
        <p:spPr>
          <a:xfrm>
            <a:off x="1399794" y="4571513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2" name="כוכב עם 6 פינות 51"/>
          <p:cNvSpPr/>
          <p:nvPr/>
        </p:nvSpPr>
        <p:spPr>
          <a:xfrm>
            <a:off x="8812295" y="1660374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4" name="כוכב עם 6 פינות 53"/>
          <p:cNvSpPr/>
          <p:nvPr/>
        </p:nvSpPr>
        <p:spPr>
          <a:xfrm>
            <a:off x="8812295" y="4571513"/>
            <a:ext cx="560186" cy="537219"/>
          </a:xfrm>
          <a:prstGeom prst="star6">
            <a:avLst>
              <a:gd name="adj" fmla="val 25933"/>
              <a:gd name="hf" fmla="val 1154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4707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הוכחת חוק שימור המסה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1020240" y="992889"/>
            <a:ext cx="7468441" cy="830997"/>
            <a:chOff x="2055911" y="925719"/>
            <a:chExt cx="7468441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5621" y="1166539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119291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7" name="מלבן מעוגל 6"/>
          <p:cNvSpPr/>
          <p:nvPr/>
        </p:nvSpPr>
        <p:spPr>
          <a:xfrm>
            <a:off x="8403870" y="1922231"/>
            <a:ext cx="3539984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8" name="מלבן מעוגל 7"/>
          <p:cNvSpPr/>
          <p:nvPr/>
        </p:nvSpPr>
        <p:spPr>
          <a:xfrm>
            <a:off x="8470781" y="1221271"/>
            <a:ext cx="347307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10" name="מלבן מעוגל 9"/>
          <p:cNvSpPr/>
          <p:nvPr/>
        </p:nvSpPr>
        <p:spPr>
          <a:xfrm>
            <a:off x="7455769" y="189386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11" name="מלבן מעוגל 10"/>
          <p:cNvSpPr/>
          <p:nvPr/>
        </p:nvSpPr>
        <p:spPr>
          <a:xfrm>
            <a:off x="1296706" y="192164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2621" y="1818606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2929594" y="1907091"/>
            <a:ext cx="507057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5497256" y="187516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7189" y="174004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34973" y="1712382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62" name="מלבן מעוגל 61"/>
          <p:cNvSpPr/>
          <p:nvPr/>
        </p:nvSpPr>
        <p:spPr>
          <a:xfrm>
            <a:off x="-55334" y="5638921"/>
            <a:ext cx="7803930" cy="25145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מלבן מעוגל 62"/>
              <p:cNvSpPr/>
              <p:nvPr/>
            </p:nvSpPr>
            <p:spPr>
              <a:xfrm>
                <a:off x="608852" y="3734941"/>
                <a:ext cx="1564219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HCl</a:t>
                </a:r>
                <a:endParaRPr lang="en-US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  <a:p>
                <a:pPr lvl="0" algn="l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36.5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63" name="מלבן מעוגל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852" y="3734941"/>
                <a:ext cx="1564219" cy="1125698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מחבר חץ ישר 63"/>
          <p:cNvCxnSpPr/>
          <p:nvPr/>
        </p:nvCxnSpPr>
        <p:spPr>
          <a:xfrm flipH="1">
            <a:off x="1296706" y="4937000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מלבן מעוגל 64"/>
          <p:cNvSpPr/>
          <p:nvPr/>
        </p:nvSpPr>
        <p:spPr>
          <a:xfrm>
            <a:off x="603817" y="5602184"/>
            <a:ext cx="1569254" cy="792033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0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0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HCl</a:t>
            </a:r>
            <a:endParaRPr lang="en-US" sz="2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0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</a:t>
            </a:r>
            <a:r>
              <a:rPr kumimoji="0" lang="en-US" sz="20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l</a:t>
            </a:r>
            <a:endParaRPr kumimoji="0" lang="he-IL" sz="20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453635" y="4952587"/>
                <a:ext cx="1057891" cy="4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HCl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Mw</m:t>
                        </m:r>
                      </m:den>
                    </m:f>
                  </m:oMath>
                </a14:m>
                <a:endParaRPr kumimoji="0" lang="he-IL" sz="2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3635" y="4952587"/>
                <a:ext cx="1057891" cy="492699"/>
              </a:xfrm>
              <a:prstGeom prst="rect">
                <a:avLst/>
              </a:prstGeom>
              <a:blipFill>
                <a:blip r:embed="rId4"/>
                <a:stretch>
                  <a:fillRect l="-16667" t="-8642" b="-2222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מלבן מעוגל 66"/>
          <p:cNvSpPr/>
          <p:nvPr/>
        </p:nvSpPr>
        <p:spPr>
          <a:xfrm>
            <a:off x="632859" y="2481953"/>
            <a:ext cx="1564219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HCl</a:t>
            </a:r>
            <a:endParaRPr lang="en-US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  <a:p>
            <a:pPr lvl="0" algn="l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365</a:t>
            </a:r>
            <a:r>
              <a:rPr lang="en-US" sz="16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gram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cxnSp>
        <p:nvCxnSpPr>
          <p:cNvPr id="27" name="מחבר ישר 26"/>
          <p:cNvCxnSpPr/>
          <p:nvPr/>
        </p:nvCxnSpPr>
        <p:spPr>
          <a:xfrm>
            <a:off x="3183122" y="955599"/>
            <a:ext cx="5808478" cy="452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41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0" grpId="0"/>
      <p:bldP spid="11" grpId="0"/>
      <p:bldP spid="15" grpId="0"/>
      <p:bldP spid="23" grpId="0"/>
      <p:bldP spid="24" grpId="0"/>
      <p:bldP spid="25" grpId="0"/>
      <p:bldP spid="26" grpId="0"/>
      <p:bldP spid="63" grpId="0" animBg="1"/>
      <p:bldP spid="65" grpId="0" animBg="1"/>
      <p:bldP spid="66" grpId="0"/>
      <p:bldP spid="6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מלבן מעוגל 21"/>
          <p:cNvSpPr/>
          <p:nvPr/>
        </p:nvSpPr>
        <p:spPr>
          <a:xfrm>
            <a:off x="-55334" y="5638921"/>
            <a:ext cx="7803930" cy="25145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הוכחת חוק שימור המסה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1020240" y="992889"/>
            <a:ext cx="7468441" cy="830997"/>
            <a:chOff x="2055911" y="925719"/>
            <a:chExt cx="7468441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5621" y="1166539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119291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7" name="מלבן מעוגל 6"/>
          <p:cNvSpPr/>
          <p:nvPr/>
        </p:nvSpPr>
        <p:spPr>
          <a:xfrm>
            <a:off x="8781143" y="1922231"/>
            <a:ext cx="3162710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8" name="מלבן מעוגל 7"/>
          <p:cNvSpPr/>
          <p:nvPr/>
        </p:nvSpPr>
        <p:spPr>
          <a:xfrm>
            <a:off x="8488681" y="1221271"/>
            <a:ext cx="345517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10" name="מלבן מעוגל 9"/>
          <p:cNvSpPr/>
          <p:nvPr/>
        </p:nvSpPr>
        <p:spPr>
          <a:xfrm>
            <a:off x="7455769" y="189386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11" name="מלבן מעוגל 10"/>
          <p:cNvSpPr/>
          <p:nvPr/>
        </p:nvSpPr>
        <p:spPr>
          <a:xfrm>
            <a:off x="1296706" y="192164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מלבן מעוגל 11"/>
              <p:cNvSpPr/>
              <p:nvPr/>
            </p:nvSpPr>
            <p:spPr>
              <a:xfrm>
                <a:off x="608852" y="3734941"/>
                <a:ext cx="1564219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HCl</a:t>
                </a:r>
                <a:endParaRPr lang="en-US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  <a:p>
                <a:pPr lvl="0" algn="l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36.5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12" name="מלבן מעוגל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852" y="3734941"/>
                <a:ext cx="1564219" cy="1125698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מחבר חץ ישר 12"/>
          <p:cNvCxnSpPr/>
          <p:nvPr/>
        </p:nvCxnSpPr>
        <p:spPr>
          <a:xfrm flipH="1">
            <a:off x="1296706" y="4937000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מלבן מעוגל 13"/>
          <p:cNvSpPr/>
          <p:nvPr/>
        </p:nvSpPr>
        <p:spPr>
          <a:xfrm>
            <a:off x="603817" y="5602184"/>
            <a:ext cx="1569254" cy="792033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0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0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HCl</a:t>
            </a:r>
            <a:endParaRPr lang="en-US" sz="2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0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</a:t>
            </a:r>
            <a:r>
              <a:rPr kumimoji="0" lang="en-US" sz="20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l</a:t>
            </a:r>
            <a:endParaRPr kumimoji="0" lang="he-IL" sz="20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2621" y="1818606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453635" y="4952587"/>
                <a:ext cx="1057891" cy="4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HCl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Mw</m:t>
                        </m:r>
                      </m:den>
                    </m:f>
                  </m:oMath>
                </a14:m>
                <a:endParaRPr kumimoji="0" lang="he-IL" sz="2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3635" y="4952587"/>
                <a:ext cx="1057891" cy="492699"/>
              </a:xfrm>
              <a:prstGeom prst="rect">
                <a:avLst/>
              </a:prstGeom>
              <a:blipFill>
                <a:blip r:embed="rId4"/>
                <a:stretch>
                  <a:fillRect l="-16667" t="-8642" b="-2222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מלבן מעוגל 22"/>
          <p:cNvSpPr/>
          <p:nvPr/>
        </p:nvSpPr>
        <p:spPr>
          <a:xfrm>
            <a:off x="2929594" y="1907091"/>
            <a:ext cx="507057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5497256" y="187516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7189" y="174004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34973" y="1712382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מלבן מעוגל 27"/>
              <p:cNvSpPr/>
              <p:nvPr/>
            </p:nvSpPr>
            <p:spPr>
              <a:xfrm>
                <a:off x="2846449" y="3720693"/>
                <a:ext cx="1180403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O2</a:t>
                </a:r>
                <a:endParaRPr lang="en-US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32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28" name="מלבן מעוגל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449" y="3720693"/>
                <a:ext cx="1180403" cy="112569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מלבן מעוגל 30"/>
          <p:cNvSpPr/>
          <p:nvPr/>
        </p:nvSpPr>
        <p:spPr>
          <a:xfrm>
            <a:off x="2815172" y="5600535"/>
            <a:ext cx="1399584" cy="824382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O2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2.5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43" name="מחבר חץ ישר 42"/>
          <p:cNvCxnSpPr/>
          <p:nvPr/>
        </p:nvCxnSpPr>
        <p:spPr>
          <a:xfrm flipH="1" flipV="1">
            <a:off x="3422843" y="4932987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352277" y="5509831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2" name="מלבן מעוגל 51"/>
          <p:cNvSpPr/>
          <p:nvPr/>
        </p:nvSpPr>
        <p:spPr>
          <a:xfrm>
            <a:off x="632859" y="2481953"/>
            <a:ext cx="1564219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HCl</a:t>
            </a:r>
            <a:endParaRPr lang="en-US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  <a:p>
            <a:pPr lvl="0" algn="l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365</a:t>
            </a:r>
            <a:r>
              <a:rPr lang="en-US" sz="16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gram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3" name="מלבן מעוגל 52"/>
          <p:cNvSpPr/>
          <p:nvPr/>
        </p:nvSpPr>
        <p:spPr>
          <a:xfrm>
            <a:off x="2839544" y="2470210"/>
            <a:ext cx="1180403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O2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80gram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22844" y="5019123"/>
            <a:ext cx="146797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nxMw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32" name="מחבר ישר 31"/>
          <p:cNvCxnSpPr/>
          <p:nvPr/>
        </p:nvCxnSpPr>
        <p:spPr>
          <a:xfrm>
            <a:off x="3183122" y="955599"/>
            <a:ext cx="5808478" cy="452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22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 animBg="1"/>
      <p:bldP spid="53" grpId="0" animBg="1"/>
      <p:bldP spid="6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מלבן מעוגל 21"/>
          <p:cNvSpPr/>
          <p:nvPr/>
        </p:nvSpPr>
        <p:spPr>
          <a:xfrm>
            <a:off x="-108119" y="5614027"/>
            <a:ext cx="8164064" cy="25145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הוכחת חוק שימור המסה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1020240" y="992889"/>
            <a:ext cx="7468441" cy="830997"/>
            <a:chOff x="2055911" y="925719"/>
            <a:chExt cx="7468441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5621" y="1166539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119291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7" name="מלבן מעוגל 6"/>
          <p:cNvSpPr/>
          <p:nvPr/>
        </p:nvSpPr>
        <p:spPr>
          <a:xfrm>
            <a:off x="9049407" y="1922231"/>
            <a:ext cx="2894446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8" name="מלבן מעוגל 7"/>
          <p:cNvSpPr/>
          <p:nvPr/>
        </p:nvSpPr>
        <p:spPr>
          <a:xfrm>
            <a:off x="8488681" y="1221271"/>
            <a:ext cx="345517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10" name="מלבן מעוגל 9"/>
          <p:cNvSpPr/>
          <p:nvPr/>
        </p:nvSpPr>
        <p:spPr>
          <a:xfrm>
            <a:off x="7455769" y="189386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11" name="מלבן מעוגל 10"/>
          <p:cNvSpPr/>
          <p:nvPr/>
        </p:nvSpPr>
        <p:spPr>
          <a:xfrm>
            <a:off x="1296706" y="192164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מלבן מעוגל 11"/>
              <p:cNvSpPr/>
              <p:nvPr/>
            </p:nvSpPr>
            <p:spPr>
              <a:xfrm>
                <a:off x="608852" y="3609194"/>
                <a:ext cx="1564219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HCl</a:t>
                </a:r>
                <a:endParaRPr lang="en-US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  <a:p>
                <a:pPr lvl="0" algn="l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36.5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12" name="מלבן מעוגל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852" y="3609194"/>
                <a:ext cx="1564219" cy="1125698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מחבר חץ ישר 12"/>
          <p:cNvCxnSpPr/>
          <p:nvPr/>
        </p:nvCxnSpPr>
        <p:spPr>
          <a:xfrm flipH="1">
            <a:off x="1296706" y="4734892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מלבן מעוגל 13"/>
          <p:cNvSpPr/>
          <p:nvPr/>
        </p:nvSpPr>
        <p:spPr>
          <a:xfrm>
            <a:off x="603817" y="5446532"/>
            <a:ext cx="1569254" cy="792033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HCl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2621" y="1818606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484722" y="4792559"/>
                <a:ext cx="1057891" cy="4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HCl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Mw</m:t>
                        </m:r>
                      </m:den>
                    </m:f>
                  </m:oMath>
                </a14:m>
                <a:endParaRPr kumimoji="0" lang="he-IL" sz="2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722" y="4792559"/>
                <a:ext cx="1057891" cy="492699"/>
              </a:xfrm>
              <a:prstGeom prst="rect">
                <a:avLst/>
              </a:prstGeom>
              <a:blipFill>
                <a:blip r:embed="rId4"/>
                <a:stretch>
                  <a:fillRect l="-17341" t="-8642" b="-2222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מלבן מעוגל 22"/>
          <p:cNvSpPr/>
          <p:nvPr/>
        </p:nvSpPr>
        <p:spPr>
          <a:xfrm>
            <a:off x="2929594" y="1907091"/>
            <a:ext cx="507057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5497256" y="187516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7189" y="174004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34973" y="1712382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מלבן מעוגל 27"/>
              <p:cNvSpPr/>
              <p:nvPr/>
            </p:nvSpPr>
            <p:spPr>
              <a:xfrm>
                <a:off x="2846448" y="3625987"/>
                <a:ext cx="1180403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O2</a:t>
                </a:r>
                <a:endParaRPr lang="en-US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32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28" name="מלבן מעוגל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448" y="3625987"/>
                <a:ext cx="1180403" cy="112569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מלבן מעוגל 28"/>
              <p:cNvSpPr/>
              <p:nvPr/>
            </p:nvSpPr>
            <p:spPr>
              <a:xfrm>
                <a:off x="5143003" y="3634172"/>
                <a:ext cx="1735505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H2O</a:t>
                </a: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18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29" name="מלבן מעוגל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003" y="3634172"/>
                <a:ext cx="1735505" cy="112569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מלבן מעוגל 30"/>
          <p:cNvSpPr/>
          <p:nvPr/>
        </p:nvSpPr>
        <p:spPr>
          <a:xfrm>
            <a:off x="2796483" y="5439765"/>
            <a:ext cx="1399584" cy="824382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O2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2.5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2" name="מלבן מעוגל 31"/>
          <p:cNvSpPr/>
          <p:nvPr/>
        </p:nvSpPr>
        <p:spPr>
          <a:xfrm>
            <a:off x="5238423" y="5464279"/>
            <a:ext cx="1399584" cy="850334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H2O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5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43" name="מחבר חץ ישר 42"/>
          <p:cNvCxnSpPr/>
          <p:nvPr/>
        </p:nvCxnSpPr>
        <p:spPr>
          <a:xfrm flipH="1" flipV="1">
            <a:off x="3422842" y="4778251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מחבר חץ ישר 43"/>
          <p:cNvCxnSpPr/>
          <p:nvPr/>
        </p:nvCxnSpPr>
        <p:spPr>
          <a:xfrm flipH="1" flipV="1">
            <a:off x="6010756" y="4773119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322507" y="5462776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58775" y="5435602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2" name="מלבן מעוגל 51"/>
          <p:cNvSpPr/>
          <p:nvPr/>
        </p:nvSpPr>
        <p:spPr>
          <a:xfrm>
            <a:off x="632859" y="2481953"/>
            <a:ext cx="1564219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HCl</a:t>
            </a:r>
            <a:endParaRPr lang="en-US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  <a:p>
            <a:pPr lvl="0" algn="l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365</a:t>
            </a:r>
            <a:r>
              <a:rPr lang="en-US" sz="16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gram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3" name="מלבן מעוגל 52"/>
          <p:cNvSpPr/>
          <p:nvPr/>
        </p:nvSpPr>
        <p:spPr>
          <a:xfrm>
            <a:off x="2839544" y="2470210"/>
            <a:ext cx="1180403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O2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80gram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4" name="מלבן מעוגל 53"/>
          <p:cNvSpPr/>
          <p:nvPr/>
        </p:nvSpPr>
        <p:spPr>
          <a:xfrm>
            <a:off x="5177592" y="2508115"/>
            <a:ext cx="1735505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H2O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90gram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943600" y="4895151"/>
            <a:ext cx="149890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nxMw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96275" y="4876334"/>
            <a:ext cx="139454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nxMw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38" name="מחבר ישר 37"/>
          <p:cNvCxnSpPr/>
          <p:nvPr/>
        </p:nvCxnSpPr>
        <p:spPr>
          <a:xfrm>
            <a:off x="3183122" y="955599"/>
            <a:ext cx="5808478" cy="452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77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2" grpId="0" animBg="1"/>
      <p:bldP spid="54" grpId="0" animBg="1"/>
      <p:bldP spid="5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מלבן מעוגל 21"/>
          <p:cNvSpPr/>
          <p:nvPr/>
        </p:nvSpPr>
        <p:spPr>
          <a:xfrm>
            <a:off x="-55334" y="5638921"/>
            <a:ext cx="7803930" cy="25145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הוכחת חוק שימור המסה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1020240" y="992889"/>
            <a:ext cx="7468441" cy="830997"/>
            <a:chOff x="2055911" y="925719"/>
            <a:chExt cx="7468441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5621" y="1166539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119291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7" name="מלבן מעוגל 6"/>
          <p:cNvSpPr/>
          <p:nvPr/>
        </p:nvSpPr>
        <p:spPr>
          <a:xfrm>
            <a:off x="9135328" y="1922231"/>
            <a:ext cx="3005851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8" name="מלבן מעוגל 7"/>
          <p:cNvSpPr/>
          <p:nvPr/>
        </p:nvSpPr>
        <p:spPr>
          <a:xfrm>
            <a:off x="8686008" y="1221042"/>
            <a:ext cx="345517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10" name="מלבן מעוגל 9"/>
          <p:cNvSpPr/>
          <p:nvPr/>
        </p:nvSpPr>
        <p:spPr>
          <a:xfrm>
            <a:off x="7455769" y="189386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11" name="מלבן מעוגל 10"/>
          <p:cNvSpPr/>
          <p:nvPr/>
        </p:nvSpPr>
        <p:spPr>
          <a:xfrm>
            <a:off x="1296706" y="192164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מלבן מעוגל 11"/>
              <p:cNvSpPr/>
              <p:nvPr/>
            </p:nvSpPr>
            <p:spPr>
              <a:xfrm>
                <a:off x="608852" y="3734941"/>
                <a:ext cx="1564219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HCl</a:t>
                </a:r>
                <a:endParaRPr lang="en-US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  <a:p>
                <a:pPr lvl="0" algn="l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36.5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12" name="מלבן מעוגל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852" y="3734941"/>
                <a:ext cx="1564219" cy="1125698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מחבר חץ ישר 12"/>
          <p:cNvCxnSpPr/>
          <p:nvPr/>
        </p:nvCxnSpPr>
        <p:spPr>
          <a:xfrm flipH="1">
            <a:off x="1296706" y="4937000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מלבן מעוגל 13"/>
          <p:cNvSpPr/>
          <p:nvPr/>
        </p:nvSpPr>
        <p:spPr>
          <a:xfrm>
            <a:off x="603817" y="5602184"/>
            <a:ext cx="1569254" cy="792033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0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0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HCl</a:t>
            </a:r>
            <a:endParaRPr lang="en-US" sz="2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0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</a:t>
            </a:r>
            <a:r>
              <a:rPr kumimoji="0" lang="en-US" sz="20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l</a:t>
            </a:r>
            <a:endParaRPr kumimoji="0" lang="he-IL" sz="20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2621" y="1818606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453635" y="4952587"/>
                <a:ext cx="1057891" cy="49269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HCl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CC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Mw</m:t>
                        </m:r>
                      </m:den>
                    </m:f>
                  </m:oMath>
                </a14:m>
                <a:endParaRPr kumimoji="0" lang="he-IL" sz="2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3635" y="4952587"/>
                <a:ext cx="1057891" cy="492699"/>
              </a:xfrm>
              <a:prstGeom prst="rect">
                <a:avLst/>
              </a:prstGeom>
              <a:blipFill>
                <a:blip r:embed="rId4"/>
                <a:stretch>
                  <a:fillRect l="-16667" t="-8642" b="-2222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מלבן מעוגל 22"/>
          <p:cNvSpPr/>
          <p:nvPr/>
        </p:nvSpPr>
        <p:spPr>
          <a:xfrm>
            <a:off x="2929594" y="1907091"/>
            <a:ext cx="507057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5497256" y="187516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7189" y="174004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34973" y="1712382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מלבן מעוגל 27"/>
              <p:cNvSpPr/>
              <p:nvPr/>
            </p:nvSpPr>
            <p:spPr>
              <a:xfrm>
                <a:off x="2846449" y="3720693"/>
                <a:ext cx="1180403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O2</a:t>
                </a:r>
                <a:endParaRPr lang="en-US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32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28" name="מלבן מעוגל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449" y="3720693"/>
                <a:ext cx="1180403" cy="112569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מלבן מעוגל 28"/>
              <p:cNvSpPr/>
              <p:nvPr/>
            </p:nvSpPr>
            <p:spPr>
              <a:xfrm>
                <a:off x="5174942" y="3742532"/>
                <a:ext cx="1735505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H2O</a:t>
                </a: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18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29" name="מלבן מעוגל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4942" y="3742532"/>
                <a:ext cx="1735505" cy="112569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מלבן מעוגל 30"/>
          <p:cNvSpPr/>
          <p:nvPr/>
        </p:nvSpPr>
        <p:spPr>
          <a:xfrm>
            <a:off x="2815172" y="5600535"/>
            <a:ext cx="1399584" cy="824382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O2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2.5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2" name="מלבן מעוגל 31"/>
          <p:cNvSpPr/>
          <p:nvPr/>
        </p:nvSpPr>
        <p:spPr>
          <a:xfrm>
            <a:off x="5195119" y="5606540"/>
            <a:ext cx="1399584" cy="850334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H2O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5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מלבן מעוגל 32"/>
              <p:cNvSpPr/>
              <p:nvPr/>
            </p:nvSpPr>
            <p:spPr>
              <a:xfrm>
                <a:off x="7314290" y="3742532"/>
                <a:ext cx="1483310" cy="112569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Cl2</a:t>
                </a: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</a:t>
                </a: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71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33" name="מלבן מעוגל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4290" y="3742532"/>
                <a:ext cx="1483310" cy="112569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מלבן מעוגל 41"/>
          <p:cNvSpPr/>
          <p:nvPr/>
        </p:nvSpPr>
        <p:spPr>
          <a:xfrm>
            <a:off x="7415855" y="5614027"/>
            <a:ext cx="1459065" cy="878667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Cl2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5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43" name="מחבר חץ ישר 42"/>
          <p:cNvCxnSpPr/>
          <p:nvPr/>
        </p:nvCxnSpPr>
        <p:spPr>
          <a:xfrm flipH="1" flipV="1">
            <a:off x="3422843" y="4932987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מחבר חץ ישר 43"/>
          <p:cNvCxnSpPr/>
          <p:nvPr/>
        </p:nvCxnSpPr>
        <p:spPr>
          <a:xfrm flipH="1" flipV="1">
            <a:off x="6010756" y="4946479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מחבר חץ ישר 44"/>
          <p:cNvCxnSpPr/>
          <p:nvPr/>
        </p:nvCxnSpPr>
        <p:spPr>
          <a:xfrm flipH="1" flipV="1">
            <a:off x="8101695" y="4878536"/>
            <a:ext cx="13807" cy="66754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352277" y="5509831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27390" y="5559092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54342" y="551909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2" name="מלבן מעוגל 51"/>
          <p:cNvSpPr/>
          <p:nvPr/>
        </p:nvSpPr>
        <p:spPr>
          <a:xfrm>
            <a:off x="632859" y="2481953"/>
            <a:ext cx="1564219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HCl</a:t>
            </a:r>
            <a:endParaRPr lang="en-US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  <a:p>
            <a:pPr lvl="0" algn="l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365</a:t>
            </a:r>
            <a:r>
              <a:rPr lang="en-US" sz="16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gram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3" name="מלבן מעוגל 52"/>
          <p:cNvSpPr/>
          <p:nvPr/>
        </p:nvSpPr>
        <p:spPr>
          <a:xfrm>
            <a:off x="2839544" y="2470210"/>
            <a:ext cx="1180403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O2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80gram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4" name="מלבן מעוגל 53"/>
          <p:cNvSpPr/>
          <p:nvPr/>
        </p:nvSpPr>
        <p:spPr>
          <a:xfrm>
            <a:off x="5156810" y="2461365"/>
            <a:ext cx="1735505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H2O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90gram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5" name="מלבן מעוגל 54"/>
          <p:cNvSpPr/>
          <p:nvPr/>
        </p:nvSpPr>
        <p:spPr>
          <a:xfrm>
            <a:off x="7325733" y="2509833"/>
            <a:ext cx="1483310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Cl2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355gram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218596" y="5032725"/>
            <a:ext cx="18334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nxMw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084189" y="5049422"/>
            <a:ext cx="139454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nxMw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96276" y="5019123"/>
            <a:ext cx="139454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nxMw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46" name="מחבר ישר 45"/>
          <p:cNvCxnSpPr/>
          <p:nvPr/>
        </p:nvCxnSpPr>
        <p:spPr>
          <a:xfrm>
            <a:off x="3183122" y="955599"/>
            <a:ext cx="5808478" cy="452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57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2" grpId="0" animBg="1"/>
      <p:bldP spid="50" grpId="0"/>
      <p:bldP spid="55" grpId="0" animBg="1"/>
      <p:bldP spid="5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מלבן מעוגל 21"/>
          <p:cNvSpPr/>
          <p:nvPr/>
        </p:nvSpPr>
        <p:spPr>
          <a:xfrm>
            <a:off x="-108119" y="5614027"/>
            <a:ext cx="7803930" cy="25145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הוכחת חוק שימור המסה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1020240" y="992889"/>
            <a:ext cx="7468441" cy="830997"/>
            <a:chOff x="2055911" y="925719"/>
            <a:chExt cx="7468441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5621" y="1166539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119291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7" name="מלבן מעוגל 6"/>
          <p:cNvSpPr/>
          <p:nvPr/>
        </p:nvSpPr>
        <p:spPr>
          <a:xfrm>
            <a:off x="8797600" y="1922231"/>
            <a:ext cx="3146253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8" name="מלבן מעוגל 7"/>
          <p:cNvSpPr/>
          <p:nvPr/>
        </p:nvSpPr>
        <p:spPr>
          <a:xfrm>
            <a:off x="8488681" y="1221271"/>
            <a:ext cx="345517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10" name="מלבן מעוגל 9"/>
          <p:cNvSpPr/>
          <p:nvPr/>
        </p:nvSpPr>
        <p:spPr>
          <a:xfrm>
            <a:off x="7455769" y="189386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11" name="מלבן מעוגל 10"/>
          <p:cNvSpPr/>
          <p:nvPr/>
        </p:nvSpPr>
        <p:spPr>
          <a:xfrm>
            <a:off x="1296706" y="192164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2621" y="1818606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2929594" y="1907091"/>
            <a:ext cx="507057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5497256" y="187516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7189" y="174004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34973" y="1712382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2" name="מלבן מעוגל 51"/>
          <p:cNvSpPr/>
          <p:nvPr/>
        </p:nvSpPr>
        <p:spPr>
          <a:xfrm>
            <a:off x="632859" y="2481953"/>
            <a:ext cx="1564219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HCl</a:t>
            </a:r>
            <a:endParaRPr lang="en-US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  <a:p>
            <a:pPr lvl="0" algn="l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365</a:t>
            </a:r>
            <a:r>
              <a:rPr lang="en-US" sz="16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gram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3" name="מלבן מעוגל 52"/>
          <p:cNvSpPr/>
          <p:nvPr/>
        </p:nvSpPr>
        <p:spPr>
          <a:xfrm>
            <a:off x="2839544" y="2470210"/>
            <a:ext cx="1180403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O2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80gram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4" name="מלבן מעוגל 53"/>
          <p:cNvSpPr/>
          <p:nvPr/>
        </p:nvSpPr>
        <p:spPr>
          <a:xfrm>
            <a:off x="5177592" y="2508115"/>
            <a:ext cx="1735505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H2O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90gram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5" name="מלבן מעוגל 54"/>
          <p:cNvSpPr/>
          <p:nvPr/>
        </p:nvSpPr>
        <p:spPr>
          <a:xfrm>
            <a:off x="7314290" y="2476847"/>
            <a:ext cx="1483310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m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Cl2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355gram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32332" y="2817487"/>
            <a:ext cx="3663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+</a:t>
            </a:r>
            <a:endParaRPr lang="he-IL" sz="28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947968" y="2843540"/>
            <a:ext cx="3663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+</a:t>
            </a:r>
            <a:endParaRPr lang="he-IL" sz="28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416890" y="2843540"/>
            <a:ext cx="3663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endParaRPr lang="he-IL" sz="28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סוגר מסולסל שמאלי 4"/>
          <p:cNvSpPr/>
          <p:nvPr/>
        </p:nvSpPr>
        <p:spPr>
          <a:xfrm rot="16200000">
            <a:off x="2153369" y="3005488"/>
            <a:ext cx="724249" cy="2262836"/>
          </a:xfrm>
          <a:prstGeom prst="leftBrac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8" name="סוגר מסולסל שמאלי 47"/>
          <p:cNvSpPr/>
          <p:nvPr/>
        </p:nvSpPr>
        <p:spPr>
          <a:xfrm rot="16200000">
            <a:off x="6721496" y="3034022"/>
            <a:ext cx="724249" cy="2262836"/>
          </a:xfrm>
          <a:prstGeom prst="leftBrac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TextBox 20"/>
          <p:cNvSpPr txBox="1"/>
          <p:nvPr/>
        </p:nvSpPr>
        <p:spPr>
          <a:xfrm>
            <a:off x="632859" y="4840014"/>
            <a:ext cx="4150353" cy="132802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המסה הכוללת בגרמים של המגיבים</a:t>
            </a:r>
          </a:p>
          <a:p>
            <a:pPr algn="ctr"/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365+80.0= 445 gram</a:t>
            </a:r>
            <a:endParaRPr lang="he-IL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239113" y="4851163"/>
            <a:ext cx="4150353" cy="132802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המסה הכוללת בגרמים של התוצרים</a:t>
            </a:r>
          </a:p>
          <a:p>
            <a:pPr algn="ctr"/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90+355= 445 gram</a:t>
            </a:r>
            <a:endParaRPr lang="he-IL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7" name="אליפסה 56"/>
          <p:cNvSpPr/>
          <p:nvPr/>
        </p:nvSpPr>
        <p:spPr>
          <a:xfrm>
            <a:off x="7131129" y="5476817"/>
            <a:ext cx="2075177" cy="76199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2" name="אליפסה 61"/>
          <p:cNvSpPr/>
          <p:nvPr/>
        </p:nvSpPr>
        <p:spPr>
          <a:xfrm>
            <a:off x="2628450" y="5533081"/>
            <a:ext cx="2075177" cy="76199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33" name="מחבר ישר 32"/>
          <p:cNvCxnSpPr/>
          <p:nvPr/>
        </p:nvCxnSpPr>
        <p:spPr>
          <a:xfrm>
            <a:off x="3183122" y="955599"/>
            <a:ext cx="5808478" cy="452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42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8" grpId="0" animBg="1"/>
      <p:bldP spid="21" grpId="0" animBg="1"/>
      <p:bldP spid="56" grpId="0" animBg="1"/>
      <p:bldP spid="57" grpId="0" animBg="1"/>
      <p:bldP spid="6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קבוצה 17"/>
          <p:cNvGrpSpPr/>
          <p:nvPr/>
        </p:nvGrpSpPr>
        <p:grpSpPr>
          <a:xfrm>
            <a:off x="-231977" y="3262570"/>
            <a:ext cx="2323233" cy="3819697"/>
            <a:chOff x="-212267" y="2866780"/>
            <a:chExt cx="2323233" cy="3819697"/>
          </a:xfrm>
        </p:grpSpPr>
        <p:grpSp>
          <p:nvGrpSpPr>
            <p:cNvPr id="19" name="קבוצה 18"/>
            <p:cNvGrpSpPr/>
            <p:nvPr/>
          </p:nvGrpSpPr>
          <p:grpSpPr>
            <a:xfrm>
              <a:off x="-212267" y="3230262"/>
              <a:ext cx="2323233" cy="3456215"/>
              <a:chOff x="542374" y="2398655"/>
              <a:chExt cx="2323233" cy="3456215"/>
            </a:xfrm>
          </p:grpSpPr>
          <p:grpSp>
            <p:nvGrpSpPr>
              <p:cNvPr id="22" name="קבוצה 21"/>
              <p:cNvGrpSpPr/>
              <p:nvPr/>
            </p:nvGrpSpPr>
            <p:grpSpPr>
              <a:xfrm>
                <a:off x="764144" y="2437372"/>
                <a:ext cx="2101463" cy="3417498"/>
                <a:chOff x="764145" y="1596462"/>
                <a:chExt cx="2101463" cy="3233515"/>
              </a:xfrm>
            </p:grpSpPr>
            <p:pic>
              <p:nvPicPr>
                <p:cNvPr id="25" name="תמונה 24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64145" y="2486037"/>
                  <a:ext cx="2101463" cy="2343940"/>
                </a:xfrm>
                <a:prstGeom prst="rect">
                  <a:avLst/>
                </a:prstGeom>
              </p:spPr>
            </p:pic>
            <p:pic>
              <p:nvPicPr>
                <p:cNvPr id="26" name="תמונה 25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09319" y="1596462"/>
                  <a:ext cx="2056289" cy="1659459"/>
                </a:xfrm>
                <a:prstGeom prst="rect">
                  <a:avLst/>
                </a:prstGeom>
              </p:spPr>
            </p:pic>
          </p:grpSp>
          <p:sp>
            <p:nvSpPr>
              <p:cNvPr id="23" name="מלבן 22"/>
              <p:cNvSpPr/>
              <p:nvPr/>
            </p:nvSpPr>
            <p:spPr>
              <a:xfrm>
                <a:off x="2331719" y="2398655"/>
                <a:ext cx="533888" cy="174511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4" name="מלבן 23"/>
              <p:cNvSpPr/>
              <p:nvPr/>
            </p:nvSpPr>
            <p:spPr>
              <a:xfrm>
                <a:off x="542374" y="2455877"/>
                <a:ext cx="533888" cy="117289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20" name="מלבן 19"/>
            <p:cNvSpPr/>
            <p:nvPr/>
          </p:nvSpPr>
          <p:spPr>
            <a:xfrm>
              <a:off x="1577078" y="3105150"/>
              <a:ext cx="533888" cy="2996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מלבן 20"/>
            <p:cNvSpPr/>
            <p:nvPr/>
          </p:nvSpPr>
          <p:spPr>
            <a:xfrm>
              <a:off x="164350" y="2866780"/>
              <a:ext cx="533888" cy="4520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0" y="365494"/>
            <a:ext cx="12191999" cy="720000"/>
          </a:xfrm>
        </p:spPr>
        <p:txBody>
          <a:bodyPr/>
          <a:lstStyle/>
          <a:p>
            <a:r>
              <a:rPr lang="he-IL" b="0" dirty="0" err="1"/>
              <a:t>סטוכיומטריה</a:t>
            </a:r>
            <a:r>
              <a:rPr lang="he-IL" b="0" dirty="0"/>
              <a:t> בתגובות שמעורבים בהן גזים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7955" y="1255586"/>
            <a:ext cx="11554109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עסקנו בעקרונות העומדים בבסיס ההיבטים הכמותיים- של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חישובי מסה בגרמים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של החומרים המשתתפים בתגובה. אנחנו יודעים לקבוע בתגובה כימית מהי המסה בגרמים הדרושה מכל אחד מהחומרים המגיבים / מהי מסת התוצר שתתקבל בתגובה הכימית.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094930"/>
            <a:ext cx="1130198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נעשה שימוש באותם עקרונות ונתמקד בהיבטים הכמותיים הנוגעים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לנפחים של גזים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על ההיבטים הייחודיים לחומרים במצב הצבירה הגזי נרחיב בשיעור הבא.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4356" y="4523290"/>
            <a:ext cx="1144328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[ליטר]- </a:t>
            </a: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נפח של גזים הוא מאפיין שניתן למדידה. 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ניתן לקשר בין הנפח לבין מושג המול.</a:t>
            </a:r>
          </a:p>
          <a:p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</a:p>
        </p:txBody>
      </p:sp>
      <p:cxnSp>
        <p:nvCxnSpPr>
          <p:cNvPr id="15" name="מחבר ישר 14"/>
          <p:cNvCxnSpPr/>
          <p:nvPr/>
        </p:nvCxnSpPr>
        <p:spPr>
          <a:xfrm>
            <a:off x="929640" y="1085494"/>
            <a:ext cx="10210800" cy="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665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796" y="1640910"/>
            <a:ext cx="12190413" cy="1260000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סטוכיומטריה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796" y="2918493"/>
            <a:ext cx="12190413" cy="642090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  <a:sym typeface="Varela Round"/>
              </a:rPr>
              <a:t>חישובים בתגובו</a:t>
            </a:r>
            <a:r>
              <a:rPr lang="he-IL" dirty="0">
                <a:sym typeface="Varela Round"/>
              </a:rPr>
              <a:t>ת כימיות</a:t>
            </a:r>
            <a:endParaRPr lang="he-IL" dirty="0">
              <a:solidFill>
                <a:srgbClr val="192A72"/>
              </a:solidFill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6039945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0" y="365494"/>
            <a:ext cx="12191999" cy="720000"/>
          </a:xfrm>
        </p:spPr>
        <p:txBody>
          <a:bodyPr/>
          <a:lstStyle/>
          <a:p>
            <a:r>
              <a:rPr lang="he-IL" b="0" dirty="0" err="1"/>
              <a:t>סטוכיומטריה</a:t>
            </a:r>
            <a:r>
              <a:rPr lang="he-IL" b="0" dirty="0"/>
              <a:t> בתגובות שמעורבים בהן גזים-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" y="1301925"/>
            <a:ext cx="12191999" cy="5955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he-IL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- </a:t>
            </a:r>
            <a:r>
              <a:rPr lang="en-US" altLang="he-IL" sz="24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Vm</a:t>
            </a:r>
            <a:r>
              <a:rPr lang="he-IL" alt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מוגדר כנפח שתופס מול מולקולות של </a:t>
            </a:r>
            <a:r>
              <a:rPr lang="he-IL" altLang="he-IL" sz="24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כל גז.</a:t>
            </a:r>
          </a:p>
        </p:txBody>
      </p:sp>
      <p:cxnSp>
        <p:nvCxnSpPr>
          <p:cNvPr id="10" name="מחבר ישר 9"/>
          <p:cNvCxnSpPr/>
          <p:nvPr/>
        </p:nvCxnSpPr>
        <p:spPr>
          <a:xfrm>
            <a:off x="929640" y="1085494"/>
            <a:ext cx="10210800" cy="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112579" y="2001846"/>
            <a:ext cx="742555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יחידות המידה של נפח גז הם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 מיליליטר </a:t>
            </a:r>
            <a:r>
              <a:rPr lang="he-IL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(מ"ל)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 ליטר.</a:t>
            </a:r>
          </a:p>
        </p:txBody>
      </p:sp>
      <p:sp>
        <p:nvSpPr>
          <p:cNvPr id="6" name="מלבן מעוגל 5"/>
          <p:cNvSpPr/>
          <p:nvPr/>
        </p:nvSpPr>
        <p:spPr>
          <a:xfrm>
            <a:off x="1136023" y="4191843"/>
            <a:ext cx="3570131" cy="1328023"/>
          </a:xfrm>
          <a:prstGeom prst="roundRect">
            <a:avLst/>
          </a:prstGeom>
          <a:ln w="12700"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RTP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לחץ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1 </a:t>
            </a:r>
            <a:r>
              <a:rPr kumimoji="0" lang="he-IL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אטמ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'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, 25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0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 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Vm=25.0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liter/mol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7570309" y="4162275"/>
            <a:ext cx="3570131" cy="1271838"/>
          </a:xfrm>
          <a:prstGeom prst="roundRect">
            <a:avLst/>
          </a:prstGeom>
          <a:ln w="12700"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STP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 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לחץ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1 </a:t>
            </a:r>
            <a:r>
              <a:rPr kumimoji="0" lang="he-IL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אטמ</a:t>
            </a:r>
            <a:r>
              <a:rPr kumimoji="0" lang="he-IL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'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, 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0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C 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Vm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=22.4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liter/mol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" y="2714515"/>
            <a:ext cx="12191998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הטמפרטורה והלחץ משפיעים על נפח הגז </a:t>
            </a:r>
          </a:p>
          <a:p>
            <a:pPr algn="ctr">
              <a:lnSpc>
                <a:spcPct val="150000"/>
              </a:lnSpc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ולכן חשוב להגדיר באילו תנאים בדיוק נעשית מדידת הנפח של 1 מול גז.</a:t>
            </a:r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660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7" grpId="0" animBg="1"/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חישוב נפח גז בתנאי טמפרטורה ולחץ מוגדרים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6874099" y="1309362"/>
            <a:ext cx="3565610" cy="266666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02985" y="1603891"/>
            <a:ext cx="3233233" cy="52322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altLang="he-IL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Vm</a:t>
            </a:r>
            <a:r>
              <a:rPr kumimoji="0" lang="en-US" altLang="he-IL" sz="2400" b="1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</a:t>
            </a:r>
            <a:r>
              <a:rPr kumimoji="0" lang="he-IL" altLang="he-IL" sz="2400" b="1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                      </a:t>
            </a:r>
            <a:r>
              <a:rPr kumimoji="0" lang="he-IL" altLang="he-IL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</a:t>
            </a:r>
            <a:r>
              <a:rPr kumimoji="0" lang="he-IL" altLang="he-IL" sz="2400" b="1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מול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         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13070" y="2232181"/>
            <a:ext cx="10369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מול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579874" y="2913155"/>
                <a:ext cx="842132" cy="843436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kumimoji="0" lang="en-US" sz="3200" b="0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n</m:t>
                          </m:r>
                        </m:num>
                        <m:den>
                          <m:r>
                            <a:rPr kumimoji="0" lang="en-US" sz="3200" b="0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kumimoji="0" lang="he-IL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9874" y="2913155"/>
                <a:ext cx="842132" cy="8434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מלבן מעוגל 27"/>
          <p:cNvSpPr/>
          <p:nvPr/>
        </p:nvSpPr>
        <p:spPr>
          <a:xfrm>
            <a:off x="1825465" y="1340825"/>
            <a:ext cx="3520440" cy="2666669"/>
          </a:xfrm>
          <a:prstGeom prst="roundRect">
            <a:avLst/>
          </a:prstGeom>
          <a:noFill/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3" name="קבוצה 32"/>
          <p:cNvGrpSpPr/>
          <p:nvPr/>
        </p:nvGrpSpPr>
        <p:grpSpPr>
          <a:xfrm>
            <a:off x="2198845" y="1513227"/>
            <a:ext cx="2773680" cy="2258938"/>
            <a:chOff x="4853623" y="1277316"/>
            <a:chExt cx="2773680" cy="2352647"/>
          </a:xfrm>
        </p:grpSpPr>
        <p:sp>
          <p:nvSpPr>
            <p:cNvPr id="35" name="משולש שווה-שוקיים 34"/>
            <p:cNvSpPr/>
            <p:nvPr/>
          </p:nvSpPr>
          <p:spPr>
            <a:xfrm>
              <a:off x="4853623" y="1277316"/>
              <a:ext cx="2773680" cy="2352647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e-IL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36" name="מחבר ישר 35"/>
            <p:cNvCxnSpPr/>
            <p:nvPr/>
          </p:nvCxnSpPr>
          <p:spPr>
            <a:xfrm>
              <a:off x="5394643" y="2677920"/>
              <a:ext cx="1691640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/>
            <p:cNvCxnSpPr>
              <a:endCxn id="35" idx="3"/>
            </p:cNvCxnSpPr>
            <p:nvPr/>
          </p:nvCxnSpPr>
          <p:spPr>
            <a:xfrm>
              <a:off x="6240463" y="2677920"/>
              <a:ext cx="0" cy="952043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מלבן 33"/>
          <p:cNvSpPr/>
          <p:nvPr/>
        </p:nvSpPr>
        <p:spPr>
          <a:xfrm>
            <a:off x="2690373" y="2994189"/>
            <a:ext cx="487757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/>
              <a:cs typeface="Arial" panose="020B0604020202020204" pitchFamily="34" charset="0"/>
            </a:endParaRPr>
          </a:p>
        </p:txBody>
      </p:sp>
      <p:sp>
        <p:nvSpPr>
          <p:cNvPr id="31" name="מלבן 30"/>
          <p:cNvSpPr/>
          <p:nvPr/>
        </p:nvSpPr>
        <p:spPr>
          <a:xfrm>
            <a:off x="3328226" y="2106224"/>
            <a:ext cx="359006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endParaRPr kumimoji="0" lang="he-IL" alt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32" name="מלבן 31"/>
          <p:cNvSpPr/>
          <p:nvPr/>
        </p:nvSpPr>
        <p:spPr>
          <a:xfrm>
            <a:off x="3720136" y="3029415"/>
            <a:ext cx="679994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Vm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127781" y="2850007"/>
                <a:ext cx="1008437" cy="921984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kumimoji="0" lang="en-US" sz="3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V</m:t>
                          </m:r>
                          <m:r>
                            <a:rPr kumimoji="0" lang="en-US" sz="3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kumimoji="0" lang="en-US" sz="3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Vm</m:t>
                          </m:r>
                        </m:den>
                      </m:f>
                    </m:oMath>
                  </m:oMathPara>
                </a14:m>
                <a:endParaRPr kumimoji="0" lang="he-IL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7781" y="2850007"/>
                <a:ext cx="1008437" cy="9219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20477" y="3075339"/>
                <a:ext cx="672854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he-IL" sz="36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0477" y="3075339"/>
                <a:ext cx="672854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תרשים זרימה: מחבר 6"/>
          <p:cNvSpPr/>
          <p:nvPr/>
        </p:nvSpPr>
        <p:spPr>
          <a:xfrm>
            <a:off x="3004942" y="1828738"/>
            <a:ext cx="1119079" cy="988554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="1" dirty="0"/>
          </a:p>
        </p:txBody>
      </p:sp>
      <p:sp>
        <p:nvSpPr>
          <p:cNvPr id="27" name="תרשים זרימה: מחבר 26"/>
          <p:cNvSpPr/>
          <p:nvPr/>
        </p:nvSpPr>
        <p:spPr>
          <a:xfrm>
            <a:off x="3583896" y="2783437"/>
            <a:ext cx="1119079" cy="988554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תרשים זרימה: מחבר 28"/>
          <p:cNvSpPr/>
          <p:nvPr/>
        </p:nvSpPr>
        <p:spPr>
          <a:xfrm>
            <a:off x="2407166" y="2755401"/>
            <a:ext cx="1119079" cy="988554"/>
          </a:xfrm>
          <a:prstGeom prst="flowChartConnector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תרשים זרימה: מחבר 38"/>
          <p:cNvSpPr/>
          <p:nvPr/>
        </p:nvSpPr>
        <p:spPr>
          <a:xfrm>
            <a:off x="7441400" y="2858043"/>
            <a:ext cx="1119079" cy="988554"/>
          </a:xfrm>
          <a:prstGeom prst="flowChartConnector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" name="תרשים זרימה: מחבר 39"/>
          <p:cNvSpPr/>
          <p:nvPr/>
        </p:nvSpPr>
        <p:spPr>
          <a:xfrm>
            <a:off x="8976361" y="2740337"/>
            <a:ext cx="1205418" cy="1185215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TextBox 40"/>
          <p:cNvSpPr txBox="1"/>
          <p:nvPr/>
        </p:nvSpPr>
        <p:spPr>
          <a:xfrm>
            <a:off x="8183329" y="2232181"/>
            <a:ext cx="1586063" cy="52322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V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42" name="מחבר ישר 41"/>
          <p:cNvCxnSpPr/>
          <p:nvPr/>
        </p:nvCxnSpPr>
        <p:spPr>
          <a:xfrm flipV="1">
            <a:off x="624840" y="1066800"/>
            <a:ext cx="10896600" cy="1524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51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/>
      <p:bldP spid="26" grpId="0"/>
      <p:bldP spid="28" grpId="0" animBg="1"/>
      <p:bldP spid="34" grpId="0"/>
      <p:bldP spid="31" grpId="0"/>
      <p:bldP spid="32" grpId="0"/>
      <p:bldP spid="24" grpId="0"/>
      <p:bldP spid="7" grpId="0" animBg="1"/>
      <p:bldP spid="27" grpId="0" animBg="1"/>
      <p:bldP spid="29" grpId="0" animBg="1"/>
      <p:bldP spid="39" grpId="0" animBg="1"/>
      <p:bldP spid="40" grpId="0" animBg="1"/>
      <p:bldP spid="41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מלבן מעוגל 21"/>
          <p:cNvSpPr/>
          <p:nvPr/>
        </p:nvSpPr>
        <p:spPr>
          <a:xfrm>
            <a:off x="-53881" y="5867555"/>
            <a:ext cx="7803930" cy="25145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248146" y="-23720"/>
            <a:ext cx="12191999" cy="720000"/>
          </a:xfrm>
        </p:spPr>
        <p:txBody>
          <a:bodyPr/>
          <a:lstStyle/>
          <a:p>
            <a:pPr lvl="0">
              <a:buClrTx/>
              <a:buSzTx/>
              <a:defRPr/>
            </a:pPr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נפחי הגזים </a:t>
            </a:r>
            <a:r>
              <a:rPr lang="he-IL" sz="2400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בטמפרטורת החדר ובלחץ אטמוספירי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1020240" y="992889"/>
            <a:ext cx="7468441" cy="830997"/>
            <a:chOff x="2055911" y="925719"/>
            <a:chExt cx="7468441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5621" y="1166539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119291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7" name="מלבן מעוגל 6"/>
          <p:cNvSpPr/>
          <p:nvPr/>
        </p:nvSpPr>
        <p:spPr>
          <a:xfrm>
            <a:off x="8686008" y="1922231"/>
            <a:ext cx="3257845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8" name="מלבן מעוגל 7"/>
          <p:cNvSpPr/>
          <p:nvPr/>
        </p:nvSpPr>
        <p:spPr>
          <a:xfrm>
            <a:off x="8488681" y="1221271"/>
            <a:ext cx="3455172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10" name="מלבן מעוגל 9"/>
          <p:cNvSpPr/>
          <p:nvPr/>
        </p:nvSpPr>
        <p:spPr>
          <a:xfrm>
            <a:off x="7455769" y="189386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11" name="מלבן מעוגל 10"/>
          <p:cNvSpPr/>
          <p:nvPr/>
        </p:nvSpPr>
        <p:spPr>
          <a:xfrm>
            <a:off x="1296706" y="192164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946239" y="2735916"/>
            <a:ext cx="1569254" cy="792033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0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000" i="0" u="none" strike="noStrike" kern="1200" cap="none" spc="0" normalizeH="0" baseline="-2500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HCl</a:t>
            </a:r>
            <a:endParaRPr lang="en-US" sz="2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</a:t>
            </a:r>
            <a:r>
              <a:rPr kumimoji="0" lang="en-US" sz="200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l</a:t>
            </a:r>
            <a:endParaRPr kumimoji="0" lang="he-IL" sz="20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2621" y="1818606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2929594" y="1907091"/>
            <a:ext cx="507057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5497256" y="187516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7189" y="174004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34973" y="1712382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31" name="מלבן מעוגל 30"/>
          <p:cNvSpPr/>
          <p:nvPr/>
        </p:nvSpPr>
        <p:spPr>
          <a:xfrm>
            <a:off x="2686366" y="2749365"/>
            <a:ext cx="1763910" cy="824382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O2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2.5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2" name="מלבן מעוגל 31"/>
          <p:cNvSpPr/>
          <p:nvPr/>
        </p:nvSpPr>
        <p:spPr>
          <a:xfrm>
            <a:off x="4769059" y="2736389"/>
            <a:ext cx="1717373" cy="850334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H2O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5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2" name="מלבן מעוגל 41"/>
          <p:cNvSpPr/>
          <p:nvPr/>
        </p:nvSpPr>
        <p:spPr>
          <a:xfrm>
            <a:off x="6827390" y="2773455"/>
            <a:ext cx="1744460" cy="842847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Cl2</a:t>
            </a:r>
            <a:endParaRPr lang="en-US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ctr">
              <a:defRPr/>
            </a:pPr>
            <a:r>
              <a:rPr lang="en-US" sz="2400" noProof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5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11990" y="27207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2343" y="2735916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03514" y="2722145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cxnSp>
        <p:nvCxnSpPr>
          <p:cNvPr id="48" name="מחבר ישר 47"/>
          <p:cNvCxnSpPr/>
          <p:nvPr/>
        </p:nvCxnSpPr>
        <p:spPr>
          <a:xfrm flipV="1">
            <a:off x="1020240" y="632488"/>
            <a:ext cx="10923613" cy="62685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קבוצה 55"/>
          <p:cNvGrpSpPr/>
          <p:nvPr/>
        </p:nvGrpSpPr>
        <p:grpSpPr>
          <a:xfrm>
            <a:off x="8829427" y="2588047"/>
            <a:ext cx="2773680" cy="2258938"/>
            <a:chOff x="4853623" y="1277316"/>
            <a:chExt cx="2773680" cy="2352647"/>
          </a:xfrm>
        </p:grpSpPr>
        <p:sp>
          <p:nvSpPr>
            <p:cNvPr id="57" name="משולש שווה-שוקיים 56"/>
            <p:cNvSpPr/>
            <p:nvPr/>
          </p:nvSpPr>
          <p:spPr>
            <a:xfrm>
              <a:off x="4853623" y="1277316"/>
              <a:ext cx="2773680" cy="2352647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e-IL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59" name="מחבר ישר 58"/>
            <p:cNvCxnSpPr/>
            <p:nvPr/>
          </p:nvCxnSpPr>
          <p:spPr>
            <a:xfrm>
              <a:off x="5394643" y="2677920"/>
              <a:ext cx="1691640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מחבר ישר 59"/>
            <p:cNvCxnSpPr>
              <a:endCxn id="57" idx="3"/>
            </p:cNvCxnSpPr>
            <p:nvPr/>
          </p:nvCxnSpPr>
          <p:spPr>
            <a:xfrm>
              <a:off x="6240463" y="2677920"/>
              <a:ext cx="0" cy="952043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מלבן 60"/>
          <p:cNvSpPr/>
          <p:nvPr/>
        </p:nvSpPr>
        <p:spPr>
          <a:xfrm>
            <a:off x="9370447" y="4012749"/>
            <a:ext cx="487757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/>
              <a:cs typeface="Arial" panose="020B0604020202020204" pitchFamily="34" charset="0"/>
            </a:endParaRPr>
          </a:p>
        </p:txBody>
      </p:sp>
      <p:sp>
        <p:nvSpPr>
          <p:cNvPr id="62" name="מלבן 61"/>
          <p:cNvSpPr/>
          <p:nvPr/>
        </p:nvSpPr>
        <p:spPr>
          <a:xfrm>
            <a:off x="10114839" y="3217187"/>
            <a:ext cx="359006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endParaRPr kumimoji="0" lang="he-IL" alt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63" name="מלבן 62"/>
          <p:cNvSpPr/>
          <p:nvPr/>
        </p:nvSpPr>
        <p:spPr>
          <a:xfrm>
            <a:off x="10473845" y="4108577"/>
            <a:ext cx="679994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Vm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מלבן מעוגל 63"/>
              <p:cNvSpPr/>
              <p:nvPr/>
            </p:nvSpPr>
            <p:spPr>
              <a:xfrm>
                <a:off x="917899" y="3742532"/>
                <a:ext cx="1564219" cy="117691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Vm</a:t>
                </a:r>
                <a:r>
                  <a:rPr lang="en-US" baseline="-25000" dirty="0" err="1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HCl</a:t>
                </a:r>
                <a:endParaRPr lang="en-US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liter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64" name="מלבן מעוגל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899" y="3742532"/>
                <a:ext cx="1564219" cy="1176918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מלבן מעוגל 64"/>
              <p:cNvSpPr/>
              <p:nvPr/>
            </p:nvSpPr>
            <p:spPr>
              <a:xfrm>
                <a:off x="2674534" y="3736128"/>
                <a:ext cx="1714179" cy="1236225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Vm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O2</a:t>
                </a:r>
                <a:endParaRPr lang="en-US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 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l</m:t>
                        </m:r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iter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65" name="מלבן מעוגל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534" y="3736128"/>
                <a:ext cx="1714179" cy="1236225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מלבן מעוגל 65"/>
              <p:cNvSpPr/>
              <p:nvPr/>
            </p:nvSpPr>
            <p:spPr>
              <a:xfrm>
                <a:off x="4782244" y="3757587"/>
                <a:ext cx="1735505" cy="1176918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Vm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H2O</a:t>
                </a: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 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l</m:t>
                        </m:r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iter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66" name="מלבן מעוגל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2244" y="3757587"/>
                <a:ext cx="1735505" cy="117691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מלבן מעוגל 66"/>
              <p:cNvSpPr/>
              <p:nvPr/>
            </p:nvSpPr>
            <p:spPr>
              <a:xfrm>
                <a:off x="6827390" y="3741214"/>
                <a:ext cx="1744460" cy="1236225"/>
              </a:xfrm>
              <a:prstGeom prst="round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Vm</a:t>
                </a:r>
                <a:r>
                  <a:rPr lang="en-US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Cl2</a:t>
                </a: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</a:t>
                </a:r>
              </a:p>
              <a:p>
                <a:pPr lvl="0" algn="ctr">
                  <a:lnSpc>
                    <a:spcPct val="150000"/>
                  </a:lnSpc>
                  <a:defRPr/>
                </a:pPr>
                <a:r>
                  <a:rPr lang="en-US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 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l</m:t>
                        </m:r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iter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67" name="מלבן מעוגל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7390" y="3741214"/>
                <a:ext cx="1744460" cy="1236225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מחבר חץ ישר 70"/>
          <p:cNvCxnSpPr/>
          <p:nvPr/>
        </p:nvCxnSpPr>
        <p:spPr>
          <a:xfrm flipH="1">
            <a:off x="7699620" y="5067256"/>
            <a:ext cx="6904" cy="552067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8175128" y="5053520"/>
            <a:ext cx="139454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nxVm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092305" y="5062940"/>
            <a:ext cx="139454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nxVm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706243" y="5062940"/>
            <a:ext cx="139454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nxVm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747761" y="5025654"/>
            <a:ext cx="139454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V=</a:t>
            </a:r>
            <a:r>
              <a:rPr lang="en-US" sz="2000" dirty="0" err="1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nxVm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6" name="מלבן מעוגל 75"/>
          <p:cNvSpPr/>
          <p:nvPr/>
        </p:nvSpPr>
        <p:spPr>
          <a:xfrm>
            <a:off x="868836" y="5619323"/>
            <a:ext cx="1564219" cy="111860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r>
              <a:rPr lang="en-US" baseline="-25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HCl</a:t>
            </a:r>
            <a:endParaRPr lang="en-US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250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liter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77" name="מלבן מעוגל 76"/>
          <p:cNvSpPr/>
          <p:nvPr/>
        </p:nvSpPr>
        <p:spPr>
          <a:xfrm>
            <a:off x="2560089" y="5606544"/>
            <a:ext cx="1682969" cy="117479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O2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62.5 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liter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78" name="מלבן מעוגל 77"/>
          <p:cNvSpPr/>
          <p:nvPr/>
        </p:nvSpPr>
        <p:spPr>
          <a:xfrm>
            <a:off x="4750927" y="5622660"/>
            <a:ext cx="1735505" cy="117479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H2O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125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liter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79" name="מלבן מעוגל 78"/>
          <p:cNvSpPr/>
          <p:nvPr/>
        </p:nvSpPr>
        <p:spPr>
          <a:xfrm>
            <a:off x="6769595" y="5606544"/>
            <a:ext cx="1777557" cy="117479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Cl2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125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liter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cxnSp>
        <p:nvCxnSpPr>
          <p:cNvPr id="80" name="מחבר חץ ישר 79"/>
          <p:cNvCxnSpPr/>
          <p:nvPr/>
        </p:nvCxnSpPr>
        <p:spPr>
          <a:xfrm flipH="1">
            <a:off x="5544703" y="5051205"/>
            <a:ext cx="6904" cy="552067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מחבר חץ ישר 80"/>
          <p:cNvCxnSpPr/>
          <p:nvPr/>
        </p:nvCxnSpPr>
        <p:spPr>
          <a:xfrm flipH="1">
            <a:off x="3432442" y="5025654"/>
            <a:ext cx="6904" cy="552067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מחבר חץ ישר 81"/>
          <p:cNvCxnSpPr/>
          <p:nvPr/>
        </p:nvCxnSpPr>
        <p:spPr>
          <a:xfrm flipH="1">
            <a:off x="1631018" y="4979152"/>
            <a:ext cx="6904" cy="552067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68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4" grpId="0" animBg="1"/>
      <p:bldP spid="31" grpId="0" animBg="1"/>
      <p:bldP spid="32" grpId="0" animBg="1"/>
      <p:bldP spid="42" grpId="0" animBg="1"/>
      <p:bldP spid="49" grpId="0"/>
      <p:bldP spid="50" grpId="0"/>
      <p:bldP spid="51" grpId="0"/>
      <p:bldP spid="61" grpId="0"/>
      <p:bldP spid="62" grpId="0"/>
      <p:bldP spid="63" grpId="0"/>
      <p:bldP spid="64" grpId="0" animBg="1"/>
      <p:bldP spid="65" grpId="0" animBg="1"/>
      <p:bldP spid="66" grpId="0" animBg="1"/>
      <p:bldP spid="67" grpId="0" animBg="1"/>
      <p:bldP spid="72" grpId="0"/>
      <p:bldP spid="73" grpId="0"/>
      <p:bldP spid="74" grpId="0"/>
      <p:bldP spid="75" grpId="0"/>
      <p:bldP spid="76" grpId="0" animBg="1"/>
      <p:bldP spid="77" grpId="0" animBg="1"/>
      <p:bldP spid="78" grpId="0" animBg="1"/>
      <p:bldP spid="7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האם קיים חוק שימור נפחי הגזים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1020240" y="992889"/>
            <a:ext cx="7468441" cy="830997"/>
            <a:chOff x="2055911" y="925719"/>
            <a:chExt cx="7468441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2055911" y="1103425"/>
              <a:ext cx="1741083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4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89381" y="925719"/>
              <a:ext cx="175582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2(g)</a:t>
              </a:r>
              <a:r>
                <a:rPr lang="en-US" sz="48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Symbol" panose="05050102010706020507" pitchFamily="18" charset="2"/>
                </a:rPr>
                <a:t></a:t>
              </a:r>
              <a:endParaRPr lang="he-IL" sz="48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5621" y="1166539"/>
              <a:ext cx="2075592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kumimoji="0" lang="en-US" sz="320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Varela Round" panose="00000500000000000000" pitchFamily="2" charset="-79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H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O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(g)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  <a:sym typeface="Arial"/>
                </a:rPr>
                <a:t>+ </a:t>
              </a:r>
              <a:endParaRPr lang="he-IL" sz="32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119291" y="1154101"/>
              <a:ext cx="140506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>
                  <a:solidFill>
                    <a:srgbClr val="00B050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</a:t>
              </a:r>
              <a:r>
                <a:rPr lang="en-US" sz="32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Cl</a:t>
              </a:r>
              <a:r>
                <a:rPr lang="en-US" sz="3200" baseline="-25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2(g)</a:t>
              </a:r>
              <a:endParaRPr lang="he-IL" sz="32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</p:grpSp>
      <p:sp>
        <p:nvSpPr>
          <p:cNvPr id="7" name="מלבן מעוגל 6"/>
          <p:cNvSpPr/>
          <p:nvPr/>
        </p:nvSpPr>
        <p:spPr>
          <a:xfrm>
            <a:off x="8810171" y="1818484"/>
            <a:ext cx="3133682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8" name="מלבן מעוגל 7"/>
          <p:cNvSpPr/>
          <p:nvPr/>
        </p:nvSpPr>
        <p:spPr>
          <a:xfrm>
            <a:off x="8182303" y="1129373"/>
            <a:ext cx="3761550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sp>
        <p:nvSpPr>
          <p:cNvPr id="10" name="מלבן מעוגל 9"/>
          <p:cNvSpPr/>
          <p:nvPr/>
        </p:nvSpPr>
        <p:spPr>
          <a:xfrm>
            <a:off x="7455769" y="189386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11" name="מלבן מעוגל 10"/>
          <p:cNvSpPr/>
          <p:nvPr/>
        </p:nvSpPr>
        <p:spPr>
          <a:xfrm>
            <a:off x="1296706" y="192164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2621" y="1818606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2929594" y="1907091"/>
            <a:ext cx="507057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5497256" y="1875168"/>
            <a:ext cx="608613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7189" y="1740049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34973" y="1712382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2" name="מלבן מעוגל 51"/>
          <p:cNvSpPr/>
          <p:nvPr/>
        </p:nvSpPr>
        <p:spPr>
          <a:xfrm>
            <a:off x="850167" y="2521183"/>
            <a:ext cx="1564219" cy="9794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r>
              <a:rPr lang="en-US" baseline="-25000" dirty="0" err="1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HCl</a:t>
            </a:r>
            <a:endParaRPr lang="en-US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250 liter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3" name="מלבן מעוגל 52"/>
          <p:cNvSpPr/>
          <p:nvPr/>
        </p:nvSpPr>
        <p:spPr>
          <a:xfrm>
            <a:off x="2536929" y="2500114"/>
            <a:ext cx="1564219" cy="102155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O2</a:t>
            </a:r>
          </a:p>
          <a:p>
            <a:pPr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62.5 liter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4" name="מלבן מעוגל 53"/>
          <p:cNvSpPr/>
          <p:nvPr/>
        </p:nvSpPr>
        <p:spPr>
          <a:xfrm>
            <a:off x="4840928" y="2460883"/>
            <a:ext cx="1564219" cy="102155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H2O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125 liter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55" name="מלבן מעוגל 54"/>
          <p:cNvSpPr/>
          <p:nvPr/>
        </p:nvSpPr>
        <p:spPr>
          <a:xfrm>
            <a:off x="7129281" y="2460883"/>
            <a:ext cx="1564219" cy="102155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r>
              <a:rPr lang="en-US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Cl2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 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125 liter</a:t>
            </a:r>
            <a:endParaRPr lang="he-IL" sz="1600" dirty="0">
              <a:solidFill>
                <a:srgbClr val="0000CC"/>
              </a:solidFill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48" name="סוגר מסולסל שמאלי 47"/>
          <p:cNvSpPr/>
          <p:nvPr/>
        </p:nvSpPr>
        <p:spPr>
          <a:xfrm rot="16200000">
            <a:off x="2105811" y="2772870"/>
            <a:ext cx="724249" cy="2262836"/>
          </a:xfrm>
          <a:prstGeom prst="leftBrac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6" name="סוגר מסולסל שמאלי 55"/>
          <p:cNvSpPr/>
          <p:nvPr/>
        </p:nvSpPr>
        <p:spPr>
          <a:xfrm rot="16200000">
            <a:off x="6533969" y="2717121"/>
            <a:ext cx="724249" cy="2262836"/>
          </a:xfrm>
          <a:prstGeom prst="leftBrac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7" name="TextBox 56"/>
          <p:cNvSpPr txBox="1"/>
          <p:nvPr/>
        </p:nvSpPr>
        <p:spPr>
          <a:xfrm>
            <a:off x="67444" y="4307976"/>
            <a:ext cx="4150353" cy="132802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נפח הגזים הכולל בליטרים של המגיבים</a:t>
            </a:r>
          </a:p>
          <a:p>
            <a:pPr algn="ctr"/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250+62.5= 312.5 liter</a:t>
            </a:r>
            <a:endParaRPr lang="he-IL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543147" y="4307975"/>
            <a:ext cx="4150353" cy="132802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נפח הגזים הכולל בליטרים של התוצרים</a:t>
            </a:r>
          </a:p>
          <a:p>
            <a:pPr algn="ctr"/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125+125= 250liter</a:t>
            </a:r>
            <a:endParaRPr lang="he-IL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2" name="מלבן מעוגל 61"/>
          <p:cNvSpPr/>
          <p:nvPr/>
        </p:nvSpPr>
        <p:spPr>
          <a:xfrm>
            <a:off x="9569669" y="2726609"/>
            <a:ext cx="2374184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נפח הגזים </a:t>
            </a:r>
            <a:r>
              <a:rPr lang="he-IL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בטמפרטורת החדר 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ובלחץ אטמוספירי.</a:t>
            </a:r>
          </a:p>
        </p:txBody>
      </p:sp>
      <p:sp>
        <p:nvSpPr>
          <p:cNvPr id="63" name="אליפסה 62"/>
          <p:cNvSpPr/>
          <p:nvPr/>
        </p:nvSpPr>
        <p:spPr>
          <a:xfrm>
            <a:off x="6691412" y="4971314"/>
            <a:ext cx="1490891" cy="76199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4" name="אליפסה 63"/>
          <p:cNvSpPr/>
          <p:nvPr/>
        </p:nvSpPr>
        <p:spPr>
          <a:xfrm>
            <a:off x="2189528" y="4971315"/>
            <a:ext cx="1578431" cy="78244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30" name="מחבר ישר 29"/>
          <p:cNvCxnSpPr/>
          <p:nvPr/>
        </p:nvCxnSpPr>
        <p:spPr>
          <a:xfrm flipV="1">
            <a:off x="2189528" y="933095"/>
            <a:ext cx="7716472" cy="59794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4304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289559" y="169158"/>
            <a:ext cx="12191999" cy="720000"/>
          </a:xfrm>
          <a:ln>
            <a:noFill/>
          </a:ln>
        </p:spPr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הכימיה של כריות אוויר במכוניות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64080" y="1554480"/>
            <a:ext cx="7802880" cy="8991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241649" y="1155565"/>
            <a:ext cx="11647741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"כריות אויר"  חייבות להתנפח בִּן-רגע (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0.03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שניות), בעת התנגשות חזיתית של המכונית.</a:t>
            </a:r>
            <a:endParaRPr lang="en-US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hangingPunct="0"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החומר העיקרי להפעלת הכרית הוא נתרן אזיד,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NaN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3(s)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 ברגע ההתנגשות חיישן רגיש לשינוי פתאומי במהירות מפעיל מצית חשמלי, הגורם לפירוק ה-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NaN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3(s)</a:t>
            </a:r>
            <a:endParaRPr lang="he-IL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hangingPunct="0"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ל-נתרן מוצק,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(s)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ול- 70 ליטר גז חנקן,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2(g)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 </a:t>
            </a:r>
          </a:p>
          <a:p>
            <a:pPr hangingPunct="0">
              <a:lnSpc>
                <a:spcPct val="150000"/>
              </a:lnSpc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מהי מסת נתרן אזיד,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NaN</a:t>
            </a:r>
            <a:r>
              <a:rPr lang="en-US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3(s) </a:t>
            </a:r>
            <a:r>
              <a:rPr lang="he-IL" sz="2400" baseline="-25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שיש לשים בהגה המכונית?</a:t>
            </a:r>
          </a:p>
        </p:txBody>
      </p:sp>
      <p:sp>
        <p:nvSpPr>
          <p:cNvPr id="15" name="מלבן 14"/>
          <p:cNvSpPr/>
          <p:nvPr/>
        </p:nvSpPr>
        <p:spPr>
          <a:xfrm>
            <a:off x="3141800" y="4017887"/>
            <a:ext cx="5329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2NaN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32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→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2Na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+ 3N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2(g)</a:t>
            </a:r>
            <a:endParaRPr lang="he-IL" sz="3200" baseline="-25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8652832" y="4079441"/>
            <a:ext cx="3249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p:cxnSp>
        <p:nvCxnSpPr>
          <p:cNvPr id="9" name="מחבר ישר 8"/>
          <p:cNvCxnSpPr/>
          <p:nvPr/>
        </p:nvCxnSpPr>
        <p:spPr>
          <a:xfrm>
            <a:off x="1986455" y="889158"/>
            <a:ext cx="7598979" cy="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8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לבן מעוגל 20"/>
          <p:cNvSpPr/>
          <p:nvPr/>
        </p:nvSpPr>
        <p:spPr>
          <a:xfrm>
            <a:off x="6011764" y="1194125"/>
            <a:ext cx="2631362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70</a:t>
            </a:r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liter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0" y="5586455"/>
            <a:ext cx="8190436" cy="15923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2513070" y="1197943"/>
            <a:ext cx="1730073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NaN3  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10368666" y="145231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95722" y="1180937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10368666" y="2876250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1" name="מחבר חץ ישר 30"/>
          <p:cNvCxnSpPr/>
          <p:nvPr/>
        </p:nvCxnSpPr>
        <p:spPr>
          <a:xfrm flipH="1" flipV="1">
            <a:off x="4389109" y="4554796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חץ ישר 31"/>
          <p:cNvCxnSpPr/>
          <p:nvPr/>
        </p:nvCxnSpPr>
        <p:spPr>
          <a:xfrm flipV="1">
            <a:off x="3608378" y="2717836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מלבן מעוגל 32"/>
          <p:cNvSpPr/>
          <p:nvPr/>
        </p:nvSpPr>
        <p:spPr>
          <a:xfrm>
            <a:off x="7251135" y="4073598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kumimoji="0" lang="en-US" sz="2400" i="0" u="none" strike="noStrike" kern="1200" cap="none" spc="0" normalizeH="0" baseline="-2500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4" name="מלבן מעוגל 33"/>
          <p:cNvSpPr/>
          <p:nvPr/>
        </p:nvSpPr>
        <p:spPr>
          <a:xfrm>
            <a:off x="2441839" y="4094486"/>
            <a:ext cx="2251417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NaN3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5" name="מחבר חץ ישר 34"/>
          <p:cNvCxnSpPr/>
          <p:nvPr/>
        </p:nvCxnSpPr>
        <p:spPr>
          <a:xfrm>
            <a:off x="7810795" y="2717835"/>
            <a:ext cx="0" cy="14959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מלבן 35"/>
          <p:cNvSpPr/>
          <p:nvPr/>
        </p:nvSpPr>
        <p:spPr>
          <a:xfrm>
            <a:off x="2997139" y="166435"/>
            <a:ext cx="5329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2NaN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32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→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2Na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+ 3N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2(g)</a:t>
            </a:r>
            <a:endParaRPr lang="he-IL" sz="3200" baseline="-25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1" name="מלבן מעוגל 40"/>
          <p:cNvSpPr/>
          <p:nvPr/>
        </p:nvSpPr>
        <p:spPr>
          <a:xfrm>
            <a:off x="7027357" y="775969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3</a:t>
            </a:r>
          </a:p>
        </p:txBody>
      </p:sp>
      <p:sp>
        <p:nvSpPr>
          <p:cNvPr id="42" name="מלבן מעוגל 41"/>
          <p:cNvSpPr/>
          <p:nvPr/>
        </p:nvSpPr>
        <p:spPr>
          <a:xfrm>
            <a:off x="5824563" y="789550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43" name="מלבן מעוגל 42"/>
          <p:cNvSpPr/>
          <p:nvPr/>
        </p:nvSpPr>
        <p:spPr>
          <a:xfrm>
            <a:off x="3312951" y="768890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מלבן מעוגל 43"/>
              <p:cNvSpPr/>
              <p:nvPr/>
            </p:nvSpPr>
            <p:spPr>
              <a:xfrm>
                <a:off x="6291562" y="1814551"/>
                <a:ext cx="2510857" cy="851510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Vm</a:t>
                </a:r>
                <a:r>
                  <a:rPr lang="en-US" sz="24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N2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</a:t>
                </a:r>
                <a14:m>
                  <m:oMath xmlns:m="http://schemas.openxmlformats.org/officeDocument/2006/math">
                    <m:r>
                      <a:rPr lang="en-US" sz="2000" dirty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Arial" panose="020B0604020202020204" pitchFamily="34" charset="0"/>
                        <a:cs typeface="Varela Round" panose="00000500000000000000" pitchFamily="2" charset="-79"/>
                      </a:rPr>
                      <m:t>25</m:t>
                    </m:r>
                    <m:f>
                      <m:fPr>
                        <m:ctrlPr>
                          <a:rPr lang="en-US" sz="20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lit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𝑒𝑟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מלבן מעוגל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1562" y="1814551"/>
                <a:ext cx="2510857" cy="851510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מלבן מעוגל 44"/>
              <p:cNvSpPr/>
              <p:nvPr/>
            </p:nvSpPr>
            <p:spPr>
              <a:xfrm>
                <a:off x="2358649" y="1837520"/>
                <a:ext cx="2934745" cy="854064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 algn="l">
                  <a:lnSpc>
                    <a:spcPct val="150000"/>
                  </a:lnSpc>
                  <a:defRPr/>
                </a:pP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sz="20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NaN3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 65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5" name="מלבן מעוגל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649" y="1837520"/>
                <a:ext cx="2934745" cy="854064"/>
              </a:xfrm>
              <a:prstGeom prst="roundRect">
                <a:avLst/>
              </a:prstGeom>
              <a:blipFill>
                <a:blip r:embed="rId4"/>
                <a:stretch>
                  <a:fillRect l="-62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תרשים זרימה: מחבר 47"/>
          <p:cNvSpPr/>
          <p:nvPr/>
        </p:nvSpPr>
        <p:spPr>
          <a:xfrm>
            <a:off x="6611940" y="1282756"/>
            <a:ext cx="1981166" cy="596160"/>
          </a:xfrm>
          <a:prstGeom prst="flowChartConnector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תרשים זרימה: מחבר 48"/>
          <p:cNvSpPr/>
          <p:nvPr/>
        </p:nvSpPr>
        <p:spPr>
          <a:xfrm>
            <a:off x="2057270" y="1306897"/>
            <a:ext cx="3048923" cy="596160"/>
          </a:xfrm>
          <a:prstGeom prst="flowChartConnector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extBox 1"/>
          <p:cNvSpPr txBox="1"/>
          <p:nvPr/>
        </p:nvSpPr>
        <p:spPr>
          <a:xfrm>
            <a:off x="4843319" y="636217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626802" y="6557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25" name="כוכב עם 6 פינות 24"/>
          <p:cNvSpPr/>
          <p:nvPr/>
        </p:nvSpPr>
        <p:spPr>
          <a:xfrm>
            <a:off x="1474965" y="1280345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כוכב עם 6 פינות 25"/>
          <p:cNvSpPr/>
          <p:nvPr/>
        </p:nvSpPr>
        <p:spPr>
          <a:xfrm>
            <a:off x="1533209" y="4168228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כוכב עם 6 פינות 26"/>
          <p:cNvSpPr/>
          <p:nvPr/>
        </p:nvSpPr>
        <p:spPr>
          <a:xfrm>
            <a:off x="8945710" y="1257089"/>
            <a:ext cx="560186" cy="537219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כוכב עם 6 פינות 27"/>
          <p:cNvSpPr/>
          <p:nvPr/>
        </p:nvSpPr>
        <p:spPr>
          <a:xfrm>
            <a:off x="8945710" y="4168228"/>
            <a:ext cx="560186" cy="537219"/>
          </a:xfrm>
          <a:prstGeom prst="star6">
            <a:avLst>
              <a:gd name="adj" fmla="val 25933"/>
              <a:gd name="hf" fmla="val 1154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מלבן מעוגל 36"/>
          <p:cNvSpPr/>
          <p:nvPr/>
        </p:nvSpPr>
        <p:spPr>
          <a:xfrm>
            <a:off x="8981970" y="843999"/>
            <a:ext cx="3133682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38" name="מלבן מעוגל 37"/>
          <p:cNvSpPr/>
          <p:nvPr/>
        </p:nvSpPr>
        <p:spPr>
          <a:xfrm>
            <a:off x="8354102" y="154888"/>
            <a:ext cx="3761550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</p:spTree>
    <p:extLst>
      <p:ext uri="{BB962C8B-B14F-4D97-AF65-F5344CB8AC3E}">
        <p14:creationId xmlns:p14="http://schemas.microsoft.com/office/powerpoint/2010/main" val="150473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0" grpId="0"/>
      <p:bldP spid="11" grpId="0"/>
      <p:bldP spid="29" grpId="0" animBg="1"/>
      <p:bldP spid="30" grpId="0"/>
      <p:bldP spid="33" grpId="0"/>
      <p:bldP spid="34" grpId="0"/>
      <p:bldP spid="41" grpId="0"/>
      <p:bldP spid="42" grpId="0"/>
      <p:bldP spid="43" grpId="0"/>
      <p:bldP spid="44" grpId="0"/>
      <p:bldP spid="45" grpId="0"/>
      <p:bldP spid="48" grpId="0" animBg="1"/>
      <p:bldP spid="49" grpId="0" animBg="1"/>
      <p:bldP spid="2" grpId="0"/>
      <p:bldP spid="50" grpId="0"/>
      <p:bldP spid="25" grpId="0" animBg="1"/>
      <p:bldP spid="26" grpId="0" animBg="1"/>
      <p:bldP spid="27" grpId="0" animBg="1"/>
      <p:bldP spid="2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לבן מעוגל 20"/>
          <p:cNvSpPr/>
          <p:nvPr/>
        </p:nvSpPr>
        <p:spPr>
          <a:xfrm>
            <a:off x="6011764" y="1194125"/>
            <a:ext cx="2631362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70</a:t>
            </a:r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liter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0" y="5493323"/>
            <a:ext cx="8190436" cy="15923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2513070" y="1197943"/>
            <a:ext cx="1730073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NaN3  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10368666" y="145231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95722" y="1180937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10368666" y="2876250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1" name="מחבר חץ ישר 30"/>
          <p:cNvCxnSpPr/>
          <p:nvPr/>
        </p:nvCxnSpPr>
        <p:spPr>
          <a:xfrm flipH="1" flipV="1">
            <a:off x="4397990" y="5043515"/>
            <a:ext cx="2853145" cy="76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חץ ישר 31"/>
          <p:cNvCxnSpPr/>
          <p:nvPr/>
        </p:nvCxnSpPr>
        <p:spPr>
          <a:xfrm flipH="1" flipV="1">
            <a:off x="3636061" y="2717835"/>
            <a:ext cx="1924" cy="1942437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מלבן מעוגל 32"/>
          <p:cNvSpPr/>
          <p:nvPr/>
        </p:nvSpPr>
        <p:spPr>
          <a:xfrm>
            <a:off x="7295818" y="4693631"/>
            <a:ext cx="1871662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4" name="מלבן מעוגל 33"/>
          <p:cNvSpPr/>
          <p:nvPr/>
        </p:nvSpPr>
        <p:spPr>
          <a:xfrm>
            <a:off x="2481645" y="4693631"/>
            <a:ext cx="2124278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NaN3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5" name="מחבר חץ ישר 34"/>
          <p:cNvCxnSpPr/>
          <p:nvPr/>
        </p:nvCxnSpPr>
        <p:spPr>
          <a:xfrm flipH="1">
            <a:off x="7772400" y="2717835"/>
            <a:ext cx="38395" cy="1975796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מלבן 35"/>
          <p:cNvSpPr/>
          <p:nvPr/>
        </p:nvSpPr>
        <p:spPr>
          <a:xfrm>
            <a:off x="2997139" y="166435"/>
            <a:ext cx="5329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2NaN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32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→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2Na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+ 3N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2(g)</a:t>
            </a:r>
            <a:endParaRPr lang="he-IL" sz="3200" baseline="-25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1" name="מלבן מעוגל 40"/>
          <p:cNvSpPr/>
          <p:nvPr/>
        </p:nvSpPr>
        <p:spPr>
          <a:xfrm>
            <a:off x="7027357" y="81940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3</a:t>
            </a:r>
          </a:p>
        </p:txBody>
      </p:sp>
      <p:sp>
        <p:nvSpPr>
          <p:cNvPr id="42" name="מלבן מעוגל 41"/>
          <p:cNvSpPr/>
          <p:nvPr/>
        </p:nvSpPr>
        <p:spPr>
          <a:xfrm>
            <a:off x="5824563" y="81940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43" name="מלבן מעוגל 42"/>
          <p:cNvSpPr/>
          <p:nvPr/>
        </p:nvSpPr>
        <p:spPr>
          <a:xfrm>
            <a:off x="3308290" y="881748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מלבן מעוגל 43"/>
              <p:cNvSpPr/>
              <p:nvPr/>
            </p:nvSpPr>
            <p:spPr>
              <a:xfrm>
                <a:off x="6291562" y="1814551"/>
                <a:ext cx="2510857" cy="851510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Vm</a:t>
                </a:r>
                <a:r>
                  <a:rPr lang="en-US" sz="24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N2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</a:t>
                </a:r>
                <a14:m>
                  <m:oMath xmlns:m="http://schemas.openxmlformats.org/officeDocument/2006/math">
                    <m:r>
                      <a:rPr lang="en-US" sz="2000" dirty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Arial" panose="020B0604020202020204" pitchFamily="34" charset="0"/>
                        <a:cs typeface="Varela Round" panose="00000500000000000000" pitchFamily="2" charset="-79"/>
                      </a:rPr>
                      <m:t>25</m:t>
                    </m:r>
                    <m:f>
                      <m:fPr>
                        <m:ctrlPr>
                          <a:rPr lang="en-US" sz="20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lit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𝑒𝑟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מלבן מעוגל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1562" y="1814551"/>
                <a:ext cx="2510857" cy="851510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מלבן מעוגל 44"/>
              <p:cNvSpPr/>
              <p:nvPr/>
            </p:nvSpPr>
            <p:spPr>
              <a:xfrm>
                <a:off x="2358649" y="1837520"/>
                <a:ext cx="2934745" cy="854064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 algn="l">
                  <a:lnSpc>
                    <a:spcPct val="150000"/>
                  </a:lnSpc>
                  <a:defRPr/>
                </a:pP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sz="20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NaN3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 65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5" name="מלבן מעוגל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649" y="1837520"/>
                <a:ext cx="2934745" cy="854064"/>
              </a:xfrm>
              <a:prstGeom prst="roundRect">
                <a:avLst/>
              </a:prstGeom>
              <a:blipFill>
                <a:blip r:embed="rId3"/>
                <a:stretch>
                  <a:fillRect l="-62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קבוצה 22"/>
          <p:cNvGrpSpPr/>
          <p:nvPr/>
        </p:nvGrpSpPr>
        <p:grpSpPr>
          <a:xfrm>
            <a:off x="8190436" y="2295944"/>
            <a:ext cx="1901116" cy="1503332"/>
            <a:chOff x="4853623" y="1277316"/>
            <a:chExt cx="2773680" cy="2352647"/>
          </a:xfrm>
        </p:grpSpPr>
        <p:sp>
          <p:nvSpPr>
            <p:cNvPr id="24" name="משולש שווה-שוקיים 23"/>
            <p:cNvSpPr/>
            <p:nvPr/>
          </p:nvSpPr>
          <p:spPr>
            <a:xfrm>
              <a:off x="4853623" y="1277316"/>
              <a:ext cx="2773680" cy="2352647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e-IL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25" name="מחבר ישר 24"/>
            <p:cNvCxnSpPr/>
            <p:nvPr/>
          </p:nvCxnSpPr>
          <p:spPr>
            <a:xfrm>
              <a:off x="5394643" y="2677920"/>
              <a:ext cx="1691640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מחבר ישר 25"/>
            <p:cNvCxnSpPr>
              <a:endCxn id="24" idx="3"/>
            </p:cNvCxnSpPr>
            <p:nvPr/>
          </p:nvCxnSpPr>
          <p:spPr>
            <a:xfrm>
              <a:off x="6240463" y="2677920"/>
              <a:ext cx="0" cy="952043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מלבן 26"/>
          <p:cNvSpPr/>
          <p:nvPr/>
        </p:nvSpPr>
        <p:spPr>
          <a:xfrm>
            <a:off x="8571897" y="3215514"/>
            <a:ext cx="487757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 panose="020B0604020202020204" pitchFamily="34" charset="0"/>
            </a:endParaRPr>
          </a:p>
        </p:txBody>
      </p:sp>
      <p:sp>
        <p:nvSpPr>
          <p:cNvPr id="28" name="מלבן 27"/>
          <p:cNvSpPr/>
          <p:nvPr/>
        </p:nvSpPr>
        <p:spPr>
          <a:xfrm>
            <a:off x="8987977" y="2654835"/>
            <a:ext cx="359006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</a:t>
            </a:r>
            <a:endParaRPr kumimoji="0" lang="he-IL" altLang="he-IL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sp>
        <p:nvSpPr>
          <p:cNvPr id="37" name="מלבן 36"/>
          <p:cNvSpPr/>
          <p:nvPr/>
        </p:nvSpPr>
        <p:spPr>
          <a:xfrm>
            <a:off x="9167480" y="3219169"/>
            <a:ext cx="679994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Vm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8436954" y="3974873"/>
                <a:ext cx="1057891" cy="620554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N2</a:t>
                </a:r>
                <a:r>
                  <a:rPr kumimoji="0" lang="en-US" sz="2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8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V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Vm</m:t>
                        </m:r>
                      </m:den>
                    </m:f>
                  </m:oMath>
                </a14:m>
                <a:endParaRPr kumimoji="0" lang="he-IL" sz="28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6954" y="3974873"/>
                <a:ext cx="1057891" cy="620554"/>
              </a:xfrm>
              <a:prstGeom prst="rect">
                <a:avLst/>
              </a:prstGeom>
              <a:blipFill>
                <a:blip r:embed="rId4"/>
                <a:stretch>
                  <a:fillRect l="-19540" t="-980" b="-2156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9507477" y="3974688"/>
                <a:ext cx="504787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8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70</m:t>
                        </m:r>
                      </m:num>
                      <m:den>
                        <m: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25</m:t>
                        </m:r>
                      </m:den>
                    </m:f>
                  </m:oMath>
                </a14:m>
                <a:endParaRPr kumimoji="0" lang="he-IL" sz="28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7477" y="3974688"/>
                <a:ext cx="504787" cy="611962"/>
              </a:xfrm>
              <a:prstGeom prst="rect">
                <a:avLst/>
              </a:prstGeom>
              <a:blipFill>
                <a:blip r:embed="rId5"/>
                <a:stretch>
                  <a:fillRect l="-42683" t="-2000" b="-2200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10133919" y="4084741"/>
            <a:ext cx="776908" cy="430887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</a:rPr>
              <a:t>=2.8</a:t>
            </a:r>
            <a:endParaRPr kumimoji="0" lang="he-IL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6" name="מלבן מעוגל 45"/>
          <p:cNvSpPr/>
          <p:nvPr/>
        </p:nvSpPr>
        <p:spPr>
          <a:xfrm>
            <a:off x="7141095" y="4711618"/>
            <a:ext cx="2426014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2.8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1517232" y="1387394"/>
            <a:ext cx="8275318" cy="3947605"/>
            <a:chOff x="1517232" y="1387394"/>
            <a:chExt cx="8275318" cy="3947605"/>
          </a:xfrm>
        </p:grpSpPr>
        <p:sp>
          <p:nvSpPr>
            <p:cNvPr id="55" name="כוכב עם 6 פינות 54"/>
            <p:cNvSpPr/>
            <p:nvPr/>
          </p:nvSpPr>
          <p:spPr>
            <a:xfrm>
              <a:off x="1517232" y="1439949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כוכב עם 6 פינות 55"/>
            <p:cNvSpPr/>
            <p:nvPr/>
          </p:nvSpPr>
          <p:spPr>
            <a:xfrm>
              <a:off x="1780798" y="4797780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כוכב עם 6 פינות 56"/>
            <p:cNvSpPr/>
            <p:nvPr/>
          </p:nvSpPr>
          <p:spPr>
            <a:xfrm>
              <a:off x="9232364" y="1387394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8" name="כוכב עם 6 פינות 57"/>
            <p:cNvSpPr/>
            <p:nvPr/>
          </p:nvSpPr>
          <p:spPr>
            <a:xfrm>
              <a:off x="9227384" y="4762062"/>
              <a:ext cx="560186" cy="537219"/>
            </a:xfrm>
            <a:prstGeom prst="star6">
              <a:avLst>
                <a:gd name="adj" fmla="val 25933"/>
                <a:gd name="hf" fmla="val 11547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843319" y="636217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626802" y="6557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7" name="מלבן מעוגל 46"/>
          <p:cNvSpPr/>
          <p:nvPr/>
        </p:nvSpPr>
        <p:spPr>
          <a:xfrm>
            <a:off x="8981970" y="843999"/>
            <a:ext cx="3133682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48" name="מלבן מעוגל 47"/>
          <p:cNvSpPr/>
          <p:nvPr/>
        </p:nvSpPr>
        <p:spPr>
          <a:xfrm>
            <a:off x="8354102" y="154888"/>
            <a:ext cx="3761550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</p:spTree>
    <p:extLst>
      <p:ext uri="{BB962C8B-B14F-4D97-AF65-F5344CB8AC3E}">
        <p14:creationId xmlns:p14="http://schemas.microsoft.com/office/powerpoint/2010/main" val="386179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7" grpId="0"/>
      <p:bldP spid="28" grpId="0"/>
      <p:bldP spid="37" grpId="0"/>
      <p:bldP spid="38" grpId="0"/>
      <p:bldP spid="40" grpId="0"/>
      <p:bldP spid="4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לבן מעוגל 20"/>
          <p:cNvSpPr/>
          <p:nvPr/>
        </p:nvSpPr>
        <p:spPr>
          <a:xfrm>
            <a:off x="6011764" y="1194125"/>
            <a:ext cx="2631362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70</a:t>
            </a:r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liter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0" y="5493323"/>
            <a:ext cx="8190436" cy="15923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2513070" y="1197943"/>
            <a:ext cx="1730073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NaN3  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10368666" y="145231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95722" y="1180937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10368666" y="2876250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1" name="מחבר חץ ישר 30"/>
          <p:cNvCxnSpPr/>
          <p:nvPr/>
        </p:nvCxnSpPr>
        <p:spPr>
          <a:xfrm flipH="1" flipV="1">
            <a:off x="4748224" y="5030671"/>
            <a:ext cx="2502912" cy="13614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מלבן מעוגל 33"/>
          <p:cNvSpPr/>
          <p:nvPr/>
        </p:nvSpPr>
        <p:spPr>
          <a:xfrm>
            <a:off x="2481644" y="4693631"/>
            <a:ext cx="2265197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NaN3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r>
              <a:rPr lang="en-US" sz="16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5" name="מחבר חץ ישר 34"/>
          <p:cNvCxnSpPr/>
          <p:nvPr/>
        </p:nvCxnSpPr>
        <p:spPr>
          <a:xfrm flipH="1">
            <a:off x="7772400" y="2717835"/>
            <a:ext cx="38395" cy="1975796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מלבן 35"/>
          <p:cNvSpPr/>
          <p:nvPr/>
        </p:nvSpPr>
        <p:spPr>
          <a:xfrm>
            <a:off x="2997139" y="166435"/>
            <a:ext cx="5329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2NaN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32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→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2Na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+ 3N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2(g)</a:t>
            </a:r>
            <a:endParaRPr lang="he-IL" sz="3200" baseline="-25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1" name="מלבן מעוגל 40"/>
          <p:cNvSpPr/>
          <p:nvPr/>
        </p:nvSpPr>
        <p:spPr>
          <a:xfrm>
            <a:off x="7027357" y="81940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3</a:t>
            </a:r>
          </a:p>
        </p:txBody>
      </p:sp>
      <p:sp>
        <p:nvSpPr>
          <p:cNvPr id="42" name="מלבן מעוגל 41"/>
          <p:cNvSpPr/>
          <p:nvPr/>
        </p:nvSpPr>
        <p:spPr>
          <a:xfrm>
            <a:off x="5824563" y="81940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43" name="מלבן מעוגל 42"/>
          <p:cNvSpPr/>
          <p:nvPr/>
        </p:nvSpPr>
        <p:spPr>
          <a:xfrm>
            <a:off x="3308290" y="881748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מלבן מעוגל 43"/>
              <p:cNvSpPr/>
              <p:nvPr/>
            </p:nvSpPr>
            <p:spPr>
              <a:xfrm>
                <a:off x="6202396" y="1799961"/>
                <a:ext cx="2510857" cy="851510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Vm</a:t>
                </a:r>
                <a:r>
                  <a:rPr lang="en-US" sz="24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N2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</a:t>
                </a:r>
                <a14:m>
                  <m:oMath xmlns:m="http://schemas.openxmlformats.org/officeDocument/2006/math">
                    <m:r>
                      <a:rPr lang="en-US" sz="2000" dirty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Arial" panose="020B0604020202020204" pitchFamily="34" charset="0"/>
                        <a:cs typeface="Varela Round" panose="00000500000000000000" pitchFamily="2" charset="-79"/>
                      </a:rPr>
                      <m:t>25</m:t>
                    </m:r>
                    <m:f>
                      <m:fPr>
                        <m:ctrlPr>
                          <a:rPr lang="en-US" sz="20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lit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𝑒𝑟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מלבן מעוגל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396" y="1799961"/>
                <a:ext cx="2510857" cy="851510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מלבן מעוגל 44"/>
              <p:cNvSpPr/>
              <p:nvPr/>
            </p:nvSpPr>
            <p:spPr>
              <a:xfrm>
                <a:off x="2358649" y="1837520"/>
                <a:ext cx="2934745" cy="854064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 algn="l">
                  <a:lnSpc>
                    <a:spcPct val="150000"/>
                  </a:lnSpc>
                  <a:defRPr/>
                </a:pP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sz="20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NaN3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 65.03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5" name="מלבן מעוגל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649" y="1837520"/>
                <a:ext cx="2934745" cy="854064"/>
              </a:xfrm>
              <a:prstGeom prst="roundRect">
                <a:avLst/>
              </a:prstGeom>
              <a:blipFill>
                <a:blip r:embed="rId3"/>
                <a:stretch>
                  <a:fillRect l="-62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מלבן מעוגל 45"/>
          <p:cNvSpPr/>
          <p:nvPr/>
        </p:nvSpPr>
        <p:spPr>
          <a:xfrm>
            <a:off x="7154086" y="4587115"/>
            <a:ext cx="2426014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2.8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2" name="מחבר חץ ישר 31"/>
          <p:cNvCxnSpPr/>
          <p:nvPr/>
        </p:nvCxnSpPr>
        <p:spPr>
          <a:xfrm flipV="1">
            <a:off x="3608378" y="2717837"/>
            <a:ext cx="0" cy="188675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מלבן 50"/>
          <p:cNvSpPr/>
          <p:nvPr/>
        </p:nvSpPr>
        <p:spPr>
          <a:xfrm>
            <a:off x="4748224" y="4480284"/>
            <a:ext cx="228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לפי יחסי המולים</a:t>
            </a:r>
            <a:endParaRPr lang="en-US" sz="2400" dirty="0">
              <a:solidFill>
                <a:srgbClr val="002E8A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814497" y="5219830"/>
                <a:ext cx="1399101" cy="945011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lang="he-IL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NaN</m:t>
                          </m:r>
                          <m:r>
                            <a:rPr lang="en-US" sz="2400" b="0" i="0" baseline="-2500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3</m:t>
                          </m:r>
                          <m:r>
                            <a:rPr lang="he-IL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he-IL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3</m:t>
                              </m:r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N</m:t>
                              </m:r>
                            </m:e>
                            <m:sub>
                              <m:r>
                                <a:rPr lang="he-IL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400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4497" y="5219830"/>
                <a:ext cx="1399101" cy="945011"/>
              </a:xfrm>
              <a:prstGeom prst="roundRect">
                <a:avLst/>
              </a:prstGeom>
              <a:blipFill>
                <a:blip r:embed="rId4"/>
                <a:stretch>
                  <a:fillRect r="-52838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933782" y="5223931"/>
                <a:ext cx="864957" cy="936750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marR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 smtClean="0">
                              <a:solidFill>
                                <a:srgbClr val="002E8A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</m:t>
                          </m:r>
                          <m:r>
                            <a:rPr lang="en-US" sz="24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NaN</m:t>
                          </m:r>
                          <m:r>
                            <a:rPr lang="en-US" sz="2400" b="0" i="0" baseline="-250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3</m:t>
                          </m:r>
                          <m:r>
                            <a:rPr lang="he-IL" sz="2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r>
                            <a:rPr lang="he-IL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2</m:t>
                          </m:r>
                          <m:r>
                            <a:rPr lang="he-IL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.</m:t>
                          </m:r>
                          <m:r>
                            <a:rPr lang="he-IL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8</m:t>
                          </m:r>
                          <m:sSub>
                            <m:sSubPr>
                              <m:ctrlPr>
                                <a:rPr lang="he-IL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N</m:t>
                              </m:r>
                            </m:e>
                            <m:sub>
                              <m:r>
                                <a:rPr lang="he-IL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400" dirty="0">
                  <a:solidFill>
                    <a:srgbClr val="002E8A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3782" y="5223931"/>
                <a:ext cx="864957" cy="936750"/>
              </a:xfrm>
              <a:prstGeom prst="roundRect">
                <a:avLst/>
              </a:prstGeom>
              <a:blipFill>
                <a:blip r:embed="rId5"/>
                <a:stretch>
                  <a:fillRect r="-124648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5933782" y="5475557"/>
            <a:ext cx="3817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endParaRPr lang="he-IL" sz="2800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353307" y="6139830"/>
                <a:ext cx="2378858" cy="70160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altLang="he-IL" sz="2800" dirty="0">
                    <a:solidFill>
                      <a:srgbClr val="00B050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</a:t>
                </a:r>
                <a:r>
                  <a:rPr lang="en-US" altLang="he-IL" sz="2800" baseline="-25000" dirty="0">
                    <a:solidFill>
                      <a:srgbClr val="00B050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NaN3</a:t>
                </a:r>
                <a:r>
                  <a:rPr lang="en-US" sz="2800" dirty="0">
                    <a:solidFill>
                      <a:srgbClr val="00B050"/>
                    </a:solidFill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en-US" sz="2800" i="1" dirty="0">
                    <a:solidFill>
                      <a:srgbClr val="00B050"/>
                    </a:solidFill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8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8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he-IL" sz="28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3307" y="6139830"/>
                <a:ext cx="2378858" cy="701602"/>
              </a:xfrm>
              <a:prstGeom prst="rect">
                <a:avLst/>
              </a:prstGeom>
              <a:blipFill>
                <a:blip r:embed="rId6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מלבן 56"/>
          <p:cNvSpPr/>
          <p:nvPr/>
        </p:nvSpPr>
        <p:spPr>
          <a:xfrm>
            <a:off x="6497579" y="6197435"/>
            <a:ext cx="17427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r>
              <a:rPr lang="en-US" i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1.87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mol</a:t>
            </a:r>
            <a:endParaRPr lang="he-IL" dirty="0"/>
          </a:p>
        </p:txBody>
      </p:sp>
      <p:grpSp>
        <p:nvGrpSpPr>
          <p:cNvPr id="61" name="קבוצה 60"/>
          <p:cNvGrpSpPr/>
          <p:nvPr/>
        </p:nvGrpSpPr>
        <p:grpSpPr>
          <a:xfrm>
            <a:off x="1517232" y="1387394"/>
            <a:ext cx="8275318" cy="3947605"/>
            <a:chOff x="1517232" y="1387394"/>
            <a:chExt cx="8275318" cy="3947605"/>
          </a:xfrm>
        </p:grpSpPr>
        <p:sp>
          <p:nvSpPr>
            <p:cNvPr id="62" name="כוכב עם 6 פינות 61"/>
            <p:cNvSpPr/>
            <p:nvPr/>
          </p:nvSpPr>
          <p:spPr>
            <a:xfrm>
              <a:off x="1517232" y="1439949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כוכב עם 6 פינות 62"/>
            <p:cNvSpPr/>
            <p:nvPr/>
          </p:nvSpPr>
          <p:spPr>
            <a:xfrm>
              <a:off x="1780798" y="4797780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4" name="כוכב עם 6 פינות 63"/>
            <p:cNvSpPr/>
            <p:nvPr/>
          </p:nvSpPr>
          <p:spPr>
            <a:xfrm>
              <a:off x="9232364" y="1387394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5" name="כוכב עם 6 פינות 64"/>
            <p:cNvSpPr/>
            <p:nvPr/>
          </p:nvSpPr>
          <p:spPr>
            <a:xfrm>
              <a:off x="9227384" y="4762062"/>
              <a:ext cx="560186" cy="537219"/>
            </a:xfrm>
            <a:prstGeom prst="star6">
              <a:avLst>
                <a:gd name="adj" fmla="val 25933"/>
                <a:gd name="hf" fmla="val 11547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67" name="מלבן מעוגל 66"/>
          <p:cNvSpPr/>
          <p:nvPr/>
        </p:nvSpPr>
        <p:spPr>
          <a:xfrm>
            <a:off x="2396990" y="4739437"/>
            <a:ext cx="2997464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lang="en-US" sz="2800" baseline="-250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NaN3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1.87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843319" y="636217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626802" y="6557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37" name="מלבן מעוגל 36"/>
          <p:cNvSpPr/>
          <p:nvPr/>
        </p:nvSpPr>
        <p:spPr>
          <a:xfrm>
            <a:off x="8981970" y="843999"/>
            <a:ext cx="3133682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38" name="מלבן מעוגל 37"/>
          <p:cNvSpPr/>
          <p:nvPr/>
        </p:nvSpPr>
        <p:spPr>
          <a:xfrm>
            <a:off x="8354102" y="154888"/>
            <a:ext cx="3761550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569642" y="3161623"/>
                <a:ext cx="1057891" cy="620554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N2</a:t>
                </a:r>
                <a:r>
                  <a:rPr kumimoji="0" lang="en-US" sz="2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8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V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Vm</m:t>
                        </m:r>
                      </m:den>
                    </m:f>
                  </m:oMath>
                </a14:m>
                <a:endParaRPr kumimoji="0" lang="he-IL" sz="28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9642" y="3161623"/>
                <a:ext cx="1057891" cy="620554"/>
              </a:xfrm>
              <a:prstGeom prst="rect">
                <a:avLst/>
              </a:prstGeom>
              <a:blipFill>
                <a:blip r:embed="rId7"/>
                <a:stretch>
                  <a:fillRect l="-20231" t="-990" b="-2178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518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1" grpId="0"/>
      <p:bldP spid="52" grpId="0"/>
      <p:bldP spid="53" grpId="0"/>
      <p:bldP spid="55" grpId="0"/>
      <p:bldP spid="56" grpId="0"/>
      <p:bldP spid="57" grpId="0"/>
      <p:bldP spid="6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לבן מעוגל 20"/>
          <p:cNvSpPr/>
          <p:nvPr/>
        </p:nvSpPr>
        <p:spPr>
          <a:xfrm>
            <a:off x="6011764" y="1194125"/>
            <a:ext cx="2631362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70</a:t>
            </a:r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liter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-33002" y="5479048"/>
            <a:ext cx="8190436" cy="15923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3028613" y="1200681"/>
            <a:ext cx="1730073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NaN3  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10368666" y="145231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84395" y="1143689"/>
            <a:ext cx="1210471" cy="769441"/>
          </a:xfrm>
          <a:prstGeom prst="rect">
            <a:avLst/>
          </a:prstGeom>
          <a:solidFill>
            <a:srgbClr val="FFFFFF"/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kumimoji="0" lang="he-IL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10368666" y="2876250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1" name="מחבר חץ ישר 30"/>
          <p:cNvCxnSpPr/>
          <p:nvPr/>
        </p:nvCxnSpPr>
        <p:spPr>
          <a:xfrm flipH="1">
            <a:off x="4987129" y="5044286"/>
            <a:ext cx="2264008" cy="88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חץ ישר 34"/>
          <p:cNvCxnSpPr/>
          <p:nvPr/>
        </p:nvCxnSpPr>
        <p:spPr>
          <a:xfrm>
            <a:off x="7989956" y="2725295"/>
            <a:ext cx="49346" cy="193864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מלבן 35"/>
          <p:cNvSpPr/>
          <p:nvPr/>
        </p:nvSpPr>
        <p:spPr>
          <a:xfrm>
            <a:off x="2997139" y="166435"/>
            <a:ext cx="5329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2NaN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32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→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2Na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+ 3N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2(g)</a:t>
            </a:r>
            <a:endParaRPr lang="he-IL" sz="3200" baseline="-25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1" name="מלבן מעוגל 40"/>
          <p:cNvSpPr/>
          <p:nvPr/>
        </p:nvSpPr>
        <p:spPr>
          <a:xfrm>
            <a:off x="7027357" y="83490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3</a:t>
            </a:r>
          </a:p>
        </p:txBody>
      </p:sp>
      <p:sp>
        <p:nvSpPr>
          <p:cNvPr id="42" name="מלבן מעוגל 41"/>
          <p:cNvSpPr/>
          <p:nvPr/>
        </p:nvSpPr>
        <p:spPr>
          <a:xfrm>
            <a:off x="5824563" y="83490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43" name="מלבן מעוגל 42"/>
          <p:cNvSpPr/>
          <p:nvPr/>
        </p:nvSpPr>
        <p:spPr>
          <a:xfrm>
            <a:off x="3322761" y="816989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מלבן מעוגל 43"/>
              <p:cNvSpPr/>
              <p:nvPr/>
            </p:nvSpPr>
            <p:spPr>
              <a:xfrm>
                <a:off x="6291562" y="1814551"/>
                <a:ext cx="2510857" cy="851510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Vm</a:t>
                </a:r>
                <a:r>
                  <a:rPr lang="en-US" sz="24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N2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</a:t>
                </a:r>
                <a14:m>
                  <m:oMath xmlns:m="http://schemas.openxmlformats.org/officeDocument/2006/math">
                    <m:r>
                      <a:rPr lang="en-US" sz="2000" dirty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Arial" panose="020B0604020202020204" pitchFamily="34" charset="0"/>
                        <a:cs typeface="Varela Round" panose="00000500000000000000" pitchFamily="2" charset="-79"/>
                      </a:rPr>
                      <m:t>25</m:t>
                    </m:r>
                    <m:f>
                      <m:fPr>
                        <m:ctrlPr>
                          <a:rPr lang="en-US" sz="20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lit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𝑒𝑟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מלבן מעוגל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1562" y="1814551"/>
                <a:ext cx="2510857" cy="851510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מלבן מעוגל 44"/>
              <p:cNvSpPr/>
              <p:nvPr/>
            </p:nvSpPr>
            <p:spPr>
              <a:xfrm>
                <a:off x="2603681" y="1806554"/>
                <a:ext cx="2934745" cy="854064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 algn="l">
                  <a:lnSpc>
                    <a:spcPct val="150000"/>
                  </a:lnSpc>
                  <a:defRPr/>
                </a:pP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sz="20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NaN3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 65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5" name="מלבן מעוגל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681" y="1806554"/>
                <a:ext cx="2934745" cy="854064"/>
              </a:xfrm>
              <a:prstGeom prst="roundRect">
                <a:avLst/>
              </a:prstGeom>
              <a:blipFill>
                <a:blip r:embed="rId3"/>
                <a:stretch>
                  <a:fillRect l="-62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מלבן מעוגל 45"/>
          <p:cNvSpPr/>
          <p:nvPr/>
        </p:nvSpPr>
        <p:spPr>
          <a:xfrm>
            <a:off x="7027357" y="4604587"/>
            <a:ext cx="2426014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2.8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2" name="מחבר חץ ישר 31"/>
          <p:cNvCxnSpPr/>
          <p:nvPr/>
        </p:nvCxnSpPr>
        <p:spPr>
          <a:xfrm flipV="1">
            <a:off x="4153567" y="2660618"/>
            <a:ext cx="0" cy="188675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מלבן 50"/>
          <p:cNvSpPr/>
          <p:nvPr/>
        </p:nvSpPr>
        <p:spPr>
          <a:xfrm>
            <a:off x="4748224" y="4480284"/>
            <a:ext cx="228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לפי יחסי המולים</a:t>
            </a:r>
            <a:endParaRPr lang="en-US" sz="2400" dirty="0">
              <a:solidFill>
                <a:srgbClr val="002E8A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813361" y="5440073"/>
                <a:ext cx="1399101" cy="945011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lang="he-IL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NaN</m:t>
                          </m:r>
                          <m:r>
                            <a:rPr lang="en-US" sz="2400" b="0" i="0" baseline="-2500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3</m:t>
                          </m:r>
                          <m:r>
                            <a:rPr lang="he-IL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he-IL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3</m:t>
                              </m:r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N</m:t>
                              </m:r>
                            </m:e>
                            <m:sub>
                              <m:r>
                                <a:rPr lang="he-IL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400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3361" y="5440073"/>
                <a:ext cx="1399101" cy="945011"/>
              </a:xfrm>
              <a:prstGeom prst="roundRect">
                <a:avLst/>
              </a:prstGeom>
              <a:blipFill>
                <a:blip r:embed="rId4"/>
                <a:stretch>
                  <a:fillRect r="-52838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751999" y="5414104"/>
                <a:ext cx="864957" cy="936750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marR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</m:t>
                          </m:r>
                          <m: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NaN</m:t>
                          </m:r>
                          <m:r>
                            <a:rPr lang="en-US" sz="2400" b="0" i="0" baseline="-2500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3</m:t>
                          </m:r>
                          <m:r>
                            <a:rPr lang="he-IL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r>
                            <a:rPr lang="he-IL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2</m:t>
                          </m:r>
                          <m:r>
                            <a:rPr lang="he-IL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.</m:t>
                          </m:r>
                          <m:r>
                            <a:rPr lang="he-IL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8</m:t>
                          </m:r>
                          <m:sSub>
                            <m:sSubPr>
                              <m:ctrlPr>
                                <a:rPr lang="he-IL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N</m:t>
                              </m:r>
                            </m:e>
                            <m:sub>
                              <m:r>
                                <a:rPr lang="he-IL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400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1999" y="5414104"/>
                <a:ext cx="864957" cy="936750"/>
              </a:xfrm>
              <a:prstGeom prst="roundRect">
                <a:avLst/>
              </a:prstGeom>
              <a:blipFill>
                <a:blip r:embed="rId5"/>
                <a:stretch>
                  <a:fillRect r="-126241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5885473" y="5658503"/>
            <a:ext cx="3817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endParaRPr lang="he-IL" sz="2800" dirty="0">
              <a:solidFill>
                <a:srgbClr val="00B050"/>
              </a:solidFill>
            </a:endParaRPr>
          </a:p>
        </p:txBody>
      </p:sp>
      <p:grpSp>
        <p:nvGrpSpPr>
          <p:cNvPr id="54" name="קבוצה 53"/>
          <p:cNvGrpSpPr/>
          <p:nvPr/>
        </p:nvGrpSpPr>
        <p:grpSpPr>
          <a:xfrm>
            <a:off x="1825655" y="2521829"/>
            <a:ext cx="1674290" cy="1155295"/>
            <a:chOff x="320533" y="5211515"/>
            <a:chExt cx="1552969" cy="1155295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320533" y="5211515"/>
              <a:ext cx="1552969" cy="1108305"/>
              <a:chOff x="4853623" y="1277316"/>
              <a:chExt cx="2773680" cy="2352647"/>
            </a:xfrm>
            <a:noFill/>
          </p:grpSpPr>
          <p:sp>
            <p:nvSpPr>
              <p:cNvPr id="62" name="משולש שווה-שוקיים 61"/>
              <p:cNvSpPr/>
              <p:nvPr/>
            </p:nvSpPr>
            <p:spPr>
              <a:xfrm>
                <a:off x="4853623" y="1277316"/>
                <a:ext cx="2773680" cy="2352647"/>
              </a:xfrm>
              <a:prstGeom prst="triangle">
                <a:avLst/>
              </a:prstGeom>
              <a:grpFill/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63" name="מחבר ישר 62"/>
              <p:cNvCxnSpPr/>
              <p:nvPr/>
            </p:nvCxnSpPr>
            <p:spPr>
              <a:xfrm>
                <a:off x="5394643" y="2677920"/>
                <a:ext cx="1691640" cy="0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מחבר ישר 63"/>
              <p:cNvCxnSpPr/>
              <p:nvPr/>
            </p:nvCxnSpPr>
            <p:spPr>
              <a:xfrm>
                <a:off x="6199575" y="2677920"/>
                <a:ext cx="0" cy="952043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מלבן 58"/>
            <p:cNvSpPr/>
            <p:nvPr/>
          </p:nvSpPr>
          <p:spPr>
            <a:xfrm>
              <a:off x="1271122" y="5885986"/>
              <a:ext cx="37695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n</a:t>
              </a:r>
              <a:endPara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</a:endParaRPr>
            </a:p>
          </p:txBody>
        </p:sp>
        <p:sp>
          <p:nvSpPr>
            <p:cNvPr id="60" name="מלבן 59"/>
            <p:cNvSpPr/>
            <p:nvPr/>
          </p:nvSpPr>
          <p:spPr>
            <a:xfrm>
              <a:off x="859667" y="5367646"/>
              <a:ext cx="466794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m</a:t>
              </a:r>
              <a:endPara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61" name="מלבן 60"/>
            <p:cNvSpPr/>
            <p:nvPr/>
          </p:nvSpPr>
          <p:spPr>
            <a:xfrm>
              <a:off x="419205" y="5905145"/>
              <a:ext cx="723275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he-IL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rPr>
                <a:t>Mw</a:t>
              </a:r>
              <a:endPara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418361" y="3665744"/>
            <a:ext cx="221975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lang="en-US" sz="20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NaN3</a:t>
            </a: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n x Mw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088873" y="3694853"/>
            <a:ext cx="20498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</a:t>
            </a: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1.87 x 65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51213" y="4094963"/>
            <a:ext cx="18804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=121.55 </a:t>
            </a:r>
            <a:r>
              <a:rPr lang="en-US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gram</a:t>
            </a:r>
            <a:endParaRPr lang="he-IL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1" name="מלבן 70"/>
          <p:cNvSpPr/>
          <p:nvPr/>
        </p:nvSpPr>
        <p:spPr>
          <a:xfrm>
            <a:off x="13534984" y="2414584"/>
            <a:ext cx="18473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he-IL" altLang="he-IL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grpSp>
        <p:nvGrpSpPr>
          <p:cNvPr id="78" name="קבוצה 77"/>
          <p:cNvGrpSpPr/>
          <p:nvPr/>
        </p:nvGrpSpPr>
        <p:grpSpPr>
          <a:xfrm>
            <a:off x="1517232" y="1387394"/>
            <a:ext cx="8275318" cy="3947605"/>
            <a:chOff x="1517232" y="1387394"/>
            <a:chExt cx="8275318" cy="3947605"/>
          </a:xfrm>
        </p:grpSpPr>
        <p:sp>
          <p:nvSpPr>
            <p:cNvPr id="79" name="כוכב עם 6 פינות 78"/>
            <p:cNvSpPr/>
            <p:nvPr/>
          </p:nvSpPr>
          <p:spPr>
            <a:xfrm>
              <a:off x="1517232" y="1439949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0" name="כוכב עם 6 פינות 79"/>
            <p:cNvSpPr/>
            <p:nvPr/>
          </p:nvSpPr>
          <p:spPr>
            <a:xfrm>
              <a:off x="1780798" y="4797780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1" name="כוכב עם 6 פינות 80"/>
            <p:cNvSpPr/>
            <p:nvPr/>
          </p:nvSpPr>
          <p:spPr>
            <a:xfrm>
              <a:off x="9232364" y="1387394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2" name="כוכב עם 6 פינות 81"/>
            <p:cNvSpPr/>
            <p:nvPr/>
          </p:nvSpPr>
          <p:spPr>
            <a:xfrm>
              <a:off x="9227384" y="4762062"/>
              <a:ext cx="560186" cy="537219"/>
            </a:xfrm>
            <a:prstGeom prst="star6">
              <a:avLst>
                <a:gd name="adj" fmla="val 25933"/>
                <a:gd name="hf" fmla="val 11547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84" name="מלבן מעוגל 83"/>
          <p:cNvSpPr/>
          <p:nvPr/>
        </p:nvSpPr>
        <p:spPr>
          <a:xfrm>
            <a:off x="2298766" y="4731025"/>
            <a:ext cx="2976585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lang="en-US" sz="2800" baseline="-250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NaN3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1.87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6869030" y="3009580"/>
                <a:ext cx="1057891" cy="620554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N2</a:t>
                </a:r>
                <a:r>
                  <a:rPr kumimoji="0" lang="en-US" sz="2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8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V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Vm</m:t>
                        </m:r>
                      </m:den>
                    </m:f>
                  </m:oMath>
                </a14:m>
                <a:endParaRPr kumimoji="0" lang="he-IL" sz="28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030" y="3009580"/>
                <a:ext cx="1057891" cy="620554"/>
              </a:xfrm>
              <a:prstGeom prst="rect">
                <a:avLst/>
              </a:prstGeom>
              <a:blipFill>
                <a:blip r:embed="rId6"/>
                <a:stretch>
                  <a:fillRect l="-20231" t="-990" b="-2178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264635" y="1321811"/>
            <a:ext cx="22249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121.55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gram</a:t>
            </a:r>
            <a:endParaRPr lang="he-IL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843319" y="636217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626802" y="6557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47" name="מלבן מעוגל 46"/>
          <p:cNvSpPr/>
          <p:nvPr/>
        </p:nvSpPr>
        <p:spPr>
          <a:xfrm>
            <a:off x="8981970" y="843999"/>
            <a:ext cx="3133682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המולים בתגובה</a:t>
            </a:r>
          </a:p>
        </p:txBody>
      </p:sp>
      <p:sp>
        <p:nvSpPr>
          <p:cNvPr id="48" name="מלבן מעוגל 47"/>
          <p:cNvSpPr/>
          <p:nvPr/>
        </p:nvSpPr>
        <p:spPr>
          <a:xfrm>
            <a:off x="8354102" y="154888"/>
            <a:ext cx="3761550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מאוזן של התגובה</a:t>
            </a:r>
          </a:p>
        </p:txBody>
      </p:sp>
    </p:spTree>
    <p:extLst>
      <p:ext uri="{BB962C8B-B14F-4D97-AF65-F5344CB8AC3E}">
        <p14:creationId xmlns:p14="http://schemas.microsoft.com/office/powerpoint/2010/main" val="86848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65" grpId="0"/>
      <p:bldP spid="66" grpId="0"/>
      <p:bldP spid="67" grpId="0"/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לבן מעוגל 20"/>
          <p:cNvSpPr/>
          <p:nvPr/>
        </p:nvSpPr>
        <p:spPr>
          <a:xfrm>
            <a:off x="6011764" y="1194125"/>
            <a:ext cx="2631362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V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70</a:t>
            </a:r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liter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-33002" y="5479048"/>
            <a:ext cx="8190436" cy="15923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3050302" y="1183194"/>
            <a:ext cx="1730073" cy="658904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NaN3  </a:t>
            </a: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endParaRPr lang="he-IL" sz="24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10368666" y="1452315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השאלה</a:t>
            </a:r>
          </a:p>
        </p:txBody>
      </p:sp>
      <p:sp>
        <p:nvSpPr>
          <p:cNvPr id="12" name="מלבן מעוגל 11"/>
          <p:cNvSpPr/>
          <p:nvPr/>
        </p:nvSpPr>
        <p:spPr>
          <a:xfrm>
            <a:off x="10368666" y="840874"/>
            <a:ext cx="1654068" cy="4901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יחס מולים</a:t>
            </a:r>
          </a:p>
        </p:txBody>
      </p:sp>
      <p:sp>
        <p:nvSpPr>
          <p:cNvPr id="13" name="מלבן מעוגל 12"/>
          <p:cNvSpPr/>
          <p:nvPr/>
        </p:nvSpPr>
        <p:spPr>
          <a:xfrm>
            <a:off x="9160420" y="83993"/>
            <a:ext cx="2862314" cy="6672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ניסוח תגובה מאוזנת</a:t>
            </a:r>
          </a:p>
        </p:txBody>
      </p:sp>
      <p:sp>
        <p:nvSpPr>
          <p:cNvPr id="30" name="מלבן מעוגל 29"/>
          <p:cNvSpPr/>
          <p:nvPr/>
        </p:nvSpPr>
        <p:spPr>
          <a:xfrm>
            <a:off x="10368666" y="2876250"/>
            <a:ext cx="1643890" cy="398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הפתרון</a:t>
            </a:r>
            <a:endParaRPr kumimoji="0" lang="he-IL" sz="24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1" name="מחבר חץ ישר 30"/>
          <p:cNvCxnSpPr/>
          <p:nvPr/>
        </p:nvCxnSpPr>
        <p:spPr>
          <a:xfrm flipH="1">
            <a:off x="4987129" y="5044286"/>
            <a:ext cx="2264008" cy="88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חץ ישר 34"/>
          <p:cNvCxnSpPr/>
          <p:nvPr/>
        </p:nvCxnSpPr>
        <p:spPr>
          <a:xfrm flipH="1">
            <a:off x="7989858" y="2689736"/>
            <a:ext cx="7659" cy="190952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מלבן 35"/>
          <p:cNvSpPr/>
          <p:nvPr/>
        </p:nvSpPr>
        <p:spPr>
          <a:xfrm>
            <a:off x="2997139" y="166435"/>
            <a:ext cx="5329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2NaN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32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→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2Na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3200" i="1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+ 3N</a:t>
            </a:r>
            <a:r>
              <a:rPr lang="en-US" sz="32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2(g)</a:t>
            </a:r>
            <a:endParaRPr lang="he-IL" sz="3200" baseline="-25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1" name="מלבן מעוגל 40"/>
          <p:cNvSpPr/>
          <p:nvPr/>
        </p:nvSpPr>
        <p:spPr>
          <a:xfrm>
            <a:off x="7027357" y="83490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3</a:t>
            </a:r>
          </a:p>
        </p:txBody>
      </p:sp>
      <p:sp>
        <p:nvSpPr>
          <p:cNvPr id="42" name="מלבן מעוגל 41"/>
          <p:cNvSpPr/>
          <p:nvPr/>
        </p:nvSpPr>
        <p:spPr>
          <a:xfrm>
            <a:off x="5824563" y="834903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p:sp>
        <p:nvSpPr>
          <p:cNvPr id="43" name="מלבן מעוגל 42"/>
          <p:cNvSpPr/>
          <p:nvPr/>
        </p:nvSpPr>
        <p:spPr>
          <a:xfrm>
            <a:off x="3322761" y="816989"/>
            <a:ext cx="600176" cy="4906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מלבן מעוגל 43"/>
              <p:cNvSpPr/>
              <p:nvPr/>
            </p:nvSpPr>
            <p:spPr>
              <a:xfrm>
                <a:off x="6291562" y="1814551"/>
                <a:ext cx="2510857" cy="851510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en-US" sz="24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Vm</a:t>
                </a:r>
                <a:r>
                  <a:rPr lang="en-US" sz="24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N2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</a:t>
                </a:r>
                <a14:m>
                  <m:oMath xmlns:m="http://schemas.openxmlformats.org/officeDocument/2006/math">
                    <m:r>
                      <a:rPr lang="en-US" sz="2000" dirty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Arial" panose="020B0604020202020204" pitchFamily="34" charset="0"/>
                        <a:cs typeface="Varela Round" panose="00000500000000000000" pitchFamily="2" charset="-79"/>
                      </a:rPr>
                      <m:t>25</m:t>
                    </m:r>
                    <m:f>
                      <m:fPr>
                        <m:ctrlPr>
                          <a:rPr lang="en-US" sz="20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lit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𝑒𝑟</m:t>
                        </m:r>
                        <m: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  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0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4" name="מלבן מעוגל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1562" y="1814551"/>
                <a:ext cx="2510857" cy="851510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מלבן מעוגל 44"/>
              <p:cNvSpPr/>
              <p:nvPr/>
            </p:nvSpPr>
            <p:spPr>
              <a:xfrm>
                <a:off x="2603681" y="1806554"/>
                <a:ext cx="2934745" cy="854064"/>
              </a:xfrm>
              <a:prstGeom prst="round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lvl="0" algn="l">
                  <a:lnSpc>
                    <a:spcPct val="150000"/>
                  </a:lnSpc>
                  <a:defRPr/>
                </a:pP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Mw</a:t>
                </a:r>
                <a:r>
                  <a:rPr lang="en-US" sz="2000" baseline="-25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NaN3</a:t>
                </a:r>
                <a:r>
                  <a:rPr lang="en-US" sz="2000" dirty="0">
                    <a:solidFill>
                      <a:srgbClr val="0000CC"/>
                    </a:solidFill>
                    <a:latin typeface="Varela Round" panose="00000500000000000000" pitchFamily="2" charset="-79"/>
                    <a:ea typeface="Arial" panose="020B0604020202020204" pitchFamily="34" charset="0"/>
                    <a:cs typeface="Varela Round" panose="00000500000000000000" pitchFamily="2" charset="-79"/>
                  </a:rPr>
                  <a:t>= 65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gram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Varela Round" panose="00000500000000000000" pitchFamily="2" charset="-79"/>
                          </a:rPr>
                          <m:t>mol</m:t>
                        </m:r>
                      </m:den>
                    </m:f>
                  </m:oMath>
                </a14:m>
                <a:endParaRPr lang="he-IL" sz="2400" dirty="0">
                  <a:solidFill>
                    <a:srgbClr val="0000CC"/>
                  </a:solidFill>
                  <a:latin typeface="Varela Round" panose="00000500000000000000" pitchFamily="2" charset="-79"/>
                  <a:ea typeface="Arial" panose="020B0604020202020204" pitchFamily="34" charset="0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45" name="מלבן מעוגל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681" y="1806554"/>
                <a:ext cx="2934745" cy="854064"/>
              </a:xfrm>
              <a:prstGeom prst="roundRect">
                <a:avLst/>
              </a:prstGeom>
              <a:blipFill>
                <a:blip r:embed="rId3"/>
                <a:stretch>
                  <a:fillRect l="-62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837771" y="2998463"/>
                <a:ext cx="1057891" cy="620554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marL="0" marR="0" lvl="0" indent="0" algn="l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33FF"/>
                    </a:solidFill>
                    <a:effectLst/>
                    <a:uLnTx/>
                    <a:uFillTx/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</a:t>
                </a:r>
                <a:r>
                  <a:rPr kumimoji="0" lang="en-US" sz="240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3333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N2</a:t>
                </a:r>
                <a:r>
                  <a:rPr kumimoji="0" lang="en-US" sz="2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33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he-IL" sz="28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333F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333F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V</m:t>
                        </m:r>
                      </m:num>
                      <m:den>
                        <m:r>
                          <m:rPr>
                            <m:sty m:val="p"/>
                          </m:rPr>
                          <a:rPr kumimoji="0" lang="en-US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3333F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  <m:t>Vm</m:t>
                        </m:r>
                      </m:den>
                    </m:f>
                  </m:oMath>
                </a14:m>
                <a:endParaRPr kumimoji="0" lang="he-IL" sz="28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7771" y="2998463"/>
                <a:ext cx="1057891" cy="620554"/>
              </a:xfrm>
              <a:prstGeom prst="rect">
                <a:avLst/>
              </a:prstGeom>
              <a:blipFill>
                <a:blip r:embed="rId4"/>
                <a:stretch>
                  <a:fillRect l="-20231" t="-980" b="-2058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מלבן מעוגל 45"/>
          <p:cNvSpPr/>
          <p:nvPr/>
        </p:nvSpPr>
        <p:spPr>
          <a:xfrm>
            <a:off x="7027357" y="4604587"/>
            <a:ext cx="2426014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n</a:t>
            </a:r>
            <a:r>
              <a:rPr lang="en-US" sz="2400" baseline="-25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2.8</a:t>
            </a:r>
            <a:r>
              <a:rPr lang="en-US" sz="4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32" name="מחבר חץ ישר 31"/>
          <p:cNvCxnSpPr/>
          <p:nvPr/>
        </p:nvCxnSpPr>
        <p:spPr>
          <a:xfrm flipV="1">
            <a:off x="3172341" y="2675642"/>
            <a:ext cx="0" cy="188675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מלבן 50"/>
          <p:cNvSpPr/>
          <p:nvPr/>
        </p:nvSpPr>
        <p:spPr>
          <a:xfrm>
            <a:off x="4748224" y="4480284"/>
            <a:ext cx="228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solidFill>
                  <a:srgbClr val="002E8A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לפי יחסי המולים</a:t>
            </a:r>
            <a:endParaRPr lang="en-US" sz="2400" dirty="0">
              <a:solidFill>
                <a:srgbClr val="002E8A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813361" y="5440073"/>
                <a:ext cx="1399101" cy="945011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a:rPr lang="he-IL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NaN</m:t>
                          </m:r>
                          <m:r>
                            <a:rPr lang="en-US" sz="2400" b="0" i="0" baseline="-2500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3</m:t>
                          </m:r>
                          <m:r>
                            <a:rPr lang="he-IL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he-IL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3</m:t>
                              </m:r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N</m:t>
                              </m:r>
                            </m:e>
                            <m:sub>
                              <m:r>
                                <a:rPr lang="he-IL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400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3361" y="5440073"/>
                <a:ext cx="1399101" cy="945011"/>
              </a:xfrm>
              <a:prstGeom prst="roundRect">
                <a:avLst/>
              </a:prstGeom>
              <a:blipFill>
                <a:blip r:embed="rId5"/>
                <a:stretch>
                  <a:fillRect r="-52838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751999" y="5414104"/>
                <a:ext cx="864957" cy="936750"/>
              </a:xfrm>
              <a:prstGeom prst="roundRect">
                <a:avLst/>
              </a:prstGeom>
              <a:noFill/>
              <a:ln w="12700">
                <a:noFill/>
              </a:ln>
            </p:spPr>
            <p:txBody>
              <a:bodyPr wrap="square" rtlCol="1">
                <a:spAutoFit/>
              </a:bodyPr>
              <a:lstStyle/>
              <a:p>
                <a:pPr marR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</m:t>
                          </m:r>
                          <m: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mol</m:t>
                          </m:r>
                          <m:r>
                            <a:rPr lang="en-US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NaN</m:t>
                          </m:r>
                          <m:r>
                            <a:rPr lang="en-US" sz="2400" b="0" i="0" baseline="-2500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3</m:t>
                          </m:r>
                          <m:r>
                            <a:rPr lang="he-IL" sz="24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 </m:t>
                          </m:r>
                        </m:num>
                        <m:den>
                          <m:r>
                            <a:rPr lang="he-IL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2</m:t>
                          </m:r>
                          <m:r>
                            <a:rPr lang="he-IL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.</m:t>
                          </m:r>
                          <m:r>
                            <a:rPr lang="he-IL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Varela Round" panose="00000500000000000000" pitchFamily="2" charset="-79"/>
                            </a:rPr>
                            <m:t>8</m:t>
                          </m:r>
                          <m:sSub>
                            <m:sSubPr>
                              <m:ctrlPr>
                                <a:rPr lang="he-IL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</m:ctrlPr>
                            </m:sSubPr>
                            <m:e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mol</m:t>
                              </m:r>
                              <m:r>
                                <a:rPr lang="en-US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N</m:t>
                              </m:r>
                            </m:e>
                            <m:sub>
                              <m:r>
                                <a:rPr lang="he-IL" sz="240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Varela Round" panose="00000500000000000000" pitchFamily="2" charset="-79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e-IL" sz="2400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1999" y="5414104"/>
                <a:ext cx="864957" cy="936750"/>
              </a:xfrm>
              <a:prstGeom prst="roundRect">
                <a:avLst/>
              </a:prstGeom>
              <a:blipFill>
                <a:blip r:embed="rId6"/>
                <a:stretch>
                  <a:fillRect r="-126241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5885473" y="5658503"/>
            <a:ext cx="3817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endParaRPr lang="he-IL" sz="2800" dirty="0">
              <a:solidFill>
                <a:srgbClr val="00B05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314230" y="3114040"/>
            <a:ext cx="206768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>
              <a:defRPr/>
            </a:pP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m</a:t>
            </a:r>
            <a:r>
              <a:rPr lang="en-US" sz="2000" baseline="-25000" dirty="0">
                <a:solidFill>
                  <a:srgbClr val="0000CC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NaN3</a:t>
            </a:r>
            <a:r>
              <a:rPr lang="en-US" sz="20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= n x Mw</a:t>
            </a:r>
            <a:endParaRPr lang="he-IL" sz="20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1" name="מלבן 70"/>
          <p:cNvSpPr/>
          <p:nvPr/>
        </p:nvSpPr>
        <p:spPr>
          <a:xfrm>
            <a:off x="13534984" y="2414584"/>
            <a:ext cx="18473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he-IL" altLang="he-IL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arela Round" panose="00000500000000000000" pitchFamily="2" charset="-79"/>
              <a:ea typeface="Arial" panose="020B0604020202020204" pitchFamily="34" charset="0"/>
              <a:cs typeface="Varela Round" panose="00000500000000000000" pitchFamily="2" charset="-79"/>
            </a:endParaRPr>
          </a:p>
        </p:txBody>
      </p:sp>
      <p:grpSp>
        <p:nvGrpSpPr>
          <p:cNvPr id="78" name="קבוצה 77"/>
          <p:cNvGrpSpPr/>
          <p:nvPr/>
        </p:nvGrpSpPr>
        <p:grpSpPr>
          <a:xfrm>
            <a:off x="1517232" y="1387394"/>
            <a:ext cx="8275318" cy="3947605"/>
            <a:chOff x="1517232" y="1387394"/>
            <a:chExt cx="8275318" cy="3947605"/>
          </a:xfrm>
        </p:grpSpPr>
        <p:sp>
          <p:nvSpPr>
            <p:cNvPr id="79" name="כוכב עם 6 פינות 78"/>
            <p:cNvSpPr/>
            <p:nvPr/>
          </p:nvSpPr>
          <p:spPr>
            <a:xfrm>
              <a:off x="1517232" y="1439949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0" name="כוכב עם 6 פינות 79"/>
            <p:cNvSpPr/>
            <p:nvPr/>
          </p:nvSpPr>
          <p:spPr>
            <a:xfrm>
              <a:off x="1780798" y="4797780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1" name="כוכב עם 6 פינות 80"/>
            <p:cNvSpPr/>
            <p:nvPr/>
          </p:nvSpPr>
          <p:spPr>
            <a:xfrm>
              <a:off x="9232364" y="1387394"/>
              <a:ext cx="560186" cy="537219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2" name="כוכב עם 6 פינות 81"/>
            <p:cNvSpPr/>
            <p:nvPr/>
          </p:nvSpPr>
          <p:spPr>
            <a:xfrm>
              <a:off x="9227384" y="4762062"/>
              <a:ext cx="560186" cy="537219"/>
            </a:xfrm>
            <a:prstGeom prst="star6">
              <a:avLst>
                <a:gd name="adj" fmla="val 25933"/>
                <a:gd name="hf" fmla="val 11547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84" name="מלבן מעוגל 83"/>
          <p:cNvSpPr/>
          <p:nvPr/>
        </p:nvSpPr>
        <p:spPr>
          <a:xfrm>
            <a:off x="2247758" y="4745862"/>
            <a:ext cx="2934741" cy="6747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n</a:t>
            </a:r>
            <a:r>
              <a:rPr lang="en-US" sz="2800" baseline="-25000" dirty="0">
                <a:solidFill>
                  <a:srgbClr val="00B050"/>
                </a:solidFill>
                <a:latin typeface="Varela Round" panose="00000500000000000000" pitchFamily="2" charset="-79"/>
                <a:ea typeface="Arial" panose="020B0604020202020204" pitchFamily="34" charset="0"/>
                <a:cs typeface="Varela Round" panose="00000500000000000000" pitchFamily="2" charset="-79"/>
              </a:rPr>
              <a:t>NaN3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=</a:t>
            </a:r>
            <a:r>
              <a:rPr lang="en-US" sz="28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1.87</a:t>
            </a:r>
            <a:r>
              <a:rPr kumimoji="0" lang="en-US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mol</a:t>
            </a:r>
            <a:endParaRPr kumimoji="0" lang="he-IL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4320284" y="1353420"/>
            <a:ext cx="18694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>
              <a:defRPr/>
            </a:pPr>
            <a:r>
              <a:rPr lang="en-US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121.55</a:t>
            </a:r>
            <a:r>
              <a:rPr lang="en-US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gram</a:t>
            </a:r>
            <a:endParaRPr lang="he-IL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843319" y="636217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626802" y="655798"/>
            <a:ext cx="3728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9467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295376" y="18538"/>
            <a:ext cx="12191999" cy="720000"/>
          </a:xfrm>
        </p:spPr>
        <p:txBody>
          <a:bodyPr/>
          <a:lstStyle/>
          <a:p>
            <a:r>
              <a:rPr lang="he-IL" b="0" dirty="0" err="1">
                <a:solidFill>
                  <a:srgbClr val="192A72"/>
                </a:solidFill>
              </a:rPr>
              <a:t>סטוכיומטריה</a:t>
            </a:r>
            <a:r>
              <a:rPr lang="he-IL" b="0" dirty="0">
                <a:solidFill>
                  <a:srgbClr val="192A72"/>
                </a:solidFill>
              </a:rPr>
              <a:t> בשיטת המתכון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775459" y="879395"/>
            <a:ext cx="6225850" cy="51077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wrap="square" rtlCol="1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להכנת כריך גבינה צהובה</a:t>
            </a:r>
            <a:r>
              <a:rPr lang="he-IL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</a:p>
        </p:txBody>
      </p:sp>
      <p:pic>
        <p:nvPicPr>
          <p:cNvPr id="48" name="תמונה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1656" y="1564623"/>
            <a:ext cx="1595586" cy="1059569"/>
          </a:xfrm>
          <a:prstGeom prst="rect">
            <a:avLst/>
          </a:prstGeom>
        </p:spPr>
      </p:pic>
      <p:grpSp>
        <p:nvGrpSpPr>
          <p:cNvPr id="57" name="קבוצה 56"/>
          <p:cNvGrpSpPr/>
          <p:nvPr/>
        </p:nvGrpSpPr>
        <p:grpSpPr>
          <a:xfrm>
            <a:off x="3797527" y="1470546"/>
            <a:ext cx="1712129" cy="1062855"/>
            <a:chOff x="462746" y="3730765"/>
            <a:chExt cx="1712129" cy="1062855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746" y="3811211"/>
              <a:ext cx="1275634" cy="982409"/>
            </a:xfrm>
            <a:prstGeom prst="roundRect">
              <a:avLst/>
            </a:prstGeom>
          </p:spPr>
        </p:pic>
        <p:pic>
          <p:nvPicPr>
            <p:cNvPr id="46" name="תמונה 4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54" r="-1"/>
            <a:stretch/>
          </p:blipFill>
          <p:spPr>
            <a:xfrm>
              <a:off x="1442929" y="3730765"/>
              <a:ext cx="731946" cy="982409"/>
            </a:xfrm>
            <a:prstGeom prst="roundRect">
              <a:avLst/>
            </a:prstGeom>
          </p:spPr>
        </p:pic>
      </p:grpSp>
      <p:pic>
        <p:nvPicPr>
          <p:cNvPr id="52" name="תמונה 5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EE6A6"/>
              </a:clrFrom>
              <a:clrTo>
                <a:srgbClr val="FEE6A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18621" r="10866" b="23203"/>
          <a:stretch/>
        </p:blipFill>
        <p:spPr>
          <a:xfrm>
            <a:off x="1040839" y="1391588"/>
            <a:ext cx="1614487" cy="1214438"/>
          </a:xfrm>
          <a:prstGeom prst="rect">
            <a:avLst/>
          </a:prstGeom>
        </p:spPr>
      </p:pic>
      <p:grpSp>
        <p:nvGrpSpPr>
          <p:cNvPr id="44" name="קבוצה 43"/>
          <p:cNvGrpSpPr/>
          <p:nvPr/>
        </p:nvGrpSpPr>
        <p:grpSpPr>
          <a:xfrm rot="794151">
            <a:off x="6869909" y="1519681"/>
            <a:ext cx="1243686" cy="1075511"/>
            <a:chOff x="2264698" y="3363316"/>
            <a:chExt cx="2382910" cy="2455743"/>
          </a:xfrm>
        </p:grpSpPr>
        <p:pic>
          <p:nvPicPr>
            <p:cNvPr id="41" name="תמונה 4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336294" y="4233146"/>
              <a:ext cx="1643063" cy="1585913"/>
            </a:xfrm>
            <a:prstGeom prst="ellipse">
              <a:avLst/>
            </a:prstGeom>
          </p:spPr>
        </p:pic>
        <p:pic>
          <p:nvPicPr>
            <p:cNvPr id="42" name="תמונה 41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264698" y="3363316"/>
              <a:ext cx="1714160" cy="1654537"/>
            </a:xfrm>
            <a:prstGeom prst="flowChartConnector">
              <a:avLst/>
            </a:prstGeom>
          </p:spPr>
        </p:pic>
        <p:pic>
          <p:nvPicPr>
            <p:cNvPr id="43" name="תמונה 4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933448" y="3617494"/>
              <a:ext cx="1714160" cy="1654537"/>
            </a:xfrm>
            <a:prstGeom prst="flowChartConnector">
              <a:avLst/>
            </a:prstGeom>
          </p:spPr>
        </p:pic>
      </p:grpSp>
      <p:cxnSp>
        <p:nvCxnSpPr>
          <p:cNvPr id="19" name="מחבר ישר 18"/>
          <p:cNvCxnSpPr/>
          <p:nvPr/>
        </p:nvCxnSpPr>
        <p:spPr>
          <a:xfrm>
            <a:off x="2301240" y="738538"/>
            <a:ext cx="6938676" cy="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מלבן 8"/>
          <p:cNvSpPr/>
          <p:nvPr/>
        </p:nvSpPr>
        <p:spPr>
          <a:xfrm>
            <a:off x="3070367" y="1717672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59" name="מלבן 58"/>
          <p:cNvSpPr/>
          <p:nvPr/>
        </p:nvSpPr>
        <p:spPr>
          <a:xfrm>
            <a:off x="5904505" y="1712436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cxnSp>
        <p:nvCxnSpPr>
          <p:cNvPr id="60" name="Google Shape;157;p19"/>
          <p:cNvCxnSpPr/>
          <p:nvPr/>
        </p:nvCxnSpPr>
        <p:spPr>
          <a:xfrm>
            <a:off x="8319036" y="2050851"/>
            <a:ext cx="920880" cy="691"/>
          </a:xfrm>
          <a:prstGeom prst="straightConnector1">
            <a:avLst/>
          </a:prstGeom>
          <a:noFill/>
          <a:ln w="76200" cap="flat" cmpd="sng">
            <a:solidFill>
              <a:srgbClr val="00CC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" name="TextBox 2"/>
          <p:cNvSpPr txBox="1"/>
          <p:nvPr/>
        </p:nvSpPr>
        <p:spPr>
          <a:xfrm>
            <a:off x="2903111" y="2895898"/>
            <a:ext cx="8987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המגיבים</a:t>
            </a:r>
            <a:r>
              <a:rPr lang="he-IL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לחמנייה + 4 פרוסות גבינה צהובה + 3 פרוסות עגבנייה.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4929" y="3579228"/>
            <a:ext cx="32056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התוצר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lang="he-IL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: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1 כריך.</a:t>
            </a:r>
          </a:p>
        </p:txBody>
      </p:sp>
      <p:sp>
        <p:nvSpPr>
          <p:cNvPr id="15" name="מלבן מעוגל 14"/>
          <p:cNvSpPr/>
          <p:nvPr/>
        </p:nvSpPr>
        <p:spPr>
          <a:xfrm>
            <a:off x="9383030" y="4061194"/>
            <a:ext cx="2507581" cy="1253790"/>
          </a:xfrm>
          <a:prstGeom prst="roundRect">
            <a:avLst/>
          </a:pr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R="0" lvl="0" indent="0" fontAlgn="auto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he-IL" sz="36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בכל מתכון:</a:t>
            </a:r>
          </a:p>
        </p:txBody>
      </p:sp>
      <p:sp>
        <p:nvSpPr>
          <p:cNvPr id="16" name="מלבן מעוגל 15"/>
          <p:cNvSpPr/>
          <p:nvPr/>
        </p:nvSpPr>
        <p:spPr>
          <a:xfrm>
            <a:off x="6348857" y="4061194"/>
            <a:ext cx="2507581" cy="1253790"/>
          </a:xfrm>
          <a:prstGeom prst="roundRect">
            <a:avLst/>
          </a:pr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מוגדרת 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he-IL" sz="24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זהות המגיבים וזהות התוצרים</a:t>
            </a:r>
            <a:r>
              <a:rPr lang="he-IL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</p:txBody>
      </p:sp>
      <p:sp>
        <p:nvSpPr>
          <p:cNvPr id="17" name="מלבן מעוגל 16"/>
          <p:cNvSpPr/>
          <p:nvPr/>
        </p:nvSpPr>
        <p:spPr>
          <a:xfrm>
            <a:off x="3314682" y="4036671"/>
            <a:ext cx="2507581" cy="1253790"/>
          </a:xfrm>
          <a:prstGeom prst="roundRect">
            <a:avLst/>
          </a:pr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marR="0" lvl="0" indent="0" fontAlgn="auto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בין כל מרכיבי המתכון מתקיים </a:t>
            </a:r>
            <a:r>
              <a:rPr lang="he-IL" sz="24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יחס מספרי קבוע</a:t>
            </a:r>
            <a:r>
              <a:rPr lang="he-IL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 </a:t>
            </a:r>
          </a:p>
        </p:txBody>
      </p:sp>
      <p:sp>
        <p:nvSpPr>
          <p:cNvPr id="18" name="מלבן מעוגל 17"/>
          <p:cNvSpPr/>
          <p:nvPr/>
        </p:nvSpPr>
        <p:spPr>
          <a:xfrm>
            <a:off x="150125" y="4061194"/>
            <a:ext cx="2637965" cy="1253790"/>
          </a:xfrm>
          <a:prstGeom prst="roundRect">
            <a:avLst/>
          </a:pr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סכום המסות של כל מרכיבי הכריך שווה למסת הכריך הסופי.</a:t>
            </a:r>
          </a:p>
        </p:txBody>
      </p:sp>
    </p:spTree>
    <p:extLst>
      <p:ext uri="{BB962C8B-B14F-4D97-AF65-F5344CB8AC3E}">
        <p14:creationId xmlns:p14="http://schemas.microsoft.com/office/powerpoint/2010/main" val="396931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9" grpId="0"/>
      <p:bldP spid="59" grpId="0"/>
      <p:bldP spid="3" grpId="0"/>
      <p:bldP spid="24" grpId="0"/>
      <p:bldP spid="15" grpId="0" animBg="1"/>
      <p:bldP spid="16" grpId="0" animBg="1"/>
      <p:bldP spid="17" grpId="0" animBg="1"/>
      <p:bldP spid="18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243839" y="325706"/>
            <a:ext cx="12191999" cy="720000"/>
          </a:xfrm>
        </p:spPr>
        <p:txBody>
          <a:bodyPr/>
          <a:lstStyle/>
          <a:p>
            <a:r>
              <a:rPr lang="he-IL" b="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תרגול-חישובים בתגובות כימיות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1096" y="1657268"/>
            <a:ext cx="10191135" cy="40934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סרקו את קוד ה-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QR</a:t>
            </a: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וענו על השאלות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בהצלחה לכולם.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cxnSp>
        <p:nvCxnSpPr>
          <p:cNvPr id="8" name="מחבר ישר 7"/>
          <p:cNvCxnSpPr/>
          <p:nvPr/>
        </p:nvCxnSpPr>
        <p:spPr>
          <a:xfrm>
            <a:off x="2133600" y="1045706"/>
            <a:ext cx="7452360" cy="0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תמונה 2">
            <a:extLst>
              <a:ext uri="{FF2B5EF4-FFF2-40B4-BE49-F238E27FC236}">
                <a16:creationId xmlns:a16="http://schemas.microsoft.com/office/drawing/2014/main" id="{3AF1878C-F875-43E5-B5B2-600C292D6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562" y="2609849"/>
            <a:ext cx="2299381" cy="225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1118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2;p1">
            <a:extLst>
              <a:ext uri="{FF2B5EF4-FFF2-40B4-BE49-F238E27FC236}">
                <a16:creationId xmlns:a16="http://schemas.microsoft.com/office/drawing/2014/main" id="{574EF798-3875-4F39-8FD8-F6C30C344036}"/>
              </a:ext>
            </a:extLst>
          </p:cNvPr>
          <p:cNvSpPr txBox="1"/>
          <p:nvPr/>
        </p:nvSpPr>
        <p:spPr>
          <a:xfrm>
            <a:off x="116628" y="389979"/>
            <a:ext cx="11470200" cy="3831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Tx/>
              <a:buNone/>
              <a:tabLst/>
              <a:defRPr/>
            </a:pPr>
            <a:r>
              <a:rPr kumimoji="0" lang="x-none" sz="24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המצגת נערכה על פי: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Tx/>
              <a:buNone/>
              <a:tabLst/>
              <a:defRPr/>
            </a:pPr>
            <a:r>
              <a:rPr kumimoji="0" lang="x-none" sz="24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א. יחסים וקשרים בעולם החומרים-תמי לוי נחום, יעל שורץ, זיוה בר-דב</a:t>
            </a:r>
            <a:r>
              <a:rPr kumimoji="0" lang="he-IL" sz="24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.</a:t>
            </a:r>
            <a:r>
              <a:rPr kumimoji="0" lang="he-IL" sz="1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(ספר לימוד)</a:t>
            </a: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Tx/>
              <a:buNone/>
              <a:tabLst/>
              <a:defRPr/>
            </a:pPr>
            <a:r>
              <a:rPr kumimoji="0" lang="he-IL" sz="1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מטה </a:t>
            </a:r>
            <a:r>
              <a:rPr kumimoji="0" lang="he-IL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מל"מ</a:t>
            </a:r>
            <a:r>
              <a:rPr kumimoji="0" lang="he-IL" sz="1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- המרכז הישראלי לחינוך מדעי טכנולוגי ע"ש עמוס דה שליט ומשרד החינוך  </a:t>
            </a:r>
            <a:r>
              <a:rPr kumimoji="0" lang="x-none" sz="1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Tx/>
              <a:buNone/>
              <a:tabLst/>
              <a:defRPr/>
            </a:pPr>
            <a:r>
              <a:rPr kumimoji="0" lang="x-none" sz="24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ב. חומרים של עדינה שינפלד וירדן קדמי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Tx/>
              <a:buNone/>
              <a:tabLst/>
              <a:defRPr/>
            </a:pPr>
            <a:r>
              <a:rPr kumimoji="0" lang="he-IL" sz="24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ג. הכימיה-אתגר: רות בן-צבי ויהודית זילברשטיין . </a:t>
            </a:r>
            <a:r>
              <a:rPr kumimoji="0" lang="he-IL" sz="1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(ספר לימוד)</a:t>
            </a: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Tx/>
              <a:buNone/>
              <a:tabLst/>
              <a:defRPr/>
            </a:pPr>
            <a:r>
              <a:rPr kumimoji="0" lang="he-IL" sz="24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    </a:t>
            </a:r>
            <a:r>
              <a:rPr kumimoji="0" lang="he-IL" sz="18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(המחלקה להוראת המדעים, מכון ויצמן למדע, רחובות)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Tx/>
              <a:buNone/>
              <a:tabLst/>
              <a:defRPr/>
            </a:pPr>
            <a:r>
              <a:rPr kumimoji="0" lang="he-IL" sz="24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ד</a:t>
            </a:r>
            <a:r>
              <a:rPr kumimoji="0" lang="x-none" sz="24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.מצגת של נחשון 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40507498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0" name="Google Shape;940;p56"/>
          <p:cNvPicPr preferRelativeResize="0"/>
          <p:nvPr/>
        </p:nvPicPr>
        <p:blipFill rotWithShape="1">
          <a:blip r:embed="rId3">
            <a:alphaModFix/>
          </a:blip>
          <a:srcRect l="39172" r="34232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941" name="Google Shape;941;p56"/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9535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tabLst/>
              <a:defRPr/>
            </a:pPr>
            <a:r>
              <a:rPr kumimoji="0" lang="iw-IL" sz="2800" b="0" i="0" u="none" strike="noStrike" kern="0" cap="none" spc="0" normalizeH="0" baseline="0" noProof="0" dirty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rgbClr val="192A72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42" name="Google Shape;942;p56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iw-IL" sz="3200" b="1" i="0" u="none" strike="noStrike" kern="0" cap="none" spc="0" normalizeH="0" baseline="0" noProof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/>
                <a:ea typeface="Varela Round"/>
                <a:cs typeface="Varela Round"/>
                <a:sym typeface="Varela Round"/>
              </a:rPr>
              <a:t>שימוש ביצירות מוגנות בזכויות יוצרים ואיתור בעלי זכויות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2670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295376" y="18538"/>
            <a:ext cx="12191999" cy="720000"/>
          </a:xfrm>
        </p:spPr>
        <p:txBody>
          <a:bodyPr/>
          <a:lstStyle/>
          <a:p>
            <a:r>
              <a:rPr lang="he-IL" b="0" dirty="0" err="1">
                <a:solidFill>
                  <a:srgbClr val="192A72"/>
                </a:solidFill>
              </a:rPr>
              <a:t>סטוכיומטריה</a:t>
            </a:r>
            <a:r>
              <a:rPr lang="he-IL" b="0" dirty="0">
                <a:solidFill>
                  <a:srgbClr val="192A72"/>
                </a:solidFill>
              </a:rPr>
              <a:t> בשיטת המתכון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800623" y="970564"/>
            <a:ext cx="6225850" cy="51077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wrap="square" rtlCol="1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להכנת כריך גבינה צהובה: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0112" y="2961059"/>
            <a:ext cx="10996511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R="0" lvl="0" indent="-3429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בכל כריך יחס מספרי קבוע בין המרכיבים</a:t>
            </a:r>
          </a:p>
          <a:p>
            <a:pPr marR="0" lvl="0" indent="-3429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CC"/>
              </a:buClr>
              <a:buSzPct val="200000"/>
              <a:buFont typeface="Wingdings" panose="05000000000000000000" pitchFamily="2" charset="2"/>
              <a:buChar char="ü"/>
              <a:tabLst/>
              <a:defRPr/>
            </a:pPr>
            <a:endParaRPr lang="he-IL" sz="2400" dirty="0">
              <a:solidFill>
                <a:srgbClr val="0000C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R="0" lvl="0" indent="-3429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00000"/>
              <a:buFont typeface="Wingdings" panose="05000000000000000000" pitchFamily="2" charset="2"/>
              <a:buChar char="ü"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סכום מספר המרכיבים ההתחלתי אינו חייב להיות שווה לסכום מספר התוצרים</a:t>
            </a:r>
          </a:p>
          <a:p>
            <a:pPr marL="285750" marR="0" lvl="0" indent="-2857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CC"/>
              </a:buClr>
              <a:buSzPct val="200000"/>
              <a:buFont typeface="Wingdings" panose="05000000000000000000" pitchFamily="2" charset="2"/>
              <a:buChar char="ü"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7313" y="4536996"/>
            <a:ext cx="100012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לדוגמא- בהכנת כריך </a:t>
            </a:r>
            <a:r>
              <a:rPr lang="he-IL" sz="32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אחד</a:t>
            </a:r>
            <a:r>
              <a:rPr lang="he-IL" sz="24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מעורבים </a:t>
            </a:r>
            <a:r>
              <a:rPr lang="he-IL" sz="32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8 פריטים. </a:t>
            </a:r>
          </a:p>
        </p:txBody>
      </p:sp>
      <p:pic>
        <p:nvPicPr>
          <p:cNvPr id="22" name="תמונה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1656" y="1564623"/>
            <a:ext cx="1595586" cy="1059569"/>
          </a:xfrm>
          <a:prstGeom prst="rect">
            <a:avLst/>
          </a:prstGeom>
        </p:spPr>
      </p:pic>
      <p:grpSp>
        <p:nvGrpSpPr>
          <p:cNvPr id="23" name="קבוצה 22"/>
          <p:cNvGrpSpPr/>
          <p:nvPr/>
        </p:nvGrpSpPr>
        <p:grpSpPr>
          <a:xfrm>
            <a:off x="3797527" y="1470546"/>
            <a:ext cx="1712129" cy="1062855"/>
            <a:chOff x="462746" y="3730765"/>
            <a:chExt cx="1712129" cy="1062855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746" y="3811211"/>
              <a:ext cx="1275634" cy="982409"/>
            </a:xfrm>
            <a:prstGeom prst="roundRect">
              <a:avLst/>
            </a:prstGeom>
          </p:spPr>
        </p:pic>
        <p:pic>
          <p:nvPicPr>
            <p:cNvPr id="25" name="תמונה 2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54" r="-1"/>
            <a:stretch/>
          </p:blipFill>
          <p:spPr>
            <a:xfrm>
              <a:off x="1442929" y="3730765"/>
              <a:ext cx="731946" cy="982409"/>
            </a:xfrm>
            <a:prstGeom prst="roundRect">
              <a:avLst/>
            </a:prstGeom>
          </p:spPr>
        </p:pic>
      </p:grpSp>
      <p:pic>
        <p:nvPicPr>
          <p:cNvPr id="26" name="תמונה 25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EE6A6"/>
              </a:clrFrom>
              <a:clrTo>
                <a:srgbClr val="FEE6A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18621" r="10866" b="23203"/>
          <a:stretch/>
        </p:blipFill>
        <p:spPr>
          <a:xfrm>
            <a:off x="1040839" y="1391588"/>
            <a:ext cx="1614487" cy="1214438"/>
          </a:xfrm>
          <a:prstGeom prst="rect">
            <a:avLst/>
          </a:prstGeom>
        </p:spPr>
      </p:pic>
      <p:grpSp>
        <p:nvGrpSpPr>
          <p:cNvPr id="28" name="קבוצה 27"/>
          <p:cNvGrpSpPr/>
          <p:nvPr/>
        </p:nvGrpSpPr>
        <p:grpSpPr>
          <a:xfrm rot="794151">
            <a:off x="6869909" y="1519681"/>
            <a:ext cx="1243686" cy="1075511"/>
            <a:chOff x="2264698" y="3363316"/>
            <a:chExt cx="2382910" cy="2455743"/>
          </a:xfrm>
        </p:grpSpPr>
        <p:pic>
          <p:nvPicPr>
            <p:cNvPr id="29" name="תמונה 28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336294" y="4233146"/>
              <a:ext cx="1643063" cy="1585913"/>
            </a:xfrm>
            <a:prstGeom prst="ellipse">
              <a:avLst/>
            </a:prstGeom>
          </p:spPr>
        </p:pic>
        <p:pic>
          <p:nvPicPr>
            <p:cNvPr id="30" name="תמונה 2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264698" y="3363316"/>
              <a:ext cx="1714160" cy="1654537"/>
            </a:xfrm>
            <a:prstGeom prst="flowChartConnector">
              <a:avLst/>
            </a:prstGeom>
          </p:spPr>
        </p:pic>
        <p:pic>
          <p:nvPicPr>
            <p:cNvPr id="31" name="תמונה 3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933448" y="3617494"/>
              <a:ext cx="1714160" cy="1654537"/>
            </a:xfrm>
            <a:prstGeom prst="flowChartConnector">
              <a:avLst/>
            </a:prstGeom>
          </p:spPr>
        </p:pic>
      </p:grpSp>
      <p:sp>
        <p:nvSpPr>
          <p:cNvPr id="32" name="מלבן 31"/>
          <p:cNvSpPr/>
          <p:nvPr/>
        </p:nvSpPr>
        <p:spPr>
          <a:xfrm>
            <a:off x="3070367" y="1717672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34" name="מלבן 33"/>
          <p:cNvSpPr/>
          <p:nvPr/>
        </p:nvSpPr>
        <p:spPr>
          <a:xfrm>
            <a:off x="5904505" y="1712436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cxnSp>
        <p:nvCxnSpPr>
          <p:cNvPr id="35" name="Google Shape;157;p19"/>
          <p:cNvCxnSpPr/>
          <p:nvPr/>
        </p:nvCxnSpPr>
        <p:spPr>
          <a:xfrm>
            <a:off x="8319036" y="2050851"/>
            <a:ext cx="920880" cy="691"/>
          </a:xfrm>
          <a:prstGeom prst="straightConnector1">
            <a:avLst/>
          </a:prstGeom>
          <a:noFill/>
          <a:ln w="76200" cap="flat" cmpd="sng">
            <a:solidFill>
              <a:srgbClr val="00CC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9" name="אליפסה 8"/>
          <p:cNvSpPr/>
          <p:nvPr/>
        </p:nvSpPr>
        <p:spPr>
          <a:xfrm>
            <a:off x="5800623" y="3527155"/>
            <a:ext cx="1226616" cy="88544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27" name="מחבר ישר 26"/>
          <p:cNvCxnSpPr/>
          <p:nvPr/>
        </p:nvCxnSpPr>
        <p:spPr>
          <a:xfrm>
            <a:off x="2331285" y="771194"/>
            <a:ext cx="6938676" cy="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085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5788547" y="864413"/>
            <a:ext cx="6225850" cy="51077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wrap="square" rtlCol="1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להכנת כריך גבינה צהובה: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0460" y="3048767"/>
            <a:ext cx="591839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מסת המרכיבים לכריך </a:t>
            </a:r>
            <a:r>
              <a:rPr kumimoji="0" lang="he-IL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(המגיבים)</a:t>
            </a: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:</a:t>
            </a:r>
            <a:endParaRPr lang="he-IL" sz="2400" kern="0" dirty="0">
              <a:solidFill>
                <a:srgbClr val="000099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96574" y="2905800"/>
            <a:ext cx="4113362" cy="5955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מסת כריך אחד </a:t>
            </a:r>
            <a:r>
              <a:rPr kumimoji="0" lang="he-IL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( התוצר)</a:t>
            </a: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:</a:t>
            </a:r>
          </a:p>
        </p:txBody>
      </p:sp>
      <p:pic>
        <p:nvPicPr>
          <p:cNvPr id="22" name="תמונה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1656" y="1564623"/>
            <a:ext cx="1595586" cy="1059569"/>
          </a:xfrm>
          <a:prstGeom prst="rect">
            <a:avLst/>
          </a:prstGeom>
        </p:spPr>
      </p:pic>
      <p:grpSp>
        <p:nvGrpSpPr>
          <p:cNvPr id="23" name="קבוצה 22"/>
          <p:cNvGrpSpPr/>
          <p:nvPr/>
        </p:nvGrpSpPr>
        <p:grpSpPr>
          <a:xfrm>
            <a:off x="3797527" y="1470546"/>
            <a:ext cx="1712129" cy="1062855"/>
            <a:chOff x="462746" y="3730765"/>
            <a:chExt cx="1712129" cy="1062855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746" y="3811211"/>
              <a:ext cx="1275634" cy="982409"/>
            </a:xfrm>
            <a:prstGeom prst="roundRect">
              <a:avLst/>
            </a:prstGeom>
          </p:spPr>
        </p:pic>
        <p:pic>
          <p:nvPicPr>
            <p:cNvPr id="26" name="תמונה 2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54" r="-1"/>
            <a:stretch/>
          </p:blipFill>
          <p:spPr>
            <a:xfrm>
              <a:off x="1442929" y="3730765"/>
              <a:ext cx="731946" cy="982409"/>
            </a:xfrm>
            <a:prstGeom prst="roundRect">
              <a:avLst/>
            </a:prstGeom>
          </p:spPr>
        </p:pic>
      </p:grpSp>
      <p:pic>
        <p:nvPicPr>
          <p:cNvPr id="27" name="תמונה 26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EE6A6"/>
              </a:clrFrom>
              <a:clrTo>
                <a:srgbClr val="FEE6A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18621" r="10866" b="23203"/>
          <a:stretch/>
        </p:blipFill>
        <p:spPr>
          <a:xfrm>
            <a:off x="1040839" y="1391588"/>
            <a:ext cx="1614487" cy="1214438"/>
          </a:xfrm>
          <a:prstGeom prst="rect">
            <a:avLst/>
          </a:prstGeom>
        </p:spPr>
      </p:pic>
      <p:grpSp>
        <p:nvGrpSpPr>
          <p:cNvPr id="28" name="קבוצה 27"/>
          <p:cNvGrpSpPr/>
          <p:nvPr/>
        </p:nvGrpSpPr>
        <p:grpSpPr>
          <a:xfrm rot="794151">
            <a:off x="6869909" y="1519681"/>
            <a:ext cx="1243686" cy="1075511"/>
            <a:chOff x="2264698" y="3363316"/>
            <a:chExt cx="2382910" cy="2455743"/>
          </a:xfrm>
        </p:grpSpPr>
        <p:pic>
          <p:nvPicPr>
            <p:cNvPr id="29" name="תמונה 28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336294" y="4233146"/>
              <a:ext cx="1643063" cy="1585913"/>
            </a:xfrm>
            <a:prstGeom prst="ellipse">
              <a:avLst/>
            </a:prstGeom>
          </p:spPr>
        </p:pic>
        <p:pic>
          <p:nvPicPr>
            <p:cNvPr id="30" name="תמונה 2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264698" y="3363316"/>
              <a:ext cx="1714160" cy="1654537"/>
            </a:xfrm>
            <a:prstGeom prst="flowChartConnector">
              <a:avLst/>
            </a:prstGeom>
          </p:spPr>
        </p:pic>
        <p:pic>
          <p:nvPicPr>
            <p:cNvPr id="31" name="תמונה 3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933448" y="3617494"/>
              <a:ext cx="1714160" cy="1654537"/>
            </a:xfrm>
            <a:prstGeom prst="flowChartConnector">
              <a:avLst/>
            </a:prstGeom>
          </p:spPr>
        </p:pic>
      </p:grpSp>
      <p:sp>
        <p:nvSpPr>
          <p:cNvPr id="32" name="מלבן 31"/>
          <p:cNvSpPr/>
          <p:nvPr/>
        </p:nvSpPr>
        <p:spPr>
          <a:xfrm>
            <a:off x="3070367" y="1717672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34" name="מלבן 33"/>
          <p:cNvSpPr/>
          <p:nvPr/>
        </p:nvSpPr>
        <p:spPr>
          <a:xfrm>
            <a:off x="5904505" y="1712436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cxnSp>
        <p:nvCxnSpPr>
          <p:cNvPr id="35" name="Google Shape;157;p19"/>
          <p:cNvCxnSpPr/>
          <p:nvPr/>
        </p:nvCxnSpPr>
        <p:spPr>
          <a:xfrm>
            <a:off x="8319036" y="2050851"/>
            <a:ext cx="920880" cy="691"/>
          </a:xfrm>
          <a:prstGeom prst="straightConnector1">
            <a:avLst/>
          </a:prstGeom>
          <a:noFill/>
          <a:ln w="76200" cap="flat" cmpd="sng">
            <a:solidFill>
              <a:srgbClr val="00CC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3" name="כותרת 1"/>
          <p:cNvSpPr>
            <a:spLocks noGrp="1"/>
          </p:cNvSpPr>
          <p:nvPr>
            <p:ph type="title"/>
          </p:nvPr>
        </p:nvSpPr>
        <p:spPr>
          <a:xfrm>
            <a:off x="-243386" y="126506"/>
            <a:ext cx="12191999" cy="720000"/>
          </a:xfrm>
        </p:spPr>
        <p:txBody>
          <a:bodyPr/>
          <a:lstStyle/>
          <a:p>
            <a:r>
              <a:rPr lang="he-IL" b="0" dirty="0" err="1">
                <a:solidFill>
                  <a:srgbClr val="192A72"/>
                </a:solidFill>
              </a:rPr>
              <a:t>סטוכיומטריה</a:t>
            </a:r>
            <a:r>
              <a:rPr lang="he-IL" b="0" dirty="0">
                <a:solidFill>
                  <a:srgbClr val="192A72"/>
                </a:solidFill>
              </a:rPr>
              <a:t> בשיטת המתכון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969009" y="3339943"/>
            <a:ext cx="344092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30 גרם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x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1</a:t>
            </a:r>
          </a:p>
          <a:p>
            <a:pPr lvl="0" algn="ctr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 גרם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x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4</a:t>
            </a:r>
          </a:p>
          <a:p>
            <a:pPr lvl="0" algn="ctr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7  גרם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x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3</a:t>
            </a:r>
            <a:r>
              <a:rPr lang="he-IL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0460" y="3468313"/>
            <a:ext cx="507919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30 </a:t>
            </a:r>
            <a:r>
              <a:rPr lang="he-IL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גרם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לחמנייה.</a:t>
            </a:r>
          </a:p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10 </a:t>
            </a:r>
            <a:r>
              <a:rPr lang="he-IL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גרם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לכל פרוסת גבינה צהובה.</a:t>
            </a:r>
          </a:p>
          <a:p>
            <a:pPr lvl="0"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7 </a:t>
            </a:r>
            <a:r>
              <a:rPr lang="he-IL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גרם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לכל פרוסת עגבניי</a:t>
            </a:r>
            <a:r>
              <a:rPr lang="he-IL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ה.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7880440" y="4668642"/>
            <a:ext cx="32368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סה"כ- 91 גרם</a:t>
            </a:r>
          </a:p>
        </p:txBody>
      </p:sp>
      <p:cxnSp>
        <p:nvCxnSpPr>
          <p:cNvPr id="37" name="מחבר ישר 36"/>
          <p:cNvCxnSpPr/>
          <p:nvPr/>
        </p:nvCxnSpPr>
        <p:spPr>
          <a:xfrm>
            <a:off x="2301240" y="861562"/>
            <a:ext cx="6938676" cy="134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72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295377" y="47672"/>
            <a:ext cx="12191999" cy="720000"/>
          </a:xfrm>
        </p:spPr>
        <p:txBody>
          <a:bodyPr/>
          <a:lstStyle/>
          <a:p>
            <a:r>
              <a:rPr lang="he-IL" b="0" dirty="0" err="1">
                <a:solidFill>
                  <a:srgbClr val="192A72"/>
                </a:solidFill>
              </a:rPr>
              <a:t>סטויכיומטריה</a:t>
            </a:r>
            <a:r>
              <a:rPr lang="he-IL" b="0" dirty="0">
                <a:solidFill>
                  <a:srgbClr val="192A72"/>
                </a:solidFill>
              </a:rPr>
              <a:t> בשיטת המתכון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788547" y="809261"/>
            <a:ext cx="6225850" cy="51077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wrap="square" rtlCol="1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להכנת כריך גבינה צהובה: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800622" y="2586544"/>
            <a:ext cx="6229350" cy="64698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defRPr sz="24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>
                <a:solidFill>
                  <a:srgbClr val="0000CC"/>
                </a:solidFill>
              </a:rPr>
              <a:t>על פי מתכון זה-כדי ליצור </a:t>
            </a: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5</a:t>
            </a: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כריכים </a:t>
            </a:r>
            <a:r>
              <a:rPr lang="he-IL" dirty="0">
                <a:solidFill>
                  <a:srgbClr val="0000CC"/>
                </a:solidFill>
              </a:rPr>
              <a:t>צריך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:</a:t>
            </a:r>
          </a:p>
        </p:txBody>
      </p:sp>
      <p:cxnSp>
        <p:nvCxnSpPr>
          <p:cNvPr id="4" name="מחבר ישר 3"/>
          <p:cNvCxnSpPr/>
          <p:nvPr/>
        </p:nvCxnSpPr>
        <p:spPr>
          <a:xfrm flipV="1">
            <a:off x="2240280" y="712791"/>
            <a:ext cx="7222806" cy="47862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463086" y="3280202"/>
            <a:ext cx="2728913" cy="646986"/>
          </a:xfrm>
          <a:prstGeom prst="round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  </a:t>
            </a: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5</a:t>
            </a: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לחמניות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endParaRPr kumimoji="0" lang="he-IL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59150" y="3297749"/>
            <a:ext cx="4133851" cy="646986"/>
          </a:xfrm>
          <a:prstGeom prst="round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20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פרוסות גבינה צהובה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4047" y="3329096"/>
            <a:ext cx="3263565" cy="646986"/>
          </a:xfrm>
          <a:prstGeom prst="round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kumimoji="0" lang="he-IL" sz="3200" b="1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15</a:t>
            </a: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פרוסות עגבנייה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24963" y="4262760"/>
            <a:ext cx="823610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המסה הכוללת של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5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lang="he-IL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הכריכ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ים היא:        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455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g</a:t>
            </a:r>
            <a:r>
              <a:rPr lang="en-US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am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rPr>
              <a:t>=</a:t>
            </a:r>
            <a:r>
              <a:rPr lang="en-US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5 x 91</a:t>
            </a:r>
            <a:r>
              <a:rPr lang="he-IL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</a:p>
        </p:txBody>
      </p:sp>
      <p:pic>
        <p:nvPicPr>
          <p:cNvPr id="26" name="תמונה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1656" y="1564623"/>
            <a:ext cx="1595586" cy="1059569"/>
          </a:xfrm>
          <a:prstGeom prst="rect">
            <a:avLst/>
          </a:prstGeom>
        </p:spPr>
      </p:pic>
      <p:grpSp>
        <p:nvGrpSpPr>
          <p:cNvPr id="27" name="קבוצה 26"/>
          <p:cNvGrpSpPr/>
          <p:nvPr/>
        </p:nvGrpSpPr>
        <p:grpSpPr>
          <a:xfrm>
            <a:off x="3797527" y="1470546"/>
            <a:ext cx="1712129" cy="1062855"/>
            <a:chOff x="462746" y="3730765"/>
            <a:chExt cx="1712129" cy="1062855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746" y="3811211"/>
              <a:ext cx="1275634" cy="982409"/>
            </a:xfrm>
            <a:prstGeom prst="roundRect">
              <a:avLst/>
            </a:prstGeom>
          </p:spPr>
        </p:pic>
        <p:pic>
          <p:nvPicPr>
            <p:cNvPr id="29" name="תמונה 2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54" r="-1"/>
            <a:stretch/>
          </p:blipFill>
          <p:spPr>
            <a:xfrm>
              <a:off x="1442929" y="3730765"/>
              <a:ext cx="731946" cy="982409"/>
            </a:xfrm>
            <a:prstGeom prst="roundRect">
              <a:avLst/>
            </a:prstGeom>
          </p:spPr>
        </p:pic>
      </p:grpSp>
      <p:pic>
        <p:nvPicPr>
          <p:cNvPr id="30" name="תמונה 29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EE6A6"/>
              </a:clrFrom>
              <a:clrTo>
                <a:srgbClr val="FEE6A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18621" r="10866" b="23203"/>
          <a:stretch/>
        </p:blipFill>
        <p:spPr>
          <a:xfrm>
            <a:off x="1040839" y="1391588"/>
            <a:ext cx="1614487" cy="1214438"/>
          </a:xfrm>
          <a:prstGeom prst="rect">
            <a:avLst/>
          </a:prstGeom>
        </p:spPr>
      </p:pic>
      <p:grpSp>
        <p:nvGrpSpPr>
          <p:cNvPr id="31" name="קבוצה 30"/>
          <p:cNvGrpSpPr/>
          <p:nvPr/>
        </p:nvGrpSpPr>
        <p:grpSpPr>
          <a:xfrm rot="794151">
            <a:off x="6869909" y="1519681"/>
            <a:ext cx="1243686" cy="1075511"/>
            <a:chOff x="2264698" y="3363316"/>
            <a:chExt cx="2382910" cy="2455743"/>
          </a:xfrm>
        </p:grpSpPr>
        <p:pic>
          <p:nvPicPr>
            <p:cNvPr id="32" name="תמונה 31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336294" y="4233146"/>
              <a:ext cx="1643063" cy="1585913"/>
            </a:xfrm>
            <a:prstGeom prst="ellipse">
              <a:avLst/>
            </a:prstGeom>
          </p:spPr>
        </p:pic>
        <p:pic>
          <p:nvPicPr>
            <p:cNvPr id="34" name="תמונה 3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264698" y="3363316"/>
              <a:ext cx="1714160" cy="1654537"/>
            </a:xfrm>
            <a:prstGeom prst="flowChartConnector">
              <a:avLst/>
            </a:prstGeom>
          </p:spPr>
        </p:pic>
        <p:pic>
          <p:nvPicPr>
            <p:cNvPr id="35" name="תמונה 34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933448" y="3617494"/>
              <a:ext cx="1714160" cy="1654537"/>
            </a:xfrm>
            <a:prstGeom prst="flowChartConnector">
              <a:avLst/>
            </a:prstGeom>
          </p:spPr>
        </p:pic>
      </p:grpSp>
      <p:sp>
        <p:nvSpPr>
          <p:cNvPr id="36" name="מלבן 35"/>
          <p:cNvSpPr/>
          <p:nvPr/>
        </p:nvSpPr>
        <p:spPr>
          <a:xfrm>
            <a:off x="3070367" y="1717672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37" name="מלבן 36"/>
          <p:cNvSpPr/>
          <p:nvPr/>
        </p:nvSpPr>
        <p:spPr>
          <a:xfrm>
            <a:off x="5904505" y="1712436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cxnSp>
        <p:nvCxnSpPr>
          <p:cNvPr id="38" name="Google Shape;157;p19"/>
          <p:cNvCxnSpPr/>
          <p:nvPr/>
        </p:nvCxnSpPr>
        <p:spPr>
          <a:xfrm>
            <a:off x="8319036" y="2050851"/>
            <a:ext cx="920880" cy="691"/>
          </a:xfrm>
          <a:prstGeom prst="straightConnector1">
            <a:avLst/>
          </a:prstGeom>
          <a:noFill/>
          <a:ln w="76200" cap="flat" cmpd="sng">
            <a:solidFill>
              <a:srgbClr val="00CC00"/>
            </a:solidFill>
            <a:prstDash val="solid"/>
            <a:round/>
            <a:headEnd type="none" w="sm" len="sm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03910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" grpId="0" animBg="1"/>
      <p:bldP spid="22" grpId="0" animBg="1"/>
      <p:bldP spid="23" grpId="0" animBg="1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295376" y="18538"/>
            <a:ext cx="12191999" cy="720000"/>
          </a:xfrm>
        </p:spPr>
        <p:txBody>
          <a:bodyPr/>
          <a:lstStyle/>
          <a:p>
            <a:r>
              <a:rPr lang="he-IL" b="0" dirty="0" err="1">
                <a:solidFill>
                  <a:srgbClr val="192A72"/>
                </a:solidFill>
              </a:rPr>
              <a:t>סטויכיומטריה</a:t>
            </a:r>
            <a:r>
              <a:rPr lang="he-IL" b="0" dirty="0">
                <a:solidFill>
                  <a:srgbClr val="192A72"/>
                </a:solidFill>
              </a:rPr>
              <a:t> בשיטת המתכון</a:t>
            </a:r>
          </a:p>
        </p:txBody>
      </p:sp>
      <p:sp>
        <p:nvSpPr>
          <p:cNvPr id="10" name="מלבן מעוגל 9"/>
          <p:cNvSpPr/>
          <p:nvPr/>
        </p:nvSpPr>
        <p:spPr>
          <a:xfrm>
            <a:off x="1124875" y="2279342"/>
            <a:ext cx="9038298" cy="681844"/>
          </a:xfrm>
          <a:prstGeom prst="roundRect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marL="0" marR="0" lvl="0" indent="0" defTabSz="10668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he-IL" sz="24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סוג ומספר המרכיבים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לפני ההכנה </a:t>
            </a:r>
            <a:r>
              <a:rPr lang="he-IL" sz="32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זהה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לסוג המרכיבים אחרי ההכנה</a:t>
            </a:r>
          </a:p>
        </p:txBody>
      </p:sp>
      <p:pic>
        <p:nvPicPr>
          <p:cNvPr id="26" name="תמונה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698" y="999522"/>
            <a:ext cx="1595586" cy="1059569"/>
          </a:xfrm>
          <a:prstGeom prst="rect">
            <a:avLst/>
          </a:prstGeom>
        </p:spPr>
      </p:pic>
      <p:grpSp>
        <p:nvGrpSpPr>
          <p:cNvPr id="27" name="קבוצה 26"/>
          <p:cNvGrpSpPr/>
          <p:nvPr/>
        </p:nvGrpSpPr>
        <p:grpSpPr>
          <a:xfrm>
            <a:off x="3907725" y="852572"/>
            <a:ext cx="1712129" cy="1062855"/>
            <a:chOff x="462746" y="3730765"/>
            <a:chExt cx="1712129" cy="1062855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746" y="3811211"/>
              <a:ext cx="1275634" cy="982409"/>
            </a:xfrm>
            <a:prstGeom prst="roundRect">
              <a:avLst/>
            </a:prstGeom>
          </p:spPr>
        </p:pic>
        <p:pic>
          <p:nvPicPr>
            <p:cNvPr id="29" name="תמונה 2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54" r="-1"/>
            <a:stretch/>
          </p:blipFill>
          <p:spPr>
            <a:xfrm>
              <a:off x="1442929" y="3730765"/>
              <a:ext cx="731946" cy="982409"/>
            </a:xfrm>
            <a:prstGeom prst="roundRect">
              <a:avLst/>
            </a:prstGeom>
          </p:spPr>
        </p:pic>
      </p:grpSp>
      <p:pic>
        <p:nvPicPr>
          <p:cNvPr id="30" name="תמונה 29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EE6A6"/>
              </a:clrFrom>
              <a:clrTo>
                <a:srgbClr val="FEE6A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18621" r="10866" b="23203"/>
          <a:stretch/>
        </p:blipFill>
        <p:spPr>
          <a:xfrm>
            <a:off x="1124874" y="885572"/>
            <a:ext cx="1614487" cy="1214438"/>
          </a:xfrm>
          <a:prstGeom prst="rect">
            <a:avLst/>
          </a:prstGeom>
        </p:spPr>
      </p:pic>
      <p:grpSp>
        <p:nvGrpSpPr>
          <p:cNvPr id="31" name="קבוצה 30"/>
          <p:cNvGrpSpPr/>
          <p:nvPr/>
        </p:nvGrpSpPr>
        <p:grpSpPr>
          <a:xfrm rot="794151">
            <a:off x="6999994" y="932790"/>
            <a:ext cx="1243686" cy="1075511"/>
            <a:chOff x="2264698" y="3363316"/>
            <a:chExt cx="2382910" cy="2455743"/>
          </a:xfrm>
        </p:grpSpPr>
        <p:pic>
          <p:nvPicPr>
            <p:cNvPr id="32" name="תמונה 31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336294" y="4233146"/>
              <a:ext cx="1643063" cy="1585913"/>
            </a:xfrm>
            <a:prstGeom prst="ellipse">
              <a:avLst/>
            </a:prstGeom>
          </p:spPr>
        </p:pic>
        <p:pic>
          <p:nvPicPr>
            <p:cNvPr id="34" name="תמונה 3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264698" y="3363316"/>
              <a:ext cx="1714160" cy="1654537"/>
            </a:xfrm>
            <a:prstGeom prst="flowChartConnector">
              <a:avLst/>
            </a:prstGeom>
          </p:spPr>
        </p:pic>
        <p:pic>
          <p:nvPicPr>
            <p:cNvPr id="35" name="תמונה 34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33" t="36184" r="-346" b="4058"/>
            <a:stretch/>
          </p:blipFill>
          <p:spPr>
            <a:xfrm>
              <a:off x="2933448" y="3617494"/>
              <a:ext cx="1714160" cy="1654537"/>
            </a:xfrm>
            <a:prstGeom prst="flowChartConnector">
              <a:avLst/>
            </a:prstGeom>
          </p:spPr>
        </p:pic>
      </p:grpSp>
      <p:sp>
        <p:nvSpPr>
          <p:cNvPr id="36" name="מלבן 35"/>
          <p:cNvSpPr/>
          <p:nvPr/>
        </p:nvSpPr>
        <p:spPr>
          <a:xfrm>
            <a:off x="2998545" y="1020610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sp>
        <p:nvSpPr>
          <p:cNvPr id="37" name="מלבן 36"/>
          <p:cNvSpPr/>
          <p:nvPr/>
        </p:nvSpPr>
        <p:spPr>
          <a:xfrm>
            <a:off x="5874429" y="999522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arela Round" panose="00000500000000000000" pitchFamily="2" charset="-79"/>
                <a:ea typeface="+mn-ea"/>
                <a:cs typeface="Varela Round" panose="00000500000000000000" pitchFamily="2" charset="-79"/>
                <a:sym typeface="Arial"/>
              </a:rPr>
              <a:t>+</a:t>
            </a:r>
            <a:endParaRPr kumimoji="0" lang="he-IL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arela Round" panose="00000500000000000000" pitchFamily="2" charset="-79"/>
              <a:ea typeface="+mn-ea"/>
              <a:cs typeface="Varela Round" panose="00000500000000000000" pitchFamily="2" charset="-79"/>
              <a:sym typeface="Arial"/>
            </a:endParaRPr>
          </a:p>
        </p:txBody>
      </p:sp>
      <p:cxnSp>
        <p:nvCxnSpPr>
          <p:cNvPr id="38" name="Google Shape;157;p19"/>
          <p:cNvCxnSpPr/>
          <p:nvPr/>
        </p:nvCxnSpPr>
        <p:spPr>
          <a:xfrm>
            <a:off x="8386266" y="1391588"/>
            <a:ext cx="920880" cy="691"/>
          </a:xfrm>
          <a:prstGeom prst="straightConnector1">
            <a:avLst/>
          </a:prstGeom>
          <a:noFill/>
          <a:ln w="76200" cap="flat" cmpd="sng">
            <a:solidFill>
              <a:srgbClr val="00CC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3" name="מלבן מעוגל 32"/>
          <p:cNvSpPr/>
          <p:nvPr/>
        </p:nvSpPr>
        <p:spPr>
          <a:xfrm>
            <a:off x="1124874" y="3337345"/>
            <a:ext cx="9036922" cy="714375"/>
          </a:xfrm>
          <a:prstGeom prst="roundRect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marR="0" lvl="0" indent="0" fontAlgn="auto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he-IL" sz="24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מספר המגיבים </a:t>
            </a:r>
            <a:r>
              <a:rPr lang="he-IL" sz="32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לא בהכרח זהה </a:t>
            </a:r>
            <a:r>
              <a:rPr lang="he-IL" sz="24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למספר התוצרים 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המתקבלים.</a:t>
            </a:r>
          </a:p>
        </p:txBody>
      </p:sp>
      <p:sp>
        <p:nvSpPr>
          <p:cNvPr id="39" name="מלבן מעוגל 38"/>
          <p:cNvSpPr/>
          <p:nvPr/>
        </p:nvSpPr>
        <p:spPr>
          <a:xfrm>
            <a:off x="1127048" y="4427879"/>
            <a:ext cx="9034748" cy="654825"/>
          </a:xfrm>
          <a:prstGeom prst="roundRect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he-IL" sz="24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מסת התוצר</a:t>
            </a:r>
            <a:r>
              <a:rPr lang="he-IL" sz="2400" dirty="0">
                <a:solidFill>
                  <a:srgbClr val="0000C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(5 כריכים) =</a:t>
            </a:r>
            <a:r>
              <a:rPr lang="he-IL" sz="2400" kern="0" dirty="0">
                <a:solidFill>
                  <a:srgbClr val="000099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kern="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לסכום המסות של כל המרכיבים הבודדים</a:t>
            </a:r>
            <a:r>
              <a:rPr lang="he-IL" sz="2400" dirty="0">
                <a:solidFill>
                  <a:srgbClr val="002060"/>
                </a:solidFill>
              </a:rPr>
              <a:t>.</a:t>
            </a:r>
          </a:p>
        </p:txBody>
      </p:sp>
      <p:cxnSp>
        <p:nvCxnSpPr>
          <p:cNvPr id="20" name="מחבר ישר 19"/>
          <p:cNvCxnSpPr/>
          <p:nvPr/>
        </p:nvCxnSpPr>
        <p:spPr>
          <a:xfrm>
            <a:off x="2301240" y="738538"/>
            <a:ext cx="6938676" cy="1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81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3" grpId="0" animBg="1"/>
      <p:bldP spid="39" grpId="0" animBg="1"/>
    </p:bldLst>
  </p:timing>
</p:sld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5397</TotalTime>
  <Words>3192</Words>
  <Application>Microsoft Office PowerPoint</Application>
  <PresentationFormat>מסך רחב</PresentationFormat>
  <Paragraphs>892</Paragraphs>
  <Slides>52</Slides>
  <Notes>28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4</vt:i4>
      </vt:variant>
      <vt:variant>
        <vt:lpstr>כותרות שקופיות</vt:lpstr>
      </vt:variant>
      <vt:variant>
        <vt:i4>52</vt:i4>
      </vt:variant>
    </vt:vector>
  </HeadingPairs>
  <TitlesOfParts>
    <vt:vector size="64" baseType="lpstr">
      <vt:lpstr>Arial</vt:lpstr>
      <vt:lpstr>Calibri</vt:lpstr>
      <vt:lpstr>Calibri Light</vt:lpstr>
      <vt:lpstr>Cambria Math</vt:lpstr>
      <vt:lpstr>Comic Sans MS</vt:lpstr>
      <vt:lpstr>Guttman Yad-Brush</vt:lpstr>
      <vt:lpstr>Varela Round</vt:lpstr>
      <vt:lpstr>Wingdings</vt:lpstr>
      <vt:lpstr>1_ערכת נושא Office</vt:lpstr>
      <vt:lpstr>2_ערכת נושא Office</vt:lpstr>
      <vt:lpstr>3_ערכת נושא Office</vt:lpstr>
      <vt:lpstr>6_ערכת נושא Office</vt:lpstr>
      <vt:lpstr>מערכת שידורים לאומית</vt:lpstr>
      <vt:lpstr>חישובים בתגובות כימיות</vt:lpstr>
      <vt:lpstr>מה נלמד היום? </vt:lpstr>
      <vt:lpstr>סטוכיומטריה</vt:lpstr>
      <vt:lpstr>סטוכיומטריה בשיטת המתכון</vt:lpstr>
      <vt:lpstr>סטוכיומטריה בשיטת המתכון</vt:lpstr>
      <vt:lpstr>סטוכיומטריה בשיטת המתכון</vt:lpstr>
      <vt:lpstr>סטויכיומטריה בשיטת המתכון</vt:lpstr>
      <vt:lpstr>סטויכיומטריה בשיטת המתכון</vt:lpstr>
      <vt:lpstr>ניסוח תגובה כימית- מתכון לשינוי כימי</vt:lpstr>
      <vt:lpstr>חוק שימור המסה</vt:lpstr>
      <vt:lpstr>איזון התגובה</vt:lpstr>
      <vt:lpstr>קביעת יחס מולים</vt:lpstr>
      <vt:lpstr>הערה לאיזון וליחס המולים.</vt:lpstr>
      <vt:lpstr>המידע שמיוצג בתגובה הכימית</vt:lpstr>
      <vt:lpstr>מצגת של PowerPoint‏</vt:lpstr>
      <vt:lpstr>ניסוי הדגמה</vt:lpstr>
      <vt:lpstr>מצגת של PowerPoint‏</vt:lpstr>
      <vt:lpstr>מול - מסה מולרית- מסה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הוכחת חוק שימור המסה</vt:lpstr>
      <vt:lpstr>הוכחת חוק שימור המסה</vt:lpstr>
      <vt:lpstr>הוכחת חוק שימור המסה</vt:lpstr>
      <vt:lpstr>הוכחת חוק שימור המסה</vt:lpstr>
      <vt:lpstr>הוכחת חוק שימור המסה</vt:lpstr>
      <vt:lpstr>סטוכיומטריה בתגובות שמעורבים בהן גזים</vt:lpstr>
      <vt:lpstr>סטוכיומטריה בתגובות שמעורבים בהן גזים-</vt:lpstr>
      <vt:lpstr>חישוב נפח גז בתנאי טמפרטורה ולחץ מוגדרים</vt:lpstr>
      <vt:lpstr>נפחי הגזים בטמפרטורת החדר ובלחץ אטמוספירי </vt:lpstr>
      <vt:lpstr>האם קיים חוק שימור נפחי הגזים</vt:lpstr>
      <vt:lpstr>הכימיה של כריות אוויר במכוניות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תרגול-חישובים בתגובות כימיות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YAIR</dc:creator>
  <cp:lastModifiedBy>Anat Kaldaron</cp:lastModifiedBy>
  <cp:revision>365</cp:revision>
  <dcterms:created xsi:type="dcterms:W3CDTF">2020-05-22T16:17:48Z</dcterms:created>
  <dcterms:modified xsi:type="dcterms:W3CDTF">2020-06-30T17:06:16Z</dcterms:modified>
</cp:coreProperties>
</file>