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372" r:id="rId4"/>
    <p:sldId id="259" r:id="rId5"/>
    <p:sldId id="263" r:id="rId6"/>
    <p:sldId id="268" r:id="rId7"/>
    <p:sldId id="271" r:id="rId8"/>
    <p:sldId id="277" r:id="rId9"/>
    <p:sldId id="273" r:id="rId10"/>
    <p:sldId id="380" r:id="rId11"/>
    <p:sldId id="274" r:id="rId12"/>
    <p:sldId id="275" r:id="rId13"/>
    <p:sldId id="278" r:id="rId14"/>
    <p:sldId id="356" r:id="rId15"/>
    <p:sldId id="280" r:id="rId16"/>
    <p:sldId id="363" r:id="rId17"/>
    <p:sldId id="283" r:id="rId18"/>
    <p:sldId id="284" r:id="rId19"/>
    <p:sldId id="285" r:id="rId20"/>
    <p:sldId id="286" r:id="rId21"/>
    <p:sldId id="362" r:id="rId22"/>
    <p:sldId id="368" r:id="rId23"/>
    <p:sldId id="291" r:id="rId24"/>
    <p:sldId id="376" r:id="rId25"/>
    <p:sldId id="289" r:id="rId26"/>
    <p:sldId id="352" r:id="rId27"/>
    <p:sldId id="290" r:id="rId28"/>
    <p:sldId id="379" r:id="rId29"/>
    <p:sldId id="292" r:id="rId30"/>
    <p:sldId id="293" r:id="rId31"/>
    <p:sldId id="294" r:id="rId32"/>
    <p:sldId id="296" r:id="rId33"/>
    <p:sldId id="295" r:id="rId34"/>
    <p:sldId id="370" r:id="rId35"/>
    <p:sldId id="361" r:id="rId36"/>
    <p:sldId id="297" r:id="rId37"/>
    <p:sldId id="365" r:id="rId38"/>
    <p:sldId id="299" r:id="rId39"/>
    <p:sldId id="300" r:id="rId40"/>
    <p:sldId id="301" r:id="rId41"/>
    <p:sldId id="302" r:id="rId42"/>
    <p:sldId id="357" r:id="rId43"/>
    <p:sldId id="351" r:id="rId44"/>
    <p:sldId id="367" r:id="rId45"/>
    <p:sldId id="307" r:id="rId46"/>
    <p:sldId id="353" r:id="rId47"/>
    <p:sldId id="378" r:id="rId48"/>
    <p:sldId id="355" r:id="rId49"/>
    <p:sldId id="366" r:id="rId50"/>
    <p:sldId id="311" r:id="rId51"/>
    <p:sldId id="375" r:id="rId52"/>
    <p:sldId id="312" r:id="rId53"/>
    <p:sldId id="314" r:id="rId54"/>
    <p:sldId id="313" r:id="rId55"/>
    <p:sldId id="349" r:id="rId56"/>
  </p:sldIdLst>
  <p:sldSz cx="12192000" cy="6858000"/>
  <p:notesSz cx="6888163" cy="10018713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David" panose="020E0502060401010101" pitchFamily="34" charset="-79"/>
      <p:regular r:id="rId62"/>
      <p:bold r:id="rId63"/>
    </p:embeddedFont>
    <p:embeddedFont>
      <p:font typeface="Varela Round" panose="00000500000000000000" pitchFamily="2" charset="-79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6" roundtripDataSignature="AMtx7mhdL2BlR2MPPo0H7Ju0rvcDVCPW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6A4"/>
    <a:srgbClr val="E0F2F8"/>
    <a:srgbClr val="002E89"/>
    <a:srgbClr val="DCEFC7"/>
    <a:srgbClr val="D5F1EE"/>
    <a:srgbClr val="DB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7DF017-B518-4AAF-87CB-E56F2F063330}">
  <a:tblStyle styleId="{7C7DF017-B518-4AAF-87CB-E56F2F0633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94993" autoAdjust="0"/>
  </p:normalViewPr>
  <p:slideViewPr>
    <p:cSldViewPr snapToGrid="0">
      <p:cViewPr varScale="1">
        <p:scale>
          <a:sx n="78" d="100"/>
          <a:sy n="78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11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4.fntdata"/><Relationship Id="rId10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10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903292" y="0"/>
            <a:ext cx="2984871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95" y="0"/>
            <a:ext cx="2984871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t" anchorCtr="0">
            <a:norm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903292" y="9516038"/>
            <a:ext cx="2984871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4871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1249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infomed.co.il%2Farticle-5833%2F&amp;psig=AOvVaw0OHxS6OZgte5qxMY3o1Xbx&amp;ust=1587390003806000&amp;source=images&amp;cd=vfe&amp;ved=0CAIQjRxqFwoTCLjP8eHO9OgCFQAAAAAdAAAAABA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125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754014e698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754014e698_1_2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754014e698_1_27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12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0672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fe7427d85_5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fe7427d85_5_30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7fe7427d85_5_300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13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3816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466871ab4_2_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1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rPr>
              <a:t> </a:t>
            </a:r>
            <a:endParaRPr sz="1100" dirty="0">
              <a:solidFill>
                <a:srgbClr val="222222"/>
              </a:solidFill>
              <a:highlight>
                <a:srgbClr val="FFFFFF"/>
              </a:highlight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100" u="sng" dirty="0">
                <a:solidFill>
                  <a:srgbClr val="1155CC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  <a:hlinkClick r:id="rId3"/>
              </a:rPr>
              <a:t>https://www.google.com/url?sa=i&amp;url=https%3A%2F%2Fwww.infomed.co.il%2Farticle-5833%2F&amp;psig=AOvVaw0OHxS6OZgte5qxMY3o1Xbx&amp;ust=1587390003806000&amp;source=images&amp;cd=vfe&amp;ved=0CAIQjRxqFwoTCLjP8eHO9OgCFQAAAAAdAAAAABAw</a:t>
            </a:r>
            <a:endParaRPr sz="1100" u="sng" dirty="0">
              <a:solidFill>
                <a:srgbClr val="1155CC"/>
              </a:solidFill>
              <a:highlight>
                <a:srgbClr val="FFFFFF"/>
              </a:highlight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1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Arial"/>
                <a:cs typeface="Varela Round" panose="00000500000000000000" pitchFamily="2" charset="-79"/>
                <a:sym typeface="Arial"/>
              </a:rPr>
              <a:t> </a:t>
            </a:r>
            <a:endParaRPr sz="1100" dirty="0">
              <a:solidFill>
                <a:srgbClr val="222222"/>
              </a:solidFill>
              <a:highlight>
                <a:srgbClr val="FFFFFF"/>
              </a:highlight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222222"/>
              </a:solidFill>
              <a:highlight>
                <a:srgbClr val="FFFFFF"/>
              </a:highlight>
              <a:latin typeface="Varela Round" panose="00000500000000000000" pitchFamily="2" charset="-79"/>
              <a:ea typeface="Arial"/>
              <a:cs typeface="Varela Round" panose="00000500000000000000" pitchFamily="2" charset="-79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1" name="Google Shape;321;g7466871ab4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6702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8475c46e9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8475c46e9d_0_3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8475c46e9d_0_38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16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71395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fe7427d85_5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7fe7427d85_5_23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g7fe7427d85_5_239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17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9644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7466871ab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7466871ab4_3_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2" name="Google Shape;362;g7466871ab4_3_8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18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34647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7fe7427d85_5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7fe7427d85_5_33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2" name="Google Shape;372;g7fe7427d85_5_336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19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22192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fe7427d85_5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7fe7427d85_5_31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g7fe7427d85_5_312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20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8753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754014e698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754014e698_1_7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754014e698_1_71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21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352298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536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96575" rIns="96575" bIns="9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1403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74ab0b144a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74ab0b144a_1_3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74ab0b144a_1_31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23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07360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632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74ab0b144a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74ab0b144a_1_54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g74ab0b144a_1_54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25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14212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x-none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449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74ab0b144a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74ab0b144a_1_6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74ab0b144a_1_62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27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87324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7fe7427d85_5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7fe7427d85_5_245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7fe7427d85_5_245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29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443589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fdfb6bb40_7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fdfb6bb40_7_1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7fdfb6bb40_7_17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30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269805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74ab0b144a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74ab0b144a_1_4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74ab0b144a_1_43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31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15924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492dfd23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492dfd23f_0_2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1" name="Google Shape;481;g8492dfd23f_0_29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32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67631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7fe7427d85_5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7fe7427d85_5_31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7fe7427d85_5_318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33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39807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6fdb4cb79_6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6fdb4cb79_6_8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27;g76fdb4cb79_6_89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4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87832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7fe7427d85_5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7fe7427d85_5_33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2" name="Google Shape;372;g7fe7427d85_5_336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34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84874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8492dfd23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8492dfd23f_0_2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1" name="Google Shape;481;g8492dfd23f_0_29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35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03493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14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96575" rIns="96575" bIns="9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2649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4ab0b144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4ab0b144a_1_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g74ab0b144a_1_0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37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12407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76fdb4cb79_6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76fdb4cb79_6_3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g76fdb4cb79_6_30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38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50859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93270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76fdb4cb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76fdb4cb79_0_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76fdb4cb79_0_0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40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454869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1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11517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x-none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406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74ab0b144a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74ab0b144a_1_123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1" name="Google Shape;591;g74ab0b144a_1_123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45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462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3646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3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lang="x-none"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92283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29387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848b77ab5b_1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g848b77ab5b_1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dirty="0"/>
              <a:t>מקור התמונה </a:t>
            </a: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4ab0b144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4ab0b144a_1_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g74ab0b144a_1_0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49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81231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74ab0b144a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74ab0b144a_1_87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g74ab0b144a_1_87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50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30260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74eeffd532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74eeffd532_1_2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5" name="Google Shape;645;g74eeffd532_1_22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52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696118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475c46e9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475c46e9d_2_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8475c46e9d_2_0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53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034550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7fe7427d8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7fe7427d85_5_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3" name="Google Shape;653;g7fe7427d85_5_0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54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87981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9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424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4" name="Google Shape;2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370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0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96575" rIns="96575" bIns="9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8708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466871ab4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466871ab4_2_8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https://www.google.com/url?sa=i&amp;url=https%3A%2F%2Fhealthy.walla.co.il%2Fitem%2F3142858&amp;psig=AOvVaw3isFYahkf-09k3ScDJCSzs&amp;ust=1587388874616000&amp;source=images&amp;cd=vfe&amp;ved=0CAIQjRxqFwoTCMjkz9XK9OgCFQAAAAAdAAAAABAD</a:t>
            </a:r>
            <a:endParaRPr/>
          </a:p>
        </p:txBody>
      </p:sp>
      <p:sp>
        <p:nvSpPr>
          <p:cNvPr id="284" name="Google Shape;284;g7466871ab4_2_8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8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4393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466871ab4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466871ab4_2_36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400" cy="4508400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5" name="Google Shape;245;g7466871ab4_2_36:notes"/>
          <p:cNvSpPr txBox="1">
            <a:spLocks noGrp="1"/>
          </p:cNvSpPr>
          <p:nvPr>
            <p:ph type="sldNum" idx="12"/>
          </p:nvPr>
        </p:nvSpPr>
        <p:spPr>
          <a:xfrm>
            <a:off x="1595" y="9516038"/>
            <a:ext cx="2985000" cy="501000"/>
          </a:xfrm>
          <a:prstGeom prst="rect">
            <a:avLst/>
          </a:prstGeom>
        </p:spPr>
        <p:txBody>
          <a:bodyPr spcFirstLastPara="1" wrap="square" lIns="96600" tIns="48300" rIns="96600" bIns="483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>
                <a:latin typeface="Varela Round" panose="00000500000000000000" pitchFamily="2" charset="-79"/>
                <a:cs typeface="Varela Round" panose="00000500000000000000" pitchFamily="2" charset="-79"/>
              </a:rPr>
              <a:t>9</a:t>
            </a:fld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18597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spcFirstLastPara="1" wrap="square" lIns="96600" tIns="48300" rIns="96600" bIns="48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21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1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1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1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21;p31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שלוש תמונות">
  <p:cSld name="כותרת ושלוש תמונות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1"/>
          <p:cNvSpPr>
            <a:spLocks noGrp="1"/>
          </p:cNvSpPr>
          <p:nvPr>
            <p:ph type="pic" idx="2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1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1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41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0" name="Google Shape;90;p41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1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1"/>
          <p:cNvSpPr>
            <a:spLocks noGrp="1"/>
          </p:cNvSpPr>
          <p:nvPr>
            <p:ph type="pic" idx="3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41"/>
          <p:cNvSpPr>
            <a:spLocks noGrp="1"/>
          </p:cNvSpPr>
          <p:nvPr>
            <p:ph type="pic" idx="4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מציין מיקום של מספר שקופית 22">
            <a:extLst>
              <a:ext uri="{FF2B5EF4-FFF2-40B4-BE49-F238E27FC236}">
                <a16:creationId xmlns:a16="http://schemas.microsoft.com/office/drawing/2014/main" id="{4EF0F755-D479-4B31-8622-1BCB6E21D22E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ארבע תמונות">
  <p:cSld name="כותרת וארבע תמונות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2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2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42"/>
          <p:cNvSpPr>
            <a:spLocks noGrp="1"/>
          </p:cNvSpPr>
          <p:nvPr>
            <p:ph type="pic" idx="2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42"/>
          <p:cNvSpPr>
            <a:spLocks noGrp="1"/>
          </p:cNvSpPr>
          <p:nvPr>
            <p:ph type="pic" idx="3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Google Shape;102;p42"/>
          <p:cNvSpPr>
            <a:spLocks noGrp="1"/>
          </p:cNvSpPr>
          <p:nvPr>
            <p:ph type="pic" idx="4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42"/>
          <p:cNvSpPr>
            <a:spLocks noGrp="1"/>
          </p:cNvSpPr>
          <p:nvPr>
            <p:ph type="pic" idx="5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2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2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2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36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2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2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מציין מיקום של מספר שקופית 22">
            <a:extLst>
              <a:ext uri="{FF2B5EF4-FFF2-40B4-BE49-F238E27FC236}">
                <a16:creationId xmlns:a16="http://schemas.microsoft.com/office/drawing/2014/main" id="{F0F77666-6A66-4397-AC74-0DCCD814E02C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33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3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3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33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מציין מיקום של מספר שקופית 22">
            <a:extLst>
              <a:ext uri="{FF2B5EF4-FFF2-40B4-BE49-F238E27FC236}">
                <a16:creationId xmlns:a16="http://schemas.microsoft.com/office/drawing/2014/main" id="{A2F8DAA3-01D0-402F-AD66-9D862CF7CA3B}"/>
              </a:ext>
            </a:extLst>
          </p:cNvPr>
          <p:cNvSpPr txBox="1">
            <a:spLocks/>
          </p:cNvSpPr>
          <p:nvPr userDrawn="1"/>
        </p:nvSpPr>
        <p:spPr>
          <a:xfrm>
            <a:off x="0" y="6336792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rgbClr val="192A7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47" name="Google Shape;47;p35"/>
          <p:cNvSpPr txBox="1"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None/>
              <a:defRPr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9" name="Google Shape;49;p35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35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35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35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מציין מיקום של מספר שקופית 22">
            <a:extLst>
              <a:ext uri="{FF2B5EF4-FFF2-40B4-BE49-F238E27FC236}">
                <a16:creationId xmlns:a16="http://schemas.microsoft.com/office/drawing/2014/main" id="{F9D617B6-19F3-401E-AF57-9EDA8504F7FA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מונה">
  <p:cSld name="כותרת ותמונה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>
            <a:spLocks noGrp="1"/>
          </p:cNvSpPr>
          <p:nvPr>
            <p:ph type="pic" idx="2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6"/>
          <p:cNvSpPr/>
          <p:nvPr/>
        </p:nvSpPr>
        <p:spPr>
          <a:xfrm>
            <a:off x="11131949" y="-96518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8" name="Google Shape;58;p36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36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מציין מיקום של מספר שקופית 22">
            <a:extLst>
              <a:ext uri="{FF2B5EF4-FFF2-40B4-BE49-F238E27FC236}">
                <a16:creationId xmlns:a16="http://schemas.microsoft.com/office/drawing/2014/main" id="{4197BE15-C15B-437B-A640-ECC08B38B056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7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7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3" name="Google Shape;63;p37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4" name="Google Shape;64;p37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" name="מציין מיקום של מספר שקופית 22">
            <a:extLst>
              <a:ext uri="{FF2B5EF4-FFF2-40B4-BE49-F238E27FC236}">
                <a16:creationId xmlns:a16="http://schemas.microsoft.com/office/drawing/2014/main" id="{6AFD9228-C0BC-4668-87DB-DA915A2668A2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8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9" name="Google Shape;69;p38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0" name="Google Shape;70;p38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7" name="מציין מיקום של מספר שקופית 22">
            <a:extLst>
              <a:ext uri="{FF2B5EF4-FFF2-40B4-BE49-F238E27FC236}">
                <a16:creationId xmlns:a16="http://schemas.microsoft.com/office/drawing/2014/main" id="{B2CD657F-2B03-45DD-A46D-3E3A7542D2C4}"/>
              </a:ext>
            </a:extLst>
          </p:cNvPr>
          <p:cNvSpPr txBox="1">
            <a:spLocks/>
          </p:cNvSpPr>
          <p:nvPr userDrawn="1"/>
        </p:nvSpPr>
        <p:spPr>
          <a:xfrm>
            <a:off x="-162210" y="6389199"/>
            <a:ext cx="812800" cy="521208"/>
          </a:xfrm>
          <a:prstGeom prst="rect">
            <a:avLst/>
          </a:prstGeom>
          <a:noFill/>
        </p:spPr>
        <p:txBody>
          <a:bodyPr vert="horz" anchor="ctr"/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D4E47C-59C5-4044-AEB3-F799ACC274F1}" type="slidenum">
              <a:rPr lang="he-IL" sz="1800" b="0" smtClean="0">
                <a:solidFill>
                  <a:schemeClr val="bg1">
                    <a:lumMod val="8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pPr/>
              <a:t>‹#›</a:t>
            </a:fld>
            <a:endParaRPr lang="he-IL" sz="1800" b="0" dirty="0">
              <a:solidFill>
                <a:schemeClr val="bg1">
                  <a:lumMod val="8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2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9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9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39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ושתי תמונות">
  <p:cSld name="1_כותרת ושתי תמונות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0"/>
          <p:cNvSpPr>
            <a:spLocks noGrp="1"/>
          </p:cNvSpPr>
          <p:nvPr>
            <p:ph type="pic" idx="2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0"/>
          <p:cNvSpPr/>
          <p:nvPr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2" name="Google Shape;82;p40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40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40"/>
          <p:cNvSpPr>
            <a:spLocks noGrp="1"/>
          </p:cNvSpPr>
          <p:nvPr>
            <p:ph type="pic" idx="3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dit.rambam.org.il:81/TreatmentsAndExaminations/Urology/Pages/nephrolithotripsy.aspx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hyperlink" Target="https://youtu.be/CJnEQkGo9wQ" TargetMode="External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microsoft.com/office/2007/relationships/hdphoto" Target="../media/hdphoto1.wdp"/><Relationship Id="rId9" Type="http://schemas.openxmlformats.org/officeDocument/2006/relationships/hyperlink" Target="https://www.ynet.co.il/articles/0,7340,L-5483983,00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he-conscious-mind.com/dehydration-can-make-you-sick-fat-and-even-cause-death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W0GpIMNTPYg?start=103&amp;feature=oembed" TargetMode="External"/><Relationship Id="rId5" Type="http://schemas.openxmlformats.org/officeDocument/2006/relationships/image" Target="../media/image45.jpeg"/><Relationship Id="rId4" Type="http://schemas.openxmlformats.org/officeDocument/2006/relationships/hyperlink" Target="https://youtu.be/W0GpIMNTPYg?t=103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8.png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hyperlink" Target="https://ww.shutterstock.com/image-vector/laboratory-samples-urine-blood-flat-design-577260646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46.jpeg"/><Relationship Id="rId4" Type="http://schemas.openxmlformats.org/officeDocument/2006/relationships/image" Target="../media/image60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8.png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hyperlink" Target="https://youtu.be/H2VkW9L5QSU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moe.lms.education.gov.il/mod/hvp/view.php?id=2536113&amp;forceview=1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pedia.org/wiki/%D7%93%D7%9D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hyperlink" Target="https://www.youtube.com/watch?v=FN3MFhYPWWo" TargetMode="External"/><Relationship Id="rId4" Type="http://schemas.openxmlformats.org/officeDocument/2006/relationships/hyperlink" Target="https://he.wikipedia.org/wiki/%D7%A9%D7%AA%D7%9F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bit.ly/2zlQP8h" TargetMode="External"/><Relationship Id="rId4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547445" y="2693893"/>
            <a:ext cx="9101797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x-none" dirty="0"/>
              <a:t>מערכת שידורים לאומית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DA463F8-4940-4685-A68B-C9A695C7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10936" cy="1060315"/>
          </a:xfrm>
        </p:spPr>
        <p:txBody>
          <a:bodyPr/>
          <a:lstStyle/>
          <a:p>
            <a:br>
              <a:rPr lang="he-IL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</a:br>
            <a:r>
              <a:rPr lang="he-IL" sz="40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שאלות</a:t>
            </a:r>
            <a:br>
              <a:rPr lang="he-IL" dirty="0">
                <a:solidFill>
                  <a:srgbClr val="0070C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</a:br>
            <a:endParaRPr lang="he-IL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D8808C64-CBBC-4F33-A99A-93A6B3EFBFD3}"/>
              </a:ext>
            </a:extLst>
          </p:cNvPr>
          <p:cNvSpPr/>
          <p:nvPr/>
        </p:nvSpPr>
        <p:spPr>
          <a:xfrm>
            <a:off x="81063" y="714133"/>
            <a:ext cx="12029874" cy="4446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א. 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ציין שני 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תסמינים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ושלושה 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סימנים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ב. 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בבדיקת הדמיה נצפו 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אבנים בשופכן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, מהיכן הופיעו האבנים בשופכן?</a:t>
            </a:r>
          </a:p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ג. מה יהיו תוצאות 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בדיקות הדם והשתן 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לפי דעתך? הסבר.</a:t>
            </a:r>
          </a:p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ד. מדוע הופיעו 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בחילה, הקאות ומיעוט שתן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?</a:t>
            </a:r>
          </a:p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ה. במכתב השחרור שקיבל </a:t>
            </a:r>
            <a:r>
              <a:rPr lang="he-IL" sz="2200" dirty="0" err="1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א'כ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' הוא הופנה 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להמשך טיפול לאורולוג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,  מה הטיפול שיינתן ע"י  </a:t>
            </a:r>
          </a:p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    האורולוג?   </a:t>
            </a:r>
          </a:p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)</a:t>
            </a:r>
            <a:r>
              <a:rPr lang="en-US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GFR)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</a:t>
            </a:r>
            <a:r>
              <a:rPr lang="en-US" sz="2200" dirty="0">
                <a:latin typeface="Varela Round" panose="00000500000000000000" pitchFamily="2" charset="-79"/>
                <a:cs typeface="Varela Round" panose="00000500000000000000" pitchFamily="2" charset="-79"/>
              </a:rPr>
              <a:t>Glomerular Filtration Rate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</a:rPr>
              <a:t> ו. 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לבדיקת תפקודי הכליה, הערכת מדד 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</a:rPr>
              <a:t>קצב הסינון הגלומרולרי </a:t>
            </a:r>
          </a:p>
          <a:p>
            <a:pPr algn="r">
              <a:lnSpc>
                <a:spcPct val="150000"/>
              </a:lnSpc>
            </a:pP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נלקחו בדיקות דם 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לאוריאה וקראטינין</a:t>
            </a:r>
            <a:r>
              <a:rPr lang="he-IL" sz="22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, הסבר  מהן בדיקות אלה? </a:t>
            </a:r>
            <a:endParaRPr lang="en-US" sz="2200" dirty="0"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  <a:p>
            <a:pPr algn="r" rtl="1">
              <a:lnSpc>
                <a:spcPct val="150000"/>
              </a:lnSpc>
            </a:pPr>
            <a:r>
              <a:rPr lang="he-IL" dirty="0"/>
              <a:t>    (הערה: מדידת קריאטינין בדם בלבד אינה מדד עיקרי ל-</a:t>
            </a:r>
            <a:r>
              <a:rPr lang="en-US" dirty="0"/>
              <a:t>GFR </a:t>
            </a:r>
            <a:r>
              <a:rPr lang="he-IL" dirty="0"/>
              <a:t>)</a:t>
            </a:r>
            <a:endParaRPr lang="he-IL" sz="2200" dirty="0"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6C915A-C27C-42BB-B174-E8590602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3" y="4292082"/>
            <a:ext cx="2710172" cy="15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357;g7fe7427d85_5_239">
            <a:extLst>
              <a:ext uri="{FF2B5EF4-FFF2-40B4-BE49-F238E27FC236}">
                <a16:creationId xmlns:a16="http://schemas.microsoft.com/office/drawing/2014/main" id="{258C25A7-CB82-4E5A-A0C0-883DC84F1C5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8637" y="4721290"/>
            <a:ext cx="2565918" cy="11531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2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x-none" sz="4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אבני כליה </a:t>
            </a:r>
            <a:endParaRPr sz="44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Arial"/>
            </a:endParaRPr>
          </a:p>
        </p:txBody>
      </p:sp>
      <p:sp>
        <p:nvSpPr>
          <p:cNvPr id="258" name="Google Shape;258;p12"/>
          <p:cNvSpPr txBox="1"/>
          <p:nvPr/>
        </p:nvSpPr>
        <p:spPr>
          <a:xfrm>
            <a:off x="3739661" y="1690111"/>
            <a:ext cx="8058210" cy="1325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buClr>
                <a:srgbClr val="192A72"/>
              </a:buClr>
              <a:buSzPts val="4000"/>
              <a:buFont typeface="Varela Round"/>
              <a:buNone/>
              <a:defRPr sz="3200"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>
              <a:lnSpc>
                <a:spcPct val="150000"/>
              </a:lnSpc>
            </a:pPr>
            <a:endParaRPr lang="he-IL" sz="2400" dirty="0">
              <a:sym typeface="David"/>
            </a:endParaRPr>
          </a:p>
          <a:p>
            <a:pPr>
              <a:lnSpc>
                <a:spcPct val="150000"/>
              </a:lnSpc>
            </a:pPr>
            <a:r>
              <a:rPr lang="x-none" sz="2400" dirty="0">
                <a:sym typeface="David"/>
              </a:rPr>
              <a:t>אבני כליה הן אבנים הנוצרות משקיעה מצטברת</a:t>
            </a:r>
            <a:r>
              <a:rPr lang="he-IL" sz="2400" dirty="0">
                <a:sym typeface="David"/>
              </a:rPr>
              <a:t> </a:t>
            </a:r>
            <a:r>
              <a:rPr lang="x-none" sz="2400" dirty="0">
                <a:sym typeface="David"/>
              </a:rPr>
              <a:t>של</a:t>
            </a:r>
            <a:r>
              <a:rPr lang="he-IL" sz="2400" dirty="0">
                <a:sym typeface="David"/>
              </a:rPr>
              <a:t> מ</a:t>
            </a:r>
            <a:r>
              <a:rPr lang="x-none" sz="2400" dirty="0">
                <a:sym typeface="David"/>
              </a:rPr>
              <a:t>ינרלים,  המתגבשים בתוך צינוריות המאספות ובאגן הכליה. </a:t>
            </a:r>
            <a:br>
              <a:rPr lang="en-US" sz="2400" dirty="0">
                <a:sym typeface="David"/>
              </a:rPr>
            </a:br>
            <a:endParaRPr lang="he-IL" sz="2400" dirty="0">
              <a:sym typeface="David"/>
            </a:endParaRPr>
          </a:p>
          <a:p>
            <a:pPr>
              <a:lnSpc>
                <a:spcPct val="150000"/>
              </a:lnSpc>
            </a:pPr>
            <a:r>
              <a:rPr lang="x-none" sz="2400" dirty="0">
                <a:sym typeface="David"/>
              </a:rPr>
              <a:t>האבנים עלולות לעבור לתוך השופכנים, אל שלפוחית השתן ולבסוף להיפלט דרך השופכה בזרם השתן. </a:t>
            </a:r>
            <a:endParaRPr lang="he-IL" sz="2400" dirty="0">
              <a:sym typeface="David"/>
            </a:endParaRPr>
          </a:p>
          <a:p>
            <a:pPr>
              <a:lnSpc>
                <a:spcPct val="150000"/>
              </a:lnSpc>
            </a:pPr>
            <a:r>
              <a:rPr lang="x-none" sz="2400" dirty="0">
                <a:sym typeface="David"/>
              </a:rPr>
              <a:t>אך אם האבן נתקעת בשופכן, זרימת השתן תחסם.</a:t>
            </a:r>
            <a:endParaRPr sz="2400" dirty="0">
              <a:sym typeface="David"/>
            </a:endParaRPr>
          </a:p>
        </p:txBody>
      </p:sp>
      <p:pic>
        <p:nvPicPr>
          <p:cNvPr id="3" name="Picture 2" descr="A picture containing food, plate, table, sitting&#10;&#10;Description automatically generated">
            <a:extLst>
              <a:ext uri="{FF2B5EF4-FFF2-40B4-BE49-F238E27FC236}">
                <a16:creationId xmlns:a16="http://schemas.microsoft.com/office/drawing/2014/main" id="{E2620613-D6C5-4288-82CC-600F456F7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88432"/>
            <a:ext cx="4761002" cy="3174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DF1948-ED54-4872-B9AC-2939E3696A88}"/>
              </a:ext>
            </a:extLst>
          </p:cNvPr>
          <p:cNvSpPr txBox="1"/>
          <p:nvPr/>
        </p:nvSpPr>
        <p:spPr>
          <a:xfrm>
            <a:off x="5143500" y="5954657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54014e698_1_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x-none" dirty="0">
                <a:sym typeface="David"/>
              </a:rPr>
              <a:t>סוגי האבנים בכליה</a:t>
            </a:r>
            <a:endParaRPr dirty="0"/>
          </a:p>
        </p:txBody>
      </p:sp>
      <p:sp>
        <p:nvSpPr>
          <p:cNvPr id="267" name="Google Shape;267;g754014e698_1_27"/>
          <p:cNvSpPr txBox="1"/>
          <p:nvPr/>
        </p:nvSpPr>
        <p:spPr>
          <a:xfrm>
            <a:off x="1710501" y="964046"/>
            <a:ext cx="10316658" cy="58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סוגי האבנים נקבעים בהתאם </a:t>
            </a:r>
            <a:r>
              <a:rPr lang="x-none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לסוג המינרל המתגבש</a:t>
            </a:r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:</a:t>
            </a:r>
            <a:r>
              <a:rPr lang="x-none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0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ct val="96000"/>
              <a:buFont typeface="Arial" panose="020B0604020202020204" pitchFamily="34" charset="0"/>
              <a:buChar char="•"/>
            </a:pP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אבנים מעורבות סידן אוקסלט ו/או סידן פוספט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- מהוות כ-</a:t>
            </a: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80%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מהמקרים של אבנים בדרכי השתן</a:t>
            </a:r>
            <a:endParaRPr lang="he-IL" sz="2200" b="1" dirty="0">
              <a:solidFill>
                <a:srgbClr val="231F20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01638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ct val="96000"/>
              <a:buFont typeface="Arial" panose="020B0604020202020204" pitchFamily="34" charset="0"/>
              <a:buChar char="•"/>
            </a:pP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אבני מגנזיום אמוניום פוספט </a:t>
            </a:r>
            <a:r>
              <a:rPr lang="he-IL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</a:t>
            </a: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אבני יציקה</a:t>
            </a:r>
            <a:r>
              <a:rPr lang="he-IL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)</a:t>
            </a: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-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בד"כ, מדובר באבנים מזוהמות, שנוצרות כתוצאה מזיהומים חוזרים בשתן. מהוות כ </a:t>
            </a: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10%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מהמקרים.</a:t>
            </a:r>
            <a:endParaRPr lang="he-IL" sz="2200" dirty="0">
              <a:solidFill>
                <a:srgbClr val="231F20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01638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ct val="96000"/>
              <a:buFont typeface="Arial" panose="020B0604020202020204" pitchFamily="34" charset="0"/>
              <a:buChar char="•"/>
            </a:pP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אבני חומצת שתן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- מהוות </a:t>
            </a: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9%-8%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מהמקרים.</a:t>
            </a:r>
            <a:endParaRPr lang="he-IL" sz="2200" dirty="0">
              <a:solidFill>
                <a:srgbClr val="231F20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01638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ct val="96000"/>
              <a:buFont typeface="Arial" panose="020B0604020202020204" pitchFamily="34" charset="0"/>
              <a:buChar char="•"/>
            </a:pP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אבני ציסטין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– האבנים היחידות שיצירתם נובעת מ</a:t>
            </a:r>
            <a:r>
              <a:rPr lang="x-none" sz="2200" dirty="0">
                <a:solidFill>
                  <a:srgbClr val="111111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מחלה גנטית נדירה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 </a:t>
            </a:r>
            <a:r>
              <a:rPr lang="x-none" sz="2200" dirty="0">
                <a:solidFill>
                  <a:srgbClr val="111111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גורמת לרמות גבוהות של ציסטאין בשתן,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מהוות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רק2</a:t>
            </a: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%-1%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מהמקרים.</a:t>
            </a: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782EB90-D0C4-44F6-BB99-0F93F7AA2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14" y="641095"/>
            <a:ext cx="2681213" cy="1035903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2AEFDE6-24B0-42D7-A8AB-8A817D602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15" y="1983612"/>
            <a:ext cx="1962754" cy="130310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976750E-0C49-4FA7-A3A2-9929E2C9E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14" y="3370241"/>
            <a:ext cx="1822795" cy="103590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5DF56DA-41ED-475B-96D8-0E0128328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17" y="4573198"/>
            <a:ext cx="1150989" cy="11537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D4875A-492A-4049-AD0A-B5C9FF684777}"/>
              </a:ext>
            </a:extLst>
          </p:cNvPr>
          <p:cNvSpPr/>
          <p:nvPr/>
        </p:nvSpPr>
        <p:spPr>
          <a:xfrm>
            <a:off x="0" y="5087565"/>
            <a:ext cx="8103140" cy="1187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" name="Google Shape;296;g7fe7427d85_5_3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x-none" sz="4400" dirty="0"/>
              <a:t>      אטיולוגיה  </a:t>
            </a:r>
            <a:endParaRPr sz="4400" dirty="0"/>
          </a:p>
        </p:txBody>
      </p:sp>
      <p:sp>
        <p:nvSpPr>
          <p:cNvPr id="297" name="Google Shape;297;g7fe7427d85_5_300"/>
          <p:cNvSpPr txBox="1"/>
          <p:nvPr/>
        </p:nvSpPr>
        <p:spPr>
          <a:xfrm>
            <a:off x="34725" y="668219"/>
            <a:ext cx="11838312" cy="38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38150" lvl="0" indent="-342900" algn="r" rtl="1">
              <a:spcBef>
                <a:spcPts val="0"/>
              </a:spcBef>
              <a:spcAft>
                <a:spcPts val="1200"/>
              </a:spcAft>
              <a:buSzPts val="2100"/>
              <a:buFont typeface="Arial" panose="020B0604020202020204" pitchFamily="34" charset="0"/>
              <a:buChar char="•"/>
            </a:pP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ברוב המקרים אדיופטי </a:t>
            </a:r>
            <a:endParaRPr sz="2200" b="1" dirty="0">
              <a:solidFill>
                <a:srgbClr val="231F20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</a:endParaRPr>
          </a:p>
          <a:p>
            <a:pPr marL="457200" lvl="0" indent="-361950" algn="r" rtl="1">
              <a:spcAft>
                <a:spcPts val="1200"/>
              </a:spcAft>
              <a:buSzPts val="2100"/>
              <a:buFont typeface="Arial" panose="020B0604020202020204" pitchFamily="34" charset="0"/>
              <a:buChar char="•"/>
            </a:pP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עלייה בריכוז המומסים בשתן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&gt;&gt;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סיכון מוגבר להתגבשות אבנים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. </a:t>
            </a:r>
            <a:endParaRPr sz="2200" dirty="0">
              <a:solidFill>
                <a:srgbClr val="231F20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</a:endParaRPr>
          </a:p>
          <a:p>
            <a:pPr marL="95250" lvl="0" algn="r" rtl="1">
              <a:spcBef>
                <a:spcPts val="0"/>
              </a:spcBef>
              <a:spcAft>
                <a:spcPts val="1200"/>
              </a:spcAft>
              <a:buSzPts val="2100"/>
            </a:pP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     ב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מצבים של </a:t>
            </a:r>
            <a:r>
              <a:rPr lang="x-none" sz="2200" dirty="0">
                <a:solidFill>
                  <a:srgbClr val="FF000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התייבשות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(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דהידרציה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) &gt;&gt;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עלייה בריכוז המומסים בשתן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, באילו מקרים?</a:t>
            </a:r>
          </a:p>
          <a:p>
            <a:pPr marL="95250" lvl="0" algn="r" rtl="1">
              <a:spcAft>
                <a:spcPts val="1200"/>
              </a:spcAft>
              <a:buSzPts val="2100"/>
            </a:pP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     1. </a:t>
            </a: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שתייה לא מספקת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לאורך זמן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&gt;&gt;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חוסר בנוזלים &gt;&gt; </a:t>
            </a:r>
            <a:r>
              <a:rPr lang="x-none" sz="2200" dirty="0">
                <a:solidFill>
                  <a:srgbClr val="FF000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התייבשות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 </a:t>
            </a:r>
            <a:r>
              <a:rPr lang="en-US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Dehydration</a:t>
            </a:r>
            <a:endParaRPr sz="2200" dirty="0">
              <a:solidFill>
                <a:srgbClr val="231F20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</a:endParaRPr>
          </a:p>
          <a:p>
            <a:pPr marL="95250" algn="r" rtl="1">
              <a:spcAft>
                <a:spcPts val="1200"/>
              </a:spcAft>
              <a:buSzPts val="2100"/>
            </a:pP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    2. </a:t>
            </a: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הקאות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&gt;&gt;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איבוד נוזלים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&gt;&gt; </a:t>
            </a:r>
            <a:r>
              <a:rPr lang="x-none" sz="2200" dirty="0">
                <a:solidFill>
                  <a:srgbClr val="FF000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התייבשות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 </a:t>
            </a:r>
            <a:r>
              <a:rPr lang="en-US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Dehydration</a:t>
            </a:r>
          </a:p>
          <a:p>
            <a:pPr marL="95250" algn="r" rtl="1">
              <a:spcAft>
                <a:spcPts val="1200"/>
              </a:spcAft>
              <a:buSzPts val="2100"/>
            </a:pP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    3. </a:t>
            </a:r>
            <a:r>
              <a:rPr lang="x-none" sz="2200" b="1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הזעת יתר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&gt;&gt;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איבוד נוזלים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&gt;&gt; </a:t>
            </a:r>
            <a:r>
              <a:rPr lang="x-none" sz="2200" dirty="0">
                <a:solidFill>
                  <a:srgbClr val="FF000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התייבשות</a:t>
            </a:r>
            <a:r>
              <a:rPr lang="he-IL" sz="2200" dirty="0">
                <a:solidFill>
                  <a:srgbClr val="FF000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</a:t>
            </a:r>
            <a:r>
              <a:rPr lang="en-US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Dehydration</a:t>
            </a:r>
            <a:endParaRPr sz="2200" dirty="0">
              <a:solidFill>
                <a:srgbClr val="FF0000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</a:endParaRPr>
          </a:p>
          <a:p>
            <a:pPr marL="457200" lvl="0" indent="-361950" algn="r" rtl="1">
              <a:spcAft>
                <a:spcPts val="1200"/>
              </a:spcAft>
              <a:buSzPts val="2100"/>
              <a:buFont typeface="Arial" panose="020B0604020202020204" pitchFamily="34" charset="0"/>
              <a:buChar char="•"/>
            </a:pP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פעילות יתר של בלוטת יותרת התריס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(</a:t>
            </a:r>
            <a:r>
              <a:rPr lang="en-US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Parathyroid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),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הפרשת </a:t>
            </a:r>
            <a:r>
              <a:rPr lang="en-US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PTH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מוגברת &gt;&gt; </a:t>
            </a:r>
            <a:br>
              <a:rPr lang="en-US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</a:b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עלייה ברמת הסידן בדם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&gt;&gt;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עלייה ברמת הסידן בשתן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&gt;&gt; </a:t>
            </a:r>
            <a:r>
              <a:rPr lang="x-none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עלייה ברמת המומסים בשתן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.</a:t>
            </a:r>
            <a:r>
              <a:rPr lang="en-US" sz="2200" b="1" dirty="0">
                <a:solidFill>
                  <a:srgbClr val="FF0000"/>
                </a:solidFill>
                <a:highlight>
                  <a:srgbClr val="FFFFFF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  <a:endParaRPr sz="22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10" name="Google Shape;310;g7fe7427d85_5_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963" y="4359725"/>
            <a:ext cx="2140189" cy="1533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D617C9EE-C391-404C-B7D7-98977A58697A}"/>
              </a:ext>
            </a:extLst>
          </p:cNvPr>
          <p:cNvSpPr/>
          <p:nvPr/>
        </p:nvSpPr>
        <p:spPr>
          <a:xfrm>
            <a:off x="2399490" y="5539477"/>
            <a:ext cx="3696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en-US" sz="2000" b="1" dirty="0">
                <a:solidFill>
                  <a:srgbClr val="FF0000"/>
                </a:solidFill>
                <a:highlight>
                  <a:srgbClr val="FFFFFF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PTH</a:t>
            </a:r>
            <a:r>
              <a:rPr lang="he-IL" sz="2000" dirty="0">
                <a:solidFill>
                  <a:srgbClr val="FF0000"/>
                </a:solidFill>
                <a:highlight>
                  <a:srgbClr val="FFFFFF"/>
                </a:highlight>
                <a:latin typeface="Varela Round" panose="00000500000000000000" pitchFamily="2" charset="-79"/>
                <a:cs typeface="Varela Round" panose="00000500000000000000" pitchFamily="2" charset="-79"/>
              </a:rPr>
              <a:t> מווסת את רמת הסידן בדם </a:t>
            </a:r>
            <a:endParaRPr lang="he-IL" sz="2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 rtl="1"/>
            <a:endParaRPr lang="he-IL" sz="20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7866CE-44E2-4334-BF8D-F1B69C6733AE}"/>
              </a:ext>
            </a:extLst>
          </p:cNvPr>
          <p:cNvSpPr/>
          <p:nvPr/>
        </p:nvSpPr>
        <p:spPr>
          <a:xfrm>
            <a:off x="10567686" y="823611"/>
            <a:ext cx="1624314" cy="1068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5064B3E3-F9E3-465F-9318-D9CE2EC8A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86258"/>
            <a:ext cx="11981598" cy="637353"/>
          </a:xfrm>
        </p:spPr>
        <p:txBody>
          <a:bodyPr/>
          <a:lstStyle/>
          <a:p>
            <a:r>
              <a:rPr lang="x-none" b="1" dirty="0">
                <a:solidFill>
                  <a:schemeClr val="tx1"/>
                </a:solidFill>
              </a:rPr>
              <a:t>פתופיזיולוגיה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4" name="Google Shape;459;p51">
            <a:extLst>
              <a:ext uri="{FF2B5EF4-FFF2-40B4-BE49-F238E27FC236}">
                <a16:creationId xmlns:a16="http://schemas.microsoft.com/office/drawing/2014/main" id="{6EEAEB11-C20E-468E-BE21-9A5C51E78578}"/>
              </a:ext>
            </a:extLst>
          </p:cNvPr>
          <p:cNvSpPr/>
          <p:nvPr/>
        </p:nvSpPr>
        <p:spPr>
          <a:xfrm>
            <a:off x="4352081" y="963612"/>
            <a:ext cx="3753476" cy="2149978"/>
          </a:xfrm>
          <a:prstGeom prst="roundRect">
            <a:avLst>
              <a:gd name="adj" fmla="val 16667"/>
            </a:avLst>
          </a:prstGeom>
          <a:solidFill>
            <a:srgbClr val="C7E6A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אם קיים ריכוז גבוה של האלקטרוליטים כמו סידן, מגנזיום, פוספט, אמוניום, וכן חומצת שתן, עלול להיגרם תהליך של התגבשות המלחים ויצירת  אבנים. </a:t>
            </a:r>
          </a:p>
        </p:txBody>
      </p:sp>
      <p:sp>
        <p:nvSpPr>
          <p:cNvPr id="5" name="Google Shape;459;p51">
            <a:extLst>
              <a:ext uri="{FF2B5EF4-FFF2-40B4-BE49-F238E27FC236}">
                <a16:creationId xmlns:a16="http://schemas.microsoft.com/office/drawing/2014/main" id="{DEEB453F-C47C-41AA-8E3B-56904A5C054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88819" y="1227847"/>
            <a:ext cx="2929977" cy="1376456"/>
          </a:xfrm>
          <a:prstGeom prst="roundRect">
            <a:avLst>
              <a:gd name="adj" fmla="val 16667"/>
            </a:avLst>
          </a:prstGeom>
          <a:solidFill>
            <a:srgbClr val="C7E6A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הכליות מפרישות עודפי חומרים ואלקטרוליטים רבים המסתננים מהדם. </a:t>
            </a:r>
          </a:p>
          <a:p>
            <a:pPr marL="91440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" name="Google Shape;459;p51">
            <a:extLst>
              <a:ext uri="{FF2B5EF4-FFF2-40B4-BE49-F238E27FC236}">
                <a16:creationId xmlns:a16="http://schemas.microsoft.com/office/drawing/2014/main" id="{8CBB0519-8B12-4CCB-A67E-613DC50E1591}"/>
              </a:ext>
            </a:extLst>
          </p:cNvPr>
          <p:cNvSpPr/>
          <p:nvPr/>
        </p:nvSpPr>
        <p:spPr>
          <a:xfrm>
            <a:off x="488951" y="1250997"/>
            <a:ext cx="2923952" cy="1396560"/>
          </a:xfrm>
          <a:prstGeom prst="roundRect">
            <a:avLst>
              <a:gd name="adj" fmla="val 16667"/>
            </a:avLst>
          </a:prstGeom>
          <a:solidFill>
            <a:srgbClr val="C7E6A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סוג האלקטרוליט השוקע קובע את סוג האבן הנוצרת</a:t>
            </a: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.</a:t>
            </a:r>
          </a:p>
        </p:txBody>
      </p:sp>
      <p:cxnSp>
        <p:nvCxnSpPr>
          <p:cNvPr id="11" name="מחבר חץ ישר 10">
            <a:extLst>
              <a:ext uri="{FF2B5EF4-FFF2-40B4-BE49-F238E27FC236}">
                <a16:creationId xmlns:a16="http://schemas.microsoft.com/office/drawing/2014/main" id="{0BB8C02E-D14D-4C2B-8106-5E1C9967E04B}"/>
              </a:ext>
            </a:extLst>
          </p:cNvPr>
          <p:cNvCxnSpPr>
            <a:cxnSpLocks/>
          </p:cNvCxnSpPr>
          <p:nvPr/>
        </p:nvCxnSpPr>
        <p:spPr>
          <a:xfrm flipH="1">
            <a:off x="8105558" y="1892595"/>
            <a:ext cx="783261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מחבר חץ ישר 12">
            <a:extLst>
              <a:ext uri="{FF2B5EF4-FFF2-40B4-BE49-F238E27FC236}">
                <a16:creationId xmlns:a16="http://schemas.microsoft.com/office/drawing/2014/main" id="{6C7BFFAE-6574-4C10-BD27-D1211CA4B113}"/>
              </a:ext>
            </a:extLst>
          </p:cNvPr>
          <p:cNvCxnSpPr>
            <a:cxnSpLocks/>
          </p:cNvCxnSpPr>
          <p:nvPr/>
        </p:nvCxnSpPr>
        <p:spPr>
          <a:xfrm flipH="1">
            <a:off x="3412903" y="2040284"/>
            <a:ext cx="789290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מחבר חץ ישר 15">
            <a:extLst>
              <a:ext uri="{FF2B5EF4-FFF2-40B4-BE49-F238E27FC236}">
                <a16:creationId xmlns:a16="http://schemas.microsoft.com/office/drawing/2014/main" id="{C0552713-1450-4BA7-BDD5-20D75F875994}"/>
              </a:ext>
            </a:extLst>
          </p:cNvPr>
          <p:cNvCxnSpPr>
            <a:cxnSpLocks/>
          </p:cNvCxnSpPr>
          <p:nvPr/>
        </p:nvCxnSpPr>
        <p:spPr>
          <a:xfrm flipH="1">
            <a:off x="6269618" y="4324778"/>
            <a:ext cx="119308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מחבר חץ ישר 21">
            <a:extLst>
              <a:ext uri="{FF2B5EF4-FFF2-40B4-BE49-F238E27FC236}">
                <a16:creationId xmlns:a16="http://schemas.microsoft.com/office/drawing/2014/main" id="{3DD9E15E-B509-4CD6-9915-4E3F4A97039B}"/>
              </a:ext>
            </a:extLst>
          </p:cNvPr>
          <p:cNvCxnSpPr>
            <a:cxnSpLocks/>
          </p:cNvCxnSpPr>
          <p:nvPr/>
        </p:nvCxnSpPr>
        <p:spPr>
          <a:xfrm flipH="1">
            <a:off x="2337772" y="4283550"/>
            <a:ext cx="1193089" cy="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Google Shape;459;p51">
            <a:extLst>
              <a:ext uri="{FF2B5EF4-FFF2-40B4-BE49-F238E27FC236}">
                <a16:creationId xmlns:a16="http://schemas.microsoft.com/office/drawing/2014/main" id="{967D8AAC-DD68-4D16-B98E-FC623870A37A}"/>
              </a:ext>
            </a:extLst>
          </p:cNvPr>
          <p:cNvSpPr/>
          <p:nvPr/>
        </p:nvSpPr>
        <p:spPr>
          <a:xfrm>
            <a:off x="7187879" y="3328057"/>
            <a:ext cx="4793720" cy="1822673"/>
          </a:xfrm>
          <a:prstGeom prst="roundRect">
            <a:avLst>
              <a:gd name="adj" fmla="val 16667"/>
            </a:avLst>
          </a:prstGeom>
          <a:solidFill>
            <a:srgbClr val="C7E6A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כמות נוזלים מספקת במערכת השתן מאפשרת שטיפה של הגבישים אל מחוץ לגוף. מיעוט נוזלים גורם לעלייה בריכוז המלחים, להתגבשותם ולשקיעת הגבישים בכליות ובדרכי השתן.</a:t>
            </a: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</a:t>
            </a:r>
          </a:p>
        </p:txBody>
      </p:sp>
      <p:sp>
        <p:nvSpPr>
          <p:cNvPr id="8" name="Google Shape;459;p51">
            <a:extLst>
              <a:ext uri="{FF2B5EF4-FFF2-40B4-BE49-F238E27FC236}">
                <a16:creationId xmlns:a16="http://schemas.microsoft.com/office/drawing/2014/main" id="{9C9F3497-C364-4D03-A6F4-63FC50542D63}"/>
              </a:ext>
            </a:extLst>
          </p:cNvPr>
          <p:cNvSpPr/>
          <p:nvPr/>
        </p:nvSpPr>
        <p:spPr>
          <a:xfrm>
            <a:off x="3345666" y="3589988"/>
            <a:ext cx="2923952" cy="1468142"/>
          </a:xfrm>
          <a:prstGeom prst="roundRect">
            <a:avLst>
              <a:gd name="adj" fmla="val 16667"/>
            </a:avLst>
          </a:prstGeom>
          <a:solidFill>
            <a:srgbClr val="C7E6A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היווצרות האבנים תלויה בכמות הנוזלים והמומסים בשתן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D7623-52ED-44BB-A4E5-DEB2204BE3DA}"/>
              </a:ext>
            </a:extLst>
          </p:cNvPr>
          <p:cNvSpPr txBox="1"/>
          <p:nvPr/>
        </p:nvSpPr>
        <p:spPr>
          <a:xfrm>
            <a:off x="-2062" y="-7622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CleanPNG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" name="Picture 9" descr="A picture containing table, sitting, black, cup&#10;&#10;Description automatically generated">
            <a:extLst>
              <a:ext uri="{FF2B5EF4-FFF2-40B4-BE49-F238E27FC236}">
                <a16:creationId xmlns:a16="http://schemas.microsoft.com/office/drawing/2014/main" id="{644AFAF3-DF5C-48EB-B2BB-13DF455EC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7" y="3155309"/>
            <a:ext cx="1939041" cy="26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06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466871ab4_2_2"/>
          <p:cNvSpPr txBox="1"/>
          <p:nvPr/>
        </p:nvSpPr>
        <p:spPr>
          <a:xfrm>
            <a:off x="4849792" y="1190630"/>
            <a:ext cx="7164729" cy="392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-41910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000"/>
              <a:buFont typeface="Arial" panose="020B0604020202020204" pitchFamily="34" charset="0"/>
              <a:buChar char="•"/>
            </a:pPr>
            <a:r>
              <a:rPr lang="x-none" sz="2400" b="1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כאבים באזור המותניים </a:t>
            </a:r>
            <a:r>
              <a:rPr lang="x-none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- עווית כלייתית</a:t>
            </a:r>
            <a:br>
              <a:rPr lang="en-US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x-none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Renal colic </a:t>
            </a:r>
            <a:r>
              <a:rPr lang="he-IL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כתוצאה מחסימת מעבר השתן.</a:t>
            </a:r>
            <a:endParaRPr sz="2400" dirty="0">
              <a:solidFill>
                <a:schemeClr val="tx2">
                  <a:lumMod val="10000"/>
                </a:schemeClr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800100" marR="0" lvl="0" indent="-34290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>
              <a:solidFill>
                <a:schemeClr val="tx2">
                  <a:lumMod val="10000"/>
                </a:schemeClr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indent="-419100" algn="r" rtl="1">
              <a:buClr>
                <a:srgbClr val="192A72"/>
              </a:buClr>
              <a:buSzPts val="3000"/>
              <a:buFont typeface="Arial" panose="020B0604020202020204" pitchFamily="34" charset="0"/>
              <a:buChar char="•"/>
            </a:pPr>
            <a:r>
              <a:rPr lang="x-none" sz="2400" b="1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מיעוט שתן </a:t>
            </a:r>
            <a:r>
              <a:rPr lang="x-none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אוליגוריה Oliguria </a:t>
            </a:r>
            <a:r>
              <a:rPr lang="he-IL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כתוצאה של</a:t>
            </a:r>
          </a:p>
          <a:p>
            <a:pPr marL="38100" lvl="0" algn="r" rtl="1">
              <a:buClr>
                <a:srgbClr val="192A72"/>
              </a:buClr>
              <a:buSzPts val="3000"/>
            </a:pPr>
            <a:r>
              <a:rPr lang="he-IL" sz="2400" b="1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   </a:t>
            </a:r>
            <a:r>
              <a:rPr lang="x-none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חסימה בדרכי השתן</a:t>
            </a:r>
            <a:r>
              <a:rPr lang="he-IL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</a:t>
            </a:r>
            <a:r>
              <a:rPr lang="x-none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sz="2400" dirty="0">
              <a:solidFill>
                <a:schemeClr val="tx2">
                  <a:lumMod val="10000"/>
                </a:schemeClr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800100" lvl="0" indent="-34290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>
              <a:solidFill>
                <a:schemeClr val="tx2">
                  <a:lumMod val="10000"/>
                </a:schemeClr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marR="0" lvl="0" indent="-41910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3000"/>
              <a:buFont typeface="Arial" panose="020B0604020202020204" pitchFamily="34" charset="0"/>
              <a:buChar char="•"/>
            </a:pPr>
            <a:r>
              <a:rPr lang="x-none" sz="2400" b="1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הידרונפרוזיס</a:t>
            </a:r>
            <a:r>
              <a:rPr lang="x-none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Hydronephrosis – </a:t>
            </a:r>
            <a:r>
              <a:rPr lang="he-IL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4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הצטברות נוזלים והרחבה של אגני הכליה.</a:t>
            </a:r>
            <a:endParaRPr sz="2400" dirty="0">
              <a:solidFill>
                <a:schemeClr val="tx2">
                  <a:lumMod val="10000"/>
                </a:schemeClr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3F79C-4788-472D-A69F-AA8ACEFA4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תסמינים וסימנים</a:t>
            </a:r>
            <a:endParaRPr lang="en-US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68DF31BE-98DF-4157-8BFC-457369C5A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79" y="83319"/>
            <a:ext cx="1500850" cy="1500850"/>
          </a:xfrm>
          <a:prstGeom prst="rect">
            <a:avLst/>
          </a:prstGeom>
        </p:spPr>
      </p:pic>
      <p:pic>
        <p:nvPicPr>
          <p:cNvPr id="6" name="Picture 5" descr="A picture containing clothing, indoor, front, man&#10;&#10;Description automatically generated">
            <a:extLst>
              <a:ext uri="{FF2B5EF4-FFF2-40B4-BE49-F238E27FC236}">
                <a16:creationId xmlns:a16="http://schemas.microsoft.com/office/drawing/2014/main" id="{CCB089DC-E098-4090-A6BF-C56B7112B6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443" y="1607319"/>
            <a:ext cx="4522853" cy="3921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9D7A8B-7985-415E-89A4-1ABB76B9BC0D}"/>
              </a:ext>
            </a:extLst>
          </p:cNvPr>
          <p:cNvSpPr txBox="1"/>
          <p:nvPr/>
        </p:nvSpPr>
        <p:spPr>
          <a:xfrm>
            <a:off x="422857" y="5552048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77F2341-F025-4AFE-9011-02730139B9D7}"/>
              </a:ext>
            </a:extLst>
          </p:cNvPr>
          <p:cNvSpPr/>
          <p:nvPr/>
        </p:nvSpPr>
        <p:spPr>
          <a:xfrm>
            <a:off x="795398" y="5447150"/>
            <a:ext cx="8082383" cy="1394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333;g8475c46e9d_0_38">
            <a:extLst>
              <a:ext uri="{FF2B5EF4-FFF2-40B4-BE49-F238E27FC236}">
                <a16:creationId xmlns:a16="http://schemas.microsoft.com/office/drawing/2014/main" id="{861D17EB-4634-4191-884C-A753BD4DD7D4}"/>
              </a:ext>
            </a:extLst>
          </p:cNvPr>
          <p:cNvSpPr txBox="1">
            <a:spLocks/>
          </p:cNvSpPr>
          <p:nvPr/>
        </p:nvSpPr>
        <p:spPr>
          <a:xfrm>
            <a:off x="1" y="201519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sz="3600" b="1" dirty="0"/>
              <a:t>המשך - סימנים ותסמינים</a:t>
            </a:r>
          </a:p>
        </p:txBody>
      </p:sp>
      <p:pic>
        <p:nvPicPr>
          <p:cNvPr id="18" name="Google Shape;334;g8475c46e9d_0_38">
            <a:extLst>
              <a:ext uri="{FF2B5EF4-FFF2-40B4-BE49-F238E27FC236}">
                <a16:creationId xmlns:a16="http://schemas.microsoft.com/office/drawing/2014/main" id="{4BA92F68-A2B1-46FE-A57A-2AF5F32932D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4370" y="881632"/>
            <a:ext cx="9207200" cy="57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35;g8475c46e9d_0_38">
            <a:extLst>
              <a:ext uri="{FF2B5EF4-FFF2-40B4-BE49-F238E27FC236}">
                <a16:creationId xmlns:a16="http://schemas.microsoft.com/office/drawing/2014/main" id="{0A646C1C-A69C-4AC9-873D-B14274AC643C}"/>
              </a:ext>
            </a:extLst>
          </p:cNvPr>
          <p:cNvSpPr txBox="1"/>
          <p:nvPr/>
        </p:nvSpPr>
        <p:spPr>
          <a:xfrm>
            <a:off x="9278341" y="3160295"/>
            <a:ext cx="1522200" cy="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rtl="1">
              <a:buClr>
                <a:srgbClr val="192A72"/>
              </a:buClr>
              <a:buSzPts val="4000"/>
              <a:buFont typeface="Varela Round"/>
              <a:buNone/>
              <a:defRPr sz="2000" b="1">
                <a:solidFill>
                  <a:srgbClr val="192A72"/>
                </a:solidFill>
                <a:latin typeface="Varela Round"/>
                <a:ea typeface="Varela Round"/>
                <a:cs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x-none" dirty="0">
                <a:sym typeface="Calibri"/>
              </a:rPr>
              <a:t>דם בשתן</a:t>
            </a:r>
            <a:endParaRPr dirty="0">
              <a:sym typeface="Calibri"/>
            </a:endParaRPr>
          </a:p>
        </p:txBody>
      </p:sp>
      <p:sp>
        <p:nvSpPr>
          <p:cNvPr id="20" name="Google Shape;336;g8475c46e9d_0_38">
            <a:extLst>
              <a:ext uri="{FF2B5EF4-FFF2-40B4-BE49-F238E27FC236}">
                <a16:creationId xmlns:a16="http://schemas.microsoft.com/office/drawing/2014/main" id="{C98D83AA-36EE-4F71-B90B-A57C3C36F68A}"/>
              </a:ext>
            </a:extLst>
          </p:cNvPr>
          <p:cNvSpPr txBox="1"/>
          <p:nvPr/>
        </p:nvSpPr>
        <p:spPr>
          <a:xfrm>
            <a:off x="1268799" y="5062850"/>
            <a:ext cx="2964900" cy="5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rtl="1">
              <a:buClr>
                <a:srgbClr val="192A72"/>
              </a:buClr>
              <a:buSzPts val="4000"/>
              <a:buFont typeface="Varela Round"/>
              <a:buNone/>
              <a:defRPr sz="2000" b="1">
                <a:solidFill>
                  <a:srgbClr val="192A72"/>
                </a:solidFill>
                <a:latin typeface="Varela Round"/>
                <a:ea typeface="Varela Round"/>
                <a:cs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x-none" dirty="0">
                <a:sym typeface="Calibri"/>
              </a:rPr>
              <a:t>כאבים או קושי במתן שתן</a:t>
            </a:r>
            <a:endParaRPr dirty="0">
              <a:sym typeface="Calibri"/>
            </a:endParaRPr>
          </a:p>
        </p:txBody>
      </p:sp>
      <p:sp>
        <p:nvSpPr>
          <p:cNvPr id="21" name="Google Shape;337;g8475c46e9d_0_38">
            <a:extLst>
              <a:ext uri="{FF2B5EF4-FFF2-40B4-BE49-F238E27FC236}">
                <a16:creationId xmlns:a16="http://schemas.microsoft.com/office/drawing/2014/main" id="{528A607C-3578-4B12-B4E1-547CFC423BCC}"/>
              </a:ext>
            </a:extLst>
          </p:cNvPr>
          <p:cNvSpPr txBox="1"/>
          <p:nvPr/>
        </p:nvSpPr>
        <p:spPr>
          <a:xfrm>
            <a:off x="7845271" y="5277950"/>
            <a:ext cx="17838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rtl="1">
              <a:buClr>
                <a:srgbClr val="192A72"/>
              </a:buClr>
              <a:buSzPts val="4000"/>
              <a:buFont typeface="Varela Round"/>
              <a:buNone/>
              <a:defRPr sz="2000" b="1">
                <a:solidFill>
                  <a:srgbClr val="192A72"/>
                </a:solidFill>
                <a:latin typeface="Varela Round"/>
                <a:ea typeface="Varela Round"/>
                <a:cs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x-none" dirty="0">
                <a:sym typeface="Calibri"/>
              </a:rPr>
              <a:t>בחילה והקאות</a:t>
            </a:r>
            <a:endParaRPr dirty="0">
              <a:sym typeface="Calibri"/>
            </a:endParaRPr>
          </a:p>
        </p:txBody>
      </p:sp>
      <p:sp>
        <p:nvSpPr>
          <p:cNvPr id="22" name="Google Shape;338;g8475c46e9d_0_38">
            <a:extLst>
              <a:ext uri="{FF2B5EF4-FFF2-40B4-BE49-F238E27FC236}">
                <a16:creationId xmlns:a16="http://schemas.microsoft.com/office/drawing/2014/main" id="{4AC37D5F-66B2-4197-9CB5-185C2CB4269A}"/>
              </a:ext>
            </a:extLst>
          </p:cNvPr>
          <p:cNvSpPr txBox="1"/>
          <p:nvPr/>
        </p:nvSpPr>
        <p:spPr>
          <a:xfrm>
            <a:off x="1816665" y="2599116"/>
            <a:ext cx="16608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rtl="1">
              <a:buClr>
                <a:srgbClr val="192A72"/>
              </a:buClr>
              <a:buSzPts val="4000"/>
              <a:buFont typeface="Varela Round"/>
              <a:buNone/>
              <a:defRPr sz="2000" b="1">
                <a:solidFill>
                  <a:srgbClr val="192A72"/>
                </a:solidFill>
                <a:latin typeface="Varela Round"/>
                <a:ea typeface="Varela Round"/>
                <a:cs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x-none" dirty="0">
                <a:sym typeface="Calibri"/>
              </a:rPr>
              <a:t>צמרמורת וחום</a:t>
            </a:r>
            <a:endParaRPr dirty="0">
              <a:sym typeface="Calibri"/>
            </a:endParaRPr>
          </a:p>
        </p:txBody>
      </p:sp>
      <p:sp>
        <p:nvSpPr>
          <p:cNvPr id="23" name="Google Shape;339;g8475c46e9d_0_38">
            <a:extLst>
              <a:ext uri="{FF2B5EF4-FFF2-40B4-BE49-F238E27FC236}">
                <a16:creationId xmlns:a16="http://schemas.microsoft.com/office/drawing/2014/main" id="{B6792D43-CCE5-4D85-B7A8-E47C08E054C4}"/>
              </a:ext>
            </a:extLst>
          </p:cNvPr>
          <p:cNvSpPr txBox="1"/>
          <p:nvPr/>
        </p:nvSpPr>
        <p:spPr>
          <a:xfrm>
            <a:off x="6096000" y="1200590"/>
            <a:ext cx="3395241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rtl="1">
              <a:buClr>
                <a:srgbClr val="192A72"/>
              </a:buClr>
              <a:buSzPts val="4000"/>
              <a:buFont typeface="Varela Round"/>
              <a:buNone/>
              <a:defRPr sz="30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x-none" sz="2000" dirty="0">
                <a:sym typeface="David"/>
              </a:rPr>
              <a:t>כאבים עוויתיים ,פתאומים, בגב, בצד או במפשעה</a:t>
            </a:r>
            <a:endParaRPr sz="2000" dirty="0">
              <a:sym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259355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fe7427d85_5_2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400" b="1" dirty="0"/>
              <a:t>דיאגנוזה</a:t>
            </a:r>
            <a:endParaRPr sz="4400" b="1" dirty="0"/>
          </a:p>
        </p:txBody>
      </p:sp>
      <p:sp>
        <p:nvSpPr>
          <p:cNvPr id="356" name="Google Shape;356;g7fe7427d85_5_239"/>
          <p:cNvSpPr txBox="1"/>
          <p:nvPr/>
        </p:nvSpPr>
        <p:spPr>
          <a:xfrm>
            <a:off x="3426106" y="2192693"/>
            <a:ext cx="8488100" cy="2616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Clr>
                <a:srgbClr val="192A72"/>
              </a:buClr>
              <a:buSzPts val="40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marL="342900" indent="-342900"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x-none" sz="2400" dirty="0"/>
              <a:t>הסיפור הקליני של המטופל -  </a:t>
            </a:r>
            <a:r>
              <a:rPr lang="he-IL" sz="2400" dirty="0"/>
              <a:t>אם המטופל מגיע עם תלונות התואמות עווית כלייתית, </a:t>
            </a:r>
            <a:r>
              <a:rPr lang="x-none" sz="2400" dirty="0"/>
              <a:t>האבחנה </a:t>
            </a:r>
            <a:r>
              <a:rPr lang="he-IL" sz="2400" dirty="0"/>
              <a:t>תהיה </a:t>
            </a:r>
            <a:r>
              <a:rPr lang="x-none" sz="2400" dirty="0"/>
              <a:t>מבוססת בעיקרה על </a:t>
            </a:r>
            <a:r>
              <a:rPr lang="he-IL" sz="2400" dirty="0"/>
              <a:t>כמה נוזלים שותה המטופל במשך היום? כמה שתן נתן ומה צבעו?</a:t>
            </a:r>
            <a:r>
              <a:rPr lang="x-none" sz="2400" dirty="0"/>
              <a:t> </a:t>
            </a:r>
            <a:endParaRPr lang="he-IL" sz="2400" dirty="0"/>
          </a:p>
          <a:p>
            <a:pPr marL="342900" indent="-342900"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x-none" sz="2400" dirty="0"/>
              <a:t>בדיקת דם ל</a:t>
            </a:r>
            <a:r>
              <a:rPr lang="he-IL" sz="2400" dirty="0"/>
              <a:t>: </a:t>
            </a:r>
            <a:r>
              <a:rPr lang="x-none" sz="2400" dirty="0"/>
              <a:t>רמ</a:t>
            </a:r>
            <a:r>
              <a:rPr lang="he-IL" sz="2400" dirty="0"/>
              <a:t>ו</a:t>
            </a:r>
            <a:r>
              <a:rPr lang="x-none" sz="2400" dirty="0"/>
              <a:t>ת </a:t>
            </a:r>
            <a:r>
              <a:rPr lang="he-IL" sz="2400" dirty="0"/>
              <a:t>אוראה ו</a:t>
            </a:r>
            <a:r>
              <a:rPr lang="x-none" sz="2400" dirty="0"/>
              <a:t>קריאטינין </a:t>
            </a:r>
            <a:r>
              <a:rPr lang="he-IL" sz="2400" dirty="0"/>
              <a:t>ש</a:t>
            </a:r>
            <a:r>
              <a:rPr lang="x-none" sz="2400" dirty="0"/>
              <a:t>יכול</a:t>
            </a:r>
            <a:r>
              <a:rPr lang="he-IL" sz="2400" dirty="0" err="1"/>
              <a:t>ות</a:t>
            </a:r>
            <a:r>
              <a:rPr lang="x-none" sz="2400" dirty="0"/>
              <a:t> להצביע על תפקוד הכליות.</a:t>
            </a:r>
            <a:endParaRPr sz="2400" dirty="0"/>
          </a:p>
          <a:p>
            <a:pPr marL="342900" indent="-342900"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x-none" sz="2400" dirty="0"/>
              <a:t>איסוף שתן</a:t>
            </a:r>
            <a:r>
              <a:rPr lang="he-IL" sz="2400" dirty="0"/>
              <a:t> לכמות </a:t>
            </a:r>
            <a:r>
              <a:rPr lang="x-none" sz="2400" dirty="0"/>
              <a:t> </a:t>
            </a:r>
            <a:r>
              <a:rPr lang="he-IL" sz="2400" dirty="0" err="1"/>
              <a:t>ול</a:t>
            </a:r>
            <a:r>
              <a:rPr lang="x-none" sz="2400" dirty="0"/>
              <a:t>בדיקת שתן מ</a:t>
            </a:r>
            <a:r>
              <a:rPr lang="he-IL" sz="2400" dirty="0"/>
              <a:t>ַ</a:t>
            </a:r>
            <a:r>
              <a:rPr lang="x-none" sz="2400" dirty="0"/>
              <a:t>קרוסקופית ומיקרוסקופית, בחיפוש אחר תאי דם אדומים ולבנים וכן ריכוז מומסים בשתן וגבישים. </a:t>
            </a:r>
            <a:endParaRPr sz="2400" dirty="0"/>
          </a:p>
          <a:p>
            <a:pPr marL="342900" indent="-342900">
              <a:spcAft>
                <a:spcPts val="1800"/>
              </a:spcAft>
              <a:buSzPct val="100000"/>
              <a:buFont typeface="Arial" panose="020B0604020202020204" pitchFamily="34" charset="0"/>
              <a:buChar char="•"/>
            </a:pPr>
            <a:r>
              <a:rPr lang="x-none" sz="2400" dirty="0"/>
              <a:t>בדיקות הדמיה</a:t>
            </a:r>
            <a:r>
              <a:rPr lang="he-IL" sz="2400" dirty="0"/>
              <a:t>: צילום בטן ריק, </a:t>
            </a:r>
            <a:r>
              <a:rPr lang="x-none" sz="2400" dirty="0"/>
              <a:t>אולטרסאונד ובעיקר טומוגרפיה ממוחשבת (CT)</a:t>
            </a:r>
            <a:r>
              <a:rPr lang="he-IL" sz="2400" dirty="0"/>
              <a:t> </a:t>
            </a:r>
            <a:r>
              <a:rPr lang="x-none" sz="2400" dirty="0"/>
              <a:t>של הכליות ודרכי השתן.</a:t>
            </a:r>
            <a:endParaRPr sz="2400" dirty="0"/>
          </a:p>
        </p:txBody>
      </p:sp>
      <p:pic>
        <p:nvPicPr>
          <p:cNvPr id="357" name="Google Shape;357;g7fe7427d85_5_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03" y="2510853"/>
            <a:ext cx="2476696" cy="136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2F953E1-F6A4-4F58-8CD9-ACD5A7D5E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49" y="238466"/>
            <a:ext cx="1844042" cy="2305052"/>
          </a:xfrm>
          <a:prstGeom prst="rect">
            <a:avLst/>
          </a:prstGeom>
        </p:spPr>
      </p:pic>
      <p:pic>
        <p:nvPicPr>
          <p:cNvPr id="5" name="Picture 4" descr="A picture containing indoor, appliance, table, sitting&#10;&#10;Description automatically generated">
            <a:extLst>
              <a:ext uri="{FF2B5EF4-FFF2-40B4-BE49-F238E27FC236}">
                <a16:creationId xmlns:a16="http://schemas.microsoft.com/office/drawing/2014/main" id="{1BD4BC7C-7801-4646-B4D1-3FF49685C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1277"/>
            <a:ext cx="3255119" cy="21724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5DBF2A-C240-47AD-B1E5-73CDE39451EE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466871ab4_3_8"/>
          <p:cNvSpPr txBox="1">
            <a:spLocks noGrp="1"/>
          </p:cNvSpPr>
          <p:nvPr>
            <p:ph type="ctrTitle"/>
          </p:nvPr>
        </p:nvSpPr>
        <p:spPr>
          <a:xfrm>
            <a:off x="1905000" y="200326"/>
            <a:ext cx="7995716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x-none" sz="3200" b="1" dirty="0">
                <a:sym typeface="David"/>
              </a:rPr>
              <a:t>ממצא של אבן בכליה בצילום של C.T</a:t>
            </a:r>
            <a:endParaRPr sz="3200" b="1" dirty="0">
              <a:sym typeface="David"/>
            </a:endParaRPr>
          </a:p>
        </p:txBody>
      </p:sp>
      <p:pic>
        <p:nvPicPr>
          <p:cNvPr id="366" name="Google Shape;366;g7466871ab4_3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21" y="837826"/>
            <a:ext cx="8702618" cy="5919249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7466871ab4_3_8"/>
          <p:cNvSpPr/>
          <p:nvPr/>
        </p:nvSpPr>
        <p:spPr>
          <a:xfrm>
            <a:off x="5653050" y="2449924"/>
            <a:ext cx="885900" cy="6375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 dirty="0">
              <a:highlight>
                <a:srgbClr val="FFFF00"/>
              </a:highligh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68" name="Google Shape;368;g7466871ab4_3_8"/>
          <p:cNvSpPr txBox="1"/>
          <p:nvPr/>
        </p:nvSpPr>
        <p:spPr>
          <a:xfrm>
            <a:off x="13243525" y="3184700"/>
            <a:ext cx="8246700" cy="9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fe7427d85_5_336"/>
          <p:cNvSpPr/>
          <p:nvPr/>
        </p:nvSpPr>
        <p:spPr>
          <a:xfrm>
            <a:off x="4911529" y="3608462"/>
            <a:ext cx="3050841" cy="523546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David"/>
              </a:rPr>
              <a:t>ממצא: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David"/>
              </a:rPr>
              <a:t>אבנים בכליות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David"/>
            </a:endParaRPr>
          </a:p>
        </p:txBody>
      </p:sp>
      <p:cxnSp>
        <p:nvCxnSpPr>
          <p:cNvPr id="377" name="Google Shape;377;g7fe7427d85_5_336"/>
          <p:cNvCxnSpPr>
            <a:cxnSpLocks/>
          </p:cNvCxnSpPr>
          <p:nvPr/>
        </p:nvCxnSpPr>
        <p:spPr>
          <a:xfrm>
            <a:off x="6179423" y="1783081"/>
            <a:ext cx="0" cy="63661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8" name="Google Shape;378;g7fe7427d85_5_336"/>
          <p:cNvSpPr/>
          <p:nvPr/>
        </p:nvSpPr>
        <p:spPr>
          <a:xfrm>
            <a:off x="4142450" y="1096533"/>
            <a:ext cx="4229767" cy="778176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סימפטומים: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כאבים עוויתיים באזור הכליות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 לכוון </a:t>
            </a:r>
            <a:r>
              <a:rPr lang="he-IL" sz="2400" dirty="0" err="1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המפסעה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380" name="Google Shape;380;g7fe7427d85_5_336"/>
          <p:cNvSpPr/>
          <p:nvPr/>
        </p:nvSpPr>
        <p:spPr>
          <a:xfrm>
            <a:off x="6979626" y="3771900"/>
            <a:ext cx="14700" cy="42300"/>
          </a:xfrm>
          <a:prstGeom prst="rect">
            <a:avLst/>
          </a:prstGeom>
          <a:solidFill>
            <a:srgbClr val="C7E6A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81" name="Google Shape;381;g7fe7427d85_5_336"/>
          <p:cNvSpPr/>
          <p:nvPr/>
        </p:nvSpPr>
        <p:spPr>
          <a:xfrm>
            <a:off x="4064541" y="2398932"/>
            <a:ext cx="4229763" cy="502601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buFont typeface="Arial"/>
              <a:buNone/>
            </a:pP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אבחון: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הדמייה ובדיקות מעבדה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383" name="Google Shape;383;g7fe7427d85_5_336"/>
          <p:cNvSpPr/>
          <p:nvPr/>
        </p:nvSpPr>
        <p:spPr>
          <a:xfrm>
            <a:off x="4282771" y="4789955"/>
            <a:ext cx="3679599" cy="737294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טיפול שמרני 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(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שתיה רבה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 מנוחה ומעקב רפואי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)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384" name="Google Shape;384;g7fe7427d85_5_336"/>
          <p:cNvSpPr/>
          <p:nvPr/>
        </p:nvSpPr>
        <p:spPr>
          <a:xfrm>
            <a:off x="2551641" y="6036955"/>
            <a:ext cx="2062843" cy="600234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אבנים 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קטנות תצאנה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בשתן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386" name="Google Shape;386;g7fe7427d85_5_336"/>
          <p:cNvSpPr/>
          <p:nvPr/>
        </p:nvSpPr>
        <p:spPr>
          <a:xfrm>
            <a:off x="5859592" y="6241181"/>
            <a:ext cx="2166600" cy="342900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David"/>
              </a:rPr>
              <a:t>טיפול כירורגי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David"/>
            </a:endParaRPr>
          </a:p>
        </p:txBody>
      </p:sp>
      <p:sp>
        <p:nvSpPr>
          <p:cNvPr id="387" name="Google Shape;387;g7fe7427d85_5_336"/>
          <p:cNvSpPr txBox="1"/>
          <p:nvPr/>
        </p:nvSpPr>
        <p:spPr>
          <a:xfrm>
            <a:off x="434461" y="181678"/>
            <a:ext cx="11648681" cy="74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Clr>
                <a:srgbClr val="192A72"/>
              </a:buClr>
              <a:buSzPts val="40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he-IL" sz="3600" b="1" dirty="0">
                <a:sym typeface="David"/>
              </a:rPr>
              <a:t>מה קורה מהופעת הסימפטומים ועד הטיפול במטופל?</a:t>
            </a:r>
            <a:endParaRPr sz="3600" b="1" dirty="0">
              <a:sym typeface="David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F74D2D8-3E1D-4F37-AE2D-EC0163C7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626" y="5282286"/>
            <a:ext cx="1408051" cy="1307476"/>
          </a:xfrm>
          <a:prstGeom prst="rect">
            <a:avLst/>
          </a:prstGeom>
          <a:solidFill>
            <a:srgbClr val="C7E6A4"/>
          </a:solidFill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547B3EF-032B-4883-8AB3-EA3D681C0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25007" y="5601688"/>
            <a:ext cx="715083" cy="1408051"/>
          </a:xfrm>
          <a:prstGeom prst="rect">
            <a:avLst/>
          </a:prstGeom>
          <a:solidFill>
            <a:srgbClr val="C7E6A4"/>
          </a:solidFill>
        </p:spPr>
      </p:pic>
      <p:cxnSp>
        <p:nvCxnSpPr>
          <p:cNvPr id="22" name="Google Shape;377;g7fe7427d85_5_336">
            <a:extLst>
              <a:ext uri="{FF2B5EF4-FFF2-40B4-BE49-F238E27FC236}">
                <a16:creationId xmlns:a16="http://schemas.microsoft.com/office/drawing/2014/main" id="{91479484-D18D-4F41-8EE4-3F9031EBBA30}"/>
              </a:ext>
            </a:extLst>
          </p:cNvPr>
          <p:cNvCxnSpPr>
            <a:cxnSpLocks/>
          </p:cNvCxnSpPr>
          <p:nvPr/>
        </p:nvCxnSpPr>
        <p:spPr>
          <a:xfrm>
            <a:off x="6179422" y="2901533"/>
            <a:ext cx="0" cy="63661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Google Shape;377;g7fe7427d85_5_336">
            <a:extLst>
              <a:ext uri="{FF2B5EF4-FFF2-40B4-BE49-F238E27FC236}">
                <a16:creationId xmlns:a16="http://schemas.microsoft.com/office/drawing/2014/main" id="{C556A6B0-0B25-41E2-AD02-AF928C8D09A0}"/>
              </a:ext>
            </a:extLst>
          </p:cNvPr>
          <p:cNvCxnSpPr>
            <a:cxnSpLocks/>
          </p:cNvCxnSpPr>
          <p:nvPr/>
        </p:nvCxnSpPr>
        <p:spPr>
          <a:xfrm>
            <a:off x="6179423" y="4118168"/>
            <a:ext cx="0" cy="63661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Google Shape;377;g7fe7427d85_5_336">
            <a:extLst>
              <a:ext uri="{FF2B5EF4-FFF2-40B4-BE49-F238E27FC236}">
                <a16:creationId xmlns:a16="http://schemas.microsoft.com/office/drawing/2014/main" id="{6E243CD0-0464-4077-8687-6F005FCCD710}"/>
              </a:ext>
            </a:extLst>
          </p:cNvPr>
          <p:cNvCxnSpPr>
            <a:cxnSpLocks/>
          </p:cNvCxnSpPr>
          <p:nvPr/>
        </p:nvCxnSpPr>
        <p:spPr>
          <a:xfrm flipH="1">
            <a:off x="4407877" y="5562418"/>
            <a:ext cx="986100" cy="40277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Google Shape;377;g7fe7427d85_5_336">
            <a:extLst>
              <a:ext uri="{FF2B5EF4-FFF2-40B4-BE49-F238E27FC236}">
                <a16:creationId xmlns:a16="http://schemas.microsoft.com/office/drawing/2014/main" id="{A818E436-C50C-445B-BB35-84D57167F2A6}"/>
              </a:ext>
            </a:extLst>
          </p:cNvPr>
          <p:cNvCxnSpPr>
            <a:cxnSpLocks/>
          </p:cNvCxnSpPr>
          <p:nvPr/>
        </p:nvCxnSpPr>
        <p:spPr>
          <a:xfrm>
            <a:off x="6397652" y="5579573"/>
            <a:ext cx="966481" cy="44403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9" name="Picture 28" descr="A picture containing clothing, indoor, front, man&#10;&#10;Description automatically generated">
            <a:extLst>
              <a:ext uri="{FF2B5EF4-FFF2-40B4-BE49-F238E27FC236}">
                <a16:creationId xmlns:a16="http://schemas.microsoft.com/office/drawing/2014/main" id="{DF7F148D-EA80-45D2-8970-D2142AA87E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761" y="1040250"/>
            <a:ext cx="1450509" cy="1257677"/>
          </a:xfrm>
          <a:prstGeom prst="rect">
            <a:avLst/>
          </a:prstGeom>
        </p:spPr>
      </p:pic>
      <p:pic>
        <p:nvPicPr>
          <p:cNvPr id="30" name="Picture 29" descr="A picture containing table, holding&#10;&#10;Description automatically generated">
            <a:extLst>
              <a:ext uri="{FF2B5EF4-FFF2-40B4-BE49-F238E27FC236}">
                <a16:creationId xmlns:a16="http://schemas.microsoft.com/office/drawing/2014/main" id="{5632200D-1A71-483F-9A8A-811763A3F8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106" y="3429258"/>
            <a:ext cx="1105234" cy="1105234"/>
          </a:xfrm>
          <a:prstGeom prst="rect">
            <a:avLst/>
          </a:prstGeom>
        </p:spPr>
      </p:pic>
      <p:pic>
        <p:nvPicPr>
          <p:cNvPr id="12" name="Picture 11" descr="A picture containing person, woman, drinking, holding&#10;&#10;Description automatically generated">
            <a:extLst>
              <a:ext uri="{FF2B5EF4-FFF2-40B4-BE49-F238E27FC236}">
                <a16:creationId xmlns:a16="http://schemas.microsoft.com/office/drawing/2014/main" id="{3BD4A693-DF55-4CA9-8780-368E96329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628" y="4535924"/>
            <a:ext cx="1408051" cy="9387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A9A9168-CBE2-49C2-B9FC-E607EDCE75BF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8F8775-2290-4494-9EC7-E20283995183}"/>
              </a:ext>
            </a:extLst>
          </p:cNvPr>
          <p:cNvSpPr/>
          <p:nvPr/>
        </p:nvSpPr>
        <p:spPr>
          <a:xfrm>
            <a:off x="1135976" y="5775767"/>
            <a:ext cx="1350598" cy="979672"/>
          </a:xfrm>
          <a:prstGeom prst="ellipse">
            <a:avLst/>
          </a:prstGeom>
          <a:noFill/>
          <a:ln>
            <a:solidFill>
              <a:srgbClr val="002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F722109-B2C8-40E2-A506-042E0100E5FE}"/>
              </a:ext>
            </a:extLst>
          </p:cNvPr>
          <p:cNvSpPr/>
          <p:nvPr/>
        </p:nvSpPr>
        <p:spPr>
          <a:xfrm>
            <a:off x="8046757" y="5370851"/>
            <a:ext cx="1560555" cy="1130345"/>
          </a:xfrm>
          <a:prstGeom prst="ellipse">
            <a:avLst/>
          </a:prstGeom>
          <a:noFill/>
          <a:ln>
            <a:solidFill>
              <a:srgbClr val="002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766984" y="1679674"/>
            <a:ext cx="10933500" cy="12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200"/>
            </a:pPr>
            <a:r>
              <a:rPr lang="he-IL" sz="6600" dirty="0"/>
              <a:t>קליניקה</a:t>
            </a:r>
            <a:r>
              <a:rPr lang="x-none" sz="6600" dirty="0"/>
              <a:t> </a:t>
            </a:r>
            <a:r>
              <a:rPr lang="he-IL" sz="6600" dirty="0"/>
              <a:t>ב</a:t>
            </a:r>
            <a:r>
              <a:rPr lang="x-none" sz="7200" dirty="0"/>
              <a:t>נפרולוגיה</a:t>
            </a:r>
            <a:endParaRPr sz="7200" dirty="0"/>
          </a:p>
        </p:txBody>
      </p:sp>
      <p:sp>
        <p:nvSpPr>
          <p:cNvPr id="116" name="Google Shape;116;p2"/>
          <p:cNvSpPr txBox="1">
            <a:spLocks noGrp="1"/>
          </p:cNvSpPr>
          <p:nvPr>
            <p:ph type="subTitle" idx="1"/>
          </p:nvPr>
        </p:nvSpPr>
        <p:spPr>
          <a:xfrm>
            <a:off x="137734" y="2906064"/>
            <a:ext cx="12192000" cy="150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x-none" sz="4800" dirty="0"/>
              <a:t>מדעי הבריאות כיתה יא</a:t>
            </a:r>
            <a:r>
              <a:rPr lang="he-IL" sz="4800" dirty="0"/>
              <a:t>'</a:t>
            </a:r>
          </a:p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he-IL" sz="3500" dirty="0"/>
              <a:t>ציפי עמית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7fe7427d85_5_312"/>
          <p:cNvSpPr txBox="1"/>
          <p:nvPr/>
        </p:nvSpPr>
        <p:spPr>
          <a:xfrm>
            <a:off x="2766645" y="258601"/>
            <a:ext cx="6273713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 rtl="1">
              <a:buClr>
                <a:srgbClr val="192A72"/>
              </a:buClr>
              <a:buSzPts val="40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x-none" sz="4000" b="1" dirty="0">
                <a:sym typeface="David"/>
              </a:rPr>
              <a:t>סוגי התערבויות כירורגיות</a:t>
            </a:r>
            <a:endParaRPr sz="4000" b="1" dirty="0">
              <a:sym typeface="David"/>
            </a:endParaRPr>
          </a:p>
        </p:txBody>
      </p:sp>
      <p:sp>
        <p:nvSpPr>
          <p:cNvPr id="396" name="Google Shape;396;g7fe7427d85_5_312"/>
          <p:cNvSpPr txBox="1"/>
          <p:nvPr/>
        </p:nvSpPr>
        <p:spPr>
          <a:xfrm>
            <a:off x="5258220" y="258601"/>
            <a:ext cx="6613426" cy="4619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 rtl="1">
              <a:buClr>
                <a:srgbClr val="192A72"/>
              </a:buClr>
              <a:buSzPts val="40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endParaRPr lang="he-IL" sz="2200" dirty="0">
              <a:sym typeface="David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x-none" sz="2200" b="1" dirty="0">
                <a:solidFill>
                  <a:srgbClr val="0070C0"/>
                </a:solidFill>
                <a:sym typeface="David"/>
              </a:rPr>
              <a:t>החדרת תומכן טיפולי </a:t>
            </a:r>
            <a:r>
              <a:rPr lang="he-IL" sz="2200" b="1" dirty="0">
                <a:solidFill>
                  <a:srgbClr val="0070C0"/>
                </a:solidFill>
                <a:sym typeface="David"/>
              </a:rPr>
              <a:t>זמני (</a:t>
            </a:r>
            <a:r>
              <a:rPr lang="x-none" sz="2200" b="1" dirty="0">
                <a:solidFill>
                  <a:srgbClr val="0070C0"/>
                </a:solidFill>
                <a:sym typeface="David"/>
              </a:rPr>
              <a:t>סטנט</a:t>
            </a:r>
            <a:r>
              <a:rPr lang="he-IL" sz="2200" b="1" dirty="0">
                <a:solidFill>
                  <a:srgbClr val="0070C0"/>
                </a:solidFill>
                <a:sym typeface="David"/>
              </a:rPr>
              <a:t>) </a:t>
            </a:r>
            <a:r>
              <a:rPr lang="x-none" sz="2200" dirty="0">
                <a:sym typeface="David"/>
              </a:rPr>
              <a:t>לטיפול באבן זעירה 2-3 </a:t>
            </a:r>
            <a:r>
              <a:rPr lang="he-IL" sz="2200" dirty="0">
                <a:sym typeface="David"/>
              </a:rPr>
              <a:t> </a:t>
            </a:r>
            <a:r>
              <a:rPr lang="x-none" sz="2200" dirty="0">
                <a:sym typeface="David"/>
              </a:rPr>
              <a:t>מ"מ בשופכן, שלא נפלטה עצמונית</a:t>
            </a:r>
            <a:r>
              <a:rPr lang="he-IL" sz="2200" dirty="0">
                <a:sym typeface="David"/>
              </a:rPr>
              <a:t>,</a:t>
            </a:r>
            <a:r>
              <a:rPr lang="x-none" sz="2200" dirty="0">
                <a:sym typeface="David"/>
              </a:rPr>
              <a:t> התומכן נועד להרחיב את המערכת ולסייע לפליטת האבן. </a:t>
            </a:r>
            <a:endParaRPr lang="he-IL" sz="2200" b="1" dirty="0">
              <a:sym typeface="David"/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x-none" sz="2200" b="1" dirty="0">
                <a:solidFill>
                  <a:srgbClr val="0070C0"/>
                </a:solidFill>
                <a:sym typeface="David"/>
              </a:rPr>
              <a:t>ריסוק חוץ-גופי בגלי הלם </a:t>
            </a:r>
            <a:r>
              <a:rPr lang="he-IL" sz="2200" b="1" dirty="0">
                <a:sym typeface="David"/>
              </a:rPr>
              <a:t>- </a:t>
            </a:r>
            <a:r>
              <a:rPr lang="x-none" sz="2200" dirty="0">
                <a:sym typeface="David"/>
              </a:rPr>
              <a:t>במקרים בהם האבן בשופכן גדולה יותר או באבני כליה עד גודל של 2.5 </a:t>
            </a:r>
            <a:r>
              <a:rPr lang="he-IL" sz="2200" dirty="0">
                <a:sym typeface="David"/>
              </a:rPr>
              <a:t> </a:t>
            </a:r>
            <a:r>
              <a:rPr lang="x-none" sz="2200" dirty="0">
                <a:sym typeface="David"/>
              </a:rPr>
              <a:t>ס"מ- מבצעים ריסוק של האבנים באמצעות מכשור מיוחד לריסוק אבני כליה</a:t>
            </a:r>
            <a:r>
              <a:rPr lang="he-IL" sz="2200" dirty="0">
                <a:sym typeface="David"/>
              </a:rPr>
              <a:t>,</a:t>
            </a:r>
            <a:r>
              <a:rPr lang="x-none" sz="2200" dirty="0">
                <a:sym typeface="David"/>
              </a:rPr>
              <a:t> העובד על עקרון גלי הלם. אחרי הטיפול פירורי האבן נפלטים באופן עצמאי.</a:t>
            </a:r>
            <a:endParaRPr sz="2200" dirty="0">
              <a:sym typeface="Davi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BB206-4F07-45D0-B3EF-E0C31E840058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6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2E1835-F6D4-42AE-8E24-BE01AAF1C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81" y="1366696"/>
            <a:ext cx="5082312" cy="490503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754014e698_1_71"/>
          <p:cNvSpPr txBox="1">
            <a:spLocks noGrp="1"/>
          </p:cNvSpPr>
          <p:nvPr>
            <p:ph type="title"/>
          </p:nvPr>
        </p:nvSpPr>
        <p:spPr>
          <a:xfrm>
            <a:off x="1" y="177925"/>
            <a:ext cx="12191999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>
                <a:sym typeface="David"/>
              </a:rPr>
              <a:t>המשך - סוגי התערבויות כירורגיות</a:t>
            </a:r>
            <a:endParaRPr sz="3200" b="1" dirty="0"/>
          </a:p>
        </p:txBody>
      </p:sp>
      <p:sp>
        <p:nvSpPr>
          <p:cNvPr id="411" name="Google Shape;411;g754014e698_1_71"/>
          <p:cNvSpPr txBox="1"/>
          <p:nvPr/>
        </p:nvSpPr>
        <p:spPr>
          <a:xfrm>
            <a:off x="4557267" y="1090506"/>
            <a:ext cx="7491046" cy="256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Clr>
                <a:srgbClr val="192A72"/>
              </a:buClr>
              <a:buSzPts val="40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>
              <a:lnSpc>
                <a:spcPct val="150000"/>
              </a:lnSpc>
              <a:spcAft>
                <a:spcPts val="1200"/>
              </a:spcAft>
            </a:pPr>
            <a:endParaRPr lang="he-IL" sz="2100" dirty="0">
              <a:solidFill>
                <a:srgbClr val="0563C1"/>
              </a:solidFill>
              <a:sym typeface="David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endParaRPr lang="he-IL" sz="2100" dirty="0">
              <a:solidFill>
                <a:srgbClr val="0563C1"/>
              </a:solidFill>
              <a:sym typeface="David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x-none" sz="2100" b="1" dirty="0">
                <a:solidFill>
                  <a:srgbClr val="0070C0"/>
                </a:solidFill>
                <a:sym typeface="Davi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ריסוק אנדוסקופי </a:t>
            </a:r>
            <a:r>
              <a:rPr lang="he-IL" sz="2100" b="1" dirty="0">
                <a:solidFill>
                  <a:srgbClr val="0070C0"/>
                </a:solidFill>
                <a:sym typeface="Davi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</a:t>
            </a:r>
            <a:r>
              <a:rPr lang="x-none" sz="2100" b="1" dirty="0">
                <a:solidFill>
                  <a:srgbClr val="0070C0"/>
                </a:solidFill>
                <a:sym typeface="Davi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אורטרוסקופיה</a:t>
            </a:r>
            <a:r>
              <a:rPr lang="he-IL" sz="2100" b="1" dirty="0">
                <a:solidFill>
                  <a:srgbClr val="0070C0"/>
                </a:solidFill>
                <a:sym typeface="David"/>
              </a:rPr>
              <a:t>)</a:t>
            </a:r>
            <a:r>
              <a:rPr lang="x-none" sz="2100" b="1" dirty="0">
                <a:solidFill>
                  <a:srgbClr val="0070C0"/>
                </a:solidFill>
                <a:sym typeface="David"/>
              </a:rPr>
              <a:t> </a:t>
            </a:r>
            <a:r>
              <a:rPr lang="x-none" sz="2100" dirty="0">
                <a:sym typeface="David"/>
              </a:rPr>
              <a:t>כאשר גלי ההלם לא ריסקו את האבנים. מחדירים צינורית דקה וארוכה, היכולה להגיע עד לכליה, ומרסקים את האבן מבפנים באמצעות לייזר או אנרגיה שונה.</a:t>
            </a:r>
            <a:endParaRPr sz="2100" dirty="0">
              <a:sym typeface="David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x-none" sz="2100" b="1" dirty="0">
                <a:solidFill>
                  <a:srgbClr val="0070C0"/>
                </a:solidFill>
                <a:sym typeface="David"/>
              </a:rPr>
              <a:t>ריסוק מלעורי </a:t>
            </a:r>
            <a:r>
              <a:rPr lang="x-none" sz="2100" dirty="0">
                <a:solidFill>
                  <a:srgbClr val="0070C0"/>
                </a:solidFill>
                <a:sym typeface="David"/>
              </a:rPr>
              <a:t>– </a:t>
            </a:r>
            <a:r>
              <a:rPr lang="x-none" sz="2100" dirty="0">
                <a:sym typeface="David"/>
              </a:rPr>
              <a:t>טיפול כירורגי זעיר-פולשני, המיועד למקרים של אבנים גדולות, או אבני יציקה. </a:t>
            </a:r>
            <a:r>
              <a:rPr lang="he-IL" sz="2100" dirty="0">
                <a:sym typeface="David"/>
              </a:rPr>
              <a:t> </a:t>
            </a:r>
            <a:r>
              <a:rPr lang="x-none" sz="2100" dirty="0">
                <a:sym typeface="David"/>
              </a:rPr>
              <a:t>מנקבים את דופן הגב ויוצרים תעלה בקוטר </a:t>
            </a:r>
            <a:r>
              <a:rPr lang="he-IL" sz="2100" dirty="0">
                <a:sym typeface="David"/>
              </a:rPr>
              <a:t> 1 </a:t>
            </a:r>
            <a:r>
              <a:rPr lang="x-none" sz="2100" dirty="0">
                <a:sym typeface="David"/>
              </a:rPr>
              <a:t> ס"מ עד לכליה, דרכה מכניסים מכשיר, שמרסק את האבן באמצעות גלי על-שמע </a:t>
            </a:r>
            <a:r>
              <a:rPr lang="he-IL" sz="2100" dirty="0">
                <a:sym typeface="David"/>
              </a:rPr>
              <a:t>(</a:t>
            </a:r>
            <a:r>
              <a:rPr lang="x-none" sz="2100" dirty="0">
                <a:sym typeface="David"/>
              </a:rPr>
              <a:t>אולטרא-סוניים</a:t>
            </a:r>
            <a:r>
              <a:rPr lang="he-IL" sz="2100" dirty="0">
                <a:sym typeface="David"/>
              </a:rPr>
              <a:t>)</a:t>
            </a:r>
            <a:r>
              <a:rPr lang="x-none" sz="2100" dirty="0">
                <a:sym typeface="David"/>
              </a:rPr>
              <a:t> . במקביל, שואבים</a:t>
            </a:r>
            <a:r>
              <a:rPr lang="he-IL" sz="2100" dirty="0">
                <a:sym typeface="David"/>
              </a:rPr>
              <a:t> ה</a:t>
            </a:r>
            <a:r>
              <a:rPr lang="x-none" sz="2100" dirty="0">
                <a:sym typeface="David"/>
              </a:rPr>
              <a:t>חוצה את פירורי האבן המרוסקת. </a:t>
            </a:r>
            <a:endParaRPr sz="2100" dirty="0">
              <a:sym typeface="David"/>
            </a:endParaRP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574B214B-9217-43BA-8480-768436E230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739" y="1014122"/>
            <a:ext cx="4334528" cy="24148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483BD0-CE41-453B-8B3A-DD2C266CA345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DE351DAB-480A-4ABC-88EE-F965F538C3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92"/>
          <a:stretch/>
        </p:blipFill>
        <p:spPr>
          <a:xfrm>
            <a:off x="215848" y="3505384"/>
            <a:ext cx="4348310" cy="22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34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9F7A1BE-2447-4D56-ADAC-2A6F7BF5374E}"/>
              </a:ext>
            </a:extLst>
          </p:cNvPr>
          <p:cNvSpPr/>
          <p:nvPr/>
        </p:nvSpPr>
        <p:spPr>
          <a:xfrm>
            <a:off x="0" y="5544273"/>
            <a:ext cx="8623139" cy="1313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16E643-D03B-41AB-91AC-DD316F64D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10" y="1210034"/>
            <a:ext cx="5289630" cy="2784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FF39A1-E93D-4925-84F9-9A290F4B63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7490"/>
          <a:stretch/>
        </p:blipFill>
        <p:spPr>
          <a:xfrm>
            <a:off x="544010" y="4057913"/>
            <a:ext cx="5289630" cy="2768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98FACF-1A84-409A-BB5B-E01C03889F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9300"/>
          <a:stretch/>
        </p:blipFill>
        <p:spPr>
          <a:xfrm>
            <a:off x="5978324" y="1210034"/>
            <a:ext cx="5289630" cy="269870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7D4572C-FFE0-4BF7-BA1F-DA4FBFBE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965" y="-358659"/>
            <a:ext cx="5717894" cy="1916821"/>
          </a:xfrm>
        </p:spPr>
        <p:txBody>
          <a:bodyPr/>
          <a:lstStyle/>
          <a:p>
            <a:pPr algn="r"/>
            <a:r>
              <a:rPr lang="he-IL" sz="1800" dirty="0"/>
              <a:t>מתוך הכתבה ב-</a:t>
            </a:r>
            <a:r>
              <a:rPr lang="en-US" sz="1800" dirty="0"/>
              <a:t>YNET</a:t>
            </a:r>
            <a:r>
              <a:rPr lang="he-IL" sz="1800" dirty="0"/>
              <a:t>:</a:t>
            </a:r>
            <a:r>
              <a:rPr lang="en-US" sz="1800" dirty="0"/>
              <a:t> </a:t>
            </a:r>
            <a:r>
              <a:rPr lang="he-IL" sz="1800" dirty="0"/>
              <a:t> "הטכנולוגיה הישראלית </a:t>
            </a:r>
            <a:br>
              <a:rPr lang="en-US" sz="1800" dirty="0"/>
            </a:br>
            <a:r>
              <a:rPr lang="he-IL" sz="1800" dirty="0"/>
              <a:t>לריסוק אבנים בכליות בלייזר - לקיצור זמן הניתוח" </a:t>
            </a:r>
            <a:br>
              <a:rPr lang="en-US" sz="1800" dirty="0"/>
            </a:br>
            <a:r>
              <a:rPr lang="he-IL" sz="1800" dirty="0"/>
              <a:t>(רינה זיסמנוביץ)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96A752-E613-490A-B7F7-F6C52B35C8AD}"/>
              </a:ext>
            </a:extLst>
          </p:cNvPr>
          <p:cNvSpPr/>
          <p:nvPr/>
        </p:nvSpPr>
        <p:spPr>
          <a:xfrm>
            <a:off x="142521" y="751738"/>
            <a:ext cx="352853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https://www.ynet.co.il/articles/0,7340,L-5483983,00.html</a:t>
            </a:r>
            <a:endParaRPr lang="he-IL" sz="1050" dirty="0">
              <a:solidFill>
                <a:srgbClr val="002060"/>
              </a:solidFill>
            </a:endParaRPr>
          </a:p>
          <a:p>
            <a:endParaRPr lang="en-US" sz="1050" dirty="0">
              <a:solidFill>
                <a:srgbClr val="002060"/>
              </a:solidFill>
            </a:endParaRPr>
          </a:p>
        </p:txBody>
      </p:sp>
      <p:sp>
        <p:nvSpPr>
          <p:cNvPr id="10" name="Google Shape;395;g7fe7427d85_5_312">
            <a:extLst>
              <a:ext uri="{FF2B5EF4-FFF2-40B4-BE49-F238E27FC236}">
                <a16:creationId xmlns:a16="http://schemas.microsoft.com/office/drawing/2014/main" id="{0993000F-6FD5-402C-B3B0-23122D7A9EB3}"/>
              </a:ext>
            </a:extLst>
          </p:cNvPr>
          <p:cNvSpPr txBox="1"/>
          <p:nvPr/>
        </p:nvSpPr>
        <p:spPr>
          <a:xfrm>
            <a:off x="5127584" y="330401"/>
            <a:ext cx="6481824" cy="5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r" rtl="1">
              <a:buClr>
                <a:srgbClr val="192A72"/>
              </a:buClr>
              <a:buSzPts val="40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algn="ctr"/>
            <a:r>
              <a:rPr lang="he-IL" sz="3600" b="1" dirty="0">
                <a:sym typeface="David"/>
              </a:rPr>
              <a:t>אורטרוסקופיה </a:t>
            </a:r>
            <a:br>
              <a:rPr lang="en-US" sz="3600" b="1" dirty="0">
                <a:sym typeface="David"/>
              </a:rPr>
            </a:br>
            <a:r>
              <a:rPr lang="he-IL" sz="3600" b="1" dirty="0">
                <a:sym typeface="David"/>
              </a:rPr>
              <a:t>באמצעות קרני לייזר</a:t>
            </a:r>
            <a:endParaRPr sz="3600" b="1" dirty="0">
              <a:sym typeface="David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B4D5D47-0212-4941-AD2D-941364B8F467}"/>
              </a:ext>
            </a:extLst>
          </p:cNvPr>
          <p:cNvSpPr txBox="1"/>
          <p:nvPr/>
        </p:nvSpPr>
        <p:spPr>
          <a:xfrm>
            <a:off x="5047860" y="1427584"/>
            <a:ext cx="28806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D9D5E6F-0AA8-44A4-95C8-21497AE7EA77}"/>
              </a:ext>
            </a:extLst>
          </p:cNvPr>
          <p:cNvSpPr txBox="1"/>
          <p:nvPr/>
        </p:nvSpPr>
        <p:spPr>
          <a:xfrm>
            <a:off x="10730204" y="1427584"/>
            <a:ext cx="32657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A113668-5CB4-4F57-9BCA-3ABF2B6B6128}"/>
              </a:ext>
            </a:extLst>
          </p:cNvPr>
          <p:cNvSpPr txBox="1"/>
          <p:nvPr/>
        </p:nvSpPr>
        <p:spPr>
          <a:xfrm>
            <a:off x="3433666" y="4320073"/>
            <a:ext cx="23738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9C76C867-8696-4827-879B-0C8CE73FDD45}"/>
              </a:ext>
            </a:extLst>
          </p:cNvPr>
          <p:cNvSpPr txBox="1"/>
          <p:nvPr/>
        </p:nvSpPr>
        <p:spPr>
          <a:xfrm>
            <a:off x="8240685" y="4044142"/>
            <a:ext cx="313947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800" b="1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סרקו את קוד ה-</a:t>
            </a:r>
            <a:r>
              <a:rPr lang="en-US" sz="1800" b="1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QR</a:t>
            </a:r>
            <a:r>
              <a:rPr lang="he-IL" sz="1800" b="1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 לצפייה בניתוח להוצאת אבנים בכליות באמצעות רובוט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349F30-DBC1-4F32-9FA7-49D2E4238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34" y="399766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704F7-68A8-45BA-AB9F-2735D708EB93}"/>
              </a:ext>
            </a:extLst>
          </p:cNvPr>
          <p:cNvSpPr/>
          <p:nvPr/>
        </p:nvSpPr>
        <p:spPr>
          <a:xfrm>
            <a:off x="5980253" y="5874010"/>
            <a:ext cx="29931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  <a:hlinkClick r:id="rId11"/>
              </a:rPr>
              <a:t>https://youtu.be/CJnEQkGo9wQ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E526AF7-A980-4F93-954F-6399E9555BFE}"/>
              </a:ext>
            </a:extLst>
          </p:cNvPr>
          <p:cNvSpPr txBox="1"/>
          <p:nvPr/>
        </p:nvSpPr>
        <p:spPr>
          <a:xfrm>
            <a:off x="771525" y="2238375"/>
            <a:ext cx="101836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solidFill>
                  <a:schemeClr val="bg1"/>
                </a:solidFill>
              </a:rPr>
              <a:t>סיב אופטי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AADD94A1-C047-42D5-B6B4-FB402A23A71C}"/>
              </a:ext>
            </a:extLst>
          </p:cNvPr>
          <p:cNvSpPr txBox="1"/>
          <p:nvPr/>
        </p:nvSpPr>
        <p:spPr>
          <a:xfrm>
            <a:off x="1934573" y="2145339"/>
            <a:ext cx="94816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chemeClr val="bg1"/>
                </a:solidFill>
              </a:rPr>
              <a:t>קרן לייזר</a:t>
            </a:r>
          </a:p>
        </p:txBody>
      </p:sp>
    </p:spTree>
    <p:extLst>
      <p:ext uri="{BB962C8B-B14F-4D97-AF65-F5344CB8AC3E}">
        <p14:creationId xmlns:p14="http://schemas.microsoft.com/office/powerpoint/2010/main" val="3145449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74ab0b144a_1_31"/>
          <p:cNvSpPr txBox="1"/>
          <p:nvPr/>
        </p:nvSpPr>
        <p:spPr>
          <a:xfrm>
            <a:off x="340453" y="795777"/>
            <a:ext cx="11515391" cy="256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r" rtl="1">
              <a:buClr>
                <a:srgbClr val="192A72"/>
              </a:buClr>
              <a:buSzPts val="4000"/>
              <a:buFont typeface="Varela Round"/>
              <a:buNone/>
              <a:defRPr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endParaRPr lang="he-IL" dirty="0">
              <a:sym typeface="David"/>
            </a:endParaRPr>
          </a:p>
          <a:p>
            <a:endParaRPr lang="he-IL" dirty="0">
              <a:sym typeface="David"/>
            </a:endParaRPr>
          </a:p>
          <a:p>
            <a:endParaRPr lang="he-IL" dirty="0">
              <a:sym typeface="David"/>
            </a:endParaRPr>
          </a:p>
          <a:p>
            <a:endParaRPr lang="he-IL" dirty="0">
              <a:sym typeface="David"/>
            </a:endParaRPr>
          </a:p>
          <a:p>
            <a:pPr algn="ctr"/>
            <a:r>
              <a:rPr lang="x-none" sz="4400" dirty="0">
                <a:sym typeface="David"/>
              </a:rPr>
              <a:t>סיבוכי אבנים בכליות</a:t>
            </a:r>
            <a:endParaRPr lang="he-IL" b="0" dirty="0">
              <a:solidFill>
                <a:srgbClr val="FF0000"/>
              </a:solidFill>
              <a:sym typeface="David"/>
            </a:endParaRPr>
          </a:p>
          <a:p>
            <a:endParaRPr lang="he-IL" sz="2400" dirty="0">
              <a:solidFill>
                <a:srgbClr val="FF0000"/>
              </a:solidFill>
              <a:sym typeface="David"/>
            </a:endParaRPr>
          </a:p>
          <a:p>
            <a:r>
              <a:rPr lang="x-none" sz="2400" dirty="0">
                <a:solidFill>
                  <a:srgbClr val="FF0000"/>
                </a:solidFill>
                <a:sym typeface="David"/>
              </a:rPr>
              <a:t>חסימה בדרכי השתן </a:t>
            </a:r>
            <a:r>
              <a:rPr lang="x-none" sz="2400" b="0" dirty="0">
                <a:sym typeface="David"/>
              </a:rPr>
              <a:t>שעלולה להתפתח לכל אורך דרכי השתן – </a:t>
            </a:r>
            <a:endParaRPr lang="he-IL" sz="2400" b="0" dirty="0">
              <a:sym typeface="David"/>
            </a:endParaRPr>
          </a:p>
          <a:p>
            <a:r>
              <a:rPr lang="x-none" sz="2400" b="0" dirty="0">
                <a:sym typeface="David"/>
              </a:rPr>
              <a:t>מאגני הכליה ועד לשופכן</a:t>
            </a:r>
            <a:r>
              <a:rPr lang="he-IL" sz="2400" b="0" dirty="0">
                <a:sym typeface="David"/>
              </a:rPr>
              <a:t>.</a:t>
            </a:r>
          </a:p>
          <a:p>
            <a:endParaRPr lang="he-IL" sz="2400" b="0" dirty="0">
              <a:sym typeface="David"/>
            </a:endParaRPr>
          </a:p>
          <a:p>
            <a:r>
              <a:rPr lang="x-none" sz="2400" b="0" dirty="0">
                <a:sym typeface="David"/>
              </a:rPr>
              <a:t>          </a:t>
            </a:r>
            <a:endParaRPr sz="2400" b="0" dirty="0">
              <a:sym typeface="David"/>
            </a:endParaRPr>
          </a:p>
          <a:p>
            <a:r>
              <a:rPr lang="x-none" sz="2400" dirty="0">
                <a:solidFill>
                  <a:srgbClr val="FF0000"/>
                </a:solidFill>
                <a:sym typeface="David"/>
              </a:rPr>
              <a:t>זיהום</a:t>
            </a:r>
            <a:r>
              <a:rPr lang="x-none" sz="2400" b="0" dirty="0">
                <a:sym typeface="David"/>
              </a:rPr>
              <a:t> – כסיבוך הנובע מהימצאות האבן בדרכי השתן, המהווה מצע להתפתחות </a:t>
            </a:r>
            <a:r>
              <a:rPr lang="he-IL" sz="2400" b="0" dirty="0">
                <a:sym typeface="David"/>
              </a:rPr>
              <a:t> חיידקים.</a:t>
            </a:r>
          </a:p>
          <a:p>
            <a:endParaRPr lang="he-IL" sz="2400" b="0" dirty="0">
              <a:sym typeface="David"/>
            </a:endParaRPr>
          </a:p>
          <a:p>
            <a:endParaRPr sz="2400" dirty="0">
              <a:sym typeface="David"/>
            </a:endParaRPr>
          </a:p>
          <a:p>
            <a:r>
              <a:rPr lang="x-none" sz="2400" dirty="0">
                <a:solidFill>
                  <a:srgbClr val="FF0000"/>
                </a:solidFill>
                <a:sym typeface="David"/>
              </a:rPr>
              <a:t>אי-ספיקת כליות חריפה </a:t>
            </a:r>
            <a:r>
              <a:rPr lang="x-none" sz="2400" b="0" dirty="0">
                <a:sym typeface="David"/>
              </a:rPr>
              <a:t>כתוצאה  מחסימה בדרכי השתן </a:t>
            </a:r>
            <a:endParaRPr lang="he-IL" sz="2400" b="0" dirty="0">
              <a:sym typeface="David"/>
            </a:endParaRPr>
          </a:p>
          <a:p>
            <a:r>
              <a:rPr lang="x-none" sz="2400" b="0" dirty="0">
                <a:sym typeface="David"/>
              </a:rPr>
              <a:t>שתתבטא בהפסקה במתן השתן</a:t>
            </a:r>
            <a:r>
              <a:rPr lang="he-IL" sz="2400" b="0" dirty="0">
                <a:sym typeface="David"/>
              </a:rPr>
              <a:t>   </a:t>
            </a:r>
            <a:r>
              <a:rPr lang="en-US" b="0" dirty="0" err="1">
                <a:solidFill>
                  <a:srgbClr val="FF0000"/>
                </a:solidFill>
                <a:sym typeface="David"/>
              </a:rPr>
              <a:t>Anurea</a:t>
            </a:r>
            <a:r>
              <a:rPr lang="he-IL" b="0" dirty="0">
                <a:solidFill>
                  <a:srgbClr val="FF0000"/>
                </a:solidFill>
                <a:sym typeface="David"/>
              </a:rPr>
              <a:t>.</a:t>
            </a:r>
            <a:endParaRPr b="0" dirty="0">
              <a:solidFill>
                <a:srgbClr val="FF0000"/>
              </a:solidFill>
              <a:sym typeface="David"/>
            </a:endParaRPr>
          </a:p>
          <a:p>
            <a:endParaRPr b="0" dirty="0">
              <a:sym typeface="David"/>
            </a:endParaRPr>
          </a:p>
          <a:p>
            <a:endParaRPr dirty="0">
              <a:sym typeface="David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6C728D1-54C2-448E-85B9-0F4E70BBF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276" y="288211"/>
            <a:ext cx="1302092" cy="1976390"/>
          </a:xfrm>
          <a:prstGeom prst="rect">
            <a:avLst/>
          </a:prstGeom>
        </p:spPr>
      </p:pic>
      <p:sp>
        <p:nvSpPr>
          <p:cNvPr id="6" name="אליפסה 5">
            <a:extLst>
              <a:ext uri="{FF2B5EF4-FFF2-40B4-BE49-F238E27FC236}">
                <a16:creationId xmlns:a16="http://schemas.microsoft.com/office/drawing/2014/main" id="{1B6EE80F-078E-4CD5-B24C-756C88BFBDFE}"/>
              </a:ext>
            </a:extLst>
          </p:cNvPr>
          <p:cNvSpPr/>
          <p:nvPr/>
        </p:nvSpPr>
        <p:spPr>
          <a:xfrm>
            <a:off x="1669736" y="1637549"/>
            <a:ext cx="818707" cy="6270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" name="Picture 2" descr="A picture containing indoor, apple, computer, table&#10;&#10;Description automatically generated">
            <a:extLst>
              <a:ext uri="{FF2B5EF4-FFF2-40B4-BE49-F238E27FC236}">
                <a16:creationId xmlns:a16="http://schemas.microsoft.com/office/drawing/2014/main" id="{87A9B468-B188-4ACC-AAB2-804CCC5E5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135" y="3198457"/>
            <a:ext cx="3659543" cy="3659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7D7418-9D08-4E2F-909B-B278A0A141C7}"/>
              </a:ext>
            </a:extLst>
          </p:cNvPr>
          <p:cNvSpPr txBox="1"/>
          <p:nvPr/>
        </p:nvSpPr>
        <p:spPr>
          <a:xfrm>
            <a:off x="1076724" y="6469199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6;p35">
            <a:extLst>
              <a:ext uri="{FF2B5EF4-FFF2-40B4-BE49-F238E27FC236}">
                <a16:creationId xmlns:a16="http://schemas.microsoft.com/office/drawing/2014/main" id="{441461CD-E64D-43B0-8266-6AA5BD20F54A}"/>
              </a:ext>
            </a:extLst>
          </p:cNvPr>
          <p:cNvSpPr/>
          <p:nvPr/>
        </p:nvSpPr>
        <p:spPr>
          <a:xfrm>
            <a:off x="-181638" y="1153030"/>
            <a:ext cx="13177381" cy="3571369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rgbClr val="192A7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Google Shape;201;p6">
            <a:extLst>
              <a:ext uri="{FF2B5EF4-FFF2-40B4-BE49-F238E27FC236}">
                <a16:creationId xmlns:a16="http://schemas.microsoft.com/office/drawing/2014/main" id="{53E180B4-3086-4E1E-99E7-E25FE2C34C64}"/>
              </a:ext>
            </a:extLst>
          </p:cNvPr>
          <p:cNvSpPr txBox="1">
            <a:spLocks/>
          </p:cNvSpPr>
          <p:nvPr/>
        </p:nvSpPr>
        <p:spPr>
          <a:xfrm>
            <a:off x="179032" y="214386"/>
            <a:ext cx="12012967" cy="328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r>
              <a:rPr lang="he-IL" sz="4000" dirty="0">
                <a:latin typeface="Varela Round" panose="00000500000000000000" charset="-79"/>
                <a:cs typeface="Varela Round" panose="00000500000000000000" charset="-79"/>
                <a:sym typeface="David"/>
              </a:rPr>
              <a:t>           </a:t>
            </a:r>
          </a:p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r>
              <a:rPr lang="he-IL" dirty="0">
                <a:latin typeface="Varela Round" panose="00000500000000000000" charset="-79"/>
                <a:cs typeface="Varela Round" panose="00000500000000000000" charset="-79"/>
                <a:sym typeface="David"/>
              </a:rPr>
              <a:t>רפואה מונעת</a:t>
            </a:r>
            <a:br>
              <a:rPr lang="he-IL" sz="4000" dirty="0">
                <a:latin typeface="Varela Round" panose="00000500000000000000" charset="-79"/>
                <a:cs typeface="Varela Round" panose="00000500000000000000" charset="-79"/>
                <a:sym typeface="David"/>
              </a:rPr>
            </a:br>
            <a:r>
              <a:rPr lang="he-IL" sz="4000" dirty="0">
                <a:latin typeface="Varela Round" panose="00000500000000000000" charset="-79"/>
                <a:cs typeface="Varela Round" panose="00000500000000000000" charset="-79"/>
                <a:sym typeface="David"/>
              </a:rPr>
              <a:t> </a:t>
            </a:r>
            <a:endParaRPr lang="en-US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en-US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en-US" sz="3200" b="0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  <a:p>
            <a:pPr>
              <a:buSzPts val="4400"/>
            </a:pPr>
            <a:endParaRPr lang="en-US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en-US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C7A04F-C771-475F-BCA7-0C18CBD4F9B8}"/>
              </a:ext>
            </a:extLst>
          </p:cNvPr>
          <p:cNvSpPr/>
          <p:nvPr/>
        </p:nvSpPr>
        <p:spPr>
          <a:xfrm>
            <a:off x="179033" y="3429000"/>
            <a:ext cx="116781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002060"/>
              </a:buClr>
              <a:buSzPts val="4400"/>
            </a:pPr>
            <a:endParaRPr lang="en-US" sz="3200" b="1" dirty="0">
              <a:solidFill>
                <a:srgbClr val="002E89"/>
              </a:solidFill>
              <a:latin typeface="Varela Round" panose="00000500000000000000" charset="-79"/>
              <a:cs typeface="Varela Round" panose="00000500000000000000" charset="-79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8063173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74ab0b144a_1_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x-none" sz="4400" b="1" dirty="0">
                <a:sym typeface="David"/>
              </a:rPr>
              <a:t>מניעה ראשונית</a:t>
            </a:r>
            <a:endParaRPr sz="4400" b="1" dirty="0">
              <a:sym typeface="David"/>
            </a:endParaRPr>
          </a:p>
        </p:txBody>
      </p:sp>
      <p:sp>
        <p:nvSpPr>
          <p:cNvPr id="417" name="Google Shape;417;g74ab0b144a_1_54"/>
          <p:cNvSpPr>
            <a:spLocks noGrp="1"/>
          </p:cNvSpPr>
          <p:nvPr>
            <p:ph type="pic" idx="4294967295"/>
          </p:nvPr>
        </p:nvSpPr>
        <p:spPr>
          <a:xfrm>
            <a:off x="2004768" y="1088660"/>
            <a:ext cx="9694862" cy="2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rgbClr val="192A72"/>
              </a:buClr>
              <a:buSzPct val="100000"/>
            </a:pPr>
            <a:r>
              <a:rPr lang="x-none" sz="2400" dirty="0">
                <a:solidFill>
                  <a:srgbClr val="FF0000"/>
                </a:solidFill>
                <a:latin typeface="Varela Round"/>
                <a:ea typeface="Varela Round"/>
                <a:cs typeface="Varela Round"/>
                <a:sym typeface="David"/>
              </a:rPr>
              <a:t>שתייה מרובה </a:t>
            </a:r>
            <a:r>
              <a:rPr lang="x-none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– </a:t>
            </a:r>
            <a:r>
              <a:rPr lang="he-IL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 </a:t>
            </a:r>
            <a:r>
              <a:rPr lang="x-none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המודעות לחשיבות השתייה היא המפתח המרכזי במניעת אבני כליה</a:t>
            </a:r>
            <a:r>
              <a:rPr lang="he-IL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. </a:t>
            </a:r>
            <a:r>
              <a:rPr lang="x-none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המים מאפשרים דילול של נוזל השתן ולכן חשובה הקפדה על שתייה מספקת של מים </a:t>
            </a:r>
            <a:r>
              <a:rPr lang="he-IL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כ- </a:t>
            </a:r>
            <a:r>
              <a:rPr lang="x-none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8-10 </a:t>
            </a:r>
            <a:r>
              <a:rPr lang="he-IL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 </a:t>
            </a:r>
            <a:r>
              <a:rPr lang="x-none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כוסות ביום; </a:t>
            </a:r>
            <a:endParaRPr lang="he-IL" sz="2400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rgbClr val="192A72"/>
              </a:buClr>
              <a:buSzPct val="100000"/>
            </a:pPr>
            <a:r>
              <a:rPr lang="x-none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הגברת המודעות לחשיבות השתייה ובייחוד סביב מאמץ גופני</a:t>
            </a:r>
            <a:r>
              <a:rPr lang="he-IL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,</a:t>
            </a:r>
            <a:br>
              <a:rPr lang="en-US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</a:br>
            <a:r>
              <a:rPr lang="x-none" sz="2400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שהות באקלים חם או בחלל סגור הממוזג במזגן. </a:t>
            </a:r>
            <a:endParaRPr sz="2400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rgbClr val="192A72"/>
              </a:buClr>
              <a:buSzPct val="100000"/>
            </a:pPr>
            <a:endParaRPr sz="2400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>
                <a:srgbClr val="192A72"/>
              </a:buClr>
              <a:buSzPct val="100000"/>
            </a:pPr>
            <a:endParaRPr sz="2400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Arial"/>
            </a:endParaRPr>
          </a:p>
        </p:txBody>
      </p:sp>
      <p:pic>
        <p:nvPicPr>
          <p:cNvPr id="5" name="Picture 4" descr="A picture containing person, woman, drinking, holding&#10;&#10;Description automatically generated">
            <a:extLst>
              <a:ext uri="{FF2B5EF4-FFF2-40B4-BE49-F238E27FC236}">
                <a16:creationId xmlns:a16="http://schemas.microsoft.com/office/drawing/2014/main" id="{FFB620D4-A792-4A22-BCF1-FED6D594E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4210"/>
            <a:ext cx="3087018" cy="2058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50B04D-F4D5-4575-AE51-945BFB2CBB67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6C848B8-D4FD-4A36-B359-5B0FF5675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1172" y="186258"/>
            <a:ext cx="10247689" cy="637353"/>
          </a:xfrm>
        </p:spPr>
        <p:txBody>
          <a:bodyPr/>
          <a:lstStyle/>
          <a:p>
            <a:r>
              <a:rPr lang="he-IL" sz="3600" b="1" dirty="0"/>
              <a:t>מה קורה כאשר קיים חוסר נוזלים בגוף?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3729B29-11D3-45B7-A67E-10916CB5C153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612" y="1042835"/>
            <a:ext cx="7995684" cy="53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33250AB8-5D1F-4614-814F-9BDB68EAEA79}"/>
              </a:ext>
            </a:extLst>
          </p:cNvPr>
          <p:cNvSpPr/>
          <p:nvPr/>
        </p:nvSpPr>
        <p:spPr>
          <a:xfrm>
            <a:off x="1338611" y="6419174"/>
            <a:ext cx="87966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https://the-conscious-mind.com/dehydration-can-make-you-sick-fat-and-even-cause-death/</a:t>
            </a:r>
            <a:endParaRPr lang="he-IL" dirty="0">
              <a:solidFill>
                <a:schemeClr val="bg1">
                  <a:lumMod val="5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15CA2E28-7433-41BE-88F5-EA88C0636B84}"/>
              </a:ext>
            </a:extLst>
          </p:cNvPr>
          <p:cNvSpPr/>
          <p:nvPr/>
        </p:nvSpPr>
        <p:spPr>
          <a:xfrm>
            <a:off x="6973868" y="4262019"/>
            <a:ext cx="2200939" cy="13928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5D9E29C-5252-44BC-89B0-FBB14F907510}"/>
              </a:ext>
            </a:extLst>
          </p:cNvPr>
          <p:cNvSpPr txBox="1"/>
          <p:nvPr/>
        </p:nvSpPr>
        <p:spPr>
          <a:xfrm>
            <a:off x="5600496" y="5895954"/>
            <a:ext cx="122451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פעימות לב מהירות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4E73E8B-473B-45B2-A9E5-00A0E6937744}"/>
              </a:ext>
            </a:extLst>
          </p:cNvPr>
          <p:cNvSpPr txBox="1"/>
          <p:nvPr/>
        </p:nvSpPr>
        <p:spPr>
          <a:xfrm>
            <a:off x="5088362" y="1640315"/>
            <a:ext cx="188196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עצירות ובעיות אחרות במערכת העיכול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219EF9F-6A0F-45A0-8B2B-9629919728DF}"/>
              </a:ext>
            </a:extLst>
          </p:cNvPr>
          <p:cNvSpPr txBox="1"/>
          <p:nvPr/>
        </p:nvSpPr>
        <p:spPr>
          <a:xfrm>
            <a:off x="3252472" y="5975582"/>
            <a:ext cx="186778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כאבי פרקים ושרירים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77FBC62-D0E1-4FB9-9D82-6E7228CBA81E}"/>
              </a:ext>
            </a:extLst>
          </p:cNvPr>
          <p:cNvSpPr txBox="1"/>
          <p:nvPr/>
        </p:nvSpPr>
        <p:spPr>
          <a:xfrm>
            <a:off x="1338611" y="3999682"/>
            <a:ext cx="143893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עייפות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BBA76439-12BB-4C9B-BF7C-CA72DDEB95BD}"/>
              </a:ext>
            </a:extLst>
          </p:cNvPr>
          <p:cNvSpPr txBox="1"/>
          <p:nvPr/>
        </p:nvSpPr>
        <p:spPr>
          <a:xfrm>
            <a:off x="1551263" y="1571981"/>
            <a:ext cx="1084521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כאב ראש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0733785E-A219-44B2-8F27-184EAD46532D}"/>
              </a:ext>
            </a:extLst>
          </p:cNvPr>
          <p:cNvSpPr txBox="1"/>
          <p:nvPr/>
        </p:nvSpPr>
        <p:spPr>
          <a:xfrm>
            <a:off x="3252472" y="1486427"/>
            <a:ext cx="12759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ריח רע מהפה ויובש בפה</a:t>
            </a:r>
          </a:p>
        </p:txBody>
      </p:sp>
    </p:spTree>
    <p:extLst>
      <p:ext uri="{BB962C8B-B14F-4D97-AF65-F5344CB8AC3E}">
        <p14:creationId xmlns:p14="http://schemas.microsoft.com/office/powerpoint/2010/main" val="619636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74ab0b144a_1_62"/>
          <p:cNvSpPr txBox="1"/>
          <p:nvPr/>
        </p:nvSpPr>
        <p:spPr>
          <a:xfrm>
            <a:off x="-2062" y="-317241"/>
            <a:ext cx="12082620" cy="562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rtl="1">
              <a:buClr>
                <a:srgbClr val="192A72"/>
              </a:buClr>
              <a:buSzPts val="40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algn="ctr"/>
            <a:endParaRPr lang="he-IL" b="1" dirty="0">
              <a:sym typeface="David"/>
            </a:endParaRPr>
          </a:p>
          <a:p>
            <a:pPr algn="ctr"/>
            <a:r>
              <a:rPr lang="he-IL" b="1" dirty="0">
                <a:sym typeface="David"/>
              </a:rPr>
              <a:t>מ</a:t>
            </a:r>
            <a:r>
              <a:rPr lang="x-none" b="1" dirty="0">
                <a:sym typeface="David"/>
              </a:rPr>
              <a:t>ניעה שניונית </a:t>
            </a:r>
            <a:endParaRPr lang="he-IL" b="1" dirty="0">
              <a:sym typeface="David"/>
            </a:endParaRPr>
          </a:p>
          <a:p>
            <a:pPr algn="ctr"/>
            <a:endParaRPr lang="he-IL" sz="2400" b="1" dirty="0">
              <a:sym typeface="David"/>
            </a:endParaRPr>
          </a:p>
          <a:p>
            <a:pPr algn="ctr"/>
            <a:endParaRPr lang="he-IL" sz="2400" b="1" dirty="0">
              <a:sym typeface="David"/>
            </a:endParaRPr>
          </a:p>
          <a:p>
            <a:pPr>
              <a:lnSpc>
                <a:spcPct val="150000"/>
              </a:lnSpc>
            </a:pPr>
            <a:r>
              <a:rPr lang="he-IL" sz="2200" dirty="0">
                <a:sym typeface="David"/>
              </a:rPr>
              <a:t>1</a:t>
            </a:r>
            <a:r>
              <a:rPr lang="he-IL" sz="2200" b="1" dirty="0">
                <a:solidFill>
                  <a:srgbClr val="FF0000"/>
                </a:solidFill>
                <a:sym typeface="David"/>
              </a:rPr>
              <a:t>. </a:t>
            </a:r>
            <a:r>
              <a:rPr lang="x-none" sz="2200" b="1" dirty="0">
                <a:solidFill>
                  <a:srgbClr val="FF0000"/>
                </a:solidFill>
                <a:sym typeface="David"/>
              </a:rPr>
              <a:t>שתייה מרובה</a:t>
            </a:r>
            <a:r>
              <a:rPr lang="he-IL" sz="2200" b="1" dirty="0">
                <a:solidFill>
                  <a:srgbClr val="FF0000"/>
                </a:solidFill>
                <a:sym typeface="David"/>
              </a:rPr>
              <a:t> 2-3 ליטר ביום.</a:t>
            </a:r>
            <a:endParaRPr sz="2200" b="1" dirty="0">
              <a:solidFill>
                <a:srgbClr val="FF0000"/>
              </a:solidFill>
              <a:sym typeface="David"/>
            </a:endParaRPr>
          </a:p>
          <a:p>
            <a:pPr>
              <a:lnSpc>
                <a:spcPct val="150000"/>
              </a:lnSpc>
            </a:pPr>
            <a:r>
              <a:rPr lang="he-IL" sz="2200" dirty="0">
                <a:sym typeface="David"/>
              </a:rPr>
              <a:t>2. </a:t>
            </a:r>
            <a:r>
              <a:rPr lang="x-none" sz="2200" b="1" dirty="0">
                <a:solidFill>
                  <a:srgbClr val="FF0000"/>
                </a:solidFill>
                <a:sym typeface="David"/>
              </a:rPr>
              <a:t>בדיקות דם</a:t>
            </a:r>
            <a:r>
              <a:rPr lang="x-none" sz="2200" dirty="0">
                <a:solidFill>
                  <a:srgbClr val="FF0000"/>
                </a:solidFill>
                <a:sym typeface="David"/>
              </a:rPr>
              <a:t>–</a:t>
            </a:r>
            <a:r>
              <a:rPr lang="he-IL" sz="2200" dirty="0">
                <a:solidFill>
                  <a:srgbClr val="FF0000"/>
                </a:solidFill>
                <a:sym typeface="David"/>
              </a:rPr>
              <a:t> </a:t>
            </a:r>
            <a:r>
              <a:rPr lang="he-IL" sz="2200" dirty="0">
                <a:solidFill>
                  <a:schemeClr val="tx1"/>
                </a:solidFill>
                <a:sym typeface="David"/>
              </a:rPr>
              <a:t>ל</a:t>
            </a:r>
            <a:r>
              <a:rPr lang="x-none" sz="2200" dirty="0">
                <a:sym typeface="David"/>
              </a:rPr>
              <a:t>קראטינין </a:t>
            </a:r>
            <a:r>
              <a:rPr lang="he-IL" sz="2200" dirty="0">
                <a:sym typeface="David"/>
              </a:rPr>
              <a:t>(תפקוד הכליות)</a:t>
            </a:r>
            <a:r>
              <a:rPr lang="x-none" sz="2200" dirty="0">
                <a:sym typeface="David"/>
              </a:rPr>
              <a:t> </a:t>
            </a:r>
            <a:r>
              <a:rPr lang="he-IL" sz="2200" dirty="0">
                <a:sym typeface="David"/>
              </a:rPr>
              <a:t>לבדיקת הרכב האבן: רמות </a:t>
            </a:r>
            <a:r>
              <a:rPr lang="x-none" sz="2200" dirty="0">
                <a:sym typeface="David"/>
              </a:rPr>
              <a:t>סידן, פוספט, חומצת שתן וכן רמות הורמון בלוטת יותרת התריס. </a:t>
            </a:r>
            <a:endParaRPr lang="he-IL" sz="2200" dirty="0">
              <a:sym typeface="David"/>
            </a:endParaRPr>
          </a:p>
          <a:p>
            <a:pPr>
              <a:lnSpc>
                <a:spcPct val="150000"/>
              </a:lnSpc>
            </a:pPr>
            <a:r>
              <a:rPr lang="he-IL" sz="2200" dirty="0">
                <a:sym typeface="David"/>
              </a:rPr>
              <a:t>3</a:t>
            </a:r>
            <a:r>
              <a:rPr lang="he-IL" sz="2200" b="1" dirty="0">
                <a:solidFill>
                  <a:srgbClr val="FF0000"/>
                </a:solidFill>
                <a:sym typeface="David"/>
              </a:rPr>
              <a:t>. בדיקות שתן</a:t>
            </a:r>
            <a:r>
              <a:rPr lang="he-IL" sz="2200" dirty="0">
                <a:solidFill>
                  <a:srgbClr val="FF0000"/>
                </a:solidFill>
                <a:sym typeface="David"/>
              </a:rPr>
              <a:t>: </a:t>
            </a:r>
            <a:r>
              <a:rPr lang="he-IL" sz="2200" dirty="0">
                <a:solidFill>
                  <a:schemeClr val="tx1"/>
                </a:solidFill>
                <a:sym typeface="David"/>
              </a:rPr>
              <a:t>חובה – שישה שבועות לאחר יציאת או הוצאת האבנים לשלוח שתן לבדיקת רמת  </a:t>
            </a:r>
          </a:p>
          <a:p>
            <a:pPr>
              <a:lnSpc>
                <a:spcPct val="150000"/>
              </a:lnSpc>
            </a:pPr>
            <a:r>
              <a:rPr lang="he-IL" sz="2200" dirty="0">
                <a:solidFill>
                  <a:schemeClr val="tx1"/>
                </a:solidFill>
                <a:sym typeface="David"/>
              </a:rPr>
              <a:t>  </a:t>
            </a:r>
            <a:r>
              <a:rPr lang="he-IL" sz="2200" dirty="0" err="1">
                <a:solidFill>
                  <a:schemeClr val="tx1"/>
                </a:solidFill>
                <a:sym typeface="David"/>
              </a:rPr>
              <a:t>הקראטינין</a:t>
            </a:r>
            <a:r>
              <a:rPr lang="he-IL" sz="2200" dirty="0">
                <a:solidFill>
                  <a:schemeClr val="tx1"/>
                </a:solidFill>
                <a:sym typeface="David"/>
              </a:rPr>
              <a:t> </a:t>
            </a:r>
            <a:r>
              <a:rPr lang="he-IL" sz="2200" dirty="0">
                <a:sym typeface="David"/>
              </a:rPr>
              <a:t>לברור תפקוד הכליות. כמו כן, </a:t>
            </a:r>
            <a:r>
              <a:rPr lang="he-IL" sz="2200" dirty="0">
                <a:solidFill>
                  <a:schemeClr val="tx1"/>
                </a:solidFill>
                <a:sym typeface="David"/>
              </a:rPr>
              <a:t>אוספים </a:t>
            </a:r>
            <a:r>
              <a:rPr lang="he-IL" sz="2200" dirty="0">
                <a:sym typeface="David"/>
              </a:rPr>
              <a:t>שתן במשך יממה לבדיקת נפח השתן, </a:t>
            </a:r>
          </a:p>
          <a:p>
            <a:pPr>
              <a:lnSpc>
                <a:spcPct val="150000"/>
              </a:lnSpc>
            </a:pPr>
            <a:r>
              <a:rPr lang="he-IL" sz="2200" dirty="0">
                <a:sym typeface="David"/>
              </a:rPr>
              <a:t>  ולברור הרכב האבן: סידן, מגנזיום , חומצת השתן </a:t>
            </a:r>
            <a:r>
              <a:rPr lang="he-IL" sz="2200" dirty="0" err="1">
                <a:sym typeface="David"/>
              </a:rPr>
              <a:t>וציסטין</a:t>
            </a:r>
            <a:r>
              <a:rPr lang="he-IL" sz="2200" dirty="0">
                <a:sym typeface="David"/>
              </a:rPr>
              <a:t>.</a:t>
            </a:r>
          </a:p>
        </p:txBody>
      </p:sp>
      <p:pic>
        <p:nvPicPr>
          <p:cNvPr id="6" name="Picture 5" descr="A picture containing person, woman, drinking, holding&#10;&#10;Description automatically generated">
            <a:extLst>
              <a:ext uri="{FF2B5EF4-FFF2-40B4-BE49-F238E27FC236}">
                <a16:creationId xmlns:a16="http://schemas.microsoft.com/office/drawing/2014/main" id="{A100906D-AB0E-432A-9A35-95AEBE010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16" y="323268"/>
            <a:ext cx="2717982" cy="1811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A03F42-70B3-498A-A237-017847924F06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47A148B0-136C-4CB8-BD36-9297851F911B}"/>
              </a:ext>
            </a:extLst>
          </p:cNvPr>
          <p:cNvSpPr/>
          <p:nvPr/>
        </p:nvSpPr>
        <p:spPr>
          <a:xfrm>
            <a:off x="625674" y="1229262"/>
            <a:ext cx="11300164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2400" b="1" dirty="0">
                <a:solidFill>
                  <a:srgbClr val="192A72"/>
                </a:solidFill>
                <a:latin typeface="Varela Round"/>
                <a:cs typeface="Varela Round"/>
                <a:sym typeface="Varela Round"/>
              </a:rPr>
              <a:t>מניעת היווצרות אבנים חדשות </a:t>
            </a:r>
            <a:r>
              <a:rPr lang="he-IL" sz="2400" b="1" dirty="0">
                <a:solidFill>
                  <a:srgbClr val="192A72"/>
                </a:solidFill>
                <a:latin typeface="Varela Round"/>
                <a:cs typeface="Varela Round"/>
                <a:sym typeface="David"/>
              </a:rPr>
              <a:t>אצל מטופלים שלקו בהן בעבר מחשש </a:t>
            </a:r>
          </a:p>
          <a:p>
            <a:pPr algn="r" rtl="1"/>
            <a:r>
              <a:rPr lang="he-IL" sz="2400" b="1" dirty="0">
                <a:solidFill>
                  <a:srgbClr val="192A72"/>
                </a:solidFill>
                <a:latin typeface="Varela Round"/>
                <a:cs typeface="Varela Round"/>
                <a:sym typeface="David"/>
              </a:rPr>
              <a:t>להופעת אבנים חדשות:</a:t>
            </a: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r>
              <a:rPr lang="he-IL" sz="2400" b="1" dirty="0">
                <a:solidFill>
                  <a:srgbClr val="192A72"/>
                </a:solidFill>
                <a:latin typeface="Varela Round"/>
                <a:cs typeface="Varela Round"/>
                <a:sym typeface="David"/>
              </a:rPr>
              <a:t> </a:t>
            </a:r>
          </a:p>
          <a:p>
            <a:pPr algn="r" rtl="1"/>
            <a:r>
              <a:rPr lang="he-IL" sz="2400" b="1" dirty="0">
                <a:solidFill>
                  <a:srgbClr val="192A72"/>
                </a:solidFill>
                <a:latin typeface="Varela Round"/>
                <a:cs typeface="Varela Round"/>
                <a:sym typeface="David"/>
              </a:rPr>
              <a:t>                      </a:t>
            </a: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200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200" dirty="0">
              <a:solidFill>
                <a:srgbClr val="192A72"/>
              </a:solidFill>
              <a:latin typeface="Varela Round"/>
              <a:cs typeface="Varela Round"/>
              <a:sym typeface="David"/>
            </a:endParaRPr>
          </a:p>
          <a:p>
            <a:pPr algn="r" rtl="1"/>
            <a:endParaRPr lang="he-IL" sz="2400" b="1" dirty="0">
              <a:solidFill>
                <a:srgbClr val="192A72"/>
              </a:solidFill>
              <a:latin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2DC306F-BFA8-4CBB-8BDC-D4C487A2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e-IL" sz="3200" dirty="0"/>
            </a:br>
            <a:r>
              <a:rPr lang="he-IL" sz="3200" dirty="0"/>
              <a:t>המשך - מניעה שניונית</a:t>
            </a:r>
            <a:br>
              <a:rPr lang="he-IL" sz="3200" dirty="0"/>
            </a:br>
            <a:endParaRPr lang="he-IL" sz="3200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536158BD-71C8-4752-A0FC-4E9A58EC5F2E}"/>
              </a:ext>
            </a:extLst>
          </p:cNvPr>
          <p:cNvSpPr/>
          <p:nvPr/>
        </p:nvSpPr>
        <p:spPr>
          <a:xfrm>
            <a:off x="618930" y="2087062"/>
            <a:ext cx="11277600" cy="2683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5.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מתן תרכובת אשלגן </a:t>
            </a: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באבני חומצה אורית ה</a:t>
            </a:r>
            <a:r>
              <a:rPr lang="he-IL" sz="2000" dirty="0">
                <a:solidFill>
                  <a:srgbClr val="333333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מתגבשים בשתן חומצי. תרכובת האשלגן מונעת ואף ממיסה אבנים אלו על ידי הפיכת השתן לבסיסי, גם באבני סידן ניתנת תרכובת זו.</a:t>
            </a:r>
          </a:p>
          <a:p>
            <a:pPr algn="r" rtl="1">
              <a:lnSpc>
                <a:spcPct val="150000"/>
              </a:lnSpc>
            </a:pPr>
            <a:r>
              <a:rPr lang="he-IL" sz="2000" dirty="0">
                <a:solidFill>
                  <a:srgbClr val="333333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6.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תרופה משתנת </a:t>
            </a:r>
            <a:r>
              <a:rPr lang="he-IL" sz="20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להורדת רמת הסידן בדם.</a:t>
            </a:r>
          </a:p>
          <a:p>
            <a:pPr algn="r" rtl="1">
              <a:lnSpc>
                <a:spcPct val="150000"/>
              </a:lnSpc>
            </a:pPr>
            <a:endParaRPr lang="he-IL" sz="2000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  <a:p>
            <a:pPr algn="r" rtl="1">
              <a:lnSpc>
                <a:spcPct val="150000"/>
              </a:lnSpc>
            </a:pPr>
            <a:endParaRPr lang="he-IL" sz="2000" dirty="0">
              <a:solidFill>
                <a:srgbClr val="333333"/>
              </a:solidFill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  <a:p>
            <a:pPr algn="r" rtl="1">
              <a:lnSpc>
                <a:spcPct val="150000"/>
              </a:lnSpc>
            </a:pPr>
            <a:endParaRPr lang="he-IL" dirty="0">
              <a:sym typeface="David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0762105-FC87-4882-9D59-1CE07691C4E9}"/>
              </a:ext>
            </a:extLst>
          </p:cNvPr>
          <p:cNvSpPr/>
          <p:nvPr/>
        </p:nvSpPr>
        <p:spPr>
          <a:xfrm>
            <a:off x="1548882" y="3573624"/>
            <a:ext cx="10412964" cy="97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endParaRPr lang="he-IL" sz="2000" dirty="0">
              <a:solidFill>
                <a:srgbClr val="333333"/>
              </a:solidFill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  <a:p>
            <a:pPr algn="r" rtl="1">
              <a:lnSpc>
                <a:spcPct val="150000"/>
              </a:lnSpc>
            </a:pPr>
            <a:r>
              <a:rPr lang="he-IL" sz="2000" dirty="0">
                <a:solidFill>
                  <a:srgbClr val="333333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7.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ניתוח</a:t>
            </a:r>
            <a:r>
              <a:rPr lang="he-IL" sz="2000" dirty="0">
                <a:solidFill>
                  <a:srgbClr val="333333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לכריתת גידול בבלוטת יותרת התריס אם  נמצא שזהו הגורם לאבני הכליה.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8BAF9991-645D-40BD-B59E-9BE96521B757}"/>
              </a:ext>
            </a:extLst>
          </p:cNvPr>
          <p:cNvSpPr/>
          <p:nvPr/>
        </p:nvSpPr>
        <p:spPr>
          <a:xfrm>
            <a:off x="325016" y="933094"/>
            <a:ext cx="11541967" cy="97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4. </a:t>
            </a:r>
            <a:r>
              <a:rPr lang="he-IL" sz="2000" b="1" dirty="0">
                <a:solidFill>
                  <a:srgbClr val="FF0000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תזונה </a:t>
            </a:r>
            <a:r>
              <a:rPr lang="he-IL" sz="2000" b="1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–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בהתאם לסוג האבן: מזון דל-מלח, הפחתה של 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חלבון מן החי המעלה את הפרשת </a:t>
            </a:r>
          </a:p>
          <a:p>
            <a:pPr algn="r" rtl="1">
              <a:lnSpc>
                <a:spcPct val="150000"/>
              </a:lnSpc>
            </a:pP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   סידן </a:t>
            </a:r>
            <a:r>
              <a:rPr lang="he-IL" sz="2000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אוקסאלאט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</a:rPr>
              <a:t> וחומצה אורית, </a:t>
            </a:r>
            <a:r>
              <a:rPr lang="he-IL" sz="2000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דל-שומן  ותזונה בעלת תכולת חלבון בינונית ותכולת סידן מאוזנת.</a:t>
            </a:r>
          </a:p>
        </p:txBody>
      </p:sp>
    </p:spTree>
    <p:extLst>
      <p:ext uri="{BB962C8B-B14F-4D97-AF65-F5344CB8AC3E}">
        <p14:creationId xmlns:p14="http://schemas.microsoft.com/office/powerpoint/2010/main" val="79860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fe7427d85_5_245"/>
          <p:cNvSpPr txBox="1">
            <a:spLocks noGrp="1"/>
          </p:cNvSpPr>
          <p:nvPr>
            <p:ph type="ctrTitle"/>
          </p:nvPr>
        </p:nvSpPr>
        <p:spPr>
          <a:xfrm>
            <a:off x="4244454" y="145314"/>
            <a:ext cx="4352510" cy="63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/>
              <a:t>נחזור לסיפור </a:t>
            </a:r>
            <a:r>
              <a:rPr lang="he-IL" sz="3200" b="1" dirty="0"/>
              <a:t>ה</a:t>
            </a:r>
            <a:r>
              <a:rPr lang="x-none" sz="3200" b="1" dirty="0"/>
              <a:t>מקרה</a:t>
            </a:r>
            <a:endParaRPr sz="3200" b="1" dirty="0"/>
          </a:p>
        </p:txBody>
      </p:sp>
      <p:sp>
        <p:nvSpPr>
          <p:cNvPr id="443" name="Google Shape;443;g7fe7427d85_5_245"/>
          <p:cNvSpPr txBox="1"/>
          <p:nvPr/>
        </p:nvSpPr>
        <p:spPr>
          <a:xfrm>
            <a:off x="1536412" y="-14537"/>
            <a:ext cx="10398368" cy="50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Clr>
                <a:srgbClr val="192A72"/>
              </a:buClr>
              <a:buSzPts val="4000"/>
              <a:buFont typeface="Varela Round"/>
              <a:buNone/>
              <a:defRPr sz="30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>
              <a:lnSpc>
                <a:spcPct val="150000"/>
              </a:lnSpc>
            </a:pPr>
            <a:r>
              <a:rPr lang="x-none" sz="2200" b="0" dirty="0">
                <a:sym typeface="David"/>
              </a:rPr>
              <a:t>א'</a:t>
            </a:r>
            <a:r>
              <a:rPr lang="he-IL" sz="2200" b="0" dirty="0">
                <a:sym typeface="David"/>
              </a:rPr>
              <a:t>כ'</a:t>
            </a:r>
            <a:r>
              <a:rPr lang="x-none" sz="2200" b="0" dirty="0">
                <a:sym typeface="David"/>
              </a:rPr>
              <a:t> בן</a:t>
            </a:r>
            <a:r>
              <a:rPr lang="he-IL" sz="2200" b="0" dirty="0">
                <a:sym typeface="David"/>
              </a:rPr>
              <a:t> </a:t>
            </a:r>
            <a:r>
              <a:rPr lang="x-none" sz="2200" b="0" dirty="0">
                <a:sym typeface="David"/>
              </a:rPr>
              <a:t>56</a:t>
            </a:r>
            <a:r>
              <a:rPr lang="he-IL" sz="2200" b="0" dirty="0">
                <a:sym typeface="David"/>
              </a:rPr>
              <a:t> </a:t>
            </a:r>
            <a:r>
              <a:rPr lang="x-none" sz="2200" b="0" dirty="0">
                <a:sym typeface="David"/>
              </a:rPr>
              <a:t>הופנה לחדר מיון עקב </a:t>
            </a:r>
            <a:r>
              <a:rPr lang="x-none" sz="2200" b="0" u="sng" dirty="0">
                <a:solidFill>
                  <a:srgbClr val="FF0000"/>
                </a:solidFill>
                <a:sym typeface="David"/>
              </a:rPr>
              <a:t>כאבים</a:t>
            </a:r>
            <a:r>
              <a:rPr lang="x-none" sz="2200" b="0" u="sng" dirty="0">
                <a:sym typeface="David"/>
              </a:rPr>
              <a:t> </a:t>
            </a:r>
            <a:r>
              <a:rPr lang="x-none" sz="2200" b="0" dirty="0">
                <a:sym typeface="David"/>
              </a:rPr>
              <a:t>עזים באזור המתניים, </a:t>
            </a:r>
            <a:br>
              <a:rPr lang="en-US" sz="2200" b="0" dirty="0">
                <a:sym typeface="David"/>
              </a:rPr>
            </a:br>
            <a:r>
              <a:rPr lang="x-none" sz="2200" b="0" dirty="0">
                <a:sym typeface="David"/>
              </a:rPr>
              <a:t>עם סיפור של </a:t>
            </a:r>
            <a:r>
              <a:rPr lang="x-none" sz="2200" b="0" u="sng" dirty="0">
                <a:solidFill>
                  <a:srgbClr val="FF0000"/>
                </a:solidFill>
                <a:sym typeface="David"/>
              </a:rPr>
              <a:t>בחילה</a:t>
            </a:r>
            <a:r>
              <a:rPr lang="x-none" sz="2200" b="0" u="sng" dirty="0">
                <a:sym typeface="David"/>
              </a:rPr>
              <a:t>, הקאות ומיעוט במתן שתן</a:t>
            </a:r>
            <a:r>
              <a:rPr lang="he-IL" sz="2200" b="0" u="sng" dirty="0">
                <a:sym typeface="David"/>
              </a:rPr>
              <a:t>.</a:t>
            </a:r>
            <a:endParaRPr sz="2200" b="0" u="sng" dirty="0">
              <a:sym typeface="David"/>
            </a:endParaRPr>
          </a:p>
          <a:p>
            <a:pPr>
              <a:lnSpc>
                <a:spcPct val="150000"/>
              </a:lnSpc>
            </a:pPr>
            <a:r>
              <a:rPr lang="x-none" sz="2200" b="0" dirty="0">
                <a:sym typeface="David"/>
              </a:rPr>
              <a:t>באנמנזה של הרופא</a:t>
            </a:r>
            <a:r>
              <a:rPr lang="he-IL" sz="2200" b="0" dirty="0">
                <a:sym typeface="David"/>
              </a:rPr>
              <a:t>, </a:t>
            </a:r>
            <a:r>
              <a:rPr lang="x-none" sz="2200" b="0" dirty="0">
                <a:sym typeface="David"/>
              </a:rPr>
              <a:t>סיפר שהוא </a:t>
            </a:r>
            <a:r>
              <a:rPr lang="x-none" sz="2200" b="0" u="sng" dirty="0">
                <a:sym typeface="David"/>
              </a:rPr>
              <a:t>ממעיט בד"כ בשתיית נוזלים</a:t>
            </a:r>
            <a:endParaRPr sz="2200" b="0" u="sng" dirty="0">
              <a:sym typeface="David"/>
            </a:endParaRPr>
          </a:p>
          <a:p>
            <a:pPr>
              <a:lnSpc>
                <a:spcPct val="150000"/>
              </a:lnSpc>
            </a:pPr>
            <a:r>
              <a:rPr lang="x-none" sz="2200" b="0" dirty="0">
                <a:sym typeface="David"/>
              </a:rPr>
              <a:t>ובבדיקה לחץ הדם היה</a:t>
            </a:r>
            <a:r>
              <a:rPr lang="x-none" sz="2200" b="0" u="sng" dirty="0">
                <a:sym typeface="David"/>
              </a:rPr>
              <a:t>130/80</a:t>
            </a:r>
            <a:r>
              <a:rPr lang="x-none" sz="2200" b="0" dirty="0">
                <a:sym typeface="David"/>
              </a:rPr>
              <a:t> </a:t>
            </a:r>
            <a:r>
              <a:rPr lang="he-IL" sz="2200" b="0" dirty="0">
                <a:sym typeface="David"/>
              </a:rPr>
              <a:t> </a:t>
            </a:r>
            <a:r>
              <a:rPr lang="x-none" sz="2200" b="0" dirty="0">
                <a:sym typeface="David"/>
              </a:rPr>
              <a:t>מ"מ כספית </a:t>
            </a:r>
            <a:r>
              <a:rPr lang="he-IL" sz="2200" b="0" dirty="0">
                <a:sym typeface="David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x-none" sz="2200" b="0" dirty="0">
                <a:sym typeface="David"/>
              </a:rPr>
              <a:t>לבקשת הרופא נלקחו בדיקות דם ושתן </a:t>
            </a:r>
            <a:r>
              <a:rPr lang="x-none" sz="2200" b="0" u="sng" dirty="0">
                <a:sym typeface="David"/>
              </a:rPr>
              <a:t>לאוריאה וקראטינין</a:t>
            </a:r>
            <a:r>
              <a:rPr lang="x-none" sz="2200" b="0" dirty="0">
                <a:sym typeface="David"/>
              </a:rPr>
              <a:t>,</a:t>
            </a:r>
            <a:endParaRPr sz="2200" b="0" dirty="0">
              <a:sym typeface="David"/>
            </a:endParaRPr>
          </a:p>
          <a:p>
            <a:pPr>
              <a:lnSpc>
                <a:spcPct val="150000"/>
              </a:lnSpc>
            </a:pPr>
            <a:r>
              <a:rPr lang="x-none" sz="2200" b="0" dirty="0">
                <a:sym typeface="David"/>
              </a:rPr>
              <a:t>ניתן </a:t>
            </a:r>
            <a:r>
              <a:rPr lang="x-none" sz="2200" b="0" u="sng" dirty="0">
                <a:sym typeface="David"/>
              </a:rPr>
              <a:t>עירוי נוזלים</a:t>
            </a:r>
            <a:r>
              <a:rPr lang="x-none" sz="2200" b="0" dirty="0">
                <a:sym typeface="David"/>
              </a:rPr>
              <a:t>, קיבל </a:t>
            </a:r>
            <a:r>
              <a:rPr lang="x-none" sz="2200" b="0" u="sng" dirty="0">
                <a:sym typeface="David"/>
              </a:rPr>
              <a:t>זריקה נגד הכאבים</a:t>
            </a:r>
            <a:endParaRPr sz="2200" b="0" u="sng" dirty="0">
              <a:sym typeface="David"/>
            </a:endParaRPr>
          </a:p>
          <a:p>
            <a:pPr>
              <a:lnSpc>
                <a:spcPct val="150000"/>
              </a:lnSpc>
            </a:pPr>
            <a:r>
              <a:rPr lang="x-none" sz="2200" b="0" dirty="0">
                <a:sym typeface="David"/>
              </a:rPr>
              <a:t>ולאחר שהכאבים חלפו, נשלח ל</a:t>
            </a:r>
            <a:r>
              <a:rPr lang="x-none" sz="2200" b="0" u="sng" dirty="0">
                <a:sym typeface="David"/>
              </a:rPr>
              <a:t>הדמייה</a:t>
            </a:r>
            <a:r>
              <a:rPr lang="x-none" sz="2200" b="0" dirty="0">
                <a:sym typeface="David"/>
              </a:rPr>
              <a:t>.</a:t>
            </a:r>
            <a:endParaRPr sz="2200" b="0" dirty="0"/>
          </a:p>
        </p:txBody>
      </p:sp>
      <p:pic>
        <p:nvPicPr>
          <p:cNvPr id="5" name="Picture 4" descr="A picture containing person, clothing, man, holding&#10;&#10;Description automatically generated">
            <a:extLst>
              <a:ext uri="{FF2B5EF4-FFF2-40B4-BE49-F238E27FC236}">
                <a16:creationId xmlns:a16="http://schemas.microsoft.com/office/drawing/2014/main" id="{8E6CA104-161F-412A-9F04-5BBBB2072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3" y="202139"/>
            <a:ext cx="3658286" cy="2438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0CA79B-52CE-4FFF-84FA-010EEAB3314E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767E8FF-C716-4995-8D01-281D0979D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22" y="5243057"/>
            <a:ext cx="2392194" cy="1549977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14CFB11-B34B-4F4D-9B3E-ECC197CD9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3" y="3079541"/>
            <a:ext cx="1579405" cy="1502305"/>
          </a:xfrm>
          <a:prstGeom prst="rect">
            <a:avLst/>
          </a:prstGeom>
        </p:spPr>
      </p:pic>
      <p:pic>
        <p:nvPicPr>
          <p:cNvPr id="3" name="Picture 2" descr="A picture containing cup, table, orange, food&#10;&#10;Description automatically generated">
            <a:extLst>
              <a:ext uri="{FF2B5EF4-FFF2-40B4-BE49-F238E27FC236}">
                <a16:creationId xmlns:a16="http://schemas.microsoft.com/office/drawing/2014/main" id="{EC7613A4-D28A-4148-850F-3FAD7402C73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77" t="20747" r="27553" b="11516"/>
          <a:stretch/>
        </p:blipFill>
        <p:spPr>
          <a:xfrm>
            <a:off x="2256625" y="3311730"/>
            <a:ext cx="1268779" cy="15599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A9A8480-80E7-4278-9281-6EB7702D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3093"/>
            <a:ext cx="11943183" cy="822605"/>
          </a:xfrm>
        </p:spPr>
        <p:txBody>
          <a:bodyPr/>
          <a:lstStyle/>
          <a:p>
            <a:r>
              <a:rPr lang="he-IL" sz="4000" dirty="0"/>
              <a:t>מה נלמד היום?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761C946-44FC-4794-9D80-F03469502178}"/>
              </a:ext>
            </a:extLst>
          </p:cNvPr>
          <p:cNvSpPr txBox="1"/>
          <p:nvPr/>
        </p:nvSpPr>
        <p:spPr>
          <a:xfrm>
            <a:off x="469640" y="1427584"/>
            <a:ext cx="1138023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חזרה קצרה- מערכת השתן ותפקידי הכליה</a:t>
            </a:r>
          </a:p>
          <a:p>
            <a:pPr algn="r" rtl="1"/>
            <a:endParaRPr lang="he-IL" sz="2400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 rtl="1"/>
            <a:r>
              <a:rPr lang="he-IL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קליניקה  -  1. אבנים בכליות ובדרכי השתן</a:t>
            </a:r>
          </a:p>
          <a:p>
            <a:pPr algn="r" rtl="1"/>
            <a:endParaRPr lang="he-IL" sz="2400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 rtl="1"/>
            <a:r>
              <a:rPr lang="he-IL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                  2. אי ספיקת כליות חריפה</a:t>
            </a:r>
          </a:p>
        </p:txBody>
      </p:sp>
    </p:spTree>
    <p:extLst>
      <p:ext uri="{BB962C8B-B14F-4D97-AF65-F5344CB8AC3E}">
        <p14:creationId xmlns:p14="http://schemas.microsoft.com/office/powerpoint/2010/main" val="2724941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7fdfb6bb40_7_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x-none" sz="3000" b="1" dirty="0">
                <a:sym typeface="David"/>
              </a:rPr>
              <a:t>ניתוח סיפור מקרה</a:t>
            </a:r>
            <a:endParaRPr sz="3000" b="1" dirty="0">
              <a:sym typeface="David"/>
            </a:endParaRPr>
          </a:p>
        </p:txBody>
      </p:sp>
      <p:sp>
        <p:nvSpPr>
          <p:cNvPr id="450" name="Google Shape;450;g7fdfb6bb40_7_17"/>
          <p:cNvSpPr>
            <a:spLocks noGrp="1"/>
          </p:cNvSpPr>
          <p:nvPr>
            <p:ph type="pic" idx="4294967295"/>
          </p:nvPr>
        </p:nvSpPr>
        <p:spPr>
          <a:xfrm>
            <a:off x="270588" y="802465"/>
            <a:ext cx="11921411" cy="5924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indent="0">
              <a:spcBef>
                <a:spcPts val="0"/>
              </a:spcBef>
              <a:buClr>
                <a:srgbClr val="192A72"/>
              </a:buClr>
              <a:buSzPts val="4000"/>
              <a:buNone/>
            </a:pPr>
            <a:r>
              <a:rPr lang="he-IL" sz="22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א. </a:t>
            </a:r>
            <a:r>
              <a:rPr lang="x-none" sz="22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בבדיקת הדמייה נצפו אבנים בשופכן. מהיכן הופיעו אבנים אלה?</a:t>
            </a:r>
            <a:endParaRPr sz="2200" b="1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marL="25400" indent="0">
              <a:spcBef>
                <a:spcPts val="0"/>
              </a:spcBef>
              <a:buClr>
                <a:srgbClr val="192A72"/>
              </a:buClr>
              <a:buSzPts val="4000"/>
              <a:buNone/>
            </a:pP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האבנים הופיעו ממשקע מצטבר של מינרלים שהתגבשו בכליה. מכיוון שא'</a:t>
            </a:r>
            <a:r>
              <a:rPr lang="he-IL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כ'</a:t>
            </a: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ממעט בשתייה</a:t>
            </a:r>
            <a:r>
              <a:rPr lang="he-IL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</a:t>
            </a: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ונותן מעט שתן, השתן יהיה כהה, מרוכז בעקבות העלייה בריכוז המומסים בשתן  שגרמו להתגבשות אבנים.</a:t>
            </a:r>
            <a:endParaRPr sz="22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25400" indent="0">
              <a:spcBef>
                <a:spcPts val="0"/>
              </a:spcBef>
              <a:buClr>
                <a:srgbClr val="192A72"/>
              </a:buClr>
              <a:buSzPts val="4000"/>
              <a:buNone/>
            </a:pPr>
            <a:endParaRPr sz="2200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25400" indent="0">
              <a:spcBef>
                <a:spcPts val="0"/>
              </a:spcBef>
              <a:buClr>
                <a:srgbClr val="192A72"/>
              </a:buClr>
              <a:buSzPts val="4000"/>
              <a:buNone/>
            </a:pPr>
            <a:r>
              <a:rPr lang="x-none" sz="22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ב.  מה יהיו תוצאות בדיקות הדם והשתן לפי דעתך?</a:t>
            </a:r>
            <a:endParaRPr sz="2200" b="1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25400" indent="0">
              <a:spcBef>
                <a:spcPts val="0"/>
              </a:spcBef>
              <a:buClr>
                <a:srgbClr val="192A72"/>
              </a:buClr>
              <a:buSzPts val="4000"/>
              <a:buNone/>
            </a:pP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בבדיקות הדם הראו עלייה ברמת הקריאטנין והאוראה , דבר שמצביע על בעיה בתפקוד הכליות. בבדיקת השתן תראה עליה ברמת הקראטינין</a:t>
            </a:r>
            <a:r>
              <a:rPr lang="he-IL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,</a:t>
            </a: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הסידן ויופיעו תאי-דם אדומים.</a:t>
            </a:r>
            <a:endParaRPr lang="he-IL" sz="22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25400" indent="0">
              <a:spcBef>
                <a:spcPts val="0"/>
              </a:spcBef>
              <a:buClr>
                <a:srgbClr val="192A72"/>
              </a:buClr>
              <a:buSzPts val="4000"/>
              <a:buNone/>
            </a:pPr>
            <a:endParaRPr sz="22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25400" indent="0">
              <a:buNone/>
            </a:pPr>
            <a:r>
              <a:rPr lang="he-IL" sz="22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ג. 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לבדיקת תפקודי הכליה, הערכת מדד 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קצב הסינון הגלומרולרי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(GFR)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</a:t>
            </a:r>
            <a:r>
              <a:rPr lang="en-US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Glomerular Filtration Rate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, נלקחו בדיקות דם לאוריאה </a:t>
            </a:r>
            <a:r>
              <a:rPr lang="en-US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 </a:t>
            </a:r>
            <a:r>
              <a:rPr lang="en-US" sz="2200" b="1" dirty="0">
                <a:solidFill>
                  <a:schemeClr val="tx1"/>
                </a:solidFill>
                <a:latin typeface="Varela Round"/>
                <a:ea typeface="Varela Round"/>
                <a:cs typeface="Varela Round"/>
                <a:sym typeface="David"/>
              </a:rPr>
              <a:t>Urea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וקראטינין  </a:t>
            </a:r>
            <a:r>
              <a:rPr lang="en-US" sz="2200" b="1" dirty="0">
                <a:solidFill>
                  <a:schemeClr val="tx1"/>
                </a:solidFill>
                <a:latin typeface="Varela Round"/>
                <a:ea typeface="Varela Round"/>
                <a:cs typeface="Varela Round"/>
              </a:rPr>
              <a:t>Creatinine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, הסבר  מהן בדיקות אלה? </a:t>
            </a:r>
            <a:endParaRPr lang="en-US" sz="2200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  <a:p>
            <a:pPr marL="25400" indent="0">
              <a:spcBef>
                <a:spcPts val="0"/>
              </a:spcBef>
              <a:buClr>
                <a:srgbClr val="192A72"/>
              </a:buClr>
              <a:buSzPts val="4000"/>
              <a:buNone/>
            </a:pP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אוריאה היא תוצר סופי של חילוף החלבונים בגוף. היא נוצרת מאמוניה ומופרשת ע"י הכליות.</a:t>
            </a:r>
            <a:endParaRPr lang="he-IL" sz="22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25400" indent="0">
              <a:spcBef>
                <a:spcPts val="0"/>
              </a:spcBef>
              <a:buClr>
                <a:srgbClr val="192A72"/>
              </a:buClr>
              <a:buSzPts val="4000"/>
              <a:buNone/>
            </a:pP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קראטינין הוא תוצר סופי של  חילוף החומרים של רקמת השריר בגוף ומופרש דרך</a:t>
            </a:r>
            <a:r>
              <a:rPr lang="he-IL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</a:t>
            </a: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הכליות</a:t>
            </a:r>
            <a:r>
              <a:rPr lang="he-IL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.</a:t>
            </a:r>
            <a:endParaRPr sz="22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25400" indent="0">
              <a:spcBef>
                <a:spcPts val="0"/>
              </a:spcBef>
              <a:buClr>
                <a:srgbClr val="192A72"/>
              </a:buClr>
              <a:buSzPts val="4000"/>
              <a:buNone/>
            </a:pPr>
            <a:r>
              <a:rPr lang="he-IL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  (</a:t>
            </a: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ראה הגדרה מורחבת בספר הקליניקה באתר</a:t>
            </a:r>
            <a:r>
              <a:rPr lang="he-IL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,</a:t>
            </a:r>
            <a:r>
              <a:rPr lang="x-none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במילון מילות מפתח עמ</a:t>
            </a:r>
            <a:r>
              <a:rPr lang="he-IL" sz="22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' 24) </a:t>
            </a:r>
            <a:endParaRPr sz="22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680857C0-3815-4BB3-B955-F9146144D4D3}"/>
              </a:ext>
            </a:extLst>
          </p:cNvPr>
          <p:cNvSpPr txBox="1"/>
          <p:nvPr/>
        </p:nvSpPr>
        <p:spPr>
          <a:xfrm>
            <a:off x="363894" y="5793925"/>
            <a:ext cx="392818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chemeClr val="tx1">
                    <a:lumMod val="75000"/>
                    <a:lumOff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רמת אוריה בדם,  7-20 מ"ג לדציליטר</a:t>
            </a:r>
          </a:p>
          <a:p>
            <a:r>
              <a:rPr lang="he-IL" b="1" dirty="0">
                <a:solidFill>
                  <a:schemeClr val="tx1">
                    <a:lumMod val="75000"/>
                    <a:lumOff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רמת </a:t>
            </a:r>
            <a:r>
              <a:rPr lang="he-I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קראטינין</a:t>
            </a:r>
            <a:r>
              <a:rPr lang="he-IL" b="1" dirty="0">
                <a:solidFill>
                  <a:schemeClr val="tx1">
                    <a:lumMod val="75000"/>
                    <a:lumOff val="2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בדם , 0.6-1.2 מ"ג לדציליטר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74ab0b144a_1_43"/>
          <p:cNvSpPr txBox="1">
            <a:spLocks noGrp="1"/>
          </p:cNvSpPr>
          <p:nvPr>
            <p:ph type="title"/>
          </p:nvPr>
        </p:nvSpPr>
        <p:spPr>
          <a:xfrm>
            <a:off x="1" y="60085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sz="3000" b="1" dirty="0">
              <a:sym typeface="David"/>
            </a:endParaRPr>
          </a:p>
          <a:p>
            <a:r>
              <a:rPr lang="he-IL" sz="3000" b="1" dirty="0">
                <a:sym typeface="David"/>
              </a:rPr>
              <a:t>המשך - </a:t>
            </a:r>
            <a:r>
              <a:rPr lang="x-none" sz="3000" b="1" dirty="0">
                <a:sym typeface="David"/>
              </a:rPr>
              <a:t>ניתוח סיפור </a:t>
            </a:r>
            <a:r>
              <a:rPr lang="he-IL" sz="3000" b="1" dirty="0">
                <a:sym typeface="David"/>
              </a:rPr>
              <a:t>ה</a:t>
            </a:r>
            <a:r>
              <a:rPr lang="x-none" sz="3000" b="1" dirty="0">
                <a:sym typeface="David"/>
              </a:rPr>
              <a:t>מקרה</a:t>
            </a:r>
            <a:endParaRPr sz="2400" dirty="0">
              <a:sym typeface="David"/>
            </a:endParaRPr>
          </a:p>
        </p:txBody>
      </p:sp>
      <p:sp>
        <p:nvSpPr>
          <p:cNvPr id="457" name="Google Shape;457;g74ab0b144a_1_43"/>
          <p:cNvSpPr>
            <a:spLocks noGrp="1"/>
          </p:cNvSpPr>
          <p:nvPr>
            <p:ph type="pic" idx="4294967295"/>
          </p:nvPr>
        </p:nvSpPr>
        <p:spPr>
          <a:xfrm>
            <a:off x="114849" y="927832"/>
            <a:ext cx="11891963" cy="603567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x-none" sz="21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 ד</a:t>
            </a:r>
            <a:r>
              <a:rPr lang="he-IL" sz="21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. </a:t>
            </a:r>
            <a:r>
              <a:rPr lang="x-none" sz="21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הסבר</a:t>
            </a:r>
            <a:r>
              <a:rPr lang="he-IL" sz="21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, </a:t>
            </a:r>
            <a:r>
              <a:rPr lang="x-none" sz="21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מדוע הופיעו בחילה</a:t>
            </a:r>
            <a:r>
              <a:rPr lang="he-IL" sz="21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, </a:t>
            </a:r>
            <a:r>
              <a:rPr lang="x-none" sz="21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הקאות ומיעוט שתן</a:t>
            </a:r>
            <a:r>
              <a:rPr lang="x-none" sz="21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?</a:t>
            </a:r>
            <a:endParaRPr sz="21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indent="0">
              <a:buNone/>
            </a:pP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בחילה והקאות -עלייה ברמת האוראה והקריאטנין בדם גרמה לגירוי מרכז ההקאה במוח</a:t>
            </a:r>
            <a:r>
              <a:rPr lang="he-IL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.</a:t>
            </a:r>
            <a:endParaRPr sz="21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0" indent="0">
              <a:buNone/>
            </a:pP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מיעוט שתן –</a:t>
            </a:r>
            <a:r>
              <a:rPr lang="en-US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 </a:t>
            </a:r>
            <a:r>
              <a:rPr lang="en-US" sz="2100" dirty="0" err="1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Oligurea</a:t>
            </a:r>
            <a:r>
              <a:rPr lang="en-US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</a:t>
            </a:r>
            <a:r>
              <a:rPr lang="he-IL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הנובע ממיעוט בשתייה ו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כתוצאה מחסימת השופכן ע"י  האבן 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</a:rPr>
              <a:t>.</a:t>
            </a:r>
            <a:endParaRPr sz="2100" dirty="0">
              <a:solidFill>
                <a:srgbClr val="0070C0"/>
              </a:solidFill>
              <a:latin typeface="Varela Round"/>
              <a:ea typeface="Varela Round"/>
              <a:cs typeface="Varela Round"/>
            </a:endParaRPr>
          </a:p>
          <a:p>
            <a:pPr marL="0" indent="0">
              <a:buNone/>
            </a:pPr>
            <a:endParaRPr sz="2100" dirty="0">
              <a:solidFill>
                <a:srgbClr val="FF0000"/>
              </a:solidFill>
              <a:latin typeface="Varela Round"/>
              <a:ea typeface="Varela Round"/>
              <a:cs typeface="Varela Rou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x-none" sz="21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ה. הטיפול  שיינתן ע"י האורולוג?</a:t>
            </a:r>
            <a:endParaRPr sz="2100" b="1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0" indent="0">
              <a:buNone/>
            </a:pPr>
            <a:r>
              <a:rPr lang="x-none" sz="2100" b="1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טיפול שמרני</a:t>
            </a:r>
            <a:r>
              <a:rPr lang="he-IL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: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מתן משככי כאבים, נוזלים ומנוחה, בהמתנה ליציאה ספונטנית של האבן.</a:t>
            </a:r>
            <a:endParaRPr lang="he-IL" sz="21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0" indent="0">
              <a:buNone/>
            </a:pP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אם האבן לא יצאה</a:t>
            </a:r>
            <a:r>
              <a:rPr lang="he-IL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, 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נותנים </a:t>
            </a:r>
            <a:r>
              <a:rPr lang="x-none" sz="2100" b="1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תרופות מקבוצת חוסמי קולטני אלפא</a:t>
            </a:r>
            <a:r>
              <a:rPr lang="he-IL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(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לחולים הסובלים מאבנים בשופכן</a:t>
            </a:r>
            <a:r>
              <a:rPr lang="he-IL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)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,</a:t>
            </a:r>
            <a:r>
              <a:rPr lang="he-IL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שגורמות להתרפות כיווץ שרירי דופן השופכן ומזרזות את יציאת האבן. </a:t>
            </a:r>
            <a:endParaRPr sz="21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0" indent="0">
              <a:buNone/>
            </a:pPr>
            <a:r>
              <a:rPr lang="x-none" sz="2100" b="1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התערבות כירורגית בסבירות גבוהה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: אם האבן לא יוצאת לאחר </a:t>
            </a:r>
            <a:br>
              <a:rPr lang="en-US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</a:b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ארבעה עד שישה שבועות מבצעים אורטרוסקופיה אבחנתית וטיפולית,</a:t>
            </a:r>
            <a:br>
              <a:rPr lang="en-US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</a:b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בהרדמה מקומית או כללית</a:t>
            </a:r>
            <a:r>
              <a:rPr lang="he-IL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.</a:t>
            </a:r>
            <a:r>
              <a:rPr lang="x-none" sz="2100" dirty="0">
                <a:solidFill>
                  <a:srgbClr val="0070C0"/>
                </a:solidFill>
                <a:latin typeface="Varela Round"/>
                <a:ea typeface="Varela Round"/>
                <a:cs typeface="Varela Round"/>
                <a:sym typeface="David"/>
              </a:rPr>
              <a:t> </a:t>
            </a:r>
            <a:endParaRPr lang="he-IL" sz="21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marL="0" indent="0">
              <a:buNone/>
            </a:pPr>
            <a:endParaRPr sz="2100" dirty="0">
              <a:solidFill>
                <a:srgbClr val="0070C0"/>
              </a:solidFill>
              <a:latin typeface="Varela Round"/>
              <a:ea typeface="Varela Round"/>
              <a:cs typeface="Varela Round"/>
              <a:sym typeface="David"/>
            </a:endParaRPr>
          </a:p>
          <a:p>
            <a:pPr indent="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x-none" sz="2100" dirty="0">
                <a:solidFill>
                  <a:srgbClr val="00000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sz="2100" dirty="0"/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1DD990BD-835E-47EB-8AE5-6960B6CBE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063" y="4076355"/>
            <a:ext cx="3693729" cy="20578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DAA7D1-D45E-4E9F-A61F-8FC5D0C30253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4A91294-5429-4614-AA00-DF1FC095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96" y="-27793"/>
            <a:ext cx="3676709" cy="6103511"/>
          </a:xfrm>
          <a:prstGeom prst="rect">
            <a:avLst/>
          </a:prstGeom>
        </p:spPr>
      </p:pic>
      <p:sp>
        <p:nvSpPr>
          <p:cNvPr id="484" name="Google Shape;484;g8492dfd23f_0_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/>
              <a:t>סיכום - אבנים בכליות</a:t>
            </a:r>
            <a:endParaRPr sz="3200" b="1" dirty="0"/>
          </a:p>
        </p:txBody>
      </p:sp>
      <p:sp>
        <p:nvSpPr>
          <p:cNvPr id="483" name="Google Shape;483;g8492dfd23f_0_29"/>
          <p:cNvSpPr>
            <a:spLocks noGrp="1"/>
          </p:cNvSpPr>
          <p:nvPr>
            <p:ph type="pic" idx="4294967295"/>
          </p:nvPr>
        </p:nvSpPr>
        <p:spPr>
          <a:xfrm>
            <a:off x="3079102" y="900503"/>
            <a:ext cx="8761445" cy="424691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מצבים של התייבשות עלולים לגרום להתגבשות אבנים בדרכי השתן: נראה שתן מרוכז, מועט ועלייה בכמות המומסים בשתן, ברוב המקרים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אלו אבני סידן. </a:t>
            </a:r>
            <a:r>
              <a:rPr lang="he-IL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ל</a:t>
            </a:r>
            <a:r>
              <a:rPr lang="x-none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מניעה </a:t>
            </a:r>
            <a:r>
              <a:rPr lang="he-IL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</a:t>
            </a:r>
            <a:r>
              <a:rPr lang="x-none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ראשונית</a:t>
            </a:r>
            <a:r>
              <a:rPr lang="he-IL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,</a:t>
            </a:r>
            <a:r>
              <a:rPr lang="x-none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שתייה של כ- 2 ליטר </a:t>
            </a:r>
            <a:r>
              <a:rPr lang="he-IL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מים </a:t>
            </a:r>
            <a:r>
              <a:rPr lang="x-none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ביום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r>
              <a:rPr lang="he-IL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קיימת חשיבות רבה למניעת היווצרות האבנים.</a:t>
            </a:r>
            <a:endParaRPr lang="he-IL" sz="2200" dirty="0">
              <a:solidFill>
                <a:schemeClr val="tx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he-IL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במניעה השניונית 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קיימים טיפולים שונים להוצאת האבנים מדרכי השתן 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וקיום מעקב </a:t>
            </a:r>
            <a:r>
              <a:rPr lang="he-IL" sz="2200" dirty="0" err="1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מעקב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אחר מטופלים שעברו טיפולים אלו. </a:t>
            </a:r>
            <a:r>
              <a:rPr lang="x-none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אם מצב זה לא מטופל בזמן</a:t>
            </a:r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r>
              <a:rPr lang="x-none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מצב של אבנים </a:t>
            </a:r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</a:t>
            </a:r>
            <a:r>
              <a:rPr lang="x-none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כליות עלול להידרדר</a:t>
            </a:r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לאי ספיקת כליות חריפה</a:t>
            </a:r>
            <a:r>
              <a:rPr lang="x-none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200" dirty="0">
                <a:solidFill>
                  <a:srgbClr val="231F2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&gt;&gt; </a:t>
            </a:r>
            <a:r>
              <a:rPr lang="x-none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לאי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ספיקת כליות כרונית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</a:t>
            </a:r>
            <a:r>
              <a:rPr lang="he-IL" sz="22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sz="22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03FEB-2B33-4C78-8B7B-EECCBBF1CF6D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75;g7fe7427d85_5_336">
            <a:extLst>
              <a:ext uri="{FF2B5EF4-FFF2-40B4-BE49-F238E27FC236}">
                <a16:creationId xmlns:a16="http://schemas.microsoft.com/office/drawing/2014/main" id="{CC67D874-C3B6-4916-A6D7-2ECCE5B83DE0}"/>
              </a:ext>
            </a:extLst>
          </p:cNvPr>
          <p:cNvSpPr/>
          <p:nvPr/>
        </p:nvSpPr>
        <p:spPr>
          <a:xfrm>
            <a:off x="4588992" y="3640285"/>
            <a:ext cx="3050841" cy="523546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lang="he-IL" sz="2400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David"/>
            </a:endParaRPr>
          </a:p>
        </p:txBody>
      </p:sp>
      <p:cxnSp>
        <p:nvCxnSpPr>
          <p:cNvPr id="16" name="Google Shape;377;g7fe7427d85_5_336">
            <a:extLst>
              <a:ext uri="{FF2B5EF4-FFF2-40B4-BE49-F238E27FC236}">
                <a16:creationId xmlns:a16="http://schemas.microsoft.com/office/drawing/2014/main" id="{62B4265D-321C-4D18-8A75-746D3D97C8D0}"/>
              </a:ext>
            </a:extLst>
          </p:cNvPr>
          <p:cNvCxnSpPr>
            <a:cxnSpLocks/>
          </p:cNvCxnSpPr>
          <p:nvPr/>
        </p:nvCxnSpPr>
        <p:spPr>
          <a:xfrm>
            <a:off x="6179423" y="1852245"/>
            <a:ext cx="0" cy="594367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Google Shape;378;g7fe7427d85_5_336">
            <a:extLst>
              <a:ext uri="{FF2B5EF4-FFF2-40B4-BE49-F238E27FC236}">
                <a16:creationId xmlns:a16="http://schemas.microsoft.com/office/drawing/2014/main" id="{592CEB21-32E3-45EB-9B59-A21E3A350756}"/>
              </a:ext>
            </a:extLst>
          </p:cNvPr>
          <p:cNvSpPr/>
          <p:nvPr/>
        </p:nvSpPr>
        <p:spPr>
          <a:xfrm>
            <a:off x="3989176" y="1153038"/>
            <a:ext cx="4229767" cy="778176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סימפטומים: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כאבים עוויתיים באזור הכליות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 לכוון </a:t>
            </a:r>
            <a:r>
              <a:rPr lang="he-IL" sz="2400" dirty="0" err="1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המפסעה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20" name="Google Shape;383;g7fe7427d85_5_336">
            <a:extLst>
              <a:ext uri="{FF2B5EF4-FFF2-40B4-BE49-F238E27FC236}">
                <a16:creationId xmlns:a16="http://schemas.microsoft.com/office/drawing/2014/main" id="{A0DD778C-8ECA-434E-95ED-D1F12F6A8942}"/>
              </a:ext>
            </a:extLst>
          </p:cNvPr>
          <p:cNvSpPr/>
          <p:nvPr/>
        </p:nvSpPr>
        <p:spPr>
          <a:xfrm>
            <a:off x="4282771" y="4789955"/>
            <a:ext cx="3679599" cy="737294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21" name="Google Shape;384;g7fe7427d85_5_336">
            <a:extLst>
              <a:ext uri="{FF2B5EF4-FFF2-40B4-BE49-F238E27FC236}">
                <a16:creationId xmlns:a16="http://schemas.microsoft.com/office/drawing/2014/main" id="{0BE36A5E-DF51-4C2F-A4B2-343F3E509653}"/>
              </a:ext>
            </a:extLst>
          </p:cNvPr>
          <p:cNvSpPr/>
          <p:nvPr/>
        </p:nvSpPr>
        <p:spPr>
          <a:xfrm>
            <a:off x="808893" y="6036955"/>
            <a:ext cx="3805592" cy="600234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אבנים 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קטנות תצאנה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בשתן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22" name="Google Shape;386;g7fe7427d85_5_336">
            <a:extLst>
              <a:ext uri="{FF2B5EF4-FFF2-40B4-BE49-F238E27FC236}">
                <a16:creationId xmlns:a16="http://schemas.microsoft.com/office/drawing/2014/main" id="{8108CE0E-AF7C-4233-8632-28DD3DBF9EBC}"/>
              </a:ext>
            </a:extLst>
          </p:cNvPr>
          <p:cNvSpPr/>
          <p:nvPr/>
        </p:nvSpPr>
        <p:spPr>
          <a:xfrm>
            <a:off x="5999790" y="6075936"/>
            <a:ext cx="3155454" cy="508145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David"/>
            </a:endParaRPr>
          </a:p>
        </p:txBody>
      </p:sp>
      <p:cxnSp>
        <p:nvCxnSpPr>
          <p:cNvPr id="25" name="Google Shape;377;g7fe7427d85_5_336">
            <a:extLst>
              <a:ext uri="{FF2B5EF4-FFF2-40B4-BE49-F238E27FC236}">
                <a16:creationId xmlns:a16="http://schemas.microsoft.com/office/drawing/2014/main" id="{EAC0E466-18F8-4A92-86CC-74B71037B034}"/>
              </a:ext>
            </a:extLst>
          </p:cNvPr>
          <p:cNvCxnSpPr>
            <a:cxnSpLocks/>
          </p:cNvCxnSpPr>
          <p:nvPr/>
        </p:nvCxnSpPr>
        <p:spPr>
          <a:xfrm>
            <a:off x="6179423" y="3009977"/>
            <a:ext cx="0" cy="63661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Google Shape;377;g7fe7427d85_5_336">
            <a:extLst>
              <a:ext uri="{FF2B5EF4-FFF2-40B4-BE49-F238E27FC236}">
                <a16:creationId xmlns:a16="http://schemas.microsoft.com/office/drawing/2014/main" id="{776C6135-B60E-46EB-B7C9-B0AFEE2757F8}"/>
              </a:ext>
            </a:extLst>
          </p:cNvPr>
          <p:cNvCxnSpPr>
            <a:cxnSpLocks/>
          </p:cNvCxnSpPr>
          <p:nvPr/>
        </p:nvCxnSpPr>
        <p:spPr>
          <a:xfrm>
            <a:off x="6179423" y="4118168"/>
            <a:ext cx="0" cy="63661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Google Shape;377;g7fe7427d85_5_336">
            <a:extLst>
              <a:ext uri="{FF2B5EF4-FFF2-40B4-BE49-F238E27FC236}">
                <a16:creationId xmlns:a16="http://schemas.microsoft.com/office/drawing/2014/main" id="{8BC1059C-C918-46B6-B5E3-C46D0080854C}"/>
              </a:ext>
            </a:extLst>
          </p:cNvPr>
          <p:cNvCxnSpPr>
            <a:cxnSpLocks/>
          </p:cNvCxnSpPr>
          <p:nvPr/>
        </p:nvCxnSpPr>
        <p:spPr>
          <a:xfrm flipH="1">
            <a:off x="4407877" y="5562418"/>
            <a:ext cx="986100" cy="40277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Google Shape;377;g7fe7427d85_5_336">
            <a:extLst>
              <a:ext uri="{FF2B5EF4-FFF2-40B4-BE49-F238E27FC236}">
                <a16:creationId xmlns:a16="http://schemas.microsoft.com/office/drawing/2014/main" id="{6F50BE8F-BC39-478F-B225-0DB4E3D8FE35}"/>
              </a:ext>
            </a:extLst>
          </p:cNvPr>
          <p:cNvCxnSpPr>
            <a:cxnSpLocks/>
          </p:cNvCxnSpPr>
          <p:nvPr/>
        </p:nvCxnSpPr>
        <p:spPr>
          <a:xfrm>
            <a:off x="6397652" y="5579573"/>
            <a:ext cx="966481" cy="44403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6" name="Picture 35" descr="A picture containing table, white&#10;&#10;Description automatically generated">
            <a:extLst>
              <a:ext uri="{FF2B5EF4-FFF2-40B4-BE49-F238E27FC236}">
                <a16:creationId xmlns:a16="http://schemas.microsoft.com/office/drawing/2014/main" id="{5E4973F9-C047-4A1F-9416-17B4783AC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443" y="1931214"/>
            <a:ext cx="3781557" cy="244809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60AF4C2-B0C4-4879-858A-A500E5827749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1" name="Google Shape;381;g7fe7427d85_5_336">
            <a:extLst>
              <a:ext uri="{FF2B5EF4-FFF2-40B4-BE49-F238E27FC236}">
                <a16:creationId xmlns:a16="http://schemas.microsoft.com/office/drawing/2014/main" id="{BBDEB078-768B-4050-88C4-95F58637D401}"/>
              </a:ext>
            </a:extLst>
          </p:cNvPr>
          <p:cNvSpPr/>
          <p:nvPr/>
        </p:nvSpPr>
        <p:spPr>
          <a:xfrm>
            <a:off x="3999531" y="2446612"/>
            <a:ext cx="4229762" cy="558853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1">
              <a:buFont typeface="Arial"/>
              <a:buNone/>
            </a:pPr>
            <a:endParaRPr lang="he-IL"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  <a:p>
            <a:pPr marL="0" lvl="0" indent="0" algn="ctr" rtl="1">
              <a:buFont typeface="Arial"/>
              <a:buNone/>
            </a:pP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49" name="Google Shape;387;g7fe7427d85_5_336">
            <a:extLst>
              <a:ext uri="{FF2B5EF4-FFF2-40B4-BE49-F238E27FC236}">
                <a16:creationId xmlns:a16="http://schemas.microsoft.com/office/drawing/2014/main" id="{EE91870C-25EF-454E-8B4F-A0A8D3C3835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41343" y="-29573"/>
            <a:ext cx="10551346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Clr>
                <a:srgbClr val="192A72"/>
              </a:buClr>
              <a:buSzPts val="40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algn="ctr"/>
            <a:br>
              <a:rPr lang="he-IL" b="1" dirty="0">
                <a:sym typeface="David"/>
              </a:rPr>
            </a:br>
            <a:br>
              <a:rPr lang="he-IL" b="1" dirty="0">
                <a:sym typeface="David"/>
              </a:rPr>
            </a:br>
            <a:r>
              <a:rPr lang="he-IL" b="1" dirty="0">
                <a:sym typeface="David"/>
              </a:rPr>
              <a:t>מטלה:</a:t>
            </a:r>
            <a:r>
              <a:rPr lang="en-US" b="1" dirty="0">
                <a:sym typeface="David"/>
              </a:rPr>
              <a:t> </a:t>
            </a:r>
            <a:r>
              <a:rPr lang="he-IL" b="1" dirty="0">
                <a:sym typeface="David"/>
              </a:rPr>
              <a:t>מה קורה מהופעת הסימפטומים </a:t>
            </a:r>
            <a:br>
              <a:rPr lang="en-US" b="1" dirty="0">
                <a:sym typeface="David"/>
              </a:rPr>
            </a:br>
            <a:r>
              <a:rPr lang="he-IL" b="1" dirty="0">
                <a:sym typeface="David"/>
              </a:rPr>
              <a:t>ועד הטיפול במטופל?</a:t>
            </a:r>
            <a:br>
              <a:rPr lang="he-IL" b="1" dirty="0">
                <a:sym typeface="David"/>
              </a:rPr>
            </a:br>
            <a:endParaRPr b="1" dirty="0">
              <a:sym typeface="David"/>
            </a:endParaRPr>
          </a:p>
        </p:txBody>
      </p:sp>
      <p:pic>
        <p:nvPicPr>
          <p:cNvPr id="19" name="Picture 5" descr="A picture containing clothing, indoor, front, man&#10;&#10;Description automatically generated">
            <a:extLst>
              <a:ext uri="{FF2B5EF4-FFF2-40B4-BE49-F238E27FC236}">
                <a16:creationId xmlns:a16="http://schemas.microsoft.com/office/drawing/2014/main" id="{A4C2D129-1720-49F7-8CA2-8DB854C703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042" y="1118308"/>
            <a:ext cx="2722529" cy="236059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fe7427d85_5_336"/>
          <p:cNvSpPr/>
          <p:nvPr/>
        </p:nvSpPr>
        <p:spPr>
          <a:xfrm>
            <a:off x="4911529" y="3608462"/>
            <a:ext cx="3050841" cy="523546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David"/>
              </a:rPr>
              <a:t>ממצא: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David"/>
              </a:rPr>
              <a:t>אבנים בכליות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David"/>
            </a:endParaRPr>
          </a:p>
        </p:txBody>
      </p:sp>
      <p:cxnSp>
        <p:nvCxnSpPr>
          <p:cNvPr id="377" name="Google Shape;377;g7fe7427d85_5_336"/>
          <p:cNvCxnSpPr>
            <a:cxnSpLocks/>
          </p:cNvCxnSpPr>
          <p:nvPr/>
        </p:nvCxnSpPr>
        <p:spPr>
          <a:xfrm>
            <a:off x="6179423" y="1783081"/>
            <a:ext cx="0" cy="63661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78" name="Google Shape;378;g7fe7427d85_5_336"/>
          <p:cNvSpPr/>
          <p:nvPr/>
        </p:nvSpPr>
        <p:spPr>
          <a:xfrm>
            <a:off x="4142450" y="1096533"/>
            <a:ext cx="4229767" cy="778176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סימפטומים: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כאבים עוויתיים באזור הכליות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 לכוון </a:t>
            </a:r>
            <a:r>
              <a:rPr lang="he-IL" sz="2400" dirty="0" err="1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המפסעה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380" name="Google Shape;380;g7fe7427d85_5_336"/>
          <p:cNvSpPr/>
          <p:nvPr/>
        </p:nvSpPr>
        <p:spPr>
          <a:xfrm>
            <a:off x="6979626" y="3771900"/>
            <a:ext cx="14700" cy="42300"/>
          </a:xfrm>
          <a:prstGeom prst="rect">
            <a:avLst/>
          </a:prstGeom>
          <a:solidFill>
            <a:srgbClr val="C7E6A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81" name="Google Shape;381;g7fe7427d85_5_336"/>
          <p:cNvSpPr/>
          <p:nvPr/>
        </p:nvSpPr>
        <p:spPr>
          <a:xfrm>
            <a:off x="4064541" y="2398932"/>
            <a:ext cx="4229763" cy="502601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buFont typeface="Arial"/>
              <a:buNone/>
            </a:pP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אבחון: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הדמייה ובדיקות מעבדה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383" name="Google Shape;383;g7fe7427d85_5_336"/>
          <p:cNvSpPr/>
          <p:nvPr/>
        </p:nvSpPr>
        <p:spPr>
          <a:xfrm>
            <a:off x="4282771" y="4789955"/>
            <a:ext cx="3679599" cy="737294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טיפול שמרני 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(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שתיה רבה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,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 מנוחה ומעקב רפואי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)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384" name="Google Shape;384;g7fe7427d85_5_336"/>
          <p:cNvSpPr/>
          <p:nvPr/>
        </p:nvSpPr>
        <p:spPr>
          <a:xfrm>
            <a:off x="2551641" y="6036955"/>
            <a:ext cx="2062843" cy="600234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אבנים </a:t>
            </a:r>
            <a:r>
              <a:rPr lang="he-IL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קטנות תצאנה </a:t>
            </a:r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</a:rPr>
              <a:t>בשתן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</a:endParaRPr>
          </a:p>
        </p:txBody>
      </p:sp>
      <p:sp>
        <p:nvSpPr>
          <p:cNvPr id="386" name="Google Shape;386;g7fe7427d85_5_336"/>
          <p:cNvSpPr/>
          <p:nvPr/>
        </p:nvSpPr>
        <p:spPr>
          <a:xfrm>
            <a:off x="5859592" y="6241181"/>
            <a:ext cx="2166600" cy="342900"/>
          </a:xfrm>
          <a:prstGeom prst="rect">
            <a:avLst/>
          </a:prstGeom>
          <a:solidFill>
            <a:srgbClr val="C7E6A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1"/>
            <a:r>
              <a:rPr lang="x-none" sz="2400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David"/>
              </a:rPr>
              <a:t>טיפול כירורגי</a:t>
            </a:r>
            <a:endParaRPr sz="2400" dirty="0">
              <a:solidFill>
                <a:srgbClr val="002060"/>
              </a:solidFill>
              <a:latin typeface="Varela Round"/>
              <a:ea typeface="Varela Round"/>
              <a:cs typeface="Varela Round"/>
              <a:sym typeface="David"/>
            </a:endParaRPr>
          </a:p>
        </p:txBody>
      </p:sp>
      <p:sp>
        <p:nvSpPr>
          <p:cNvPr id="387" name="Google Shape;387;g7fe7427d85_5_336"/>
          <p:cNvSpPr txBox="1"/>
          <p:nvPr/>
        </p:nvSpPr>
        <p:spPr>
          <a:xfrm>
            <a:off x="434461" y="181678"/>
            <a:ext cx="11648681" cy="74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Clr>
                <a:srgbClr val="192A72"/>
              </a:buClr>
              <a:buSzPts val="4000"/>
              <a:buFont typeface="Varela Round"/>
              <a:buNone/>
              <a:defRPr sz="32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he-IL" sz="3600" b="1" dirty="0">
                <a:sym typeface="David"/>
              </a:rPr>
              <a:t>מה קורה מהופעת הסימפטומים ועד הטיפול במטופל?</a:t>
            </a:r>
            <a:endParaRPr sz="3600" b="1" dirty="0">
              <a:sym typeface="David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F74D2D8-3E1D-4F37-AE2D-EC0163C7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626" y="5282286"/>
            <a:ext cx="1408051" cy="1307476"/>
          </a:xfrm>
          <a:prstGeom prst="rect">
            <a:avLst/>
          </a:prstGeom>
          <a:solidFill>
            <a:srgbClr val="C7E6A4"/>
          </a:solidFill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1547B3EF-032B-4883-8AB3-EA3D681C0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425007" y="5601688"/>
            <a:ext cx="715083" cy="1408051"/>
          </a:xfrm>
          <a:prstGeom prst="rect">
            <a:avLst/>
          </a:prstGeom>
          <a:solidFill>
            <a:srgbClr val="C7E6A4"/>
          </a:solidFill>
        </p:spPr>
      </p:pic>
      <p:cxnSp>
        <p:nvCxnSpPr>
          <p:cNvPr id="22" name="Google Shape;377;g7fe7427d85_5_336">
            <a:extLst>
              <a:ext uri="{FF2B5EF4-FFF2-40B4-BE49-F238E27FC236}">
                <a16:creationId xmlns:a16="http://schemas.microsoft.com/office/drawing/2014/main" id="{91479484-D18D-4F41-8EE4-3F9031EBBA30}"/>
              </a:ext>
            </a:extLst>
          </p:cNvPr>
          <p:cNvCxnSpPr>
            <a:cxnSpLocks/>
          </p:cNvCxnSpPr>
          <p:nvPr/>
        </p:nvCxnSpPr>
        <p:spPr>
          <a:xfrm>
            <a:off x="6179422" y="2901533"/>
            <a:ext cx="0" cy="63661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Google Shape;377;g7fe7427d85_5_336">
            <a:extLst>
              <a:ext uri="{FF2B5EF4-FFF2-40B4-BE49-F238E27FC236}">
                <a16:creationId xmlns:a16="http://schemas.microsoft.com/office/drawing/2014/main" id="{C556A6B0-0B25-41E2-AD02-AF928C8D09A0}"/>
              </a:ext>
            </a:extLst>
          </p:cNvPr>
          <p:cNvCxnSpPr>
            <a:cxnSpLocks/>
          </p:cNvCxnSpPr>
          <p:nvPr/>
        </p:nvCxnSpPr>
        <p:spPr>
          <a:xfrm>
            <a:off x="6179423" y="4118168"/>
            <a:ext cx="0" cy="636618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Google Shape;377;g7fe7427d85_5_336">
            <a:extLst>
              <a:ext uri="{FF2B5EF4-FFF2-40B4-BE49-F238E27FC236}">
                <a16:creationId xmlns:a16="http://schemas.microsoft.com/office/drawing/2014/main" id="{6E243CD0-0464-4077-8687-6F005FCCD710}"/>
              </a:ext>
            </a:extLst>
          </p:cNvPr>
          <p:cNvCxnSpPr>
            <a:cxnSpLocks/>
          </p:cNvCxnSpPr>
          <p:nvPr/>
        </p:nvCxnSpPr>
        <p:spPr>
          <a:xfrm flipH="1">
            <a:off x="4407877" y="5562418"/>
            <a:ext cx="986100" cy="402770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Google Shape;377;g7fe7427d85_5_336">
            <a:extLst>
              <a:ext uri="{FF2B5EF4-FFF2-40B4-BE49-F238E27FC236}">
                <a16:creationId xmlns:a16="http://schemas.microsoft.com/office/drawing/2014/main" id="{A818E436-C50C-445B-BB35-84D57167F2A6}"/>
              </a:ext>
            </a:extLst>
          </p:cNvPr>
          <p:cNvCxnSpPr>
            <a:cxnSpLocks/>
          </p:cNvCxnSpPr>
          <p:nvPr/>
        </p:nvCxnSpPr>
        <p:spPr>
          <a:xfrm>
            <a:off x="6397652" y="5579573"/>
            <a:ext cx="966481" cy="44403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9" name="Picture 28" descr="A picture containing clothing, indoor, front, man&#10;&#10;Description automatically generated">
            <a:extLst>
              <a:ext uri="{FF2B5EF4-FFF2-40B4-BE49-F238E27FC236}">
                <a16:creationId xmlns:a16="http://schemas.microsoft.com/office/drawing/2014/main" id="{DF7F148D-EA80-45D2-8970-D2142AA87E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761" y="1040250"/>
            <a:ext cx="1450509" cy="1257677"/>
          </a:xfrm>
          <a:prstGeom prst="rect">
            <a:avLst/>
          </a:prstGeom>
        </p:spPr>
      </p:pic>
      <p:pic>
        <p:nvPicPr>
          <p:cNvPr id="30" name="Picture 29" descr="A picture containing table, holding&#10;&#10;Description automatically generated">
            <a:extLst>
              <a:ext uri="{FF2B5EF4-FFF2-40B4-BE49-F238E27FC236}">
                <a16:creationId xmlns:a16="http://schemas.microsoft.com/office/drawing/2014/main" id="{5632200D-1A71-483F-9A8A-811763A3F8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106" y="3429258"/>
            <a:ext cx="1105234" cy="1105234"/>
          </a:xfrm>
          <a:prstGeom prst="rect">
            <a:avLst/>
          </a:prstGeom>
        </p:spPr>
      </p:pic>
      <p:pic>
        <p:nvPicPr>
          <p:cNvPr id="12" name="Picture 11" descr="A picture containing person, woman, drinking, holding&#10;&#10;Description automatically generated">
            <a:extLst>
              <a:ext uri="{FF2B5EF4-FFF2-40B4-BE49-F238E27FC236}">
                <a16:creationId xmlns:a16="http://schemas.microsoft.com/office/drawing/2014/main" id="{3BD4A693-DF55-4CA9-8780-368E96329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628" y="4535924"/>
            <a:ext cx="1408051" cy="9387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A9A9168-CBE2-49C2-B9FC-E607EDCE75BF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8F8775-2290-4494-9EC7-E20283995183}"/>
              </a:ext>
            </a:extLst>
          </p:cNvPr>
          <p:cNvSpPr/>
          <p:nvPr/>
        </p:nvSpPr>
        <p:spPr>
          <a:xfrm>
            <a:off x="1135976" y="5775767"/>
            <a:ext cx="1350598" cy="979672"/>
          </a:xfrm>
          <a:prstGeom prst="ellipse">
            <a:avLst/>
          </a:prstGeom>
          <a:noFill/>
          <a:ln>
            <a:solidFill>
              <a:srgbClr val="002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F722109-B2C8-40E2-A506-042E0100E5FE}"/>
              </a:ext>
            </a:extLst>
          </p:cNvPr>
          <p:cNvSpPr/>
          <p:nvPr/>
        </p:nvSpPr>
        <p:spPr>
          <a:xfrm>
            <a:off x="8046757" y="5370851"/>
            <a:ext cx="1560555" cy="1130345"/>
          </a:xfrm>
          <a:prstGeom prst="ellipse">
            <a:avLst/>
          </a:prstGeom>
          <a:noFill/>
          <a:ln>
            <a:solidFill>
              <a:srgbClr val="002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1480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ACF6A18-5EB8-415D-B551-9BDEAC0CA7C9}"/>
              </a:ext>
            </a:extLst>
          </p:cNvPr>
          <p:cNvSpPr/>
          <p:nvPr/>
        </p:nvSpPr>
        <p:spPr>
          <a:xfrm>
            <a:off x="0" y="0"/>
            <a:ext cx="1981201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22675F-14C3-4324-8721-1B1AAF5F0019}"/>
              </a:ext>
            </a:extLst>
          </p:cNvPr>
          <p:cNvSpPr/>
          <p:nvPr/>
        </p:nvSpPr>
        <p:spPr>
          <a:xfrm>
            <a:off x="15240" y="60960"/>
            <a:ext cx="3666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https://youtu.be/W0GpIMNTPYg?t=103</a:t>
            </a:r>
            <a:endParaRPr lang="he-IL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8" name="Online Media 7" title="What causes kidney stones? - Arash Shadman">
            <a:hlinkClick r:id="" action="ppaction://media"/>
            <a:extLst>
              <a:ext uri="{FF2B5EF4-FFF2-40B4-BE49-F238E27FC236}">
                <a16:creationId xmlns:a16="http://schemas.microsoft.com/office/drawing/2014/main" id="{3A93F9ED-70C0-41C0-AFA7-CE193A0AFA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709380" y="659040"/>
            <a:ext cx="10672224" cy="6003126"/>
          </a:xfrm>
          <a:prstGeom prst="rect">
            <a:avLst/>
          </a:prstGeom>
        </p:spPr>
      </p:pic>
      <p:sp>
        <p:nvSpPr>
          <p:cNvPr id="12" name="Google Shape;702;p70">
            <a:extLst>
              <a:ext uri="{FF2B5EF4-FFF2-40B4-BE49-F238E27FC236}">
                <a16:creationId xmlns:a16="http://schemas.microsoft.com/office/drawing/2014/main" id="{BABC139E-39BE-409B-8BA6-0AC322036773}"/>
              </a:ext>
            </a:extLst>
          </p:cNvPr>
          <p:cNvSpPr txBox="1">
            <a:spLocks/>
          </p:cNvSpPr>
          <p:nvPr/>
        </p:nvSpPr>
        <p:spPr>
          <a:xfrm>
            <a:off x="3826967" y="86069"/>
            <a:ext cx="8089641" cy="61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sz="2400" b="1" dirty="0"/>
              <a:t>סרטון -מה גורם לאבנים בכליות? ארש שדמן (1:43-4:16)</a:t>
            </a:r>
          </a:p>
        </p:txBody>
      </p:sp>
    </p:spTree>
    <p:extLst>
      <p:ext uri="{BB962C8B-B14F-4D97-AF65-F5344CB8AC3E}">
        <p14:creationId xmlns:p14="http://schemas.microsoft.com/office/powerpoint/2010/main" val="520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4"/>
          <p:cNvSpPr txBox="1">
            <a:spLocks noGrp="1"/>
          </p:cNvSpPr>
          <p:nvPr>
            <p:ph type="ctrTitle"/>
          </p:nvPr>
        </p:nvSpPr>
        <p:spPr>
          <a:xfrm>
            <a:off x="228793" y="1223821"/>
            <a:ext cx="11963207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200" dirty="0"/>
              <a:t>אי ספיקת כליות חריפה</a:t>
            </a:r>
            <a:endParaRPr sz="4200" dirty="0"/>
          </a:p>
        </p:txBody>
      </p:sp>
      <p:sp>
        <p:nvSpPr>
          <p:cNvPr id="490" name="Google Shape;490;p14"/>
          <p:cNvSpPr txBox="1"/>
          <p:nvPr/>
        </p:nvSpPr>
        <p:spPr>
          <a:xfrm>
            <a:off x="107004" y="1412753"/>
            <a:ext cx="8832407" cy="8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(ARF)</a:t>
            </a:r>
            <a:r>
              <a:rPr lang="x-none" sz="42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</a:t>
            </a:r>
            <a:r>
              <a:rPr lang="x-none" sz="4200" b="1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David"/>
              </a:rPr>
              <a:t>Acute</a:t>
            </a:r>
            <a:r>
              <a:rPr lang="he-IL" sz="4200" b="1" dirty="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David"/>
              </a:rPr>
              <a:t> </a:t>
            </a:r>
            <a:r>
              <a:rPr lang="x-none" sz="42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Renal Failure</a:t>
            </a:r>
            <a:r>
              <a:rPr lang="he-IL" sz="4200" b="1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David"/>
              </a:rPr>
              <a:t>  </a:t>
            </a:r>
            <a:endParaRPr sz="4200" b="1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David"/>
            </a:endParaRPr>
          </a:p>
        </p:txBody>
      </p:sp>
      <p:sp>
        <p:nvSpPr>
          <p:cNvPr id="4" name="Google Shape;489;p14">
            <a:extLst>
              <a:ext uri="{FF2B5EF4-FFF2-40B4-BE49-F238E27FC236}">
                <a16:creationId xmlns:a16="http://schemas.microsoft.com/office/drawing/2014/main" id="{0C1B8BA9-32D2-4DC1-B9A9-F639F009C493}"/>
              </a:ext>
            </a:extLst>
          </p:cNvPr>
          <p:cNvSpPr txBox="1">
            <a:spLocks/>
          </p:cNvSpPr>
          <p:nvPr/>
        </p:nvSpPr>
        <p:spPr>
          <a:xfrm>
            <a:off x="1" y="2672917"/>
            <a:ext cx="12192000" cy="151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he-IL" sz="4200" dirty="0"/>
              <a:t>או פגיעה כלייתית חריפה</a:t>
            </a:r>
            <a:r>
              <a:rPr lang="en-US" sz="4200" dirty="0"/>
              <a:t>(AKI) Acute Kidney Injury   </a:t>
            </a:r>
          </a:p>
          <a:p>
            <a:pPr lvl="0" algn="r"/>
            <a:endParaRPr lang="he-IL" sz="4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glass, table&#10;&#10;Description automatically generated">
            <a:extLst>
              <a:ext uri="{FF2B5EF4-FFF2-40B4-BE49-F238E27FC236}">
                <a16:creationId xmlns:a16="http://schemas.microsoft.com/office/drawing/2014/main" id="{7F95A37B-6C17-4C8B-A46C-60879795F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168" y="499930"/>
            <a:ext cx="1371600" cy="2057400"/>
          </a:xfrm>
          <a:prstGeom prst="rect">
            <a:avLst/>
          </a:prstGeom>
        </p:spPr>
      </p:pic>
      <p:pic>
        <p:nvPicPr>
          <p:cNvPr id="8" name="Picture 7" descr="A close up of a womans face&#10;&#10;Description automatically generated">
            <a:extLst>
              <a:ext uri="{FF2B5EF4-FFF2-40B4-BE49-F238E27FC236}">
                <a16:creationId xmlns:a16="http://schemas.microsoft.com/office/drawing/2014/main" id="{541D2498-3CDE-4548-A27B-B9E9C65A72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726831" y="2030645"/>
            <a:ext cx="4214446" cy="4214446"/>
          </a:xfrm>
          <a:prstGeom prst="rect">
            <a:avLst/>
          </a:prstGeom>
        </p:spPr>
      </p:pic>
      <p:sp>
        <p:nvSpPr>
          <p:cNvPr id="215" name="Google Shape;215;g74ab0b144a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x-none" sz="4000" dirty="0">
                <a:sym typeface="David"/>
              </a:rPr>
              <a:t>סיפור מקרה</a:t>
            </a:r>
            <a:endParaRPr sz="4000" dirty="0">
              <a:sym typeface="David"/>
            </a:endParaRPr>
          </a:p>
        </p:txBody>
      </p:sp>
      <p:sp>
        <p:nvSpPr>
          <p:cNvPr id="216" name="Google Shape;216;g74ab0b144a_1_0"/>
          <p:cNvSpPr txBox="1"/>
          <p:nvPr/>
        </p:nvSpPr>
        <p:spPr>
          <a:xfrm>
            <a:off x="2642464" y="588711"/>
            <a:ext cx="9419834" cy="484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50800" indent="0" algn="r" rtl="1">
              <a:lnSpc>
                <a:spcPct val="150000"/>
              </a:lnSpc>
              <a:buSzPts val="2800"/>
              <a:buNone/>
              <a:defRPr sz="3200"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defRPr>
            </a:lvl1pPr>
            <a:lvl2pPr marL="914400" indent="-228600" algn="r" rtl="1">
              <a:spcBef>
                <a:spcPts val="400"/>
              </a:spcBef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indent="-228600" algn="r" rtl="1">
              <a:spcBef>
                <a:spcPts val="360"/>
              </a:spcBef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r>
              <a:rPr lang="he-IL" sz="2400" dirty="0">
                <a:sym typeface="David"/>
              </a:rPr>
              <a:t>א</a:t>
            </a:r>
            <a:r>
              <a:rPr lang="x-none" sz="2400" dirty="0">
                <a:sym typeface="David"/>
              </a:rPr>
              <a:t>'</a:t>
            </a:r>
            <a:r>
              <a:rPr lang="he-IL" sz="2400" dirty="0">
                <a:sym typeface="David"/>
              </a:rPr>
              <a:t>ס'</a:t>
            </a:r>
            <a:r>
              <a:rPr lang="x-none" sz="2400" dirty="0">
                <a:sym typeface="David"/>
              </a:rPr>
              <a:t> בת16 </a:t>
            </a:r>
            <a:r>
              <a:rPr lang="he-IL" sz="2400" dirty="0">
                <a:sym typeface="David"/>
              </a:rPr>
              <a:t> </a:t>
            </a:r>
            <a:r>
              <a:rPr lang="x-none" sz="2400" dirty="0">
                <a:sym typeface="David"/>
              </a:rPr>
              <a:t>ללא מחלות רקע, הובאה לחדר מיון בערב</a:t>
            </a:r>
            <a:r>
              <a:rPr lang="he-IL" sz="2400" dirty="0">
                <a:sym typeface="David"/>
              </a:rPr>
              <a:t> </a:t>
            </a:r>
            <a:r>
              <a:rPr lang="x-none" sz="2400" dirty="0">
                <a:sym typeface="David"/>
              </a:rPr>
              <a:t>עם </a:t>
            </a:r>
            <a:r>
              <a:rPr lang="x-none" sz="2400" dirty="0">
                <a:solidFill>
                  <a:srgbClr val="FF0000"/>
                </a:solidFill>
                <a:sym typeface="David"/>
              </a:rPr>
              <a:t>בחיל</a:t>
            </a:r>
            <a:r>
              <a:rPr lang="he-IL" sz="2400" dirty="0">
                <a:solidFill>
                  <a:srgbClr val="FF0000"/>
                </a:solidFill>
                <a:sym typeface="David"/>
              </a:rPr>
              <a:t>ה</a:t>
            </a:r>
            <a:r>
              <a:rPr lang="he-IL" sz="2400" dirty="0">
                <a:solidFill>
                  <a:schemeClr val="tx1"/>
                </a:solidFill>
                <a:sym typeface="David"/>
              </a:rPr>
              <a:t>, </a:t>
            </a:r>
            <a:r>
              <a:rPr lang="x-none" sz="2400" dirty="0">
                <a:solidFill>
                  <a:schemeClr val="tx1"/>
                </a:solidFill>
                <a:sym typeface="David"/>
              </a:rPr>
              <a:t>הקאות</a:t>
            </a:r>
            <a:r>
              <a:rPr lang="he-IL" sz="2400" dirty="0">
                <a:sym typeface="David"/>
              </a:rPr>
              <a:t>, </a:t>
            </a:r>
            <a:r>
              <a:rPr lang="x-none" sz="2400" b="1" dirty="0">
                <a:sym typeface="David"/>
              </a:rPr>
              <a:t>מיעוט במתן שתן </a:t>
            </a:r>
            <a:r>
              <a:rPr lang="x-none" sz="2400" dirty="0">
                <a:solidFill>
                  <a:srgbClr val="FF0000"/>
                </a:solidFill>
                <a:sym typeface="David"/>
              </a:rPr>
              <a:t>וכאבי ראש</a:t>
            </a:r>
            <a:r>
              <a:rPr lang="x-none" sz="2400" dirty="0">
                <a:solidFill>
                  <a:schemeClr val="tx1"/>
                </a:solidFill>
                <a:sym typeface="David"/>
              </a:rPr>
              <a:t>.</a:t>
            </a:r>
            <a:endParaRPr sz="2400" dirty="0">
              <a:solidFill>
                <a:schemeClr val="tx1"/>
              </a:solidFill>
              <a:sym typeface="David"/>
            </a:endParaRPr>
          </a:p>
          <a:p>
            <a:r>
              <a:rPr lang="he-IL" sz="2400" dirty="0">
                <a:sym typeface="David"/>
              </a:rPr>
              <a:t>א</a:t>
            </a:r>
            <a:r>
              <a:rPr lang="x-none" sz="2400" dirty="0">
                <a:sym typeface="David"/>
              </a:rPr>
              <a:t>'</a:t>
            </a:r>
            <a:r>
              <a:rPr lang="he-IL" sz="2400" dirty="0">
                <a:sym typeface="David"/>
              </a:rPr>
              <a:t>ס'</a:t>
            </a:r>
            <a:r>
              <a:rPr lang="x-none" sz="2400" dirty="0">
                <a:sym typeface="David"/>
              </a:rPr>
              <a:t> הייתה באמצע טיול שנתי</a:t>
            </a:r>
            <a:r>
              <a:rPr lang="he-IL" sz="2400" dirty="0">
                <a:sym typeface="David"/>
              </a:rPr>
              <a:t>. </a:t>
            </a:r>
            <a:r>
              <a:rPr lang="x-none" sz="2400" dirty="0">
                <a:sym typeface="David"/>
              </a:rPr>
              <a:t>היה זה יום חם במיוחד ו</a:t>
            </a:r>
            <a:r>
              <a:rPr lang="he-IL" sz="2400" dirty="0">
                <a:sym typeface="David"/>
              </a:rPr>
              <a:t>א</a:t>
            </a:r>
            <a:r>
              <a:rPr lang="x-none" sz="2400" dirty="0">
                <a:sym typeface="David"/>
              </a:rPr>
              <a:t>'</a:t>
            </a:r>
            <a:r>
              <a:rPr lang="he-IL" sz="2400" dirty="0">
                <a:sym typeface="David"/>
              </a:rPr>
              <a:t>ס'</a:t>
            </a:r>
            <a:r>
              <a:rPr lang="x-none" sz="2400" dirty="0">
                <a:sym typeface="David"/>
              </a:rPr>
              <a:t> לא שתתה במידה מספקת במהלך המסלול הרגלי. </a:t>
            </a:r>
            <a:endParaRPr sz="2400" dirty="0">
              <a:sym typeface="David"/>
            </a:endParaRPr>
          </a:p>
          <a:p>
            <a:r>
              <a:rPr lang="x-none" sz="2400" dirty="0">
                <a:sym typeface="David"/>
              </a:rPr>
              <a:t>בבדיקה לחץ הדם היה </a:t>
            </a:r>
            <a:r>
              <a:rPr lang="x-none" sz="2400" u="sng" dirty="0">
                <a:sym typeface="David"/>
              </a:rPr>
              <a:t>80/60 </a:t>
            </a:r>
            <a:r>
              <a:rPr lang="he-IL" sz="2400" u="sng" dirty="0">
                <a:sym typeface="David"/>
              </a:rPr>
              <a:t> </a:t>
            </a:r>
            <a:r>
              <a:rPr lang="x-none" sz="2400" u="sng" dirty="0">
                <a:sym typeface="David"/>
              </a:rPr>
              <a:t>מ"מ כספית. </a:t>
            </a:r>
            <a:endParaRPr sz="2400" u="sng" dirty="0">
              <a:sym typeface="David"/>
            </a:endParaRPr>
          </a:p>
          <a:p>
            <a:r>
              <a:rPr lang="x-none" sz="2400" dirty="0">
                <a:sym typeface="David"/>
              </a:rPr>
              <a:t>לבקשת הרופא נלקחו </a:t>
            </a:r>
            <a:r>
              <a:rPr lang="x-none" sz="2400" u="sng" dirty="0">
                <a:sym typeface="David"/>
              </a:rPr>
              <a:t>בדיקות דם ושתן לאוריאה וקריאטנין</a:t>
            </a:r>
            <a:r>
              <a:rPr lang="x-none" sz="2400" dirty="0">
                <a:sym typeface="David"/>
              </a:rPr>
              <a:t>, </a:t>
            </a:r>
            <a:endParaRPr sz="2400" dirty="0">
              <a:sym typeface="David"/>
            </a:endParaRPr>
          </a:p>
          <a:p>
            <a:r>
              <a:rPr lang="x-none" sz="2400" dirty="0">
                <a:sym typeface="David"/>
              </a:rPr>
              <a:t>ומיד ניתן </a:t>
            </a:r>
            <a:r>
              <a:rPr lang="x-none" sz="2400" u="sng" dirty="0">
                <a:sym typeface="David"/>
              </a:rPr>
              <a:t>עירוי נוזלים</a:t>
            </a:r>
            <a:r>
              <a:rPr lang="x-none" sz="2400" dirty="0">
                <a:sym typeface="David"/>
              </a:rPr>
              <a:t>.  </a:t>
            </a:r>
            <a:endParaRPr sz="2400" dirty="0">
              <a:sym typeface="David"/>
            </a:endParaRPr>
          </a:p>
          <a:p>
            <a:pPr marL="393700" indent="-342900">
              <a:buFont typeface="Arial" panose="020B0604020202020204" pitchFamily="34" charset="0"/>
              <a:buChar char="•"/>
            </a:pPr>
            <a:r>
              <a:rPr lang="he-IL" sz="2400" dirty="0">
                <a:sym typeface="David"/>
              </a:rPr>
              <a:t>מנה </a:t>
            </a:r>
            <a:r>
              <a:rPr lang="he-IL" sz="2400" dirty="0">
                <a:solidFill>
                  <a:srgbClr val="FF0000"/>
                </a:solidFill>
                <a:sym typeface="David"/>
              </a:rPr>
              <a:t>שני תסמינים ושלושה סימנים </a:t>
            </a:r>
            <a:r>
              <a:rPr lang="he-IL" sz="2400" dirty="0">
                <a:sym typeface="David"/>
              </a:rPr>
              <a:t>שהופיעו אצל </a:t>
            </a:r>
            <a:r>
              <a:rPr lang="he-IL" sz="2400" dirty="0" err="1">
                <a:sym typeface="David"/>
              </a:rPr>
              <a:t>א'ס</a:t>
            </a:r>
            <a:r>
              <a:rPr lang="he-IL" sz="2400" dirty="0">
                <a:sym typeface="David"/>
              </a:rPr>
              <a:t>'.</a:t>
            </a:r>
            <a:r>
              <a:rPr lang="x-none" sz="2400" dirty="0">
                <a:sym typeface="David"/>
              </a:rPr>
              <a:t> </a:t>
            </a:r>
            <a:endParaRPr sz="2400" dirty="0">
              <a:sym typeface="Davi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CFAEA-E650-4C2B-9BFB-8FA345C64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77" y="386505"/>
            <a:ext cx="1487880" cy="1415248"/>
          </a:xfrm>
          <a:prstGeom prst="rect">
            <a:avLst/>
          </a:prstGeom>
        </p:spPr>
      </p:pic>
      <p:pic>
        <p:nvPicPr>
          <p:cNvPr id="3" name="Picture 2" descr="A picture containing comb, brush&#10;&#10;Description automatically generated">
            <a:extLst>
              <a:ext uri="{FF2B5EF4-FFF2-40B4-BE49-F238E27FC236}">
                <a16:creationId xmlns:a16="http://schemas.microsoft.com/office/drawing/2014/main" id="{78AABF11-CB23-445E-BABB-D37CF1861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698" y="4249898"/>
            <a:ext cx="1564748" cy="1564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5917F-91BB-4FD9-A209-36A47962959E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21715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76fdb4cb79_6_30"/>
          <p:cNvSpPr txBox="1"/>
          <p:nvPr/>
        </p:nvSpPr>
        <p:spPr>
          <a:xfrm>
            <a:off x="70338" y="1029962"/>
            <a:ext cx="11605146" cy="57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lvl="0" algn="r" rtl="1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he-IL" sz="2200" dirty="0">
                <a:solidFill>
                  <a:schemeClr val="tx2">
                    <a:lumMod val="10000"/>
                  </a:schemeClr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1. 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מה לדעתך יהיו תוצאות בדיקת </a:t>
            </a:r>
            <a:r>
              <a:rPr lang="x-none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האוריאה והקראטנין בדם ובשתן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הסבר.</a:t>
            </a:r>
            <a:endParaRPr sz="2200" dirty="0">
              <a:solidFill>
                <a:schemeClr val="dk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algn="r" rtl="1">
              <a:spcBef>
                <a:spcPts val="0"/>
              </a:spcBef>
              <a:spcAft>
                <a:spcPts val="0"/>
              </a:spcAft>
            </a:pPr>
            <a:endParaRPr sz="2200" dirty="0">
              <a:solidFill>
                <a:schemeClr val="dk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lvl="0" algn="r" rtl="1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2. 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הסבר מדוע הייתה </a:t>
            </a:r>
            <a:r>
              <a:rPr lang="x-none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ירידה בלחץ הדם?</a:t>
            </a:r>
            <a:endParaRPr sz="2200" dirty="0">
              <a:solidFill>
                <a:srgbClr val="FF000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r" rtl="1">
              <a:spcBef>
                <a:spcPts val="0"/>
              </a:spcBef>
              <a:spcAft>
                <a:spcPts val="0"/>
              </a:spcAft>
            </a:pPr>
            <a:endParaRPr sz="2200" dirty="0">
              <a:solidFill>
                <a:schemeClr val="dk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algn="r" rtl="1">
              <a:buSzPts val="3000"/>
            </a:pPr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3. 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הסבר מדוע הופיע </a:t>
            </a:r>
            <a:r>
              <a:rPr lang="x-none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כאב ראש?</a:t>
            </a:r>
            <a:endParaRPr sz="2200" dirty="0">
              <a:solidFill>
                <a:srgbClr val="FF000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algn="r" rtl="1">
              <a:spcBef>
                <a:spcPts val="0"/>
              </a:spcBef>
              <a:spcAft>
                <a:spcPts val="0"/>
              </a:spcAft>
            </a:pPr>
            <a:endParaRPr sz="22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lvl="0" algn="r" rtl="1">
              <a:buSzPts val="3000"/>
            </a:pPr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4. 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מדוע ניתן </a:t>
            </a:r>
            <a:r>
              <a:rPr lang="x-none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עירוי נוזלים</a:t>
            </a:r>
            <a:r>
              <a:rPr lang="he-IL" sz="22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?</a:t>
            </a:r>
            <a:endParaRPr sz="2200" dirty="0">
              <a:solidFill>
                <a:srgbClr val="FF000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algn="r" rtl="1">
              <a:spcBef>
                <a:spcPts val="0"/>
              </a:spcBef>
              <a:spcAft>
                <a:spcPts val="0"/>
              </a:spcAft>
            </a:pPr>
            <a:endParaRPr sz="22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lvl="0" algn="r" rtl="1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5. 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האם הפגיעה אצל </a:t>
            </a:r>
            <a:r>
              <a:rPr lang="he-IL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'</a:t>
            </a:r>
            <a:r>
              <a:rPr lang="he-IL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ס'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היא פגיעה טרום כלייתית</a:t>
            </a:r>
            <a:r>
              <a:rPr lang="he-IL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כלייתית או פוסט כלייתית</a:t>
            </a:r>
            <a:r>
              <a:rPr lang="he-IL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? </a:t>
            </a:r>
            <a:r>
              <a:rPr lang="x-none" sz="22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הסבר.</a:t>
            </a:r>
            <a:endParaRPr sz="2200" dirty="0">
              <a:solidFill>
                <a:schemeClr val="dk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lvl="0" algn="r" rtl="1">
              <a:spcBef>
                <a:spcPts val="0"/>
              </a:spcBef>
              <a:spcAft>
                <a:spcPts val="0"/>
              </a:spcAft>
              <a:buSzPts val="3000"/>
            </a:pPr>
            <a:endParaRPr sz="22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algn="r" rtl="1">
              <a:spcBef>
                <a:spcPts val="0"/>
              </a:spcBef>
              <a:spcAft>
                <a:spcPts val="0"/>
              </a:spcAft>
            </a:pPr>
            <a:endParaRPr sz="22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algn="r" rtl="1">
              <a:spcBef>
                <a:spcPts val="0"/>
              </a:spcBef>
              <a:spcAft>
                <a:spcPts val="0"/>
              </a:spcAft>
            </a:pPr>
            <a:r>
              <a:rPr lang="x-none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sz="22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pic>
        <p:nvPicPr>
          <p:cNvPr id="512" name="Google Shape;512;g76fdb4cb79_6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23" y="2195935"/>
            <a:ext cx="3237100" cy="1608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7FC87-0D7C-451C-949F-FE917084A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שאלות</a:t>
            </a:r>
            <a:endParaRPr lang="en-US" sz="40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9"/>
          <p:cNvSpPr txBox="1"/>
          <p:nvPr/>
        </p:nvSpPr>
        <p:spPr>
          <a:xfrm>
            <a:off x="2870796" y="324925"/>
            <a:ext cx="6875258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x-none" sz="4800" b="1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אי ספיקה כלייתית חריפה</a:t>
            </a:r>
            <a:endParaRPr sz="4800" b="1" dirty="0">
              <a:solidFill>
                <a:schemeClr val="dk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519" name="Google Shape;519;p9"/>
          <p:cNvSpPr txBox="1"/>
          <p:nvPr/>
        </p:nvSpPr>
        <p:spPr>
          <a:xfrm>
            <a:off x="307800" y="1038754"/>
            <a:ext cx="11732326" cy="3480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>
              <a:lnSpc>
                <a:spcPct val="150000"/>
              </a:lnSpc>
            </a:pPr>
            <a:r>
              <a:rPr lang="x-none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ספיקה כלייתית </a:t>
            </a:r>
            <a:r>
              <a:rPr lang="x-none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היא תהליך של הרחקת עודפי חומרים וחומרי פסולת </a:t>
            </a:r>
            <a:r>
              <a:rPr lang="en-US" sz="3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</a:t>
            </a:r>
            <a:r>
              <a:rPr lang="x-none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נוזלים</a:t>
            </a:r>
            <a:r>
              <a:rPr lang="en-US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r>
              <a:rPr lang="x-none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נתרן, תרופות</a:t>
            </a:r>
            <a:r>
              <a:rPr lang="he-IL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) </a:t>
            </a:r>
            <a:r>
              <a:rPr lang="x-none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מנפח מסוים של דם ביחידת זמן</a:t>
            </a:r>
            <a:r>
              <a:rPr lang="he-IL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</a:t>
            </a:r>
            <a:r>
              <a:rPr lang="x-none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sz="2400" dirty="0">
              <a:solidFill>
                <a:schemeClr val="dk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lvl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x-none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אי ספיקה כלייתית חריפה </a:t>
            </a:r>
            <a:r>
              <a:rPr lang="x-none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היא </a:t>
            </a:r>
            <a:r>
              <a:rPr lang="x-none" sz="24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הפרעה חדה ופתאומית </a:t>
            </a:r>
            <a:r>
              <a:rPr lang="x-none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בתפקוד הכליות מתבטאת בירידה בקצב הסינון הכיליתי ומתרחשת תוך שעות</a:t>
            </a:r>
            <a:r>
              <a:rPr lang="he-IL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</a:t>
            </a:r>
          </a:p>
          <a:p>
            <a:pPr marL="38100" lvl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x-none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זהו</a:t>
            </a:r>
            <a:r>
              <a:rPr lang="x-none" sz="3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400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מצב הפיך</a:t>
            </a:r>
            <a:r>
              <a:rPr lang="he-IL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r>
              <a:rPr lang="x-none" sz="2400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אך ללא טיפול היא עלולה להתפתח לאי-ספיקת כליות כרונית, מצב בלתי הפיך המתבטא  בנזק קבוע לתאי הכליה.</a:t>
            </a:r>
            <a:endParaRPr sz="2400" dirty="0">
              <a:solidFill>
                <a:schemeClr val="dk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6fdb4cb79_6_89"/>
          <p:cNvSpPr txBox="1">
            <a:spLocks noGrp="1"/>
          </p:cNvSpPr>
          <p:nvPr>
            <p:ph type="title"/>
          </p:nvPr>
        </p:nvSpPr>
        <p:spPr>
          <a:xfrm>
            <a:off x="3615396" y="128688"/>
            <a:ext cx="4609583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000" dirty="0">
                <a:latin typeface="Varela Round" panose="00000500000000000000" charset="-79"/>
                <a:cs typeface="Varela Round" panose="00000500000000000000" charset="-79"/>
              </a:rPr>
              <a:t>מבנה מערכת השתן</a:t>
            </a:r>
            <a:endParaRPr sz="4000" dirty="0">
              <a:latin typeface="Varela Round" panose="00000500000000000000" charset="-79"/>
              <a:cs typeface="Varela Round" panose="00000500000000000000" charset="-79"/>
            </a:endParaRPr>
          </a:p>
        </p:txBody>
      </p:sp>
      <p:pic>
        <p:nvPicPr>
          <p:cNvPr id="132" name="Google Shape;132;g76fdb4cb79_6_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1411" y="1164135"/>
            <a:ext cx="6584950" cy="56927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E640F09E-625B-4337-9660-175840775A4D}"/>
              </a:ext>
            </a:extLst>
          </p:cNvPr>
          <p:cNvSpPr txBox="1"/>
          <p:nvPr/>
        </p:nvSpPr>
        <p:spPr>
          <a:xfrm>
            <a:off x="6645348" y="1094893"/>
            <a:ext cx="191468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303A36D-B0BA-4D53-9AFC-311948B0FAAA}"/>
              </a:ext>
            </a:extLst>
          </p:cNvPr>
          <p:cNvSpPr txBox="1"/>
          <p:nvPr/>
        </p:nvSpPr>
        <p:spPr>
          <a:xfrm>
            <a:off x="7454249" y="3903534"/>
            <a:ext cx="147792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שופכן שמאלי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0D534AF-D6D7-44AF-8CE1-2A3D14E732D3}"/>
              </a:ext>
            </a:extLst>
          </p:cNvPr>
          <p:cNvSpPr txBox="1"/>
          <p:nvPr/>
        </p:nvSpPr>
        <p:spPr>
          <a:xfrm>
            <a:off x="2704214" y="3950426"/>
            <a:ext cx="147792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שופכן ימני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063DEE8-1FE4-44BF-B10F-3C9BE4E2D0D1}"/>
              </a:ext>
            </a:extLst>
          </p:cNvPr>
          <p:cNvSpPr txBox="1"/>
          <p:nvPr/>
        </p:nvSpPr>
        <p:spPr>
          <a:xfrm>
            <a:off x="4433777" y="6432167"/>
            <a:ext cx="110578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שופכה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BF22CB42-A063-4518-8B15-87C08B26BE0A}"/>
              </a:ext>
            </a:extLst>
          </p:cNvPr>
          <p:cNvSpPr txBox="1"/>
          <p:nvPr/>
        </p:nvSpPr>
        <p:spPr>
          <a:xfrm>
            <a:off x="4884706" y="5079238"/>
            <a:ext cx="1531088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שלפוחית השתן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76fdb4cb79_0_0"/>
          <p:cNvSpPr txBox="1">
            <a:spLocks noGrp="1"/>
          </p:cNvSpPr>
          <p:nvPr>
            <p:ph type="ctrTitle"/>
          </p:nvPr>
        </p:nvSpPr>
        <p:spPr>
          <a:xfrm>
            <a:off x="2551600" y="127909"/>
            <a:ext cx="6922277" cy="63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אטיולוגיה - אי-ספיקת כליות חריפה</a:t>
            </a:r>
            <a:endParaRPr sz="32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527" name="Google Shape;527;g76fdb4cb7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214" y="870641"/>
            <a:ext cx="7145856" cy="59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76fdb4cb79_0_0"/>
          <p:cNvSpPr txBox="1"/>
          <p:nvPr/>
        </p:nvSpPr>
        <p:spPr>
          <a:xfrm>
            <a:off x="3998015" y="777142"/>
            <a:ext cx="14308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2400" b="1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defRPr>
            </a:lvl1pPr>
          </a:lstStyle>
          <a:p>
            <a:r>
              <a:rPr lang="x-none" dirty="0">
                <a:sym typeface="Calibri"/>
              </a:rPr>
              <a:t>Prerenal</a:t>
            </a:r>
            <a:endParaRPr dirty="0">
              <a:sym typeface="Calibri"/>
            </a:endParaRPr>
          </a:p>
        </p:txBody>
      </p:sp>
      <p:sp>
        <p:nvSpPr>
          <p:cNvPr id="529" name="Google Shape;529;g76fdb4cb79_0_0"/>
          <p:cNvSpPr txBox="1"/>
          <p:nvPr/>
        </p:nvSpPr>
        <p:spPr>
          <a:xfrm>
            <a:off x="8046190" y="800992"/>
            <a:ext cx="1511925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2400" b="1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defRPr>
            </a:lvl1pPr>
          </a:lstStyle>
          <a:p>
            <a:r>
              <a:rPr lang="x-none" dirty="0">
                <a:sym typeface="Calibri"/>
              </a:rPr>
              <a:t>Prerenal</a:t>
            </a:r>
            <a:endParaRPr dirty="0">
              <a:sym typeface="Calibri"/>
            </a:endParaRPr>
          </a:p>
        </p:txBody>
      </p:sp>
      <p:sp>
        <p:nvSpPr>
          <p:cNvPr id="530" name="Google Shape;530;g76fdb4cb79_0_0"/>
          <p:cNvSpPr txBox="1"/>
          <p:nvPr/>
        </p:nvSpPr>
        <p:spPr>
          <a:xfrm>
            <a:off x="3630130" y="1907680"/>
            <a:ext cx="12045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Calibri"/>
              </a:rPr>
              <a:t>Renal</a:t>
            </a:r>
            <a:endParaRPr sz="2400" b="1" dirty="0">
              <a:solidFill>
                <a:srgbClr val="FF000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531" name="Google Shape;531;g76fdb4cb79_0_0"/>
          <p:cNvSpPr txBox="1"/>
          <p:nvPr/>
        </p:nvSpPr>
        <p:spPr>
          <a:xfrm>
            <a:off x="9506690" y="1601842"/>
            <a:ext cx="12045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2400" b="1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defRPr>
            </a:lvl1pPr>
          </a:lstStyle>
          <a:p>
            <a:r>
              <a:rPr lang="x-none" dirty="0">
                <a:sym typeface="Calibri"/>
              </a:rPr>
              <a:t>Renal</a:t>
            </a:r>
            <a:endParaRPr dirty="0">
              <a:sym typeface="Calibri"/>
            </a:endParaRPr>
          </a:p>
        </p:txBody>
      </p:sp>
      <p:sp>
        <p:nvSpPr>
          <p:cNvPr id="532" name="Google Shape;532;g76fdb4cb79_0_0"/>
          <p:cNvSpPr txBox="1"/>
          <p:nvPr/>
        </p:nvSpPr>
        <p:spPr>
          <a:xfrm>
            <a:off x="3460215" y="3237842"/>
            <a:ext cx="1968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Calibri"/>
              </a:rPr>
              <a:t>Post Renal</a:t>
            </a:r>
            <a:endParaRPr sz="2400" b="1" dirty="0">
              <a:solidFill>
                <a:srgbClr val="FF000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Calibri"/>
            </a:endParaRPr>
          </a:p>
        </p:txBody>
      </p:sp>
      <p:sp>
        <p:nvSpPr>
          <p:cNvPr id="533" name="Google Shape;533;g76fdb4cb79_0_0"/>
          <p:cNvSpPr txBox="1"/>
          <p:nvPr/>
        </p:nvSpPr>
        <p:spPr>
          <a:xfrm>
            <a:off x="8697065" y="3126642"/>
            <a:ext cx="21708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None/>
              <a:defRPr sz="2400" b="1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defRPr>
            </a:lvl1pPr>
          </a:lstStyle>
          <a:p>
            <a:r>
              <a:rPr lang="x-none" dirty="0">
                <a:sym typeface="Calibri"/>
              </a:rPr>
              <a:t>Post Renal</a:t>
            </a:r>
            <a:endParaRPr dirty="0">
              <a:sym typeface="Calibri"/>
            </a:endParaRPr>
          </a:p>
        </p:txBody>
      </p:sp>
      <p:sp>
        <p:nvSpPr>
          <p:cNvPr id="534" name="Google Shape;534;g76fdb4cb79_0_0"/>
          <p:cNvSpPr txBox="1"/>
          <p:nvPr/>
        </p:nvSpPr>
        <p:spPr>
          <a:xfrm>
            <a:off x="-641440" y="793331"/>
            <a:ext cx="4718236" cy="12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האטה בקצב הזרמת הדם אל הכליה </a:t>
            </a:r>
            <a:r>
              <a:rPr lang="he-IL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</a:t>
            </a:r>
            <a:r>
              <a:rPr lang="x-none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איבוד דם ונוזלים, ירידה בלחץ הדם, זיהום, אי ספיקת לב קשה</a:t>
            </a:r>
            <a:r>
              <a:rPr lang="he-IL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).</a:t>
            </a:r>
            <a:endParaRPr sz="20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Varela Round"/>
            </a:endParaRPr>
          </a:p>
        </p:txBody>
      </p:sp>
      <p:sp>
        <p:nvSpPr>
          <p:cNvPr id="535" name="Google Shape;535;g76fdb4cb79_0_0"/>
          <p:cNvSpPr txBox="1"/>
          <p:nvPr/>
        </p:nvSpPr>
        <p:spPr>
          <a:xfrm>
            <a:off x="250580" y="2320145"/>
            <a:ext cx="4404418" cy="10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פגיעה בכליה </a:t>
            </a:r>
            <a:r>
              <a:rPr lang="he-IL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</a:t>
            </a:r>
            <a:r>
              <a:rPr lang="x-none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זיהומים, תרופות, נזק איסכמי, הפרעות אימונולוגיות</a:t>
            </a:r>
            <a:r>
              <a:rPr lang="he-IL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).</a:t>
            </a:r>
            <a:endParaRPr sz="20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36" name="Google Shape;536;g76fdb4cb79_0_0"/>
          <p:cNvSpPr txBox="1"/>
          <p:nvPr/>
        </p:nvSpPr>
        <p:spPr>
          <a:xfrm>
            <a:off x="473815" y="4124892"/>
            <a:ext cx="46671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חסימת מעבר השתן בשופכנים </a:t>
            </a:r>
            <a:r>
              <a:rPr lang="he-IL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</a:t>
            </a:r>
            <a:r>
              <a:rPr lang="x-none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אבנים, גידול, בלוטת ערמונית מוגדלת</a:t>
            </a:r>
            <a:r>
              <a:rPr lang="he-IL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)</a:t>
            </a:r>
            <a:endParaRPr sz="20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11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61" y="157088"/>
            <a:ext cx="7486799" cy="6526569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1"/>
          <p:cNvSpPr txBox="1"/>
          <p:nvPr/>
        </p:nvSpPr>
        <p:spPr>
          <a:xfrm>
            <a:off x="5461133" y="1105974"/>
            <a:ext cx="17289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נפח דם נמוך</a:t>
            </a:r>
            <a:endParaRPr sz="20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546" name="Google Shape;546;p11"/>
          <p:cNvSpPr txBox="1"/>
          <p:nvPr/>
        </p:nvSpPr>
        <p:spPr>
          <a:xfrm>
            <a:off x="5461132" y="6296272"/>
            <a:ext cx="2621927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 rtl="1">
              <a:buNone/>
              <a:defRPr sz="1600"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defRPr>
            </a:lvl1pPr>
          </a:lstStyle>
          <a:p>
            <a:r>
              <a:rPr lang="x-none" sz="1800" b="1" dirty="0">
                <a:sym typeface="David"/>
              </a:rPr>
              <a:t>דלקת כלי הדם בכליות</a:t>
            </a:r>
            <a:endParaRPr sz="1800" b="1" dirty="0">
              <a:sym typeface="David"/>
            </a:endParaRPr>
          </a:p>
        </p:txBody>
      </p:sp>
      <p:sp>
        <p:nvSpPr>
          <p:cNvPr id="547" name="Google Shape;547;p11"/>
          <p:cNvSpPr txBox="1"/>
          <p:nvPr/>
        </p:nvSpPr>
        <p:spPr>
          <a:xfrm>
            <a:off x="860558" y="5129518"/>
            <a:ext cx="14289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הרעלת תרופות</a:t>
            </a:r>
            <a:endParaRPr sz="18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548" name="Google Shape;548;p11"/>
          <p:cNvSpPr txBox="1"/>
          <p:nvPr/>
        </p:nvSpPr>
        <p:spPr>
          <a:xfrm>
            <a:off x="624908" y="3435543"/>
            <a:ext cx="19002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אי ספיקת לב</a:t>
            </a:r>
            <a:endParaRPr sz="18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549" name="Google Shape;549;p11"/>
          <p:cNvSpPr txBox="1"/>
          <p:nvPr/>
        </p:nvSpPr>
        <p:spPr>
          <a:xfrm>
            <a:off x="7280184" y="1821535"/>
            <a:ext cx="3058134" cy="335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4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מהו מקור הפגיעה בכל אחד מהגורמים המופיעים באיור?</a:t>
            </a:r>
            <a:endParaRPr sz="2400" b="1" dirty="0">
              <a:solidFill>
                <a:srgbClr val="FF000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4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טרום כלייתי - </a:t>
            </a:r>
            <a:endParaRPr sz="24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sz="24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כלייתי - </a:t>
            </a:r>
            <a:endParaRPr sz="24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24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פוסט כלייתי - </a:t>
            </a:r>
            <a:endParaRPr sz="24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9" name="Google Shape;526;g76fdb4cb79_0_0">
            <a:extLst>
              <a:ext uri="{FF2B5EF4-FFF2-40B4-BE49-F238E27FC236}">
                <a16:creationId xmlns:a16="http://schemas.microsoft.com/office/drawing/2014/main" id="{E904CB47-F3D5-4A27-8009-5AD79CC915E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062045" y="1184034"/>
            <a:ext cx="6922277" cy="63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אטיולוגיה </a:t>
            </a:r>
            <a:r>
              <a:rPr lang="he-IL" sz="28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- </a:t>
            </a:r>
            <a:r>
              <a:rPr lang="x-none" sz="28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אי-ספיקת </a:t>
            </a:r>
            <a:br>
              <a:rPr lang="en-US" sz="28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x-none" sz="28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כליות חריפה</a:t>
            </a:r>
            <a:endParaRPr sz="2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" name="אליפסה 1">
            <a:extLst>
              <a:ext uri="{FF2B5EF4-FFF2-40B4-BE49-F238E27FC236}">
                <a16:creationId xmlns:a16="http://schemas.microsoft.com/office/drawing/2014/main" id="{83B2EAE6-E38B-4B70-A613-63CCE03D9411}"/>
              </a:ext>
            </a:extLst>
          </p:cNvPr>
          <p:cNvSpPr/>
          <p:nvPr/>
        </p:nvSpPr>
        <p:spPr>
          <a:xfrm>
            <a:off x="5062045" y="3984171"/>
            <a:ext cx="209751" cy="13062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421F8031-C0A6-44E6-8703-3FA06B9306BA}"/>
              </a:ext>
            </a:extLst>
          </p:cNvPr>
          <p:cNvSpPr txBox="1"/>
          <p:nvPr/>
        </p:nvSpPr>
        <p:spPr>
          <a:xfrm>
            <a:off x="3800179" y="5129518"/>
            <a:ext cx="163558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אבן בשופכן</a:t>
            </a:r>
          </a:p>
        </p:txBody>
      </p:sp>
      <p:cxnSp>
        <p:nvCxnSpPr>
          <p:cNvPr id="5" name="מחבר חץ ישר 4">
            <a:extLst>
              <a:ext uri="{FF2B5EF4-FFF2-40B4-BE49-F238E27FC236}">
                <a16:creationId xmlns:a16="http://schemas.microsoft.com/office/drawing/2014/main" id="{F84826FB-125C-4238-90BB-26C8D044CE3C}"/>
              </a:ext>
            </a:extLst>
          </p:cNvPr>
          <p:cNvCxnSpPr>
            <a:cxnSpLocks/>
          </p:cNvCxnSpPr>
          <p:nvPr/>
        </p:nvCxnSpPr>
        <p:spPr>
          <a:xfrm flipV="1">
            <a:off x="4435813" y="4294874"/>
            <a:ext cx="493370" cy="877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">
            <a:extLst>
              <a:ext uri="{FF2B5EF4-FFF2-40B4-BE49-F238E27FC236}">
                <a16:creationId xmlns:a16="http://schemas.microsoft.com/office/drawing/2014/main" id="{F401A78C-673E-44CB-818A-2BE03DE48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379" y="5500667"/>
            <a:ext cx="2621927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e-IL" altLang="he-IL" sz="1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Stone in the ureter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EEA8463E-3E85-4553-8355-1F02A2F17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459" y="1309291"/>
            <a:ext cx="2135099" cy="2043261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F561533D-E0D6-4800-9BEA-B1DF073C3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5886" y="1132086"/>
            <a:ext cx="2254932" cy="2112227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058F05D1-8DE0-4AE0-922A-3C2EC49F13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971" y="1197875"/>
            <a:ext cx="2265919" cy="2001089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7900509-EFB0-4DBD-9217-7E5902B6E2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2746" y="1124532"/>
            <a:ext cx="2254931" cy="2112227"/>
          </a:xfrm>
          <a:prstGeom prst="rect">
            <a:avLst/>
          </a:prstGeom>
        </p:spPr>
      </p:pic>
      <p:sp>
        <p:nvSpPr>
          <p:cNvPr id="3" name="כותרת 2">
            <a:extLst>
              <a:ext uri="{FF2B5EF4-FFF2-40B4-BE49-F238E27FC236}">
                <a16:creationId xmlns:a16="http://schemas.microsoft.com/office/drawing/2014/main" id="{A006E888-A036-475D-A65D-8202244A0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86258"/>
            <a:ext cx="11981598" cy="637353"/>
          </a:xfrm>
        </p:spPr>
        <p:txBody>
          <a:bodyPr/>
          <a:lstStyle/>
          <a:p>
            <a:pPr>
              <a:tabLst>
                <a:tab pos="9777413" algn="l"/>
              </a:tabLst>
            </a:pPr>
            <a:r>
              <a:rPr lang="x-none" sz="4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סימנים ותסמינים</a:t>
            </a:r>
            <a:endParaRPr lang="he-IL" sz="4400" dirty="0">
              <a:solidFill>
                <a:srgbClr val="002060"/>
              </a:solidFill>
            </a:endParaRPr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BA917E0B-78F5-490F-A58F-E1C9887CEFCA}"/>
              </a:ext>
            </a:extLst>
          </p:cNvPr>
          <p:cNvSpPr/>
          <p:nvPr/>
        </p:nvSpPr>
        <p:spPr>
          <a:xfrm>
            <a:off x="3173095" y="5559175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  <a:hlinkClick r:id="rId7"/>
              </a:rPr>
              <a:t>-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5ED82E1E-1042-4619-81C3-F97030FA2613}"/>
              </a:ext>
            </a:extLst>
          </p:cNvPr>
          <p:cNvSpPr/>
          <p:nvPr/>
        </p:nvSpPr>
        <p:spPr>
          <a:xfrm>
            <a:off x="6017444" y="1033158"/>
            <a:ext cx="8066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x-none" sz="1800" b="1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עייפות</a:t>
            </a:r>
            <a:endParaRPr lang="he-IL" sz="18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9AB7D1BC-699A-48B2-9AB6-30865C97F0FE}"/>
              </a:ext>
            </a:extLst>
          </p:cNvPr>
          <p:cNvSpPr txBox="1"/>
          <p:nvPr/>
        </p:nvSpPr>
        <p:spPr>
          <a:xfrm>
            <a:off x="3513174" y="1045109"/>
            <a:ext cx="116423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r" rtl="1">
              <a:defRPr sz="1800" b="1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כאב ראש</a:t>
            </a:r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998ACD2C-B824-4241-A78C-10CA9E5DA4B6}"/>
              </a:ext>
            </a:extLst>
          </p:cNvPr>
          <p:cNvSpPr/>
          <p:nvPr/>
        </p:nvSpPr>
        <p:spPr>
          <a:xfrm>
            <a:off x="8313393" y="1021132"/>
            <a:ext cx="9013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800" b="1" dirty="0"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הקאות</a:t>
            </a:r>
            <a:endParaRPr lang="he-IL" sz="18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0BE7E9E7-74CD-4F22-A500-EE7FDC5ACDBC}"/>
              </a:ext>
            </a:extLst>
          </p:cNvPr>
          <p:cNvSpPr txBox="1"/>
          <p:nvPr/>
        </p:nvSpPr>
        <p:spPr>
          <a:xfrm>
            <a:off x="321215" y="1080645"/>
            <a:ext cx="24037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כאבים באזור הכליות</a:t>
            </a:r>
          </a:p>
        </p:txBody>
      </p:sp>
      <p:sp>
        <p:nvSpPr>
          <p:cNvPr id="27" name="מלבן 26">
            <a:extLst>
              <a:ext uri="{FF2B5EF4-FFF2-40B4-BE49-F238E27FC236}">
                <a16:creationId xmlns:a16="http://schemas.microsoft.com/office/drawing/2014/main" id="{EAEB792F-3D9B-4E88-8E1A-1D6CB5626112}"/>
              </a:ext>
            </a:extLst>
          </p:cNvPr>
          <p:cNvSpPr/>
          <p:nvPr/>
        </p:nvSpPr>
        <p:spPr>
          <a:xfrm>
            <a:off x="5487143" y="3428856"/>
            <a:ext cx="3069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18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בצקות ברגליים עקב הפרעות אלקטרוליטיות במאזן המים</a:t>
            </a:r>
            <a:r>
              <a:rPr lang="he-IL" sz="18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</a:t>
            </a:r>
            <a:r>
              <a:rPr lang="x-none" sz="18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lang="he-IL" sz="18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7" name="Picture 16" descr="A picture containing comb, brush&#10;&#10;Description automatically generated">
            <a:extLst>
              <a:ext uri="{FF2B5EF4-FFF2-40B4-BE49-F238E27FC236}">
                <a16:creationId xmlns:a16="http://schemas.microsoft.com/office/drawing/2014/main" id="{AA8915FD-78D4-4EAC-8123-7AF7000EF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600" y="4040338"/>
            <a:ext cx="2517493" cy="2517493"/>
          </a:xfrm>
          <a:prstGeom prst="rect">
            <a:avLst/>
          </a:prstGeom>
        </p:spPr>
      </p:pic>
      <p:pic>
        <p:nvPicPr>
          <p:cNvPr id="23" name="Picture 22" descr="A picture containing light&#10;&#10;Description automatically generated">
            <a:extLst>
              <a:ext uri="{FF2B5EF4-FFF2-40B4-BE49-F238E27FC236}">
                <a16:creationId xmlns:a16="http://schemas.microsoft.com/office/drawing/2014/main" id="{61DCFEAE-1BEE-449C-8EFD-CB0D0AB207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243" y="4164515"/>
            <a:ext cx="2090998" cy="2179656"/>
          </a:xfrm>
          <a:prstGeom prst="rect">
            <a:avLst/>
          </a:prstGeom>
        </p:spPr>
      </p:pic>
      <p:sp>
        <p:nvSpPr>
          <p:cNvPr id="26" name="מלבן 25">
            <a:extLst>
              <a:ext uri="{FF2B5EF4-FFF2-40B4-BE49-F238E27FC236}">
                <a16:creationId xmlns:a16="http://schemas.microsoft.com/office/drawing/2014/main" id="{8522F879-B9A2-4774-A5B6-060130D2DF56}"/>
              </a:ext>
            </a:extLst>
          </p:cNvPr>
          <p:cNvSpPr/>
          <p:nvPr/>
        </p:nvSpPr>
        <p:spPr>
          <a:xfrm>
            <a:off x="2934510" y="4692622"/>
            <a:ext cx="2517493" cy="97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r" rtl="1">
              <a:spcBef>
                <a:spcPts val="1100"/>
              </a:spcBef>
            </a:pPr>
            <a:r>
              <a:rPr lang="he-IL" sz="20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מיעוט במתן שתן</a:t>
            </a:r>
          </a:p>
          <a:p>
            <a:pPr marL="914400" lvl="0" algn="r" rtl="1">
              <a:spcBef>
                <a:spcPts val="1100"/>
              </a:spcBef>
            </a:pPr>
            <a:r>
              <a:rPr lang="he-IL" sz="2800" b="1" dirty="0">
                <a:solidFill>
                  <a:srgbClr val="444444"/>
                </a:solidFill>
                <a:highlight>
                  <a:schemeClr val="lt1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      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39F5C07B-7481-4D53-A4AE-0766B47A50A5}"/>
              </a:ext>
            </a:extLst>
          </p:cNvPr>
          <p:cNvSpPr txBox="1"/>
          <p:nvPr/>
        </p:nvSpPr>
        <p:spPr>
          <a:xfrm>
            <a:off x="1448993" y="3650020"/>
            <a:ext cx="19367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1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Blood PH</a:t>
            </a:r>
            <a:endParaRPr lang="he-IL" sz="18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 algn="r" rtl="1"/>
            <a:r>
              <a:rPr lang="he-IL" sz="18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חומציות גבוהה</a:t>
            </a:r>
          </a:p>
        </p:txBody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id="{48A6B7B0-FC4B-4D59-8C54-E2E5309B0E2F}"/>
              </a:ext>
            </a:extLst>
          </p:cNvPr>
          <p:cNvSpPr/>
          <p:nvPr/>
        </p:nvSpPr>
        <p:spPr>
          <a:xfrm>
            <a:off x="105506" y="4762196"/>
            <a:ext cx="23767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r" rtl="1">
              <a:spcBef>
                <a:spcPts val="1100"/>
              </a:spcBef>
            </a:pPr>
            <a:r>
              <a:rPr lang="he-IL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עקב ירידה בהפרשת יוני מימן בשתן (הפרעות במאזן חומצה-בסיס בגוף ועליית ברמת </a:t>
            </a:r>
            <a:r>
              <a:rPr lang="he-IL" dirty="0" err="1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הקריאטינין</a:t>
            </a:r>
            <a:r>
              <a:rPr lang="he-IL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B50B27-F76D-45DA-B52A-BFED45B42B42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44631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3BE5649-4FE1-48A6-85DA-78F190D3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56"/>
            <a:ext cx="12191999" cy="720000"/>
          </a:xfrm>
        </p:spPr>
        <p:txBody>
          <a:bodyPr/>
          <a:lstStyle/>
          <a:p>
            <a:r>
              <a:rPr lang="he-IL" sz="4400" dirty="0" err="1"/>
              <a:t>פתופיזיולוגיה</a:t>
            </a:r>
            <a:endParaRPr lang="he-IL" sz="4400" dirty="0"/>
          </a:p>
        </p:txBody>
      </p:sp>
      <p:sp>
        <p:nvSpPr>
          <p:cNvPr id="3" name="Google Shape;452;p50">
            <a:extLst>
              <a:ext uri="{FF2B5EF4-FFF2-40B4-BE49-F238E27FC236}">
                <a16:creationId xmlns:a16="http://schemas.microsoft.com/office/drawing/2014/main" id="{14D609E8-9252-48B2-BE1B-E2DDF2CBBFDA}"/>
              </a:ext>
            </a:extLst>
          </p:cNvPr>
          <p:cNvSpPr/>
          <p:nvPr/>
        </p:nvSpPr>
        <p:spPr>
          <a:xfrm>
            <a:off x="8741896" y="1683371"/>
            <a:ext cx="3154635" cy="3252523"/>
          </a:xfrm>
          <a:prstGeom prst="roundRect">
            <a:avLst>
              <a:gd name="adj" fmla="val 7822"/>
            </a:avLst>
          </a:prstGeom>
          <a:solidFill>
            <a:srgbClr val="E0F2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he-IL" sz="21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זרימת דם בלתי מספקת לכליות</a:t>
            </a:r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דבר  הגורם לירידה באספקת החמצן ובחומרי המזון לכליה, שאינה יכולה לסנן את הדם כראוי, כתוצאה מכך        </a:t>
            </a:r>
          </a:p>
          <a:p>
            <a:pPr algn="r" rtl="1"/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</a:t>
            </a:r>
            <a:r>
              <a:rPr lang="he-IL" sz="21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ירידה בפינוי הכלייתי של חומרי פסולת, רעלים ועודפי נוזלים</a:t>
            </a:r>
            <a:endParaRPr lang="he-IL" sz="2100" dirty="0">
              <a:solidFill>
                <a:schemeClr val="tx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5" name="Google Shape;452;p50">
            <a:extLst>
              <a:ext uri="{FF2B5EF4-FFF2-40B4-BE49-F238E27FC236}">
                <a16:creationId xmlns:a16="http://schemas.microsoft.com/office/drawing/2014/main" id="{CACFBC26-CEBF-4293-8164-4A930BCC1E35}"/>
              </a:ext>
            </a:extLst>
          </p:cNvPr>
          <p:cNvSpPr/>
          <p:nvPr/>
        </p:nvSpPr>
        <p:spPr>
          <a:xfrm>
            <a:off x="4351186" y="1683371"/>
            <a:ext cx="4286956" cy="4037490"/>
          </a:xfrm>
          <a:prstGeom prst="roundRect">
            <a:avLst>
              <a:gd name="adj" fmla="val 6255"/>
            </a:avLst>
          </a:prstGeom>
          <a:solidFill>
            <a:srgbClr val="E0F2F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he-IL" sz="21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פגיעה גלומרולרית </a:t>
            </a:r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– בפקעית כלי הדם שבנפרון , בעיה </a:t>
            </a:r>
            <a:r>
              <a:rPr lang="he-IL" sz="21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בסינון הדם </a:t>
            </a:r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וביצירת תסנין השתן ,יופיע </a:t>
            </a:r>
            <a:r>
              <a:rPr lang="he-IL" sz="21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חלבון בשתן. </a:t>
            </a:r>
          </a:p>
          <a:p>
            <a:pPr lvl="0" algn="ctr" rtl="1"/>
            <a:r>
              <a:rPr lang="he-IL" sz="21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פגיעה </a:t>
            </a:r>
            <a:r>
              <a:rPr lang="he-IL" sz="2100" b="1" dirty="0" err="1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טובולרית</a:t>
            </a:r>
            <a:r>
              <a:rPr lang="he-IL" sz="21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– במערכת הצינוריות המוליכה את תסנין השתן אל אגן הכליה –פגיעה </a:t>
            </a:r>
            <a:r>
              <a:rPr lang="he-IL" sz="21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בתהליכי הספיגה החוזרת ובריכוז השתן. </a:t>
            </a:r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כתוצאה מסוגי רעלים הפוגעים בתאי הכליה, מדלקות אוטואימוניות שהורסות את רקמת הכליה, ומזיהומים הפוגעים בכליה. </a:t>
            </a:r>
            <a:endParaRPr lang="he-IL" sz="21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</a:endParaRPr>
          </a:p>
        </p:txBody>
      </p:sp>
      <p:sp>
        <p:nvSpPr>
          <p:cNvPr id="6" name="Google Shape;452;p50">
            <a:extLst>
              <a:ext uri="{FF2B5EF4-FFF2-40B4-BE49-F238E27FC236}">
                <a16:creationId xmlns:a16="http://schemas.microsoft.com/office/drawing/2014/main" id="{5689DD82-3411-49DA-B759-13A9B83A2894}"/>
              </a:ext>
            </a:extLst>
          </p:cNvPr>
          <p:cNvSpPr/>
          <p:nvPr/>
        </p:nvSpPr>
        <p:spPr>
          <a:xfrm>
            <a:off x="136522" y="1683370"/>
            <a:ext cx="4110910" cy="4037491"/>
          </a:xfrm>
          <a:prstGeom prst="roundRect">
            <a:avLst>
              <a:gd name="adj" fmla="val 8079"/>
            </a:avLst>
          </a:prstGeom>
          <a:solidFill>
            <a:srgbClr val="E0F2F8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 rtl="1"/>
            <a:r>
              <a:rPr lang="he-IL" sz="21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חסימה של מעבר השתן בדרכי השתן</a:t>
            </a:r>
            <a:r>
              <a:rPr lang="he-IL" sz="21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על ידי: אבן או  גידול הפוגעים ברירית דופן השופכן ויופיע </a:t>
            </a:r>
            <a:r>
              <a:rPr lang="he-IL" sz="2100" b="1" dirty="0">
                <a:solidFill>
                  <a:srgbClr val="FF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דם בשתן </a:t>
            </a:r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או מום אנטומי, הגדלת הערמונית, ריפלוקס </a:t>
            </a:r>
            <a:r>
              <a:rPr lang="en-US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reflux </a:t>
            </a:r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חזרת נוזל השתן משלפוחית השתן לכיוון הכליה. החסימה בניקוז השתן מהכליה גורמת לעלייה בלחץ נוזל השתן על תאי הכליה</a:t>
            </a:r>
            <a:r>
              <a:rPr lang="he-IL" sz="21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מנגנון הפוגע בתפקוד הכליה, ביצירת השתן ובהפרשתו.</a:t>
            </a:r>
            <a:r>
              <a:rPr lang="he-IL" sz="21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lang="he-IL" sz="2100" b="1" dirty="0">
              <a:solidFill>
                <a:schemeClr val="tx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EF90B-14AD-4546-9FDD-210636B528DA}"/>
              </a:ext>
            </a:extLst>
          </p:cNvPr>
          <p:cNvSpPr/>
          <p:nvPr/>
        </p:nvSpPr>
        <p:spPr>
          <a:xfrm>
            <a:off x="8741896" y="887543"/>
            <a:ext cx="28680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rtl="1"/>
            <a:r>
              <a:rPr lang="he-IL" sz="24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פגיעה טרום כילייתית</a:t>
            </a:r>
            <a:br>
              <a:rPr lang="en-US" sz="24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en-US" sz="24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Pre renal </a:t>
            </a:r>
            <a:r>
              <a:rPr lang="he-IL" sz="20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EB244-9A18-4A42-97C1-4F65D2BAD2A1}"/>
              </a:ext>
            </a:extLst>
          </p:cNvPr>
          <p:cNvSpPr/>
          <p:nvPr/>
        </p:nvSpPr>
        <p:spPr>
          <a:xfrm>
            <a:off x="5186154" y="850593"/>
            <a:ext cx="21098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פגיעה כלייתית:</a:t>
            </a:r>
            <a:br>
              <a:rPr lang="en-US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</a:br>
            <a:r>
              <a:rPr lang="he-IL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Renal </a:t>
            </a:r>
            <a:endParaRPr lang="he-IL" sz="2400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6E24EB-CB89-4822-AD58-59C91AB769ED}"/>
              </a:ext>
            </a:extLst>
          </p:cNvPr>
          <p:cNvSpPr/>
          <p:nvPr/>
        </p:nvSpPr>
        <p:spPr>
          <a:xfrm>
            <a:off x="610902" y="859930"/>
            <a:ext cx="31293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בפגיעה פוסט-כלייתית:</a:t>
            </a:r>
            <a:br>
              <a:rPr lang="en-US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</a:br>
            <a:r>
              <a:rPr lang="he-IL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renal </a:t>
            </a:r>
            <a:r>
              <a:rPr lang="he-IL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David"/>
              </a:rPr>
              <a:t>Post</a:t>
            </a:r>
            <a:endParaRPr lang="he-IL" sz="2400" b="1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</p:txBody>
      </p:sp>
      <p:cxnSp>
        <p:nvCxnSpPr>
          <p:cNvPr id="12" name="מחבר חץ ישר 11">
            <a:extLst>
              <a:ext uri="{FF2B5EF4-FFF2-40B4-BE49-F238E27FC236}">
                <a16:creationId xmlns:a16="http://schemas.microsoft.com/office/drawing/2014/main" id="{0A984099-6EDD-437A-920F-D3E0006E6A5A}"/>
              </a:ext>
            </a:extLst>
          </p:cNvPr>
          <p:cNvCxnSpPr>
            <a:cxnSpLocks/>
          </p:cNvCxnSpPr>
          <p:nvPr/>
        </p:nvCxnSpPr>
        <p:spPr>
          <a:xfrm flipH="1">
            <a:off x="7399176" y="1104122"/>
            <a:ext cx="134272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מחבר חץ ישר 14">
            <a:extLst>
              <a:ext uri="{FF2B5EF4-FFF2-40B4-BE49-F238E27FC236}">
                <a16:creationId xmlns:a16="http://schemas.microsoft.com/office/drawing/2014/main" id="{3B39C692-EB5D-4E3F-913C-C72D314558C6}"/>
              </a:ext>
            </a:extLst>
          </p:cNvPr>
          <p:cNvCxnSpPr>
            <a:cxnSpLocks/>
          </p:cNvCxnSpPr>
          <p:nvPr/>
        </p:nvCxnSpPr>
        <p:spPr>
          <a:xfrm>
            <a:off x="3740284" y="1104122"/>
            <a:ext cx="144587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67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4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3BE5649-4FE1-48A6-85DA-78F190D3B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56"/>
            <a:ext cx="12191999" cy="720000"/>
          </a:xfrm>
        </p:spPr>
        <p:txBody>
          <a:bodyPr/>
          <a:lstStyle/>
          <a:p>
            <a:r>
              <a:rPr lang="he-IL" sz="4400" dirty="0"/>
              <a:t>דיאגנוזה</a:t>
            </a:r>
          </a:p>
        </p:txBody>
      </p:sp>
      <p:sp>
        <p:nvSpPr>
          <p:cNvPr id="11" name="Google Shape;587;g7fdfb6bb40_8_25">
            <a:extLst>
              <a:ext uri="{FF2B5EF4-FFF2-40B4-BE49-F238E27FC236}">
                <a16:creationId xmlns:a16="http://schemas.microsoft.com/office/drawing/2014/main" id="{E927C4FA-E5F2-424F-BDC2-F790EAB93281}"/>
              </a:ext>
            </a:extLst>
          </p:cNvPr>
          <p:cNvSpPr txBox="1"/>
          <p:nvPr/>
        </p:nvSpPr>
        <p:spPr>
          <a:xfrm>
            <a:off x="2210765" y="998407"/>
            <a:ext cx="9759184" cy="4553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en-US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.1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</a:t>
            </a:r>
            <a:r>
              <a:rPr lang="x-none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פגיעה טרום-כלייתית</a:t>
            </a:r>
            <a: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-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ירידה בלחץ הדם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(hypotension )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בעקבות ירידה באספקת הדם לכליות ובנזק איסכמי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(הלם </a:t>
            </a:r>
            <a:r>
              <a:rPr lang="he-IL" sz="2400" dirty="0" err="1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היפוולמי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).</a:t>
            </a:r>
            <a:endParaRPr sz="2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algn="r" rtl="1"/>
            <a:endParaRPr sz="2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algn="r" rtl="1"/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2. </a:t>
            </a:r>
            <a:r>
              <a:rPr lang="x-none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בפגיעה כלייתית גלומרולרית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יערך בירור לגבי הרקע לפגיע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ה: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זיהומי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תרופתי או אוטואימוני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ניתן לבצע ביופסיה – נטילת דגימה מרקמת הכליה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לצורך בדיקה פתולוגית. </a:t>
            </a:r>
            <a:endParaRPr sz="2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algn="r" rtl="1"/>
            <a:endParaRPr sz="2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algn="r" rtl="1"/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3. </a:t>
            </a:r>
            <a:r>
              <a:rPr lang="x-none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בפגיעה פוסט-כלייתית – </a:t>
            </a:r>
            <a:r>
              <a:rPr lang="he-IL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א.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תערך בדיקת אולטרסאונד או טומוגרפיה ממוחשבת CT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לגילוי </a:t>
            </a:r>
            <a:r>
              <a:rPr lang="x-none" sz="24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חסימה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במעבר השתן, על רקע הגדלה של בלוטת הערמונית בגברים, אבנים או גידול בדרכי השתן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</a:t>
            </a:r>
          </a:p>
          <a:p>
            <a:pPr algn="r" rtl="1"/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 </a:t>
            </a:r>
            <a:r>
              <a:rPr lang="x-none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בבדיקת השתן ימצא ריכוז נתרן גבוה בשתן,  שתן מרוכז ובכמות מועטה. </a:t>
            </a:r>
            <a:endParaRPr sz="2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1026" name="Picture 2" descr="doctor having operation">
            <a:extLst>
              <a:ext uri="{FF2B5EF4-FFF2-40B4-BE49-F238E27FC236}">
                <a16:creationId xmlns:a16="http://schemas.microsoft.com/office/drawing/2014/main" id="{7BEF1F12-385C-424A-87F6-357C0F9AC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4" y="2875565"/>
            <a:ext cx="2196778" cy="146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227C73-1C73-42AF-A9D4-B79BC5373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61" t="13893" r="21378" b="7603"/>
          <a:stretch/>
        </p:blipFill>
        <p:spPr>
          <a:xfrm>
            <a:off x="2276296" y="4356316"/>
            <a:ext cx="1054920" cy="1331210"/>
          </a:xfrm>
          <a:prstGeom prst="rect">
            <a:avLst/>
          </a:prstGeom>
        </p:spPr>
      </p:pic>
      <p:pic>
        <p:nvPicPr>
          <p:cNvPr id="16" name="Picture 15" descr="A picture containing racket, indoor, holding, bicycle&#10;&#10;Description automatically generated">
            <a:extLst>
              <a:ext uri="{FF2B5EF4-FFF2-40B4-BE49-F238E27FC236}">
                <a16:creationId xmlns:a16="http://schemas.microsoft.com/office/drawing/2014/main" id="{726F5696-60D7-4C96-8093-B9400D845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61" y="285568"/>
            <a:ext cx="1988771" cy="23247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45BFBB-6C99-4EF9-96EB-7C0277BAB6CB}"/>
              </a:ext>
            </a:extLst>
          </p:cNvPr>
          <p:cNvSpPr txBox="1"/>
          <p:nvPr/>
        </p:nvSpPr>
        <p:spPr>
          <a:xfrm>
            <a:off x="-2063" y="-7622"/>
            <a:ext cx="3844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Unsplash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(JAFAR AHMED),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CleanPNG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520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74ab0b144a_1_123"/>
          <p:cNvSpPr txBox="1">
            <a:spLocks noGrp="1"/>
          </p:cNvSpPr>
          <p:nvPr>
            <p:ph type="title"/>
          </p:nvPr>
        </p:nvSpPr>
        <p:spPr>
          <a:xfrm>
            <a:off x="75422" y="227379"/>
            <a:ext cx="12191999" cy="72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1">
              <a:spcBef>
                <a:spcPts val="640"/>
              </a:spcBef>
              <a:spcAft>
                <a:spcPts val="0"/>
              </a:spcAft>
              <a:buNone/>
            </a:pPr>
            <a:r>
              <a:rPr lang="x-none" sz="4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טיפול</a:t>
            </a:r>
            <a:endParaRPr sz="44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595" name="Google Shape;595;g74ab0b144a_1_123"/>
          <p:cNvSpPr txBox="1"/>
          <p:nvPr/>
        </p:nvSpPr>
        <p:spPr>
          <a:xfrm>
            <a:off x="331951" y="552068"/>
            <a:ext cx="11790600" cy="5592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2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1. </a:t>
            </a:r>
            <a:r>
              <a:rPr lang="x-none" sz="22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באי-ספיקה טרום-כלייתיות – </a:t>
            </a:r>
            <a:endParaRPr sz="2200" b="1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42900" lvl="0" indent="-34290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מתן נוזלים ומעקב אחר כמות השתן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(מאזן נוזלים).</a:t>
            </a:r>
            <a:endParaRPr sz="2200" dirty="0">
              <a:solidFill>
                <a:schemeClr val="tx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2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2. </a:t>
            </a:r>
            <a:r>
              <a:rPr lang="x-none" sz="22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באי-ספיקה כלייתית </a:t>
            </a:r>
            <a:endParaRPr lang="he-IL" sz="2200" b="1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42900" lvl="0" indent="-34290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על רקע</a:t>
            </a:r>
            <a:r>
              <a:rPr lang="x-none" sz="22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זיהום חיידקי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– מתן אנטיביוטיקה על פי הרגישות לחיידק.</a:t>
            </a:r>
            <a:endParaRPr sz="2200" dirty="0">
              <a:solidFill>
                <a:schemeClr val="tx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42900" lvl="0" indent="-34290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על רקע </a:t>
            </a:r>
            <a:r>
              <a:rPr lang="x-none" sz="22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מחלה אוטואימונית</a:t>
            </a: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: מתן סטרואידים לדיכוי פעילות מערכת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-</a:t>
            </a: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החיסון</a:t>
            </a:r>
            <a:endParaRPr sz="2200" dirty="0">
              <a:solidFill>
                <a:schemeClr val="tx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42900" lvl="0" indent="-34290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תרופה אנטי-דלקתית המפחיתה את התסמינים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</a:t>
            </a:r>
            <a:endParaRPr sz="2200" b="1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2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3. </a:t>
            </a:r>
            <a:r>
              <a:rPr lang="x-none" sz="22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באי-ספיקה פוסט-כלייתית </a:t>
            </a:r>
            <a:endParaRPr lang="he-IL" sz="2200" b="1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42900" lvl="0" indent="-342900" algn="r" rtl="1">
              <a:buFont typeface="Arial" panose="020B0604020202020204" pitchFamily="34" charset="0"/>
              <a:buChar char="•"/>
            </a:pP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במקרה של </a:t>
            </a:r>
            <a:r>
              <a:rPr lang="x-none" sz="22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אבן במערכת השתן</a:t>
            </a: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: 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br>
              <a:rPr lang="en-US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הכנסת קטטר לשלפוחית השתן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לניקוז השתן,</a:t>
            </a: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ו</a:t>
            </a: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ריסוק האבן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ל</a:t>
            </a: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סילוק החסימה </a:t>
            </a: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בדרכי השתן.</a:t>
            </a:r>
            <a:endParaRPr sz="2200" dirty="0">
              <a:solidFill>
                <a:schemeClr val="tx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42900" lvl="0" indent="-34290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במקרה של </a:t>
            </a:r>
            <a:r>
              <a:rPr lang="x-none" sz="22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גידול או בלוטת ערמונית מוגדלת</a:t>
            </a: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: </a:t>
            </a:r>
            <a:br>
              <a:rPr lang="en-US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ניתוח להסרת הגידול, מתן תרופות לטיפול בהגדלת הערמונית.</a:t>
            </a:r>
            <a:endParaRPr sz="2200" dirty="0">
              <a:solidFill>
                <a:schemeClr val="tx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42900" lvl="0" indent="-342900" algn="r" rt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e-IL" sz="2200" b="1" dirty="0" err="1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המודיאליזה</a:t>
            </a:r>
            <a:r>
              <a:rPr lang="he-IL" sz="2200" b="1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תבוצע אם יופיעו סיבוכים של אי-ספיקת כליות חריפה </a:t>
            </a:r>
            <a:endParaRPr lang="he-IL" sz="2200" dirty="0">
              <a:solidFill>
                <a:schemeClr val="tx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r" rtl="1">
              <a:spcBef>
                <a:spcPts val="0"/>
              </a:spcBef>
              <a:spcAft>
                <a:spcPts val="0"/>
              </a:spcAft>
            </a:pPr>
            <a:r>
              <a:rPr lang="he-IL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   </a:t>
            </a:r>
            <a:r>
              <a:rPr lang="x-none" sz="2200" dirty="0">
                <a:solidFill>
                  <a:schemeClr val="tx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על סוגיה.</a:t>
            </a:r>
            <a:endParaRPr sz="2200" dirty="0">
              <a:solidFill>
                <a:schemeClr val="tx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96" name="Google Shape;596;g74ab0b144a_1_123"/>
          <p:cNvSpPr txBox="1"/>
          <p:nvPr/>
        </p:nvSpPr>
        <p:spPr>
          <a:xfrm rot="10800000" flipH="1">
            <a:off x="-2062" y="5659545"/>
            <a:ext cx="11790600" cy="8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sz="3000" b="1" dirty="0">
              <a:solidFill>
                <a:schemeClr val="dk1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r>
              <a:rPr lang="x-none" dirty="0">
                <a:latin typeface="Varela Round" panose="00000500000000000000" pitchFamily="2" charset="-79"/>
                <a:cs typeface="Varela Round" panose="00000500000000000000" pitchFamily="2" charset="-79"/>
              </a:rPr>
              <a:t>.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00" name="Google Shape;600;g74ab0b144a_1_123"/>
          <p:cNvSpPr txBox="1"/>
          <p:nvPr/>
        </p:nvSpPr>
        <p:spPr>
          <a:xfrm>
            <a:off x="5349875" y="3968750"/>
            <a:ext cx="2079600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pile of blister packs of colorful medicine tablets">
            <a:extLst>
              <a:ext uri="{FF2B5EF4-FFF2-40B4-BE49-F238E27FC236}">
                <a16:creationId xmlns:a16="http://schemas.microsoft.com/office/drawing/2014/main" id="{46F443A9-BBBD-47A2-AF98-513EDC0B4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400" y="378424"/>
            <a:ext cx="2411248" cy="160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indoor, sitting, window, bed&#10;&#10;Description automatically generated">
            <a:extLst>
              <a:ext uri="{FF2B5EF4-FFF2-40B4-BE49-F238E27FC236}">
                <a16:creationId xmlns:a16="http://schemas.microsoft.com/office/drawing/2014/main" id="{99A9DF6E-11CB-4E85-9EDC-DC45AD9F7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38" y="4443539"/>
            <a:ext cx="2754493" cy="18433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1BDE750-7E54-4D41-8C79-F5695F7889C3}"/>
              </a:ext>
            </a:extLst>
          </p:cNvPr>
          <p:cNvSpPr txBox="1"/>
          <p:nvPr/>
        </p:nvSpPr>
        <p:spPr>
          <a:xfrm>
            <a:off x="-2062" y="-7622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CleanPNG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" name="Picture 4" descr="A picture containing indoor, sitting, glass, table&#10;&#10;Description automatically generated">
            <a:extLst>
              <a:ext uri="{FF2B5EF4-FFF2-40B4-BE49-F238E27FC236}">
                <a16:creationId xmlns:a16="http://schemas.microsoft.com/office/drawing/2014/main" id="{35470142-BA43-448D-A403-E75B2B014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47" y="204250"/>
            <a:ext cx="1423441" cy="1391286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2D2FC06-2DEC-4000-8166-A4AAED73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52101" y="2159040"/>
            <a:ext cx="2709846" cy="180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B8A9B31A-ED8C-4BBE-A903-3AA0811F2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186258"/>
            <a:ext cx="11981598" cy="637353"/>
          </a:xfrm>
        </p:spPr>
        <p:txBody>
          <a:bodyPr/>
          <a:lstStyle/>
          <a:p>
            <a:r>
              <a:rPr lang="x-none" b="1" dirty="0">
                <a:solidFill>
                  <a:schemeClr val="dk1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סיבוכים</a:t>
            </a:r>
            <a:endParaRPr lang="he-IL" dirty="0"/>
          </a:p>
        </p:txBody>
      </p:sp>
      <p:sp>
        <p:nvSpPr>
          <p:cNvPr id="4" name="Google Shape;459;p51">
            <a:extLst>
              <a:ext uri="{FF2B5EF4-FFF2-40B4-BE49-F238E27FC236}">
                <a16:creationId xmlns:a16="http://schemas.microsoft.com/office/drawing/2014/main" id="{16C94B7A-BD45-4790-8F90-7FD7C26D5F61}"/>
              </a:ext>
            </a:extLst>
          </p:cNvPr>
          <p:cNvSpPr/>
          <p:nvPr/>
        </p:nvSpPr>
        <p:spPr>
          <a:xfrm>
            <a:off x="231232" y="913904"/>
            <a:ext cx="3637383" cy="4699512"/>
          </a:xfrm>
          <a:prstGeom prst="roundRect">
            <a:avLst>
              <a:gd name="adj" fmla="val 8287"/>
            </a:avLst>
          </a:prstGeom>
          <a:solidFill>
            <a:srgbClr val="E0F2F8"/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בצקת ריאות </a:t>
            </a:r>
          </a:p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en-US" sz="24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Pulmonary  edema</a:t>
            </a:r>
            <a:endParaRPr lang="en-US" sz="2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עקב הצטברות נוזלים בדם ואי-מתן שתן, יצטברו נוזלים גם בנאדיות הריאה, דבר שעלול להתבטא בהפרעה בחילוף הגזים בריאה, עד כדי כשל נשימתי.</a:t>
            </a:r>
          </a:p>
        </p:txBody>
      </p:sp>
      <p:sp>
        <p:nvSpPr>
          <p:cNvPr id="5" name="Google Shape;459;p51">
            <a:extLst>
              <a:ext uri="{FF2B5EF4-FFF2-40B4-BE49-F238E27FC236}">
                <a16:creationId xmlns:a16="http://schemas.microsoft.com/office/drawing/2014/main" id="{7E240F3E-8EB1-462C-A058-36A8BB2FA9B6}"/>
              </a:ext>
            </a:extLst>
          </p:cNvPr>
          <p:cNvSpPr/>
          <p:nvPr/>
        </p:nvSpPr>
        <p:spPr>
          <a:xfrm>
            <a:off x="8593493" y="913904"/>
            <a:ext cx="3317153" cy="3462153"/>
          </a:xfrm>
          <a:prstGeom prst="roundRect">
            <a:avLst>
              <a:gd name="adj" fmla="val 6334"/>
            </a:avLst>
          </a:prstGeom>
          <a:solidFill>
            <a:srgbClr val="E0F2F8"/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he-IL" sz="2400" b="1" dirty="0" err="1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היפרקלמיה</a:t>
            </a:r>
            <a:r>
              <a:rPr lang="he-IL" sz="24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Hyperkalemia</a:t>
            </a:r>
            <a:r>
              <a:rPr lang="en-US" sz="24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endParaRPr lang="en-US" sz="2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רמה מוגברת וחריגה של אשלגן בדם, הגורמת להפרעות בקצב הלב.</a:t>
            </a:r>
          </a:p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רמה תקינה של אשלגן בדם היא 3.5־5 </a:t>
            </a:r>
            <a:r>
              <a:rPr lang="he-IL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מיליאקוויוולנט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 לליטר (</a:t>
            </a:r>
            <a:r>
              <a:rPr lang="en-US" dirty="0" err="1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mEq</a:t>
            </a:r>
            <a:r>
              <a:rPr lang="en-US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/l</a:t>
            </a:r>
            <a:r>
              <a:rPr lang="he-IL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)</a:t>
            </a:r>
            <a:endParaRPr lang="he-IL" sz="2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sp>
        <p:nvSpPr>
          <p:cNvPr id="6" name="Google Shape;459;p51">
            <a:extLst>
              <a:ext uri="{FF2B5EF4-FFF2-40B4-BE49-F238E27FC236}">
                <a16:creationId xmlns:a16="http://schemas.microsoft.com/office/drawing/2014/main" id="{C1333E65-B132-4BD8-9BE0-A1F1ACFC0AA2}"/>
              </a:ext>
            </a:extLst>
          </p:cNvPr>
          <p:cNvSpPr/>
          <p:nvPr/>
        </p:nvSpPr>
        <p:spPr>
          <a:xfrm>
            <a:off x="4057794" y="913904"/>
            <a:ext cx="4146750" cy="4699512"/>
          </a:xfrm>
          <a:prstGeom prst="roundRect">
            <a:avLst>
              <a:gd name="adj" fmla="val 5924"/>
            </a:avLst>
          </a:prstGeom>
          <a:solidFill>
            <a:srgbClr val="E0F2F8"/>
          </a:solidFill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חמצת מטבולית</a:t>
            </a:r>
            <a:b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en-US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Metabolic acidosis</a:t>
            </a:r>
            <a:r>
              <a:rPr lang="he-IL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</a:t>
            </a:r>
            <a:endParaRPr lang="en-US" sz="2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נובעת מאי-הרחקה של יוני מימן,   קושי בהפרשת אמוניה לשתן, ועקב כך רמות </a:t>
            </a:r>
            <a:r>
              <a:rPr lang="en-US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pH </a:t>
            </a: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נמוכות בדם (&gt;7.35 ). </a:t>
            </a:r>
          </a:p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he-IL" sz="2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טיפולי דיאליזה יינתנו במקרים של חמצת מטבולית קשה.</a:t>
            </a:r>
          </a:p>
          <a:p>
            <a:pPr marL="38100" lvl="0" algn="ctr" rtl="1">
              <a:spcAft>
                <a:spcPts val="1200"/>
              </a:spcAft>
              <a:buClr>
                <a:srgbClr val="444444"/>
              </a:buClr>
              <a:buSzPts val="3000"/>
            </a:pPr>
            <a:r>
              <a:rPr lang="he-IL" sz="16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ערכים תקינים של </a:t>
            </a:r>
            <a:r>
              <a:rPr lang="en-US" sz="16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PH</a:t>
            </a:r>
            <a:r>
              <a:rPr lang="he-IL" sz="1600" b="1" dirty="0">
                <a:solidFill>
                  <a:srgbClr val="002060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: 7.35-7.45 </a:t>
            </a:r>
            <a:endParaRPr lang="he-IL" sz="28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</p:spTree>
    <p:extLst>
      <p:ext uri="{BB962C8B-B14F-4D97-AF65-F5344CB8AC3E}">
        <p14:creationId xmlns:p14="http://schemas.microsoft.com/office/powerpoint/2010/main" val="43339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6;p35">
            <a:extLst>
              <a:ext uri="{FF2B5EF4-FFF2-40B4-BE49-F238E27FC236}">
                <a16:creationId xmlns:a16="http://schemas.microsoft.com/office/drawing/2014/main" id="{441461CD-E64D-43B0-8266-6AA5BD20F54A}"/>
              </a:ext>
            </a:extLst>
          </p:cNvPr>
          <p:cNvSpPr/>
          <p:nvPr/>
        </p:nvSpPr>
        <p:spPr>
          <a:xfrm>
            <a:off x="-329935" y="995204"/>
            <a:ext cx="13177381" cy="3571369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rgbClr val="192A7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he-IL" sz="4800" b="1" i="0" u="none" strike="noStrike" cap="none" dirty="0">
                <a:solidFill>
                  <a:srgbClr val="192A72"/>
                </a:solidFill>
                <a:latin typeface="Varela Round" panose="00000500000000000000" pitchFamily="2" charset="-79"/>
                <a:ea typeface="Calibri"/>
                <a:cs typeface="Varela Round" panose="00000500000000000000" pitchFamily="2" charset="-79"/>
                <a:sym typeface="Calibri"/>
              </a:rPr>
              <a:t>רפואה מונעת</a:t>
            </a:r>
            <a:endParaRPr sz="48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C7A04F-C771-475F-BCA7-0C18CBD4F9B8}"/>
              </a:ext>
            </a:extLst>
          </p:cNvPr>
          <p:cNvSpPr/>
          <p:nvPr/>
        </p:nvSpPr>
        <p:spPr>
          <a:xfrm>
            <a:off x="179033" y="3429000"/>
            <a:ext cx="116781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002060"/>
              </a:buClr>
              <a:buSzPts val="4400"/>
            </a:pPr>
            <a:endParaRPr lang="en-US" sz="3200" b="1" dirty="0">
              <a:solidFill>
                <a:srgbClr val="002E89"/>
              </a:solidFill>
              <a:latin typeface="Varela Round" panose="00000500000000000000" charset="-79"/>
              <a:cs typeface="Varela Round" panose="00000500000000000000" charset="-79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3822479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0"/>
          <p:cNvSpPr txBox="1">
            <a:spLocks noGrp="1"/>
          </p:cNvSpPr>
          <p:nvPr>
            <p:ph type="title" idx="4294967295"/>
          </p:nvPr>
        </p:nvSpPr>
        <p:spPr>
          <a:xfrm>
            <a:off x="245230" y="177950"/>
            <a:ext cx="11562995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002060"/>
              </a:buClr>
            </a:pPr>
            <a:r>
              <a:rPr lang="x-none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מניעה</a:t>
            </a:r>
            <a:endParaRPr dirty="0"/>
          </a:p>
        </p:txBody>
      </p:sp>
      <p:sp>
        <p:nvSpPr>
          <p:cNvPr id="451" name="Google Shape;451;p50"/>
          <p:cNvSpPr/>
          <p:nvPr/>
        </p:nvSpPr>
        <p:spPr>
          <a:xfrm>
            <a:off x="6506169" y="2835455"/>
            <a:ext cx="5627918" cy="2349388"/>
          </a:xfrm>
          <a:prstGeom prst="roundRect">
            <a:avLst>
              <a:gd name="adj" fmla="val 16667"/>
            </a:avLst>
          </a:prstGeom>
          <a:solidFill>
            <a:srgbClr val="DCEFC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r" rtl="1">
              <a:lnSpc>
                <a:spcPct val="115000"/>
              </a:lnSpc>
              <a:buSzPts val="3000"/>
            </a:pPr>
            <a:r>
              <a:rPr lang="he-IL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טיפול בזיהומים </a:t>
            </a:r>
          </a:p>
          <a:p>
            <a:pPr marL="38100" lvl="0" algn="r" rtl="1">
              <a:lnSpc>
                <a:spcPct val="115000"/>
              </a:lnSpc>
              <a:buSzPts val="3000"/>
            </a:pP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על ידי אנטיביוטיקה </a:t>
            </a:r>
            <a:br>
              <a:rPr lang="en-US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למניעת הלם ספטי </a:t>
            </a:r>
            <a:br>
              <a:rPr lang="en-US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(ירידת לחץ דם כתוצאה </a:t>
            </a:r>
            <a:br>
              <a:rPr lang="en-US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מזיהום חמור בדם). </a:t>
            </a:r>
          </a:p>
        </p:txBody>
      </p:sp>
      <p:sp>
        <p:nvSpPr>
          <p:cNvPr id="452" name="Google Shape;452;p50"/>
          <p:cNvSpPr/>
          <p:nvPr/>
        </p:nvSpPr>
        <p:spPr>
          <a:xfrm>
            <a:off x="172079" y="922334"/>
            <a:ext cx="5839615" cy="5395103"/>
          </a:xfrm>
          <a:prstGeom prst="roundRect">
            <a:avLst>
              <a:gd name="adj" fmla="val 8083"/>
            </a:avLst>
          </a:prstGeom>
          <a:solidFill>
            <a:srgbClr val="DCEFC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algn="r" rtl="1">
              <a:lnSpc>
                <a:spcPct val="115000"/>
              </a:lnSpc>
              <a:buSzPts val="3000"/>
            </a:pPr>
            <a:r>
              <a:rPr lang="he-IL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ניטור </a:t>
            </a:r>
            <a:r>
              <a:rPr lang="x-none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רמת התרופות בדם </a:t>
            </a:r>
            <a:r>
              <a:rPr lang="x-none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בקרב מטופלים הנוטלים בקביעוּת תרופות מסוימות</a:t>
            </a: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r>
              <a:rPr lang="x-none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כגון תרופות לטיפול ביתר לחץ דם</a:t>
            </a: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</a:p>
          <a:p>
            <a:pPr marL="60325" lvl="0" algn="r" rtl="1">
              <a:lnSpc>
                <a:spcPct val="115000"/>
              </a:lnSpc>
              <a:buSzPts val="3000"/>
            </a:pPr>
            <a:r>
              <a:rPr lang="he-IL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הימנעות ממינונים גבוהים </a:t>
            </a:r>
            <a:r>
              <a:rPr lang="x-none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ולאורך זמן</a:t>
            </a:r>
            <a:r>
              <a:rPr lang="he-IL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של תרופות</a:t>
            </a:r>
            <a:r>
              <a:rPr lang="x-none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וכן</a:t>
            </a:r>
            <a:r>
              <a:rPr lang="he-IL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מתרופות העוברות בכליה</a:t>
            </a:r>
            <a:r>
              <a:rPr lang="he-IL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שעלולות לגרום ל</a:t>
            </a:r>
            <a:r>
              <a:rPr lang="x-none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הרעלה </a:t>
            </a:r>
            <a:r>
              <a:rPr lang="he-IL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: </a:t>
            </a:r>
            <a:endParaRPr lang="en-US" sz="24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1889125" lvl="0" algn="r" rtl="1">
              <a:lnSpc>
                <a:spcPct val="115000"/>
              </a:lnSpc>
              <a:buSzPts val="3000"/>
            </a:pPr>
            <a:r>
              <a:rPr lang="x-none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במצב של אי-ספיקת כליות</a:t>
            </a: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</a:t>
            </a:r>
            <a:r>
              <a:rPr lang="x-none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סילוק התרופה מהגוף נפגע, </a:t>
            </a: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לכן, </a:t>
            </a:r>
            <a:r>
              <a:rPr lang="x-none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נדרש להקטין את מינון התרופה</a:t>
            </a:r>
            <a:r>
              <a:rPr lang="en-US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או לתת כמויות קטנות של התרופה במרווחים גדולים.</a:t>
            </a:r>
          </a:p>
        </p:txBody>
      </p:sp>
      <p:sp>
        <p:nvSpPr>
          <p:cNvPr id="453" name="Google Shape;453;p50"/>
          <p:cNvSpPr/>
          <p:nvPr/>
        </p:nvSpPr>
        <p:spPr>
          <a:xfrm>
            <a:off x="6638208" y="536156"/>
            <a:ext cx="5525946" cy="2155744"/>
          </a:xfrm>
          <a:prstGeom prst="roundRect">
            <a:avLst>
              <a:gd name="adj" fmla="val 16667"/>
            </a:avLst>
          </a:prstGeom>
          <a:solidFill>
            <a:srgbClr val="DCEFC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algn="r" rtl="1">
              <a:lnSpc>
                <a:spcPct val="115000"/>
              </a:lnSpc>
              <a:buSzPts val="3000"/>
            </a:pPr>
            <a:r>
              <a:rPr lang="he-IL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אספקת נוזלים, </a:t>
            </a:r>
          </a:p>
          <a:p>
            <a:pPr marL="38100" algn="r" rtl="1">
              <a:lnSpc>
                <a:spcPct val="115000"/>
              </a:lnSpc>
              <a:buSzPts val="3000"/>
            </a:pP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טיפול מהיר,</a:t>
            </a:r>
            <a:r>
              <a:rPr lang="he-IL" sz="24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למניעת מצבים של התייבשות והלם היפוולמי, </a:t>
            </a:r>
            <a:br>
              <a:rPr lang="en-US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he-IL" sz="24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מניעת ירידה בלחץ הדם.</a:t>
            </a:r>
          </a:p>
          <a:p>
            <a:pPr marL="38100" lvl="0" algn="r" rtl="1">
              <a:lnSpc>
                <a:spcPct val="115000"/>
              </a:lnSpc>
              <a:buSzPts val="3000"/>
            </a:pPr>
            <a:endParaRPr lang="he-IL" sz="24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pic>
        <p:nvPicPr>
          <p:cNvPr id="11" name="Picture 10" descr="A picture containing indoor, sitting, glass, table&#10;&#10;Description automatically generated">
            <a:extLst>
              <a:ext uri="{FF2B5EF4-FFF2-40B4-BE49-F238E27FC236}">
                <a16:creationId xmlns:a16="http://schemas.microsoft.com/office/drawing/2014/main" id="{30AA145D-1C8A-4C52-BCE5-A2C36FBB03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623" y="833752"/>
            <a:ext cx="1496217" cy="2244326"/>
          </a:xfrm>
          <a:prstGeom prst="rect">
            <a:avLst/>
          </a:prstGeom>
        </p:spPr>
      </p:pic>
      <p:pic>
        <p:nvPicPr>
          <p:cNvPr id="3" name="Picture 2" descr="A picture containing light, lamp, brush&#10;&#10;Description automatically generated">
            <a:extLst>
              <a:ext uri="{FF2B5EF4-FFF2-40B4-BE49-F238E27FC236}">
                <a16:creationId xmlns:a16="http://schemas.microsoft.com/office/drawing/2014/main" id="{1013572F-C576-4142-8A4D-51C311E12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735" y="3491017"/>
            <a:ext cx="1983897" cy="1396663"/>
          </a:xfrm>
          <a:prstGeom prst="rect">
            <a:avLst/>
          </a:prstGeom>
        </p:spPr>
      </p:pic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C37E107-397B-4AF0-98C0-0FC0EA0D62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170311" y="3770195"/>
            <a:ext cx="1979929" cy="15611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CB7B17-0B09-4A8E-99DD-92042C53D052}"/>
              </a:ext>
            </a:extLst>
          </p:cNvPr>
          <p:cNvSpPr txBox="1"/>
          <p:nvPr/>
        </p:nvSpPr>
        <p:spPr>
          <a:xfrm>
            <a:off x="-2062" y="-7622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CleanPNG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sitting, glass, table&#10;&#10;Description automatically generated">
            <a:extLst>
              <a:ext uri="{FF2B5EF4-FFF2-40B4-BE49-F238E27FC236}">
                <a16:creationId xmlns:a16="http://schemas.microsoft.com/office/drawing/2014/main" id="{7F95A37B-6C17-4C8B-A46C-60879795F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3168" y="499930"/>
            <a:ext cx="1371600" cy="2057400"/>
          </a:xfrm>
          <a:prstGeom prst="rect">
            <a:avLst/>
          </a:prstGeom>
        </p:spPr>
      </p:pic>
      <p:pic>
        <p:nvPicPr>
          <p:cNvPr id="8" name="Picture 7" descr="A close up of a womans face&#10;&#10;Description automatically generated">
            <a:extLst>
              <a:ext uri="{FF2B5EF4-FFF2-40B4-BE49-F238E27FC236}">
                <a16:creationId xmlns:a16="http://schemas.microsoft.com/office/drawing/2014/main" id="{541D2498-3CDE-4548-A27B-B9E9C65A72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726831" y="2030645"/>
            <a:ext cx="4214446" cy="4214446"/>
          </a:xfrm>
          <a:prstGeom prst="rect">
            <a:avLst/>
          </a:prstGeom>
        </p:spPr>
      </p:pic>
      <p:sp>
        <p:nvSpPr>
          <p:cNvPr id="215" name="Google Shape;215;g74ab0b144a_1_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he-IL" dirty="0">
                <a:sym typeface="David"/>
              </a:rPr>
              <a:t>נחזור ל</a:t>
            </a:r>
            <a:r>
              <a:rPr lang="x-none" dirty="0">
                <a:sym typeface="David"/>
              </a:rPr>
              <a:t>סיפור מקרה</a:t>
            </a:r>
            <a:endParaRPr dirty="0">
              <a:sym typeface="David"/>
            </a:endParaRPr>
          </a:p>
        </p:txBody>
      </p:sp>
      <p:sp>
        <p:nvSpPr>
          <p:cNvPr id="216" name="Google Shape;216;g74ab0b144a_1_0"/>
          <p:cNvSpPr txBox="1"/>
          <p:nvPr/>
        </p:nvSpPr>
        <p:spPr>
          <a:xfrm>
            <a:off x="2642464" y="588711"/>
            <a:ext cx="9175770" cy="524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50800" indent="0" algn="r" rtl="1">
              <a:lnSpc>
                <a:spcPct val="150000"/>
              </a:lnSpc>
              <a:buSzPts val="2800"/>
              <a:buNone/>
              <a:defRPr sz="3200"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defRPr>
            </a:lvl1pPr>
            <a:lvl2pPr marL="914400" indent="-228600" algn="r" rtl="1">
              <a:spcBef>
                <a:spcPts val="400"/>
              </a:spcBef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indent="-228600" algn="r" rtl="1">
              <a:spcBef>
                <a:spcPts val="360"/>
              </a:spcBef>
              <a:buClr>
                <a:schemeClr val="dk1"/>
              </a:buClr>
              <a:buSzPts val="1800"/>
              <a:buNone/>
              <a:defRPr sz="18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indent="-228600" algn="r" rtl="1">
              <a:spcBef>
                <a:spcPts val="320"/>
              </a:spcBef>
              <a:buClr>
                <a:schemeClr val="dk1"/>
              </a:buClr>
              <a:buSzPts val="1600"/>
              <a:buNone/>
              <a:defRPr sz="1600" b="1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r>
              <a:rPr lang="he-IL" sz="2400" dirty="0">
                <a:sym typeface="David"/>
              </a:rPr>
              <a:t>א</a:t>
            </a:r>
            <a:r>
              <a:rPr lang="x-none" sz="2400" dirty="0">
                <a:sym typeface="David"/>
              </a:rPr>
              <a:t>'</a:t>
            </a:r>
            <a:r>
              <a:rPr lang="he-IL" sz="2400" dirty="0">
                <a:sym typeface="David"/>
              </a:rPr>
              <a:t>ס'</a:t>
            </a:r>
            <a:r>
              <a:rPr lang="x-none" sz="2400" dirty="0">
                <a:sym typeface="David"/>
              </a:rPr>
              <a:t> בת16 </a:t>
            </a:r>
            <a:r>
              <a:rPr lang="he-IL" sz="2400" dirty="0">
                <a:sym typeface="David"/>
              </a:rPr>
              <a:t> </a:t>
            </a:r>
            <a:r>
              <a:rPr lang="x-none" sz="2400" dirty="0">
                <a:sym typeface="David"/>
              </a:rPr>
              <a:t>ללא מחלות רקע, הובאה לחדר מיון בערב</a:t>
            </a:r>
            <a:r>
              <a:rPr lang="he-IL" sz="2400" dirty="0">
                <a:sym typeface="David"/>
              </a:rPr>
              <a:t> </a:t>
            </a:r>
            <a:r>
              <a:rPr lang="x-none" sz="2400" dirty="0">
                <a:sym typeface="David"/>
              </a:rPr>
              <a:t>עם </a:t>
            </a:r>
            <a:r>
              <a:rPr lang="x-none" sz="2400" dirty="0">
                <a:solidFill>
                  <a:schemeClr val="tx1"/>
                </a:solidFill>
                <a:sym typeface="David"/>
              </a:rPr>
              <a:t>בחיל</a:t>
            </a:r>
            <a:r>
              <a:rPr lang="he-IL" sz="2400" dirty="0">
                <a:solidFill>
                  <a:schemeClr val="tx1"/>
                </a:solidFill>
                <a:sym typeface="David"/>
              </a:rPr>
              <a:t>ה, </a:t>
            </a:r>
            <a:r>
              <a:rPr lang="x-none" sz="2400" dirty="0">
                <a:solidFill>
                  <a:schemeClr val="tx1"/>
                </a:solidFill>
                <a:sym typeface="David"/>
              </a:rPr>
              <a:t>הקאות</a:t>
            </a:r>
            <a:r>
              <a:rPr lang="he-IL" sz="2400" dirty="0">
                <a:solidFill>
                  <a:schemeClr val="tx1"/>
                </a:solidFill>
                <a:sym typeface="David"/>
              </a:rPr>
              <a:t>, </a:t>
            </a:r>
            <a:r>
              <a:rPr lang="x-none" sz="2400" b="1" dirty="0">
                <a:solidFill>
                  <a:schemeClr val="tx1"/>
                </a:solidFill>
                <a:sym typeface="David"/>
              </a:rPr>
              <a:t>מיעוט במתן שתן </a:t>
            </a:r>
            <a:r>
              <a:rPr lang="x-none" sz="2400" dirty="0">
                <a:solidFill>
                  <a:schemeClr val="tx1"/>
                </a:solidFill>
                <a:sym typeface="David"/>
              </a:rPr>
              <a:t>וכאבי ראש.</a:t>
            </a:r>
            <a:endParaRPr sz="2400" dirty="0">
              <a:solidFill>
                <a:schemeClr val="tx1"/>
              </a:solidFill>
              <a:sym typeface="David"/>
            </a:endParaRPr>
          </a:p>
          <a:p>
            <a:r>
              <a:rPr lang="he-IL" sz="2400" dirty="0">
                <a:sym typeface="David"/>
              </a:rPr>
              <a:t>א</a:t>
            </a:r>
            <a:r>
              <a:rPr lang="x-none" sz="2400" dirty="0">
                <a:sym typeface="David"/>
              </a:rPr>
              <a:t>'</a:t>
            </a:r>
            <a:r>
              <a:rPr lang="he-IL" sz="2400" dirty="0">
                <a:sym typeface="David"/>
              </a:rPr>
              <a:t>ס'</a:t>
            </a:r>
            <a:r>
              <a:rPr lang="x-none" sz="2400" dirty="0">
                <a:sym typeface="David"/>
              </a:rPr>
              <a:t> הייתה באמצע טיול שנתי</a:t>
            </a:r>
            <a:r>
              <a:rPr lang="he-IL" sz="2400" dirty="0">
                <a:sym typeface="David"/>
              </a:rPr>
              <a:t>. </a:t>
            </a:r>
            <a:r>
              <a:rPr lang="x-none" sz="2400" dirty="0">
                <a:sym typeface="David"/>
              </a:rPr>
              <a:t>היה זה יום חם במיוחד </a:t>
            </a:r>
            <a:r>
              <a:rPr lang="x-none" sz="2400" b="1" dirty="0">
                <a:sym typeface="David"/>
              </a:rPr>
              <a:t>ו</a:t>
            </a:r>
            <a:r>
              <a:rPr lang="he-IL" sz="2400" b="1" dirty="0">
                <a:sym typeface="David"/>
              </a:rPr>
              <a:t>א</a:t>
            </a:r>
            <a:r>
              <a:rPr lang="x-none" sz="2400" b="1" dirty="0">
                <a:sym typeface="David"/>
              </a:rPr>
              <a:t>'</a:t>
            </a:r>
            <a:r>
              <a:rPr lang="he-IL" sz="2400" b="1" dirty="0">
                <a:sym typeface="David"/>
              </a:rPr>
              <a:t>ס'</a:t>
            </a:r>
            <a:r>
              <a:rPr lang="x-none" sz="2400" b="1" dirty="0">
                <a:sym typeface="David"/>
              </a:rPr>
              <a:t> לא שתתה במידה מספקת במהלך המסלול הרגלי. </a:t>
            </a:r>
            <a:endParaRPr sz="2400" b="1" dirty="0">
              <a:sym typeface="David"/>
            </a:endParaRPr>
          </a:p>
          <a:p>
            <a:r>
              <a:rPr lang="x-none" sz="2400" dirty="0">
                <a:sym typeface="David"/>
              </a:rPr>
              <a:t>בבדיקה לחץ הדם היה 80/60 </a:t>
            </a:r>
            <a:r>
              <a:rPr lang="he-IL" sz="2400" dirty="0">
                <a:sym typeface="David"/>
              </a:rPr>
              <a:t> </a:t>
            </a:r>
            <a:r>
              <a:rPr lang="x-none" sz="2400" dirty="0">
                <a:sym typeface="David"/>
              </a:rPr>
              <a:t>מ"מ כספית. </a:t>
            </a:r>
            <a:endParaRPr sz="2400" dirty="0">
              <a:sym typeface="David"/>
            </a:endParaRPr>
          </a:p>
          <a:p>
            <a:r>
              <a:rPr lang="x-none" sz="2400" dirty="0">
                <a:sym typeface="David"/>
              </a:rPr>
              <a:t>לבקשת הרופא נלקחו </a:t>
            </a:r>
            <a:r>
              <a:rPr lang="x-none" sz="2400" b="1" u="sng" dirty="0">
                <a:sym typeface="David"/>
              </a:rPr>
              <a:t>בדיקות דם ושתן לאוריאה וקריאטנין</a:t>
            </a:r>
            <a:r>
              <a:rPr lang="x-none" sz="2400" dirty="0">
                <a:sym typeface="David"/>
              </a:rPr>
              <a:t>, </a:t>
            </a:r>
            <a:endParaRPr sz="2400" dirty="0">
              <a:sym typeface="David"/>
            </a:endParaRPr>
          </a:p>
          <a:p>
            <a:r>
              <a:rPr lang="x-none" sz="2400" dirty="0">
                <a:sym typeface="David"/>
              </a:rPr>
              <a:t>ומיד ניתן </a:t>
            </a:r>
            <a:r>
              <a:rPr lang="x-none" sz="2400" b="1" u="sng" dirty="0">
                <a:sym typeface="David"/>
              </a:rPr>
              <a:t>עירוי נוזלים.  </a:t>
            </a:r>
            <a:endParaRPr sz="2400" b="1" u="sng" dirty="0">
              <a:sym typeface="David"/>
            </a:endParaRPr>
          </a:p>
          <a:p>
            <a:r>
              <a:rPr lang="x-none" sz="2400" dirty="0">
                <a:sym typeface="David"/>
              </a:rPr>
              <a:t> </a:t>
            </a:r>
            <a:endParaRPr sz="2400" dirty="0">
              <a:sym typeface="Davi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CFAEA-E650-4C2B-9BFB-8FA345C64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77" y="386505"/>
            <a:ext cx="1487880" cy="1415248"/>
          </a:xfrm>
          <a:prstGeom prst="rect">
            <a:avLst/>
          </a:prstGeom>
        </p:spPr>
      </p:pic>
      <p:pic>
        <p:nvPicPr>
          <p:cNvPr id="3" name="Picture 2" descr="A picture containing comb, brush&#10;&#10;Description automatically generated">
            <a:extLst>
              <a:ext uri="{FF2B5EF4-FFF2-40B4-BE49-F238E27FC236}">
                <a16:creationId xmlns:a16="http://schemas.microsoft.com/office/drawing/2014/main" id="{78AABF11-CB23-445E-BABB-D37CF1861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698" y="4249898"/>
            <a:ext cx="1564748" cy="1564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5917F-91BB-4FD9-A209-36A47962959E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77727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ctrTitle"/>
          </p:nvPr>
        </p:nvSpPr>
        <p:spPr>
          <a:xfrm>
            <a:off x="2906974" y="204716"/>
            <a:ext cx="4793830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rgbClr val="002060"/>
              </a:buClr>
              <a:buSzPts val="4400"/>
            </a:pPr>
            <a:r>
              <a:rPr lang="x-none" b="1" dirty="0">
                <a:solidFill>
                  <a:srgbClr val="002060"/>
                </a:solidFill>
                <a:latin typeface="Varela Round" panose="00000500000000000000" charset="-79"/>
                <a:cs typeface="Varela Round" panose="00000500000000000000" charset="-79"/>
                <a:sym typeface="David"/>
              </a:rPr>
              <a:t>תפקידי  הכליה</a:t>
            </a:r>
            <a:endParaRPr b="1" dirty="0">
              <a:solidFill>
                <a:srgbClr val="002060"/>
              </a:solidFill>
              <a:latin typeface="Varela Round" panose="00000500000000000000" charset="-79"/>
              <a:cs typeface="Varela Round" panose="00000500000000000000" charset="-79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571025" y="1365251"/>
            <a:ext cx="103827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66" name="Google Shape;16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918" y="1128570"/>
            <a:ext cx="8527312" cy="57154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8408EFD0-FECC-4AFB-9971-DDEEE7EAA3BB}"/>
              </a:ext>
            </a:extLst>
          </p:cNvPr>
          <p:cNvSpPr txBox="1"/>
          <p:nvPr/>
        </p:nvSpPr>
        <p:spPr>
          <a:xfrm>
            <a:off x="6899981" y="819254"/>
            <a:ext cx="216904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sz="16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395A4E66-B523-41FE-B6B4-75EADF160C55}"/>
              </a:ext>
            </a:extLst>
          </p:cNvPr>
          <p:cNvSpPr txBox="1"/>
          <p:nvPr/>
        </p:nvSpPr>
        <p:spPr>
          <a:xfrm>
            <a:off x="5814646" y="1022305"/>
            <a:ext cx="290732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פיקוח על המומסים והנוזלים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C0EF9AC-6277-4745-95C1-BA867E28C228}"/>
              </a:ext>
            </a:extLst>
          </p:cNvPr>
          <p:cNvSpPr txBox="1"/>
          <p:nvPr/>
        </p:nvSpPr>
        <p:spPr>
          <a:xfrm>
            <a:off x="7076789" y="2872864"/>
            <a:ext cx="216904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פיקוח על לחץ הדם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B2D7415-8683-4596-82F0-FE334ABAAB38}"/>
              </a:ext>
            </a:extLst>
          </p:cNvPr>
          <p:cNvSpPr txBox="1"/>
          <p:nvPr/>
        </p:nvSpPr>
        <p:spPr>
          <a:xfrm>
            <a:off x="802892" y="892276"/>
            <a:ext cx="290732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פעילות אנדוקרינית: </a:t>
            </a:r>
            <a:r>
              <a:rPr lang="he-IL" sz="16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אריטרופואיטין</a:t>
            </a:r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, </a:t>
            </a:r>
            <a:r>
              <a:rPr lang="he-IL" sz="1600" b="1" dirty="0" err="1">
                <a:latin typeface="Varela Round" panose="00000500000000000000" pitchFamily="2" charset="-79"/>
                <a:cs typeface="Varela Round" panose="00000500000000000000" pitchFamily="2" charset="-79"/>
              </a:rPr>
              <a:t>רנין</a:t>
            </a:r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, וויטמין </a:t>
            </a:r>
            <a:r>
              <a:rPr lang="en-US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D</a:t>
            </a:r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99ABFA4-0BBD-453C-843D-EAF490C76872}"/>
              </a:ext>
            </a:extLst>
          </p:cNvPr>
          <p:cNvSpPr txBox="1"/>
          <p:nvPr/>
        </p:nvSpPr>
        <p:spPr>
          <a:xfrm>
            <a:off x="6798771" y="5485987"/>
            <a:ext cx="228954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מאזן חומציות/בסיסיות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2231B70-7ACB-4299-A114-6ED0AB2EE794}"/>
              </a:ext>
            </a:extLst>
          </p:cNvPr>
          <p:cNvSpPr txBox="1"/>
          <p:nvPr/>
        </p:nvSpPr>
        <p:spPr>
          <a:xfrm>
            <a:off x="945748" y="5088561"/>
            <a:ext cx="27644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חילוף חומרים של התרופות והפרשתם דרך השתן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2F94BDF6-9D3F-4C16-AA08-48C29EFECB1A}"/>
              </a:ext>
            </a:extLst>
          </p:cNvPr>
          <p:cNvSpPr txBox="1"/>
          <p:nvPr/>
        </p:nvSpPr>
        <p:spPr>
          <a:xfrm>
            <a:off x="847665" y="2849418"/>
            <a:ext cx="258684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הפרשת חומרי הפסולת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7FC949-BBB9-488B-BBE6-11F46072A672}"/>
              </a:ext>
            </a:extLst>
          </p:cNvPr>
          <p:cNvSpPr/>
          <p:nvPr/>
        </p:nvSpPr>
        <p:spPr>
          <a:xfrm>
            <a:off x="8993325" y="4234143"/>
            <a:ext cx="30460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Varela Round" panose="00000500000000000000" pitchFamily="2" charset="-79"/>
                <a:cs typeface="Varela Round" panose="00000500000000000000" pitchFamily="2" charset="-79"/>
                <a:hlinkClick r:id="rId4"/>
              </a:rPr>
              <a:t>https://youtu.be/H2VkW9L5QSU</a:t>
            </a:r>
            <a:endParaRPr lang="he-IL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en-US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ED508E-253E-47F0-9AA4-CC5861AE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0986" y="1727460"/>
            <a:ext cx="2506683" cy="250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D5F770-C385-4FA6-9A17-BA05C324FFB2}"/>
              </a:ext>
            </a:extLst>
          </p:cNvPr>
          <p:cNvSpPr/>
          <p:nvPr/>
        </p:nvSpPr>
        <p:spPr>
          <a:xfrm>
            <a:off x="8616645" y="735019"/>
            <a:ext cx="353784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/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סרקו את קוד ה-</a:t>
            </a:r>
            <a:r>
              <a:rPr lang="en-US" sz="20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QR</a:t>
            </a: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לצפייה </a:t>
            </a:r>
            <a:br>
              <a:rPr lang="en-US" sz="20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he-IL" sz="20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בסרטון תזכורת על  </a:t>
            </a:r>
            <a:r>
              <a:rPr lang="x-none" sz="20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מבנה </a:t>
            </a:r>
            <a:br>
              <a:rPr lang="en-US" sz="20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x-none" sz="20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ותפקידי הכליה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C84D19BB-C9F8-4B64-9CEA-79D03652E7E1}"/>
              </a:ext>
            </a:extLst>
          </p:cNvPr>
          <p:cNvSpPr txBox="1"/>
          <p:nvPr/>
        </p:nvSpPr>
        <p:spPr>
          <a:xfrm>
            <a:off x="904412" y="6429888"/>
            <a:ext cx="810514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1600" b="1" dirty="0">
                <a:latin typeface="Varela Round" panose="00000500000000000000" pitchFamily="2" charset="-79"/>
                <a:cs typeface="Varela Round" panose="00000500000000000000" pitchFamily="2" charset="-79"/>
              </a:rPr>
              <a:t>הכליות מסננות כ- 200 ליטר דם ביממה, ומפרישות כ- 2 ליטר של מים המכילים פסולת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74ab0b144a_1_87"/>
          <p:cNvSpPr txBox="1">
            <a:spLocks noGrp="1"/>
          </p:cNvSpPr>
          <p:nvPr>
            <p:ph type="ctrTitle"/>
          </p:nvPr>
        </p:nvSpPr>
        <p:spPr>
          <a:xfrm>
            <a:off x="4167963" y="83773"/>
            <a:ext cx="4052243" cy="63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ניתוח סיפור </a:t>
            </a:r>
            <a:r>
              <a:rPr lang="he-IL" sz="28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</a:t>
            </a:r>
            <a:r>
              <a:rPr lang="x-none" sz="28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מקרה</a:t>
            </a:r>
            <a:endParaRPr sz="2800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641" name="Google Shape;641;g74ab0b144a_1_87"/>
          <p:cNvSpPr txBox="1"/>
          <p:nvPr/>
        </p:nvSpPr>
        <p:spPr>
          <a:xfrm>
            <a:off x="-339953" y="599206"/>
            <a:ext cx="12162555" cy="6404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457200" algn="r" rtl="1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x-none" sz="22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מה לדעתך יהיו תוצאות בדיקת האוריאה והקריאטנין בדם ובשתן, הסבר.</a:t>
            </a:r>
            <a:endParaRPr sz="22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indent="0" algn="r" rtl="1">
              <a:spcBef>
                <a:spcPts val="0"/>
              </a:spcBef>
              <a:spcAft>
                <a:spcPts val="1200"/>
              </a:spcAft>
              <a:buNone/>
            </a:pPr>
            <a:r>
              <a:rPr lang="x-none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עקב המיעוט במתן השתן תהיה עלייה ברמת האוריאה והקריאטנין בדם ובשתן. </a:t>
            </a:r>
            <a:endParaRPr lang="he-IL" sz="2200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indent="0" algn="r" rtl="1">
              <a:spcBef>
                <a:spcPts val="0"/>
              </a:spcBef>
              <a:spcAft>
                <a:spcPts val="1200"/>
              </a:spcAft>
              <a:buNone/>
            </a:pPr>
            <a:endParaRPr sz="2200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algn="r" rtl="1">
              <a:spcAft>
                <a:spcPts val="1200"/>
              </a:spcAft>
            </a:pPr>
            <a:r>
              <a:rPr lang="he-IL" sz="22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</a:t>
            </a:r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2</a:t>
            </a:r>
            <a:r>
              <a:rPr lang="he-IL" sz="22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2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הסבר מדוע הייתה ירידה בלחץ הדם?</a:t>
            </a:r>
            <a:endParaRPr sz="22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indent="0" algn="r" rtl="1">
              <a:spcBef>
                <a:spcPts val="0"/>
              </a:spcBef>
              <a:spcAft>
                <a:spcPts val="1200"/>
              </a:spcAft>
              <a:buNone/>
            </a:pPr>
            <a:r>
              <a:rPr lang="he-IL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</a:t>
            </a:r>
            <a:r>
              <a:rPr lang="x-none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'</a:t>
            </a:r>
            <a:r>
              <a:rPr lang="he-IL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</a:t>
            </a:r>
            <a:r>
              <a:rPr lang="x-none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' </a:t>
            </a:r>
            <a:r>
              <a:rPr lang="he-IL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איבדה נוזלים </a:t>
            </a:r>
            <a:r>
              <a:rPr lang="he-IL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ולא שתתה </a:t>
            </a:r>
            <a:r>
              <a:rPr lang="x-none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בהליכה במסלול ביום החם, היו לה הקאות והתחילה לפתח שוק היפוולמי שהתבטא בלחץ דם נמוך 80/55</a:t>
            </a:r>
            <a:endParaRPr lang="he-IL" sz="2200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indent="0" algn="r" rtl="1">
              <a:spcBef>
                <a:spcPts val="0"/>
              </a:spcBef>
              <a:spcAft>
                <a:spcPts val="1200"/>
              </a:spcAft>
              <a:buNone/>
            </a:pPr>
            <a:endParaRPr sz="2200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indent="0" algn="r" rtl="1">
              <a:spcBef>
                <a:spcPts val="0"/>
              </a:spcBef>
              <a:spcAft>
                <a:spcPts val="1200"/>
              </a:spcAft>
              <a:buNone/>
            </a:pPr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3</a:t>
            </a:r>
            <a:r>
              <a:rPr lang="he-IL" sz="22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 </a:t>
            </a:r>
            <a:r>
              <a:rPr lang="x-none" sz="22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הסבר מדוע הופיע כאב ראש ?</a:t>
            </a:r>
            <a:endParaRPr sz="2200" b="1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r" rtl="1">
              <a:spcAft>
                <a:spcPts val="1200"/>
              </a:spcAft>
            </a:pPr>
            <a:r>
              <a:rPr lang="x-none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 </a:t>
            </a:r>
            <a:r>
              <a:rPr lang="he-IL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  כאב ראש עקב </a:t>
            </a:r>
            <a:r>
              <a:rPr lang="x-none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איבוד הנוזלים </a:t>
            </a:r>
            <a:r>
              <a:rPr lang="he-IL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ו</a:t>
            </a:r>
            <a:r>
              <a:rPr lang="x-none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ההתייבשות</a:t>
            </a:r>
            <a:r>
              <a:rPr lang="he-IL" sz="22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והעלייה ברמות החומרים הרעילים בדם. </a:t>
            </a:r>
            <a:endParaRPr sz="2200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indent="0" algn="r" rtl="1">
              <a:spcBef>
                <a:spcPts val="0"/>
              </a:spcBef>
              <a:spcAft>
                <a:spcPts val="1200"/>
              </a:spcAft>
              <a:buNone/>
            </a:pPr>
            <a:endParaRPr sz="2200" dirty="0">
              <a:solidFill>
                <a:srgbClr val="FF000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ה 1">
            <a:extLst>
              <a:ext uri="{FF2B5EF4-FFF2-40B4-BE49-F238E27FC236}">
                <a16:creationId xmlns:a16="http://schemas.microsoft.com/office/drawing/2014/main" id="{30B2D533-6131-42DE-B9AA-E4139DDEB8DA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10402" y="823611"/>
            <a:ext cx="11903335" cy="5862291"/>
          </a:xfrm>
        </p:spPr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C8109609-915D-4D68-B3AE-F250855634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המשך - </a:t>
            </a:r>
            <a:r>
              <a:rPr lang="x-none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ניתוח סיפור </a:t>
            </a:r>
            <a:r>
              <a:rPr lang="he-IL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</a:t>
            </a:r>
            <a:r>
              <a:rPr lang="x-none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מקרה</a:t>
            </a:r>
            <a:endParaRPr lang="he-IL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19489FB4-D08E-470A-87FD-53F6AFC2AEFC}"/>
              </a:ext>
            </a:extLst>
          </p:cNvPr>
          <p:cNvSpPr/>
          <p:nvPr/>
        </p:nvSpPr>
        <p:spPr>
          <a:xfrm>
            <a:off x="429209" y="951723"/>
            <a:ext cx="1160164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r" rtl="1">
              <a:spcAft>
                <a:spcPts val="1200"/>
              </a:spcAft>
            </a:pPr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 </a:t>
            </a:r>
          </a:p>
          <a:p>
            <a:pPr marL="457200" lvl="0" algn="r" rtl="1">
              <a:spcAft>
                <a:spcPts val="1200"/>
              </a:spcAft>
            </a:pPr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4. מדוע ניתן עירוי נוזלים?</a:t>
            </a:r>
          </a:p>
          <a:p>
            <a:pPr marL="457200" lvl="0" algn="r" rtl="1">
              <a:spcAft>
                <a:spcPts val="1200"/>
              </a:spcAft>
            </a:pPr>
            <a:r>
              <a:rPr lang="he-IL" sz="20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עירוי נוזלים ניתן כטיפול בהתייבשות וכאב הראש, וכטיפול בהלם </a:t>
            </a:r>
            <a:r>
              <a:rPr lang="he-IL" sz="2000" dirty="0" err="1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ההיפוולמי</a:t>
            </a:r>
            <a:r>
              <a:rPr lang="he-IL" sz="20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.</a:t>
            </a:r>
          </a:p>
          <a:p>
            <a:pPr marL="457200" lvl="0" algn="r" rtl="1">
              <a:spcAft>
                <a:spcPts val="1200"/>
              </a:spcAft>
            </a:pPr>
            <a:endParaRPr lang="he-IL" sz="2000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algn="r" rtl="1">
              <a:spcAft>
                <a:spcPts val="1200"/>
              </a:spcAft>
            </a:pPr>
            <a:r>
              <a:rPr lang="he-IL" sz="20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5. האם הפגיעה אצל </a:t>
            </a:r>
            <a:r>
              <a:rPr lang="he-IL" sz="2000" b="1" dirty="0" err="1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א'ס</a:t>
            </a:r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' היא פגיעה טרום כלייתית, כלייתית או פוסט כלייתית? הסבר.</a:t>
            </a:r>
          </a:p>
          <a:p>
            <a:pPr marL="457200" lvl="0" algn="r" rtl="1">
              <a:spcAft>
                <a:spcPts val="1200"/>
              </a:spcAft>
            </a:pPr>
            <a:r>
              <a:rPr lang="he-IL" sz="2000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זוהי פגיעה טרום כלייתית, עקב התייבשות ואיבוד נוזלים שגרמו ללחץ דם נמוך ולשתן מרוכז.</a:t>
            </a:r>
          </a:p>
        </p:txBody>
      </p:sp>
    </p:spTree>
    <p:extLst>
      <p:ext uri="{BB962C8B-B14F-4D97-AF65-F5344CB8AC3E}">
        <p14:creationId xmlns:p14="http://schemas.microsoft.com/office/powerpoint/2010/main" val="42137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74eeffd532_1_22"/>
          <p:cNvSpPr>
            <a:spLocks noGrp="1"/>
          </p:cNvSpPr>
          <p:nvPr>
            <p:ph type="pic" idx="2"/>
          </p:nvPr>
        </p:nvSpPr>
        <p:spPr>
          <a:xfrm>
            <a:off x="161150" y="823750"/>
            <a:ext cx="11903700" cy="5862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1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8" name="Google Shape;648;g74eeffd532_1_22"/>
          <p:cNvSpPr txBox="1">
            <a:spLocks noGrp="1"/>
          </p:cNvSpPr>
          <p:nvPr>
            <p:ph type="ctrTitle"/>
          </p:nvPr>
        </p:nvSpPr>
        <p:spPr>
          <a:xfrm>
            <a:off x="1436197" y="-67160"/>
            <a:ext cx="10247700" cy="63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3600" b="1" dirty="0"/>
          </a:p>
          <a:p>
            <a:pPr lvl="0"/>
            <a:br>
              <a:rPr lang="he-IL" sz="3600" b="1" dirty="0"/>
            </a:br>
            <a:br>
              <a:rPr lang="he-IL" sz="3600" b="1" dirty="0"/>
            </a:br>
            <a:r>
              <a:rPr lang="x-none" sz="3600" b="1" dirty="0"/>
              <a:t>סימולציה</a:t>
            </a:r>
            <a:endParaRPr sz="3600" b="1" dirty="0">
              <a:solidFill>
                <a:schemeClr val="dk1"/>
              </a:solidFill>
            </a:endParaRPr>
          </a:p>
          <a:p>
            <a:pPr lvl="0">
              <a:lnSpc>
                <a:spcPct val="120000"/>
              </a:lnSpc>
              <a:spcAft>
                <a:spcPts val="400"/>
              </a:spcAft>
            </a:pPr>
            <a:r>
              <a:rPr lang="x-none" sz="3600" b="1" dirty="0">
                <a:solidFill>
                  <a:srgbClr val="0070C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סיפור מקרה</a:t>
            </a:r>
            <a:r>
              <a:rPr lang="he-IL" sz="3600" b="1" dirty="0">
                <a:solidFill>
                  <a:srgbClr val="0070C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- </a:t>
            </a:r>
            <a:r>
              <a:rPr lang="x-none" sz="3600" b="1" dirty="0">
                <a:solidFill>
                  <a:srgbClr val="0070C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אי ספיקת כליות חריפה</a:t>
            </a:r>
            <a:br>
              <a:rPr lang="en-US" sz="3600" b="1" dirty="0">
                <a:solidFill>
                  <a:srgbClr val="0070C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endParaRPr sz="3600" b="1" dirty="0">
              <a:solidFill>
                <a:srgbClr val="0070C0"/>
              </a:solidFill>
            </a:endParaRPr>
          </a:p>
        </p:txBody>
      </p:sp>
      <p:sp>
        <p:nvSpPr>
          <p:cNvPr id="649" name="Google Shape;649;g74eeffd532_1_22"/>
          <p:cNvSpPr txBox="1"/>
          <p:nvPr/>
        </p:nvSpPr>
        <p:spPr>
          <a:xfrm>
            <a:off x="870550" y="3429000"/>
            <a:ext cx="2182624" cy="1001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600" b="1" u="sng" dirty="0">
                <a:solidFill>
                  <a:schemeClr val="hlink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3"/>
              </a:rPr>
              <a:t>סימולציה</a:t>
            </a:r>
            <a:endParaRPr sz="3600"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79E6E03-377A-4FBE-A944-05087EE31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6"/>
          <a:stretch/>
        </p:blipFill>
        <p:spPr>
          <a:xfrm>
            <a:off x="3603831" y="1572433"/>
            <a:ext cx="5727738" cy="4364933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8475c46e9d_2_0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700" cy="637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/>
              <a:t>סיכום - אי ספיקת כליות חריפה</a:t>
            </a:r>
            <a:endParaRPr sz="3200" b="1" dirty="0"/>
          </a:p>
        </p:txBody>
      </p:sp>
      <p:sp>
        <p:nvSpPr>
          <p:cNvPr id="666" name="Google Shape;666;g8475c46e9d_2_0"/>
          <p:cNvSpPr txBox="1"/>
          <p:nvPr/>
        </p:nvSpPr>
        <p:spPr>
          <a:xfrm>
            <a:off x="-234460" y="870651"/>
            <a:ext cx="12112329" cy="4214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 rtl="1"/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בסיפור המקרה מדובר באי ספיקת כליות </a:t>
            </a:r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פרה </a:t>
            </a:r>
            <a:r>
              <a:rPr lang="he-IL" sz="2200" b="1" dirty="0" err="1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רנאלית</a:t>
            </a:r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על רקע של שתייה  בלתי מספקת .</a:t>
            </a:r>
            <a:endParaRPr lang="he-IL"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r" rtl="1"/>
            <a:endParaRPr lang="he-IL"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r" rtl="1"/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מצב של הלם </a:t>
            </a:r>
            <a:r>
              <a:rPr lang="he-IL" sz="2200" b="1" dirty="0" err="1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היפוולמי</a:t>
            </a:r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(</a:t>
            </a:r>
            <a:r>
              <a:rPr lang="en-US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(Pre renal</a:t>
            </a:r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&gt;&gt; איסכמיה של הכליות(</a:t>
            </a:r>
            <a:r>
              <a:rPr lang="en-US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(Renal </a:t>
            </a:r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&gt;&gt; חוסר מתן שתן </a:t>
            </a:r>
            <a:r>
              <a:rPr lang="en-US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(Post renal)</a:t>
            </a:r>
          </a:p>
          <a:p>
            <a:pPr algn="r" rtl="1"/>
            <a:endParaRPr lang="he-IL"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algn="r" rtl="1"/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מתן הנוזלים  - </a:t>
            </a:r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ימנע את הידרדרות הכליות לאי ספיקת כליות כרונית. </a:t>
            </a:r>
          </a:p>
          <a:p>
            <a:pPr algn="r" rtl="1"/>
            <a:r>
              <a:rPr lang="he-IL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כאשר</a:t>
            </a:r>
            <a:r>
              <a:rPr lang="he-IL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</a:t>
            </a:r>
            <a:r>
              <a:rPr lang="he-IL" sz="2200" b="1" dirty="0">
                <a:solidFill>
                  <a:srgbClr val="C0000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באי ספיקת כליות כרונית</a:t>
            </a:r>
            <a:r>
              <a:rPr lang="he-IL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: הכליות מאבדות בזמן קצר את יכולתן לסנן את </a:t>
            </a:r>
            <a:r>
              <a:rPr lang="he-IL" sz="2200" dirty="0">
                <a:solidFill>
                  <a:schemeClr val="tx1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</a:t>
            </a:r>
            <a:r>
              <a:rPr lang="he-IL" sz="2200" dirty="0">
                <a:solidFill>
                  <a:schemeClr val="tx1"/>
                </a:solidFill>
                <a:highlight>
                  <a:srgbClr val="FFFFFF"/>
                </a:highlight>
                <a:uFill>
                  <a:noFill/>
                </a:u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דם</a:t>
            </a:r>
            <a:r>
              <a:rPr lang="he-IL" sz="2200" dirty="0">
                <a:solidFill>
                  <a:schemeClr val="tx1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ולהפיק </a:t>
            </a:r>
            <a:r>
              <a:rPr lang="he-IL" sz="2200" dirty="0">
                <a:solidFill>
                  <a:schemeClr val="tx1"/>
                </a:solidFill>
                <a:highlight>
                  <a:srgbClr val="FFFFFF"/>
                </a:highlight>
                <a:uFill>
                  <a:noFill/>
                </a:u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שתן</a:t>
            </a:r>
            <a:r>
              <a:rPr lang="he-IL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, </a:t>
            </a:r>
            <a:br>
              <a:rPr lang="en-US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he-IL" sz="2200" b="1" dirty="0">
                <a:solidFill>
                  <a:srgbClr val="C00000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מצב בלתי הפיך.</a:t>
            </a:r>
            <a:endParaRPr lang="he-IL" sz="2200" b="1" dirty="0">
              <a:solidFill>
                <a:srgbClr val="C0000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r" rtl="1">
              <a:spcBef>
                <a:spcPts val="0"/>
              </a:spcBef>
              <a:spcAft>
                <a:spcPts val="0"/>
              </a:spcAft>
            </a:pPr>
            <a:r>
              <a:rPr lang="x-none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  </a:t>
            </a:r>
            <a:r>
              <a:rPr lang="x-none" sz="2400" b="1" dirty="0">
                <a:solidFill>
                  <a:srgbClr val="0070C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כיצד נקבע האם זו אי ספיקת כליות חריפה או כרונית? </a:t>
            </a:r>
            <a:endParaRPr sz="2400" b="1" dirty="0">
              <a:solidFill>
                <a:srgbClr val="0070C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19100" lvl="0" indent="-342900" algn="r" rtl="1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x-none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על פי  </a:t>
            </a:r>
            <a:r>
              <a:rPr lang="x-none" sz="2200" b="1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רמת הקריאטינין </a:t>
            </a:r>
            <a:r>
              <a:rPr lang="x-none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בסרום.</a:t>
            </a:r>
            <a:endParaRPr sz="2200" dirty="0">
              <a:solidFill>
                <a:srgbClr val="222222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19100" lvl="0" indent="-342900" algn="r" rtl="1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x-none" sz="2200" b="1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אנמיה</a:t>
            </a:r>
            <a:r>
              <a:rPr lang="x-none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- שנמצא בדרך כלל במחלת כליות כרונית. </a:t>
            </a:r>
            <a:endParaRPr sz="2200" dirty="0">
              <a:solidFill>
                <a:srgbClr val="222222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19100" lvl="0" indent="-342900" algn="r" rtl="1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x-none" sz="2200" b="1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גודל הכליות באולטרסאונד- </a:t>
            </a:r>
            <a:r>
              <a:rPr lang="x-none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כאשר במחלת כליות כרונית,</a:t>
            </a:r>
            <a:br>
              <a:rPr lang="en-US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x-none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גודל הכליות</a:t>
            </a:r>
            <a:r>
              <a:rPr lang="he-IL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</a:t>
            </a:r>
            <a:r>
              <a:rPr lang="x-none" sz="2200" dirty="0">
                <a:solidFill>
                  <a:srgbClr val="222222"/>
                </a:solidFill>
                <a:highlight>
                  <a:srgbClr val="FFFFFF"/>
                </a:highlight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קטן .</a:t>
            </a:r>
            <a:endParaRPr sz="2200" dirty="0">
              <a:solidFill>
                <a:srgbClr val="222222"/>
              </a:solidFill>
              <a:highlight>
                <a:srgbClr val="FFFFFF"/>
              </a:highlight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marL="457200" lvl="0" algn="r" rtl="1">
              <a:spcBef>
                <a:spcPts val="0"/>
              </a:spcBef>
              <a:spcAft>
                <a:spcPts val="0"/>
              </a:spcAft>
            </a:pPr>
            <a:r>
              <a:rPr lang="x-none" sz="2200" b="1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                                     </a:t>
            </a:r>
            <a:endParaRPr sz="2200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r" rtl="1">
              <a:spcBef>
                <a:spcPts val="0"/>
              </a:spcBef>
              <a:spcAft>
                <a:spcPts val="0"/>
              </a:spcAft>
            </a:pPr>
            <a:r>
              <a:rPr lang="x-none" sz="2200" dirty="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 </a:t>
            </a: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x-none" sz="2200" b="1" u="sng" dirty="0">
                <a:solidFill>
                  <a:schemeClr val="hlink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  <a:hlinkClick r:id="rId5"/>
              </a:rPr>
              <a:t>https://www.youtube.com/watch?v=FN3MFhYPWWo</a:t>
            </a:r>
            <a:endParaRPr sz="2200" b="1" dirty="0">
              <a:latin typeface="Varela Round" panose="00000500000000000000" pitchFamily="2" charset="-79"/>
              <a:ea typeface="David"/>
              <a:cs typeface="Varela Round" panose="00000500000000000000" pitchFamily="2" charset="-79"/>
              <a:sym typeface="David"/>
            </a:endParaRPr>
          </a:p>
        </p:txBody>
      </p:sp>
      <p:pic>
        <p:nvPicPr>
          <p:cNvPr id="667" name="Google Shape;667;g8475c46e9d_2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95" y="3339293"/>
            <a:ext cx="3340981" cy="3237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7fe7427d85_5_0"/>
          <p:cNvSpPr txBox="1">
            <a:spLocks noGrp="1"/>
          </p:cNvSpPr>
          <p:nvPr>
            <p:ph type="ctrTitle"/>
          </p:nvPr>
        </p:nvSpPr>
        <p:spPr>
          <a:xfrm>
            <a:off x="4674917" y="1090117"/>
            <a:ext cx="4911972" cy="88061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b="1" dirty="0">
                <a:solidFill>
                  <a:srgbClr val="00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ערכו </a:t>
            </a:r>
            <a:r>
              <a:rPr lang="x-none" sz="2400" b="1" dirty="0">
                <a:solidFill>
                  <a:srgbClr val="00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השוואה בין הסוגים השונים </a:t>
            </a:r>
            <a:br>
              <a:rPr lang="en-US" sz="2400" b="1" dirty="0">
                <a:solidFill>
                  <a:srgbClr val="00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</a:br>
            <a:r>
              <a:rPr lang="x-none" sz="2400" b="1" dirty="0">
                <a:solidFill>
                  <a:srgbClr val="00000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של אי ספיקת כליות חריפה</a:t>
            </a:r>
            <a:endParaRPr b="1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graphicFrame>
        <p:nvGraphicFramePr>
          <p:cNvPr id="658" name="Google Shape;658;g7fe7427d85_5_0"/>
          <p:cNvGraphicFramePr/>
          <p:nvPr>
            <p:extLst>
              <p:ext uri="{D42A27DB-BD31-4B8C-83A1-F6EECF244321}">
                <p14:modId xmlns:p14="http://schemas.microsoft.com/office/powerpoint/2010/main" val="4024497817"/>
              </p:ext>
            </p:extLst>
          </p:nvPr>
        </p:nvGraphicFramePr>
        <p:xfrm>
          <a:off x="4988839" y="1967268"/>
          <a:ext cx="4284128" cy="4519649"/>
        </p:xfrm>
        <a:graphic>
          <a:graphicData uri="http://schemas.openxmlformats.org/drawingml/2006/table">
            <a:tbl>
              <a:tblPr>
                <a:noFill/>
                <a:tableStyleId>{7C7DF017-B518-4AAF-87CB-E56F2F063330}</a:tableStyleId>
              </a:tblPr>
              <a:tblGrid>
                <a:gridCol w="1082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9351"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  Post renal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 anchor="ctr">
                    <a:solidFill>
                      <a:srgbClr val="E0F2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I</a:t>
                      </a: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ntra renal</a:t>
                      </a:r>
                      <a:endParaRPr sz="16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 anchor="ctr">
                    <a:solidFill>
                      <a:srgbClr val="E0F2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Pre </a:t>
                      </a:r>
                      <a:br>
                        <a:rPr lang="en-US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</a:b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renal</a:t>
                      </a:r>
                      <a:endParaRPr sz="16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 anchor="ctr">
                    <a:solidFill>
                      <a:srgbClr val="E0F2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מאפיינים 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 anchor="ctr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12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he-IL" sz="1600" b="1" i="0" u="none" strike="noStrike" cap="none" dirty="0">
                          <a:solidFill>
                            <a:srgbClr val="000000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  <a:sym typeface="Arial"/>
                        </a:rPr>
                        <a:t>גורמים</a:t>
                      </a:r>
                      <a:endParaRPr sz="1600" b="1" i="0" u="none" strike="noStrike" cap="none" dirty="0">
                        <a:solidFill>
                          <a:srgbClr val="0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31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600" b="1" i="0" u="none" strike="noStrike" cap="none" dirty="0">
                          <a:solidFill>
                            <a:srgbClr val="000000"/>
                          </a:solidFill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רמת אוראה </a:t>
                      </a:r>
                      <a:r>
                        <a:rPr lang="he-IL" sz="1600" b="1" i="0" u="none" strike="noStrike" cap="none" dirty="0" err="1">
                          <a:solidFill>
                            <a:srgbClr val="000000"/>
                          </a:solidFill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וקריאטנין</a:t>
                      </a:r>
                      <a:r>
                        <a:rPr lang="he-IL" sz="1600" b="1" i="0" u="none" strike="noStrike" cap="none" dirty="0">
                          <a:solidFill>
                            <a:srgbClr val="000000"/>
                          </a:solidFill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 בדם</a:t>
                      </a:r>
                      <a:endParaRPr lang="he-IL" sz="1600" b="1" i="0" u="none" strike="noStrike" cap="none" dirty="0">
                        <a:solidFill>
                          <a:srgbClr val="000000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  <a:sym typeface="Arial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690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כמות השתן</a:t>
                      </a:r>
                      <a:endParaRPr sz="16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12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טיפול</a:t>
                      </a:r>
                      <a:endParaRPr sz="1600" b="1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Google Shape;971;p22">
            <a:extLst>
              <a:ext uri="{FF2B5EF4-FFF2-40B4-BE49-F238E27FC236}">
                <a16:creationId xmlns:a16="http://schemas.microsoft.com/office/drawing/2014/main" id="{ADE72B75-BEE3-496A-914D-C4F1EC1A1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9213002"/>
              </p:ext>
            </p:extLst>
          </p:nvPr>
        </p:nvGraphicFramePr>
        <p:xfrm>
          <a:off x="363423" y="1979572"/>
          <a:ext cx="4454772" cy="4507345"/>
        </p:xfrm>
        <a:graphic>
          <a:graphicData uri="http://schemas.openxmlformats.org/drawingml/2006/table">
            <a:tbl>
              <a:tblPr>
                <a:noFill/>
                <a:tableStyleId>{7C7DF017-B518-4AAF-87CB-E56F2F063330}</a:tableStyleId>
              </a:tblPr>
              <a:tblGrid>
                <a:gridCol w="1619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67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7317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מטופל 2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מטופל 1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2854"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דיאגנוזה</a:t>
                      </a:r>
                    </a:p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סימנים ותסמינים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5"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תוצאות בדיקות הדם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5"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תוצאות בדיקות השתן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317"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מחלות רקע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317"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גורמים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17"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טיפול</a:t>
                      </a: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5155"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1600" b="1" dirty="0">
                          <a:latin typeface="Varela Round" panose="00000500000000000000" pitchFamily="2" charset="-79"/>
                          <a:ea typeface="David"/>
                          <a:cs typeface="Varela Round" panose="00000500000000000000" pitchFamily="2" charset="-79"/>
                          <a:sym typeface="David"/>
                        </a:rPr>
                        <a:t>מניעה</a:t>
                      </a:r>
                      <a:endParaRPr sz="1600" b="1" dirty="0">
                        <a:latin typeface="Varela Round" panose="00000500000000000000" pitchFamily="2" charset="-79"/>
                        <a:ea typeface="David"/>
                        <a:cs typeface="Varela Round" panose="00000500000000000000" pitchFamily="2" charset="-79"/>
                        <a:sym typeface="David"/>
                      </a:endParaRPr>
                    </a:p>
                  </a:txBody>
                  <a:tcPr marL="91425" marR="91425" marT="91425" marB="91425">
                    <a:solidFill>
                      <a:srgbClr val="E0F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6086319"/>
                  </a:ext>
                </a:extLst>
              </a:tr>
            </a:tbl>
          </a:graphicData>
        </a:graphic>
      </p:graphicFrame>
      <p:sp>
        <p:nvSpPr>
          <p:cNvPr id="6" name="Google Shape;656;g7fe7427d85_5_0">
            <a:extLst>
              <a:ext uri="{FF2B5EF4-FFF2-40B4-BE49-F238E27FC236}">
                <a16:creationId xmlns:a16="http://schemas.microsoft.com/office/drawing/2014/main" id="{67EF4082-9065-4995-AAD6-1DAB2F0FB866}"/>
              </a:ext>
            </a:extLst>
          </p:cNvPr>
          <p:cNvSpPr txBox="1">
            <a:spLocks/>
          </p:cNvSpPr>
          <p:nvPr/>
        </p:nvSpPr>
        <p:spPr>
          <a:xfrm>
            <a:off x="362078" y="1090118"/>
            <a:ext cx="4911972" cy="880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rtl="1">
              <a:buClr>
                <a:srgbClr val="192A72"/>
              </a:buClr>
              <a:buSzPts val="4000"/>
              <a:buFont typeface="Varela Round"/>
              <a:buNone/>
              <a:defRPr sz="2400" b="1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x-none" dirty="0">
                <a:sym typeface="David"/>
              </a:rPr>
              <a:t>ערכו השוואה בין המטופלים</a:t>
            </a:r>
            <a:r>
              <a:rPr lang="he-IL" dirty="0">
                <a:sym typeface="David"/>
              </a:rPr>
              <a:t> </a:t>
            </a:r>
            <a:br>
              <a:rPr lang="en-US" dirty="0">
                <a:sym typeface="David"/>
              </a:rPr>
            </a:br>
            <a:r>
              <a:rPr lang="he-IL" dirty="0">
                <a:sym typeface="David"/>
              </a:rPr>
              <a:t>בסיפור </a:t>
            </a:r>
            <a:r>
              <a:rPr lang="x-none" dirty="0">
                <a:sym typeface="David"/>
              </a:rPr>
              <a:t>מקרה 1,2</a:t>
            </a:r>
            <a:endParaRPr lang="he-IL" dirty="0"/>
          </a:p>
        </p:txBody>
      </p:sp>
      <p:sp>
        <p:nvSpPr>
          <p:cNvPr id="7" name="Google Shape;656;g7fe7427d85_5_0">
            <a:extLst>
              <a:ext uri="{FF2B5EF4-FFF2-40B4-BE49-F238E27FC236}">
                <a16:creationId xmlns:a16="http://schemas.microsoft.com/office/drawing/2014/main" id="{FD8110A7-1049-4AC6-8502-C9079B5C0CB3}"/>
              </a:ext>
            </a:extLst>
          </p:cNvPr>
          <p:cNvSpPr txBox="1">
            <a:spLocks/>
          </p:cNvSpPr>
          <p:nvPr/>
        </p:nvSpPr>
        <p:spPr>
          <a:xfrm>
            <a:off x="0" y="293845"/>
            <a:ext cx="12191999" cy="66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rtl="1">
              <a:buClr>
                <a:srgbClr val="192A72"/>
              </a:buClr>
              <a:buSzPts val="4000"/>
              <a:buFont typeface="Varela Round"/>
              <a:buNone/>
              <a:defRPr sz="2400" b="1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he-IL" sz="4400" dirty="0">
                <a:solidFill>
                  <a:srgbClr val="002060"/>
                </a:solidFill>
                <a:sym typeface="David"/>
              </a:rPr>
              <a:t>מטלות</a:t>
            </a:r>
            <a:endParaRPr lang="he-IL" sz="4400" dirty="0">
              <a:solidFill>
                <a:srgbClr val="002060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07CCEF6-18DB-43D1-918C-8D42B3A44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672" y="2666256"/>
            <a:ext cx="2515346" cy="25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656;g7fe7427d85_5_0">
            <a:extLst>
              <a:ext uri="{FF2B5EF4-FFF2-40B4-BE49-F238E27FC236}">
                <a16:creationId xmlns:a16="http://schemas.microsoft.com/office/drawing/2014/main" id="{62893309-B736-4880-980E-1F232954A798}"/>
              </a:ext>
            </a:extLst>
          </p:cNvPr>
          <p:cNvSpPr txBox="1">
            <a:spLocks/>
          </p:cNvSpPr>
          <p:nvPr/>
        </p:nvSpPr>
        <p:spPr>
          <a:xfrm>
            <a:off x="9549118" y="1949864"/>
            <a:ext cx="2370664" cy="558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000"/>
              <a:buFont typeface="Varela Round"/>
              <a:buNone/>
              <a:defRPr sz="40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סרקו את קוד ה-</a:t>
            </a:r>
            <a:r>
              <a:rPr lang="en-US" sz="20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QR</a:t>
            </a:r>
            <a:r>
              <a:rPr lang="he-IL" sz="2000" b="1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כדי לגשת למטלה ולתשובות</a:t>
            </a:r>
            <a:endParaRPr lang="he-IL" sz="3600" b="1" dirty="0">
              <a:solidFill>
                <a:srgbClr val="002060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0" name="תמונה 6" descr="תמונה שמכילה אובייקט, שעון&#10;&#10;התיאור נוצר באופן אוטומטי">
            <a:extLst>
              <a:ext uri="{FF2B5EF4-FFF2-40B4-BE49-F238E27FC236}">
                <a16:creationId xmlns:a16="http://schemas.microsoft.com/office/drawing/2014/main" id="{0AAE1A59-776F-4762-ADB7-18C3DB9A65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3F2EE"/>
              </a:clrFrom>
              <a:clrTo>
                <a:srgbClr val="F3F2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7659" y="289066"/>
            <a:ext cx="1633359" cy="14614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DBACF1-3D60-411F-93F8-175C3317A786}"/>
              </a:ext>
            </a:extLst>
          </p:cNvPr>
          <p:cNvSpPr/>
          <p:nvPr/>
        </p:nvSpPr>
        <p:spPr>
          <a:xfrm>
            <a:off x="9609564" y="5169879"/>
            <a:ext cx="2335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Varela Round" panose="00000500000000000000" pitchFamily="2" charset="-79"/>
                <a:cs typeface="Varela Round" panose="00000500000000000000" pitchFamily="2" charset="-79"/>
                <a:hlinkClick r:id="rId5"/>
              </a:rPr>
              <a:t>https://bit.ly/2zlQP8h</a:t>
            </a:r>
            <a:endParaRPr lang="he-IL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endParaRPr lang="en-US" sz="1600"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1">
            <a:extLst>
              <a:ext uri="{FF2B5EF4-FFF2-40B4-BE49-F238E27FC236}">
                <a16:creationId xmlns:a16="http://schemas.microsoft.com/office/drawing/2014/main" id="{5E3E00AE-4FA0-453E-A285-9347BE075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594" y="344335"/>
            <a:ext cx="3241964" cy="1838476"/>
          </a:xfrm>
          <a:prstGeom prst="rect">
            <a:avLst/>
          </a:prstGeom>
        </p:spPr>
      </p:pic>
      <p:sp>
        <p:nvSpPr>
          <p:cNvPr id="7" name="תיבת טקסט 3">
            <a:extLst>
              <a:ext uri="{FF2B5EF4-FFF2-40B4-BE49-F238E27FC236}">
                <a16:creationId xmlns:a16="http://schemas.microsoft.com/office/drawing/2014/main" id="{E9015135-F85E-43BF-85B7-42C85292626B}"/>
              </a:ext>
            </a:extLst>
          </p:cNvPr>
          <p:cNvSpPr txBox="1"/>
          <p:nvPr/>
        </p:nvSpPr>
        <p:spPr>
          <a:xfrm>
            <a:off x="1187334" y="3290432"/>
            <a:ext cx="1043629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 algn="ctr" rtl="1"/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8" name="מלבן 4">
            <a:extLst>
              <a:ext uri="{FF2B5EF4-FFF2-40B4-BE49-F238E27FC236}">
                <a16:creationId xmlns:a16="http://schemas.microsoft.com/office/drawing/2014/main" id="{B43E0561-6B9F-495C-9879-480054795672}"/>
              </a:ext>
            </a:extLst>
          </p:cNvPr>
          <p:cNvSpPr/>
          <p:nvPr/>
        </p:nvSpPr>
        <p:spPr>
          <a:xfrm>
            <a:off x="1588" y="2182811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46;p35">
            <a:extLst>
              <a:ext uri="{FF2B5EF4-FFF2-40B4-BE49-F238E27FC236}">
                <a16:creationId xmlns:a16="http://schemas.microsoft.com/office/drawing/2014/main" id="{441461CD-E64D-43B0-8266-6AA5BD20F54A}"/>
              </a:ext>
            </a:extLst>
          </p:cNvPr>
          <p:cNvSpPr/>
          <p:nvPr/>
        </p:nvSpPr>
        <p:spPr>
          <a:xfrm>
            <a:off x="-79001" y="938426"/>
            <a:ext cx="13177381" cy="3571369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 dirty="0">
                <a:solidFill>
                  <a:srgbClr val="192A72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dirty="0"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Google Shape;201;p6">
            <a:extLst>
              <a:ext uri="{FF2B5EF4-FFF2-40B4-BE49-F238E27FC236}">
                <a16:creationId xmlns:a16="http://schemas.microsoft.com/office/drawing/2014/main" id="{53E180B4-3086-4E1E-99E7-E25FE2C34C64}"/>
              </a:ext>
            </a:extLst>
          </p:cNvPr>
          <p:cNvSpPr txBox="1">
            <a:spLocks/>
          </p:cNvSpPr>
          <p:nvPr/>
        </p:nvSpPr>
        <p:spPr>
          <a:xfrm>
            <a:off x="179032" y="214386"/>
            <a:ext cx="12012967" cy="328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800"/>
              <a:buFont typeface="Varela Round"/>
              <a:buNone/>
              <a:defRPr sz="48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r>
              <a:rPr lang="he-IL" sz="4000" dirty="0">
                <a:latin typeface="Varela Round" panose="00000500000000000000" charset="-79"/>
                <a:cs typeface="Varela Round" panose="00000500000000000000" charset="-79"/>
                <a:sym typeface="David"/>
              </a:rPr>
              <a:t>           </a:t>
            </a:r>
          </a:p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he-IL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r>
              <a:rPr lang="he-IL" dirty="0">
                <a:latin typeface="Varela Round" panose="00000500000000000000" charset="-79"/>
                <a:cs typeface="Varela Round" panose="00000500000000000000" charset="-79"/>
                <a:sym typeface="David"/>
              </a:rPr>
              <a:t>קליניקה</a:t>
            </a:r>
            <a:br>
              <a:rPr lang="he-IL" sz="4000" dirty="0">
                <a:latin typeface="Varela Round" panose="00000500000000000000" charset="-79"/>
                <a:cs typeface="Varela Round" panose="00000500000000000000" charset="-79"/>
                <a:sym typeface="David"/>
              </a:rPr>
            </a:br>
            <a:r>
              <a:rPr lang="he-IL" sz="4000" dirty="0">
                <a:latin typeface="Varela Round" panose="00000500000000000000" charset="-79"/>
                <a:cs typeface="Varela Round" panose="00000500000000000000" charset="-79"/>
                <a:sym typeface="David"/>
              </a:rPr>
              <a:t> </a:t>
            </a:r>
            <a:endParaRPr lang="en-US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en-US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en-US" sz="3200" b="0" dirty="0">
              <a:solidFill>
                <a:schemeClr val="tx1">
                  <a:lumMod val="90000"/>
                  <a:lumOff val="10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  <a:sym typeface="David"/>
            </a:endParaRPr>
          </a:p>
          <a:p>
            <a:pPr>
              <a:buSzPts val="4400"/>
            </a:pPr>
            <a:endParaRPr lang="en-US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  <a:p>
            <a:pPr>
              <a:buSzPts val="4400"/>
            </a:pPr>
            <a:endParaRPr lang="en-US" sz="4000" dirty="0">
              <a:latin typeface="Varela Round" panose="00000500000000000000" charset="-79"/>
              <a:cs typeface="Varela Round" panose="00000500000000000000" charset="-79"/>
              <a:sym typeface="Davi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C7A04F-C771-475F-BCA7-0C18CBD4F9B8}"/>
              </a:ext>
            </a:extLst>
          </p:cNvPr>
          <p:cNvSpPr/>
          <p:nvPr/>
        </p:nvSpPr>
        <p:spPr>
          <a:xfrm>
            <a:off x="179033" y="3429000"/>
            <a:ext cx="116781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002060"/>
              </a:buClr>
              <a:buSzPts val="4400"/>
            </a:pPr>
            <a:endParaRPr lang="en-US" sz="3200" b="1" dirty="0">
              <a:solidFill>
                <a:srgbClr val="002E89"/>
              </a:solidFill>
              <a:latin typeface="Varela Round" panose="00000500000000000000" charset="-79"/>
              <a:cs typeface="Varela Round" panose="00000500000000000000" charset="-79"/>
              <a:sym typeface="Varela Rou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"/>
          <p:cNvSpPr txBox="1">
            <a:spLocks noGrp="1"/>
          </p:cNvSpPr>
          <p:nvPr>
            <p:ph type="ctrTitle"/>
          </p:nvPr>
        </p:nvSpPr>
        <p:spPr>
          <a:xfrm>
            <a:off x="515567" y="1726771"/>
            <a:ext cx="11575914" cy="110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SzPts val="6600"/>
            </a:pPr>
            <a:r>
              <a:rPr lang="x-none" sz="5400" dirty="0"/>
              <a:t>אבנים בכליות</a:t>
            </a:r>
            <a:r>
              <a:rPr lang="en-US" sz="5400" dirty="0">
                <a:solidFill>
                  <a:srgbClr val="1C4587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Nephrolithiasis  </a:t>
            </a:r>
            <a:br>
              <a:rPr lang="en-US" sz="5400" dirty="0">
                <a:solidFill>
                  <a:srgbClr val="1C4587"/>
                </a:solidFill>
              </a:rPr>
            </a:br>
            <a:endParaRPr sz="54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02FEB73C-19BF-43D7-9BFD-3BB28C237EE0}"/>
              </a:ext>
            </a:extLst>
          </p:cNvPr>
          <p:cNvSpPr/>
          <p:nvPr/>
        </p:nvSpPr>
        <p:spPr>
          <a:xfrm>
            <a:off x="2485221" y="2722389"/>
            <a:ext cx="10049546" cy="1108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1" dirty="0">
                <a:solidFill>
                  <a:srgbClr val="192A72"/>
                </a:solidFill>
                <a:latin typeface="Varela Round"/>
                <a:cs typeface="Varela Round"/>
                <a:sym typeface="Varela Round"/>
              </a:rPr>
              <a:t>Urolithiasis</a:t>
            </a:r>
            <a:r>
              <a:rPr lang="he-IL" sz="4800" b="1" dirty="0">
                <a:solidFill>
                  <a:srgbClr val="1C4587"/>
                </a:solidFill>
                <a:latin typeface="Varela Round" panose="00000500000000000000" pitchFamily="2" charset="-79"/>
                <a:cs typeface="Varela Round" panose="00000500000000000000" pitchFamily="2" charset="-79"/>
                <a:sym typeface="Varela Round"/>
              </a:rPr>
              <a:t>אבנים בדרכי השתן  </a:t>
            </a:r>
            <a:endParaRPr lang="en-US" sz="4800" b="1" dirty="0">
              <a:solidFill>
                <a:srgbClr val="1C4587"/>
              </a:solidFill>
              <a:latin typeface="Varela Round" panose="00000500000000000000" pitchFamily="2" charset="-79"/>
              <a:cs typeface="Varela Round" panose="00000500000000000000" pitchFamily="2" charset="-79"/>
              <a:sym typeface="Varela Rou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466871ab4_2_8"/>
          <p:cNvSpPr txBox="1">
            <a:spLocks noGrp="1"/>
          </p:cNvSpPr>
          <p:nvPr>
            <p:ph type="ctrTitle"/>
          </p:nvPr>
        </p:nvSpPr>
        <p:spPr>
          <a:xfrm>
            <a:off x="2780522" y="391886"/>
            <a:ext cx="8528180" cy="545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x-none" sz="5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אבנים בכליות</a:t>
            </a:r>
            <a:r>
              <a:rPr lang="he-IL" sz="5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David"/>
              </a:rPr>
              <a:t> ובדרכי השתן</a:t>
            </a:r>
            <a:r>
              <a:rPr lang="x-none" sz="5400" dirty="0">
                <a:solidFill>
                  <a:srgbClr val="002060"/>
                </a:solidFill>
                <a:latin typeface="Varela Round" panose="00000500000000000000" pitchFamily="2" charset="-79"/>
                <a:ea typeface="David"/>
                <a:cs typeface="Varela Round" panose="00000500000000000000" pitchFamily="2" charset="-79"/>
              </a:rPr>
              <a:t> </a:t>
            </a:r>
            <a:endParaRPr sz="5400" dirty="0">
              <a:solidFill>
                <a:srgbClr val="002060"/>
              </a:solidFill>
              <a:latin typeface="Varela Round" panose="00000500000000000000" pitchFamily="2" charset="-79"/>
              <a:ea typeface="David"/>
              <a:cs typeface="Varela Round" panose="00000500000000000000" pitchFamily="2" charset="-79"/>
            </a:endParaRPr>
          </a:p>
        </p:txBody>
      </p:sp>
      <p:pic>
        <p:nvPicPr>
          <p:cNvPr id="3" name="Picture 2" descr="A picture containing table, holding&#10;&#10;Description automatically generated">
            <a:extLst>
              <a:ext uri="{FF2B5EF4-FFF2-40B4-BE49-F238E27FC236}">
                <a16:creationId xmlns:a16="http://schemas.microsoft.com/office/drawing/2014/main" id="{C801E38C-7CFB-4ED7-A7F2-254EB8C867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2738" y="157780"/>
            <a:ext cx="6033317" cy="6764215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5122943-E43B-4B15-B0FF-96B180FE9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392" y="1200859"/>
            <a:ext cx="5943599" cy="4655027"/>
          </a:xfrm>
          <a:prstGeom prst="rect">
            <a:avLst/>
          </a:prstGeom>
          <a:ln w="57150">
            <a:solidFill>
              <a:srgbClr val="C7E6A4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161C32-FAF1-4E67-AA90-FB13AA3E557E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466871ab4_2_36"/>
          <p:cNvSpPr txBox="1"/>
          <p:nvPr/>
        </p:nvSpPr>
        <p:spPr>
          <a:xfrm>
            <a:off x="3312797" y="933094"/>
            <a:ext cx="8882741" cy="3723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rtl="1">
              <a:buClr>
                <a:srgbClr val="192A72"/>
              </a:buClr>
              <a:buSzPts val="4000"/>
              <a:buFont typeface="Varela Round"/>
              <a:buNone/>
              <a:defRPr sz="3200">
                <a:latin typeface="Varela Round" panose="00000500000000000000" pitchFamily="2" charset="-79"/>
                <a:ea typeface="David"/>
                <a:cs typeface="Varela Round" panose="00000500000000000000" pitchFamily="2" charset="-79"/>
                <a:sym typeface="Varela Round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pPr algn="r"/>
            <a:r>
              <a:rPr lang="x-none" sz="2200" dirty="0">
                <a:sym typeface="David"/>
              </a:rPr>
              <a:t>א</a:t>
            </a:r>
            <a:r>
              <a:rPr lang="he-IL" sz="2200" dirty="0">
                <a:sym typeface="David"/>
              </a:rPr>
              <a:t>'כ' </a:t>
            </a:r>
            <a:r>
              <a:rPr lang="x-none" sz="2200" dirty="0">
                <a:sym typeface="David"/>
              </a:rPr>
              <a:t>בן56 </a:t>
            </a:r>
            <a:r>
              <a:rPr lang="he-IL" sz="2200" dirty="0">
                <a:sym typeface="David"/>
              </a:rPr>
              <a:t> </a:t>
            </a:r>
            <a:r>
              <a:rPr lang="x-none" sz="2200" dirty="0">
                <a:sym typeface="David"/>
              </a:rPr>
              <a:t>הופנה לחדר מיון עקב </a:t>
            </a:r>
            <a:r>
              <a:rPr lang="x-none" sz="2200" dirty="0">
                <a:solidFill>
                  <a:srgbClr val="FF0000"/>
                </a:solidFill>
                <a:sym typeface="David"/>
              </a:rPr>
              <a:t>כאבים עזים </a:t>
            </a:r>
            <a:r>
              <a:rPr lang="x-none" sz="2200" dirty="0">
                <a:sym typeface="David"/>
              </a:rPr>
              <a:t>באזור המתניים,</a:t>
            </a:r>
            <a:r>
              <a:rPr lang="he-IL" sz="2200" dirty="0">
                <a:sym typeface="David"/>
              </a:rPr>
              <a:t> </a:t>
            </a:r>
            <a:br>
              <a:rPr lang="en-US" sz="2200" dirty="0">
                <a:sym typeface="David"/>
              </a:rPr>
            </a:br>
            <a:r>
              <a:rPr lang="x-none" sz="2200" dirty="0">
                <a:sym typeface="David"/>
              </a:rPr>
              <a:t>עם סיפור של </a:t>
            </a:r>
            <a:r>
              <a:rPr lang="x-none" sz="2200" dirty="0">
                <a:solidFill>
                  <a:srgbClr val="FF0000"/>
                </a:solidFill>
                <a:sym typeface="David"/>
              </a:rPr>
              <a:t>בחילה</a:t>
            </a:r>
            <a:r>
              <a:rPr lang="he-IL" sz="2200" dirty="0">
                <a:sym typeface="David"/>
              </a:rPr>
              <a:t>, </a:t>
            </a:r>
            <a:r>
              <a:rPr lang="x-none" sz="2200" u="sng" dirty="0">
                <a:sym typeface="David"/>
              </a:rPr>
              <a:t>הקאות</a:t>
            </a:r>
            <a:r>
              <a:rPr lang="x-none" sz="2200" dirty="0">
                <a:sym typeface="David"/>
              </a:rPr>
              <a:t> </a:t>
            </a:r>
            <a:r>
              <a:rPr lang="x-none" sz="2200" u="sng" dirty="0">
                <a:sym typeface="David"/>
              </a:rPr>
              <a:t>ומיעוט במתן שתן</a:t>
            </a:r>
            <a:r>
              <a:rPr lang="x-none" sz="2200" dirty="0">
                <a:sym typeface="David"/>
              </a:rPr>
              <a:t>.</a:t>
            </a:r>
            <a:endParaRPr sz="2200" dirty="0">
              <a:sym typeface="David"/>
            </a:endParaRPr>
          </a:p>
          <a:p>
            <a:pPr algn="r"/>
            <a:endParaRPr lang="he-IL" sz="2200" dirty="0">
              <a:sym typeface="David"/>
            </a:endParaRPr>
          </a:p>
          <a:p>
            <a:pPr algn="r"/>
            <a:r>
              <a:rPr lang="x-none" sz="2200" dirty="0">
                <a:sym typeface="David"/>
              </a:rPr>
              <a:t>באנמנזה של הרופא</a:t>
            </a:r>
            <a:r>
              <a:rPr lang="he-IL" sz="2200" dirty="0">
                <a:sym typeface="David"/>
              </a:rPr>
              <a:t>, </a:t>
            </a:r>
            <a:r>
              <a:rPr lang="x-none" sz="2200" dirty="0">
                <a:sym typeface="David"/>
              </a:rPr>
              <a:t>סיפר שהוא ממעט בשתיית נוזלים</a:t>
            </a:r>
            <a:endParaRPr lang="he-IL" sz="2200" dirty="0">
              <a:sym typeface="David"/>
            </a:endParaRPr>
          </a:p>
          <a:p>
            <a:pPr algn="r"/>
            <a:r>
              <a:rPr lang="x-none" sz="2200" dirty="0">
                <a:sym typeface="David"/>
              </a:rPr>
              <a:t> </a:t>
            </a:r>
            <a:r>
              <a:rPr lang="x-none" sz="2200" u="sng" dirty="0">
                <a:sym typeface="David"/>
              </a:rPr>
              <a:t>ובבדיקה לחץ הדם </a:t>
            </a:r>
            <a:r>
              <a:rPr lang="x-none" sz="2200" dirty="0">
                <a:sym typeface="David"/>
              </a:rPr>
              <a:t>היה </a:t>
            </a:r>
            <a:r>
              <a:rPr lang="x-none" sz="2200" u="sng" dirty="0">
                <a:sym typeface="David"/>
              </a:rPr>
              <a:t>130/80 </a:t>
            </a:r>
            <a:r>
              <a:rPr lang="he-IL" sz="2200" u="sng" dirty="0">
                <a:sym typeface="David"/>
              </a:rPr>
              <a:t> </a:t>
            </a:r>
            <a:r>
              <a:rPr lang="x-none" sz="2200" u="sng" dirty="0">
                <a:sym typeface="David"/>
              </a:rPr>
              <a:t>מ"מ כספית</a:t>
            </a:r>
            <a:r>
              <a:rPr lang="he-IL" sz="2200" dirty="0">
                <a:sym typeface="David"/>
              </a:rPr>
              <a:t>. </a:t>
            </a:r>
          </a:p>
          <a:p>
            <a:pPr algn="r"/>
            <a:endParaRPr lang="he-IL" sz="2200" dirty="0">
              <a:sym typeface="David"/>
            </a:endParaRPr>
          </a:p>
          <a:p>
            <a:pPr algn="r"/>
            <a:r>
              <a:rPr lang="x-none" sz="2200" dirty="0">
                <a:sym typeface="David"/>
              </a:rPr>
              <a:t>לבקשת הרופא נלקחו </a:t>
            </a:r>
            <a:r>
              <a:rPr lang="x-none" sz="2200" u="sng" dirty="0">
                <a:sym typeface="David"/>
              </a:rPr>
              <a:t>בדיקות דם ושתן לאוריאה וקראטינין</a:t>
            </a:r>
            <a:r>
              <a:rPr lang="x-none" sz="2200" dirty="0">
                <a:sym typeface="David"/>
              </a:rPr>
              <a:t>,</a:t>
            </a:r>
            <a:r>
              <a:rPr lang="he-IL" sz="2200" dirty="0">
                <a:sym typeface="David"/>
              </a:rPr>
              <a:t> </a:t>
            </a:r>
            <a:r>
              <a:rPr lang="x-none" sz="2200" dirty="0">
                <a:sym typeface="David"/>
              </a:rPr>
              <a:t>ניתן </a:t>
            </a:r>
            <a:r>
              <a:rPr lang="x-none" sz="2200" u="sng" dirty="0">
                <a:sym typeface="David"/>
              </a:rPr>
              <a:t>עירוי נוזלים</a:t>
            </a:r>
            <a:r>
              <a:rPr lang="x-none" sz="2200" dirty="0">
                <a:sym typeface="David"/>
              </a:rPr>
              <a:t>, </a:t>
            </a:r>
            <a:r>
              <a:rPr lang="he-IL" sz="2200" dirty="0">
                <a:sym typeface="David"/>
              </a:rPr>
              <a:t> </a:t>
            </a:r>
            <a:r>
              <a:rPr lang="x-none" sz="2200" dirty="0">
                <a:sym typeface="David"/>
              </a:rPr>
              <a:t>קיבל </a:t>
            </a:r>
            <a:r>
              <a:rPr lang="x-none" sz="2200" u="sng" dirty="0">
                <a:sym typeface="David"/>
              </a:rPr>
              <a:t>זריקה נגד הכאבים </a:t>
            </a:r>
            <a:r>
              <a:rPr lang="x-none" sz="2200" dirty="0">
                <a:sym typeface="David"/>
              </a:rPr>
              <a:t>ולאחר שהכאבים חלפו,נשלח ל</a:t>
            </a:r>
            <a:r>
              <a:rPr lang="x-none" sz="2200" u="sng" dirty="0">
                <a:sym typeface="David"/>
              </a:rPr>
              <a:t>הדמייה</a:t>
            </a:r>
            <a:r>
              <a:rPr lang="x-none" sz="2200" dirty="0">
                <a:sym typeface="David"/>
              </a:rPr>
              <a:t>. </a:t>
            </a:r>
            <a:endParaRPr lang="he-IL" sz="1000" b="1" dirty="0">
              <a:solidFill>
                <a:srgbClr val="0070C0"/>
              </a:solidFill>
              <a:sym typeface="David"/>
            </a:endParaRPr>
          </a:p>
          <a:p>
            <a:pPr algn="r"/>
            <a:endParaRPr sz="2300" dirty="0">
              <a:sym typeface="Davi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6ADD10-D637-4027-8061-68844510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z="4000" dirty="0"/>
              <a:t>סיפור מקרה</a:t>
            </a:r>
            <a:endParaRPr lang="en-US" sz="4000" dirty="0"/>
          </a:p>
        </p:txBody>
      </p:sp>
      <p:pic>
        <p:nvPicPr>
          <p:cNvPr id="8" name="Picture 7" descr="A picture containing person, clothing, man, holding&#10;&#10;Description automatically generated">
            <a:extLst>
              <a:ext uri="{FF2B5EF4-FFF2-40B4-BE49-F238E27FC236}">
                <a16:creationId xmlns:a16="http://schemas.microsoft.com/office/drawing/2014/main" id="{639EF67B-DE82-4ECF-8B9A-694DA57A0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45697"/>
            <a:ext cx="3316335" cy="2210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6F7DA6-13ED-490F-B4A4-296B76561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" y="2556587"/>
            <a:ext cx="1579405" cy="1502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25F2FF-1C15-4EB3-B48E-C3026391D1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55" y="4301413"/>
            <a:ext cx="2392194" cy="1549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18B226-DA3D-4EFF-8A68-AD4CADB8C133}"/>
              </a:ext>
            </a:extLst>
          </p:cNvPr>
          <p:cNvSpPr txBox="1"/>
          <p:nvPr/>
        </p:nvSpPr>
        <p:spPr>
          <a:xfrm>
            <a:off x="-2062" y="-7622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65000"/>
                  </a:schemeClr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shutterstock</a:t>
            </a:r>
            <a:endParaRPr lang="en-US" dirty="0">
              <a:solidFill>
                <a:schemeClr val="bg1">
                  <a:lumMod val="65000"/>
                </a:schemeClr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2" name="Picture 2" descr="A picture containing cup, table, orange, food&#10;&#10;Description automatically generated">
            <a:extLst>
              <a:ext uri="{FF2B5EF4-FFF2-40B4-BE49-F238E27FC236}">
                <a16:creationId xmlns:a16="http://schemas.microsoft.com/office/drawing/2014/main" id="{818E26D5-531D-4FD5-B37E-BC9E78333A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77" t="20747" r="27553" b="11516"/>
          <a:stretch/>
        </p:blipFill>
        <p:spPr>
          <a:xfrm>
            <a:off x="3397627" y="4301413"/>
            <a:ext cx="1268779" cy="15599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1CAEC3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18732</TotalTime>
  <Words>3612</Words>
  <Application>Microsoft Office PowerPoint</Application>
  <PresentationFormat>מסך רחב</PresentationFormat>
  <Paragraphs>496</Paragraphs>
  <Slides>55</Slides>
  <Notes>48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55</vt:i4>
      </vt:variant>
    </vt:vector>
  </HeadingPairs>
  <TitlesOfParts>
    <vt:vector size="60" baseType="lpstr">
      <vt:lpstr>Calibri</vt:lpstr>
      <vt:lpstr>Varela Round</vt:lpstr>
      <vt:lpstr>David</vt:lpstr>
      <vt:lpstr>Arial</vt:lpstr>
      <vt:lpstr>ערכת נושא Office</vt:lpstr>
      <vt:lpstr>מערכת שידורים לאומית</vt:lpstr>
      <vt:lpstr>קליניקה בנפרולוגיה</vt:lpstr>
      <vt:lpstr>מה נלמד היום?</vt:lpstr>
      <vt:lpstr>מבנה מערכת השתן</vt:lpstr>
      <vt:lpstr>תפקידי  הכליה</vt:lpstr>
      <vt:lpstr>מצגת של PowerPoint‏</vt:lpstr>
      <vt:lpstr>אבנים בכליותNephrolithiasis   </vt:lpstr>
      <vt:lpstr>אבנים בכליות ובדרכי השתן </vt:lpstr>
      <vt:lpstr>סיפור מקרה</vt:lpstr>
      <vt:lpstr> שאלות </vt:lpstr>
      <vt:lpstr>אבני כליה </vt:lpstr>
      <vt:lpstr>סוגי האבנים בכליה</vt:lpstr>
      <vt:lpstr>      אטיולוגיה  </vt:lpstr>
      <vt:lpstr>פתופיזיולוגיה</vt:lpstr>
      <vt:lpstr>תסמינים וסימנים</vt:lpstr>
      <vt:lpstr>מצגת של PowerPoint‏</vt:lpstr>
      <vt:lpstr>דיאגנוזה</vt:lpstr>
      <vt:lpstr>ממצא של אבן בכליה בצילום של C.T</vt:lpstr>
      <vt:lpstr>מצגת של PowerPoint‏</vt:lpstr>
      <vt:lpstr>מצגת של PowerPoint‏</vt:lpstr>
      <vt:lpstr>המשך - סוגי התערבויות כירורגיות</vt:lpstr>
      <vt:lpstr>מתוך הכתבה ב-YNET:  "הטכנולוגיה הישראלית  לריסוק אבנים בכליות בלייזר - לקיצור זמן הניתוח"  (רינה זיסמנוביץ)</vt:lpstr>
      <vt:lpstr>מצגת של PowerPoint‏</vt:lpstr>
      <vt:lpstr>מצגת של PowerPoint‏</vt:lpstr>
      <vt:lpstr>מניעה ראשונית</vt:lpstr>
      <vt:lpstr>מה קורה כאשר קיים חוסר נוזלים בגוף?</vt:lpstr>
      <vt:lpstr>מצגת של PowerPoint‏</vt:lpstr>
      <vt:lpstr> המשך - מניעה שניונית </vt:lpstr>
      <vt:lpstr>נחזור לסיפור המקרה</vt:lpstr>
      <vt:lpstr>ניתוח סיפור מקרה</vt:lpstr>
      <vt:lpstr> המשך - ניתוח סיפור המקרה</vt:lpstr>
      <vt:lpstr>סיכום - אבנים בכליות</vt:lpstr>
      <vt:lpstr>  מטלה: מה קורה מהופעת הסימפטומים  ועד הטיפול במטופל? </vt:lpstr>
      <vt:lpstr>מצגת של PowerPoint‏</vt:lpstr>
      <vt:lpstr>מצגת של PowerPoint‏</vt:lpstr>
      <vt:lpstr>אי ספיקת כליות חריפה</vt:lpstr>
      <vt:lpstr>סיפור מקרה</vt:lpstr>
      <vt:lpstr>שאלות</vt:lpstr>
      <vt:lpstr>מצגת של PowerPoint‏</vt:lpstr>
      <vt:lpstr>אטיולוגיה - אי-ספיקת כליות חריפה</vt:lpstr>
      <vt:lpstr>אטיולוגיה - אי-ספיקת  כליות חריפה</vt:lpstr>
      <vt:lpstr>סימנים ותסמינים</vt:lpstr>
      <vt:lpstr>פתופיזיולוגיה</vt:lpstr>
      <vt:lpstr>דיאגנוזה</vt:lpstr>
      <vt:lpstr>טיפול</vt:lpstr>
      <vt:lpstr>סיבוכים</vt:lpstr>
      <vt:lpstr>מצגת של PowerPoint‏</vt:lpstr>
      <vt:lpstr>מניעה</vt:lpstr>
      <vt:lpstr>נחזור לסיפור מקרה</vt:lpstr>
      <vt:lpstr>ניתוח סיפור המקרה</vt:lpstr>
      <vt:lpstr>המשך - ניתוח סיפור המקרה</vt:lpstr>
      <vt:lpstr>   סימולציה סיפור מקרה  - אי ספיקת כליות חריפה </vt:lpstr>
      <vt:lpstr>סיכום - אי ספיקת כליות חריפה</vt:lpstr>
      <vt:lpstr>ערכו השוואה בין הסוגים השונים  של אי ספיקת כליות חריפה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zipi Amit</cp:lastModifiedBy>
  <cp:revision>293</cp:revision>
  <dcterms:created xsi:type="dcterms:W3CDTF">2020-03-15T19:13:03Z</dcterms:created>
  <dcterms:modified xsi:type="dcterms:W3CDTF">2020-05-21T07:51:08Z</dcterms:modified>
</cp:coreProperties>
</file>