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webextensions/webextension2.xml" ContentType="application/vnd.ms-office.webextens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2"/>
  </p:notesMasterIdLst>
  <p:sldIdLst>
    <p:sldId id="257" r:id="rId2"/>
    <p:sldId id="262" r:id="rId3"/>
    <p:sldId id="312" r:id="rId4"/>
    <p:sldId id="263" r:id="rId5"/>
    <p:sldId id="288" r:id="rId6"/>
    <p:sldId id="289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3" r:id="rId17"/>
    <p:sldId id="316" r:id="rId18"/>
    <p:sldId id="314" r:id="rId19"/>
    <p:sldId id="320" r:id="rId20"/>
    <p:sldId id="317" r:id="rId21"/>
    <p:sldId id="315" r:id="rId22"/>
    <p:sldId id="311" r:id="rId23"/>
    <p:sldId id="324" r:id="rId24"/>
    <p:sldId id="326" r:id="rId25"/>
    <p:sldId id="328" r:id="rId26"/>
    <p:sldId id="327" r:id="rId27"/>
    <p:sldId id="325" r:id="rId28"/>
    <p:sldId id="329" r:id="rId29"/>
    <p:sldId id="331" r:id="rId30"/>
    <p:sldId id="301" r:id="rId31"/>
    <p:sldId id="332" r:id="rId32"/>
    <p:sldId id="330" r:id="rId33"/>
    <p:sldId id="339" r:id="rId34"/>
    <p:sldId id="333" r:id="rId35"/>
    <p:sldId id="335" r:id="rId36"/>
    <p:sldId id="334" r:id="rId37"/>
    <p:sldId id="336" r:id="rId38"/>
    <p:sldId id="337" r:id="rId39"/>
    <p:sldId id="338" r:id="rId40"/>
    <p:sldId id="343" r:id="rId41"/>
    <p:sldId id="342" r:id="rId42"/>
    <p:sldId id="318" r:id="rId43"/>
    <p:sldId id="340" r:id="rId44"/>
    <p:sldId id="344" r:id="rId45"/>
    <p:sldId id="346" r:id="rId46"/>
    <p:sldId id="350" r:id="rId47"/>
    <p:sldId id="349" r:id="rId48"/>
    <p:sldId id="348" r:id="rId49"/>
    <p:sldId id="347" r:id="rId50"/>
    <p:sldId id="345" r:id="rId51"/>
    <p:sldId id="351" r:id="rId52"/>
    <p:sldId id="356" r:id="rId53"/>
    <p:sldId id="355" r:id="rId54"/>
    <p:sldId id="354" r:id="rId55"/>
    <p:sldId id="353" r:id="rId56"/>
    <p:sldId id="352" r:id="rId57"/>
    <p:sldId id="357" r:id="rId58"/>
    <p:sldId id="360" r:id="rId59"/>
    <p:sldId id="359" r:id="rId60"/>
    <p:sldId id="291" r:id="rId6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192A72"/>
    <a:srgbClr val="12B4B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936" y="67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Varela Round" panose="00000500000000000000" pitchFamily="2" charset="-79"/>
              </a:defRPr>
            </a:lvl1pPr>
          </a:lstStyle>
          <a:p>
            <a:fld id="{5EC061A6-0796-4DA4-BCCF-C39215C865B3}" type="datetimeFigureOut">
              <a:rPr lang="he-IL" smtClean="0"/>
              <a:pPr/>
              <a:t>י"ב/אייר/תש"ף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Varela Round" panose="00000500000000000000" pitchFamily="2" charset="-79"/>
              </a:defRPr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796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97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י"ב/אייר/תש"ף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ollev.com/yehudakalush048?_ga=2.17036601.1431505458.1588661328-583517717.1588661328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96B80-AF29-435E-8795-1A387C87F6BD}"/>
              </a:ext>
            </a:extLst>
          </p:cNvPr>
          <p:cNvSpPr/>
          <p:nvPr/>
        </p:nvSpPr>
        <p:spPr>
          <a:xfrm>
            <a:off x="12279398" y="302487"/>
            <a:ext cx="2277745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BB18334-9448-4FE9-BD23-26A0D2AC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34EEE91-6572-4D09-BB76-17851AEEC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מיני צמחים שבויתו במהפכה החקלאית</a:t>
            </a:r>
          </a:p>
          <a:p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DCCFAF1-C0AD-4848-8732-5DBC073DCA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lvl="0" indent="-152400">
              <a:lnSpc>
                <a:spcPct val="150000"/>
              </a:lnSpc>
              <a:spcAft>
                <a:spcPts val="0"/>
              </a:spcAft>
              <a:buClr>
                <a:srgbClr val="006600"/>
              </a:buClr>
              <a:buSzPts val="2400"/>
            </a:pP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אורז: בוית באסיה (האזור המדויק לא ידוע) לפני כ 8000 שנה. </a:t>
            </a:r>
          </a:p>
          <a:p>
            <a:pPr marL="0" lvl="0" indent="-152400">
              <a:lnSpc>
                <a:spcPct val="150000"/>
              </a:lnSpc>
              <a:spcAft>
                <a:spcPts val="0"/>
              </a:spcAft>
              <a:buClr>
                <a:srgbClr val="006600"/>
              </a:buClr>
              <a:buSzPts val="2400"/>
            </a:pPr>
            <a:r>
              <a:rPr lang="he-IL" dirty="0">
                <a:solidFill>
                  <a:schemeClr val="tx1"/>
                </a:solidFill>
              </a:rPr>
              <a:t>משמש כמזון העיקרי </a:t>
            </a:r>
            <a:r>
              <a:rPr lang="he-IL" dirty="0" err="1">
                <a:solidFill>
                  <a:schemeClr val="tx1"/>
                </a:solidFill>
              </a:rPr>
              <a:t>לכחצי</a:t>
            </a:r>
            <a:r>
              <a:rPr lang="he-IL" dirty="0">
                <a:solidFill>
                  <a:schemeClr val="tx1"/>
                </a:solidFill>
              </a:rPr>
              <a:t> מאוכלוסיית העולם</a:t>
            </a:r>
            <a:endParaRPr lang="en-US" dirty="0">
              <a:solidFill>
                <a:schemeClr val="dk1"/>
              </a:solidFill>
            </a:endParaRPr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517D52A-CE01-43C5-A1AF-E58DAED3B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16" y="3657444"/>
            <a:ext cx="5920670" cy="28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1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862994-972F-462C-B66A-AB5A22C9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FAA278F9-AC4E-4853-8FBE-49A068FA6AD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24837" y="1725613"/>
            <a:ext cx="7013364" cy="4152900"/>
          </a:xfrm>
          <a:prstGeom prst="rect">
            <a:avLst/>
          </a:prstGeom>
        </p:spPr>
      </p:pic>
      <p:sp>
        <p:nvSpPr>
          <p:cNvPr id="7" name="Shape 257">
            <a:extLst>
              <a:ext uri="{FF2B5EF4-FFF2-40B4-BE49-F238E27FC236}">
                <a16:creationId xmlns:a16="http://schemas.microsoft.com/office/drawing/2014/main" id="{917D020D-1D00-44DD-95B7-6CA69CA2775C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515938" y="1185863"/>
            <a:ext cx="8305800" cy="5397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e-IL" dirty="0"/>
              <a:t>צמחים שטופחו על ידי האדם</a:t>
            </a:r>
          </a:p>
        </p:txBody>
      </p:sp>
    </p:spTree>
    <p:extLst>
      <p:ext uri="{BB962C8B-B14F-4D97-AF65-F5344CB8AC3E}">
        <p14:creationId xmlns:p14="http://schemas.microsoft.com/office/powerpoint/2010/main" val="144957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B21064-AA7E-429C-B957-73463928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0C6FA6C-04EE-4A6E-A077-359CAADB8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מיני בעלי חיים שבויתו במהפכה החקלאית</a:t>
            </a:r>
          </a:p>
          <a:p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D54B13E-60D4-4541-A423-40BFEA5F96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26027" y="1725613"/>
            <a:ext cx="6610984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4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681659-5FFC-4719-B3AE-794818B5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03D7B94-D1B2-4EED-86F0-328918AC3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5CD7EBF-FC11-42FC-A268-BA2594802F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e-IL" dirty="0">
                <a:solidFill>
                  <a:schemeClr val="dk1"/>
                </a:solidFill>
              </a:rPr>
              <a:t>קבר של אישה שגור כלבים קבור ליד ראשה (לפני כ12000 שנה). עדות מוקדמת לביות הכלב</a:t>
            </a:r>
          </a:p>
          <a:p>
            <a:endParaRPr lang="he-IL" dirty="0">
              <a:solidFill>
                <a:schemeClr val="dk1"/>
              </a:solidFill>
            </a:endParaRPr>
          </a:p>
          <a:p>
            <a:endParaRPr lang="he-IL" dirty="0">
              <a:solidFill>
                <a:schemeClr val="dk1"/>
              </a:solidFill>
            </a:endParaRPr>
          </a:p>
          <a:p>
            <a:endParaRPr lang="en-US" dirty="0">
              <a:solidFill>
                <a:schemeClr val="dk1"/>
              </a:solidFill>
            </a:endParaRPr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EBDE1F4-6894-4E71-9EBA-B8B05920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77" y="2537441"/>
            <a:ext cx="7132938" cy="3743268"/>
          </a:xfrm>
          <a:prstGeom prst="rect">
            <a:avLst/>
          </a:prstGeom>
        </p:spPr>
      </p:pic>
      <p:sp>
        <p:nvSpPr>
          <p:cNvPr id="6" name="אליפסה 5">
            <a:extLst>
              <a:ext uri="{FF2B5EF4-FFF2-40B4-BE49-F238E27FC236}">
                <a16:creationId xmlns:a16="http://schemas.microsoft.com/office/drawing/2014/main" id="{28A6B4C5-5FBD-4347-8284-381D551ADD04}"/>
              </a:ext>
            </a:extLst>
          </p:cNvPr>
          <p:cNvSpPr/>
          <p:nvPr/>
        </p:nvSpPr>
        <p:spPr>
          <a:xfrm>
            <a:off x="821977" y="4681330"/>
            <a:ext cx="2034496" cy="166977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18464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27DA98F-EA7A-4877-ABB7-491B5163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 התפתחות חקלאות מודרנית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14F947B-3CCF-417F-B97E-F953D7AC2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2219" y="1679960"/>
            <a:ext cx="8120048" cy="45719"/>
          </a:xfrm>
        </p:spPr>
        <p:txBody>
          <a:bodyPr/>
          <a:lstStyle/>
          <a:p>
            <a:r>
              <a:rPr lang="he-IL" dirty="0">
                <a:solidFill>
                  <a:schemeClr val="tx1"/>
                </a:solidFill>
              </a:rPr>
              <a:t>"תכנון תבוני" לעומת "ברירה טבעית"</a:t>
            </a:r>
            <a:endParaRPr lang="en-US" dirty="0">
              <a:solidFill>
                <a:schemeClr val="dk1"/>
              </a:solidFill>
            </a:endParaRPr>
          </a:p>
          <a:p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6917DF38-2BD9-410D-BDC7-98AF2D8260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15938" y="2384975"/>
            <a:ext cx="8031162" cy="28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30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F750A3-51F4-4A55-801D-69DBC0049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4671679-3DB4-451E-BB3A-458549F06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מיני בעלי חיים שבויתו במהפכה החקלאית</a:t>
            </a:r>
          </a:p>
          <a:p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559EDAB-3215-4E46-B1D5-6554332E84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/>
            <a:r>
              <a:rPr lang="he-IL" dirty="0">
                <a:solidFill>
                  <a:schemeClr val="tx1"/>
                </a:solidFill>
                <a:latin typeface="+mj-lt"/>
                <a:ea typeface="Arial"/>
                <a:sym typeface="Arial"/>
              </a:rPr>
              <a:t>עז הבר (</a:t>
            </a:r>
            <a:r>
              <a:rPr lang="he-IL" i="1" dirty="0" err="1">
                <a:latin typeface="+mj-lt"/>
              </a:rPr>
              <a:t>Capra</a:t>
            </a:r>
            <a:r>
              <a:rPr lang="he-IL" i="1" dirty="0">
                <a:latin typeface="+mj-lt"/>
              </a:rPr>
              <a:t> </a:t>
            </a:r>
            <a:r>
              <a:rPr lang="he-IL" i="1" dirty="0" err="1">
                <a:latin typeface="+mj-lt"/>
              </a:rPr>
              <a:t>aegagrus</a:t>
            </a:r>
            <a:r>
              <a:rPr lang="he-IL" dirty="0">
                <a:solidFill>
                  <a:schemeClr val="tx1"/>
                </a:solidFill>
                <a:latin typeface="+mj-lt"/>
                <a:ea typeface="Arial"/>
                <a:sym typeface="Arial"/>
              </a:rPr>
              <a:t>): בויתה בראשית בתקופה </a:t>
            </a:r>
            <a:r>
              <a:rPr lang="he-IL" dirty="0" err="1">
                <a:solidFill>
                  <a:schemeClr val="tx1"/>
                </a:solidFill>
                <a:latin typeface="+mj-lt"/>
                <a:ea typeface="Arial"/>
                <a:sym typeface="Arial"/>
              </a:rPr>
              <a:t>הנאוליטית</a:t>
            </a:r>
            <a:r>
              <a:rPr lang="he-IL" dirty="0">
                <a:solidFill>
                  <a:schemeClr val="tx1"/>
                </a:solidFill>
                <a:latin typeface="+mj-lt"/>
                <a:ea typeface="Arial"/>
                <a:sym typeface="Arial"/>
              </a:rPr>
              <a:t> (המהפכה החקלאית) לפני כ11000 שנה, באזור תורכיה ואירן. </a:t>
            </a:r>
            <a:r>
              <a:rPr lang="he-IL" dirty="0">
                <a:latin typeface="+mj-lt"/>
              </a:rPr>
              <a:t>ביות העז אפשר לבני האדם להתגורר גם באזורים צחיחים ביותר שכן העז ידועה בכך שביכולתה לאכול כמעט כל סוג של מזון מן הצומח </a:t>
            </a:r>
          </a:p>
          <a:p>
            <a:endParaRPr lang="he-IL" dirty="0">
              <a:solidFill>
                <a:schemeClr val="dk1"/>
              </a:solidFill>
              <a:latin typeface="+mj-lt"/>
            </a:endParaRPr>
          </a:p>
          <a:p>
            <a:endParaRPr lang="en-US" dirty="0">
              <a:solidFill>
                <a:schemeClr val="dk1"/>
              </a:solidFill>
              <a:latin typeface="+mj-lt"/>
            </a:endParaRPr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9AAF8FB-6290-4F4E-B772-F0CDB413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80" y="3723275"/>
            <a:ext cx="8522947" cy="25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96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AED8AA-0011-4C54-9342-F4E3AC19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0"/>
            <a:ext cx="9642231" cy="720000"/>
          </a:xfrm>
        </p:spPr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86C4E79-BBBD-49A5-80C3-DC0B04FBC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64658" y="645681"/>
            <a:ext cx="10670850" cy="540000"/>
          </a:xfrm>
        </p:spPr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מקורות הביות והתירבות של מינים שונים של צמחים ובע"ח</a:t>
            </a: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A4E1736-F583-4A62-95C7-62FCADE2BF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e-IL" dirty="0"/>
          </a:p>
          <a:p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C292B2F-13B9-447F-B4AC-CBF1765A1176}"/>
              </a:ext>
            </a:extLst>
          </p:cNvPr>
          <p:cNvSpPr/>
          <p:nvPr/>
        </p:nvSpPr>
        <p:spPr>
          <a:xfrm>
            <a:off x="8271803" y="5022166"/>
            <a:ext cx="3920197" cy="1857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0A99F07-44DC-483F-8C9D-744DE3C3A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13" y="1185681"/>
            <a:ext cx="11030568" cy="560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5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B7EF66-50ED-45D4-80C2-4D324E36B8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השפעות המהפכה החקלאית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81FA63E-087E-4FE4-91BE-9C91DFDA78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2712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CC1C72-EF15-4693-9A25-D6DF69103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השפעות המהפכה החקלאית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322BC23-F6FD-49CB-A716-20EA99A28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1419594"/>
            <a:ext cx="8031963" cy="4458606"/>
          </a:xfrm>
        </p:spPr>
        <p:txBody>
          <a:bodyPr>
            <a:normAutofit/>
          </a:bodyPr>
          <a:lstStyle/>
          <a:p>
            <a:pPr marL="0" lvl="0" indent="-152400">
              <a:lnSpc>
                <a:spcPct val="150000"/>
              </a:lnSpc>
              <a:spcAft>
                <a:spcPts val="0"/>
              </a:spcAft>
              <a:buClr>
                <a:srgbClr val="006600"/>
              </a:buClr>
              <a:buSzPts val="2400"/>
            </a:pPr>
            <a:r>
              <a:rPr lang="he-IL" dirty="0">
                <a:solidFill>
                  <a:schemeClr val="tx1"/>
                </a:solidFill>
              </a:rPr>
              <a:t>מעבר ליישובי קבע והפסקת הנדידה (</a:t>
            </a:r>
            <a:r>
              <a:rPr lang="he-IL" dirty="0">
                <a:solidFill>
                  <a:srgbClr val="FF0000"/>
                </a:solidFill>
              </a:rPr>
              <a:t>נוצר קשר בין האדם לנחלתו</a:t>
            </a:r>
            <a:r>
              <a:rPr lang="he-IL" dirty="0">
                <a:solidFill>
                  <a:schemeClr val="tx1"/>
                </a:solidFill>
              </a:rPr>
              <a:t>)</a:t>
            </a:r>
          </a:p>
          <a:p>
            <a:pPr marL="0" lvl="0" indent="-152400">
              <a:lnSpc>
                <a:spcPct val="150000"/>
              </a:lnSpc>
              <a:spcAft>
                <a:spcPts val="0"/>
              </a:spcAft>
              <a:buClr>
                <a:srgbClr val="006600"/>
              </a:buClr>
              <a:buSzPts val="2400"/>
            </a:pPr>
            <a:r>
              <a:rPr lang="he-IL" dirty="0">
                <a:solidFill>
                  <a:schemeClr val="tx1"/>
                </a:solidFill>
              </a:rPr>
              <a:t>עליה משמעותית בקצב הילודה</a:t>
            </a:r>
          </a:p>
          <a:p>
            <a:pPr marL="0" lvl="0" indent="-152400">
              <a:lnSpc>
                <a:spcPct val="150000"/>
              </a:lnSpc>
              <a:spcAft>
                <a:spcPts val="0"/>
              </a:spcAft>
              <a:buClr>
                <a:srgbClr val="006600"/>
              </a:buClr>
              <a:buSzPts val="2400"/>
            </a:pP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לראשונה בהיסטוריה האנושית נאלץ האדם לתכנן לטווח ארוך </a:t>
            </a:r>
            <a:endParaRPr lang="en-US" dirty="0">
              <a:solidFill>
                <a:schemeClr val="dk1"/>
              </a:solidFill>
              <a:ea typeface="Arial"/>
              <a:sym typeface="Arial"/>
            </a:endParaRPr>
          </a:p>
          <a:p>
            <a:pPr indent="-152400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he-IL" dirty="0">
                <a:solidFill>
                  <a:schemeClr val="dk1"/>
                </a:solidFill>
              </a:rPr>
              <a:t>יצירת עודפי מזון הובילה להתפתחות המסחר</a:t>
            </a:r>
          </a:p>
          <a:p>
            <a:pPr indent="-152400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he-IL" dirty="0">
                <a:solidFill>
                  <a:schemeClr val="dk1"/>
                </a:solidFill>
              </a:rPr>
              <a:t>נוצר הצורך להגן על טריטוריה: יותר קונפליקטים בין בני האדם ופיתוח כלי נשק.</a:t>
            </a:r>
            <a:endParaRPr lang="en-US" dirty="0">
              <a:solidFill>
                <a:schemeClr val="dk1"/>
              </a:solidFill>
            </a:endParaRPr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8217901-5DE6-4538-B91F-DBE1CA22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89" y="4736968"/>
            <a:ext cx="3895065" cy="21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30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AE1261-B74D-4E0B-B9F5-3FA73097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280" y="0"/>
            <a:ext cx="9642231" cy="720000"/>
          </a:xfrm>
        </p:spPr>
        <p:txBody>
          <a:bodyPr/>
          <a:lstStyle/>
          <a:p>
            <a:r>
              <a:rPr lang="he-IL" dirty="0"/>
              <a:t>השפעות המהפכה החקלאית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A3F525B-ECAA-47CF-A6F6-FF339490A5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6290" y="677811"/>
            <a:ext cx="8306992" cy="540000"/>
          </a:xfrm>
        </p:spPr>
        <p:txBody>
          <a:bodyPr/>
          <a:lstStyle/>
          <a:p>
            <a:r>
              <a:rPr lang="he-IL" dirty="0"/>
              <a:t>גידול בקצב וכמות </a:t>
            </a:r>
            <a:r>
              <a:rPr lang="he-IL" dirty="0" err="1"/>
              <a:t>האוכלוסיה</a:t>
            </a:r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0E9D5D1-37DF-4DEF-868A-9060A85B1136}"/>
              </a:ext>
            </a:extLst>
          </p:cNvPr>
          <p:cNvSpPr/>
          <p:nvPr/>
        </p:nvSpPr>
        <p:spPr>
          <a:xfrm>
            <a:off x="8271803" y="5022166"/>
            <a:ext cx="3920197" cy="1857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0205463C-2791-4341-AE03-C6110198E5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683" y="1217811"/>
            <a:ext cx="11392883" cy="564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/>
              <a:t>מבוא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544648"/>
            <a:ext cx="12192001" cy="720094"/>
          </a:xfrm>
        </p:spPr>
        <p:txBody>
          <a:bodyPr/>
          <a:lstStyle/>
          <a:p>
            <a:r>
              <a:rPr lang="he-IL" sz="3200">
                <a:sym typeface="Varela Round"/>
              </a:rPr>
              <a:t>יהודה קלוש</a:t>
            </a:r>
            <a:endParaRPr lang="he-IL" sz="3200" dirty="0">
              <a:sym typeface="Varela Roun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80C11-EEDB-487A-98F6-634F6A554FCC}"/>
              </a:ext>
            </a:extLst>
          </p:cNvPr>
          <p:cNvSpPr/>
          <p:nvPr/>
        </p:nvSpPr>
        <p:spPr>
          <a:xfrm>
            <a:off x="12279398" y="634420"/>
            <a:ext cx="2277745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814BD97-2D72-40B0-9014-43F8FA3610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מדעי החקלאות כיתות יא-</a:t>
            </a:r>
            <a:r>
              <a:rPr lang="he-IL" dirty="0" err="1"/>
              <a:t>יב</a:t>
            </a:r>
            <a:r>
              <a:rPr lang="he-IL" dirty="0"/>
              <a:t> (חלק ראשון)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5C96EA-AF57-4F3F-8DAC-93538BE25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עיקרון </a:t>
            </a:r>
            <a:r>
              <a:rPr lang="he-IL" dirty="0" err="1"/>
              <a:t>מלתוס</a:t>
            </a:r>
            <a:endParaRPr lang="he-IL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5D0DEE0-617D-44FE-B1F1-26FD0DF20D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287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855EFE-BA1B-4E86-8573-56DDF621B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עיקרון </a:t>
            </a:r>
            <a:r>
              <a:rPr lang="he-IL" dirty="0" err="1"/>
              <a:t>מלתוס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718E698-E6C7-464A-AD94-47BA6D955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המחסור במזון בתקופה המודרנית </a:t>
            </a:r>
          </a:p>
          <a:p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ACC71F3-3E32-487B-8CCE-A85AF0726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138957" y="1978268"/>
            <a:ext cx="5408279" cy="422045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ב 1798 פרסם </a:t>
            </a:r>
            <a:r>
              <a:rPr lang="he-IL" dirty="0" err="1">
                <a:solidFill>
                  <a:schemeClr val="tx1"/>
                </a:solidFill>
                <a:ea typeface="Arial"/>
                <a:sym typeface="Arial"/>
              </a:rPr>
              <a:t>מלתוס</a:t>
            </a: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 את החיבור מפורסם "</a:t>
            </a:r>
            <a:r>
              <a:rPr lang="he-IL" dirty="0">
                <a:solidFill>
                  <a:srgbClr val="00642D"/>
                </a:solidFill>
                <a:ea typeface="Arial"/>
                <a:sym typeface="Arial"/>
              </a:rPr>
              <a:t>על עיקרון </a:t>
            </a:r>
            <a:r>
              <a:rPr lang="he-IL" dirty="0" err="1">
                <a:solidFill>
                  <a:srgbClr val="00642D"/>
                </a:solidFill>
                <a:ea typeface="Arial"/>
                <a:sym typeface="Arial"/>
              </a:rPr>
              <a:t>האוכלוסיה</a:t>
            </a: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" ובו טען כי מאחר שאוכלוסיית העולם </a:t>
            </a:r>
            <a:r>
              <a:rPr lang="he-IL" dirty="0">
                <a:solidFill>
                  <a:schemeClr val="tx1"/>
                </a:solidFill>
              </a:rPr>
              <a:t>מכפילה את עצמה כל כמה שנים (</a:t>
            </a:r>
            <a:r>
              <a:rPr lang="he-IL" dirty="0">
                <a:solidFill>
                  <a:srgbClr val="007E39"/>
                </a:solidFill>
              </a:rPr>
              <a:t>טור הנדסי</a:t>
            </a: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) ואילו התוצרת החקלאית העולמית גדלה </a:t>
            </a:r>
            <a:r>
              <a:rPr lang="he-IL" dirty="0">
                <a:solidFill>
                  <a:srgbClr val="00642D"/>
                </a:solidFill>
                <a:ea typeface="Arial"/>
                <a:sym typeface="Arial"/>
              </a:rPr>
              <a:t>בקצב ליניארי (טור חשבוני)</a:t>
            </a:r>
            <a:r>
              <a:rPr lang="he-IL" dirty="0">
                <a:solidFill>
                  <a:srgbClr val="007E39"/>
                </a:solidFill>
                <a:ea typeface="Arial"/>
                <a:sym typeface="Arial"/>
              </a:rPr>
              <a:t>, </a:t>
            </a: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אנו צפויים לאסון גלובלי בדמות רעב עולמי שיוביל למלחמות ומגפות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083D0C7-DB89-4777-A308-1EAF35DBF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77" y="1227618"/>
            <a:ext cx="2470478" cy="52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61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4DA18D5-F2D5-4732-B5FC-0624B363B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עיקרון </a:t>
            </a:r>
            <a:r>
              <a:rPr lang="he-IL" dirty="0" err="1"/>
              <a:t>מלתוס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12FEFDE-CBF4-4848-8686-08BD79F75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קצב גידול האוכלוסייה האנושית- הגעה לגידול מעריכי </a:t>
            </a:r>
          </a:p>
          <a:p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76934AA7-68CD-4A0C-86DA-EBB31B3F64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865" y="1423373"/>
            <a:ext cx="8769402" cy="5434627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78797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13CDCF-5CCC-43B4-B479-3EA0C4F2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עיקרון </a:t>
            </a:r>
            <a:r>
              <a:rPr lang="he-IL" dirty="0" err="1"/>
              <a:t>מלתוס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14EC1EC-C5FF-4595-9463-2E41610C0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884" y="1043328"/>
            <a:ext cx="8306992" cy="540000"/>
          </a:xfrm>
        </p:spPr>
        <p:txBody>
          <a:bodyPr/>
          <a:lstStyle/>
          <a:p>
            <a:r>
              <a:rPr lang="he-IL" dirty="0">
                <a:solidFill>
                  <a:srgbClr val="006600"/>
                </a:solidFill>
                <a:ea typeface="Arial"/>
                <a:sym typeface="Arial"/>
              </a:rPr>
              <a:t>התיאוריה של </a:t>
            </a:r>
            <a:r>
              <a:rPr lang="he-IL" dirty="0" err="1">
                <a:solidFill>
                  <a:srgbClr val="006600"/>
                </a:solidFill>
                <a:ea typeface="Arial"/>
                <a:sym typeface="Arial"/>
              </a:rPr>
              <a:t>מלתוס</a:t>
            </a:r>
            <a:r>
              <a:rPr lang="he-IL" dirty="0">
                <a:solidFill>
                  <a:srgbClr val="006600"/>
                </a:solidFill>
                <a:ea typeface="Arial"/>
                <a:sym typeface="Arial"/>
              </a:rPr>
              <a:t> (טור הנדסי וטור חשבוני)</a:t>
            </a:r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1BC1A121-6CA0-4221-88BD-70CF9A9121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-1" y="1629303"/>
            <a:ext cx="8822267" cy="5228697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072245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52B6FB8-F0A3-42E8-94DE-5518C10A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</p:spPr>
        <p:txBody>
          <a:bodyPr/>
          <a:lstStyle/>
          <a:p>
            <a:r>
              <a:rPr lang="he-IL" dirty="0"/>
              <a:t>עיקרון </a:t>
            </a:r>
            <a:r>
              <a:rPr lang="he-IL" dirty="0" err="1"/>
              <a:t>מלתוס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8805FC-DD11-4FB0-86F6-BE88AE19B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/>
          <a:lstStyle/>
          <a:p>
            <a:r>
              <a:rPr lang="he-IL" dirty="0"/>
              <a:t>האם התחזית של </a:t>
            </a:r>
            <a:r>
              <a:rPr lang="he-IL" dirty="0" err="1"/>
              <a:t>מלתוס</a:t>
            </a:r>
            <a:r>
              <a:rPr lang="he-IL" dirty="0"/>
              <a:t> התגשמה?</a:t>
            </a:r>
            <a:endParaRPr lang="en-US" dirty="0"/>
          </a:p>
        </p:txBody>
      </p:sp>
      <p:pic>
        <p:nvPicPr>
          <p:cNvPr id="5" name="מציין מיקום תוכן 4" descr="תמונה שמכילה ישיבה, שולחן, אחזקה&#10;&#10;התיאור נוצר באופן אוטומטי">
            <a:extLst>
              <a:ext uri="{FF2B5EF4-FFF2-40B4-BE49-F238E27FC236}">
                <a16:creationId xmlns:a16="http://schemas.microsoft.com/office/drawing/2014/main" id="{E6E20C22-CB72-411A-9085-8BB519ADBA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1809305"/>
            <a:ext cx="9096389" cy="4338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1953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196943-638E-4C56-A3E0-CE1B7064A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עיקרון </a:t>
            </a:r>
            <a:r>
              <a:rPr lang="he-IL" dirty="0" err="1"/>
              <a:t>מלתוס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CD8F437-2B12-41DB-84A6-52AC6B0DE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האם תחזיתו של </a:t>
            </a:r>
            <a:r>
              <a:rPr lang="he-IL" dirty="0" err="1"/>
              <a:t>מלתוס</a:t>
            </a:r>
            <a:r>
              <a:rPr lang="he-IL" dirty="0"/>
              <a:t> התגשמה?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EB4CAF8-E0FD-4420-8610-BEC72F226B8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PollEv.com/yehudakalush048</a:t>
            </a:r>
            <a:endParaRPr lang="en-US" dirty="0"/>
          </a:p>
          <a:p>
            <a:endParaRPr lang="en-US" dirty="0"/>
          </a:p>
          <a:p>
            <a:r>
              <a:rPr lang="he-IL" dirty="0"/>
              <a:t>לחץ על הקישור והצבע</a:t>
            </a:r>
          </a:p>
        </p:txBody>
      </p:sp>
      <p:pic>
        <p:nvPicPr>
          <p:cNvPr id="6" name="תמונה 5" descr="תמונה שמכילה ציור&#10;&#10;התיאור נוצר באופן אוטומטי">
            <a:extLst>
              <a:ext uri="{FF2B5EF4-FFF2-40B4-BE49-F238E27FC236}">
                <a16:creationId xmlns:a16="http://schemas.microsoft.com/office/drawing/2014/main" id="{36387296-159F-4255-A335-A73CFAF27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85" y="2788583"/>
            <a:ext cx="3100167" cy="310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81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2C6DB56-C013-48E2-859F-C1BAF36F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6" name="מציין מיקום תוכן 5" title="Poll Everywhere">
                <a:extLst>
                  <a:ext uri="{FF2B5EF4-FFF2-40B4-BE49-F238E27FC236}">
                    <a16:creationId xmlns:a16="http://schemas.microsoft.com/office/drawing/2014/main" id="{B5C43260-89EC-4138-8149-CB6704C234ED}"/>
                  </a:ext>
                </a:extLst>
              </p:cNvPr>
              <p:cNvGraphicFramePr>
                <a:graphicFrameLocks noGrp="1"/>
              </p:cNvGraphicFramePr>
              <p:nvPr>
                <p:ph sz="quarter" idx="4"/>
                <p:extLst>
                  <p:ext uri="{D42A27DB-BD31-4B8C-83A1-F6EECF244321}">
                    <p14:modId xmlns:p14="http://schemas.microsoft.com/office/powerpoint/2010/main" val="1932807684"/>
                  </p:ext>
                </p:extLst>
              </p:nvPr>
            </p:nvGraphicFramePr>
            <p:xfrm>
              <a:off x="0" y="1405451"/>
              <a:ext cx="8796874" cy="545254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מציין מיקום תוכן 5" title="Poll Everywhere">
                <a:extLst>
                  <a:ext uri="{FF2B5EF4-FFF2-40B4-BE49-F238E27FC236}">
                    <a16:creationId xmlns:a16="http://schemas.microsoft.com/office/drawing/2014/main" id="{B5C43260-89EC-4138-8149-CB6704C234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405451"/>
                <a:ext cx="8796874" cy="54525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471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3E1130-3D08-4867-9F3A-95F339B5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עיקרון </a:t>
            </a:r>
            <a:r>
              <a:rPr lang="he-IL" dirty="0" err="1"/>
              <a:t>מלתוס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24B3BD7-6173-4C79-8000-2DE750616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solidFill>
                  <a:srgbClr val="006600"/>
                </a:solidFill>
              </a:rPr>
              <a:t>האם התחזית של </a:t>
            </a:r>
            <a:r>
              <a:rPr lang="he-IL" dirty="0" err="1">
                <a:solidFill>
                  <a:srgbClr val="006600"/>
                </a:solidFill>
              </a:rPr>
              <a:t>מלתוס</a:t>
            </a:r>
            <a:r>
              <a:rPr lang="he-IL" dirty="0">
                <a:solidFill>
                  <a:srgbClr val="006600"/>
                </a:solidFill>
              </a:rPr>
              <a:t> התגשמה?</a:t>
            </a: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0A552BE-29A5-4C7F-84A2-B949D98DFC9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150000"/>
              </a:lnSpc>
            </a:pPr>
            <a:r>
              <a:rPr lang="he-IL" dirty="0"/>
              <a:t>מתנגדיו של </a:t>
            </a:r>
            <a:r>
              <a:rPr lang="he-IL" dirty="0" err="1"/>
              <a:t>מלתוס</a:t>
            </a:r>
            <a:r>
              <a:rPr lang="he-IL" dirty="0"/>
              <a:t> טענו שמשבר מזון ימנע באמצעות הטכנולוגיה שתביא להגדלת היצע המזון.</a:t>
            </a:r>
          </a:p>
          <a:p>
            <a:pPr>
              <a:lnSpc>
                <a:spcPct val="150000"/>
              </a:lnSpc>
            </a:pPr>
            <a:r>
              <a:rPr lang="he-IL" dirty="0"/>
              <a:t>ואכן, בין השנים 1940-1960 שינתה החקלאות המסורתית את פניה במה שכונה: "</a:t>
            </a:r>
            <a:r>
              <a:rPr lang="he-IL" b="1" dirty="0">
                <a:solidFill>
                  <a:srgbClr val="00642D"/>
                </a:solidFill>
              </a:rPr>
              <a:t>המהפכה הירוקה</a:t>
            </a:r>
            <a:r>
              <a:rPr lang="he-IL" dirty="0"/>
              <a:t>"</a:t>
            </a:r>
          </a:p>
          <a:p>
            <a:pPr>
              <a:lnSpc>
                <a:spcPct val="150000"/>
              </a:lnSpc>
            </a:pPr>
            <a:r>
              <a:rPr lang="he-IL" dirty="0"/>
              <a:t> במימון גופים כלכליים שונים, המהפכה שהחלה במקסיקו הודו ופקיסטן ומשם התפשטה לשאר העולם, הובילה לעלייה משמעותית בתוצרת החקלאית העולמי.</a:t>
            </a:r>
          </a:p>
          <a:p>
            <a:pPr>
              <a:lnSpc>
                <a:spcPct val="150000"/>
              </a:lnSpc>
            </a:pPr>
            <a:endParaRPr lang="he-IL" dirty="0"/>
          </a:p>
          <a:p>
            <a:pPr algn="just">
              <a:lnSpc>
                <a:spcPct val="16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7304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B08ECBE-9708-4D45-8130-5EF50B85C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משימה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89A1549-08C4-484E-814C-8A12AB4BA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3F3C5EB-3039-4556-B3BD-E8A07394421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e-IL" dirty="0"/>
          </a:p>
          <a:p>
            <a:r>
              <a:rPr lang="he-IL" dirty="0"/>
              <a:t>1. מה היה האסון אותו חזה תומאס מלתוס? (בתשובתך הכנס את המושגים הבאים: טור הנדסי וטור חשבוני)</a:t>
            </a:r>
          </a:p>
          <a:p>
            <a:endParaRPr lang="he-IL" dirty="0"/>
          </a:p>
          <a:p>
            <a:r>
              <a:rPr lang="he-IL" dirty="0"/>
              <a:t>2. מהם המאפיינים העיקרים של ה"מהפכה החקלאית" ומה הביא להתפתחות מהפכה זו</a:t>
            </a:r>
          </a:p>
          <a:p>
            <a:endParaRPr lang="he-IL" dirty="0"/>
          </a:p>
          <a:p>
            <a:pPr marL="96848" indent="0">
              <a:buNone/>
            </a:pPr>
            <a:r>
              <a:rPr lang="he-IL" dirty="0"/>
              <a:t>                                                                   בהצלחה!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5D18AA2-B4B7-49C0-BE20-B046E39CB8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90806" y="252595"/>
            <a:ext cx="1010387" cy="86317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56828F7-39ED-4479-BCC8-4D1311DC4B0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17396" y="5177370"/>
            <a:ext cx="676331" cy="70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12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/>
              <a:t>מבוא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544648"/>
            <a:ext cx="12192001" cy="720094"/>
          </a:xfrm>
        </p:spPr>
        <p:txBody>
          <a:bodyPr/>
          <a:lstStyle/>
          <a:p>
            <a:r>
              <a:rPr lang="he-IL" sz="3200">
                <a:sym typeface="Varela Round"/>
              </a:rPr>
              <a:t>יהודה קלוש</a:t>
            </a:r>
            <a:endParaRPr lang="he-IL" sz="3200" dirty="0">
              <a:sym typeface="Varela Roun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80C11-EEDB-487A-98F6-634F6A554FCC}"/>
              </a:ext>
            </a:extLst>
          </p:cNvPr>
          <p:cNvSpPr/>
          <p:nvPr/>
        </p:nvSpPr>
        <p:spPr>
          <a:xfrm>
            <a:off x="12279398" y="634420"/>
            <a:ext cx="2277745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814BD97-2D72-40B0-9014-43F8FA3610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מדעי החקלאות כיתות יא-</a:t>
            </a:r>
            <a:r>
              <a:rPr lang="he-IL" dirty="0" err="1"/>
              <a:t>יב</a:t>
            </a:r>
            <a:r>
              <a:rPr lang="he-IL" dirty="0"/>
              <a:t> (חלק שני)</a:t>
            </a:r>
          </a:p>
        </p:txBody>
      </p:sp>
    </p:spTree>
    <p:extLst>
      <p:ext uri="{BB962C8B-B14F-4D97-AF65-F5344CB8AC3E}">
        <p14:creationId xmlns:p14="http://schemas.microsoft.com/office/powerpoint/2010/main" val="191911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BEC06A2-ED46-48C6-A7A6-5C6FEA14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אומרות לכם התמונות הבאות</a:t>
            </a:r>
          </a:p>
        </p:txBody>
      </p:sp>
      <p:pic>
        <p:nvPicPr>
          <p:cNvPr id="3" name="Picture 4" descr="×ª××¦××ª ×ª××× × ×¢×××¨ âªfrom old to new agricultureâ¬â">
            <a:extLst>
              <a:ext uri="{FF2B5EF4-FFF2-40B4-BE49-F238E27FC236}">
                <a16:creationId xmlns:a16="http://schemas.microsoft.com/office/drawing/2014/main" id="{AF66B6BD-5D7F-4920-B22A-75DA7D49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1" y="1631775"/>
            <a:ext cx="3875922" cy="3768064"/>
          </a:xfrm>
          <a:prstGeom prst="rect">
            <a:avLst/>
          </a:prstGeom>
          <a:noFill/>
        </p:spPr>
      </p:pic>
      <p:pic>
        <p:nvPicPr>
          <p:cNvPr id="4" name="Picture 6" descr="×ª××× × ×§×©××¨×">
            <a:extLst>
              <a:ext uri="{FF2B5EF4-FFF2-40B4-BE49-F238E27FC236}">
                <a16:creationId xmlns:a16="http://schemas.microsoft.com/office/drawing/2014/main" id="{517CD2AA-3FE0-47C5-A21A-73EB2A0B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618330"/>
            <a:ext cx="4572000" cy="3826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0664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3744E1-DC70-417B-9D2E-5649D01CD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AD68793-3537-4355-ABCE-E771FE72E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0004188-AF57-41C2-86BA-08BD572614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e-IL" dirty="0"/>
              <a:t>המהפכה הירוקה והשפעותיה</a:t>
            </a:r>
          </a:p>
          <a:p>
            <a:endParaRPr lang="he-IL" dirty="0"/>
          </a:p>
          <a:p>
            <a:r>
              <a:rPr lang="he-IL" dirty="0"/>
              <a:t>ניאו - </a:t>
            </a:r>
            <a:r>
              <a:rPr lang="he-IL" dirty="0" err="1"/>
              <a:t>מלתואיזם</a:t>
            </a:r>
            <a:endParaRPr lang="he-IL" dirty="0"/>
          </a:p>
          <a:p>
            <a:endParaRPr lang="he-IL" dirty="0"/>
          </a:p>
          <a:p>
            <a:r>
              <a:rPr lang="he-IL" dirty="0"/>
              <a:t>הפתרונות לניאו - </a:t>
            </a:r>
            <a:r>
              <a:rPr lang="he-IL" dirty="0" err="1"/>
              <a:t>מלתואיזם</a:t>
            </a:r>
            <a:endParaRPr lang="he-IL" dirty="0"/>
          </a:p>
          <a:p>
            <a:endParaRPr lang="he-IL" dirty="0"/>
          </a:p>
          <a:p>
            <a:r>
              <a:rPr lang="he-IL" dirty="0"/>
              <a:t>חקלאות העתיד</a:t>
            </a:r>
          </a:p>
        </p:txBody>
      </p:sp>
    </p:spTree>
    <p:extLst>
      <p:ext uri="{BB962C8B-B14F-4D97-AF65-F5344CB8AC3E}">
        <p14:creationId xmlns:p14="http://schemas.microsoft.com/office/powerpoint/2010/main" val="995321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2160222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המהפכה הירוקה והשפעותיה</a:t>
            </a:r>
          </a:p>
        </p:txBody>
      </p:sp>
    </p:spTree>
    <p:extLst>
      <p:ext uri="{BB962C8B-B14F-4D97-AF65-F5344CB8AC3E}">
        <p14:creationId xmlns:p14="http://schemas.microsoft.com/office/powerpoint/2010/main" val="1999918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EA3B3F-B802-418C-8B91-E6121F4F0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המהפכה הירוקה והשפעותיה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8AF6A21-F181-447C-A39E-0D12A9A73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המהפכה הירוקה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FCADC26-E8F0-4333-9566-BBAF330323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 indent="-342900">
              <a:lnSpc>
                <a:spcPct val="150000"/>
              </a:lnSpc>
            </a:pPr>
            <a:r>
              <a:rPr lang="he-IL" dirty="0"/>
              <a:t>הביאה לתנובה אדירה של מזון ונראה שהתחזית לפיה משבר מזון עולמי יביא לרעב בקנה מידה עולמי לא התממש</a:t>
            </a:r>
          </a:p>
          <a:p>
            <a:pPr lvl="0" indent="-342900">
              <a:lnSpc>
                <a:spcPct val="150000"/>
              </a:lnSpc>
              <a:buNone/>
            </a:pPr>
            <a:r>
              <a:rPr lang="he-IL" b="1" dirty="0">
                <a:solidFill>
                  <a:srgbClr val="006600"/>
                </a:solidFill>
              </a:rPr>
              <a:t>נשענה על שלושה עקרונות:</a:t>
            </a:r>
          </a:p>
          <a:p>
            <a:pPr lvl="0" indent="-342900">
              <a:lnSpc>
                <a:spcPct val="150000"/>
              </a:lnSpc>
            </a:pPr>
            <a:r>
              <a:rPr lang="he-IL" dirty="0"/>
              <a:t>שימוש אחיד בזנים חקלאיים מניבים במיוחד.</a:t>
            </a:r>
          </a:p>
          <a:p>
            <a:pPr lvl="0" indent="-342900">
              <a:lnSpc>
                <a:spcPct val="150000"/>
              </a:lnSpc>
            </a:pPr>
            <a:r>
              <a:rPr lang="he-IL" dirty="0"/>
              <a:t>שימוש אינטנסיבי בחומרי דשן וחומרי הדברה</a:t>
            </a:r>
          </a:p>
          <a:p>
            <a:pPr lvl="0" indent="-342900">
              <a:lnSpc>
                <a:spcPct val="150000"/>
              </a:lnSpc>
            </a:pPr>
            <a:r>
              <a:rPr lang="he-IL" dirty="0"/>
              <a:t>מיכון ושיטות אגרסיביות לעיבוד הקרקע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1816512-D21D-49BA-9EE3-137A8BC95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3" y="4804658"/>
            <a:ext cx="2877205" cy="1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87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262E1D-B7D7-4A64-A8C7-2F8F85F2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המהפכה הירוקה והשפעותיה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C270390-E484-4F7C-8DE4-01A43488B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העקרונות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A31E723-1D33-4A15-8968-28F990DB5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826616"/>
          </a:xfrm>
        </p:spPr>
        <p:txBody>
          <a:bodyPr/>
          <a:lstStyle/>
          <a:p>
            <a:r>
              <a:rPr lang="he-IL" dirty="0"/>
              <a:t>1. טיפוח והשבחה – גנטיקה</a:t>
            </a:r>
          </a:p>
          <a:p>
            <a:endParaRPr lang="he-IL" dirty="0"/>
          </a:p>
          <a:p>
            <a:endParaRPr lang="he-IL" dirty="0"/>
          </a:p>
          <a:p>
            <a:r>
              <a:rPr lang="he-IL" dirty="0"/>
              <a:t>2. חומרים כימיים – הזנה והדברה</a:t>
            </a:r>
          </a:p>
          <a:p>
            <a:endParaRPr lang="he-IL" dirty="0"/>
          </a:p>
          <a:p>
            <a:endParaRPr lang="he-IL" dirty="0"/>
          </a:p>
          <a:p>
            <a:r>
              <a:rPr lang="he-IL" dirty="0"/>
              <a:t>3. טכנולוגיה מתקדמת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0B7A1CC-9D4B-4FCF-A94D-229C09C0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5" y="1455681"/>
            <a:ext cx="2466975" cy="184785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26BA48D-99A6-4786-8E45-28CCDA3BA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5" y="3275125"/>
            <a:ext cx="2362200" cy="137262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1448A4D-0805-4C4A-820C-C4D660CA5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5" y="4854206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62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EAA78F-182B-4044-9F42-D1B3C39C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המהפכה הירוקה והשפעותיה</a:t>
            </a:r>
          </a:p>
        </p:txBody>
      </p:sp>
      <p:sp>
        <p:nvSpPr>
          <p:cNvPr id="5" name="Shape 296">
            <a:extLst>
              <a:ext uri="{FF2B5EF4-FFF2-40B4-BE49-F238E27FC236}">
                <a16:creationId xmlns:a16="http://schemas.microsoft.com/office/drawing/2014/main" id="{E485B0E0-8928-413E-BDC6-CEBE45CF0A06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2667452" y="933094"/>
            <a:ext cx="6227166" cy="415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lnSpc>
                <a:spcPct val="150000"/>
              </a:lnSpc>
              <a:spcBef>
                <a:spcPts val="0"/>
              </a:spcBef>
            </a:pPr>
            <a:r>
              <a:rPr lang="he-IL" sz="2400" b="0" i="0" u="none" dirty="0">
                <a:solidFill>
                  <a:schemeClr val="dk1"/>
                </a:solidFill>
                <a:sym typeface="Arial"/>
              </a:rPr>
              <a:t>אבי </a:t>
            </a:r>
            <a:r>
              <a:rPr lang="he-IL" sz="2400" dirty="0"/>
              <a:t>ה"</a:t>
            </a:r>
            <a:r>
              <a:rPr lang="he-IL" sz="2400" b="0" i="0" u="none" dirty="0">
                <a:solidFill>
                  <a:schemeClr val="dk1"/>
                </a:solidFill>
                <a:sym typeface="Arial"/>
              </a:rPr>
              <a:t>מהפכה הירוקה" דר' נורמן </a:t>
            </a:r>
            <a:r>
              <a:rPr lang="he-IL" sz="2400" b="0" i="0" u="none" dirty="0" err="1">
                <a:solidFill>
                  <a:schemeClr val="dk1"/>
                </a:solidFill>
                <a:sym typeface="Arial"/>
              </a:rPr>
              <a:t>בורלוג</a:t>
            </a:r>
            <a:r>
              <a:rPr lang="he-IL" sz="2400" b="0" i="0" u="none" dirty="0">
                <a:solidFill>
                  <a:schemeClr val="dk1"/>
                </a:solidFill>
                <a:sym typeface="Arial"/>
              </a:rPr>
              <a:t>:</a:t>
            </a:r>
          </a:p>
          <a:p>
            <a:pPr lvl="0" indent="-342900">
              <a:lnSpc>
                <a:spcPct val="150000"/>
              </a:lnSpc>
              <a:spcBef>
                <a:spcPts val="0"/>
              </a:spcBef>
            </a:pPr>
            <a:r>
              <a:rPr lang="he-IL" sz="2400" b="0" i="0" u="none" dirty="0">
                <a:solidFill>
                  <a:schemeClr val="dk1"/>
                </a:solidFill>
                <a:sym typeface="Arial"/>
              </a:rPr>
              <a:t> אגרונום </a:t>
            </a:r>
            <a:r>
              <a:rPr lang="he-IL" sz="2400" b="0" i="0" u="none" dirty="0" err="1">
                <a:solidFill>
                  <a:schemeClr val="dk1"/>
                </a:solidFill>
                <a:sym typeface="Arial"/>
              </a:rPr>
              <a:t>וגנטיקאי</a:t>
            </a:r>
            <a:r>
              <a:rPr lang="he-IL" sz="2400" b="0" i="0" u="none" dirty="0">
                <a:solidFill>
                  <a:schemeClr val="dk1"/>
                </a:solidFill>
                <a:sym typeface="Arial"/>
              </a:rPr>
              <a:t> שזני החיטה שפיתח הפכו את מקסיקו ממדינה על סף רעב המוני  ליצואנית החיטה, ועזר להכפיל את יבולי החיטה בהודו ובפקיסטן</a:t>
            </a:r>
          </a:p>
          <a:p>
            <a:pPr lvl="0" indent="-342900">
              <a:lnSpc>
                <a:spcPct val="150000"/>
              </a:lnSpc>
              <a:spcBef>
                <a:spcPts val="0"/>
              </a:spcBef>
            </a:pPr>
            <a:r>
              <a:rPr lang="he-IL" sz="2400" dirty="0"/>
              <a:t>על פי הערכות הזנים שפיתח הצילו כמיליארד איש מרעב בשנות ה60</a:t>
            </a:r>
          </a:p>
          <a:p>
            <a:pPr lvl="0" indent="-342900">
              <a:lnSpc>
                <a:spcPct val="150000"/>
              </a:lnSpc>
              <a:spcBef>
                <a:spcPts val="0"/>
              </a:spcBef>
            </a:pPr>
            <a:r>
              <a:rPr lang="he-IL" sz="2400" b="0" i="0" u="none" dirty="0">
                <a:solidFill>
                  <a:schemeClr val="dk1"/>
                </a:solidFill>
                <a:sym typeface="Arial"/>
              </a:rPr>
              <a:t>על תרומתו האדירה לחקלאות העולמית זכה דר' </a:t>
            </a:r>
            <a:r>
              <a:rPr lang="he-IL" sz="2400" b="0" i="0" u="none" dirty="0" err="1">
                <a:solidFill>
                  <a:schemeClr val="dk1"/>
                </a:solidFill>
                <a:sym typeface="Arial"/>
              </a:rPr>
              <a:t>בורלוג</a:t>
            </a:r>
            <a:r>
              <a:rPr lang="he-IL" sz="2400" b="0" i="0" u="none" dirty="0">
                <a:solidFill>
                  <a:schemeClr val="dk1"/>
                </a:solidFill>
                <a:sym typeface="Arial"/>
              </a:rPr>
              <a:t> בפרס נובל לשלום ב1970</a:t>
            </a:r>
            <a:endParaRPr sz="2400" b="0" i="0" u="none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5A90737-C0E8-4596-80D2-F18FB58F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4" y="1141647"/>
            <a:ext cx="2139881" cy="50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02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996F58-DB9D-49AA-8E23-576D2C09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anchor="ctr">
            <a:normAutofit/>
          </a:bodyPr>
          <a:lstStyle/>
          <a:p>
            <a:r>
              <a:rPr lang="he-IL" dirty="0"/>
              <a:t>המהפכה הירוקה והשפעותיה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36F0D61-A83F-4BA1-B4F3-D2F10715C9E7}"/>
              </a:ext>
            </a:extLst>
          </p:cNvPr>
          <p:cNvSpPr/>
          <p:nvPr/>
        </p:nvSpPr>
        <p:spPr>
          <a:xfrm>
            <a:off x="0" y="5233182"/>
            <a:ext cx="9453489" cy="162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מציין מיקום תוכן 4" descr="תמונה שמכילה צילום מסך&#10;&#10;התיאור נוצר באופן אוטומטי">
            <a:extLst>
              <a:ext uri="{FF2B5EF4-FFF2-40B4-BE49-F238E27FC236}">
                <a16:creationId xmlns:a16="http://schemas.microsoft.com/office/drawing/2014/main" id="{F222E20F-0A07-44D4-8993-659D5B8E1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569" y="923982"/>
            <a:ext cx="8496039" cy="6053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8059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D55A7F-05F9-4D3D-847A-BC4796A0D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המהפכה הירוקה והשפעותיה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917DCA3-1A4E-4863-B064-36B902042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5" y="933094"/>
            <a:ext cx="8306992" cy="540000"/>
          </a:xfrm>
        </p:spPr>
        <p:txBody>
          <a:bodyPr/>
          <a:lstStyle/>
          <a:p>
            <a:r>
              <a:rPr lang="he-IL" dirty="0">
                <a:solidFill>
                  <a:srgbClr val="007E39"/>
                </a:solidFill>
              </a:rPr>
              <a:t>השפעות המהפכה הירוקה (הודו)</a:t>
            </a: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663930A-73CA-4396-AEE2-1D3C746B5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1209" y="1424701"/>
            <a:ext cx="8136027" cy="2316074"/>
          </a:xfrm>
        </p:spPr>
        <p:txBody>
          <a:bodyPr>
            <a:noAutofit/>
          </a:bodyPr>
          <a:lstStyle/>
          <a:p>
            <a:pPr lvl="0" indent="-342900">
              <a:lnSpc>
                <a:spcPct val="150000"/>
              </a:lnSpc>
            </a:pPr>
            <a:r>
              <a:rPr lang="he-IL" sz="2000" dirty="0"/>
              <a:t>בתחילת שנות ה60 הייתה הודו על סף רעב המוני עקב גידול מסיבי </a:t>
            </a:r>
            <a:r>
              <a:rPr lang="he-IL" sz="2000" dirty="0" err="1"/>
              <a:t>באוכלוסיה</a:t>
            </a:r>
            <a:r>
              <a:rPr lang="he-IL" sz="2000" dirty="0"/>
              <a:t>.</a:t>
            </a:r>
          </a:p>
          <a:p>
            <a:pPr lvl="0" indent="-342900">
              <a:lnSpc>
                <a:spcPct val="150000"/>
              </a:lnSpc>
            </a:pPr>
            <a:r>
              <a:rPr lang="he-IL" sz="2000" dirty="0"/>
              <a:t>יבוא של זרעי אורז וחיטה אחידים, פיתוח מסיבי של מערכות השקיה מתקדמות ומימון ממשלתי לחומרי הדברה ודשן הכפילו פי 10 את תנובת האורז במדינה</a:t>
            </a:r>
          </a:p>
          <a:p>
            <a:endParaRPr lang="he-IL" sz="200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F4042F1-1057-4E16-B2D1-104EC9C1B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" y="3819861"/>
            <a:ext cx="7924492" cy="299745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90091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6A5BDC-C762-4BF1-9893-88CA0F13F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המהפכה הירוקה והשפעותיה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B7CB337-454D-4D83-A713-C6C3264F9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F6D25DEA-157E-4706-8781-040C7FA866B5}"/>
              </a:ext>
            </a:extLst>
          </p:cNvPr>
          <p:cNvSpPr/>
          <p:nvPr/>
        </p:nvSpPr>
        <p:spPr>
          <a:xfrm>
            <a:off x="2738511" y="5233182"/>
            <a:ext cx="9453489" cy="162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F32BCC58-A097-4A43-9936-85D134C4680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04686" y="1185681"/>
            <a:ext cx="9817241" cy="5737173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838495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5FEDED-8F48-4903-8A94-FEFDC24E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המהפכה הירוקה והשפעותיה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F0741EE-104D-48DD-812D-CBC216AEF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kern="0" dirty="0">
                <a:solidFill>
                  <a:srgbClr val="007E39"/>
                </a:solidFill>
                <a:ea typeface="Arial"/>
                <a:sym typeface="Arial"/>
              </a:rPr>
              <a:t>השפעות המהפכה הירוקה (חסרונות)</a:t>
            </a:r>
            <a:endParaRPr lang="en-US" kern="0" dirty="0">
              <a:solidFill>
                <a:srgbClr val="007E39"/>
              </a:solidFill>
              <a:ea typeface="Arial"/>
              <a:sym typeface="Arial"/>
            </a:endParaRPr>
          </a:p>
          <a:p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366AD9D-685F-480A-94BD-3B229CB1732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rgbClr val="00642D"/>
                </a:solidFill>
              </a:rPr>
              <a:t>תלות של יצור המזון במשאבים מתכלים:</a:t>
            </a:r>
          </a:p>
          <a:p>
            <a:pPr>
              <a:lnSpc>
                <a:spcPct val="150000"/>
              </a:lnSpc>
            </a:pPr>
            <a:r>
              <a:rPr lang="he-IL" dirty="0"/>
              <a:t> הטכנולוגיות של המהפכה הירוקה תלויות בשימוש מאסיבי </a:t>
            </a:r>
            <a:r>
              <a:rPr lang="he-IL" dirty="0">
                <a:solidFill>
                  <a:srgbClr val="00642D"/>
                </a:solidFill>
              </a:rPr>
              <a:t>בדשנים כימיים</a:t>
            </a:r>
            <a:r>
              <a:rPr lang="he-IL" dirty="0"/>
              <a:t>, </a:t>
            </a:r>
            <a:r>
              <a:rPr lang="he-IL" dirty="0">
                <a:solidFill>
                  <a:srgbClr val="00642D"/>
                </a:solidFill>
              </a:rPr>
              <a:t>וחומרי הדברה </a:t>
            </a:r>
            <a:r>
              <a:rPr lang="he-IL" dirty="0"/>
              <a:t>שתהליך הפקתם תלוי במשאבים מתכלים, בהשקעת אנרגיה, פגיעה בבריאות וזיהום הסביבה.</a:t>
            </a:r>
          </a:p>
          <a:p>
            <a:endParaRPr lang="he-IL" dirty="0"/>
          </a:p>
          <a:p>
            <a:r>
              <a:rPr lang="he-IL" sz="2800" b="1" dirty="0">
                <a:solidFill>
                  <a:srgbClr val="FF0000"/>
                </a:solidFill>
              </a:rPr>
              <a:t>פגיעה באיכות סביבה!!!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98C19C8-49F9-4AA4-85E6-3A8741E6FF2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48999" y="4642337"/>
            <a:ext cx="1331020" cy="112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55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נאו - </a:t>
            </a:r>
            <a:r>
              <a:rPr lang="he-IL" dirty="0" err="1"/>
              <a:t>מלתואיזם</a:t>
            </a: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1B5E070-1141-4833-9A62-394638C84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83963" y="1260682"/>
            <a:ext cx="8363274" cy="46175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השימוש בדשנים וחומרי הדברה, יביא להפרת המאזן האקולוגי, שבעקבותיו צפוי מחסור כללי של: קרקע </a:t>
            </a:r>
            <a:r>
              <a:rPr lang="he-IL" dirty="0" err="1"/>
              <a:t>פוריה</a:t>
            </a:r>
            <a:r>
              <a:rPr lang="he-IL" dirty="0"/>
              <a:t>, מים מתוקים, מזון  וחומרי גלם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he-IL" dirty="0"/>
              <a:t> ההתפתחות התעשייתית-תחבורתית מזיקה לכדור הארץ זיהום  אוויר, אפקט חממה, זיהום קרקעות  ומקורות מים בחומרים רעילים </a:t>
            </a:r>
            <a:endParaRPr lang="en-US" dirty="0"/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F268853-41C6-4315-9E32-58AF87194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801" y="4072535"/>
            <a:ext cx="2849411" cy="268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2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515273" y="1185389"/>
            <a:ext cx="8537543" cy="540070"/>
          </a:xfrm>
        </p:spPr>
        <p:txBody>
          <a:bodyPr/>
          <a:lstStyle/>
          <a:p>
            <a:r>
              <a:rPr lang="he-IL" dirty="0">
                <a:sym typeface="Varela Round"/>
              </a:rPr>
              <a:t>[פירוט נושאי הלימוד]</a:t>
            </a:r>
            <a:endParaRPr lang="he-IL" dirty="0"/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274" y="1725460"/>
            <a:ext cx="8306994" cy="415305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התפתחות החקלאות המודרנית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המהפכה החקלאית: ביות וטיפוח, השבחה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השפעות המהפכה החקלאית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עקרון </a:t>
            </a:r>
            <a:r>
              <a:rPr lang="he-IL" dirty="0" err="1">
                <a:solidFill>
                  <a:schemeClr val="tx1"/>
                </a:solidFill>
              </a:rPr>
              <a:t>מלתוס</a:t>
            </a:r>
            <a:endParaRPr lang="he-IL" dirty="0">
              <a:solidFill>
                <a:schemeClr val="tx1"/>
              </a:solidFill>
            </a:endParaRPr>
          </a:p>
          <a:p>
            <a:pPr marL="96848" indent="0">
              <a:lnSpc>
                <a:spcPct val="200000"/>
              </a:lnSpc>
              <a:buNone/>
            </a:pPr>
            <a:endParaRPr lang="he-IL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נאו - </a:t>
            </a:r>
            <a:r>
              <a:rPr lang="he-IL" dirty="0" err="1"/>
              <a:t>מלתואיזם</a:t>
            </a: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1B5E070-1141-4833-9A62-394638C84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46793" y="933094"/>
            <a:ext cx="8031963" cy="46662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אפקט החממה יגרום לשינוי אקלימי, כולל בצורות, שיפגעו ביבולי החקלאות בעולם, תגרום לעלית פני הים עקב המסת קרחונים וסכנת הצפת שטחים מישוריים נמוכים ופוריים במי  ים מלוחים.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he-IL" dirty="0"/>
              <a:t>דבר זה, יחד עם גידול האוכלוסייה בעולם השלישי, יביא להתגברות הרעב </a:t>
            </a:r>
            <a:r>
              <a:rPr lang="he-IL" b="1" dirty="0">
                <a:solidFill>
                  <a:srgbClr val="00642D"/>
                </a:solidFill>
              </a:rPr>
              <a:t>ולהתגשמות  תיאוריית מלטוס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C5216DB-3DD9-4A52-AAD9-08CC0414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6469"/>
            <a:ext cx="3222839" cy="219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4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האתגר</a:t>
            </a: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1B5E070-1141-4833-9A62-394638C84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0640" y="1092635"/>
            <a:ext cx="8031963" cy="4152517"/>
          </a:xfrm>
        </p:spPr>
        <p:txBody>
          <a:bodyPr/>
          <a:lstStyle/>
          <a:p>
            <a:pPr marL="96848" indent="0">
              <a:buNone/>
            </a:pPr>
            <a:r>
              <a:rPr lang="he-IL" b="1" dirty="0"/>
              <a:t>כדור הארץ חייב להפיק יותר מזון ב40  שנה הקרובות ממה שהפיקו כל החקלאים בהיסטוריה ב8000 השנים האחרונות</a:t>
            </a:r>
          </a:p>
          <a:p>
            <a:endParaRPr lang="he-IL" b="1" dirty="0">
              <a:solidFill>
                <a:srgbClr val="00642D"/>
              </a:solidFill>
            </a:endParaRPr>
          </a:p>
          <a:p>
            <a:endParaRPr lang="en-US" b="1" dirty="0">
              <a:solidFill>
                <a:srgbClr val="00642D"/>
              </a:solidFill>
            </a:endParaRPr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4454EA7-AA95-4184-BECE-929B8963D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7" y="2110153"/>
            <a:ext cx="10909362" cy="35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43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BF90E8-45B8-4E27-B62E-0001948B0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C614587-5667-4C9A-9116-EE1DA853F8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9429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1B5E070-1141-4833-9A62-394638C84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16426" y="933094"/>
            <a:ext cx="8632151" cy="5613794"/>
          </a:xfrm>
        </p:spPr>
        <p:txBody>
          <a:bodyPr>
            <a:normAutofit fontScale="92500" lnSpcReduction="20000"/>
          </a:bodyPr>
          <a:lstStyle/>
          <a:p>
            <a:pPr marL="96848" indent="0">
              <a:buNone/>
            </a:pPr>
            <a:r>
              <a:rPr lang="he-IL" sz="2600" b="1" dirty="0">
                <a:solidFill>
                  <a:schemeClr val="accent6">
                    <a:lumMod val="50000"/>
                  </a:schemeClr>
                </a:solidFill>
              </a:rPr>
              <a:t>פיתוחים טכנולוגים</a:t>
            </a:r>
            <a:r>
              <a:rPr lang="he-IL" sz="2600" b="1" dirty="0"/>
              <a:t>: </a:t>
            </a:r>
            <a:r>
              <a:rPr lang="he-IL" sz="2600" dirty="0"/>
              <a:t>התקדמות הידע המדעי ופיתוחים טכנולוגיים פורצי דרך הנם המפתח לאבטחת אספקת המזון לאוכלוסיית העולם ההולכת וגדלה</a:t>
            </a:r>
          </a:p>
          <a:p>
            <a:pPr marL="96848" indent="0">
              <a:buNone/>
            </a:pPr>
            <a:endParaRPr lang="he-IL" sz="2600" dirty="0"/>
          </a:p>
          <a:p>
            <a:pPr marL="96848" indent="0">
              <a:buNone/>
            </a:pPr>
            <a:r>
              <a:rPr lang="he-IL" sz="2600" b="1" dirty="0">
                <a:solidFill>
                  <a:srgbClr val="00642D"/>
                </a:solidFill>
              </a:rPr>
              <a:t>הנדסה גנטית</a:t>
            </a:r>
            <a:r>
              <a:rPr lang="he-IL" sz="2600" b="1" dirty="0"/>
              <a:t>: </a:t>
            </a:r>
            <a:r>
              <a:rPr lang="he-IL" sz="2600" dirty="0"/>
              <a:t>העברת גנים ספציפיים בין מינים שונים של בעלי חיים וצמחים</a:t>
            </a:r>
          </a:p>
          <a:p>
            <a:pPr marL="96848" indent="0">
              <a:buNone/>
            </a:pPr>
            <a:endParaRPr lang="he-IL" sz="2600" dirty="0"/>
          </a:p>
          <a:p>
            <a:pPr marL="96848" indent="0">
              <a:buNone/>
            </a:pPr>
            <a:r>
              <a:rPr lang="he-IL" sz="2600" b="1" dirty="0">
                <a:solidFill>
                  <a:srgbClr val="00642D"/>
                </a:solidFill>
              </a:rPr>
              <a:t>מעבר לחקלאות ברת-קיימה (שמירה על איכות הסביבה):</a:t>
            </a:r>
          </a:p>
          <a:p>
            <a:pPr>
              <a:lnSpc>
                <a:spcPct val="150000"/>
              </a:lnSpc>
            </a:pPr>
            <a:r>
              <a:rPr lang="he-IL" sz="2600" dirty="0">
                <a:solidFill>
                  <a:srgbClr val="00642D"/>
                </a:solidFill>
              </a:rPr>
              <a:t>חקלאות אורבנית</a:t>
            </a:r>
            <a:r>
              <a:rPr lang="he-IL" sz="2600" dirty="0">
                <a:solidFill>
                  <a:schemeClr val="tx1"/>
                </a:solidFill>
              </a:rPr>
              <a:t>: ניצול שטח הפנים העצום של גגות וקירות חיצוניים בערים</a:t>
            </a:r>
          </a:p>
          <a:p>
            <a:pPr>
              <a:lnSpc>
                <a:spcPct val="150000"/>
              </a:lnSpc>
            </a:pPr>
            <a:r>
              <a:rPr lang="he-IL" sz="2600" dirty="0">
                <a:solidFill>
                  <a:srgbClr val="00642D"/>
                </a:solidFill>
              </a:rPr>
              <a:t> מקורות אנרגיה מתחדשים</a:t>
            </a:r>
            <a:r>
              <a:rPr lang="he-IL" sz="2600" dirty="0">
                <a:solidFill>
                  <a:srgbClr val="FF0000"/>
                </a:solidFill>
              </a:rPr>
              <a:t>: </a:t>
            </a:r>
            <a:r>
              <a:rPr lang="he-IL" sz="2600" dirty="0">
                <a:solidFill>
                  <a:schemeClr val="tx1"/>
                </a:solidFill>
              </a:rPr>
              <a:t>שימוש ישיר  באנרגיית השמש והפקת אנרגיה מפסולת</a:t>
            </a:r>
          </a:p>
          <a:p>
            <a:pPr>
              <a:lnSpc>
                <a:spcPct val="150000"/>
              </a:lnSpc>
            </a:pPr>
            <a:r>
              <a:rPr lang="he-IL" sz="2600" dirty="0">
                <a:solidFill>
                  <a:srgbClr val="00642D"/>
                </a:solidFill>
              </a:rPr>
              <a:t> מחזור:</a:t>
            </a:r>
            <a:r>
              <a:rPr lang="he-IL" sz="2600" dirty="0">
                <a:solidFill>
                  <a:schemeClr val="tx1"/>
                </a:solidFill>
              </a:rPr>
              <a:t> מים, נוטריינטים, </a:t>
            </a:r>
            <a:r>
              <a:rPr lang="en-US" sz="2600" dirty="0">
                <a:solidFill>
                  <a:schemeClr val="tx1"/>
                </a:solidFill>
              </a:rPr>
              <a:t>CO</a:t>
            </a:r>
            <a:r>
              <a:rPr lang="en-US" sz="2600" baseline="-25000" dirty="0">
                <a:solidFill>
                  <a:schemeClr val="tx1"/>
                </a:solidFill>
              </a:rPr>
              <a:t>2</a:t>
            </a:r>
            <a:endParaRPr lang="he-IL" sz="2600" baseline="-25000" dirty="0">
              <a:solidFill>
                <a:schemeClr val="tx1"/>
              </a:solidFill>
            </a:endParaRPr>
          </a:p>
          <a:p>
            <a:pPr marL="96848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37263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0D832CD-1CB3-4010-B7CC-44E3BA76E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4" y="915681"/>
            <a:ext cx="8306992" cy="540000"/>
          </a:xfrm>
        </p:spPr>
        <p:txBody>
          <a:bodyPr/>
          <a:lstStyle/>
          <a:p>
            <a:r>
              <a:rPr lang="he-IL" dirty="0"/>
              <a:t>דוגמאות להנדסה גנטית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76D87C01-10CF-47BA-A733-2ADB2E03BA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14407" y="1455681"/>
            <a:ext cx="8898405" cy="45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63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1B5E070-1141-4833-9A62-394638C84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1136238"/>
            <a:ext cx="8031963" cy="4741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rgbClr val="00642D"/>
                </a:solidFill>
              </a:rPr>
              <a:t>הנדסה גנטית</a:t>
            </a:r>
            <a:r>
              <a:rPr lang="he-IL" dirty="0"/>
              <a:t>: האורז הזהוב. אורז מהונדס גנטית כך שיכיל כמות גבוהה של ויטמין </a:t>
            </a:r>
            <a:r>
              <a:rPr lang="en-US" dirty="0"/>
              <a:t>A</a:t>
            </a:r>
            <a:endParaRPr lang="he-IL" dirty="0"/>
          </a:p>
          <a:p>
            <a:pPr>
              <a:lnSpc>
                <a:spcPct val="150000"/>
              </a:lnSpc>
            </a:pPr>
            <a:r>
              <a:rPr lang="he-IL" dirty="0"/>
              <a:t>במדינות רבות בעולם המתפתח (בעיקר אפריקה ואסיה) קיים מחסור </a:t>
            </a:r>
            <a:r>
              <a:rPr lang="he-IL" dirty="0" err="1"/>
              <a:t>בויטמין</a:t>
            </a:r>
            <a:r>
              <a:rPr lang="he-IL" dirty="0"/>
              <a:t> </a:t>
            </a:r>
            <a:r>
              <a:rPr lang="en-US" dirty="0"/>
              <a:t>A</a:t>
            </a:r>
            <a:r>
              <a:rPr lang="he-IL" dirty="0"/>
              <a:t> עקב תזונה לקויה.</a:t>
            </a:r>
          </a:p>
          <a:p>
            <a:pPr>
              <a:lnSpc>
                <a:spcPct val="150000"/>
              </a:lnSpc>
            </a:pPr>
            <a:r>
              <a:rPr lang="he-IL" dirty="0"/>
              <a:t>מחסור </a:t>
            </a:r>
            <a:r>
              <a:rPr lang="he-IL" dirty="0" err="1"/>
              <a:t>בויטמין</a:t>
            </a:r>
            <a:r>
              <a:rPr lang="he-IL" dirty="0"/>
              <a:t> </a:t>
            </a:r>
            <a:r>
              <a:rPr lang="en-US" dirty="0"/>
              <a:t>A</a:t>
            </a:r>
            <a:r>
              <a:rPr lang="he-IL" dirty="0"/>
              <a:t> פוגע במערכת החיסון וגורם לעיוורון בילדים. </a:t>
            </a:r>
            <a:endParaRPr lang="en-US" b="1" dirty="0">
              <a:solidFill>
                <a:srgbClr val="00642D"/>
              </a:solidFill>
            </a:endParaRPr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A5C955A-D743-4FE1-88A3-77E9D4CEF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41" y="4260027"/>
            <a:ext cx="7376799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66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0D832CD-1CB3-4010-B7CC-44E3BA76E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דוגמאות לטכנולוגיה מתקדמת – חקלאות מדייקת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1B5E070-1141-4833-9A62-394638C84EB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96848" indent="0" algn="just">
              <a:lnSpc>
                <a:spcPct val="150000"/>
              </a:lnSpc>
              <a:buNone/>
            </a:pPr>
            <a:r>
              <a:rPr lang="he-IL" dirty="0">
                <a:solidFill>
                  <a:srgbClr val="00642D"/>
                </a:solidFill>
              </a:rPr>
              <a:t>אמצעי חישה מדידה ובקרה: </a:t>
            </a:r>
            <a:r>
              <a:rPr lang="he-IL" dirty="0">
                <a:solidFill>
                  <a:schemeClr val="tx1"/>
                </a:solidFill>
              </a:rPr>
              <a:t>יש לנו כיום את היכולת לנתר פרמטרים שונים כגון: כמות מים, מזיקים, כמות חומרי הזנה שונים ומחלות בעזרת מצלמות באורכי-גל שונים על גבי </a:t>
            </a:r>
            <a:r>
              <a:rPr lang="he-IL" dirty="0" err="1">
                <a:solidFill>
                  <a:schemeClr val="tx1"/>
                </a:solidFill>
              </a:rPr>
              <a:t>רחפנים</a:t>
            </a:r>
            <a:r>
              <a:rPr lang="he-IL" dirty="0">
                <a:solidFill>
                  <a:schemeClr val="tx1"/>
                </a:solidFill>
              </a:rPr>
              <a:t>, וחיישנים המחוברים ישירות לצמח</a:t>
            </a:r>
          </a:p>
          <a:p>
            <a:pPr marL="96848" indent="0" algn="just">
              <a:lnSpc>
                <a:spcPct val="150000"/>
              </a:lnSpc>
              <a:buNone/>
            </a:pPr>
            <a:endParaRPr lang="he-IL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27EDBA4-9B47-43DA-AF5F-4ADAC331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3" y="3937400"/>
            <a:ext cx="8230313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39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0D832CD-1CB3-4010-B7CC-44E3BA76E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3749" y="965224"/>
            <a:ext cx="8306992" cy="540000"/>
          </a:xfrm>
        </p:spPr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אמצעי חישה מדידה ובקרה</a:t>
            </a:r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47F4664-97BB-4F19-8FE1-09977E383D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1871003"/>
            <a:ext cx="9044924" cy="498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17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0D832CD-1CB3-4010-B7CC-44E3BA76E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חיישנים ומצלמות</a:t>
            </a:r>
          </a:p>
        </p:txBody>
      </p:sp>
      <p:pic>
        <p:nvPicPr>
          <p:cNvPr id="7" name="מציין מיקום תוכן 6">
            <a:extLst>
              <a:ext uri="{FF2B5EF4-FFF2-40B4-BE49-F238E27FC236}">
                <a16:creationId xmlns:a16="http://schemas.microsoft.com/office/drawing/2014/main" id="{BC738987-FF6B-4E80-8147-FD1CEB03EA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05791" y="1931602"/>
            <a:ext cx="7891733" cy="3801654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8C5BFC37-E77F-40A4-A903-2291EA7A9B22}"/>
              </a:ext>
            </a:extLst>
          </p:cNvPr>
          <p:cNvSpPr/>
          <p:nvPr/>
        </p:nvSpPr>
        <p:spPr>
          <a:xfrm>
            <a:off x="179512" y="57332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400" dirty="0">
                <a:solidFill>
                  <a:schemeClr val="tx1"/>
                </a:solidFill>
              </a:rPr>
              <a:t>תמונת שדה כפי שצולמה ע"י </a:t>
            </a:r>
            <a:r>
              <a:rPr lang="he-IL" sz="2400" dirty="0" err="1">
                <a:solidFill>
                  <a:schemeClr val="tx1"/>
                </a:solidFill>
              </a:rPr>
              <a:t>רחפן</a:t>
            </a:r>
            <a:r>
              <a:rPr lang="he-IL" sz="2400" dirty="0">
                <a:solidFill>
                  <a:schemeClr val="tx1"/>
                </a:solidFill>
              </a:rPr>
              <a:t>. ניתן לזהות מהאוויר היכן יש כנימות ומה רמת הנגיעות.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3608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1B5E070-1141-4833-9A62-394638C84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1493340"/>
            <a:ext cx="8031963" cy="4384859"/>
          </a:xfrm>
        </p:spPr>
        <p:txBody>
          <a:bodyPr/>
          <a:lstStyle/>
          <a:p>
            <a:r>
              <a:rPr lang="he-IL" dirty="0"/>
              <a:t>חיישנים המחוברים ישירות לצמח נותנים מידע על כמות מים, חומציות הקרקע, זמינות נוטריינטים ועוד...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5355324-0204-49BC-956F-CAA74BCD3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25" y="2711054"/>
            <a:ext cx="8799156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60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2160222"/>
            <a:ext cx="12192001" cy="1260164"/>
          </a:xfrm>
        </p:spPr>
        <p:txBody>
          <a:bodyPr/>
          <a:lstStyle/>
          <a:p>
            <a:r>
              <a:rPr lang="he-IL" dirty="0"/>
              <a:t>התפתחות חקלאות מודרנית</a:t>
            </a:r>
            <a:endParaRPr lang="he-IL" dirty="0">
              <a:solidFill>
                <a:srgbClr val="192A7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5389C0-AE46-496B-8991-9F6228B8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0D832CD-1CB3-4010-B7CC-44E3BA76E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מעבר לחקלאות בת-קיימה</a:t>
            </a:r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06B409C7-EB47-473E-8787-CE7370F8602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02741" y="2904961"/>
            <a:ext cx="3810000" cy="276735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466A6A1-5C1C-4382-B449-0E80999E0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991" y="3017770"/>
            <a:ext cx="2162175" cy="211455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3A637C1-279E-4AB9-B77D-592C04C13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583" y="2784563"/>
            <a:ext cx="2533650" cy="2767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2410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F37444-1E2B-4BAB-9D1C-36A058D4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6A7C653D-24EB-4824-AF22-BEBB495894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3429" y="933094"/>
            <a:ext cx="8240521" cy="5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03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F37444-1E2B-4BAB-9D1C-36A058D4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13395711-F74A-45B1-98AC-D5F81C7C23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15938" y="3542613"/>
            <a:ext cx="8031162" cy="5188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D196E-7E18-48DD-9F77-D0A5699C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58" y="1612374"/>
            <a:ext cx="8401524" cy="49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935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F37444-1E2B-4BAB-9D1C-36A058D4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 - הולנד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E886C2F-6B47-40D1-9868-DCEEA0184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1244450"/>
            <a:ext cx="8031963" cy="49832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chemeClr val="tx1"/>
                </a:solidFill>
              </a:rPr>
              <a:t>שימוש במתחמים סגורים מבוקרי אקלים המאפשרים גידולים חקלאיים סביב השעון ובכל מזג אויר (</a:t>
            </a:r>
            <a:r>
              <a:rPr lang="he-IL" dirty="0">
                <a:solidFill>
                  <a:srgbClr val="00642D"/>
                </a:solidFill>
              </a:rPr>
              <a:t>יותר תוצרת ליחידת שטח</a:t>
            </a:r>
            <a:r>
              <a:rPr lang="he-IL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tx1"/>
                </a:solidFill>
              </a:rPr>
              <a:t> ניטור רציף של תכולת המים והנוטריינטים עד רמת הצמח בודד (</a:t>
            </a:r>
            <a:r>
              <a:rPr lang="he-IL" dirty="0">
                <a:solidFill>
                  <a:srgbClr val="00642D"/>
                </a:solidFill>
              </a:rPr>
              <a:t>הפחתת שימוש במים ובדשן</a:t>
            </a:r>
            <a:r>
              <a:rPr lang="he-IL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tx1"/>
                </a:solidFill>
              </a:rPr>
              <a:t> טיפוח גידולים הפועלים בסימביוזה עם חיידקים מקבעי חנקן (</a:t>
            </a:r>
            <a:r>
              <a:rPr lang="he-IL" dirty="0">
                <a:solidFill>
                  <a:srgbClr val="00642D"/>
                </a:solidFill>
              </a:rPr>
              <a:t>הפחתת שימוש בדשנים</a:t>
            </a:r>
            <a:r>
              <a:rPr lang="he-IL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tx1"/>
                </a:solidFill>
              </a:rPr>
              <a:t>שימוש בחלבון מחרקים במקום מסויה להאכלת בעלי חיים (</a:t>
            </a:r>
            <a:r>
              <a:rPr lang="he-IL" dirty="0">
                <a:solidFill>
                  <a:srgbClr val="00642D"/>
                </a:solidFill>
              </a:rPr>
              <a:t>מאות % יותר תפוקת חלבון לשטח</a:t>
            </a:r>
            <a:r>
              <a:rPr lang="he-IL" dirty="0">
                <a:solidFill>
                  <a:schemeClr val="tx1"/>
                </a:solidFill>
              </a:rPr>
              <a:t>)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44425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F37444-1E2B-4BAB-9D1C-36A058D4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E886C2F-6B47-40D1-9868-DCEEA0184BB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E77D0EF-0C4C-4F82-A0A3-46EF5CE3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88" y="1725682"/>
            <a:ext cx="8819047" cy="513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D57F40-A393-4C43-8DAC-DD3250013E96}"/>
              </a:ext>
            </a:extLst>
          </p:cNvPr>
          <p:cNvSpPr txBox="1"/>
          <p:nvPr/>
        </p:nvSpPr>
        <p:spPr>
          <a:xfrm>
            <a:off x="2121117" y="920700"/>
            <a:ext cx="6552728" cy="288032"/>
          </a:xfrm>
          <a:prstGeom prst="rect">
            <a:avLst/>
          </a:prstGeom>
          <a:noFill/>
          <a:ln w="22225">
            <a:noFill/>
          </a:ln>
          <a:effectLst>
            <a:outerShdw sx="101000" sy="101000" algn="ctr" rotWithShape="0">
              <a:schemeClr val="bg1"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עשרות אלפי</a:t>
            </a:r>
            <a:r>
              <a:rPr kumimoji="0" lang="he-IL" sz="2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דונמים של חממות מבוקרות אקלים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360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F37444-1E2B-4BAB-9D1C-36A058D4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2C4F90D1-E26B-4187-B8F5-C9570D2292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1264015"/>
            <a:ext cx="9249722" cy="52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410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F37444-1E2B-4BAB-9D1C-36A058D4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E886C2F-6B47-40D1-9868-DCEEA0184BB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8B0774E-00F8-4D77-8728-F3F125B09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687" y="1828800"/>
            <a:ext cx="911499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654C913-393E-4DA6-8F4E-DCA8E97ECE7E}"/>
              </a:ext>
            </a:extLst>
          </p:cNvPr>
          <p:cNvSpPr txBox="1"/>
          <p:nvPr/>
        </p:nvSpPr>
        <p:spPr>
          <a:xfrm>
            <a:off x="2148028" y="1099570"/>
            <a:ext cx="6754407" cy="459636"/>
          </a:xfrm>
          <a:prstGeom prst="rect">
            <a:avLst/>
          </a:prstGeom>
          <a:noFill/>
          <a:ln w="22225">
            <a:noFill/>
          </a:ln>
          <a:effectLst>
            <a:outerShdw sx="101000" sy="101000" algn="ctr" rotWithShape="0">
              <a:schemeClr val="bg1"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e-IL" sz="2400" dirty="0">
                <a:solidFill>
                  <a:srgbClr val="00B050"/>
                </a:solidFill>
                <a:latin typeface="+mn-lt"/>
                <a:cs typeface="+mn-cs"/>
              </a:rPr>
              <a:t>שימוש בתאורת לד חסכונית ובעלת אורכי גל מדויקים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4071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ED4A4F-17BA-4718-8A04-0154805FD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חקלאות העתיד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01BCC63-31B7-4174-9386-F3E64C013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האם זה עובד?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A1FCC349-A3F4-4D29-B645-2F76A4ED8A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99512" y="1770721"/>
            <a:ext cx="8031162" cy="40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17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DA6A0B-687B-4C03-94B3-FCF29CB3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משימה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38B34C4-4865-49B5-A4C4-24BD8F40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ענו על השאלות הבאות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7AFACF1-3BEC-44C2-BC0B-308C0246B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1904549"/>
            <a:ext cx="8031963" cy="3973650"/>
          </a:xfrm>
        </p:spPr>
        <p:txBody>
          <a:bodyPr>
            <a:normAutofit/>
          </a:bodyPr>
          <a:lstStyle/>
          <a:p>
            <a:pPr marL="554048" indent="-457200">
              <a:buAutoNum type="arabicPeriod"/>
            </a:pPr>
            <a:r>
              <a:rPr lang="he-IL" dirty="0"/>
              <a:t>"המהפכה הירוקה" מהם שלושת העקרונות עליהם היא מבוססת</a:t>
            </a:r>
          </a:p>
          <a:p>
            <a:pPr marL="554048" indent="-457200">
              <a:buAutoNum type="arabicPeriod"/>
            </a:pPr>
            <a:endParaRPr lang="he-IL" dirty="0"/>
          </a:p>
          <a:p>
            <a:pPr marL="554048" indent="-457200">
              <a:buAutoNum type="arabicPeriod"/>
            </a:pPr>
            <a:r>
              <a:rPr lang="he-IL" dirty="0"/>
              <a:t>הביאו שלוש דוגמאות לכל עיקרון כזה מהנעשה בעולם החקלאי</a:t>
            </a:r>
          </a:p>
          <a:p>
            <a:pPr marL="554048" indent="-457200">
              <a:buAutoNum type="arabicPeriod"/>
            </a:pPr>
            <a:endParaRPr lang="he-IL" dirty="0"/>
          </a:p>
          <a:p>
            <a:pPr marL="554048" indent="-457200">
              <a:buAutoNum type="arabicPeriod"/>
            </a:pPr>
            <a:r>
              <a:rPr lang="he-IL" dirty="0"/>
              <a:t>מהי חקלאות בת –קיימה, לשם מה היא נדרשת</a:t>
            </a:r>
          </a:p>
          <a:p>
            <a:pPr marL="554048" indent="-457200">
              <a:buAutoNum type="arabicPeriod"/>
            </a:pPr>
            <a:endParaRPr lang="he-IL" dirty="0"/>
          </a:p>
          <a:p>
            <a:pPr marL="554048" indent="-457200">
              <a:buAutoNum type="arabicPeriod"/>
            </a:pPr>
            <a:r>
              <a:rPr lang="he-IL" dirty="0"/>
              <a:t>ישנם כאלו הסוברים שהחקלאות הבת – קיימה  מחייבת לעבור לחקלאות אורגנית, חווה דעתך בעניין.</a:t>
            </a:r>
          </a:p>
        </p:txBody>
      </p:sp>
    </p:spTree>
    <p:extLst>
      <p:ext uri="{BB962C8B-B14F-4D97-AF65-F5344CB8AC3E}">
        <p14:creationId xmlns:p14="http://schemas.microsoft.com/office/powerpoint/2010/main" val="3342892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9EBF8C6-C4A2-41F9-8A69-D1FB323C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מבוא לחקלאות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ACD1496-FEAE-4B4A-8CA3-10B539F0B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תודה על ההקשבה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414F1A67-E9CF-409C-9625-4213A57B73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314788" y="2122898"/>
            <a:ext cx="5026495" cy="4137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9810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2576945" y="1056666"/>
            <a:ext cx="7221682" cy="540070"/>
          </a:xfrm>
        </p:spPr>
        <p:txBody>
          <a:bodyPr/>
          <a:lstStyle/>
          <a:p>
            <a:r>
              <a:rPr lang="he-IL" dirty="0"/>
              <a:t>כותרת משנית במידת הצורך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1F57EF-CA0C-4A15-BF8B-1629526F5770}"/>
              </a:ext>
            </a:extLst>
          </p:cNvPr>
          <p:cNvSpPr/>
          <p:nvPr/>
        </p:nvSpPr>
        <p:spPr>
          <a:xfrm>
            <a:off x="12279398" y="0"/>
            <a:ext cx="2277745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שקופית 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" 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Shape 257">
            <a:extLst>
              <a:ext uri="{FF2B5EF4-FFF2-40B4-BE49-F238E27FC236}">
                <a16:creationId xmlns:a16="http://schemas.microsoft.com/office/drawing/2014/main" id="{E6C14E62-DE2F-437A-A921-429F607608A8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4780644" y="1550944"/>
            <a:ext cx="4496222" cy="41223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Arial"/>
              <a:buNone/>
            </a:pPr>
            <a:r>
              <a:rPr lang="he-IL" sz="2800" b="1" i="0" u="none" strike="noStrike" cap="none" dirty="0">
                <a:solidFill>
                  <a:srgbClr val="007E39"/>
                </a:solidFill>
                <a:latin typeface="+mj-lt"/>
                <a:ea typeface="Arial"/>
                <a:sym typeface="Arial"/>
              </a:rPr>
              <a:t>ציידים\לקטים</a:t>
            </a:r>
            <a:endParaRPr lang="he-IL" sz="2800" b="1" dirty="0">
              <a:solidFill>
                <a:srgbClr val="007E39"/>
              </a:solidFill>
              <a:latin typeface="+mj-lt"/>
            </a:endParaRPr>
          </a:p>
          <a:p>
            <a:pPr marL="0" marR="0" lvl="0" indent="-1524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Arial" pitchFamily="34" charset="0"/>
              <a:buChar char="•"/>
            </a:pPr>
            <a:r>
              <a:rPr lang="he-IL" sz="2400" b="0" i="0" u="none" strike="noStrike" cap="none" dirty="0">
                <a:solidFill>
                  <a:schemeClr val="tx1"/>
                </a:solidFill>
                <a:latin typeface="+mj-lt"/>
                <a:ea typeface="Arial"/>
                <a:sym typeface="Arial"/>
              </a:rPr>
              <a:t>ברוב רובה של ההיסטוריה האנושית (כ 2.5 מליון שנה) חיו כל סוגי האדם בחבורות קטנות של ציידים לקטים</a:t>
            </a:r>
            <a:endParaRPr lang="en-US" sz="2400" b="0" i="0" u="none" strike="noStrike" cap="none" dirty="0">
              <a:solidFill>
                <a:schemeClr val="dk1"/>
              </a:solidFill>
              <a:latin typeface="+mj-lt"/>
              <a:ea typeface="Arial"/>
              <a:sym typeface="Arial"/>
            </a:endParaRPr>
          </a:p>
          <a:p>
            <a:pPr marL="0" marR="0" lvl="0" indent="-1524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itchFamily="34" charset="0"/>
              <a:buChar char="•"/>
            </a:pPr>
            <a:r>
              <a:rPr lang="he-IL" sz="2400" dirty="0">
                <a:solidFill>
                  <a:schemeClr val="dk1"/>
                </a:solidFill>
                <a:latin typeface="+mj-lt"/>
              </a:rPr>
              <a:t>חיים אלו התאפיינו בציד, דייג, ליקוט מזון מהטבע ובנדודים בעקבות מקורות מזון, מים ומחסה</a:t>
            </a:r>
            <a:endParaRPr lang="en-US" sz="2400" b="0" i="0" u="none" strike="noStrike" cap="none" dirty="0">
              <a:solidFill>
                <a:schemeClr val="dk1"/>
              </a:solidFill>
              <a:latin typeface="+mj-lt"/>
              <a:ea typeface="Arial"/>
              <a:sym typeface="Arial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7F316B3-1803-46C8-BBF2-766DF4327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84" y="3348412"/>
            <a:ext cx="3928851" cy="29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B4A78C-E5F3-4668-AE0C-732C49CD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sp>
        <p:nvSpPr>
          <p:cNvPr id="5" name="Shape 257">
            <a:extLst>
              <a:ext uri="{FF2B5EF4-FFF2-40B4-BE49-F238E27FC236}">
                <a16:creationId xmlns:a16="http://schemas.microsoft.com/office/drawing/2014/main" id="{038F17CF-3D21-4893-893D-59FDCF18B971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350085" y="1123163"/>
            <a:ext cx="8370341" cy="3908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Arial"/>
              <a:buNone/>
            </a:pPr>
            <a:r>
              <a:rPr lang="he-IL" sz="2800" b="1" i="0" u="none" strike="noStrike" cap="none" dirty="0">
                <a:solidFill>
                  <a:srgbClr val="00642D"/>
                </a:solidFill>
                <a:ea typeface="Arial"/>
                <a:sym typeface="Arial"/>
              </a:rPr>
              <a:t>ציידים\לקטים</a:t>
            </a:r>
            <a:endParaRPr lang="he-IL" sz="2800" b="1" dirty="0">
              <a:solidFill>
                <a:srgbClr val="00642D"/>
              </a:solidFill>
            </a:endParaRPr>
          </a:p>
          <a:p>
            <a:pPr lvl="0" indent="-152400" algn="r" rtl="1">
              <a:lnSpc>
                <a:spcPct val="150000"/>
              </a:lnSpc>
              <a:buClr>
                <a:srgbClr val="006600"/>
              </a:buClr>
              <a:buSzPts val="2400"/>
              <a:buFont typeface="Arial" pitchFamily="34" charset="0"/>
              <a:buChar char="•"/>
            </a:pPr>
            <a:r>
              <a:rPr lang="he-IL" dirty="0"/>
              <a:t>חיו בחבורות קטנות שנדדו על פני טריטוריות מוגדרות</a:t>
            </a:r>
          </a:p>
          <a:p>
            <a:pPr lvl="0" indent="-152400" algn="r" rtl="1">
              <a:lnSpc>
                <a:spcPct val="150000"/>
              </a:lnSpc>
              <a:buClr>
                <a:srgbClr val="006600"/>
              </a:buClr>
              <a:buSzPts val="2400"/>
              <a:buFont typeface="Arial" pitchFamily="34" charset="0"/>
              <a:buChar char="•"/>
            </a:pPr>
            <a:r>
              <a:rPr lang="he-IL" dirty="0"/>
              <a:t>הצורך לנדוד היווה מגבלה על כמות החפצים שיכלו לסחוב, ואף על מספר הילדים</a:t>
            </a:r>
          </a:p>
          <a:p>
            <a:pPr lvl="0" indent="-152400" algn="r" rtl="1">
              <a:lnSpc>
                <a:spcPct val="150000"/>
              </a:lnSpc>
              <a:buClr>
                <a:srgbClr val="006600"/>
              </a:buClr>
              <a:buSzPts val="2400"/>
              <a:buFont typeface="Arial" pitchFamily="34" charset="0"/>
              <a:buChar char="•"/>
            </a:pPr>
            <a:r>
              <a:rPr lang="he-IL" dirty="0"/>
              <a:t>נהנו ממזון מגוון ובטוח יותר, מבריאות טובה (יחסית)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1A0D9F4-0B20-474C-9CAC-FE4C99BAB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36" y="4176775"/>
            <a:ext cx="5114987" cy="209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32F4F5-E1A8-424B-B7B1-924B0DB0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80AF82F-7057-4892-9D65-7A4CCB02A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המהפכה החקלאית (נאוליתית) לפני כ12-7 אלף שנה:</a:t>
            </a:r>
          </a:p>
          <a:p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FC6D4BF-DFCF-4B16-8F0B-13A40566B4C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lvl="0" indent="-152400">
              <a:lnSpc>
                <a:spcPct val="150000"/>
              </a:lnSpc>
              <a:spcAft>
                <a:spcPts val="0"/>
              </a:spcAft>
              <a:buClr>
                <a:srgbClr val="006600"/>
              </a:buClr>
              <a:buSzPts val="2400"/>
            </a:pP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בשלב מסוים ובמוקדים שונים ברחבי העולם התרחש מעבר הדרגתי </a:t>
            </a:r>
            <a:r>
              <a:rPr lang="he-IL" dirty="0">
                <a:solidFill>
                  <a:srgbClr val="00642D"/>
                </a:solidFill>
              </a:rPr>
              <a:t>להתיישבות קבע ולחקלאות</a:t>
            </a:r>
            <a:endParaRPr lang="en-US" dirty="0">
              <a:solidFill>
                <a:srgbClr val="00642D"/>
              </a:solidFill>
              <a:ea typeface="Arial"/>
              <a:sym typeface="Arial"/>
            </a:endParaRPr>
          </a:p>
          <a:p>
            <a:pPr indent="-152400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he-IL" dirty="0">
                <a:solidFill>
                  <a:schemeClr val="dk1"/>
                </a:solidFill>
              </a:rPr>
              <a:t>בני האדם למדו לתרבת צמחי בר, לביית בעלי חיים, להכשיר קרקע לעיבוד חקלאי, לבצע פעולות חקלאיות בסיסיות, (חריש, זריעה, איסוף היבול ואחסונו)</a:t>
            </a:r>
            <a:endParaRPr lang="en-US" dirty="0">
              <a:solidFill>
                <a:schemeClr val="dk1"/>
              </a:solidFill>
            </a:endParaRPr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E2284ED-72CF-42CD-B843-61C98A5D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19" y="4544609"/>
            <a:ext cx="3588087" cy="20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6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C32AF24-7589-41FD-A12E-60977D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חקלאות מודרנית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C7C296C-4D84-4170-A9D0-9C9C7168A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>
                <a:solidFill>
                  <a:srgbClr val="00642D"/>
                </a:solidFill>
              </a:rPr>
              <a:t>מיני צמחים שבויתו במהפכה החקלאית</a:t>
            </a:r>
          </a:p>
          <a:p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70C08B5-CEBA-4CFC-9063-998991F41E9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lvl="0" indent="-152400">
              <a:lnSpc>
                <a:spcPct val="150000"/>
              </a:lnSpc>
              <a:spcAft>
                <a:spcPts val="0"/>
              </a:spcAft>
              <a:buClr>
                <a:srgbClr val="006600"/>
              </a:buClr>
              <a:buSzPts val="2400"/>
            </a:pP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חיטה: בין המינים הראשונים שבויתו. כבר לפני כ12000 שנה </a:t>
            </a:r>
            <a:r>
              <a:rPr lang="he-IL" dirty="0">
                <a:solidFill>
                  <a:srgbClr val="00642D"/>
                </a:solidFill>
                <a:ea typeface="Arial"/>
                <a:sym typeface="Arial"/>
              </a:rPr>
              <a:t>במזרח התיכון</a:t>
            </a:r>
            <a:r>
              <a:rPr lang="he-IL" dirty="0">
                <a:solidFill>
                  <a:schemeClr val="tx1"/>
                </a:solidFill>
                <a:ea typeface="Arial"/>
                <a:sym typeface="Arial"/>
              </a:rPr>
              <a:t>. </a:t>
            </a:r>
          </a:p>
          <a:p>
            <a:pPr marL="0" lvl="0" indent="-152400">
              <a:lnSpc>
                <a:spcPct val="150000"/>
              </a:lnSpc>
              <a:spcAft>
                <a:spcPts val="0"/>
              </a:spcAft>
              <a:buClr>
                <a:srgbClr val="006600"/>
              </a:buClr>
              <a:buSzPts val="2400"/>
            </a:pPr>
            <a:r>
              <a:rPr lang="he-IL" dirty="0">
                <a:solidFill>
                  <a:schemeClr val="tx1"/>
                </a:solidFill>
              </a:rPr>
              <a:t>באתר הארכיאולוגי "אוהלו 2" שליד הכנרת, נמצאו עדויות לשימוש    בחיטת הבר (אם-החיטה) כבר לפני 23000 שנה.</a:t>
            </a:r>
            <a:endParaRPr lang="en-US" dirty="0">
              <a:solidFill>
                <a:schemeClr val="dk1"/>
              </a:solidFill>
            </a:endParaRPr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50C8638-B121-410C-A413-801656E17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13" y="4071007"/>
            <a:ext cx="8413209" cy="21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3624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webextensions/taskpanes.xml><?xml version="1.0" encoding="utf-8"?>
<wetp:taskpanes xmlns:wetp="http://schemas.microsoft.com/office/webextensions/taskpanes/2010/11">
  <wetp:taskpane dockstate="left" visibility="0" width="10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4813A98-7B05-4F67-AD70-F2B8ED750CFD}">
  <we:reference id="wa104380121" version="2.0.0.0" store="he-IL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BAE4565D-A7F7-408D-B416-1A4E2CF89BFB}">
  <we:reference id="wa104218073" version="2.1.0.0" store="he-IL" storeType="OMEX"/>
  <we:alternateReferences>
    <we:reference id="wa104218073" version="2.1.0.0" store="wa104218073" storeType="OMEX"/>
  </we:alternateReferences>
  <we:properties>
    <we:property name="appSlideData" value="{&quot;slideId&quot;:327,&quot;confidenceLevel&quot;:2}"/>
    <we:property name="url" value="&quot;/multiple_choice_polls/KeXoNMH4PnNoDBnR8YUCV/preview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1495</Words>
  <Application>Microsoft Office PowerPoint</Application>
  <PresentationFormat>Widescreen</PresentationFormat>
  <Paragraphs>202</Paragraphs>
  <Slides>60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Varela Round</vt:lpstr>
      <vt:lpstr>ערכת נושא Office</vt:lpstr>
      <vt:lpstr>מערכת שידורים לאומית</vt:lpstr>
      <vt:lpstr>מבוא</vt:lpstr>
      <vt:lpstr>מה אומרות לכם התמונות הבאות</vt:lpstr>
      <vt:lpstr>מה נלמד היום </vt:lpstr>
      <vt:lpstr>התפתחות חקלאות מודרנית</vt:lpstr>
      <vt:lpstr>התפתחות חקלאות מודרנית</vt:lpstr>
      <vt:lpstr>התפתחות חקלאות מודרנית</vt:lpstr>
      <vt:lpstr>התפתחות חקלאות מודרנית</vt:lpstr>
      <vt:lpstr>התפתחות חקלאות מודרנית</vt:lpstr>
      <vt:lpstr>התפתחות חקלאות מודרנית</vt:lpstr>
      <vt:lpstr>התפתחות חקלאות מודרנית</vt:lpstr>
      <vt:lpstr>התפתחות חקלאות מודרנית</vt:lpstr>
      <vt:lpstr>התפתחות חקלאות מודרנית</vt:lpstr>
      <vt:lpstr> התפתחות חקלאות מודרנית</vt:lpstr>
      <vt:lpstr>התפתחות חקלאות מודרנית</vt:lpstr>
      <vt:lpstr>התפתחות חקלאות מודרנית</vt:lpstr>
      <vt:lpstr>השפעות המהפכה החקלאית</vt:lpstr>
      <vt:lpstr>השפעות המהפכה החקלאית</vt:lpstr>
      <vt:lpstr>השפעות המהפכה החקלאית</vt:lpstr>
      <vt:lpstr>עיקרון מלתוס</vt:lpstr>
      <vt:lpstr>עיקרון מלתוס</vt:lpstr>
      <vt:lpstr>עיקרון מלתוס</vt:lpstr>
      <vt:lpstr>עיקרון מלתוס</vt:lpstr>
      <vt:lpstr>עיקרון מלתוס</vt:lpstr>
      <vt:lpstr>עיקרון מלתוס</vt:lpstr>
      <vt:lpstr>PowerPoint Presentation</vt:lpstr>
      <vt:lpstr>עיקרון מלתוס</vt:lpstr>
      <vt:lpstr>משימה</vt:lpstr>
      <vt:lpstr>מבוא</vt:lpstr>
      <vt:lpstr>מה נלמד היום</vt:lpstr>
      <vt:lpstr>המהפכה הירוקה והשפעותיה</vt:lpstr>
      <vt:lpstr>המהפכה הירוקה והשפעותיה</vt:lpstr>
      <vt:lpstr>המהפכה הירוקה והשפעותיה</vt:lpstr>
      <vt:lpstr>המהפכה הירוקה והשפעותיה</vt:lpstr>
      <vt:lpstr>המהפכה הירוקה והשפעותיה</vt:lpstr>
      <vt:lpstr>המהפכה הירוקה והשפעותיה</vt:lpstr>
      <vt:lpstr>המהפכה הירוקה והשפעותיה</vt:lpstr>
      <vt:lpstr>המהפכה הירוקה והשפעותיה</vt:lpstr>
      <vt:lpstr>נאו - מלתואיזם</vt:lpstr>
      <vt:lpstr>נאו - מלתואיזם</vt:lpstr>
      <vt:lpstr>האתגר</vt:lpstr>
      <vt:lpstr>חקלאות העתיד</vt:lpstr>
      <vt:lpstr>חקלאות העתיד</vt:lpstr>
      <vt:lpstr>חקלאות העתיד</vt:lpstr>
      <vt:lpstr>חקלאות העתיד</vt:lpstr>
      <vt:lpstr>חקלאות העתיד</vt:lpstr>
      <vt:lpstr>חקלאות העתיד</vt:lpstr>
      <vt:lpstr>חקלאות העתיד</vt:lpstr>
      <vt:lpstr>חקלאות העתיד</vt:lpstr>
      <vt:lpstr>חקלאות העתיד</vt:lpstr>
      <vt:lpstr>חקלאות העתיד</vt:lpstr>
      <vt:lpstr>חקלאות העתיד</vt:lpstr>
      <vt:lpstr>חקלאות העתיד - הולנד</vt:lpstr>
      <vt:lpstr>חקלאות העתיד</vt:lpstr>
      <vt:lpstr>חקלאות העתיד</vt:lpstr>
      <vt:lpstr>חקלאות העתיד</vt:lpstr>
      <vt:lpstr>חקלאות העתיד</vt:lpstr>
      <vt:lpstr>משימה</vt:lpstr>
      <vt:lpstr>מבוא לחקלאות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יהודה קלוש</dc:creator>
  <cp:lastModifiedBy>Sivan Shimshila</cp:lastModifiedBy>
  <cp:revision>17</cp:revision>
  <dcterms:created xsi:type="dcterms:W3CDTF">2020-05-05T06:37:25Z</dcterms:created>
  <dcterms:modified xsi:type="dcterms:W3CDTF">2020-05-06T19:37:05Z</dcterms:modified>
</cp:coreProperties>
</file>