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7" r:id="rId2"/>
    <p:sldId id="258" r:id="rId3"/>
    <p:sldId id="259" r:id="rId4"/>
    <p:sldId id="260" r:id="rId5"/>
    <p:sldId id="281" r:id="rId6"/>
    <p:sldId id="289" r:id="rId7"/>
    <p:sldId id="261" r:id="rId8"/>
    <p:sldId id="262" r:id="rId9"/>
    <p:sldId id="263" r:id="rId10"/>
    <p:sldId id="264" r:id="rId11"/>
    <p:sldId id="265" r:id="rId12"/>
    <p:sldId id="270" r:id="rId13"/>
    <p:sldId id="276" r:id="rId14"/>
    <p:sldId id="277" r:id="rId15"/>
    <p:sldId id="269" r:id="rId16"/>
    <p:sldId id="287" r:id="rId17"/>
    <p:sldId id="288" r:id="rId18"/>
    <p:sldId id="268" r:id="rId19"/>
    <p:sldId id="267" r:id="rId20"/>
    <p:sldId id="285" r:id="rId21"/>
    <p:sldId id="266" r:id="rId22"/>
    <p:sldId id="271" r:id="rId23"/>
    <p:sldId id="278" r:id="rId24"/>
    <p:sldId id="286" r:id="rId25"/>
    <p:sldId id="275" r:id="rId26"/>
    <p:sldId id="290" r:id="rId27"/>
  </p:sldIdLst>
  <p:sldSz cx="12192000" cy="6858000"/>
  <p:notesSz cx="6858000" cy="9144000"/>
  <p:defaultTextStyle>
    <a:defPPr>
      <a:defRPr lang="ar-LB"/>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8" d="100"/>
          <a:sy n="68" d="100"/>
        </p:scale>
        <p:origin x="1162" y="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LB"/>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31E5CD02-A03B-4111-8A5C-0C8A86B7AC54}" type="datetimeFigureOut">
              <a:rPr lang="ar-LB" smtClean="0"/>
              <a:t>13/08/1441</a:t>
            </a:fld>
            <a:endParaRPr lang="ar-LB"/>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LB"/>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ar-LB"/>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LB"/>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2C7E7EE8-9403-47F1-8975-08C751BC4D60}" type="slidenum">
              <a:rPr lang="ar-LB" smtClean="0"/>
              <a:t>‹#›</a:t>
            </a:fld>
            <a:endParaRPr lang="ar-LB"/>
          </a:p>
        </p:txBody>
      </p:sp>
    </p:spTree>
    <p:extLst>
      <p:ext uri="{BB962C8B-B14F-4D97-AF65-F5344CB8AC3E}">
        <p14:creationId xmlns:p14="http://schemas.microsoft.com/office/powerpoint/2010/main" val="264042460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599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90490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endParaRPr lang="ar-LB"/>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ar-LB"/>
          </a:p>
        </p:txBody>
      </p:sp>
      <p:sp>
        <p:nvSpPr>
          <p:cNvPr id="4" name="מציין מיקום של תאריך 3"/>
          <p:cNvSpPr>
            <a:spLocks noGrp="1"/>
          </p:cNvSpPr>
          <p:nvPr>
            <p:ph type="dt" sz="half" idx="10"/>
          </p:nvPr>
        </p:nvSpPr>
        <p:spPr/>
        <p:txBody>
          <a:bodyPr/>
          <a:lstStyle/>
          <a:p>
            <a:fld id="{0F5056CC-AD51-494E-94AA-3B4695BE3951}" type="datetimeFigureOut">
              <a:rPr lang="ar-LB" smtClean="0"/>
              <a:t>13/08/1441</a:t>
            </a:fld>
            <a:endParaRPr lang="ar-LB"/>
          </a:p>
        </p:txBody>
      </p:sp>
      <p:sp>
        <p:nvSpPr>
          <p:cNvPr id="5" name="מציין מיקום של כותרת תחתונה 4"/>
          <p:cNvSpPr>
            <a:spLocks noGrp="1"/>
          </p:cNvSpPr>
          <p:nvPr>
            <p:ph type="ftr" sz="quarter" idx="11"/>
          </p:nvPr>
        </p:nvSpPr>
        <p:spPr/>
        <p:txBody>
          <a:bodyPr/>
          <a:lstStyle/>
          <a:p>
            <a:endParaRPr lang="ar-LB"/>
          </a:p>
        </p:txBody>
      </p:sp>
      <p:sp>
        <p:nvSpPr>
          <p:cNvPr id="6" name="מציין מיקום של מספר שקופית 5"/>
          <p:cNvSpPr>
            <a:spLocks noGrp="1"/>
          </p:cNvSpPr>
          <p:nvPr>
            <p:ph type="sldNum" sz="quarter" idx="12"/>
          </p:nvPr>
        </p:nvSpPr>
        <p:spPr/>
        <p:txBody>
          <a:bodyPr/>
          <a:lstStyle/>
          <a:p>
            <a:fld id="{E80F197D-5636-4E88-A778-F25DD44279E3}" type="slidenum">
              <a:rPr lang="ar-LB" smtClean="0"/>
              <a:t>‹#›</a:t>
            </a:fld>
            <a:endParaRPr lang="ar-LB"/>
          </a:p>
        </p:txBody>
      </p:sp>
    </p:spTree>
    <p:extLst>
      <p:ext uri="{BB962C8B-B14F-4D97-AF65-F5344CB8AC3E}">
        <p14:creationId xmlns:p14="http://schemas.microsoft.com/office/powerpoint/2010/main" val="270292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ar-LB"/>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ar-LB"/>
          </a:p>
        </p:txBody>
      </p:sp>
      <p:sp>
        <p:nvSpPr>
          <p:cNvPr id="4" name="מציין מיקום של תאריך 3"/>
          <p:cNvSpPr>
            <a:spLocks noGrp="1"/>
          </p:cNvSpPr>
          <p:nvPr>
            <p:ph type="dt" sz="half" idx="10"/>
          </p:nvPr>
        </p:nvSpPr>
        <p:spPr/>
        <p:txBody>
          <a:bodyPr/>
          <a:lstStyle/>
          <a:p>
            <a:fld id="{0F5056CC-AD51-494E-94AA-3B4695BE3951}" type="datetimeFigureOut">
              <a:rPr lang="ar-LB" smtClean="0"/>
              <a:t>13/08/1441</a:t>
            </a:fld>
            <a:endParaRPr lang="ar-LB"/>
          </a:p>
        </p:txBody>
      </p:sp>
      <p:sp>
        <p:nvSpPr>
          <p:cNvPr id="5" name="מציין מיקום של כותרת תחתונה 4"/>
          <p:cNvSpPr>
            <a:spLocks noGrp="1"/>
          </p:cNvSpPr>
          <p:nvPr>
            <p:ph type="ftr" sz="quarter" idx="11"/>
          </p:nvPr>
        </p:nvSpPr>
        <p:spPr/>
        <p:txBody>
          <a:bodyPr/>
          <a:lstStyle/>
          <a:p>
            <a:endParaRPr lang="ar-LB"/>
          </a:p>
        </p:txBody>
      </p:sp>
      <p:sp>
        <p:nvSpPr>
          <p:cNvPr id="6" name="מציין מיקום של מספר שקופית 5"/>
          <p:cNvSpPr>
            <a:spLocks noGrp="1"/>
          </p:cNvSpPr>
          <p:nvPr>
            <p:ph type="sldNum" sz="quarter" idx="12"/>
          </p:nvPr>
        </p:nvSpPr>
        <p:spPr/>
        <p:txBody>
          <a:bodyPr/>
          <a:lstStyle/>
          <a:p>
            <a:fld id="{E80F197D-5636-4E88-A778-F25DD44279E3}" type="slidenum">
              <a:rPr lang="ar-LB" smtClean="0"/>
              <a:t>‹#›</a:t>
            </a:fld>
            <a:endParaRPr lang="ar-LB"/>
          </a:p>
        </p:txBody>
      </p:sp>
    </p:spTree>
    <p:extLst>
      <p:ext uri="{BB962C8B-B14F-4D97-AF65-F5344CB8AC3E}">
        <p14:creationId xmlns:p14="http://schemas.microsoft.com/office/powerpoint/2010/main" val="1812547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endParaRPr lang="ar-LB"/>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ar-LB"/>
          </a:p>
        </p:txBody>
      </p:sp>
      <p:sp>
        <p:nvSpPr>
          <p:cNvPr id="4" name="מציין מיקום של תאריך 3"/>
          <p:cNvSpPr>
            <a:spLocks noGrp="1"/>
          </p:cNvSpPr>
          <p:nvPr>
            <p:ph type="dt" sz="half" idx="10"/>
          </p:nvPr>
        </p:nvSpPr>
        <p:spPr/>
        <p:txBody>
          <a:bodyPr/>
          <a:lstStyle/>
          <a:p>
            <a:fld id="{0F5056CC-AD51-494E-94AA-3B4695BE3951}" type="datetimeFigureOut">
              <a:rPr lang="ar-LB" smtClean="0"/>
              <a:t>13/08/1441</a:t>
            </a:fld>
            <a:endParaRPr lang="ar-LB"/>
          </a:p>
        </p:txBody>
      </p:sp>
      <p:sp>
        <p:nvSpPr>
          <p:cNvPr id="5" name="מציין מיקום של כותרת תחתונה 4"/>
          <p:cNvSpPr>
            <a:spLocks noGrp="1"/>
          </p:cNvSpPr>
          <p:nvPr>
            <p:ph type="ftr" sz="quarter" idx="11"/>
          </p:nvPr>
        </p:nvSpPr>
        <p:spPr/>
        <p:txBody>
          <a:bodyPr/>
          <a:lstStyle/>
          <a:p>
            <a:endParaRPr lang="ar-LB"/>
          </a:p>
        </p:txBody>
      </p:sp>
      <p:sp>
        <p:nvSpPr>
          <p:cNvPr id="6" name="מציין מיקום של מספר שקופית 5"/>
          <p:cNvSpPr>
            <a:spLocks noGrp="1"/>
          </p:cNvSpPr>
          <p:nvPr>
            <p:ph type="sldNum" sz="quarter" idx="12"/>
          </p:nvPr>
        </p:nvSpPr>
        <p:spPr/>
        <p:txBody>
          <a:bodyPr/>
          <a:lstStyle/>
          <a:p>
            <a:fld id="{E80F197D-5636-4E88-A778-F25DD44279E3}" type="slidenum">
              <a:rPr lang="ar-LB" smtClean="0"/>
              <a:t>‹#›</a:t>
            </a:fld>
            <a:endParaRPr lang="ar-LB"/>
          </a:p>
        </p:txBody>
      </p:sp>
    </p:spTree>
    <p:extLst>
      <p:ext uri="{BB962C8B-B14F-4D97-AF65-F5344CB8AC3E}">
        <p14:creationId xmlns:p14="http://schemas.microsoft.com/office/powerpoint/2010/main" val="855855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1" y="2693989"/>
            <a:ext cx="12192000"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
        <p:nvSpPr>
          <p:cNvPr id="11" name="מלבן מעוגל 7">
            <a:extLst>
              <a:ext uri="{FF2B5EF4-FFF2-40B4-BE49-F238E27FC236}">
                <a16:creationId xmlns:a16="http://schemas.microsoft.com/office/drawing/2014/main" id="{B4AFF296-E435-456B-88A7-FD44FC635162}"/>
              </a:ext>
            </a:extLst>
          </p:cNvPr>
          <p:cNvSpPr/>
          <p:nvPr userDrawn="1"/>
        </p:nvSpPr>
        <p:spPr>
          <a:xfrm>
            <a:off x="-1489004" y="6304087"/>
            <a:ext cx="3246823"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2770232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Arial" pitchFamily="34" charset="0"/>
                <a:cs typeface="Arial" pitchFamily="34" charset="0"/>
              </a:rPr>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a:defRPr sz="6600" b="1">
                <a:solidFill>
                  <a:srgbClr val="192A72"/>
                </a:solidFill>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9949" y="6579191"/>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Arial" pitchFamily="34" charset="0"/>
              <a:cs typeface="Arial" pitchFamily="34" charset="0"/>
            </a:endParaRPr>
          </a:p>
        </p:txBody>
      </p:sp>
      <p:sp>
        <p:nvSpPr>
          <p:cNvPr id="8" name="מלבן מעוגל 7"/>
          <p:cNvSpPr/>
          <p:nvPr userDrawn="1"/>
        </p:nvSpPr>
        <p:spPr>
          <a:xfrm>
            <a:off x="9501144" y="6294301"/>
            <a:ext cx="3049656"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Arial" pitchFamily="34" charset="0"/>
              <a:cs typeface="Arial" pitchFamily="34" charset="0"/>
            </a:endParaRPr>
          </a:p>
        </p:txBody>
      </p:sp>
      <p:sp>
        <p:nvSpPr>
          <p:cNvPr id="9" name="מלבן מעוגל 8"/>
          <p:cNvSpPr/>
          <p:nvPr userDrawn="1"/>
        </p:nvSpPr>
        <p:spPr>
          <a:xfrm>
            <a:off x="9996883" y="-235260"/>
            <a:ext cx="276849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Arial" pitchFamily="34" charset="0"/>
              <a:cs typeface="Arial" pitchFamily="34" charset="0"/>
            </a:endParaRPr>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Arial" pitchFamily="34" charset="0"/>
              <a:cs typeface="Arial" pitchFamily="34" charset="0"/>
            </a:endParaRPr>
          </a:p>
        </p:txBody>
      </p:sp>
      <p:sp>
        <p:nvSpPr>
          <p:cNvPr id="12" name="Google Shape;11;p2"/>
          <p:cNvSpPr txBox="1">
            <a:spLocks noGrp="1"/>
          </p:cNvSpPr>
          <p:nvPr>
            <p:ph type="subTitle" idx="1"/>
          </p:nvPr>
        </p:nvSpPr>
        <p:spPr>
          <a:xfrm>
            <a:off x="1" y="2918492"/>
            <a:ext cx="12192000" cy="7200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3600" b="1">
                <a:solidFill>
                  <a:srgbClr val="002060"/>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212943" y="3655832"/>
            <a:ext cx="11979057"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0" kern="1200" dirty="0" smtClean="0">
                <a:solidFill>
                  <a:srgbClr val="002060"/>
                </a:solidFill>
                <a:latin typeface="Arial" pitchFamily="34" charset="0"/>
                <a:ea typeface="+mn-ea"/>
                <a:cs typeface="Arial" pitchFamily="34" charset="0"/>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3553679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Arial" pitchFamily="34" charset="0"/>
                <a:cs typeface="Arial" pitchFamily="34" charset="0"/>
              </a:rPr>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a:defRPr sz="6600" b="1">
                <a:solidFill>
                  <a:srgbClr val="192A72"/>
                </a:solidFill>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9949" y="6579191"/>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Arial" pitchFamily="34" charset="0"/>
              <a:cs typeface="Arial" pitchFamily="34" charset="0"/>
            </a:endParaRPr>
          </a:p>
        </p:txBody>
      </p:sp>
      <p:sp>
        <p:nvSpPr>
          <p:cNvPr id="8" name="מלבן מעוגל 7"/>
          <p:cNvSpPr/>
          <p:nvPr userDrawn="1"/>
        </p:nvSpPr>
        <p:spPr>
          <a:xfrm>
            <a:off x="9501144" y="6294301"/>
            <a:ext cx="3049656"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Arial" pitchFamily="34" charset="0"/>
              <a:cs typeface="Arial" pitchFamily="34" charset="0"/>
            </a:endParaRPr>
          </a:p>
        </p:txBody>
      </p:sp>
      <p:sp>
        <p:nvSpPr>
          <p:cNvPr id="9" name="מלבן מעוגל 8"/>
          <p:cNvSpPr/>
          <p:nvPr userDrawn="1"/>
        </p:nvSpPr>
        <p:spPr>
          <a:xfrm>
            <a:off x="9996883" y="-235260"/>
            <a:ext cx="276849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Arial" pitchFamily="34" charset="0"/>
              <a:cs typeface="Arial" pitchFamily="34" charset="0"/>
            </a:endParaRPr>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Arial" pitchFamily="34" charset="0"/>
              <a:cs typeface="Arial" pitchFamily="34" charset="0"/>
            </a:endParaRPr>
          </a:p>
        </p:txBody>
      </p:sp>
      <p:sp>
        <p:nvSpPr>
          <p:cNvPr id="12" name="Google Shape;11;p2"/>
          <p:cNvSpPr txBox="1">
            <a:spLocks noGrp="1"/>
          </p:cNvSpPr>
          <p:nvPr>
            <p:ph type="subTitle" idx="1"/>
          </p:nvPr>
        </p:nvSpPr>
        <p:spPr>
          <a:xfrm>
            <a:off x="1" y="2918493"/>
            <a:ext cx="12192000" cy="64209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3200" b="0">
                <a:solidFill>
                  <a:srgbClr val="192A72"/>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934052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70" y="213094"/>
            <a:ext cx="9642231"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mn-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325076" cy="540000"/>
          </a:xfrm>
        </p:spPr>
        <p:txBody>
          <a:bodyPr anchor="ctr">
            <a:noAutofit/>
          </a:bodyPr>
          <a:lstStyle>
            <a:lvl1pPr marL="185738" indent="0">
              <a:buNone/>
              <a:defRPr sz="2800" b="1">
                <a:solidFill>
                  <a:srgbClr val="12B4BC"/>
                </a:solidFill>
                <a:latin typeface="Varela Round" pitchFamily="2" charset="-79"/>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4"/>
            <a:ext cx="8031963" cy="4152517"/>
          </a:xfrm>
        </p:spPr>
        <p:txBody>
          <a:bodyPr>
            <a:normAutofit/>
          </a:bodyPr>
          <a:lstStyle>
            <a:lvl1pPr marL="439738" indent="-342900">
              <a:lnSpc>
                <a:spcPct val="100000"/>
              </a:lnSpc>
              <a:spcBef>
                <a:spcPts val="0"/>
              </a:spcBef>
              <a:spcAft>
                <a:spcPts val="600"/>
              </a:spcAft>
              <a:defRPr lang="he-IL" sz="2400" kern="1200" dirty="0" smtClean="0">
                <a:solidFill>
                  <a:srgbClr val="002060"/>
                </a:solidFill>
                <a:latin typeface="Varela Round" pitchFamily="2" charset="-79"/>
                <a:ea typeface="+mn-ea"/>
                <a:cs typeface="+mn-cs"/>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mn-cs"/>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5" y="5699024"/>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6"/>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4"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2" y="6104089"/>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1227377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ar-LB"/>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ar-LB"/>
          </a:p>
        </p:txBody>
      </p:sp>
      <p:sp>
        <p:nvSpPr>
          <p:cNvPr id="4" name="מציין מיקום של תאריך 3"/>
          <p:cNvSpPr>
            <a:spLocks noGrp="1"/>
          </p:cNvSpPr>
          <p:nvPr>
            <p:ph type="dt" sz="half" idx="10"/>
          </p:nvPr>
        </p:nvSpPr>
        <p:spPr/>
        <p:txBody>
          <a:bodyPr/>
          <a:lstStyle/>
          <a:p>
            <a:fld id="{0F5056CC-AD51-494E-94AA-3B4695BE3951}" type="datetimeFigureOut">
              <a:rPr lang="ar-LB" smtClean="0"/>
              <a:t>13/08/1441</a:t>
            </a:fld>
            <a:endParaRPr lang="ar-LB"/>
          </a:p>
        </p:txBody>
      </p:sp>
      <p:sp>
        <p:nvSpPr>
          <p:cNvPr id="5" name="מציין מיקום של כותרת תחתונה 4"/>
          <p:cNvSpPr>
            <a:spLocks noGrp="1"/>
          </p:cNvSpPr>
          <p:nvPr>
            <p:ph type="ftr" sz="quarter" idx="11"/>
          </p:nvPr>
        </p:nvSpPr>
        <p:spPr/>
        <p:txBody>
          <a:bodyPr/>
          <a:lstStyle/>
          <a:p>
            <a:endParaRPr lang="ar-LB"/>
          </a:p>
        </p:txBody>
      </p:sp>
      <p:sp>
        <p:nvSpPr>
          <p:cNvPr id="6" name="מציין מיקום של מספר שקופית 5"/>
          <p:cNvSpPr>
            <a:spLocks noGrp="1"/>
          </p:cNvSpPr>
          <p:nvPr>
            <p:ph type="sldNum" sz="quarter" idx="12"/>
          </p:nvPr>
        </p:nvSpPr>
        <p:spPr/>
        <p:txBody>
          <a:bodyPr/>
          <a:lstStyle/>
          <a:p>
            <a:fld id="{E80F197D-5636-4E88-A778-F25DD44279E3}" type="slidenum">
              <a:rPr lang="ar-LB" smtClean="0"/>
              <a:t>‹#›</a:t>
            </a:fld>
            <a:endParaRPr lang="ar-LB"/>
          </a:p>
        </p:txBody>
      </p:sp>
    </p:spTree>
    <p:extLst>
      <p:ext uri="{BB962C8B-B14F-4D97-AF65-F5344CB8AC3E}">
        <p14:creationId xmlns:p14="http://schemas.microsoft.com/office/powerpoint/2010/main" val="4056080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endParaRPr lang="ar-LB"/>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0F5056CC-AD51-494E-94AA-3B4695BE3951}" type="datetimeFigureOut">
              <a:rPr lang="ar-LB" smtClean="0"/>
              <a:t>13/08/1441</a:t>
            </a:fld>
            <a:endParaRPr lang="ar-LB"/>
          </a:p>
        </p:txBody>
      </p:sp>
      <p:sp>
        <p:nvSpPr>
          <p:cNvPr id="5" name="מציין מיקום של כותרת תחתונה 4"/>
          <p:cNvSpPr>
            <a:spLocks noGrp="1"/>
          </p:cNvSpPr>
          <p:nvPr>
            <p:ph type="ftr" sz="quarter" idx="11"/>
          </p:nvPr>
        </p:nvSpPr>
        <p:spPr/>
        <p:txBody>
          <a:bodyPr/>
          <a:lstStyle/>
          <a:p>
            <a:endParaRPr lang="ar-LB"/>
          </a:p>
        </p:txBody>
      </p:sp>
      <p:sp>
        <p:nvSpPr>
          <p:cNvPr id="6" name="מציין מיקום של מספר שקופית 5"/>
          <p:cNvSpPr>
            <a:spLocks noGrp="1"/>
          </p:cNvSpPr>
          <p:nvPr>
            <p:ph type="sldNum" sz="quarter" idx="12"/>
          </p:nvPr>
        </p:nvSpPr>
        <p:spPr/>
        <p:txBody>
          <a:bodyPr/>
          <a:lstStyle/>
          <a:p>
            <a:fld id="{E80F197D-5636-4E88-A778-F25DD44279E3}" type="slidenum">
              <a:rPr lang="ar-LB" smtClean="0"/>
              <a:t>‹#›</a:t>
            </a:fld>
            <a:endParaRPr lang="ar-LB"/>
          </a:p>
        </p:txBody>
      </p:sp>
    </p:spTree>
    <p:extLst>
      <p:ext uri="{BB962C8B-B14F-4D97-AF65-F5344CB8AC3E}">
        <p14:creationId xmlns:p14="http://schemas.microsoft.com/office/powerpoint/2010/main" val="2404833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ar-LB"/>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ar-LB"/>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ar-LB"/>
          </a:p>
        </p:txBody>
      </p:sp>
      <p:sp>
        <p:nvSpPr>
          <p:cNvPr id="5" name="מציין מיקום של תאריך 4"/>
          <p:cNvSpPr>
            <a:spLocks noGrp="1"/>
          </p:cNvSpPr>
          <p:nvPr>
            <p:ph type="dt" sz="half" idx="10"/>
          </p:nvPr>
        </p:nvSpPr>
        <p:spPr/>
        <p:txBody>
          <a:bodyPr/>
          <a:lstStyle/>
          <a:p>
            <a:fld id="{0F5056CC-AD51-494E-94AA-3B4695BE3951}" type="datetimeFigureOut">
              <a:rPr lang="ar-LB" smtClean="0"/>
              <a:t>13/08/1441</a:t>
            </a:fld>
            <a:endParaRPr lang="ar-LB"/>
          </a:p>
        </p:txBody>
      </p:sp>
      <p:sp>
        <p:nvSpPr>
          <p:cNvPr id="6" name="מציין מיקום של כותרת תחתונה 5"/>
          <p:cNvSpPr>
            <a:spLocks noGrp="1"/>
          </p:cNvSpPr>
          <p:nvPr>
            <p:ph type="ftr" sz="quarter" idx="11"/>
          </p:nvPr>
        </p:nvSpPr>
        <p:spPr/>
        <p:txBody>
          <a:bodyPr/>
          <a:lstStyle/>
          <a:p>
            <a:endParaRPr lang="ar-LB"/>
          </a:p>
        </p:txBody>
      </p:sp>
      <p:sp>
        <p:nvSpPr>
          <p:cNvPr id="7" name="מציין מיקום של מספר שקופית 6"/>
          <p:cNvSpPr>
            <a:spLocks noGrp="1"/>
          </p:cNvSpPr>
          <p:nvPr>
            <p:ph type="sldNum" sz="quarter" idx="12"/>
          </p:nvPr>
        </p:nvSpPr>
        <p:spPr/>
        <p:txBody>
          <a:bodyPr/>
          <a:lstStyle/>
          <a:p>
            <a:fld id="{E80F197D-5636-4E88-A778-F25DD44279E3}" type="slidenum">
              <a:rPr lang="ar-LB" smtClean="0"/>
              <a:t>‹#›</a:t>
            </a:fld>
            <a:endParaRPr lang="ar-LB"/>
          </a:p>
        </p:txBody>
      </p:sp>
    </p:spTree>
    <p:extLst>
      <p:ext uri="{BB962C8B-B14F-4D97-AF65-F5344CB8AC3E}">
        <p14:creationId xmlns:p14="http://schemas.microsoft.com/office/powerpoint/2010/main" val="2116914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endParaRPr lang="ar-LB"/>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ar-LB"/>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ar-LB"/>
          </a:p>
        </p:txBody>
      </p:sp>
      <p:sp>
        <p:nvSpPr>
          <p:cNvPr id="7" name="מציין מיקום של תאריך 6"/>
          <p:cNvSpPr>
            <a:spLocks noGrp="1"/>
          </p:cNvSpPr>
          <p:nvPr>
            <p:ph type="dt" sz="half" idx="10"/>
          </p:nvPr>
        </p:nvSpPr>
        <p:spPr/>
        <p:txBody>
          <a:bodyPr/>
          <a:lstStyle/>
          <a:p>
            <a:fld id="{0F5056CC-AD51-494E-94AA-3B4695BE3951}" type="datetimeFigureOut">
              <a:rPr lang="ar-LB" smtClean="0"/>
              <a:t>13/08/1441</a:t>
            </a:fld>
            <a:endParaRPr lang="ar-LB"/>
          </a:p>
        </p:txBody>
      </p:sp>
      <p:sp>
        <p:nvSpPr>
          <p:cNvPr id="8" name="מציין מיקום של כותרת תחתונה 7"/>
          <p:cNvSpPr>
            <a:spLocks noGrp="1"/>
          </p:cNvSpPr>
          <p:nvPr>
            <p:ph type="ftr" sz="quarter" idx="11"/>
          </p:nvPr>
        </p:nvSpPr>
        <p:spPr/>
        <p:txBody>
          <a:bodyPr/>
          <a:lstStyle/>
          <a:p>
            <a:endParaRPr lang="ar-LB"/>
          </a:p>
        </p:txBody>
      </p:sp>
      <p:sp>
        <p:nvSpPr>
          <p:cNvPr id="9" name="מציין מיקום של מספר שקופית 8"/>
          <p:cNvSpPr>
            <a:spLocks noGrp="1"/>
          </p:cNvSpPr>
          <p:nvPr>
            <p:ph type="sldNum" sz="quarter" idx="12"/>
          </p:nvPr>
        </p:nvSpPr>
        <p:spPr/>
        <p:txBody>
          <a:bodyPr/>
          <a:lstStyle/>
          <a:p>
            <a:fld id="{E80F197D-5636-4E88-A778-F25DD44279E3}" type="slidenum">
              <a:rPr lang="ar-LB" smtClean="0"/>
              <a:t>‹#›</a:t>
            </a:fld>
            <a:endParaRPr lang="ar-LB"/>
          </a:p>
        </p:txBody>
      </p:sp>
    </p:spTree>
    <p:extLst>
      <p:ext uri="{BB962C8B-B14F-4D97-AF65-F5344CB8AC3E}">
        <p14:creationId xmlns:p14="http://schemas.microsoft.com/office/powerpoint/2010/main" val="28804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ar-LB"/>
          </a:p>
        </p:txBody>
      </p:sp>
      <p:sp>
        <p:nvSpPr>
          <p:cNvPr id="3" name="מציין מיקום של תאריך 2"/>
          <p:cNvSpPr>
            <a:spLocks noGrp="1"/>
          </p:cNvSpPr>
          <p:nvPr>
            <p:ph type="dt" sz="half" idx="10"/>
          </p:nvPr>
        </p:nvSpPr>
        <p:spPr/>
        <p:txBody>
          <a:bodyPr/>
          <a:lstStyle/>
          <a:p>
            <a:fld id="{0F5056CC-AD51-494E-94AA-3B4695BE3951}" type="datetimeFigureOut">
              <a:rPr lang="ar-LB" smtClean="0"/>
              <a:t>13/08/1441</a:t>
            </a:fld>
            <a:endParaRPr lang="ar-LB"/>
          </a:p>
        </p:txBody>
      </p:sp>
      <p:sp>
        <p:nvSpPr>
          <p:cNvPr id="4" name="מציין מיקום של כותרת תחתונה 3"/>
          <p:cNvSpPr>
            <a:spLocks noGrp="1"/>
          </p:cNvSpPr>
          <p:nvPr>
            <p:ph type="ftr" sz="quarter" idx="11"/>
          </p:nvPr>
        </p:nvSpPr>
        <p:spPr/>
        <p:txBody>
          <a:bodyPr/>
          <a:lstStyle/>
          <a:p>
            <a:endParaRPr lang="ar-LB"/>
          </a:p>
        </p:txBody>
      </p:sp>
      <p:sp>
        <p:nvSpPr>
          <p:cNvPr id="5" name="מציין מיקום של מספר שקופית 4"/>
          <p:cNvSpPr>
            <a:spLocks noGrp="1"/>
          </p:cNvSpPr>
          <p:nvPr>
            <p:ph type="sldNum" sz="quarter" idx="12"/>
          </p:nvPr>
        </p:nvSpPr>
        <p:spPr/>
        <p:txBody>
          <a:bodyPr/>
          <a:lstStyle/>
          <a:p>
            <a:fld id="{E80F197D-5636-4E88-A778-F25DD44279E3}" type="slidenum">
              <a:rPr lang="ar-LB" smtClean="0"/>
              <a:t>‹#›</a:t>
            </a:fld>
            <a:endParaRPr lang="ar-LB"/>
          </a:p>
        </p:txBody>
      </p:sp>
    </p:spTree>
    <p:extLst>
      <p:ext uri="{BB962C8B-B14F-4D97-AF65-F5344CB8AC3E}">
        <p14:creationId xmlns:p14="http://schemas.microsoft.com/office/powerpoint/2010/main" val="145049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0F5056CC-AD51-494E-94AA-3B4695BE3951}" type="datetimeFigureOut">
              <a:rPr lang="ar-LB" smtClean="0"/>
              <a:t>13/08/1441</a:t>
            </a:fld>
            <a:endParaRPr lang="ar-LB"/>
          </a:p>
        </p:txBody>
      </p:sp>
      <p:sp>
        <p:nvSpPr>
          <p:cNvPr id="3" name="מציין מיקום של כותרת תחתונה 2"/>
          <p:cNvSpPr>
            <a:spLocks noGrp="1"/>
          </p:cNvSpPr>
          <p:nvPr>
            <p:ph type="ftr" sz="quarter" idx="11"/>
          </p:nvPr>
        </p:nvSpPr>
        <p:spPr/>
        <p:txBody>
          <a:bodyPr/>
          <a:lstStyle/>
          <a:p>
            <a:endParaRPr lang="ar-LB"/>
          </a:p>
        </p:txBody>
      </p:sp>
      <p:sp>
        <p:nvSpPr>
          <p:cNvPr id="4" name="מציין מיקום של מספר שקופית 3"/>
          <p:cNvSpPr>
            <a:spLocks noGrp="1"/>
          </p:cNvSpPr>
          <p:nvPr>
            <p:ph type="sldNum" sz="quarter" idx="12"/>
          </p:nvPr>
        </p:nvSpPr>
        <p:spPr/>
        <p:txBody>
          <a:bodyPr/>
          <a:lstStyle/>
          <a:p>
            <a:fld id="{E80F197D-5636-4E88-A778-F25DD44279E3}" type="slidenum">
              <a:rPr lang="ar-LB" smtClean="0"/>
              <a:t>‹#›</a:t>
            </a:fld>
            <a:endParaRPr lang="ar-LB"/>
          </a:p>
        </p:txBody>
      </p:sp>
    </p:spTree>
    <p:extLst>
      <p:ext uri="{BB962C8B-B14F-4D97-AF65-F5344CB8AC3E}">
        <p14:creationId xmlns:p14="http://schemas.microsoft.com/office/powerpoint/2010/main" val="2784647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ar-LB"/>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ar-LB"/>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F5056CC-AD51-494E-94AA-3B4695BE3951}" type="datetimeFigureOut">
              <a:rPr lang="ar-LB" smtClean="0"/>
              <a:t>13/08/1441</a:t>
            </a:fld>
            <a:endParaRPr lang="ar-LB"/>
          </a:p>
        </p:txBody>
      </p:sp>
      <p:sp>
        <p:nvSpPr>
          <p:cNvPr id="6" name="מציין מיקום של כותרת תחתונה 5"/>
          <p:cNvSpPr>
            <a:spLocks noGrp="1"/>
          </p:cNvSpPr>
          <p:nvPr>
            <p:ph type="ftr" sz="quarter" idx="11"/>
          </p:nvPr>
        </p:nvSpPr>
        <p:spPr/>
        <p:txBody>
          <a:bodyPr/>
          <a:lstStyle/>
          <a:p>
            <a:endParaRPr lang="ar-LB"/>
          </a:p>
        </p:txBody>
      </p:sp>
      <p:sp>
        <p:nvSpPr>
          <p:cNvPr id="7" name="מציין מיקום של מספר שקופית 6"/>
          <p:cNvSpPr>
            <a:spLocks noGrp="1"/>
          </p:cNvSpPr>
          <p:nvPr>
            <p:ph type="sldNum" sz="quarter" idx="12"/>
          </p:nvPr>
        </p:nvSpPr>
        <p:spPr/>
        <p:txBody>
          <a:bodyPr/>
          <a:lstStyle/>
          <a:p>
            <a:fld id="{E80F197D-5636-4E88-A778-F25DD44279E3}" type="slidenum">
              <a:rPr lang="ar-LB" smtClean="0"/>
              <a:t>‹#›</a:t>
            </a:fld>
            <a:endParaRPr lang="ar-LB"/>
          </a:p>
        </p:txBody>
      </p:sp>
    </p:spTree>
    <p:extLst>
      <p:ext uri="{BB962C8B-B14F-4D97-AF65-F5344CB8AC3E}">
        <p14:creationId xmlns:p14="http://schemas.microsoft.com/office/powerpoint/2010/main" val="721074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ar-LB"/>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LB"/>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F5056CC-AD51-494E-94AA-3B4695BE3951}" type="datetimeFigureOut">
              <a:rPr lang="ar-LB" smtClean="0"/>
              <a:t>13/08/1441</a:t>
            </a:fld>
            <a:endParaRPr lang="ar-LB"/>
          </a:p>
        </p:txBody>
      </p:sp>
      <p:sp>
        <p:nvSpPr>
          <p:cNvPr id="6" name="מציין מיקום של כותרת תחתונה 5"/>
          <p:cNvSpPr>
            <a:spLocks noGrp="1"/>
          </p:cNvSpPr>
          <p:nvPr>
            <p:ph type="ftr" sz="quarter" idx="11"/>
          </p:nvPr>
        </p:nvSpPr>
        <p:spPr/>
        <p:txBody>
          <a:bodyPr/>
          <a:lstStyle/>
          <a:p>
            <a:endParaRPr lang="ar-LB"/>
          </a:p>
        </p:txBody>
      </p:sp>
      <p:sp>
        <p:nvSpPr>
          <p:cNvPr id="7" name="מציין מיקום של מספר שקופית 6"/>
          <p:cNvSpPr>
            <a:spLocks noGrp="1"/>
          </p:cNvSpPr>
          <p:nvPr>
            <p:ph type="sldNum" sz="quarter" idx="12"/>
          </p:nvPr>
        </p:nvSpPr>
        <p:spPr/>
        <p:txBody>
          <a:bodyPr/>
          <a:lstStyle/>
          <a:p>
            <a:fld id="{E80F197D-5636-4E88-A778-F25DD44279E3}" type="slidenum">
              <a:rPr lang="ar-LB" smtClean="0"/>
              <a:t>‹#›</a:t>
            </a:fld>
            <a:endParaRPr lang="ar-LB"/>
          </a:p>
        </p:txBody>
      </p:sp>
    </p:spTree>
    <p:extLst>
      <p:ext uri="{BB962C8B-B14F-4D97-AF65-F5344CB8AC3E}">
        <p14:creationId xmlns:p14="http://schemas.microsoft.com/office/powerpoint/2010/main" val="424410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endParaRPr lang="ar-LB"/>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ar-LB"/>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F5056CC-AD51-494E-94AA-3B4695BE3951}" type="datetimeFigureOut">
              <a:rPr lang="ar-LB" smtClean="0"/>
              <a:t>13/08/1441</a:t>
            </a:fld>
            <a:endParaRPr lang="ar-LB"/>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LB"/>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80F197D-5636-4E88-A778-F25DD44279E3}" type="slidenum">
              <a:rPr lang="ar-LB" smtClean="0"/>
              <a:t>‹#›</a:t>
            </a:fld>
            <a:endParaRPr lang="ar-LB"/>
          </a:p>
        </p:txBody>
      </p:sp>
    </p:spTree>
    <p:extLst>
      <p:ext uri="{BB962C8B-B14F-4D97-AF65-F5344CB8AC3E}">
        <p14:creationId xmlns:p14="http://schemas.microsoft.com/office/powerpoint/2010/main" val="1974567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LB"/>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5.xml"/><Relationship Id="rId1" Type="http://schemas.openxmlformats.org/officeDocument/2006/relationships/video" Target="https://www.youtube.com/embed/zLdb4BeUl3Y?feature=oembe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pPr algn="ctr"/>
            <a:r>
              <a:rPr lang="he-IL" dirty="0"/>
              <a:t>מערכת שידורים לאומית</a:t>
            </a:r>
          </a:p>
        </p:txBody>
      </p:sp>
    </p:spTree>
    <p:extLst>
      <p:ext uri="{BB962C8B-B14F-4D97-AF65-F5344CB8AC3E}">
        <p14:creationId xmlns:p14="http://schemas.microsoft.com/office/powerpoint/2010/main" val="1907002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1050208" y="17888"/>
            <a:ext cx="9640976" cy="720000"/>
          </a:xfrm>
        </p:spPr>
        <p:txBody>
          <a:bodyPr/>
          <a:lstStyle/>
          <a:p>
            <a:r>
              <a:rPr lang="ar-SA" u="sng" dirty="0">
                <a:solidFill>
                  <a:schemeClr val="tx1"/>
                </a:solidFill>
              </a:rPr>
              <a:t>2.5.2 القيادة المقتبسة</a:t>
            </a:r>
            <a:endParaRPr lang="he-IL"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283029" y="870843"/>
            <a:ext cx="11332029" cy="4333998"/>
          </a:xfrm>
        </p:spPr>
        <p:txBody>
          <a:bodyPr>
            <a:normAutofit/>
          </a:bodyPr>
          <a:lstStyle/>
          <a:p>
            <a:pPr>
              <a:lnSpc>
                <a:spcPct val="150000"/>
              </a:lnSpc>
            </a:pPr>
            <a:r>
              <a:rPr lang="ar-LB" sz="3200" b="1" u="sng" dirty="0">
                <a:solidFill>
                  <a:schemeClr val="tx1"/>
                </a:solidFill>
              </a:rPr>
              <a:t>تعريف القيادة المقتبسة</a:t>
            </a:r>
            <a:r>
              <a:rPr lang="ar-LB" sz="3200" dirty="0">
                <a:solidFill>
                  <a:schemeClr val="tx1"/>
                </a:solidFill>
              </a:rPr>
              <a:t>: </a:t>
            </a:r>
            <a:r>
              <a:rPr lang="ar-SA" sz="3200" dirty="0">
                <a:solidFill>
                  <a:schemeClr val="tx1"/>
                </a:solidFill>
              </a:rPr>
              <a:t>هي صفات قيادية يكتسبها الإنسان من البيئة التي يعيش فيها منذ الطفولة حتى </a:t>
            </a:r>
            <a:r>
              <a:rPr lang="ar-LB" sz="3200" dirty="0">
                <a:solidFill>
                  <a:schemeClr val="tx1"/>
                </a:solidFill>
              </a:rPr>
              <a:t>يصبح انسانًا ناضجًا</a:t>
            </a:r>
            <a:r>
              <a:rPr lang="ar-SA" sz="3200" dirty="0">
                <a:solidFill>
                  <a:schemeClr val="tx1"/>
                </a:solidFill>
              </a:rPr>
              <a:t>. </a:t>
            </a:r>
            <a:endParaRPr lang="ar-LB" sz="3200" dirty="0">
              <a:solidFill>
                <a:schemeClr val="tx1"/>
              </a:solidFill>
            </a:endParaRPr>
          </a:p>
          <a:p>
            <a:pPr>
              <a:lnSpc>
                <a:spcPct val="150000"/>
              </a:lnSpc>
            </a:pPr>
            <a:r>
              <a:rPr lang="ar-SA" sz="3200" dirty="0">
                <a:solidFill>
                  <a:schemeClr val="tx1"/>
                </a:solidFill>
              </a:rPr>
              <a:t>يتعلم الانسان خلال هذه الفترات، كيفية بناء شخصية قيادية. من البيت، من التعليم، من الخبرة في الحياة، من التأمل والتفكير ومن التقرب </a:t>
            </a:r>
            <a:r>
              <a:rPr lang="ar-LB" sz="3200" dirty="0">
                <a:solidFill>
                  <a:schemeClr val="tx1"/>
                </a:solidFill>
              </a:rPr>
              <a:t>من </a:t>
            </a:r>
            <a:r>
              <a:rPr lang="ar-SA" sz="3200" dirty="0">
                <a:solidFill>
                  <a:schemeClr val="tx1"/>
                </a:solidFill>
              </a:rPr>
              <a:t>شخصيات قيادية.</a:t>
            </a:r>
            <a:endParaRPr lang="en-US" sz="3200" dirty="0">
              <a:solidFill>
                <a:schemeClr val="tx1"/>
              </a:solidFill>
            </a:endParaRPr>
          </a:p>
        </p:txBody>
      </p:sp>
    </p:spTree>
    <p:extLst>
      <p:ext uri="{BB962C8B-B14F-4D97-AF65-F5344CB8AC3E}">
        <p14:creationId xmlns:p14="http://schemas.microsoft.com/office/powerpoint/2010/main" val="328005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50232" y="83203"/>
            <a:ext cx="9640976" cy="720000"/>
          </a:xfrm>
        </p:spPr>
        <p:txBody>
          <a:bodyPr/>
          <a:lstStyle/>
          <a:p>
            <a:r>
              <a:rPr lang="ar-LB" u="sng" dirty="0">
                <a:solidFill>
                  <a:schemeClr val="tx1"/>
                </a:solidFill>
              </a:rPr>
              <a:t>كيفية </a:t>
            </a:r>
            <a:r>
              <a:rPr lang="ar-LB" sz="4000" u="sng" dirty="0">
                <a:solidFill>
                  <a:schemeClr val="tx1"/>
                </a:solidFill>
              </a:rPr>
              <a:t>تطوير</a:t>
            </a:r>
            <a:r>
              <a:rPr lang="ar-LB" u="sng" dirty="0">
                <a:solidFill>
                  <a:schemeClr val="tx1"/>
                </a:solidFill>
              </a:rPr>
              <a:t> القيادة المقتبسة</a:t>
            </a:r>
            <a:endParaRPr lang="he-IL"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232472" y="930773"/>
            <a:ext cx="11420565" cy="4416196"/>
          </a:xfrm>
        </p:spPr>
        <p:txBody>
          <a:bodyPr>
            <a:normAutofit/>
          </a:bodyPr>
          <a:lstStyle/>
          <a:p>
            <a:r>
              <a:rPr lang="ar-LB" sz="3200" b="1" u="sng" dirty="0">
                <a:solidFill>
                  <a:schemeClr val="tx1"/>
                </a:solidFill>
              </a:rPr>
              <a:t>من البيت</a:t>
            </a:r>
            <a:r>
              <a:rPr lang="ar-LB" sz="3200" dirty="0">
                <a:solidFill>
                  <a:schemeClr val="tx1"/>
                </a:solidFill>
              </a:rPr>
              <a:t>: منذ الطفولة يتعلم الولد في اسرته أسس التصرف الصحيح التي تنمي فيه بوادر القيادة. </a:t>
            </a:r>
          </a:p>
          <a:p>
            <a:r>
              <a:rPr lang="ar-LB" sz="3200" b="1" u="sng" dirty="0">
                <a:solidFill>
                  <a:schemeClr val="tx1"/>
                </a:solidFill>
              </a:rPr>
              <a:t>من التجربة</a:t>
            </a:r>
            <a:r>
              <a:rPr lang="ar-LB" sz="3200" dirty="0">
                <a:solidFill>
                  <a:schemeClr val="tx1"/>
                </a:solidFill>
              </a:rPr>
              <a:t>: الانسان يكتسب صفات قيادية من تجاربه في الحياة. </a:t>
            </a:r>
            <a:r>
              <a:rPr lang="ar-SA" sz="3200" u="sng" dirty="0">
                <a:solidFill>
                  <a:schemeClr val="tx1"/>
                </a:solidFill>
              </a:rPr>
              <a:t>الفشل</a:t>
            </a:r>
            <a:r>
              <a:rPr lang="ar-SA" sz="3200" dirty="0">
                <a:solidFill>
                  <a:schemeClr val="tx1"/>
                </a:solidFill>
              </a:rPr>
              <a:t> هو خبرة ضرورية، </a:t>
            </a:r>
            <a:r>
              <a:rPr lang="ar-LB" sz="3200" dirty="0">
                <a:solidFill>
                  <a:schemeClr val="tx1"/>
                </a:solidFill>
              </a:rPr>
              <a:t>يتعلم منها الانسان </a:t>
            </a:r>
            <a:r>
              <a:rPr lang="ar-SA" sz="3200" dirty="0">
                <a:solidFill>
                  <a:schemeClr val="tx1"/>
                </a:solidFill>
              </a:rPr>
              <a:t>دروس القيادة المبكرة و</a:t>
            </a:r>
            <a:r>
              <a:rPr lang="ar-LB" sz="3200" dirty="0">
                <a:solidFill>
                  <a:schemeClr val="tx1"/>
                </a:solidFill>
              </a:rPr>
              <a:t>ي</a:t>
            </a:r>
            <a:r>
              <a:rPr lang="ar-SA" sz="3200" dirty="0">
                <a:solidFill>
                  <a:schemeClr val="tx1"/>
                </a:solidFill>
              </a:rPr>
              <a:t>ثبتها في أعماق </a:t>
            </a:r>
            <a:r>
              <a:rPr lang="ar-LB" sz="3200" dirty="0">
                <a:solidFill>
                  <a:schemeClr val="tx1"/>
                </a:solidFill>
              </a:rPr>
              <a:t>دماغه.</a:t>
            </a:r>
          </a:p>
          <a:p>
            <a:r>
              <a:rPr lang="ar-LB" sz="3200" b="1" u="sng" dirty="0">
                <a:solidFill>
                  <a:schemeClr val="tx1"/>
                </a:solidFill>
              </a:rPr>
              <a:t>التضامن مع القادة</a:t>
            </a:r>
            <a:r>
              <a:rPr lang="ar-LB" sz="3200" dirty="0">
                <a:solidFill>
                  <a:schemeClr val="tx1"/>
                </a:solidFill>
              </a:rPr>
              <a:t>: احتكاك الانسان مع شخصيات قيادية تساهم في تطوير مؤهلات قيادية، مثال: العلاقة بين جندي وقائده.</a:t>
            </a:r>
          </a:p>
          <a:p>
            <a:pPr marL="96838" indent="0">
              <a:buNone/>
            </a:pPr>
            <a:endParaRPr lang="he-IL" sz="3200" dirty="0"/>
          </a:p>
        </p:txBody>
      </p:sp>
    </p:spTree>
    <p:extLst>
      <p:ext uri="{BB962C8B-B14F-4D97-AF65-F5344CB8AC3E}">
        <p14:creationId xmlns:p14="http://schemas.microsoft.com/office/powerpoint/2010/main" val="147435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1676930" y="89806"/>
            <a:ext cx="9640976" cy="720000"/>
          </a:xfrm>
        </p:spPr>
        <p:txBody>
          <a:bodyPr/>
          <a:lstStyle/>
          <a:p>
            <a:r>
              <a:rPr lang="ar-LB" u="sng" dirty="0">
                <a:solidFill>
                  <a:schemeClr val="tx1"/>
                </a:solidFill>
              </a:rPr>
              <a:t>(تابع) كيفية </a:t>
            </a:r>
            <a:r>
              <a:rPr lang="ar-LB" sz="4000" u="sng" dirty="0">
                <a:solidFill>
                  <a:schemeClr val="tx1"/>
                </a:solidFill>
              </a:rPr>
              <a:t>تطوير</a:t>
            </a:r>
            <a:r>
              <a:rPr lang="ar-LB" u="sng" dirty="0">
                <a:solidFill>
                  <a:schemeClr val="tx1"/>
                </a:solidFill>
              </a:rPr>
              <a:t> القيادة المقتبسة</a:t>
            </a:r>
            <a:endParaRPr lang="he-IL"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115055" y="937252"/>
            <a:ext cx="11685059" cy="4714145"/>
          </a:xfrm>
        </p:spPr>
        <p:txBody>
          <a:bodyPr>
            <a:noAutofit/>
          </a:bodyPr>
          <a:lstStyle/>
          <a:p>
            <a:pPr>
              <a:lnSpc>
                <a:spcPct val="120000"/>
              </a:lnSpc>
            </a:pPr>
            <a:r>
              <a:rPr lang="ar-LB" sz="3200" b="1" u="sng" dirty="0">
                <a:solidFill>
                  <a:schemeClr val="tx1"/>
                </a:solidFill>
              </a:rPr>
              <a:t>التأمل والتفكير</a:t>
            </a:r>
            <a:r>
              <a:rPr lang="ar-LB" sz="3200" dirty="0">
                <a:solidFill>
                  <a:schemeClr val="tx1"/>
                </a:solidFill>
              </a:rPr>
              <a:t>: هي قدرة الانسان على تصليح اخطائه. هكذا يتمكن الانسان من اكتشاف القدرات الكامنة في داخله. </a:t>
            </a:r>
            <a:r>
              <a:rPr lang="ar-LB" sz="3200" u="sng" dirty="0">
                <a:solidFill>
                  <a:schemeClr val="tx1"/>
                </a:solidFill>
              </a:rPr>
              <a:t>النقد الذاتي </a:t>
            </a:r>
            <a:r>
              <a:rPr lang="ar-LB" sz="3200" dirty="0">
                <a:solidFill>
                  <a:schemeClr val="tx1"/>
                </a:solidFill>
              </a:rPr>
              <a:t>هو جزء من عملية التأمل والتفكير.</a:t>
            </a:r>
            <a:endParaRPr lang="en-US" sz="3200" dirty="0">
              <a:solidFill>
                <a:schemeClr val="tx1"/>
              </a:solidFill>
            </a:endParaRPr>
          </a:p>
          <a:p>
            <a:pPr>
              <a:lnSpc>
                <a:spcPct val="120000"/>
              </a:lnSpc>
            </a:pPr>
            <a:r>
              <a:rPr lang="ar-LB" sz="3200" b="1" u="sng" dirty="0">
                <a:solidFill>
                  <a:schemeClr val="tx1"/>
                </a:solidFill>
              </a:rPr>
              <a:t>التعليم</a:t>
            </a:r>
            <a:r>
              <a:rPr lang="ar-LB" sz="3200" dirty="0">
                <a:solidFill>
                  <a:schemeClr val="tx1"/>
                </a:solidFill>
              </a:rPr>
              <a:t>: يتعلم الانسان خلال حياته في المدارس والكليات التي تأهله لمواجه الحياة بشكل افضل، ويكتسب بوسطتها قدرات قيادية.</a:t>
            </a:r>
          </a:p>
          <a:p>
            <a:pPr>
              <a:lnSpc>
                <a:spcPct val="120000"/>
              </a:lnSpc>
            </a:pPr>
            <a:r>
              <a:rPr lang="ar-LB" sz="3200" b="1" u="sng" dirty="0">
                <a:solidFill>
                  <a:schemeClr val="tx1"/>
                </a:solidFill>
              </a:rPr>
              <a:t>دورات تدريب ومحاضرات</a:t>
            </a:r>
            <a:r>
              <a:rPr lang="ar-LB" sz="3200" dirty="0">
                <a:solidFill>
                  <a:schemeClr val="tx1"/>
                </a:solidFill>
              </a:rPr>
              <a:t>: يتم خلالها تحليل كثير من الحالات بواسطة لعبة الأدوار التي تطور عند الانسان قدرات قيادية. </a:t>
            </a:r>
            <a:br>
              <a:rPr lang="en-US" sz="3200" dirty="0"/>
            </a:br>
            <a:endParaRPr lang="he-IL" sz="3200" dirty="0"/>
          </a:p>
        </p:txBody>
      </p:sp>
    </p:spTree>
    <p:extLst>
      <p:ext uri="{BB962C8B-B14F-4D97-AF65-F5344CB8AC3E}">
        <p14:creationId xmlns:p14="http://schemas.microsoft.com/office/powerpoint/2010/main" val="3942236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50232" y="213094"/>
            <a:ext cx="9640976" cy="720000"/>
          </a:xfrm>
        </p:spPr>
        <p:txBody>
          <a:bodyPr/>
          <a:lstStyle/>
          <a:p>
            <a:r>
              <a:rPr lang="ar-LB" u="sng" dirty="0">
                <a:solidFill>
                  <a:schemeClr val="tx1"/>
                </a:solidFill>
              </a:rPr>
              <a:t>(تابع) كيفية </a:t>
            </a:r>
            <a:r>
              <a:rPr lang="ar-LB" sz="4000" u="sng" dirty="0">
                <a:solidFill>
                  <a:schemeClr val="tx1"/>
                </a:solidFill>
              </a:rPr>
              <a:t>تطوير</a:t>
            </a:r>
            <a:r>
              <a:rPr lang="ar-LB" u="sng" dirty="0">
                <a:solidFill>
                  <a:schemeClr val="tx1"/>
                </a:solidFill>
              </a:rPr>
              <a:t> القيادة المقتبسة</a:t>
            </a:r>
            <a:endParaRPr lang="he-IL" dirty="0"/>
          </a:p>
        </p:txBody>
      </p:sp>
      <p:sp>
        <p:nvSpPr>
          <p:cNvPr id="5" name="מציין מיקום תוכן 4"/>
          <p:cNvSpPr>
            <a:spLocks noGrp="1"/>
          </p:cNvSpPr>
          <p:nvPr>
            <p:ph sz="quarter" idx="4"/>
          </p:nvPr>
        </p:nvSpPr>
        <p:spPr>
          <a:xfrm>
            <a:off x="515273" y="1041954"/>
            <a:ext cx="11404584" cy="4501935"/>
          </a:xfrm>
        </p:spPr>
        <p:txBody>
          <a:bodyPr>
            <a:normAutofit/>
          </a:bodyPr>
          <a:lstStyle/>
          <a:p>
            <a:r>
              <a:rPr lang="ar-LB" sz="3000" b="1" u="sng" dirty="0">
                <a:solidFill>
                  <a:schemeClr val="tx1"/>
                </a:solidFill>
              </a:rPr>
              <a:t>جلسات تقيم</a:t>
            </a:r>
            <a:r>
              <a:rPr lang="ar-LB" sz="3000" dirty="0">
                <a:solidFill>
                  <a:schemeClr val="tx1"/>
                </a:solidFill>
              </a:rPr>
              <a:t>: يتم عقد جلسات تضم عمال من التنظيم، زبائن وزملاء. يتم في الجلسة جمع تقارير عن نقاط القوة ونقاط الضعف الخاصة بشخصية قيادية، هكذا يستطيع تحسين أدائه في المستقبل.</a:t>
            </a:r>
          </a:p>
          <a:p>
            <a:r>
              <a:rPr lang="ar-LB" sz="3000" b="1" u="sng" dirty="0">
                <a:solidFill>
                  <a:schemeClr val="tx1"/>
                </a:solidFill>
              </a:rPr>
              <a:t>مراكز التطوير</a:t>
            </a:r>
            <a:r>
              <a:rPr lang="ar-LB" sz="3000" dirty="0">
                <a:solidFill>
                  <a:schemeClr val="tx1"/>
                </a:solidFill>
              </a:rPr>
              <a:t>: نستعمل في هذه المراكز العديد من الطرق، مثل الاختبارات النفسية، المحاكاة، بناء مشاريع جديدة هدفها تطوير القيادية.</a:t>
            </a:r>
          </a:p>
          <a:p>
            <a:r>
              <a:rPr lang="ar-LB" sz="3000" b="1" u="sng" dirty="0">
                <a:solidFill>
                  <a:schemeClr val="tx1"/>
                </a:solidFill>
              </a:rPr>
              <a:t>التغير في وظائف العامل</a:t>
            </a:r>
            <a:r>
              <a:rPr lang="ar-LB" sz="3000" dirty="0">
                <a:solidFill>
                  <a:schemeClr val="tx1"/>
                </a:solidFill>
              </a:rPr>
              <a:t>: يتم تشغيل العمال في وظائف مختلفة لكي يتعرف كل عامل على مشاكل كل قسم في التنظيم هكذا تصبح عنده نظرة شاملة تزيد من قدرته القيادية.</a:t>
            </a:r>
          </a:p>
          <a:p>
            <a:endParaRPr lang="ar-LB" sz="3000" dirty="0">
              <a:solidFill>
                <a:schemeClr val="tx1"/>
              </a:solidFill>
            </a:endParaRPr>
          </a:p>
        </p:txBody>
      </p:sp>
    </p:spTree>
    <p:extLst>
      <p:ext uri="{BB962C8B-B14F-4D97-AF65-F5344CB8AC3E}">
        <p14:creationId xmlns:p14="http://schemas.microsoft.com/office/powerpoint/2010/main" val="280207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50232" y="213094"/>
            <a:ext cx="9640976" cy="720000"/>
          </a:xfrm>
        </p:spPr>
        <p:txBody>
          <a:bodyPr/>
          <a:lstStyle/>
          <a:p>
            <a:r>
              <a:rPr lang="ar-LB" u="sng" dirty="0">
                <a:solidFill>
                  <a:schemeClr val="tx1"/>
                </a:solidFill>
              </a:rPr>
              <a:t>امثلة على نشأت بعض القادة المشهورين</a:t>
            </a:r>
            <a:endParaRPr lang="he-IL" u="sng" dirty="0">
              <a:solidFill>
                <a:schemeClr val="tx1"/>
              </a:solidFill>
            </a:endParaRPr>
          </a:p>
        </p:txBody>
      </p:sp>
      <p:sp>
        <p:nvSpPr>
          <p:cNvPr id="5" name="מציין מיקום תוכן 4"/>
          <p:cNvSpPr>
            <a:spLocks noGrp="1"/>
          </p:cNvSpPr>
          <p:nvPr>
            <p:ph sz="quarter" idx="4"/>
          </p:nvPr>
        </p:nvSpPr>
        <p:spPr>
          <a:xfrm>
            <a:off x="801921" y="998410"/>
            <a:ext cx="10522841" cy="4332514"/>
          </a:xfrm>
        </p:spPr>
        <p:txBody>
          <a:bodyPr>
            <a:normAutofit/>
          </a:bodyPr>
          <a:lstStyle/>
          <a:p>
            <a:r>
              <a:rPr lang="ar-LB" sz="3200" dirty="0">
                <a:solidFill>
                  <a:schemeClr val="tx1"/>
                </a:solidFill>
              </a:rPr>
              <a:t>يقول الباحثون انه من دراسة تاريخ الشخصيات القيادية المشهورة، يظهر ان اكثر هؤلاء الأشخاص عاشوا طفولة تعيسة. كانوا على الاغلب قريبين من امهاتهم ومبتعدين عن ابائهم. (فرويد).</a:t>
            </a:r>
          </a:p>
          <a:p>
            <a:r>
              <a:rPr lang="ar-LB" sz="3200" dirty="0">
                <a:solidFill>
                  <a:schemeClr val="tx1"/>
                </a:solidFill>
              </a:rPr>
              <a:t>الطفولة التعيسة سببت عندهم عقدة نفسية حاولوا التغلب عليها فاصبحوا قادة مشهورين، ومثال على ذلك: </a:t>
            </a:r>
            <a:r>
              <a:rPr lang="ar-LB" sz="3200" u="sng" dirty="0">
                <a:solidFill>
                  <a:schemeClr val="tx1"/>
                </a:solidFill>
              </a:rPr>
              <a:t>تشرتشل</a:t>
            </a:r>
            <a:r>
              <a:rPr lang="ar-LB" sz="3200" dirty="0">
                <a:solidFill>
                  <a:schemeClr val="tx1"/>
                </a:solidFill>
              </a:rPr>
              <a:t>، </a:t>
            </a:r>
            <a:r>
              <a:rPr lang="ar-LB" sz="3200" u="sng" dirty="0">
                <a:solidFill>
                  <a:schemeClr val="tx1"/>
                </a:solidFill>
              </a:rPr>
              <a:t>غاندي</a:t>
            </a:r>
            <a:r>
              <a:rPr lang="ar-LB" sz="3200" dirty="0">
                <a:solidFill>
                  <a:schemeClr val="tx1"/>
                </a:solidFill>
              </a:rPr>
              <a:t>، </a:t>
            </a:r>
            <a:r>
              <a:rPr lang="ar-LB" sz="3200" u="sng" dirty="0">
                <a:solidFill>
                  <a:schemeClr val="tx1"/>
                </a:solidFill>
              </a:rPr>
              <a:t>كلنتون</a:t>
            </a:r>
            <a:r>
              <a:rPr lang="ar-LB" sz="3200" dirty="0">
                <a:solidFill>
                  <a:schemeClr val="tx1"/>
                </a:solidFill>
              </a:rPr>
              <a:t> و</a:t>
            </a:r>
            <a:r>
              <a:rPr lang="ar-LB" sz="3200" u="sng" dirty="0">
                <a:solidFill>
                  <a:schemeClr val="tx1"/>
                </a:solidFill>
              </a:rPr>
              <a:t>هتلر</a:t>
            </a:r>
            <a:r>
              <a:rPr lang="ar-LB" sz="3200" dirty="0">
                <a:solidFill>
                  <a:schemeClr val="tx1"/>
                </a:solidFill>
              </a:rPr>
              <a:t>.</a:t>
            </a:r>
          </a:p>
        </p:txBody>
      </p:sp>
    </p:spTree>
    <p:extLst>
      <p:ext uri="{BB962C8B-B14F-4D97-AF65-F5344CB8AC3E}">
        <p14:creationId xmlns:p14="http://schemas.microsoft.com/office/powerpoint/2010/main" val="1981822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50232" y="213094"/>
            <a:ext cx="9640976" cy="720000"/>
          </a:xfrm>
        </p:spPr>
        <p:txBody>
          <a:bodyPr/>
          <a:lstStyle/>
          <a:p>
            <a:r>
              <a:rPr lang="ar-SA" u="sng" dirty="0">
                <a:solidFill>
                  <a:schemeClr val="tx1"/>
                </a:solidFill>
              </a:rPr>
              <a:t>2.5.3 القيادة الظرفية او الوضعية</a:t>
            </a:r>
            <a:endParaRPr lang="he-IL"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770644" y="1052841"/>
            <a:ext cx="10800870" cy="4327274"/>
          </a:xfrm>
        </p:spPr>
        <p:txBody>
          <a:bodyPr>
            <a:normAutofit/>
          </a:bodyPr>
          <a:lstStyle/>
          <a:p>
            <a:r>
              <a:rPr lang="ar-LB" sz="3000" b="1" u="sng" dirty="0">
                <a:solidFill>
                  <a:schemeClr val="tx1"/>
                </a:solidFill>
              </a:rPr>
              <a:t>تعريف القيادة الظرفية</a:t>
            </a:r>
            <a:r>
              <a:rPr lang="ar-LB" sz="3000" dirty="0">
                <a:solidFill>
                  <a:schemeClr val="tx1"/>
                </a:solidFill>
              </a:rPr>
              <a:t>: هذه النظرية تقول ان </a:t>
            </a:r>
            <a:r>
              <a:rPr lang="ar-SA" sz="3000" u="sng" dirty="0">
                <a:solidFill>
                  <a:schemeClr val="tx1"/>
                </a:solidFill>
              </a:rPr>
              <a:t>الظروف </a:t>
            </a:r>
            <a:r>
              <a:rPr lang="ar-LB" sz="3000" u="sng" dirty="0">
                <a:solidFill>
                  <a:schemeClr val="tx1"/>
                </a:solidFill>
              </a:rPr>
              <a:t>الراهنة </a:t>
            </a:r>
            <a:r>
              <a:rPr lang="ar-LB" sz="3000" dirty="0">
                <a:solidFill>
                  <a:schemeClr val="tx1"/>
                </a:solidFill>
              </a:rPr>
              <a:t>هي التي تحدد الأسلوب القيادي الملائم، وليس العكس.</a:t>
            </a:r>
          </a:p>
          <a:p>
            <a:r>
              <a:rPr lang="ar-LB" sz="3000" dirty="0">
                <a:solidFill>
                  <a:schemeClr val="tx1"/>
                </a:solidFill>
              </a:rPr>
              <a:t>مؤيدو هذه النظرية يرفضون بشكل قاطع نظرية القيادة الفطرية.</a:t>
            </a:r>
          </a:p>
          <a:p>
            <a:r>
              <a:rPr lang="ar-LB" sz="3000" dirty="0">
                <a:solidFill>
                  <a:schemeClr val="tx1"/>
                </a:solidFill>
              </a:rPr>
              <a:t>ان الحالات المتنوعة في العمل، البيئة الداخلية والخارجية هي التي تحدد الاسلوب القيادي الملائم في العمل.</a:t>
            </a:r>
          </a:p>
          <a:p>
            <a:r>
              <a:rPr lang="ar-SA" sz="3000" b="1" u="sng" dirty="0">
                <a:solidFill>
                  <a:schemeClr val="tx1"/>
                </a:solidFill>
              </a:rPr>
              <a:t>مثال</a:t>
            </a:r>
            <a:r>
              <a:rPr lang="ar-SA" sz="3000" dirty="0">
                <a:solidFill>
                  <a:schemeClr val="tx1"/>
                </a:solidFill>
              </a:rPr>
              <a:t>: </a:t>
            </a:r>
            <a:r>
              <a:rPr lang="ar-LB" sz="3000" dirty="0">
                <a:solidFill>
                  <a:schemeClr val="tx1"/>
                </a:solidFill>
              </a:rPr>
              <a:t>كان </a:t>
            </a:r>
            <a:r>
              <a:rPr lang="ar-SA" sz="3000" u="sng" dirty="0">
                <a:solidFill>
                  <a:schemeClr val="tx1"/>
                </a:solidFill>
              </a:rPr>
              <a:t>تشرتشل</a:t>
            </a:r>
            <a:r>
              <a:rPr lang="ar-SA" sz="3000" dirty="0">
                <a:solidFill>
                  <a:schemeClr val="tx1"/>
                </a:solidFill>
              </a:rPr>
              <a:t> قائدا عسكريا ناجحا </a:t>
            </a:r>
            <a:r>
              <a:rPr lang="ar-SA" sz="3000" u="sng" dirty="0">
                <a:solidFill>
                  <a:schemeClr val="tx1"/>
                </a:solidFill>
              </a:rPr>
              <a:t>خلال الحرب</a:t>
            </a:r>
            <a:r>
              <a:rPr lang="ar-LB" sz="3000" dirty="0">
                <a:solidFill>
                  <a:schemeClr val="tx1"/>
                </a:solidFill>
              </a:rPr>
              <a:t>.</a:t>
            </a:r>
          </a:p>
          <a:p>
            <a:pPr marL="96838" indent="0">
              <a:buNone/>
            </a:pPr>
            <a:r>
              <a:rPr lang="ar-LB" sz="3000" dirty="0">
                <a:solidFill>
                  <a:schemeClr val="tx1"/>
                </a:solidFill>
              </a:rPr>
              <a:t>  لكنه اصبح </a:t>
            </a:r>
            <a:r>
              <a:rPr lang="ar-SA" sz="3000" dirty="0">
                <a:solidFill>
                  <a:schemeClr val="tx1"/>
                </a:solidFill>
              </a:rPr>
              <a:t>قائدا </a:t>
            </a:r>
            <a:r>
              <a:rPr lang="ar-LB" sz="3000" dirty="0">
                <a:solidFill>
                  <a:schemeClr val="tx1"/>
                </a:solidFill>
              </a:rPr>
              <a:t>غير ملائم في </a:t>
            </a:r>
            <a:r>
              <a:rPr lang="ar-SA" sz="3000" u="sng" dirty="0">
                <a:solidFill>
                  <a:schemeClr val="tx1"/>
                </a:solidFill>
              </a:rPr>
              <a:t>فترة السلام</a:t>
            </a:r>
            <a:r>
              <a:rPr lang="ar-SA" sz="3000" dirty="0">
                <a:solidFill>
                  <a:schemeClr val="tx1"/>
                </a:solidFill>
              </a:rPr>
              <a:t> </a:t>
            </a:r>
            <a:r>
              <a:rPr lang="ar-LB" sz="3000" dirty="0">
                <a:solidFill>
                  <a:schemeClr val="tx1"/>
                </a:solidFill>
              </a:rPr>
              <a:t>فخسر</a:t>
            </a:r>
            <a:r>
              <a:rPr lang="ar-SA" sz="3000" dirty="0">
                <a:solidFill>
                  <a:schemeClr val="tx1"/>
                </a:solidFill>
              </a:rPr>
              <a:t>الانتخابات</a:t>
            </a:r>
            <a:r>
              <a:rPr lang="ar-LB" sz="3000" dirty="0">
                <a:solidFill>
                  <a:schemeClr val="tx1"/>
                </a:solidFill>
              </a:rPr>
              <a:t>.  </a:t>
            </a:r>
            <a:endParaRPr lang="en-US" sz="3000" dirty="0">
              <a:solidFill>
                <a:schemeClr val="tx1"/>
              </a:solidFill>
            </a:endParaRPr>
          </a:p>
        </p:txBody>
      </p:sp>
    </p:spTree>
    <p:extLst>
      <p:ext uri="{BB962C8B-B14F-4D97-AF65-F5344CB8AC3E}">
        <p14:creationId xmlns:p14="http://schemas.microsoft.com/office/powerpoint/2010/main" val="3275811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1000"/>
                                        <p:tgtEl>
                                          <p:spTgt spid="4">
                                            <p:txEl>
                                              <p:pRg st="4" end="4"/>
                                            </p:txEl>
                                          </p:spTgt>
                                        </p:tgtEl>
                                      </p:cBhvr>
                                    </p:animEffect>
                                    <p:anim calcmode="lin" valueType="num">
                                      <p:cBhvr>
                                        <p:cTn id="4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50232" y="213094"/>
            <a:ext cx="9640976" cy="720000"/>
          </a:xfrm>
        </p:spPr>
        <p:txBody>
          <a:bodyPr/>
          <a:lstStyle/>
          <a:p>
            <a:r>
              <a:rPr lang="ar-LB" u="sng" dirty="0">
                <a:solidFill>
                  <a:schemeClr val="tx1"/>
                </a:solidFill>
              </a:rPr>
              <a:t>الخلفية النظرية</a:t>
            </a:r>
            <a:r>
              <a:rPr lang="ar-SA" u="sng" dirty="0">
                <a:solidFill>
                  <a:schemeClr val="tx1"/>
                </a:solidFill>
              </a:rPr>
              <a:t> </a:t>
            </a:r>
            <a:r>
              <a:rPr lang="ar-LB" u="sng" dirty="0">
                <a:solidFill>
                  <a:schemeClr val="tx1"/>
                </a:solidFill>
              </a:rPr>
              <a:t>ل</a:t>
            </a:r>
            <a:r>
              <a:rPr lang="ar-SA" u="sng" dirty="0">
                <a:solidFill>
                  <a:schemeClr val="tx1"/>
                </a:solidFill>
              </a:rPr>
              <a:t>لقيادة الظرفية</a:t>
            </a:r>
            <a:endParaRPr lang="he-IL"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299357" y="1073979"/>
            <a:ext cx="11593285" cy="4503790"/>
          </a:xfrm>
        </p:spPr>
        <p:txBody>
          <a:bodyPr>
            <a:normAutofit/>
          </a:bodyPr>
          <a:lstStyle/>
          <a:p>
            <a:r>
              <a:rPr lang="ar-LB" sz="3000" b="1" u="sng" dirty="0">
                <a:solidFill>
                  <a:schemeClr val="tx1"/>
                </a:solidFill>
              </a:rPr>
              <a:t>نشأت النظرية</a:t>
            </a:r>
            <a:r>
              <a:rPr lang="ar-LB" sz="3000" dirty="0">
                <a:solidFill>
                  <a:schemeClr val="tx1"/>
                </a:solidFill>
              </a:rPr>
              <a:t>: طرح النظرية </a:t>
            </a:r>
            <a:r>
              <a:rPr lang="ar-LB" sz="3000" u="sng" dirty="0">
                <a:solidFill>
                  <a:schemeClr val="tx1"/>
                </a:solidFill>
              </a:rPr>
              <a:t>بول هيرسي وكين بلانشارد </a:t>
            </a:r>
            <a:r>
              <a:rPr lang="ar-LB" sz="3000" dirty="0">
                <a:solidFill>
                  <a:schemeClr val="tx1"/>
                </a:solidFill>
              </a:rPr>
              <a:t>في الستينات من القرن الماضي.</a:t>
            </a:r>
          </a:p>
          <a:p>
            <a:r>
              <a:rPr lang="ar-LB" sz="3000" b="1" u="sng" dirty="0">
                <a:solidFill>
                  <a:schemeClr val="tx1"/>
                </a:solidFill>
              </a:rPr>
              <a:t>أسس النظرية</a:t>
            </a:r>
            <a:r>
              <a:rPr lang="ar-LB" sz="3000" dirty="0">
                <a:solidFill>
                  <a:schemeClr val="tx1"/>
                </a:solidFill>
              </a:rPr>
              <a:t>: تقول النظرية ان على المدير تغير أسلوبه القيادي بشكل مستمر على تغير الظروف الداخلية والخارجية للتنظيم.</a:t>
            </a:r>
          </a:p>
          <a:p>
            <a:r>
              <a:rPr lang="ar-LB" sz="3000" dirty="0">
                <a:solidFill>
                  <a:schemeClr val="tx1"/>
                </a:solidFill>
              </a:rPr>
              <a:t>الأسلوب القيادي لا يمكن ان يكون ثابت، بل يتغير حسب الظروف الجديدة. حتى ولو كان عند العامل حرية عالية ومهارة عالية في عمل معيّن. قد يختلف الامر عندما ينتقل الى عمل اخر. هنا اصبح يحتاج الى تدريب او الى دعم في عمله الجديد.</a:t>
            </a:r>
          </a:p>
          <a:p>
            <a:pPr marL="96838" indent="0">
              <a:buNone/>
            </a:pPr>
            <a:endParaRPr lang="en-US" sz="3000" dirty="0">
              <a:solidFill>
                <a:schemeClr val="tx1"/>
              </a:solidFill>
            </a:endParaRPr>
          </a:p>
        </p:txBody>
      </p:sp>
    </p:spTree>
    <p:extLst>
      <p:ext uri="{BB962C8B-B14F-4D97-AF65-F5344CB8AC3E}">
        <p14:creationId xmlns:p14="http://schemas.microsoft.com/office/powerpoint/2010/main" val="86782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1337884" y="17888"/>
            <a:ext cx="9640976" cy="720000"/>
          </a:xfrm>
        </p:spPr>
        <p:txBody>
          <a:bodyPr/>
          <a:lstStyle/>
          <a:p>
            <a:r>
              <a:rPr lang="ar-LB" u="sng" dirty="0">
                <a:solidFill>
                  <a:schemeClr val="tx1"/>
                </a:solidFill>
              </a:rPr>
              <a:t>الأساليب التي وضعها هيرسي </a:t>
            </a:r>
            <a:r>
              <a:rPr lang="ar-LB" u="sng" dirty="0" err="1">
                <a:solidFill>
                  <a:schemeClr val="tx1"/>
                </a:solidFill>
              </a:rPr>
              <a:t>وبلنشارد</a:t>
            </a:r>
            <a:endParaRPr lang="he-IL"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571178" y="789976"/>
            <a:ext cx="11174388" cy="4491658"/>
          </a:xfrm>
        </p:spPr>
        <p:txBody>
          <a:bodyPr>
            <a:normAutofit/>
          </a:bodyPr>
          <a:lstStyle/>
          <a:p>
            <a:pPr marL="839788" indent="-742950">
              <a:buAutoNum type="arabicPeriod"/>
            </a:pPr>
            <a:r>
              <a:rPr lang="ar-LB" sz="3000" b="1" u="sng" dirty="0">
                <a:solidFill>
                  <a:schemeClr val="tx1"/>
                </a:solidFill>
                <a:latin typeface="Arial" panose="020B0604020202020204" pitchFamily="34" charset="0"/>
                <a:cs typeface="Arial" panose="020B0604020202020204" pitchFamily="34" charset="0"/>
              </a:rPr>
              <a:t>أسلوب التوجه</a:t>
            </a:r>
            <a:r>
              <a:rPr lang="ar-LB" sz="3000" dirty="0">
                <a:solidFill>
                  <a:schemeClr val="tx1"/>
                </a:solidFill>
                <a:latin typeface="Arial" panose="020B0604020202020204" pitchFamily="34" charset="0"/>
                <a:cs typeface="Arial" panose="020B0604020202020204" pitchFamily="34" charset="0"/>
              </a:rPr>
              <a:t>: يوجد توجيه عالي من المدير وحرية معدومة للعامل. (أسلوب موجه نحو الهدف وقليل نحو العامل).</a:t>
            </a:r>
          </a:p>
          <a:p>
            <a:pPr marL="839788" indent="-742950">
              <a:buAutoNum type="arabicPeriod"/>
            </a:pPr>
            <a:r>
              <a:rPr lang="ar-LB" sz="3000" b="1" u="sng" dirty="0">
                <a:solidFill>
                  <a:schemeClr val="tx1"/>
                </a:solidFill>
                <a:latin typeface="Arial" panose="020B0604020202020204" pitchFamily="34" charset="0"/>
                <a:cs typeface="Arial" panose="020B0604020202020204" pitchFamily="34" charset="0"/>
              </a:rPr>
              <a:t>أسلوب التدريب</a:t>
            </a:r>
            <a:r>
              <a:rPr lang="ar-LB" sz="3000" dirty="0">
                <a:solidFill>
                  <a:schemeClr val="tx1"/>
                </a:solidFill>
                <a:latin typeface="Arial" panose="020B0604020202020204" pitchFamily="34" charset="0"/>
                <a:cs typeface="Arial" panose="020B0604020202020204" pitchFamily="34" charset="0"/>
              </a:rPr>
              <a:t>: يوجد توجيه عالي من المدير وحرية قليلة للعامل. (أسلوب موجه نحو الهدف ونحو العامل).</a:t>
            </a:r>
          </a:p>
          <a:p>
            <a:pPr marL="839788" indent="-742950">
              <a:buFont typeface="Arial" panose="020B0604020202020204" pitchFamily="34" charset="0"/>
              <a:buAutoNum type="arabicPeriod"/>
            </a:pPr>
            <a:r>
              <a:rPr lang="ar-LB" sz="3000" b="1" u="sng" dirty="0">
                <a:solidFill>
                  <a:schemeClr val="tx1"/>
                </a:solidFill>
                <a:latin typeface="Arial" panose="020B0604020202020204" pitchFamily="34" charset="0"/>
                <a:cs typeface="Arial" panose="020B0604020202020204" pitchFamily="34" charset="0"/>
              </a:rPr>
              <a:t>أسلوب الدعم</a:t>
            </a:r>
            <a:r>
              <a:rPr lang="ar-LB" sz="3000" dirty="0">
                <a:solidFill>
                  <a:schemeClr val="tx1"/>
                </a:solidFill>
                <a:latin typeface="Arial" panose="020B0604020202020204" pitchFamily="34" charset="0"/>
                <a:cs typeface="Arial" panose="020B0604020202020204" pitchFamily="34" charset="0"/>
              </a:rPr>
              <a:t>: يوجد توجيه قليل من المدير وحرية عالية للعامل. (أسلوب موجه قليل نحو الهدف وكثير نحو العامل).</a:t>
            </a:r>
          </a:p>
          <a:p>
            <a:pPr marL="839788" indent="-742950">
              <a:buFont typeface="Arial" panose="020B0604020202020204" pitchFamily="34" charset="0"/>
              <a:buAutoNum type="arabicPeriod"/>
            </a:pPr>
            <a:r>
              <a:rPr lang="ar-LB" sz="3000" dirty="0">
                <a:solidFill>
                  <a:schemeClr val="tx1"/>
                </a:solidFill>
                <a:latin typeface="Arial" panose="020B0604020202020204" pitchFamily="34" charset="0"/>
                <a:cs typeface="Arial" panose="020B0604020202020204" pitchFamily="34" charset="0"/>
              </a:rPr>
              <a:t>أسلوب التفويض: يوجد توجيه قليل من المدير وحرية عالية للعامل. (أسلوب موجه قليل نحو الهدف وقليل نحو العامل).</a:t>
            </a:r>
          </a:p>
          <a:p>
            <a:pPr marL="96838" indent="0">
              <a:buNone/>
            </a:pPr>
            <a:endParaRPr lang="ar-LB" sz="3000" dirty="0">
              <a:solidFill>
                <a:schemeClr val="tx1"/>
              </a:solidFill>
              <a:latin typeface="Arial" panose="020B0604020202020204" pitchFamily="34" charset="0"/>
              <a:cs typeface="Arial" panose="020B0604020202020204" pitchFamily="34" charset="0"/>
            </a:endParaRPr>
          </a:p>
          <a:p>
            <a:pPr marL="839788" indent="-742950">
              <a:buAutoNum type="arabicPeriod"/>
            </a:pPr>
            <a:endParaRPr lang="ar-LB" sz="3000" dirty="0">
              <a:solidFill>
                <a:schemeClr val="tx1"/>
              </a:solidFill>
              <a:latin typeface="Arial" panose="020B0604020202020204" pitchFamily="34" charset="0"/>
              <a:cs typeface="Arial" panose="020B0604020202020204" pitchFamily="34" charset="0"/>
            </a:endParaRPr>
          </a:p>
          <a:p>
            <a:pPr marL="96838" indent="0">
              <a:buNone/>
            </a:pPr>
            <a:endParaRPr lang="en-US" sz="3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8297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272832" y="28162"/>
            <a:ext cx="9640976" cy="720000"/>
          </a:xfrm>
        </p:spPr>
        <p:txBody>
          <a:bodyPr/>
          <a:lstStyle/>
          <a:p>
            <a:r>
              <a:rPr lang="ar-LB" u="sng" dirty="0">
                <a:solidFill>
                  <a:schemeClr val="tx1"/>
                </a:solidFill>
              </a:rPr>
              <a:t>العوامل الظرفية التي تؤثر على الأسلوب القيادي</a:t>
            </a:r>
            <a:endParaRPr lang="he-IL" u="sng"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1580347" y="857019"/>
            <a:ext cx="9842560" cy="4512206"/>
          </a:xfrm>
        </p:spPr>
        <p:txBody>
          <a:bodyPr>
            <a:normAutofit/>
          </a:bodyPr>
          <a:lstStyle/>
          <a:p>
            <a:pPr marL="839788" indent="-742950">
              <a:lnSpc>
                <a:spcPct val="110000"/>
              </a:lnSpc>
              <a:buAutoNum type="arabicPeriod"/>
            </a:pPr>
            <a:r>
              <a:rPr lang="ar-LB" sz="3000" b="1" u="sng" dirty="0">
                <a:solidFill>
                  <a:schemeClr val="tx1"/>
                </a:solidFill>
                <a:latin typeface="Arial" panose="020B0604020202020204" pitchFamily="34" charset="0"/>
                <a:cs typeface="Arial" panose="020B0604020202020204" pitchFamily="34" charset="0"/>
              </a:rPr>
              <a:t>مواصفات التنظيم</a:t>
            </a:r>
            <a:r>
              <a:rPr lang="ar-LB" sz="3000" dirty="0">
                <a:solidFill>
                  <a:schemeClr val="tx1"/>
                </a:solidFill>
                <a:latin typeface="Arial" panose="020B0604020202020204" pitchFamily="34" charset="0"/>
                <a:cs typeface="Arial" panose="020B0604020202020204" pitchFamily="34" charset="0"/>
              </a:rPr>
              <a:t>: </a:t>
            </a:r>
          </a:p>
          <a:p>
            <a:pPr>
              <a:lnSpc>
                <a:spcPct val="110000"/>
              </a:lnSpc>
            </a:pPr>
            <a:r>
              <a:rPr lang="ar-LB" sz="3000" dirty="0">
                <a:solidFill>
                  <a:schemeClr val="tx1"/>
                </a:solidFill>
                <a:latin typeface="Arial" panose="020B0604020202020204" pitchFamily="34" charset="0"/>
                <a:cs typeface="Arial" panose="020B0604020202020204" pitchFamily="34" charset="0"/>
              </a:rPr>
              <a:t> </a:t>
            </a:r>
            <a:r>
              <a:rPr lang="ar-LB" sz="3000" u="sng" dirty="0">
                <a:solidFill>
                  <a:schemeClr val="tx1"/>
                </a:solidFill>
                <a:latin typeface="Arial" panose="020B0604020202020204" pitchFamily="34" charset="0"/>
                <a:cs typeface="Arial" panose="020B0604020202020204" pitchFamily="34" charset="0"/>
              </a:rPr>
              <a:t>حجم التنظيم</a:t>
            </a:r>
            <a:r>
              <a:rPr lang="ar-LB" sz="3000" dirty="0">
                <a:solidFill>
                  <a:schemeClr val="tx1"/>
                </a:solidFill>
                <a:latin typeface="Arial" panose="020B0604020202020204" pitchFamily="34" charset="0"/>
                <a:cs typeface="Arial" panose="020B0604020202020204" pitchFamily="34" charset="0"/>
              </a:rPr>
              <a:t>: التنظيم الكبير به رسميات كثيرة بعكس التنظيم الصغير الذي تسود به علاقات شخصية.</a:t>
            </a:r>
          </a:p>
          <a:p>
            <a:pPr>
              <a:lnSpc>
                <a:spcPct val="110000"/>
              </a:lnSpc>
            </a:pPr>
            <a:r>
              <a:rPr lang="ar-LB" sz="3000" dirty="0">
                <a:solidFill>
                  <a:schemeClr val="tx1"/>
                </a:solidFill>
                <a:latin typeface="Arial" panose="020B0604020202020204" pitchFamily="34" charset="0"/>
                <a:cs typeface="Arial" panose="020B0604020202020204" pitchFamily="34" charset="0"/>
              </a:rPr>
              <a:t> </a:t>
            </a:r>
            <a:r>
              <a:rPr lang="ar-LB" sz="3000" u="sng" dirty="0">
                <a:solidFill>
                  <a:schemeClr val="tx1"/>
                </a:solidFill>
                <a:latin typeface="Arial" panose="020B0604020202020204" pitchFamily="34" charset="0"/>
                <a:cs typeface="Arial" panose="020B0604020202020204" pitchFamily="34" charset="0"/>
              </a:rPr>
              <a:t>المبنى الهرمي</a:t>
            </a:r>
            <a:r>
              <a:rPr lang="ar-LB" sz="3000" dirty="0">
                <a:solidFill>
                  <a:schemeClr val="tx1"/>
                </a:solidFill>
                <a:latin typeface="Arial" panose="020B0604020202020204" pitchFamily="34" charset="0"/>
                <a:cs typeface="Arial" panose="020B0604020202020204" pitchFamily="34" charset="0"/>
              </a:rPr>
              <a:t>: محافظ أي رسمي ام حر أي غير رسمي.</a:t>
            </a:r>
          </a:p>
          <a:p>
            <a:pPr>
              <a:lnSpc>
                <a:spcPct val="110000"/>
              </a:lnSpc>
            </a:pPr>
            <a:r>
              <a:rPr lang="ar-LB" sz="3000" u="sng" dirty="0">
                <a:solidFill>
                  <a:schemeClr val="tx1"/>
                </a:solidFill>
                <a:latin typeface="Arial" panose="020B0604020202020204" pitchFamily="34" charset="0"/>
                <a:cs typeface="Arial" panose="020B0604020202020204" pitchFamily="34" charset="0"/>
              </a:rPr>
              <a:t>التكنولوجيا المستعملة</a:t>
            </a:r>
            <a:r>
              <a:rPr lang="ar-LB" sz="3000" dirty="0">
                <a:solidFill>
                  <a:schemeClr val="tx1"/>
                </a:solidFill>
                <a:latin typeface="Arial" panose="020B0604020202020204" pitchFamily="34" charset="0"/>
                <a:cs typeface="Arial" panose="020B0604020202020204" pitchFamily="34" charset="0"/>
              </a:rPr>
              <a:t>: قديمة لا تحتاج لمبادرات، ام حديثة وتحتاج.</a:t>
            </a:r>
          </a:p>
          <a:p>
            <a:pPr>
              <a:lnSpc>
                <a:spcPct val="110000"/>
              </a:lnSpc>
            </a:pPr>
            <a:r>
              <a:rPr lang="ar-LB" sz="3000" u="sng" dirty="0">
                <a:solidFill>
                  <a:schemeClr val="tx1"/>
                </a:solidFill>
                <a:latin typeface="Arial" panose="020B0604020202020204" pitchFamily="34" charset="0"/>
                <a:cs typeface="Arial" panose="020B0604020202020204" pitchFamily="34" charset="0"/>
              </a:rPr>
              <a:t>سياسة العمل</a:t>
            </a:r>
            <a:r>
              <a:rPr lang="ar-LB" sz="3000" dirty="0">
                <a:solidFill>
                  <a:schemeClr val="tx1"/>
                </a:solidFill>
                <a:latin typeface="Arial" panose="020B0604020202020204" pitchFamily="34" charset="0"/>
                <a:cs typeface="Arial" panose="020B0604020202020204" pitchFamily="34" charset="0"/>
              </a:rPr>
              <a:t>: موارد من داخل التنظيم ام تمصدر خارجي.</a:t>
            </a:r>
          </a:p>
          <a:p>
            <a:pPr>
              <a:lnSpc>
                <a:spcPct val="110000"/>
              </a:lnSpc>
            </a:pPr>
            <a:r>
              <a:rPr lang="ar-LB" sz="3000" u="sng" dirty="0">
                <a:solidFill>
                  <a:schemeClr val="tx1"/>
                </a:solidFill>
                <a:latin typeface="Arial" panose="020B0604020202020204" pitchFamily="34" charset="0"/>
                <a:cs typeface="Arial" panose="020B0604020202020204" pitchFamily="34" charset="0"/>
              </a:rPr>
              <a:t>تقسيم السلطة في التنظيم</a:t>
            </a:r>
            <a:r>
              <a:rPr lang="ar-LB" sz="3000" dirty="0">
                <a:solidFill>
                  <a:schemeClr val="tx1"/>
                </a:solidFill>
                <a:latin typeface="Arial" panose="020B0604020202020204" pitchFamily="34" charset="0"/>
                <a:cs typeface="Arial" panose="020B0604020202020204" pitchFamily="34" charset="0"/>
              </a:rPr>
              <a:t>: هل يوجد توزيع ام تركيز للصلاحيات؟</a:t>
            </a:r>
          </a:p>
          <a:p>
            <a:pPr marL="839788" indent="-742950">
              <a:buAutoNum type="arabicPeriod"/>
            </a:pPr>
            <a:endParaRPr lang="he-IL" sz="3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384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1000"/>
                                        <p:tgtEl>
                                          <p:spTgt spid="4">
                                            <p:txEl>
                                              <p:pRg st="4" end="4"/>
                                            </p:txEl>
                                          </p:spTgt>
                                        </p:tgtEl>
                                      </p:cBhvr>
                                    </p:animEffect>
                                    <p:anim calcmode="lin" valueType="num">
                                      <p:cBhvr>
                                        <p:cTn id="4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Effect transition="in" filter="fade">
                                      <p:cBhvr>
                                        <p:cTn id="49" dur="1000"/>
                                        <p:tgtEl>
                                          <p:spTgt spid="4">
                                            <p:txEl>
                                              <p:pRg st="5" end="5"/>
                                            </p:txEl>
                                          </p:spTgt>
                                        </p:tgtEl>
                                      </p:cBhvr>
                                    </p:animEffect>
                                    <p:anim calcmode="lin" valueType="num">
                                      <p:cBhvr>
                                        <p:cTn id="50"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50232" y="213094"/>
            <a:ext cx="9640976" cy="720000"/>
          </a:xfrm>
        </p:spPr>
        <p:txBody>
          <a:bodyPr/>
          <a:lstStyle/>
          <a:p>
            <a:pPr marL="96838"/>
            <a:r>
              <a:rPr lang="ar-LB" sz="4000" u="sng" dirty="0">
                <a:solidFill>
                  <a:schemeClr val="tx1"/>
                </a:solidFill>
              </a:rPr>
              <a:t>(تابع) العوامل الظرفية التي تؤثر على الأسلوب القيادي</a:t>
            </a:r>
            <a:endParaRPr lang="he-IL" sz="4000" u="sng" dirty="0"/>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771435" y="967818"/>
            <a:ext cx="11420565" cy="5497975"/>
          </a:xfrm>
        </p:spPr>
        <p:txBody>
          <a:bodyPr>
            <a:normAutofit/>
          </a:bodyPr>
          <a:lstStyle/>
          <a:p>
            <a:pPr marL="274320" indent="0">
              <a:buNone/>
            </a:pPr>
            <a:r>
              <a:rPr lang="ar-LB" sz="3000" b="1" dirty="0">
                <a:solidFill>
                  <a:schemeClr val="tx1"/>
                </a:solidFill>
              </a:rPr>
              <a:t>2. </a:t>
            </a:r>
            <a:r>
              <a:rPr lang="ar-LB" sz="3000" b="1" u="sng" dirty="0">
                <a:solidFill>
                  <a:schemeClr val="tx1"/>
                </a:solidFill>
              </a:rPr>
              <a:t>نوعية العمال</a:t>
            </a:r>
            <a:r>
              <a:rPr lang="ar-LB" sz="3000" dirty="0">
                <a:solidFill>
                  <a:schemeClr val="tx1"/>
                </a:solidFill>
              </a:rPr>
              <a:t>:</a:t>
            </a:r>
          </a:p>
          <a:p>
            <a:pPr marL="845820" indent="-571500"/>
            <a:r>
              <a:rPr lang="ar-LB" sz="3000" u="sng" dirty="0">
                <a:solidFill>
                  <a:schemeClr val="tx1"/>
                </a:solidFill>
              </a:rPr>
              <a:t>أعمار العمال</a:t>
            </a:r>
            <a:r>
              <a:rPr lang="ar-LB" sz="3000" dirty="0">
                <a:solidFill>
                  <a:schemeClr val="tx1"/>
                </a:solidFill>
              </a:rPr>
              <a:t>: هل هم شباب مبادرين ام كبار السن وتقليديين؟</a:t>
            </a:r>
          </a:p>
          <a:p>
            <a:pPr marL="845820" indent="-571500"/>
            <a:r>
              <a:rPr lang="ar-LB" sz="3000" u="sng" dirty="0">
                <a:solidFill>
                  <a:schemeClr val="tx1"/>
                </a:solidFill>
              </a:rPr>
              <a:t>ثقافتهم</a:t>
            </a:r>
            <a:r>
              <a:rPr lang="ar-LB" sz="3000" dirty="0">
                <a:solidFill>
                  <a:schemeClr val="tx1"/>
                </a:solidFill>
              </a:rPr>
              <a:t>: هل عندهم معرفة؟ هل تصرفاتهم جيدة ام سيئة؟</a:t>
            </a:r>
          </a:p>
          <a:p>
            <a:pPr marL="845820" indent="-571500"/>
            <a:r>
              <a:rPr lang="ar-LB" sz="3000" u="sng" dirty="0">
                <a:solidFill>
                  <a:schemeClr val="tx1"/>
                </a:solidFill>
              </a:rPr>
              <a:t>خبرتهم المهنية</a:t>
            </a:r>
            <a:r>
              <a:rPr lang="ar-LB" sz="3000" dirty="0">
                <a:solidFill>
                  <a:schemeClr val="tx1"/>
                </a:solidFill>
              </a:rPr>
              <a:t>: هل يمتلكون خبرة مهنية جيدة ام لا؟</a:t>
            </a:r>
          </a:p>
          <a:p>
            <a:pPr marL="845820" indent="-571500"/>
            <a:r>
              <a:rPr lang="ar-LB" sz="3000" u="sng" dirty="0">
                <a:solidFill>
                  <a:schemeClr val="tx1"/>
                </a:solidFill>
              </a:rPr>
              <a:t>تحمل المسؤولية</a:t>
            </a:r>
            <a:r>
              <a:rPr lang="ar-LB" sz="3000" dirty="0">
                <a:solidFill>
                  <a:schemeClr val="tx1"/>
                </a:solidFill>
              </a:rPr>
              <a:t>: هل العمال على استعداد لتحمل المسؤولية ام لا.</a:t>
            </a:r>
          </a:p>
          <a:p>
            <a:pPr marL="274320" indent="0">
              <a:buNone/>
            </a:pPr>
            <a:endParaRPr lang="he-IL" sz="3000" dirty="0"/>
          </a:p>
        </p:txBody>
      </p:sp>
    </p:spTree>
    <p:extLst>
      <p:ext uri="{BB962C8B-B14F-4D97-AF65-F5344CB8AC3E}">
        <p14:creationId xmlns:p14="http://schemas.microsoft.com/office/powerpoint/2010/main" val="376570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1000"/>
                                        <p:tgtEl>
                                          <p:spTgt spid="4">
                                            <p:txEl>
                                              <p:pRg st="4" end="4"/>
                                            </p:txEl>
                                          </p:spTgt>
                                        </p:tgtEl>
                                      </p:cBhvr>
                                    </p:animEffect>
                                    <p:anim calcmode="lin" valueType="num">
                                      <p:cBhvr>
                                        <p:cTn id="4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30116"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ar-AE" dirty="0">
                <a:solidFill>
                  <a:schemeClr val="tx1"/>
                </a:solidFill>
              </a:rPr>
              <a:t>اسم الدرس</a:t>
            </a:r>
            <a:r>
              <a:rPr lang="ar-LB" dirty="0">
                <a:solidFill>
                  <a:schemeClr val="tx1"/>
                </a:solidFill>
              </a:rPr>
              <a:t>: 2 القيادة</a:t>
            </a:r>
            <a:endParaRPr lang="he-IL" dirty="0">
              <a:solidFill>
                <a:schemeClr val="tx1"/>
              </a:solidFill>
            </a:endParaRPr>
          </a:p>
        </p:txBody>
      </p:sp>
      <p:sp>
        <p:nvSpPr>
          <p:cNvPr id="7" name="כותרת משנה 6"/>
          <p:cNvSpPr>
            <a:spLocks noGrp="1"/>
          </p:cNvSpPr>
          <p:nvPr>
            <p:ph type="subTitle" idx="1"/>
          </p:nvPr>
        </p:nvSpPr>
        <p:spPr/>
        <p:txBody>
          <a:bodyPr/>
          <a:lstStyle/>
          <a:p>
            <a:r>
              <a:rPr lang="ar-AE" dirty="0">
                <a:solidFill>
                  <a:schemeClr val="tx1"/>
                </a:solidFill>
                <a:sym typeface="Varela Round"/>
              </a:rPr>
              <a:t>إدارة واقتصاد لطلاب تخصص الادارة</a:t>
            </a:r>
            <a:endParaRPr lang="he-IL" dirty="0">
              <a:solidFill>
                <a:schemeClr val="tx1"/>
              </a:solidFill>
              <a:sym typeface="Varela Round"/>
            </a:endParaRPr>
          </a:p>
        </p:txBody>
      </p:sp>
      <p:sp>
        <p:nvSpPr>
          <p:cNvPr id="4" name="מציין מיקום תוכן 3"/>
          <p:cNvSpPr>
            <a:spLocks noGrp="1"/>
          </p:cNvSpPr>
          <p:nvPr>
            <p:ph idx="10"/>
          </p:nvPr>
        </p:nvSpPr>
        <p:spPr/>
        <p:txBody>
          <a:bodyPr/>
          <a:lstStyle/>
          <a:p>
            <a:r>
              <a:rPr lang="ar-AE" dirty="0">
                <a:solidFill>
                  <a:schemeClr val="tx1"/>
                </a:solidFill>
                <a:sym typeface="Varela Round"/>
              </a:rPr>
              <a:t>مع المعلم/ة :</a:t>
            </a:r>
            <a:r>
              <a:rPr lang="ar-LB" dirty="0">
                <a:solidFill>
                  <a:schemeClr val="tx1"/>
                </a:solidFill>
                <a:sym typeface="Varela Round"/>
              </a:rPr>
              <a:t> موريس صباغ</a:t>
            </a:r>
            <a:endParaRPr lang="he-IL" dirty="0">
              <a:solidFill>
                <a:schemeClr val="tx1"/>
              </a:solidFill>
              <a:sym typeface="Varela Round"/>
            </a:endParaRPr>
          </a:p>
        </p:txBody>
      </p:sp>
    </p:spTree>
    <p:extLst>
      <p:ext uri="{BB962C8B-B14F-4D97-AF65-F5344CB8AC3E}">
        <p14:creationId xmlns:p14="http://schemas.microsoft.com/office/powerpoint/2010/main" val="46326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55"/>
                                        </p:tgtEl>
                                        <p:attrNameLst>
                                          <p:attrName>style.visibility</p:attrName>
                                        </p:attrNameLst>
                                      </p:cBhvr>
                                      <p:to>
                                        <p:strVal val="visible"/>
                                      </p:to>
                                    </p:set>
                                    <p:animEffect transition="in" filter="fade">
                                      <p:cBhvr>
                                        <p:cTn id="7" dur="1000"/>
                                        <p:tgtEl>
                                          <p:spTgt spid="55"/>
                                        </p:tgtEl>
                                      </p:cBhvr>
                                    </p:animEffect>
                                    <p:anim calcmode="lin" valueType="num">
                                      <p:cBhvr>
                                        <p:cTn id="8" dur="1000" fill="hold"/>
                                        <p:tgtEl>
                                          <p:spTgt spid="55"/>
                                        </p:tgtEl>
                                        <p:attrNameLst>
                                          <p:attrName>ppt_x</p:attrName>
                                        </p:attrNameLst>
                                      </p:cBhvr>
                                      <p:tavLst>
                                        <p:tav tm="0">
                                          <p:val>
                                            <p:strVal val="#ppt_x"/>
                                          </p:val>
                                        </p:tav>
                                        <p:tav tm="100000">
                                          <p:val>
                                            <p:strVal val="#ppt_x"/>
                                          </p:val>
                                        </p:tav>
                                      </p:tavLst>
                                    </p:anim>
                                    <p:anim calcmode="lin" valueType="num">
                                      <p:cBhvr>
                                        <p:cTn id="9"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fade">
                                      <p:cBhvr>
                                        <p:cTn id="28" dur="1000"/>
                                        <p:tgtEl>
                                          <p:spTgt spid="4">
                                            <p:txEl>
                                              <p:pRg st="0" end="0"/>
                                            </p:txEl>
                                          </p:spTgt>
                                        </p:tgtEl>
                                      </p:cBhvr>
                                    </p:animEffect>
                                    <p:anim calcmode="lin" valueType="num">
                                      <p:cBhvr>
                                        <p:cTn id="2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 grpId="0"/>
      <p:bldP spid="7" grpId="0" build="p"/>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50232" y="17888"/>
            <a:ext cx="9640976" cy="720000"/>
          </a:xfrm>
        </p:spPr>
        <p:txBody>
          <a:bodyPr/>
          <a:lstStyle/>
          <a:p>
            <a:r>
              <a:rPr lang="ar-LB" sz="4000" u="sng" dirty="0">
                <a:solidFill>
                  <a:schemeClr val="tx1"/>
                </a:solidFill>
              </a:rPr>
              <a:t>(تابع) العوامل الظرفية التي تؤثر على الأسلوب القيادي</a:t>
            </a:r>
            <a:endParaRPr lang="he-IL" sz="4000" dirty="0"/>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1567542" y="843684"/>
            <a:ext cx="10254343" cy="4323728"/>
          </a:xfrm>
        </p:spPr>
        <p:txBody>
          <a:bodyPr>
            <a:normAutofit/>
          </a:bodyPr>
          <a:lstStyle/>
          <a:p>
            <a:pPr marL="96838" indent="0">
              <a:buNone/>
            </a:pPr>
            <a:r>
              <a:rPr lang="ar-LB" sz="3000" dirty="0">
                <a:solidFill>
                  <a:schemeClr val="tx1"/>
                </a:solidFill>
                <a:latin typeface="Arial" panose="020B0604020202020204" pitchFamily="34" charset="0"/>
                <a:cs typeface="Arial" panose="020B0604020202020204" pitchFamily="34" charset="0"/>
              </a:rPr>
              <a:t>3. </a:t>
            </a:r>
            <a:r>
              <a:rPr lang="ar-LB" sz="3000" b="1" u="sng" dirty="0">
                <a:solidFill>
                  <a:schemeClr val="tx1"/>
                </a:solidFill>
                <a:latin typeface="Arial" panose="020B0604020202020204" pitchFamily="34" charset="0"/>
                <a:cs typeface="Arial" panose="020B0604020202020204" pitchFamily="34" charset="0"/>
              </a:rPr>
              <a:t>البيئة الداخلية في التنظيم</a:t>
            </a:r>
            <a:r>
              <a:rPr lang="ar-LB" sz="3000" dirty="0">
                <a:solidFill>
                  <a:schemeClr val="tx1"/>
                </a:solidFill>
                <a:latin typeface="Arial" panose="020B0604020202020204" pitchFamily="34" charset="0"/>
                <a:cs typeface="Arial" panose="020B0604020202020204" pitchFamily="34" charset="0"/>
              </a:rPr>
              <a:t>: </a:t>
            </a:r>
          </a:p>
          <a:p>
            <a:r>
              <a:rPr lang="ar-LB" sz="3000" u="sng" dirty="0">
                <a:solidFill>
                  <a:schemeClr val="tx1"/>
                </a:solidFill>
                <a:latin typeface="Arial" panose="020B0604020202020204" pitchFamily="34" charset="0"/>
                <a:cs typeface="Arial" panose="020B0604020202020204" pitchFamily="34" charset="0"/>
              </a:rPr>
              <a:t>الجو التنظيمي</a:t>
            </a:r>
            <a:r>
              <a:rPr lang="ar-LB" sz="3000" dirty="0">
                <a:solidFill>
                  <a:schemeClr val="tx1"/>
                </a:solidFill>
                <a:latin typeface="Arial" panose="020B0604020202020204" pitchFamily="34" charset="0"/>
                <a:cs typeface="Arial" panose="020B0604020202020204" pitchFamily="34" charset="0"/>
              </a:rPr>
              <a:t>: هل الجو التنظيمي فوضوي ام الجو التنظيمي هادئ؟</a:t>
            </a:r>
          </a:p>
          <a:p>
            <a:r>
              <a:rPr lang="ar-LB" sz="3000" u="sng" dirty="0">
                <a:solidFill>
                  <a:schemeClr val="tx1"/>
                </a:solidFill>
                <a:latin typeface="Arial" panose="020B0604020202020204" pitchFamily="34" charset="0"/>
                <a:cs typeface="Arial" panose="020B0604020202020204" pitchFamily="34" charset="0"/>
              </a:rPr>
              <a:t>الثقافة التنظيمية</a:t>
            </a:r>
            <a:r>
              <a:rPr lang="ar-LB" sz="3000" dirty="0">
                <a:solidFill>
                  <a:schemeClr val="tx1"/>
                </a:solidFill>
                <a:latin typeface="Arial" panose="020B0604020202020204" pitchFamily="34" charset="0"/>
                <a:cs typeface="Arial" panose="020B0604020202020204" pitchFamily="34" charset="0"/>
              </a:rPr>
              <a:t>: هل يوجد في التنظيم كود أخلاقي يحدد تصرفات العمال ام لا يوجد.</a:t>
            </a:r>
          </a:p>
          <a:p>
            <a:r>
              <a:rPr lang="ar-LB" sz="3000" u="sng" dirty="0">
                <a:solidFill>
                  <a:schemeClr val="tx1"/>
                </a:solidFill>
                <a:latin typeface="Arial" panose="020B0604020202020204" pitchFamily="34" charset="0"/>
                <a:cs typeface="Arial" panose="020B0604020202020204" pitchFamily="34" charset="0"/>
              </a:rPr>
              <a:t>انفتاح التنظيم</a:t>
            </a:r>
            <a:r>
              <a:rPr lang="ar-LB" sz="3000" dirty="0">
                <a:solidFill>
                  <a:schemeClr val="tx1"/>
                </a:solidFill>
                <a:latin typeface="Arial" panose="020B0604020202020204" pitchFamily="34" charset="0"/>
                <a:cs typeface="Arial" panose="020B0604020202020204" pitchFamily="34" charset="0"/>
              </a:rPr>
              <a:t>: هل التنظيم يعطي إمكانية للمشاركة العمال في اتخاذ  القرارات ام لا يتقبل أي اقتراحات.</a:t>
            </a:r>
            <a:endParaRPr lang="he-IL" sz="3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791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335822" y="91641"/>
            <a:ext cx="9640976" cy="720000"/>
          </a:xfrm>
        </p:spPr>
        <p:txBody>
          <a:bodyPr/>
          <a:lstStyle/>
          <a:p>
            <a:r>
              <a:rPr lang="ar-LB" sz="4000" u="sng" dirty="0">
                <a:solidFill>
                  <a:schemeClr val="tx1"/>
                </a:solidFill>
              </a:rPr>
              <a:t>(تابع) العوامل الظرفية التي تؤثر على الأسلوب القيادي</a:t>
            </a:r>
            <a:endParaRPr lang="he-IL" sz="4000" dirty="0"/>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1202407" y="974927"/>
            <a:ext cx="10335717" cy="4440288"/>
          </a:xfrm>
        </p:spPr>
        <p:txBody>
          <a:bodyPr>
            <a:normAutofit/>
          </a:bodyPr>
          <a:lstStyle/>
          <a:p>
            <a:pPr marL="96838" indent="0">
              <a:buNone/>
            </a:pPr>
            <a:r>
              <a:rPr lang="ar-LB" sz="3000" b="1" dirty="0">
                <a:solidFill>
                  <a:schemeClr val="tx1"/>
                </a:solidFill>
                <a:latin typeface="Arial" panose="020B0604020202020204" pitchFamily="34" charset="0"/>
                <a:cs typeface="Arial" panose="020B0604020202020204" pitchFamily="34" charset="0"/>
              </a:rPr>
              <a:t>4. </a:t>
            </a:r>
            <a:r>
              <a:rPr lang="ar-LB" sz="3000" b="1" u="sng" dirty="0">
                <a:solidFill>
                  <a:schemeClr val="tx1"/>
                </a:solidFill>
                <a:latin typeface="Arial" panose="020B0604020202020204" pitchFamily="34" charset="0"/>
                <a:cs typeface="Arial" panose="020B0604020202020204" pitchFamily="34" charset="0"/>
              </a:rPr>
              <a:t>البيئة الخارجية</a:t>
            </a:r>
            <a:r>
              <a:rPr lang="ar-LB" sz="3000" dirty="0">
                <a:solidFill>
                  <a:schemeClr val="tx1"/>
                </a:solidFill>
                <a:latin typeface="Arial" panose="020B0604020202020204" pitchFamily="34" charset="0"/>
                <a:cs typeface="Arial" panose="020B0604020202020204" pitchFamily="34" charset="0"/>
              </a:rPr>
              <a:t>: </a:t>
            </a:r>
          </a:p>
          <a:p>
            <a:r>
              <a:rPr lang="ar-LB" sz="3000" u="sng" dirty="0">
                <a:solidFill>
                  <a:schemeClr val="tx1"/>
                </a:solidFill>
                <a:latin typeface="Arial" panose="020B0604020202020204" pitchFamily="34" charset="0"/>
                <a:cs typeface="Arial" panose="020B0604020202020204" pitchFamily="34" charset="0"/>
              </a:rPr>
              <a:t>بيئة بسيطة ام مركبة</a:t>
            </a:r>
            <a:r>
              <a:rPr lang="ar-LB" sz="3000" dirty="0">
                <a:solidFill>
                  <a:schemeClr val="tx1"/>
                </a:solidFill>
                <a:latin typeface="Arial" panose="020B0604020202020204" pitchFamily="34" charset="0"/>
                <a:cs typeface="Arial" panose="020B0604020202020204" pitchFamily="34" charset="0"/>
              </a:rPr>
              <a:t>: هل الطبقات السكانية صلبة ام ليّنة؟</a:t>
            </a:r>
          </a:p>
          <a:p>
            <a:r>
              <a:rPr lang="ar-LB" sz="3000" u="sng" dirty="0">
                <a:solidFill>
                  <a:schemeClr val="tx1"/>
                </a:solidFill>
                <a:latin typeface="Arial" panose="020B0604020202020204" pitchFamily="34" charset="0"/>
                <a:cs typeface="Arial" panose="020B0604020202020204" pitchFamily="34" charset="0"/>
              </a:rPr>
              <a:t>بيئة مستقرة ام متغيرة</a:t>
            </a:r>
            <a:r>
              <a:rPr lang="ar-LB" sz="3000" dirty="0">
                <a:solidFill>
                  <a:schemeClr val="tx1"/>
                </a:solidFill>
                <a:latin typeface="Arial" panose="020B0604020202020204" pitchFamily="34" charset="0"/>
                <a:cs typeface="Arial" panose="020B0604020202020204" pitchFamily="34" charset="0"/>
              </a:rPr>
              <a:t>: هل تحدث في البيئة تغيرات ام لا تحدث؟</a:t>
            </a:r>
          </a:p>
          <a:p>
            <a:r>
              <a:rPr lang="ar-LB" sz="3000" u="sng" dirty="0">
                <a:solidFill>
                  <a:schemeClr val="tx1"/>
                </a:solidFill>
                <a:latin typeface="Arial" panose="020B0604020202020204" pitchFamily="34" charset="0"/>
                <a:cs typeface="Arial" panose="020B0604020202020204" pitchFamily="34" charset="0"/>
              </a:rPr>
              <a:t>التعلق بالموارد</a:t>
            </a:r>
            <a:r>
              <a:rPr lang="ar-LB" sz="3000" dirty="0">
                <a:solidFill>
                  <a:schemeClr val="tx1"/>
                </a:solidFill>
                <a:latin typeface="Arial" panose="020B0604020202020204" pitchFamily="34" charset="0"/>
                <a:cs typeface="Arial" panose="020B0604020202020204" pitchFamily="34" charset="0"/>
              </a:rPr>
              <a:t>: هل التنظيم مستقل؟ ام يحتاج لىتمصدر خارجي؟</a:t>
            </a:r>
          </a:p>
          <a:p>
            <a:r>
              <a:rPr lang="ar-LB" sz="3000" u="sng" dirty="0">
                <a:solidFill>
                  <a:schemeClr val="tx1"/>
                </a:solidFill>
                <a:latin typeface="Arial" panose="020B0604020202020204" pitchFamily="34" charset="0"/>
                <a:cs typeface="Arial" panose="020B0604020202020204" pitchFamily="34" charset="0"/>
              </a:rPr>
              <a:t>النظام الاجتماعي والسياسي</a:t>
            </a:r>
            <a:r>
              <a:rPr lang="ar-LB" sz="3000" dirty="0">
                <a:solidFill>
                  <a:schemeClr val="tx1"/>
                </a:solidFill>
                <a:latin typeface="Arial" panose="020B0604020202020204" pitchFamily="34" charset="0"/>
                <a:cs typeface="Arial" panose="020B0604020202020204" pitchFamily="34" charset="0"/>
              </a:rPr>
              <a:t> هل النظام مستقر ام مهدد بالانقلابات؟</a:t>
            </a:r>
          </a:p>
          <a:p>
            <a:r>
              <a:rPr lang="ar-LB" sz="3000" u="sng" dirty="0">
                <a:solidFill>
                  <a:schemeClr val="tx1"/>
                </a:solidFill>
                <a:latin typeface="Arial" panose="020B0604020202020204" pitchFamily="34" charset="0"/>
                <a:cs typeface="Arial" panose="020B0604020202020204" pitchFamily="34" charset="0"/>
              </a:rPr>
              <a:t>انفتاح التنظيم</a:t>
            </a:r>
            <a:r>
              <a:rPr lang="ar-LB" sz="3000" dirty="0">
                <a:solidFill>
                  <a:schemeClr val="tx1"/>
                </a:solidFill>
                <a:latin typeface="Arial" panose="020B0604020202020204" pitchFamily="34" charset="0"/>
                <a:cs typeface="Arial" panose="020B0604020202020204" pitchFamily="34" charset="0"/>
              </a:rPr>
              <a:t>: هل يتأقلم التنظيم مع البيئة ام لا يتأقلم؟</a:t>
            </a:r>
          </a:p>
        </p:txBody>
      </p:sp>
    </p:spTree>
    <p:extLst>
      <p:ext uri="{BB962C8B-B14F-4D97-AF65-F5344CB8AC3E}">
        <p14:creationId xmlns:p14="http://schemas.microsoft.com/office/powerpoint/2010/main" val="1302403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1000"/>
                                        <p:tgtEl>
                                          <p:spTgt spid="4">
                                            <p:txEl>
                                              <p:pRg st="4" end="4"/>
                                            </p:txEl>
                                          </p:spTgt>
                                        </p:tgtEl>
                                      </p:cBhvr>
                                    </p:animEffect>
                                    <p:anim calcmode="lin" valueType="num">
                                      <p:cBhvr>
                                        <p:cTn id="4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Effect transition="in" filter="fade">
                                      <p:cBhvr>
                                        <p:cTn id="49" dur="1000"/>
                                        <p:tgtEl>
                                          <p:spTgt spid="4">
                                            <p:txEl>
                                              <p:pRg st="5" end="5"/>
                                            </p:txEl>
                                          </p:spTgt>
                                        </p:tgtEl>
                                      </p:cBhvr>
                                    </p:animEffect>
                                    <p:anim calcmode="lin" valueType="num">
                                      <p:cBhvr>
                                        <p:cTn id="50"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1194043" y="120626"/>
            <a:ext cx="9640976" cy="720000"/>
          </a:xfrm>
        </p:spPr>
        <p:txBody>
          <a:bodyPr/>
          <a:lstStyle/>
          <a:p>
            <a:r>
              <a:rPr lang="ar-LB" u="sng" dirty="0">
                <a:solidFill>
                  <a:schemeClr val="tx1"/>
                </a:solidFill>
              </a:rPr>
              <a:t>صعوبات تطبيق القيادة الظرفية</a:t>
            </a:r>
            <a:endParaRPr lang="he-IL" u="sng"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1817914" y="996621"/>
            <a:ext cx="9863191" cy="4657835"/>
          </a:xfrm>
        </p:spPr>
        <p:txBody>
          <a:bodyPr>
            <a:normAutofit/>
          </a:bodyPr>
          <a:lstStyle/>
          <a:p>
            <a:r>
              <a:rPr lang="ar-LB" sz="3000" u="sng" dirty="0">
                <a:solidFill>
                  <a:schemeClr val="tx1"/>
                </a:solidFill>
              </a:rPr>
              <a:t>صعوبة قياس تأثير العوامل المذكورة</a:t>
            </a:r>
            <a:r>
              <a:rPr lang="ar-LB" sz="3000" dirty="0">
                <a:solidFill>
                  <a:schemeClr val="tx1"/>
                </a:solidFill>
              </a:rPr>
              <a:t>: أي خطأ في القياس يؤدي الى عدم تحديد الأسلوب القيادي الملائم.</a:t>
            </a:r>
          </a:p>
          <a:p>
            <a:r>
              <a:rPr lang="ar-LB" sz="3000" u="sng" dirty="0">
                <a:solidFill>
                  <a:schemeClr val="tx1"/>
                </a:solidFill>
              </a:rPr>
              <a:t>التغير المستمر في الواقع</a:t>
            </a:r>
            <a:r>
              <a:rPr lang="ar-LB" sz="3000" dirty="0">
                <a:solidFill>
                  <a:schemeClr val="tx1"/>
                </a:solidFill>
              </a:rPr>
              <a:t>: أظهرت الأبحاث ان القائد يغير قراراته ردًا على حالات متشابه في فترات زمنية مختلفة.</a:t>
            </a:r>
          </a:p>
          <a:p>
            <a:r>
              <a:rPr lang="ar-LB" sz="3000" dirty="0">
                <a:solidFill>
                  <a:schemeClr val="tx1"/>
                </a:solidFill>
              </a:rPr>
              <a:t> </a:t>
            </a:r>
            <a:r>
              <a:rPr lang="ar-LB" sz="3000" u="sng" dirty="0">
                <a:solidFill>
                  <a:schemeClr val="tx1"/>
                </a:solidFill>
              </a:rPr>
              <a:t>مثال</a:t>
            </a:r>
            <a:r>
              <a:rPr lang="ar-LB" sz="3000" dirty="0">
                <a:solidFill>
                  <a:schemeClr val="tx1"/>
                </a:solidFill>
              </a:rPr>
              <a:t>: اجروا بحثًا على رد فعل قادة كبار في الجيش على تصرفات الجنود. تبين من البحث ان القائد يُظهر نوع من المرونة في إعطاء العقوبات على حالات متشابهة.</a:t>
            </a:r>
          </a:p>
          <a:p>
            <a:pPr marL="96838" indent="0">
              <a:buNone/>
            </a:pPr>
            <a:endParaRPr lang="ar-LB" sz="3000" dirty="0">
              <a:solidFill>
                <a:schemeClr val="tx1"/>
              </a:solidFill>
            </a:endParaRPr>
          </a:p>
          <a:p>
            <a:pPr marL="839788" indent="-742950">
              <a:buAutoNum type="arabicPeriod"/>
            </a:pPr>
            <a:endParaRPr lang="he-IL" sz="3000" dirty="0"/>
          </a:p>
        </p:txBody>
      </p:sp>
    </p:spTree>
    <p:extLst>
      <p:ext uri="{BB962C8B-B14F-4D97-AF65-F5344CB8AC3E}">
        <p14:creationId xmlns:p14="http://schemas.microsoft.com/office/powerpoint/2010/main" val="3360343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50232" y="213094"/>
            <a:ext cx="9640976" cy="720000"/>
          </a:xfrm>
        </p:spPr>
        <p:txBody>
          <a:bodyPr/>
          <a:lstStyle/>
          <a:p>
            <a:r>
              <a:rPr lang="ar-LB" sz="4000" u="sng" dirty="0">
                <a:solidFill>
                  <a:schemeClr val="tx1"/>
                </a:solidFill>
              </a:rPr>
              <a:t>ورقة عمل في مصادر القيادة</a:t>
            </a:r>
            <a:endParaRPr lang="he-IL" sz="4000" u="sng"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520272" y="933094"/>
            <a:ext cx="11420565" cy="5497975"/>
          </a:xfrm>
        </p:spPr>
        <p:txBody>
          <a:bodyPr>
            <a:normAutofit/>
          </a:bodyPr>
          <a:lstStyle/>
          <a:p>
            <a:pPr marL="96838" lvl="0" indent="0">
              <a:buNone/>
            </a:pPr>
            <a:r>
              <a:rPr lang="ar-JO" sz="2800" b="1" dirty="0">
                <a:solidFill>
                  <a:schemeClr val="tx1"/>
                </a:solidFill>
              </a:rPr>
              <a:t>مصادر القيادة هي: </a:t>
            </a:r>
            <a:r>
              <a:rPr lang="ar-JO" sz="2800" b="1" u="sng" dirty="0">
                <a:solidFill>
                  <a:schemeClr val="tx1"/>
                </a:solidFill>
              </a:rPr>
              <a:t>مولودة</a:t>
            </a:r>
            <a:r>
              <a:rPr lang="ar-JO" sz="2800" b="1" dirty="0">
                <a:solidFill>
                  <a:schemeClr val="tx1"/>
                </a:solidFill>
              </a:rPr>
              <a:t>، </a:t>
            </a:r>
            <a:r>
              <a:rPr lang="ar-JO" sz="2800" b="1" u="sng" dirty="0">
                <a:solidFill>
                  <a:schemeClr val="tx1"/>
                </a:solidFill>
              </a:rPr>
              <a:t>ظرفية</a:t>
            </a:r>
            <a:r>
              <a:rPr lang="ar-JO" sz="2800" b="1" dirty="0">
                <a:solidFill>
                  <a:schemeClr val="tx1"/>
                </a:solidFill>
              </a:rPr>
              <a:t>، </a:t>
            </a:r>
            <a:r>
              <a:rPr lang="ar-JO" sz="2800" b="1" u="sng" dirty="0">
                <a:solidFill>
                  <a:schemeClr val="tx1"/>
                </a:solidFill>
              </a:rPr>
              <a:t>مقتبسة</a:t>
            </a:r>
            <a:r>
              <a:rPr lang="ar-JO" sz="2800" b="1" dirty="0">
                <a:solidFill>
                  <a:schemeClr val="tx1"/>
                </a:solidFill>
              </a:rPr>
              <a:t>. اعط مصدر قيادي لكل جملة. </a:t>
            </a:r>
            <a:endParaRPr lang="en-US" sz="2800" dirty="0">
              <a:solidFill>
                <a:schemeClr val="tx1"/>
              </a:solidFill>
            </a:endParaRPr>
          </a:p>
          <a:p>
            <a:pPr marL="96838" indent="0">
              <a:buNone/>
            </a:pPr>
            <a:endParaRPr lang="he-IL" sz="2000" dirty="0"/>
          </a:p>
        </p:txBody>
      </p:sp>
      <p:graphicFrame>
        <p:nvGraphicFramePr>
          <p:cNvPr id="8" name="טבלה 7"/>
          <p:cNvGraphicFramePr>
            <a:graphicFrameLocks noGrp="1"/>
          </p:cNvGraphicFramePr>
          <p:nvPr>
            <p:extLst>
              <p:ext uri="{D42A27DB-BD31-4B8C-83A1-F6EECF244321}">
                <p14:modId xmlns:p14="http://schemas.microsoft.com/office/powerpoint/2010/main" val="477108093"/>
              </p:ext>
            </p:extLst>
          </p:nvPr>
        </p:nvGraphicFramePr>
        <p:xfrm>
          <a:off x="2030751" y="1640674"/>
          <a:ext cx="9640977" cy="3366138"/>
        </p:xfrm>
        <a:graphic>
          <a:graphicData uri="http://schemas.openxmlformats.org/drawingml/2006/table">
            <a:tbl>
              <a:tblPr rtl="1" firstRow="1" firstCol="1" bandRow="1">
                <a:tableStyleId>{5C22544A-7EE6-4342-B048-85BDC9FD1C3A}</a:tableStyleId>
              </a:tblPr>
              <a:tblGrid>
                <a:gridCol w="577575">
                  <a:extLst>
                    <a:ext uri="{9D8B030D-6E8A-4147-A177-3AD203B41FA5}">
                      <a16:colId xmlns:a16="http://schemas.microsoft.com/office/drawing/2014/main" val="20000"/>
                    </a:ext>
                  </a:extLst>
                </a:gridCol>
                <a:gridCol w="7608793">
                  <a:extLst>
                    <a:ext uri="{9D8B030D-6E8A-4147-A177-3AD203B41FA5}">
                      <a16:colId xmlns:a16="http://schemas.microsoft.com/office/drawing/2014/main" val="20001"/>
                    </a:ext>
                  </a:extLst>
                </a:gridCol>
                <a:gridCol w="1454609">
                  <a:extLst>
                    <a:ext uri="{9D8B030D-6E8A-4147-A177-3AD203B41FA5}">
                      <a16:colId xmlns:a16="http://schemas.microsoft.com/office/drawing/2014/main" val="20002"/>
                    </a:ext>
                  </a:extLst>
                </a:gridCol>
              </a:tblGrid>
              <a:tr h="531229">
                <a:tc>
                  <a:txBody>
                    <a:bodyPr/>
                    <a:lstStyle/>
                    <a:p>
                      <a:pPr marL="0" marR="0" algn="ctr" rtl="1">
                        <a:lnSpc>
                          <a:spcPct val="107000"/>
                        </a:lnSpc>
                        <a:spcBef>
                          <a:spcPts val="0"/>
                        </a:spcBef>
                        <a:spcAft>
                          <a:spcPts val="0"/>
                        </a:spcAft>
                      </a:pPr>
                      <a:r>
                        <a:rPr lang="ar-JO" sz="2800" b="0" dirty="0">
                          <a:effectLst/>
                        </a:rPr>
                        <a:t>1</a:t>
                      </a:r>
                      <a:endParaRPr lang="en-US" sz="2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70C0"/>
                    </a:solidFill>
                  </a:tcPr>
                </a:tc>
                <a:tc>
                  <a:txBody>
                    <a:bodyPr/>
                    <a:lstStyle/>
                    <a:p>
                      <a:pPr marL="0" marR="0" algn="ctr" rtl="1">
                        <a:lnSpc>
                          <a:spcPct val="107000"/>
                        </a:lnSpc>
                        <a:spcBef>
                          <a:spcPts val="0"/>
                        </a:spcBef>
                        <a:spcAft>
                          <a:spcPts val="0"/>
                        </a:spcAft>
                      </a:pPr>
                      <a:r>
                        <a:rPr lang="ar-JO" sz="2800" b="1" dirty="0">
                          <a:solidFill>
                            <a:schemeClr val="bg1"/>
                          </a:solidFill>
                          <a:effectLst/>
                        </a:rPr>
                        <a:t>ظهرت عند بشار الأسد شخصية قيادة واستلم الحكم بعد ابيه </a:t>
                      </a:r>
                      <a:endParaRPr lang="en-US" sz="28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70C0"/>
                    </a:solidFill>
                  </a:tcPr>
                </a:tc>
                <a:tc>
                  <a:txBody>
                    <a:bodyPr/>
                    <a:lstStyle/>
                    <a:p>
                      <a:pPr marL="0" marR="0" algn="ctr" rtl="1">
                        <a:lnSpc>
                          <a:spcPct val="107000"/>
                        </a:lnSpc>
                        <a:spcBef>
                          <a:spcPts val="0"/>
                        </a:spcBef>
                        <a:spcAft>
                          <a:spcPts val="0"/>
                        </a:spcAft>
                      </a:pPr>
                      <a:endParaRPr lang="en-US" sz="36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70C0"/>
                    </a:solidFill>
                  </a:tcPr>
                </a:tc>
                <a:extLst>
                  <a:ext uri="{0D108BD9-81ED-4DB2-BD59-A6C34878D82A}">
                    <a16:rowId xmlns:a16="http://schemas.microsoft.com/office/drawing/2014/main" val="10000"/>
                  </a:ext>
                </a:extLst>
              </a:tr>
              <a:tr h="531229">
                <a:tc>
                  <a:txBody>
                    <a:bodyPr/>
                    <a:lstStyle/>
                    <a:p>
                      <a:pPr marL="0" marR="0" algn="ctr" rtl="1">
                        <a:lnSpc>
                          <a:spcPct val="107000"/>
                        </a:lnSpc>
                        <a:spcBef>
                          <a:spcPts val="0"/>
                        </a:spcBef>
                        <a:spcAft>
                          <a:spcPts val="0"/>
                        </a:spcAft>
                      </a:pPr>
                      <a:r>
                        <a:rPr lang="ar-JO" sz="1400" dirty="0">
                          <a:effectLst/>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70C0"/>
                    </a:solidFill>
                  </a:tcPr>
                </a:tc>
                <a:tc>
                  <a:txBody>
                    <a:bodyPr/>
                    <a:lstStyle/>
                    <a:p>
                      <a:pPr marL="0" marR="0" algn="ctr" rtl="1">
                        <a:lnSpc>
                          <a:spcPct val="107000"/>
                        </a:lnSpc>
                        <a:spcBef>
                          <a:spcPts val="0"/>
                        </a:spcBef>
                        <a:spcAft>
                          <a:spcPts val="0"/>
                        </a:spcAft>
                      </a:pPr>
                      <a:r>
                        <a:rPr lang="ar-JO" sz="2800" dirty="0">
                          <a:effectLst/>
                        </a:rPr>
                        <a:t>تعلم نابوليون فن الحرب في مدرسة عسكرية وأصبح قائداً</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531229">
                <a:tc>
                  <a:txBody>
                    <a:bodyPr/>
                    <a:lstStyle/>
                    <a:p>
                      <a:pPr marL="0" marR="0" algn="ctr" rtl="1">
                        <a:lnSpc>
                          <a:spcPct val="107000"/>
                        </a:lnSpc>
                        <a:spcBef>
                          <a:spcPts val="0"/>
                        </a:spcBef>
                        <a:spcAft>
                          <a:spcPts val="0"/>
                        </a:spcAft>
                      </a:pPr>
                      <a:r>
                        <a:rPr lang="ar-JO" sz="1400" dirty="0">
                          <a:effectLst/>
                        </a:rPr>
                        <a:t>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70C0"/>
                    </a:solidFill>
                  </a:tcPr>
                </a:tc>
                <a:tc>
                  <a:txBody>
                    <a:bodyPr/>
                    <a:lstStyle/>
                    <a:p>
                      <a:pPr marL="0" marR="0" algn="ctr" rtl="1">
                        <a:lnSpc>
                          <a:spcPct val="107000"/>
                        </a:lnSpc>
                        <a:spcBef>
                          <a:spcPts val="0"/>
                        </a:spcBef>
                        <a:spcAft>
                          <a:spcPts val="0"/>
                        </a:spcAft>
                      </a:pPr>
                      <a:r>
                        <a:rPr lang="ar-LB" sz="2800" dirty="0">
                          <a:effectLst/>
                        </a:rPr>
                        <a:t>قاد </a:t>
                      </a:r>
                      <a:r>
                        <a:rPr lang="ar-JO" sz="2800" dirty="0">
                          <a:effectLst/>
                        </a:rPr>
                        <a:t>النبي موسى شعبه خارج مصر</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531229">
                <a:tc>
                  <a:txBody>
                    <a:bodyPr/>
                    <a:lstStyle/>
                    <a:p>
                      <a:pPr marL="0" marR="0" algn="ctr" rtl="1">
                        <a:lnSpc>
                          <a:spcPct val="107000"/>
                        </a:lnSpc>
                        <a:spcBef>
                          <a:spcPts val="0"/>
                        </a:spcBef>
                        <a:spcAft>
                          <a:spcPts val="0"/>
                        </a:spcAft>
                      </a:pPr>
                      <a:r>
                        <a:rPr lang="ar-LB" sz="1100" dirty="0">
                          <a:effectLst/>
                          <a:latin typeface="Calibri" panose="020F0502020204030204" pitchFamily="34" charset="0"/>
                          <a:ea typeface="Calibri" panose="020F0502020204030204" pitchFamily="34" charset="0"/>
                          <a:cs typeface="Arial" panose="020B0604020202020204" pitchFamily="34" charset="0"/>
                        </a:rPr>
                        <a:t>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70C0"/>
                    </a:solidFill>
                  </a:tcPr>
                </a:tc>
                <a:tc>
                  <a:txBody>
                    <a:bodyPr/>
                    <a:lstStyle/>
                    <a:p>
                      <a:pPr marL="0" marR="0" algn="ctr" rtl="1">
                        <a:lnSpc>
                          <a:spcPct val="107000"/>
                        </a:lnSpc>
                        <a:spcBef>
                          <a:spcPts val="0"/>
                        </a:spcBef>
                        <a:spcAft>
                          <a:spcPts val="0"/>
                        </a:spcAft>
                      </a:pPr>
                      <a:r>
                        <a:rPr lang="ar-LB" sz="2800" dirty="0">
                          <a:effectLst/>
                          <a:latin typeface="Calibri" panose="020F0502020204030204" pitchFamily="34" charset="0"/>
                          <a:ea typeface="Calibri" panose="020F0502020204030204" pitchFamily="34" charset="0"/>
                          <a:cs typeface="Arial" panose="020B0604020202020204" pitchFamily="34" charset="0"/>
                        </a:rPr>
                        <a:t>تولى نتنياهو</a:t>
                      </a:r>
                      <a:r>
                        <a:rPr lang="ar-LB" sz="2800" baseline="0" dirty="0">
                          <a:effectLst/>
                          <a:latin typeface="Calibri" panose="020F0502020204030204" pitchFamily="34" charset="0"/>
                          <a:ea typeface="Calibri" panose="020F0502020204030204" pitchFamily="34" charset="0"/>
                          <a:cs typeface="Arial" panose="020B0604020202020204" pitchFamily="34" charset="0"/>
                        </a:rPr>
                        <a:t> منصب رئس الوزراء عدة مرّات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r h="531229">
                <a:tc>
                  <a:txBody>
                    <a:bodyPr/>
                    <a:lstStyle/>
                    <a:p>
                      <a:pPr marL="0" marR="0" algn="ctr" rtl="1">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70C0"/>
                    </a:solidFill>
                  </a:tcPr>
                </a:tc>
                <a:tc>
                  <a:txBody>
                    <a:bodyPr/>
                    <a:lstStyle/>
                    <a:p>
                      <a:pPr marL="0" marR="0" algn="ctr" rtl="1">
                        <a:lnSpc>
                          <a:spcPct val="107000"/>
                        </a:lnSpc>
                        <a:spcBef>
                          <a:spcPts val="0"/>
                        </a:spcBef>
                        <a:spcAft>
                          <a:spcPts val="0"/>
                        </a:spcAft>
                      </a:pPr>
                      <a:r>
                        <a:rPr lang="ar-LB" sz="2800" dirty="0">
                          <a:effectLst/>
                          <a:latin typeface="Calibri" panose="020F0502020204030204" pitchFamily="34" charset="0"/>
                          <a:ea typeface="Calibri" panose="020F0502020204030204" pitchFamily="34" charset="0"/>
                          <a:cs typeface="Arial" panose="020B0604020202020204" pitchFamily="34" charset="0"/>
                        </a:rPr>
                        <a:t>قاد غاندي الشعب الهندي الى</a:t>
                      </a:r>
                      <a:r>
                        <a:rPr lang="ar-LB" sz="2800" baseline="0" dirty="0">
                          <a:effectLst/>
                          <a:latin typeface="Calibri" panose="020F0502020204030204" pitchFamily="34" charset="0"/>
                          <a:ea typeface="Calibri" panose="020F0502020204030204" pitchFamily="34" charset="0"/>
                          <a:cs typeface="Arial" panose="020B0604020202020204" pitchFamily="34" charset="0"/>
                        </a:rPr>
                        <a:t> الاستقلال</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4"/>
                  </a:ext>
                </a:extLst>
              </a:tr>
              <a:tr h="531229">
                <a:tc>
                  <a:txBody>
                    <a:bodyPr/>
                    <a:lstStyle/>
                    <a:p>
                      <a:pPr marL="0" marR="0" algn="ctr" rtl="1">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0070C0"/>
                    </a:solidFill>
                  </a:tcPr>
                </a:tc>
                <a:tc>
                  <a:txBody>
                    <a:bodyPr/>
                    <a:lstStyle/>
                    <a:p>
                      <a:pPr marL="0" marR="0" algn="ctr" rtl="1">
                        <a:lnSpc>
                          <a:spcPct val="107000"/>
                        </a:lnSpc>
                        <a:spcBef>
                          <a:spcPts val="0"/>
                        </a:spcBef>
                        <a:spcAft>
                          <a:spcPts val="0"/>
                        </a:spcAft>
                      </a:pPr>
                      <a:r>
                        <a:rPr lang="ar-LB" sz="2800" dirty="0">
                          <a:effectLst/>
                          <a:latin typeface="Calibri" panose="020F0502020204030204" pitchFamily="34" charset="0"/>
                          <a:ea typeface="Calibri" panose="020F0502020204030204" pitchFamily="34" charset="0"/>
                          <a:cs typeface="Arial" panose="020B0604020202020204" pitchFamily="34" charset="0"/>
                        </a:rPr>
                        <a:t>قاد احد</a:t>
                      </a:r>
                      <a:r>
                        <a:rPr lang="ar-LB" sz="2800" baseline="0" dirty="0">
                          <a:effectLst/>
                          <a:latin typeface="Calibri" panose="020F0502020204030204" pitchFamily="34" charset="0"/>
                          <a:ea typeface="Calibri" panose="020F0502020204030204" pitchFamily="34" charset="0"/>
                          <a:cs typeface="Arial" panose="020B0604020202020204" pitchFamily="34" charset="0"/>
                        </a:rPr>
                        <a:t> الطلاب زملائه عند نشوب حريق</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endParaRPr lang="en-US" sz="3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2572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50232" y="213094"/>
            <a:ext cx="9640976" cy="720000"/>
          </a:xfrm>
        </p:spPr>
        <p:txBody>
          <a:bodyPr/>
          <a:lstStyle/>
          <a:p>
            <a:r>
              <a:rPr lang="ar-LB" u="sng" dirty="0">
                <a:solidFill>
                  <a:schemeClr val="tx1"/>
                </a:solidFill>
              </a:rPr>
              <a:t>سؤال للمراجعة</a:t>
            </a:r>
            <a:endParaRPr lang="he-IL" u="sng"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913278" y="1146931"/>
            <a:ext cx="10365443" cy="5497975"/>
          </a:xfrm>
        </p:spPr>
        <p:txBody>
          <a:bodyPr>
            <a:normAutofit/>
          </a:bodyPr>
          <a:lstStyle/>
          <a:p>
            <a:r>
              <a:rPr lang="ar-LB" sz="3000" dirty="0">
                <a:solidFill>
                  <a:schemeClr val="tx1"/>
                </a:solidFill>
                <a:latin typeface="Arial" panose="020B0604020202020204" pitchFamily="34" charset="0"/>
                <a:cs typeface="Arial" panose="020B0604020202020204" pitchFamily="34" charset="0"/>
              </a:rPr>
              <a:t>يدعي البعض بأن القيادة لا يولدون بل يتطورون، وهناك من يدّعي أن القيادة تخلق منذ الولادة (أي تولد مع الانسان).</a:t>
            </a:r>
            <a:endParaRPr lang="en-US" sz="3000" dirty="0">
              <a:solidFill>
                <a:schemeClr val="tx1"/>
              </a:solidFill>
              <a:latin typeface="Arial" panose="020B0604020202020204" pitchFamily="34" charset="0"/>
              <a:cs typeface="Arial" panose="020B0604020202020204" pitchFamily="34" charset="0"/>
            </a:endParaRPr>
          </a:p>
          <a:p>
            <a:pPr marL="96838" lvl="0" indent="0">
              <a:buNone/>
            </a:pPr>
            <a:r>
              <a:rPr lang="ar-LB" sz="3000" dirty="0">
                <a:solidFill>
                  <a:schemeClr val="tx1"/>
                </a:solidFill>
                <a:latin typeface="Arial" panose="020B0604020202020204" pitchFamily="34" charset="0"/>
                <a:cs typeface="Arial" panose="020B0604020202020204" pitchFamily="34" charset="0"/>
              </a:rPr>
              <a:t>أ. اشرح ما هي القيادة الفطرية\الوراثية وما هي القيادة المكتسبة؟</a:t>
            </a:r>
          </a:p>
          <a:p>
            <a:pPr marL="96838" lvl="0" indent="0">
              <a:buNone/>
            </a:pPr>
            <a:r>
              <a:rPr lang="ar-LB" sz="3000" dirty="0">
                <a:solidFill>
                  <a:schemeClr val="tx1"/>
                </a:solidFill>
                <a:latin typeface="Arial" panose="020B0604020202020204" pitchFamily="34" charset="0"/>
                <a:cs typeface="Arial" panose="020B0604020202020204" pitchFamily="34" charset="0"/>
              </a:rPr>
              <a:t>ب. كيف يمكن للمدير ان يصبح قائدا؟</a:t>
            </a:r>
            <a:endParaRPr lang="en-US" sz="3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19974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50232" y="213094"/>
            <a:ext cx="9640976" cy="720000"/>
          </a:xfrm>
        </p:spPr>
        <p:txBody>
          <a:bodyPr/>
          <a:lstStyle/>
          <a:p>
            <a:r>
              <a:rPr lang="ar-LB" dirty="0">
                <a:solidFill>
                  <a:schemeClr val="tx1"/>
                </a:solidFill>
              </a:rPr>
              <a:t>النهاية</a:t>
            </a:r>
            <a:endParaRPr lang="he-IL" dirty="0">
              <a:solidFill>
                <a:schemeClr val="tx1"/>
              </a:solidFill>
            </a:endParaRPr>
          </a:p>
        </p:txBody>
      </p:sp>
      <p:sp>
        <p:nvSpPr>
          <p:cNvPr id="5" name="מציין מיקום תוכן 4"/>
          <p:cNvSpPr>
            <a:spLocks noGrp="1"/>
          </p:cNvSpPr>
          <p:nvPr>
            <p:ph sz="quarter" idx="4"/>
          </p:nvPr>
        </p:nvSpPr>
        <p:spPr>
          <a:xfrm>
            <a:off x="515273" y="933094"/>
            <a:ext cx="11675935" cy="4945107"/>
          </a:xfrm>
        </p:spPr>
        <p:txBody>
          <a:bodyPr/>
          <a:lstStyle/>
          <a:p>
            <a:pPr marL="96838" indent="0" algn="ctr">
              <a:buNone/>
            </a:pPr>
            <a:endParaRPr lang="ar-LB" sz="5400" b="1" u="sng" dirty="0"/>
          </a:p>
          <a:p>
            <a:pPr marL="96838" indent="0" algn="ctr">
              <a:buNone/>
            </a:pPr>
            <a:endParaRPr lang="ar-LB" sz="5400" b="1" u="sng" dirty="0"/>
          </a:p>
          <a:p>
            <a:pPr marL="96838" indent="0" algn="ctr">
              <a:buNone/>
            </a:pPr>
            <a:r>
              <a:rPr lang="ar-LB" sz="5400" b="1" u="sng" dirty="0">
                <a:solidFill>
                  <a:schemeClr val="tx1"/>
                </a:solidFill>
              </a:rPr>
              <a:t>بالنجاح</a:t>
            </a:r>
          </a:p>
        </p:txBody>
      </p:sp>
    </p:spTree>
    <p:extLst>
      <p:ext uri="{BB962C8B-B14F-4D97-AF65-F5344CB8AC3E}">
        <p14:creationId xmlns:p14="http://schemas.microsoft.com/office/powerpoint/2010/main" val="18864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1">
            <a:extLst>
              <a:ext uri="{FF2B5EF4-FFF2-40B4-BE49-F238E27FC236}">
                <a16:creationId xmlns:a16="http://schemas.microsoft.com/office/drawing/2014/main" id="{0A7AB383-D01C-424C-ADBE-DB406D52B3A6}"/>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11952EA0-07AF-4D3E-B6CE-3F3B422A108A}"/>
              </a:ext>
            </a:extLst>
          </p:cNvPr>
          <p:cNvSpPr txBox="1"/>
          <p:nvPr/>
        </p:nvSpPr>
        <p:spPr>
          <a:xfrm>
            <a:off x="1385454" y="3016112"/>
            <a:ext cx="10436297" cy="1815882"/>
          </a:xfrm>
          <a:prstGeom prst="rect">
            <a:avLst/>
          </a:prstGeom>
          <a:noFill/>
        </p:spPr>
        <p:txBody>
          <a:bodyPr wrap="square" rtlCol="1">
            <a:spAutoFit/>
          </a:bodyPr>
          <a:lstStyle/>
          <a:p>
            <a:pPr marL="895350" algn="just"/>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6" name="מלבן 4">
            <a:extLst>
              <a:ext uri="{FF2B5EF4-FFF2-40B4-BE49-F238E27FC236}">
                <a16:creationId xmlns:a16="http://schemas.microsoft.com/office/drawing/2014/main" id="{CD920D19-0CB0-424E-9D3D-54CF2069FEB4}"/>
              </a:ext>
            </a:extLst>
          </p:cNvPr>
          <p:cNvSpPr/>
          <p:nvPr/>
        </p:nvSpPr>
        <p:spPr>
          <a:xfrm>
            <a:off x="795"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שימוש ביצירות מוגנות בזכויות יוצרים ואיתור בעלי זכויות </a:t>
            </a:r>
          </a:p>
        </p:txBody>
      </p:sp>
    </p:spTree>
    <p:extLst>
      <p:ext uri="{BB962C8B-B14F-4D97-AF65-F5344CB8AC3E}">
        <p14:creationId xmlns:p14="http://schemas.microsoft.com/office/powerpoint/2010/main" val="2761817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2162551" y="2900910"/>
            <a:ext cx="9207201" cy="884012"/>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ar-AE" dirty="0">
                <a:solidFill>
                  <a:schemeClr val="tx1"/>
                </a:solidFill>
              </a:rPr>
              <a:t>اسم الفصل الدراسي</a:t>
            </a:r>
            <a:endParaRPr lang="he-IL" dirty="0">
              <a:solidFill>
                <a:schemeClr val="tx1"/>
              </a:solidFill>
            </a:endParaRPr>
          </a:p>
        </p:txBody>
      </p:sp>
      <p:sp>
        <p:nvSpPr>
          <p:cNvPr id="8" name="כותרת משנה 7"/>
          <p:cNvSpPr>
            <a:spLocks noGrp="1"/>
          </p:cNvSpPr>
          <p:nvPr>
            <p:ph type="subTitle" idx="1"/>
          </p:nvPr>
        </p:nvSpPr>
        <p:spPr>
          <a:xfrm>
            <a:off x="795" y="2856938"/>
            <a:ext cx="12190413" cy="765200"/>
          </a:xfrm>
        </p:spPr>
        <p:txBody>
          <a:bodyPr/>
          <a:lstStyle/>
          <a:p>
            <a:r>
              <a:rPr lang="ar-LB" sz="4000" dirty="0">
                <a:solidFill>
                  <a:schemeClr val="tx1"/>
                </a:solidFill>
              </a:rPr>
              <a:t>5.2 مصادر القيادة</a:t>
            </a:r>
            <a:endParaRPr lang="he-IL" sz="4000" dirty="0">
              <a:solidFill>
                <a:schemeClr val="tx1"/>
              </a:solidFill>
            </a:endParaRPr>
          </a:p>
        </p:txBody>
      </p:sp>
    </p:spTree>
    <p:extLst>
      <p:ext uri="{BB962C8B-B14F-4D97-AF65-F5344CB8AC3E}">
        <p14:creationId xmlns:p14="http://schemas.microsoft.com/office/powerpoint/2010/main" val="314581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3161B5-52B3-4A08-A531-A8EDDD7BFC57}"/>
              </a:ext>
            </a:extLst>
          </p:cNvPr>
          <p:cNvSpPr>
            <a:spLocks noGrp="1"/>
          </p:cNvSpPr>
          <p:nvPr>
            <p:ph type="title"/>
          </p:nvPr>
        </p:nvSpPr>
        <p:spPr/>
        <p:txBody>
          <a:bodyPr/>
          <a:lstStyle/>
          <a:p>
            <a:r>
              <a:rPr lang="ar-AE" sz="4800" u="sng" dirty="0">
                <a:solidFill>
                  <a:schemeClr val="tx1"/>
                </a:solidFill>
              </a:rPr>
              <a:t>ماذا سنتعلم اليوم ؟</a:t>
            </a:r>
            <a:endParaRPr lang="he-IL" sz="4800" u="sng" dirty="0">
              <a:solidFill>
                <a:schemeClr val="tx1"/>
              </a:solidFill>
            </a:endParaRPr>
          </a:p>
        </p:txBody>
      </p:sp>
      <p:sp>
        <p:nvSpPr>
          <p:cNvPr id="3" name="מציין מיקום טקסט 2">
            <a:extLst>
              <a:ext uri="{FF2B5EF4-FFF2-40B4-BE49-F238E27FC236}">
                <a16:creationId xmlns:a16="http://schemas.microsoft.com/office/drawing/2014/main" id="{E12EB2A4-84EB-4C36-AA32-C059AD31B35B}"/>
              </a:ext>
            </a:extLst>
          </p:cNvPr>
          <p:cNvSpPr>
            <a:spLocks noGrp="1"/>
          </p:cNvSpPr>
          <p:nvPr>
            <p:ph type="body" sz="quarter" idx="3"/>
          </p:nvPr>
        </p:nvSpPr>
        <p:spPr>
          <a:xfrm>
            <a:off x="540386" y="1185681"/>
            <a:ext cx="9177432" cy="540000"/>
          </a:xfrm>
        </p:spPr>
        <p:txBody>
          <a:bodyPr/>
          <a:lstStyle/>
          <a:p>
            <a:r>
              <a:rPr lang="ar-LB" sz="4000" u="sng" dirty="0">
                <a:solidFill>
                  <a:schemeClr val="tx1"/>
                </a:solidFill>
              </a:rPr>
              <a:t>2.5 مصادر القيادة</a:t>
            </a:r>
          </a:p>
        </p:txBody>
      </p:sp>
      <p:sp>
        <p:nvSpPr>
          <p:cNvPr id="4" name="מציין מיקום תוכן 3">
            <a:extLst>
              <a:ext uri="{FF2B5EF4-FFF2-40B4-BE49-F238E27FC236}">
                <a16:creationId xmlns:a16="http://schemas.microsoft.com/office/drawing/2014/main" id="{E6D92A64-284C-447F-B2C9-606D38C404DE}"/>
              </a:ext>
            </a:extLst>
          </p:cNvPr>
          <p:cNvSpPr>
            <a:spLocks noGrp="1"/>
          </p:cNvSpPr>
          <p:nvPr>
            <p:ph sz="quarter" idx="4"/>
          </p:nvPr>
        </p:nvSpPr>
        <p:spPr>
          <a:xfrm>
            <a:off x="-3046391" y="1725683"/>
            <a:ext cx="11675207" cy="4999208"/>
          </a:xfrm>
        </p:spPr>
        <p:txBody>
          <a:bodyPr>
            <a:normAutofit/>
          </a:bodyPr>
          <a:lstStyle/>
          <a:p>
            <a:pPr>
              <a:lnSpc>
                <a:spcPct val="150000"/>
              </a:lnSpc>
            </a:pPr>
            <a:r>
              <a:rPr lang="ar-LB" sz="3600" b="1" dirty="0">
                <a:solidFill>
                  <a:schemeClr val="tx1"/>
                </a:solidFill>
              </a:rPr>
              <a:t>2.5.1 القيادة الفطرية او المولودة.</a:t>
            </a:r>
          </a:p>
          <a:p>
            <a:pPr>
              <a:lnSpc>
                <a:spcPct val="150000"/>
              </a:lnSpc>
            </a:pPr>
            <a:r>
              <a:rPr lang="ar-LB" sz="3600" b="1" dirty="0">
                <a:solidFill>
                  <a:schemeClr val="tx1"/>
                </a:solidFill>
              </a:rPr>
              <a:t>2.5.2 القيادة المقتبسة.</a:t>
            </a:r>
          </a:p>
          <a:p>
            <a:pPr>
              <a:lnSpc>
                <a:spcPct val="150000"/>
              </a:lnSpc>
            </a:pPr>
            <a:r>
              <a:rPr lang="ar-LB" sz="3600" b="1" dirty="0">
                <a:solidFill>
                  <a:schemeClr val="tx1"/>
                </a:solidFill>
              </a:rPr>
              <a:t>2.5.3 القيادة الظرفية.</a:t>
            </a:r>
            <a:endParaRPr lang="ar-LB" sz="3600" b="1" u="sng" dirty="0">
              <a:solidFill>
                <a:schemeClr val="tx1"/>
              </a:solidFill>
            </a:endParaRPr>
          </a:p>
          <a:p>
            <a:endParaRPr lang="he-IL" sz="3200" dirty="0"/>
          </a:p>
        </p:txBody>
      </p:sp>
    </p:spTree>
    <p:extLst>
      <p:ext uri="{BB962C8B-B14F-4D97-AF65-F5344CB8AC3E}">
        <p14:creationId xmlns:p14="http://schemas.microsoft.com/office/powerpoint/2010/main" val="182742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3161B5-52B3-4A08-A531-A8EDDD7BFC57}"/>
              </a:ext>
            </a:extLst>
          </p:cNvPr>
          <p:cNvSpPr>
            <a:spLocks noGrp="1"/>
          </p:cNvSpPr>
          <p:nvPr>
            <p:ph type="title"/>
          </p:nvPr>
        </p:nvSpPr>
        <p:spPr/>
        <p:txBody>
          <a:bodyPr/>
          <a:lstStyle/>
          <a:p>
            <a:r>
              <a:rPr lang="ar-LB" u="sng" dirty="0">
                <a:solidFill>
                  <a:schemeClr val="tx1"/>
                </a:solidFill>
              </a:rPr>
              <a:t>عرض فيديو لأشهر القادة في العالم </a:t>
            </a:r>
            <a:endParaRPr lang="he-IL" dirty="0">
              <a:solidFill>
                <a:schemeClr val="tx1"/>
              </a:solidFill>
            </a:endParaRPr>
          </a:p>
        </p:txBody>
      </p:sp>
      <p:sp>
        <p:nvSpPr>
          <p:cNvPr id="4" name="מציין מיקום תוכן 3">
            <a:extLst>
              <a:ext uri="{FF2B5EF4-FFF2-40B4-BE49-F238E27FC236}">
                <a16:creationId xmlns:a16="http://schemas.microsoft.com/office/drawing/2014/main" id="{E6D92A64-284C-447F-B2C9-606D38C404DE}"/>
              </a:ext>
            </a:extLst>
          </p:cNvPr>
          <p:cNvSpPr>
            <a:spLocks noGrp="1"/>
          </p:cNvSpPr>
          <p:nvPr>
            <p:ph sz="quarter" idx="4"/>
          </p:nvPr>
        </p:nvSpPr>
        <p:spPr>
          <a:xfrm>
            <a:off x="-1547069" y="929396"/>
            <a:ext cx="11675207" cy="4999208"/>
          </a:xfrm>
        </p:spPr>
        <p:txBody>
          <a:bodyPr>
            <a:normAutofit/>
          </a:bodyPr>
          <a:lstStyle/>
          <a:p>
            <a:pPr marL="266639" indent="0" algn="ctr">
              <a:lnSpc>
                <a:spcPct val="150000"/>
              </a:lnSpc>
              <a:buNone/>
            </a:pPr>
            <a:r>
              <a:rPr lang="ar-LB" sz="3600" b="1" u="sng" dirty="0">
                <a:solidFill>
                  <a:schemeClr val="tx1"/>
                </a:solidFill>
              </a:rPr>
              <a:t>حاول الإجابة على الأسئلة التالية</a:t>
            </a:r>
          </a:p>
          <a:p>
            <a:pPr marL="96838" indent="0">
              <a:buNone/>
            </a:pPr>
            <a:r>
              <a:rPr lang="ar-LB" sz="3600" dirty="0">
                <a:solidFill>
                  <a:schemeClr val="tx1"/>
                </a:solidFill>
              </a:rPr>
              <a:t>1. اكتب أسماء قادة شاهدتها في الفيديو.</a:t>
            </a:r>
          </a:p>
          <a:p>
            <a:pPr marL="96838" indent="0">
              <a:buNone/>
            </a:pPr>
            <a:r>
              <a:rPr lang="ar-LB" sz="3600" dirty="0">
                <a:solidFill>
                  <a:schemeClr val="tx1"/>
                </a:solidFill>
              </a:rPr>
              <a:t>2. هل تعرفون سيرة حياة احد القادة التي ظهرت في الفيديو؟</a:t>
            </a:r>
          </a:p>
          <a:p>
            <a:pPr marL="96838" indent="0">
              <a:buNone/>
            </a:pPr>
            <a:r>
              <a:rPr lang="ar-LB" sz="3600" dirty="0">
                <a:solidFill>
                  <a:schemeClr val="tx1"/>
                </a:solidFill>
              </a:rPr>
              <a:t>3. ما الذي يميّز اغلبية القادة التي شاهدتموها في هذا الفيديو؟</a:t>
            </a:r>
          </a:p>
          <a:p>
            <a:pPr marL="96838" indent="0">
              <a:buNone/>
            </a:pPr>
            <a:r>
              <a:rPr lang="ar-LB" sz="3600" dirty="0">
                <a:solidFill>
                  <a:schemeClr val="tx1"/>
                </a:solidFill>
              </a:rPr>
              <a:t>4. أعطوا اسم قائد تعرفونه ولم يظهر في الفيديو.</a:t>
            </a:r>
            <a:endParaRPr lang="he-IL" sz="3600" dirty="0">
              <a:solidFill>
                <a:schemeClr val="tx1"/>
              </a:solidFill>
            </a:endParaRPr>
          </a:p>
        </p:txBody>
      </p:sp>
    </p:spTree>
    <p:extLst>
      <p:ext uri="{BB962C8B-B14F-4D97-AF65-F5344CB8AC3E}">
        <p14:creationId xmlns:p14="http://schemas.microsoft.com/office/powerpoint/2010/main" val="373840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1000"/>
                                        <p:tgtEl>
                                          <p:spTgt spid="4">
                                            <p:txEl>
                                              <p:pRg st="4" end="4"/>
                                            </p:txEl>
                                          </p:spTgt>
                                        </p:tgtEl>
                                      </p:cBhvr>
                                    </p:animEffect>
                                    <p:anim calcmode="lin" valueType="num">
                                      <p:cBhvr>
                                        <p:cTn id="4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מדיה מקוונת 8" title="￘ﾧ￘ﾴ￙ﾇ￘ﾱ 10 ￙ﾂ￘ﾧ￘ﾯ￘ﾩ ￙ﾁ￙ﾊ ￘ﾪ￘ﾧ￘ﾱ￙ﾊ￘ﾮ ￘ﾧ￙ﾄ￘ﾹ￘ﾧ￙ﾄ￙ﾅ">
            <a:hlinkClick r:id="" action="ppaction://media"/>
            <a:extLst>
              <a:ext uri="{FF2B5EF4-FFF2-40B4-BE49-F238E27FC236}">
                <a16:creationId xmlns:a16="http://schemas.microsoft.com/office/drawing/2014/main" id="{86C9858A-A74F-4FCC-801E-E6E3DE38B751}"/>
              </a:ext>
            </a:extLst>
          </p:cNvPr>
          <p:cNvPicPr>
            <a:picLocks noRot="1" noChangeAspect="1"/>
          </p:cNvPicPr>
          <p:nvPr>
            <a:videoFile r:link="rId1"/>
          </p:nvPr>
        </p:nvPicPr>
        <p:blipFill>
          <a:blip r:embed="rId3"/>
          <a:stretch>
            <a:fillRect/>
          </a:stretch>
        </p:blipFill>
        <p:spPr>
          <a:xfrm>
            <a:off x="167811" y="163287"/>
            <a:ext cx="11856378" cy="6400800"/>
          </a:xfrm>
          <a:prstGeom prst="rect">
            <a:avLst/>
          </a:prstGeom>
        </p:spPr>
      </p:pic>
    </p:spTree>
    <p:extLst>
      <p:ext uri="{BB962C8B-B14F-4D97-AF65-F5344CB8AC3E}">
        <p14:creationId xmlns:p14="http://schemas.microsoft.com/office/powerpoint/2010/main" val="343572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9"/>
                </p:tgtEl>
              </p:cMediaNode>
            </p:video>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9"/>
                                        </p:tgtEl>
                                      </p:cBhvr>
                                    </p:cmd>
                                  </p:childTnLst>
                                </p:cTn>
                              </p:par>
                            </p:childTnLst>
                          </p:cTn>
                        </p:par>
                      </p:childTnLst>
                    </p:cTn>
                  </p:par>
                </p:childTnLst>
              </p:cTn>
              <p:nextCondLst>
                <p:cond evt="onClick" delay="0">
                  <p:tgtEl>
                    <p:spTgt spid="9"/>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1860980" y="52252"/>
            <a:ext cx="9640976" cy="720000"/>
          </a:xfrm>
        </p:spPr>
        <p:txBody>
          <a:bodyPr/>
          <a:lstStyle/>
          <a:p>
            <a:r>
              <a:rPr lang="ar-LB" u="sng" dirty="0">
                <a:solidFill>
                  <a:schemeClr val="tx1"/>
                </a:solidFill>
              </a:rPr>
              <a:t>تعريفات مهمة لفهم القيادة</a:t>
            </a:r>
            <a:endParaRPr lang="he-IL" u="sng"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289820" y="913049"/>
            <a:ext cx="11420565" cy="5532699"/>
          </a:xfrm>
        </p:spPr>
        <p:txBody>
          <a:bodyPr>
            <a:normAutofit/>
          </a:bodyPr>
          <a:lstStyle/>
          <a:p>
            <a:r>
              <a:rPr lang="ar-LB" sz="3200" b="1" u="sng" dirty="0">
                <a:solidFill>
                  <a:schemeClr val="tx1"/>
                </a:solidFill>
              </a:rPr>
              <a:t>القائد</a:t>
            </a:r>
            <a:r>
              <a:rPr lang="ar-LB" sz="3200" dirty="0">
                <a:solidFill>
                  <a:schemeClr val="tx1"/>
                </a:solidFill>
              </a:rPr>
              <a:t>: هو شخص يقود مجموعة من الافراد لتحقيق هدف معيّن.</a:t>
            </a:r>
          </a:p>
          <a:p>
            <a:r>
              <a:rPr lang="ar-LB" sz="3200" b="1" u="sng" dirty="0">
                <a:solidFill>
                  <a:schemeClr val="tx1"/>
                </a:solidFill>
              </a:rPr>
              <a:t>أنواع القادة</a:t>
            </a:r>
            <a:r>
              <a:rPr lang="ar-LB" sz="3200" dirty="0">
                <a:solidFill>
                  <a:schemeClr val="tx1"/>
                </a:solidFill>
              </a:rPr>
              <a:t>: توجد أنواع عديدة ومختلفة من الشخصيات القيادية. </a:t>
            </a:r>
            <a:r>
              <a:rPr lang="ar-LB" sz="3200" b="1" u="sng" dirty="0">
                <a:solidFill>
                  <a:schemeClr val="tx1"/>
                </a:solidFill>
              </a:rPr>
              <a:t>امثلة</a:t>
            </a:r>
            <a:r>
              <a:rPr lang="ar-LB" sz="3200" dirty="0">
                <a:solidFill>
                  <a:schemeClr val="tx1"/>
                </a:solidFill>
              </a:rPr>
              <a:t>: قائد اوتوقراطي، قائد ديموقراطي، قائد مبادر، قائد خامل وغيرها من الشخصيات القيادية.</a:t>
            </a:r>
          </a:p>
          <a:p>
            <a:r>
              <a:rPr lang="ar-LB" sz="3200" b="1" u="sng" dirty="0">
                <a:solidFill>
                  <a:schemeClr val="tx1"/>
                </a:solidFill>
              </a:rPr>
              <a:t>المجموعات والظروف</a:t>
            </a:r>
            <a:r>
              <a:rPr lang="ar-LB" sz="3200" dirty="0">
                <a:solidFill>
                  <a:schemeClr val="tx1"/>
                </a:solidFill>
              </a:rPr>
              <a:t>: تختلف ايضًا الواحدة عن الأخرى.</a:t>
            </a:r>
          </a:p>
          <a:p>
            <a:r>
              <a:rPr lang="ar-LB" sz="3200" b="1" u="sng" dirty="0">
                <a:solidFill>
                  <a:schemeClr val="tx1"/>
                </a:solidFill>
              </a:rPr>
              <a:t>استنتاج</a:t>
            </a:r>
            <a:r>
              <a:rPr lang="ar-LB" sz="3200" dirty="0">
                <a:solidFill>
                  <a:schemeClr val="tx1"/>
                </a:solidFill>
              </a:rPr>
              <a:t>: يجب دائمًا ملائمة القائد الى نوعية المجموعة والظروف.</a:t>
            </a:r>
          </a:p>
          <a:p>
            <a:r>
              <a:rPr lang="ar-LB" sz="3200" b="1" u="sng" dirty="0">
                <a:solidFill>
                  <a:schemeClr val="tx1"/>
                </a:solidFill>
              </a:rPr>
              <a:t>مثال</a:t>
            </a:r>
            <a:r>
              <a:rPr lang="ar-LB" sz="3200" dirty="0">
                <a:solidFill>
                  <a:schemeClr val="tx1"/>
                </a:solidFill>
              </a:rPr>
              <a:t>: القائد العسكري يلائم الجيش وليس التنظيمات المدنية. </a:t>
            </a:r>
            <a:endParaRPr lang="he-IL" sz="1800" dirty="0"/>
          </a:p>
        </p:txBody>
      </p:sp>
    </p:spTree>
    <p:extLst>
      <p:ext uri="{BB962C8B-B14F-4D97-AF65-F5344CB8AC3E}">
        <p14:creationId xmlns:p14="http://schemas.microsoft.com/office/powerpoint/2010/main" val="198579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1000"/>
                                        <p:tgtEl>
                                          <p:spTgt spid="4">
                                            <p:txEl>
                                              <p:pRg st="4" end="4"/>
                                            </p:txEl>
                                          </p:spTgt>
                                        </p:tgtEl>
                                      </p:cBhvr>
                                    </p:animEffect>
                                    <p:anim calcmode="lin" valueType="num">
                                      <p:cBhvr>
                                        <p:cTn id="4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50232" y="213094"/>
            <a:ext cx="9640976" cy="720000"/>
          </a:xfrm>
        </p:spPr>
        <p:txBody>
          <a:bodyPr/>
          <a:lstStyle/>
          <a:p>
            <a:r>
              <a:rPr lang="ar-SA" u="sng" dirty="0">
                <a:solidFill>
                  <a:schemeClr val="tx1"/>
                </a:solidFill>
              </a:rPr>
              <a:t>2.5.1 القيادة الوراثية او المولودة</a:t>
            </a:r>
            <a:endParaRPr lang="he-IL"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385717" y="1146931"/>
            <a:ext cx="11420565" cy="5497975"/>
          </a:xfrm>
        </p:spPr>
        <p:txBody>
          <a:bodyPr>
            <a:normAutofit/>
          </a:bodyPr>
          <a:lstStyle/>
          <a:p>
            <a:r>
              <a:rPr lang="ar-LB" sz="3200" b="1" u="sng" dirty="0">
                <a:solidFill>
                  <a:schemeClr val="tx1"/>
                </a:solidFill>
              </a:rPr>
              <a:t>تعريف القيادة الوراثية</a:t>
            </a:r>
            <a:r>
              <a:rPr lang="ar-LB" sz="3200" dirty="0">
                <a:solidFill>
                  <a:schemeClr val="tx1"/>
                </a:solidFill>
              </a:rPr>
              <a:t>: الشخصية القيادية تخلق مع الانسان. </a:t>
            </a:r>
          </a:p>
          <a:p>
            <a:r>
              <a:rPr lang="ar-LB" sz="3200" dirty="0">
                <a:solidFill>
                  <a:schemeClr val="tx1"/>
                </a:solidFill>
              </a:rPr>
              <a:t>الانسان يخلق قائدًا ولا يُصبح قائدًا.</a:t>
            </a:r>
          </a:p>
          <a:p>
            <a:r>
              <a:rPr lang="ar-LB" sz="3200" dirty="0">
                <a:solidFill>
                  <a:schemeClr val="tx1"/>
                </a:solidFill>
              </a:rPr>
              <a:t>نستطيع ان نرى</a:t>
            </a:r>
            <a:r>
              <a:rPr lang="ar-SA" sz="3200" dirty="0">
                <a:solidFill>
                  <a:schemeClr val="tx1"/>
                </a:solidFill>
              </a:rPr>
              <a:t> ذلك في مجموعات الأطفال، حيث </a:t>
            </a:r>
            <a:r>
              <a:rPr lang="ar-LB" sz="3200" dirty="0">
                <a:solidFill>
                  <a:schemeClr val="tx1"/>
                </a:solidFill>
              </a:rPr>
              <a:t>يقوم </a:t>
            </a:r>
            <a:r>
              <a:rPr lang="ar-SA" sz="3200" dirty="0">
                <a:solidFill>
                  <a:schemeClr val="tx1"/>
                </a:solidFill>
              </a:rPr>
              <a:t>أحدهم </a:t>
            </a:r>
            <a:r>
              <a:rPr lang="ar-LB" sz="3200" dirty="0">
                <a:solidFill>
                  <a:schemeClr val="tx1"/>
                </a:solidFill>
              </a:rPr>
              <a:t>ب</a:t>
            </a:r>
            <a:r>
              <a:rPr lang="ar-SA" sz="3200" dirty="0">
                <a:solidFill>
                  <a:schemeClr val="tx1"/>
                </a:solidFill>
              </a:rPr>
              <a:t>قيادة المجموعة دون </a:t>
            </a:r>
            <a:r>
              <a:rPr lang="ar-LB" sz="3200" dirty="0">
                <a:solidFill>
                  <a:schemeClr val="tx1"/>
                </a:solidFill>
              </a:rPr>
              <a:t>ان</a:t>
            </a:r>
            <a:r>
              <a:rPr lang="ar-SA" sz="3200" dirty="0">
                <a:solidFill>
                  <a:schemeClr val="tx1"/>
                </a:solidFill>
              </a:rPr>
              <a:t> </a:t>
            </a:r>
            <a:r>
              <a:rPr lang="ar-LB" sz="3200" dirty="0">
                <a:solidFill>
                  <a:schemeClr val="tx1"/>
                </a:solidFill>
              </a:rPr>
              <a:t>يحضر درسًا واحدًا في </a:t>
            </a:r>
            <a:r>
              <a:rPr lang="ar-SA" sz="3200" dirty="0">
                <a:solidFill>
                  <a:schemeClr val="tx1"/>
                </a:solidFill>
              </a:rPr>
              <a:t>القيادة.</a:t>
            </a:r>
            <a:endParaRPr lang="ar-LB" sz="3200" dirty="0">
              <a:solidFill>
                <a:schemeClr val="tx1"/>
              </a:solidFill>
            </a:endParaRPr>
          </a:p>
          <a:p>
            <a:pPr marL="96838" indent="0">
              <a:buNone/>
            </a:pPr>
            <a:endParaRPr lang="he-IL" sz="3200" dirty="0"/>
          </a:p>
        </p:txBody>
      </p:sp>
    </p:spTree>
    <p:extLst>
      <p:ext uri="{BB962C8B-B14F-4D97-AF65-F5344CB8AC3E}">
        <p14:creationId xmlns:p14="http://schemas.microsoft.com/office/powerpoint/2010/main" val="752109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1954332" y="48710"/>
            <a:ext cx="9640976" cy="720000"/>
          </a:xfrm>
        </p:spPr>
        <p:txBody>
          <a:bodyPr/>
          <a:lstStyle/>
          <a:p>
            <a:r>
              <a:rPr lang="ar-LB" u="sng" dirty="0">
                <a:solidFill>
                  <a:schemeClr val="tx1"/>
                </a:solidFill>
              </a:rPr>
              <a:t>رأي المفكرين في القيادة الفطرية</a:t>
            </a:r>
            <a:endParaRPr lang="he-IL" u="sng" dirty="0">
              <a:solidFill>
                <a:schemeClr val="tx1"/>
              </a:solidFill>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385717" y="993028"/>
            <a:ext cx="11420565" cy="5497975"/>
          </a:xfrm>
        </p:spPr>
        <p:txBody>
          <a:bodyPr>
            <a:normAutofit/>
          </a:bodyPr>
          <a:lstStyle/>
          <a:p>
            <a:r>
              <a:rPr lang="ar-SA" sz="3200" dirty="0">
                <a:solidFill>
                  <a:schemeClr val="tx1"/>
                </a:solidFill>
              </a:rPr>
              <a:t>يعتقد أغلب المفكرين أن القدرات القيادية </a:t>
            </a:r>
            <a:r>
              <a:rPr lang="ar-LB" sz="3200" dirty="0">
                <a:solidFill>
                  <a:schemeClr val="tx1"/>
                </a:solidFill>
              </a:rPr>
              <a:t>تنمو في عقل الانسان </a:t>
            </a:r>
            <a:r>
              <a:rPr lang="ar-SA" sz="3200" dirty="0">
                <a:solidFill>
                  <a:schemeClr val="tx1"/>
                </a:solidFill>
              </a:rPr>
              <a:t>في السنوات السبع الأولى</a:t>
            </a:r>
            <a:r>
              <a:rPr lang="ar-LB" sz="3200" dirty="0">
                <a:solidFill>
                  <a:schemeClr val="tx1"/>
                </a:solidFill>
              </a:rPr>
              <a:t> من عمره.</a:t>
            </a:r>
          </a:p>
          <a:p>
            <a:r>
              <a:rPr lang="ar-LB" sz="3200" dirty="0">
                <a:solidFill>
                  <a:schemeClr val="tx1"/>
                </a:solidFill>
              </a:rPr>
              <a:t>يعتقدون ايضًا انه توجد </a:t>
            </a:r>
            <a:r>
              <a:rPr lang="ar-SA" sz="3200" dirty="0">
                <a:solidFill>
                  <a:schemeClr val="tx1"/>
                </a:solidFill>
              </a:rPr>
              <a:t>في أطفالنا </a:t>
            </a:r>
            <a:r>
              <a:rPr lang="ar-SA" sz="3200" u="sng" dirty="0">
                <a:solidFill>
                  <a:schemeClr val="tx1"/>
                </a:solidFill>
              </a:rPr>
              <a:t>طاقة </a:t>
            </a:r>
            <a:r>
              <a:rPr lang="ar-LB" sz="3200" u="sng" dirty="0">
                <a:solidFill>
                  <a:schemeClr val="tx1"/>
                </a:solidFill>
              </a:rPr>
              <a:t>كامنة</a:t>
            </a:r>
            <a:r>
              <a:rPr lang="ar-SA" sz="3200" u="sng" dirty="0">
                <a:solidFill>
                  <a:schemeClr val="tx1"/>
                </a:solidFill>
              </a:rPr>
              <a:t> </a:t>
            </a:r>
            <a:r>
              <a:rPr lang="ar-LB" sz="3200" dirty="0">
                <a:solidFill>
                  <a:schemeClr val="tx1"/>
                </a:solidFill>
              </a:rPr>
              <a:t>تسير </a:t>
            </a:r>
            <a:r>
              <a:rPr lang="ar-SA" sz="3200" dirty="0">
                <a:solidFill>
                  <a:schemeClr val="tx1"/>
                </a:solidFill>
              </a:rPr>
              <a:t>في </a:t>
            </a:r>
            <a:r>
              <a:rPr lang="ar-LB" sz="3200" dirty="0">
                <a:solidFill>
                  <a:schemeClr val="tx1"/>
                </a:solidFill>
              </a:rPr>
              <a:t>عروقهم</a:t>
            </a:r>
            <a:r>
              <a:rPr lang="ar-SA" sz="3200" dirty="0">
                <a:solidFill>
                  <a:schemeClr val="tx1"/>
                </a:solidFill>
              </a:rPr>
              <a:t>، </a:t>
            </a:r>
            <a:r>
              <a:rPr lang="ar-SA" sz="3200" u="sng" dirty="0">
                <a:solidFill>
                  <a:schemeClr val="tx1"/>
                </a:solidFill>
              </a:rPr>
              <a:t>وجدت </a:t>
            </a:r>
            <a:r>
              <a:rPr lang="ar-LB" sz="3200" u="sng" dirty="0">
                <a:solidFill>
                  <a:schemeClr val="tx1"/>
                </a:solidFill>
              </a:rPr>
              <a:t>لتنمو وليس </a:t>
            </a:r>
            <a:r>
              <a:rPr lang="ar-SA" sz="3200" u="sng" dirty="0">
                <a:solidFill>
                  <a:schemeClr val="tx1"/>
                </a:solidFill>
              </a:rPr>
              <a:t>لتذبل</a:t>
            </a:r>
            <a:r>
              <a:rPr lang="ar-SA" sz="3200" dirty="0">
                <a:solidFill>
                  <a:schemeClr val="tx1"/>
                </a:solidFill>
              </a:rPr>
              <a:t>، فإن لم </a:t>
            </a:r>
            <a:r>
              <a:rPr lang="ar-LB" sz="3200" dirty="0">
                <a:solidFill>
                  <a:schemeClr val="tx1"/>
                </a:solidFill>
              </a:rPr>
              <a:t>تنمو تكون قد </a:t>
            </a:r>
            <a:r>
              <a:rPr lang="ar-SA" sz="3200" dirty="0">
                <a:solidFill>
                  <a:schemeClr val="tx1"/>
                </a:solidFill>
              </a:rPr>
              <a:t>وماتت، </a:t>
            </a:r>
            <a:r>
              <a:rPr lang="ar-LB" sz="3200" dirty="0">
                <a:solidFill>
                  <a:schemeClr val="tx1"/>
                </a:solidFill>
              </a:rPr>
              <a:t>وتموت معها الصفات القيادية.</a:t>
            </a:r>
          </a:p>
          <a:p>
            <a:r>
              <a:rPr lang="ar-LB" sz="3200" b="1" u="sng" dirty="0">
                <a:solidFill>
                  <a:schemeClr val="tx1"/>
                </a:solidFill>
              </a:rPr>
              <a:t>مثال</a:t>
            </a:r>
            <a:r>
              <a:rPr lang="ar-LB" sz="3200" dirty="0">
                <a:solidFill>
                  <a:schemeClr val="tx1"/>
                </a:solidFill>
              </a:rPr>
              <a:t>: انسان ولد مع صفات قيادية لكن الظروف التي عاشها في طفولته لم تسمح له بتنميتها، فلم يُصب قائدًا. </a:t>
            </a:r>
            <a:endParaRPr lang="en-US" sz="3200" dirty="0">
              <a:solidFill>
                <a:schemeClr val="tx1"/>
              </a:solidFill>
            </a:endParaRPr>
          </a:p>
          <a:p>
            <a:pPr marL="96838" indent="0">
              <a:buNone/>
            </a:pPr>
            <a:endParaRPr lang="he-IL" sz="1800" dirty="0"/>
          </a:p>
        </p:txBody>
      </p:sp>
    </p:spTree>
    <p:extLst>
      <p:ext uri="{BB962C8B-B14F-4D97-AF65-F5344CB8AC3E}">
        <p14:creationId xmlns:p14="http://schemas.microsoft.com/office/powerpoint/2010/main" val="315242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1399</TotalTime>
  <Words>1433</Words>
  <Application>Microsoft Office PowerPoint</Application>
  <PresentationFormat>Widescreen</PresentationFormat>
  <Paragraphs>116</Paragraphs>
  <Slides>26</Slides>
  <Notes>2</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Varela Round</vt:lpstr>
      <vt:lpstr>ערכת נושא Office</vt:lpstr>
      <vt:lpstr>מערכת שידורים לאומית</vt:lpstr>
      <vt:lpstr>اسم الدرس: 2 القيادة</vt:lpstr>
      <vt:lpstr>اسم الفصل الدراسي</vt:lpstr>
      <vt:lpstr>ماذا سنتعلم اليوم ؟</vt:lpstr>
      <vt:lpstr>عرض فيديو لأشهر القادة في العالم </vt:lpstr>
      <vt:lpstr>PowerPoint Presentation</vt:lpstr>
      <vt:lpstr>تعريفات مهمة لفهم القيادة</vt:lpstr>
      <vt:lpstr>2.5.1 القيادة الوراثية او المولودة</vt:lpstr>
      <vt:lpstr>رأي المفكرين في القيادة الفطرية</vt:lpstr>
      <vt:lpstr>2.5.2 القيادة المقتبسة</vt:lpstr>
      <vt:lpstr>كيفية تطوير القيادة المقتبسة</vt:lpstr>
      <vt:lpstr>(تابع) كيفية تطوير القيادة المقتبسة</vt:lpstr>
      <vt:lpstr>(تابع) كيفية تطوير القيادة المقتبسة</vt:lpstr>
      <vt:lpstr>امثلة على نشأت بعض القادة المشهورين</vt:lpstr>
      <vt:lpstr>2.5.3 القيادة الظرفية او الوضعية</vt:lpstr>
      <vt:lpstr>الخلفية النظرية للقيادة الظرفية</vt:lpstr>
      <vt:lpstr>الأساليب التي وضعها هيرسي وبلنشارد</vt:lpstr>
      <vt:lpstr>العوامل الظرفية التي تؤثر على الأسلوب القيادي</vt:lpstr>
      <vt:lpstr>(تابع) العوامل الظرفية التي تؤثر على الأسلوب القيادي</vt:lpstr>
      <vt:lpstr>(تابع) العوامل الظرفية التي تؤثر على الأسلوب القيادي</vt:lpstr>
      <vt:lpstr>(تابع) العوامل الظرفية التي تؤثر على الأسلوب القيادي</vt:lpstr>
      <vt:lpstr>صعوبات تطبيق القيادة الظرفية</vt:lpstr>
      <vt:lpstr>ورقة عمل في مصادر القيادة</vt:lpstr>
      <vt:lpstr>سؤال للمراجعة</vt:lpstr>
      <vt:lpstr>النهاية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 כ ת שי דו ר י ם לאומית</dc:title>
  <dc:creator>user</dc:creator>
  <cp:lastModifiedBy>Sivan Shimshila</cp:lastModifiedBy>
  <cp:revision>98</cp:revision>
  <dcterms:created xsi:type="dcterms:W3CDTF">2020-03-29T10:04:01Z</dcterms:created>
  <dcterms:modified xsi:type="dcterms:W3CDTF">2020-04-06T08:06:23Z</dcterms:modified>
</cp:coreProperties>
</file>