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7" r:id="rId2"/>
    <p:sldId id="262" r:id="rId3"/>
    <p:sldId id="263" r:id="rId4"/>
    <p:sldId id="288" r:id="rId5"/>
    <p:sldId id="297" r:id="rId6"/>
    <p:sldId id="298" r:id="rId7"/>
    <p:sldId id="289" r:id="rId8"/>
    <p:sldId id="299" r:id="rId9"/>
    <p:sldId id="296" r:id="rId10"/>
    <p:sldId id="300" r:id="rId11"/>
    <p:sldId id="295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68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כ"ב/אדר/תש"ף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4211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85107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28435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66962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222630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0019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6248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752617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42793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5736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5441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7682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6061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66142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18153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כ"ב/אדר/תש"ף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מציאת חיתוך בדרך אלגברית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675206" y="998455"/>
            <a:ext cx="9000000" cy="540000"/>
          </a:xfrm>
        </p:spPr>
        <p:txBody>
          <a:bodyPr/>
          <a:lstStyle/>
          <a:p>
            <a:r>
              <a:rPr lang="he-IL" dirty="0"/>
              <a:t>דוגמה ג'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מלבן 6">
                <a:extLst>
                  <a:ext uri="{FF2B5EF4-FFF2-40B4-BE49-F238E27FC236}">
                    <a16:creationId xmlns:a16="http://schemas.microsoft.com/office/drawing/2014/main" id="{1A9AB8A2-BFA0-4434-A049-038B1FD12FD5}"/>
                  </a:ext>
                </a:extLst>
              </p:cNvPr>
              <p:cNvSpPr/>
              <p:nvPr/>
            </p:nvSpPr>
            <p:spPr>
              <a:xfrm>
                <a:off x="6281018" y="1366718"/>
                <a:ext cx="28405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e-IL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he-IL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he-IL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7" name="מלבן 6">
                <a:extLst>
                  <a:ext uri="{FF2B5EF4-FFF2-40B4-BE49-F238E27FC236}">
                    <a16:creationId xmlns:a16="http://schemas.microsoft.com/office/drawing/2014/main" id="{1A9AB8A2-BFA0-4434-A049-038B1FD12F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018" y="1366718"/>
                <a:ext cx="284052" cy="1053494"/>
              </a:xfrm>
              <a:prstGeom prst="rect">
                <a:avLst/>
              </a:prstGeom>
              <a:blipFill>
                <a:blip r:embed="rId3"/>
                <a:stretch>
                  <a:fillRect r="-85531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מלבן 9">
            <a:extLst>
              <a:ext uri="{FF2B5EF4-FFF2-40B4-BE49-F238E27FC236}">
                <a16:creationId xmlns:a16="http://schemas.microsoft.com/office/drawing/2014/main" id="{3929A3B9-06BD-4AFF-A288-F68639B6B832}"/>
              </a:ext>
            </a:extLst>
          </p:cNvPr>
          <p:cNvSpPr/>
          <p:nvPr/>
        </p:nvSpPr>
        <p:spPr>
          <a:xfrm>
            <a:off x="6707096" y="2524925"/>
            <a:ext cx="20093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לפי שיטת ההצבה: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לבן 2">
                <a:extLst>
                  <a:ext uri="{FF2B5EF4-FFF2-40B4-BE49-F238E27FC236}">
                    <a16:creationId xmlns:a16="http://schemas.microsoft.com/office/drawing/2014/main" id="{54AA6D0D-22D1-406C-8DD1-45364C8BB1CC}"/>
                  </a:ext>
                </a:extLst>
              </p:cNvPr>
              <p:cNvSpPr/>
              <p:nvPr/>
            </p:nvSpPr>
            <p:spPr>
              <a:xfrm>
                <a:off x="6281018" y="2935978"/>
                <a:ext cx="2840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e-IL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e-IL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e-IL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e-IL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he-IL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e-IL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e-IL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3" name="מלבן 2">
                <a:extLst>
                  <a:ext uri="{FF2B5EF4-FFF2-40B4-BE49-F238E27FC236}">
                    <a16:creationId xmlns:a16="http://schemas.microsoft.com/office/drawing/2014/main" id="{54AA6D0D-22D1-406C-8DD1-45364C8BB1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018" y="2935978"/>
                <a:ext cx="284052" cy="523220"/>
              </a:xfrm>
              <a:prstGeom prst="rect">
                <a:avLst/>
              </a:prstGeom>
              <a:blipFill>
                <a:blip r:embed="rId4"/>
                <a:stretch>
                  <a:fillRect r="-100851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תמונה 8">
            <a:extLst>
              <a:ext uri="{FF2B5EF4-FFF2-40B4-BE49-F238E27FC236}">
                <a16:creationId xmlns:a16="http://schemas.microsoft.com/office/drawing/2014/main" id="{47F5BDF9-FFAE-4B8D-B312-A84075BBF43C}"/>
              </a:ext>
            </a:extLst>
          </p:cNvPr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9006" y="1252025"/>
            <a:ext cx="5886199" cy="3898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06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חשוב לזכור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3882682" y="1560863"/>
            <a:ext cx="4155415" cy="540000"/>
          </a:xfrm>
        </p:spPr>
        <p:txBody>
          <a:bodyPr/>
          <a:lstStyle/>
          <a:p>
            <a:r>
              <a:rPr lang="he-IL" sz="3600" dirty="0"/>
              <a:t>שילוב הוא המפתח!</a:t>
            </a:r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4"/>
          </p:nvPr>
        </p:nvSpPr>
        <p:spPr>
          <a:xfrm>
            <a:off x="1837569" y="2161779"/>
            <a:ext cx="9000000" cy="415251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he-IL" sz="3200" dirty="0"/>
              <a:t>פתרון מערכת המשוואות בדרך אלגברית </a:t>
            </a:r>
            <a:r>
              <a:rPr lang="he-IL" sz="3200" b="1" dirty="0"/>
              <a:t>חייב להיות כרוך בפתרון גרפי וביכולת לשרטט אפילו בקווים כלליים את הפרבולה והישר.</a:t>
            </a:r>
          </a:p>
        </p:txBody>
      </p:sp>
    </p:spTree>
    <p:extLst>
      <p:ext uri="{BB962C8B-B14F-4D97-AF65-F5344CB8AC3E}">
        <p14:creationId xmlns:p14="http://schemas.microsoft.com/office/powerpoint/2010/main" val="2909536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מצב הדדי בין פרבולה לישר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418342" y="1085233"/>
            <a:ext cx="9000000" cy="540000"/>
          </a:xfrm>
        </p:spPr>
        <p:txBody>
          <a:bodyPr/>
          <a:lstStyle/>
          <a:p>
            <a:r>
              <a:rPr lang="he-IL" dirty="0"/>
              <a:t>מקרה א' – 2 נקודות חיתוך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/>
              <p:nvPr/>
            </p:nvSpPr>
            <p:spPr>
              <a:xfrm>
                <a:off x="6926749" y="1646266"/>
                <a:ext cx="28405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e-IL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e-IL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he-IL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he-IL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6749" y="1646266"/>
                <a:ext cx="284052" cy="1053494"/>
              </a:xfrm>
              <a:prstGeom prst="rect">
                <a:avLst/>
              </a:prstGeom>
              <a:blipFill>
                <a:blip r:embed="rId3"/>
                <a:stretch>
                  <a:fillRect r="-361702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תמונה 6">
            <a:extLst>
              <a:ext uri="{FF2B5EF4-FFF2-40B4-BE49-F238E27FC236}">
                <a16:creationId xmlns:a16="http://schemas.microsoft.com/office/drawing/2014/main" id="{BA5B5621-F625-4612-A019-B9A025E7BD4E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15205" y="1185681"/>
            <a:ext cx="6110677" cy="4317086"/>
          </a:xfrm>
          <a:prstGeom prst="rect">
            <a:avLst/>
          </a:prstGeom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id="{0D96BE88-65AC-4B3E-ABCB-F2539123E07F}"/>
              </a:ext>
            </a:extLst>
          </p:cNvPr>
          <p:cNvSpPr/>
          <p:nvPr/>
        </p:nvSpPr>
        <p:spPr>
          <a:xfrm>
            <a:off x="7398753" y="2816706"/>
            <a:ext cx="427645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כאשר קיימים 2 ערכי איקס מפתרון מערכת המשוואות, הרי שהפרבולה והישר </a:t>
            </a:r>
            <a:r>
              <a:rPr lang="he-IL" sz="2000" b="1" dirty="0">
                <a:solidFill>
                  <a:srgbClr val="002060"/>
                </a:solidFill>
                <a:cs typeface="Varela Round" pitchFamily="2" charset="-79"/>
              </a:rPr>
              <a:t>נחתכים</a:t>
            </a: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 בשתי נקודות שונות.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חשוב לזהות ולצפות מצב זה עוד לפני הפתרון האלגברי!</a:t>
            </a:r>
          </a:p>
          <a:p>
            <a:r>
              <a:rPr lang="he-IL" dirty="0">
                <a:solidFill>
                  <a:srgbClr val="002060"/>
                </a:solidFill>
                <a:cs typeface="Varela Round" pitchFamily="2" charset="-79"/>
              </a:rPr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46096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מצב הדדי בין פרבולה לישר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418342" y="1085233"/>
            <a:ext cx="9000000" cy="540000"/>
          </a:xfrm>
        </p:spPr>
        <p:txBody>
          <a:bodyPr/>
          <a:lstStyle/>
          <a:p>
            <a:r>
              <a:rPr lang="he-IL" dirty="0"/>
              <a:t>מקרה ב' – נקודת חיתוך אחת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/>
              <p:nvPr/>
            </p:nvSpPr>
            <p:spPr>
              <a:xfrm>
                <a:off x="7398753" y="1694222"/>
                <a:ext cx="28405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e-IL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he-IL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he-IL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8753" y="1694222"/>
                <a:ext cx="284052" cy="1053494"/>
              </a:xfrm>
              <a:prstGeom prst="rect">
                <a:avLst/>
              </a:prstGeom>
              <a:blipFill>
                <a:blip r:embed="rId3"/>
                <a:stretch>
                  <a:fillRect r="-65217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מלבן 2">
            <a:extLst>
              <a:ext uri="{FF2B5EF4-FFF2-40B4-BE49-F238E27FC236}">
                <a16:creationId xmlns:a16="http://schemas.microsoft.com/office/drawing/2014/main" id="{0D96BE88-65AC-4B3E-ABCB-F2539123E07F}"/>
              </a:ext>
            </a:extLst>
          </p:cNvPr>
          <p:cNvSpPr/>
          <p:nvPr/>
        </p:nvSpPr>
        <p:spPr>
          <a:xfrm>
            <a:off x="7398753" y="2816706"/>
            <a:ext cx="427645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כאשר מפתרון מערכת המשוואות נקבל נקודת מגע אחת, נאמר שהפרבולה </a:t>
            </a:r>
            <a:r>
              <a:rPr lang="he-IL" sz="2000" b="1" dirty="0">
                <a:solidFill>
                  <a:srgbClr val="002060"/>
                </a:solidFill>
                <a:cs typeface="Varela Round" pitchFamily="2" charset="-79"/>
              </a:rPr>
              <a:t>משיקה</a:t>
            </a: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 לישר.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חשוב לזהות ולצפות מצב זה עוד לפני הפתרון האלגברי!</a:t>
            </a:r>
          </a:p>
          <a:p>
            <a:r>
              <a:rPr lang="he-IL" dirty="0">
                <a:solidFill>
                  <a:srgbClr val="002060"/>
                </a:solidFill>
                <a:cs typeface="Varela Round" pitchFamily="2" charset="-79"/>
              </a:rPr>
              <a:t> </a:t>
            </a:r>
            <a:endParaRPr lang="he-IL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D28C3971-ACDC-4051-9E3F-C76A7ED618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481" y="1631332"/>
            <a:ext cx="6947320" cy="4147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600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מצב הדדי בין פרבולה לישר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418342" y="1085233"/>
            <a:ext cx="9000000" cy="540000"/>
          </a:xfrm>
        </p:spPr>
        <p:txBody>
          <a:bodyPr/>
          <a:lstStyle/>
          <a:p>
            <a:r>
              <a:rPr lang="he-IL" dirty="0"/>
              <a:t>מקרה ב' – אין חיתוך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/>
              <p:nvPr/>
            </p:nvSpPr>
            <p:spPr>
              <a:xfrm>
                <a:off x="7398753" y="1694222"/>
                <a:ext cx="28405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e-IL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he-IL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he-IL" sz="28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he-IL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8753" y="1694222"/>
                <a:ext cx="284052" cy="1053494"/>
              </a:xfrm>
              <a:prstGeom prst="rect">
                <a:avLst/>
              </a:prstGeom>
              <a:blipFill>
                <a:blip r:embed="rId3"/>
                <a:stretch>
                  <a:fillRect r="-94347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מלבן 2">
            <a:extLst>
              <a:ext uri="{FF2B5EF4-FFF2-40B4-BE49-F238E27FC236}">
                <a16:creationId xmlns:a16="http://schemas.microsoft.com/office/drawing/2014/main" id="{0D96BE88-65AC-4B3E-ABCB-F2539123E07F}"/>
              </a:ext>
            </a:extLst>
          </p:cNvPr>
          <p:cNvSpPr/>
          <p:nvPr/>
        </p:nvSpPr>
        <p:spPr>
          <a:xfrm>
            <a:off x="7398753" y="2816706"/>
            <a:ext cx="427645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כאשר מפתרון מערכת המשוואות נקבל נקודת מגע אחת, נאמר שהפרבולה </a:t>
            </a:r>
            <a:r>
              <a:rPr lang="he-IL" sz="2000" b="1" dirty="0">
                <a:solidFill>
                  <a:srgbClr val="002060"/>
                </a:solidFill>
                <a:cs typeface="Varela Round" pitchFamily="2" charset="-79"/>
              </a:rPr>
              <a:t>משיקה</a:t>
            </a: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 לישר.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חשוב לזהות ולצפות מצב זה עוד לפני הפתרון האלגברי!</a:t>
            </a:r>
          </a:p>
          <a:p>
            <a:r>
              <a:rPr lang="he-IL" dirty="0">
                <a:solidFill>
                  <a:srgbClr val="002060"/>
                </a:solidFill>
                <a:cs typeface="Varela Round" pitchFamily="2" charset="-79"/>
              </a:rPr>
              <a:t> </a:t>
            </a:r>
            <a:endParaRPr lang="he-IL" dirty="0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8CF0E662-469D-437A-9970-18C2CA9098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119" y="1298728"/>
            <a:ext cx="7156634" cy="4295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460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תרגול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418342" y="780285"/>
            <a:ext cx="9000000" cy="540000"/>
          </a:xfrm>
        </p:spPr>
        <p:txBody>
          <a:bodyPr/>
          <a:lstStyle/>
          <a:p>
            <a:r>
              <a:rPr lang="he-IL" dirty="0"/>
              <a:t>תרגיל א'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/>
              <p:nvPr/>
            </p:nvSpPr>
            <p:spPr>
              <a:xfrm>
                <a:off x="630045" y="1167475"/>
                <a:ext cx="28405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e-IL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he-IL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he-IL" sz="28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e-IL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he-IL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45" y="1167475"/>
                <a:ext cx="284052" cy="1053494"/>
              </a:xfrm>
              <a:prstGeom prst="rect">
                <a:avLst/>
              </a:prstGeom>
              <a:blipFill>
                <a:blip r:embed="rId3"/>
                <a:stretch>
                  <a:fillRect r="-94255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תמונה 3">
            <a:extLst>
              <a:ext uri="{FF2B5EF4-FFF2-40B4-BE49-F238E27FC236}">
                <a16:creationId xmlns:a16="http://schemas.microsoft.com/office/drawing/2014/main" id="{7B5BF017-7A84-44FE-A0CE-A7ECC93034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6066" y="1414152"/>
            <a:ext cx="5792276" cy="488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75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תרגול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418342" y="780285"/>
            <a:ext cx="9000000" cy="540000"/>
          </a:xfrm>
        </p:spPr>
        <p:txBody>
          <a:bodyPr/>
          <a:lstStyle/>
          <a:p>
            <a:r>
              <a:rPr lang="he-IL" dirty="0"/>
              <a:t>תרגיל א'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/>
              <p:nvPr/>
            </p:nvSpPr>
            <p:spPr>
              <a:xfrm>
                <a:off x="630045" y="1167475"/>
                <a:ext cx="28405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e-IL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he-IL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he-IL" sz="28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e-IL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he-IL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45" y="1167475"/>
                <a:ext cx="284052" cy="1053494"/>
              </a:xfrm>
              <a:prstGeom prst="rect">
                <a:avLst/>
              </a:prstGeom>
              <a:blipFill>
                <a:blip r:embed="rId3"/>
                <a:stretch>
                  <a:fillRect r="-94255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712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תרגול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418342" y="780285"/>
            <a:ext cx="9000000" cy="540000"/>
          </a:xfrm>
        </p:spPr>
        <p:txBody>
          <a:bodyPr/>
          <a:lstStyle/>
          <a:p>
            <a:r>
              <a:rPr lang="he-IL" dirty="0"/>
              <a:t>תרגיל ב'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/>
              <p:nvPr/>
            </p:nvSpPr>
            <p:spPr>
              <a:xfrm>
                <a:off x="630045" y="1167475"/>
                <a:ext cx="28405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e-IL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he-IL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he-IL" sz="28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he-IL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45" y="1167475"/>
                <a:ext cx="284052" cy="1053494"/>
              </a:xfrm>
              <a:prstGeom prst="rect">
                <a:avLst/>
              </a:prstGeom>
              <a:blipFill>
                <a:blip r:embed="rId3"/>
                <a:stretch>
                  <a:fillRect r="-85106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תמונה 3">
            <a:extLst>
              <a:ext uri="{FF2B5EF4-FFF2-40B4-BE49-F238E27FC236}">
                <a16:creationId xmlns:a16="http://schemas.microsoft.com/office/drawing/2014/main" id="{7B5BF017-7A84-44FE-A0CE-A7ECC93034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6066" y="1414152"/>
            <a:ext cx="5792276" cy="4887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98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תרגול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418342" y="780285"/>
            <a:ext cx="9000000" cy="540000"/>
          </a:xfrm>
        </p:spPr>
        <p:txBody>
          <a:bodyPr/>
          <a:lstStyle/>
          <a:p>
            <a:r>
              <a:rPr lang="he-IL" dirty="0"/>
              <a:t>תרגיל ב'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8B9B6671-373A-4268-8F59-65446A1E986B}"/>
                  </a:ext>
                </a:extLst>
              </p:cNvPr>
              <p:cNvSpPr/>
              <p:nvPr/>
            </p:nvSpPr>
            <p:spPr>
              <a:xfrm>
                <a:off x="630045" y="1167475"/>
                <a:ext cx="28405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e-IL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he-IL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he-IL" sz="2800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e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he-IL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8B9B6671-373A-4268-8F59-65446A1E98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45" y="1167475"/>
                <a:ext cx="284052" cy="1053494"/>
              </a:xfrm>
              <a:prstGeom prst="rect">
                <a:avLst/>
              </a:prstGeom>
              <a:blipFill>
                <a:blip r:embed="rId3"/>
                <a:stretch>
                  <a:fillRect r="-85106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140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תרגול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418342" y="780285"/>
            <a:ext cx="9000000" cy="540000"/>
          </a:xfrm>
        </p:spPr>
        <p:txBody>
          <a:bodyPr/>
          <a:lstStyle/>
          <a:p>
            <a:r>
              <a:rPr lang="he-IL" dirty="0"/>
              <a:t>תרגיל ג'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7B5BF017-7A84-44FE-A0CE-A7ECC9303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6066" y="1414152"/>
            <a:ext cx="5792276" cy="48874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B3D79596-3F62-4F05-9967-E1A2AB2D7D2F}"/>
                  </a:ext>
                </a:extLst>
              </p:cNvPr>
              <p:cNvSpPr/>
              <p:nvPr/>
            </p:nvSpPr>
            <p:spPr>
              <a:xfrm>
                <a:off x="630045" y="1167475"/>
                <a:ext cx="28405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e-IL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he-IL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e-IL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he-IL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B3D79596-3F62-4F05-9967-E1A2AB2D7D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45" y="1167475"/>
                <a:ext cx="284052" cy="1053494"/>
              </a:xfrm>
              <a:prstGeom prst="rect">
                <a:avLst/>
              </a:prstGeom>
              <a:blipFill>
                <a:blip r:embed="rId4"/>
                <a:stretch>
                  <a:fillRect r="-94255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972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גרף פרבולה וקו ישר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מתמטיקה כיתה ט'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אייל שלמה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תרגול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418342" y="780285"/>
            <a:ext cx="9000000" cy="540000"/>
          </a:xfrm>
        </p:spPr>
        <p:txBody>
          <a:bodyPr/>
          <a:lstStyle/>
          <a:p>
            <a:r>
              <a:rPr lang="he-IL" dirty="0"/>
              <a:t>תרגיל ג'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8B9B6671-373A-4268-8F59-65446A1E986B}"/>
                  </a:ext>
                </a:extLst>
              </p:cNvPr>
              <p:cNvSpPr/>
              <p:nvPr/>
            </p:nvSpPr>
            <p:spPr>
              <a:xfrm>
                <a:off x="630045" y="1167475"/>
                <a:ext cx="28405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e-IL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he-IL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e-IL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he-IL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6" name="מלבן 5">
                <a:extLst>
                  <a:ext uri="{FF2B5EF4-FFF2-40B4-BE49-F238E27FC236}">
                    <a16:creationId xmlns:a16="http://schemas.microsoft.com/office/drawing/2014/main" id="{8B9B6671-373A-4268-8F59-65446A1E98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45" y="1167475"/>
                <a:ext cx="284052" cy="1053494"/>
              </a:xfrm>
              <a:prstGeom prst="rect">
                <a:avLst/>
              </a:prstGeom>
              <a:blipFill>
                <a:blip r:embed="rId3"/>
                <a:stretch>
                  <a:fillRect r="-94255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1531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5" y="1185681"/>
            <a:ext cx="9000000" cy="54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[פירוט נושאי הלימוד]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9000000" cy="4152517"/>
          </a:xfrm>
        </p:spPr>
        <p:txBody>
          <a:bodyPr/>
          <a:lstStyle/>
          <a:p>
            <a:pPr lvl="0"/>
            <a:endParaRPr lang="he-IL" dirty="0"/>
          </a:p>
          <a:p>
            <a:pPr lvl="0">
              <a:lnSpc>
                <a:spcPct val="150000"/>
              </a:lnSpc>
            </a:pPr>
            <a:r>
              <a:rPr lang="he-IL" dirty="0"/>
              <a:t>חזרה על תיאור גרפי של פרבולה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he-IL" dirty="0"/>
              <a:t>שרטוט פרבולה במערכת צירים בצורה איכותית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he-IL" dirty="0"/>
              <a:t>מציאת נקודת חיתוך בין פרבולה וישר על ידי חישוב אלגברי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he-IL" dirty="0"/>
              <a:t>מציאת נקודת חיתוך בין פרובלה וישר על ידי תיאור גרפי</a:t>
            </a:r>
            <a:endParaRPr lang="en-US" dirty="0"/>
          </a:p>
          <a:p>
            <a:pPr lvl="0">
              <a:lnSpc>
                <a:spcPct val="150000"/>
              </a:lnSpc>
            </a:pPr>
            <a:r>
              <a:rPr lang="he-IL" dirty="0"/>
              <a:t>מצב הדדי בין פרבולה וישר</a:t>
            </a:r>
            <a:endParaRPr lang="en-US" dirty="0"/>
          </a:p>
          <a:p>
            <a:pPr>
              <a:lnSpc>
                <a:spcPct val="200000"/>
              </a:lnSpc>
            </a:pP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שרטוט איכותי של פונקציה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קו ישר , פרבולה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>
            <a:extLst>
              <a:ext uri="{FF2B5EF4-FFF2-40B4-BE49-F238E27FC236}">
                <a16:creationId xmlns:a16="http://schemas.microsoft.com/office/drawing/2014/main" id="{7697F74F-FDF6-4B83-89CC-794AC963A7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16" y="638617"/>
            <a:ext cx="6807454" cy="4707106"/>
          </a:xfrm>
          <a:prstGeom prst="rect">
            <a:avLst/>
          </a:prstGeom>
        </p:spPr>
      </p:pic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648344" y="1075966"/>
            <a:ext cx="9000000" cy="540000"/>
          </a:xfrm>
        </p:spPr>
        <p:txBody>
          <a:bodyPr/>
          <a:lstStyle/>
          <a:p>
            <a:r>
              <a:rPr lang="he-IL" b="0" dirty="0"/>
              <a:t>שרטוט </a:t>
            </a:r>
            <a:r>
              <a:rPr lang="he-IL" dirty="0"/>
              <a:t>איכותי</a:t>
            </a:r>
            <a:r>
              <a:rPr lang="he-IL" b="0" dirty="0"/>
              <a:t> של קו ישר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/>
              <p:nvPr/>
            </p:nvSpPr>
            <p:spPr>
              <a:xfrm>
                <a:off x="9211354" y="1997960"/>
                <a:ext cx="2840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2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he-IL" sz="28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280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e-IL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e-IL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2800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1354" y="1997960"/>
                <a:ext cx="284052" cy="523220"/>
              </a:xfrm>
              <a:prstGeom prst="rect">
                <a:avLst/>
              </a:prstGeom>
              <a:blipFill>
                <a:blip r:embed="rId4"/>
                <a:stretch>
                  <a:fillRect r="-51063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מלבן 4">
                <a:extLst>
                  <a:ext uri="{FF2B5EF4-FFF2-40B4-BE49-F238E27FC236}">
                    <a16:creationId xmlns:a16="http://schemas.microsoft.com/office/drawing/2014/main" id="{45005662-96B8-411C-918B-952A7A2938B3}"/>
                  </a:ext>
                </a:extLst>
              </p:cNvPr>
              <p:cNvSpPr/>
              <p:nvPr/>
            </p:nvSpPr>
            <p:spPr>
              <a:xfrm>
                <a:off x="9211354" y="2709467"/>
                <a:ext cx="2840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he-IL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28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e-IL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e-IL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e-IL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he-IL" sz="2800" dirty="0">
                  <a:solidFill>
                    <a:prstClr val="black"/>
                  </a:solidFill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5" name="מלבן 4">
                <a:extLst>
                  <a:ext uri="{FF2B5EF4-FFF2-40B4-BE49-F238E27FC236}">
                    <a16:creationId xmlns:a16="http://schemas.microsoft.com/office/drawing/2014/main" id="{45005662-96B8-411C-918B-952A7A2938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1354" y="2709467"/>
                <a:ext cx="284052" cy="523220"/>
              </a:xfrm>
              <a:prstGeom prst="rect">
                <a:avLst/>
              </a:prstGeom>
              <a:blipFill>
                <a:blip r:embed="rId5"/>
                <a:stretch>
                  <a:fillRect r="-53829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מלבן 10">
                <a:extLst>
                  <a:ext uri="{FF2B5EF4-FFF2-40B4-BE49-F238E27FC236}">
                    <a16:creationId xmlns:a16="http://schemas.microsoft.com/office/drawing/2014/main" id="{0D80709C-197F-4D6A-9F55-6F37E967B457}"/>
                  </a:ext>
                </a:extLst>
              </p:cNvPr>
              <p:cNvSpPr/>
              <p:nvPr/>
            </p:nvSpPr>
            <p:spPr>
              <a:xfrm>
                <a:off x="9268688" y="3456676"/>
                <a:ext cx="2840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he-IL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e-IL" sz="28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he-IL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e-IL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e-IL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he-IL" sz="2800" dirty="0">
                  <a:solidFill>
                    <a:prstClr val="black"/>
                  </a:solidFill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11" name="מלבן 10">
                <a:extLst>
                  <a:ext uri="{FF2B5EF4-FFF2-40B4-BE49-F238E27FC236}">
                    <a16:creationId xmlns:a16="http://schemas.microsoft.com/office/drawing/2014/main" id="{0D80709C-197F-4D6A-9F55-6F37E967B4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8688" y="3456676"/>
                <a:ext cx="284052" cy="523220"/>
              </a:xfrm>
              <a:prstGeom prst="rect">
                <a:avLst/>
              </a:prstGeom>
              <a:blipFill>
                <a:blip r:embed="rId6"/>
                <a:stretch>
                  <a:fillRect r="-51489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מלבן 11">
            <a:extLst>
              <a:ext uri="{FF2B5EF4-FFF2-40B4-BE49-F238E27FC236}">
                <a16:creationId xmlns:a16="http://schemas.microsoft.com/office/drawing/2014/main" id="{ECA4E972-278F-4CAE-B1FA-F44FFF76CDFC}"/>
              </a:ext>
            </a:extLst>
          </p:cNvPr>
          <p:cNvSpPr/>
          <p:nvPr/>
        </p:nvSpPr>
        <p:spPr>
          <a:xfrm>
            <a:off x="7445721" y="3979896"/>
            <a:ext cx="3815318" cy="2239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rgbClr val="002060"/>
                </a:solidFill>
                <a:cs typeface="Varela Round" pitchFamily="2" charset="-79"/>
              </a:rPr>
              <a:t>דגש להבנת משמעות האיבר החופשי </a:t>
            </a:r>
            <a:r>
              <a:rPr lang="en-US" sz="2400" dirty="0">
                <a:solidFill>
                  <a:srgbClr val="002060"/>
                </a:solidFill>
                <a:cs typeface="Varela Round" pitchFamily="2" charset="-79"/>
              </a:rPr>
              <a:t>b</a:t>
            </a:r>
            <a:endParaRPr lang="he-IL" sz="2400" dirty="0">
              <a:solidFill>
                <a:srgbClr val="002060"/>
              </a:solidFill>
              <a:cs typeface="Varela Round" pitchFamily="2" charset="-79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rgbClr val="002060"/>
                </a:solidFill>
                <a:cs typeface="Varela Round" pitchFamily="2" charset="-79"/>
              </a:rPr>
              <a:t>הבנת משמעות השיפוע לפי שיטת "המדרגות"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2021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612446" y="617636"/>
            <a:ext cx="9000000" cy="540000"/>
          </a:xfrm>
        </p:spPr>
        <p:txBody>
          <a:bodyPr/>
          <a:lstStyle/>
          <a:p>
            <a:r>
              <a:rPr lang="he-IL" b="0" dirty="0"/>
              <a:t>שרטוט </a:t>
            </a:r>
            <a:r>
              <a:rPr lang="he-IL" dirty="0"/>
              <a:t>איכותי</a:t>
            </a:r>
            <a:r>
              <a:rPr lang="he-IL" b="0" dirty="0"/>
              <a:t> של פרבולה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/>
              <p:nvPr/>
            </p:nvSpPr>
            <p:spPr>
              <a:xfrm>
                <a:off x="8704918" y="1846575"/>
                <a:ext cx="2840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28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he-IL" sz="280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he-IL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e-IL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4918" y="1846575"/>
                <a:ext cx="284052" cy="523220"/>
              </a:xfrm>
              <a:prstGeom prst="rect">
                <a:avLst/>
              </a:prstGeom>
              <a:blipFill>
                <a:blip r:embed="rId3"/>
                <a:stretch>
                  <a:fillRect r="-79148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מלבן 4">
                <a:extLst>
                  <a:ext uri="{FF2B5EF4-FFF2-40B4-BE49-F238E27FC236}">
                    <a16:creationId xmlns:a16="http://schemas.microsoft.com/office/drawing/2014/main" id="{45005662-96B8-411C-918B-952A7A2938B3}"/>
                  </a:ext>
                </a:extLst>
              </p:cNvPr>
              <p:cNvSpPr/>
              <p:nvPr/>
            </p:nvSpPr>
            <p:spPr>
              <a:xfrm>
                <a:off x="8704918" y="2429002"/>
                <a:ext cx="2840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he-IL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e-IL" sz="2800" dirty="0">
                  <a:solidFill>
                    <a:prstClr val="black"/>
                  </a:solidFill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5" name="מלבן 4">
                <a:extLst>
                  <a:ext uri="{FF2B5EF4-FFF2-40B4-BE49-F238E27FC236}">
                    <a16:creationId xmlns:a16="http://schemas.microsoft.com/office/drawing/2014/main" id="{45005662-96B8-411C-918B-952A7A2938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4918" y="2429002"/>
                <a:ext cx="284052" cy="523220"/>
              </a:xfrm>
              <a:prstGeom prst="rect">
                <a:avLst/>
              </a:prstGeom>
              <a:blipFill>
                <a:blip r:embed="rId4"/>
                <a:stretch>
                  <a:fillRect r="-61276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מלבן 10">
                <a:extLst>
                  <a:ext uri="{FF2B5EF4-FFF2-40B4-BE49-F238E27FC236}">
                    <a16:creationId xmlns:a16="http://schemas.microsoft.com/office/drawing/2014/main" id="{0D80709C-197F-4D6A-9F55-6F37E967B457}"/>
                  </a:ext>
                </a:extLst>
              </p:cNvPr>
              <p:cNvSpPr/>
              <p:nvPr/>
            </p:nvSpPr>
            <p:spPr>
              <a:xfrm>
                <a:off x="8704918" y="3079095"/>
                <a:ext cx="2840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he-IL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e-IL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he-IL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e-IL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2800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he-IL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e-IL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e-IL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he-IL" sz="2800" dirty="0">
                  <a:solidFill>
                    <a:prstClr val="black"/>
                  </a:solidFill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11" name="מלבן 10">
                <a:extLst>
                  <a:ext uri="{FF2B5EF4-FFF2-40B4-BE49-F238E27FC236}">
                    <a16:creationId xmlns:a16="http://schemas.microsoft.com/office/drawing/2014/main" id="{0D80709C-197F-4D6A-9F55-6F37E967B4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4918" y="3079095"/>
                <a:ext cx="284052" cy="523220"/>
              </a:xfrm>
              <a:prstGeom prst="rect">
                <a:avLst/>
              </a:prstGeom>
              <a:blipFill>
                <a:blip r:embed="rId5"/>
                <a:stretch>
                  <a:fillRect r="-88510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מלבן 11">
            <a:extLst>
              <a:ext uri="{FF2B5EF4-FFF2-40B4-BE49-F238E27FC236}">
                <a16:creationId xmlns:a16="http://schemas.microsoft.com/office/drawing/2014/main" id="{ECA4E972-278F-4CAE-B1FA-F44FFF76CDFC}"/>
              </a:ext>
            </a:extLst>
          </p:cNvPr>
          <p:cNvSpPr/>
          <p:nvPr/>
        </p:nvSpPr>
        <p:spPr>
          <a:xfrm>
            <a:off x="8342142" y="3696013"/>
            <a:ext cx="3228386" cy="142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דגש </a:t>
            </a:r>
            <a:r>
              <a:rPr lang="he-IL" sz="2000" dirty="0">
                <a:solidFill>
                  <a:srgbClr val="FF0000"/>
                </a:solidFill>
                <a:cs typeface="Varela Round" pitchFamily="2" charset="-79"/>
              </a:rPr>
              <a:t>לזיהוי ייצוג </a:t>
            </a: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הפרבולה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מיומנות אלגברית </a:t>
            </a:r>
            <a:r>
              <a:rPr lang="he-IL" sz="2000" dirty="0">
                <a:solidFill>
                  <a:srgbClr val="FF0000"/>
                </a:solidFill>
                <a:cs typeface="Varela Round" pitchFamily="2" charset="-79"/>
              </a:rPr>
              <a:t>בפירוק לגורמים.</a:t>
            </a:r>
            <a:endParaRPr lang="he-IL" sz="1600" dirty="0">
              <a:solidFill>
                <a:srgbClr val="FF0000"/>
              </a:solidFill>
            </a:endParaRP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3D216102-026F-444C-B8CB-5237B39F92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9976" y="1477108"/>
            <a:ext cx="8217131" cy="404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מציאת חיתוך בדרך אלגברית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418342" y="1085233"/>
            <a:ext cx="9000000" cy="540000"/>
          </a:xfrm>
        </p:spPr>
        <p:txBody>
          <a:bodyPr/>
          <a:lstStyle/>
          <a:p>
            <a:r>
              <a:rPr lang="he-IL" dirty="0"/>
              <a:t>דוגמה א'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/>
              <p:nvPr/>
            </p:nvSpPr>
            <p:spPr>
              <a:xfrm>
                <a:off x="7322180" y="1251307"/>
                <a:ext cx="28405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e-IL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e-IL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he-IL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he-IL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180" y="1251307"/>
                <a:ext cx="284052" cy="1053494"/>
              </a:xfrm>
              <a:prstGeom prst="rect">
                <a:avLst/>
              </a:prstGeom>
              <a:blipFill>
                <a:blip r:embed="rId3"/>
                <a:stretch>
                  <a:fillRect r="-361702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תמונה 6">
            <a:extLst>
              <a:ext uri="{FF2B5EF4-FFF2-40B4-BE49-F238E27FC236}">
                <a16:creationId xmlns:a16="http://schemas.microsoft.com/office/drawing/2014/main" id="{BA5B5621-F625-4612-A019-B9A025E7BD4E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15205" y="1185681"/>
            <a:ext cx="6110677" cy="4317086"/>
          </a:xfrm>
          <a:prstGeom prst="rect">
            <a:avLst/>
          </a:prstGeom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id="{0D96BE88-65AC-4B3E-ABCB-F2539123E07F}"/>
              </a:ext>
            </a:extLst>
          </p:cNvPr>
          <p:cNvSpPr/>
          <p:nvPr/>
        </p:nvSpPr>
        <p:spPr>
          <a:xfrm>
            <a:off x="7210801" y="2338405"/>
            <a:ext cx="427645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כדי למצוא נקודת חיתוך של פרבולה וישר נפתור את מערכת המשוואות כפי שלמדנו בכיתה ח').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חשוב לזהות באופן כללי את מבנה הישר והפרבולה כדי לבצע בקרה על הפתרון ולקבל כלי נוסף לארגז הכלים שלנו.</a:t>
            </a:r>
          </a:p>
          <a:p>
            <a:r>
              <a:rPr lang="he-IL" dirty="0">
                <a:solidFill>
                  <a:srgbClr val="002060"/>
                </a:solidFill>
                <a:cs typeface="Varela Round" pitchFamily="2" charset="-79"/>
              </a:rPr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מציאת חיתוך בדרך אלגברית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418342" y="1085233"/>
            <a:ext cx="9000000" cy="540000"/>
          </a:xfrm>
        </p:spPr>
        <p:txBody>
          <a:bodyPr/>
          <a:lstStyle/>
          <a:p>
            <a:r>
              <a:rPr lang="he-IL" dirty="0"/>
              <a:t>דוגמה א'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/>
              <p:nvPr/>
            </p:nvSpPr>
            <p:spPr>
              <a:xfrm>
                <a:off x="7322180" y="1251307"/>
                <a:ext cx="28405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e-IL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e-IL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he-IL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he-IL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2" name="מלבן 1">
                <a:extLst>
                  <a:ext uri="{FF2B5EF4-FFF2-40B4-BE49-F238E27FC236}">
                    <a16:creationId xmlns:a16="http://schemas.microsoft.com/office/drawing/2014/main" id="{6E22D1F2-214A-48B0-8580-2712336F60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180" y="1251307"/>
                <a:ext cx="284052" cy="1053494"/>
              </a:xfrm>
              <a:prstGeom prst="rect">
                <a:avLst/>
              </a:prstGeom>
              <a:blipFill>
                <a:blip r:embed="rId3"/>
                <a:stretch>
                  <a:fillRect r="-361702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תמונה 6">
            <a:extLst>
              <a:ext uri="{FF2B5EF4-FFF2-40B4-BE49-F238E27FC236}">
                <a16:creationId xmlns:a16="http://schemas.microsoft.com/office/drawing/2014/main" id="{BA5B5621-F625-4612-A019-B9A025E7BD4E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15205" y="1185681"/>
            <a:ext cx="6110677" cy="43170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153EF858-CE80-4B02-A024-86B101F2031B}"/>
                  </a:ext>
                </a:extLst>
              </p:cNvPr>
              <p:cNvSpPr/>
              <p:nvPr/>
            </p:nvSpPr>
            <p:spPr>
              <a:xfrm>
                <a:off x="7322180" y="2598343"/>
                <a:ext cx="2840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280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he-IL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e-IL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e-IL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he-IL" sz="28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9" name="מלבן 8">
                <a:extLst>
                  <a:ext uri="{FF2B5EF4-FFF2-40B4-BE49-F238E27FC236}">
                    <a16:creationId xmlns:a16="http://schemas.microsoft.com/office/drawing/2014/main" id="{153EF858-CE80-4B02-A024-86B101F203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2180" y="2598343"/>
                <a:ext cx="284052" cy="523220"/>
              </a:xfrm>
              <a:prstGeom prst="rect">
                <a:avLst/>
              </a:prstGeom>
              <a:blipFill>
                <a:blip r:embed="rId5"/>
                <a:stretch>
                  <a:fillRect r="-34893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מלבן 17">
            <a:extLst>
              <a:ext uri="{FF2B5EF4-FFF2-40B4-BE49-F238E27FC236}">
                <a16:creationId xmlns:a16="http://schemas.microsoft.com/office/drawing/2014/main" id="{45B2AAD5-512C-4E73-B1E9-8E641DE6D896}"/>
              </a:ext>
            </a:extLst>
          </p:cNvPr>
          <p:cNvSpPr/>
          <p:nvPr/>
        </p:nvSpPr>
        <p:spPr>
          <a:xfrm>
            <a:off x="9172135" y="2398288"/>
            <a:ext cx="20093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לפי שיטת ההצבה: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31637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מציאת חיתוך בדרך אלגברית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2675206" y="998455"/>
            <a:ext cx="9000000" cy="540000"/>
          </a:xfrm>
        </p:spPr>
        <p:txBody>
          <a:bodyPr/>
          <a:lstStyle/>
          <a:p>
            <a:r>
              <a:rPr lang="he-IL" dirty="0"/>
              <a:t>דוגמה ב'</a:t>
            </a: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ED94B57F-1C34-4181-B55C-810E66A8CB61}"/>
              </a:ext>
            </a:extLst>
          </p:cNvPr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8387" y="1581974"/>
            <a:ext cx="5300210" cy="36940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מלבן 6">
                <a:extLst>
                  <a:ext uri="{FF2B5EF4-FFF2-40B4-BE49-F238E27FC236}">
                    <a16:creationId xmlns:a16="http://schemas.microsoft.com/office/drawing/2014/main" id="{1A9AB8A2-BFA0-4434-A049-038B1FD12FD5}"/>
                  </a:ext>
                </a:extLst>
              </p:cNvPr>
              <p:cNvSpPr/>
              <p:nvPr/>
            </p:nvSpPr>
            <p:spPr>
              <a:xfrm>
                <a:off x="6281018" y="1366718"/>
                <a:ext cx="28405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he-IL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he-IL" sz="2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he-IL" sz="280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he-IL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he-IL" sz="2800" i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e-IL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he-IL" sz="28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he-IL" sz="2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he-IL" sz="2800" dirty="0">
                  <a:cs typeface="Varela Round" panose="00000500000000000000"/>
                </a:endParaRPr>
              </a:p>
            </p:txBody>
          </p:sp>
        </mc:Choice>
        <mc:Fallback xmlns="">
          <p:sp>
            <p:nvSpPr>
              <p:cNvPr id="7" name="מלבן 6">
                <a:extLst>
                  <a:ext uri="{FF2B5EF4-FFF2-40B4-BE49-F238E27FC236}">
                    <a16:creationId xmlns:a16="http://schemas.microsoft.com/office/drawing/2014/main" id="{1A9AB8A2-BFA0-4434-A049-038B1FD12F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018" y="1366718"/>
                <a:ext cx="284052" cy="1053494"/>
              </a:xfrm>
              <a:prstGeom prst="rect">
                <a:avLst/>
              </a:prstGeom>
              <a:blipFill>
                <a:blip r:embed="rId5"/>
                <a:stretch>
                  <a:fillRect r="-925532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מלבן 9">
            <a:extLst>
              <a:ext uri="{FF2B5EF4-FFF2-40B4-BE49-F238E27FC236}">
                <a16:creationId xmlns:a16="http://schemas.microsoft.com/office/drawing/2014/main" id="{3929A3B9-06BD-4AFF-A288-F68639B6B832}"/>
              </a:ext>
            </a:extLst>
          </p:cNvPr>
          <p:cNvSpPr/>
          <p:nvPr/>
        </p:nvSpPr>
        <p:spPr>
          <a:xfrm>
            <a:off x="6707096" y="2524925"/>
            <a:ext cx="20093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dirty="0">
                <a:solidFill>
                  <a:srgbClr val="002060"/>
                </a:solidFill>
                <a:cs typeface="Varela Round" pitchFamily="2" charset="-79"/>
              </a:rPr>
              <a:t>לפי שיטת ההצבה: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מלבן 2">
                <a:extLst>
                  <a:ext uri="{FF2B5EF4-FFF2-40B4-BE49-F238E27FC236}">
                    <a16:creationId xmlns:a16="http://schemas.microsoft.com/office/drawing/2014/main" id="{54AA6D0D-22D1-406C-8DD1-45364C8BB1CC}"/>
                  </a:ext>
                </a:extLst>
              </p:cNvPr>
              <p:cNvSpPr/>
              <p:nvPr/>
            </p:nvSpPr>
            <p:spPr>
              <a:xfrm>
                <a:off x="6281018" y="2935978"/>
                <a:ext cx="2840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e-IL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e-IL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he-IL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he-IL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he-IL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he-IL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e-IL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14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3" name="מלבן 2">
                <a:extLst>
                  <a:ext uri="{FF2B5EF4-FFF2-40B4-BE49-F238E27FC236}">
                    <a16:creationId xmlns:a16="http://schemas.microsoft.com/office/drawing/2014/main" id="{54AA6D0D-22D1-406C-8DD1-45364C8BB1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018" y="2935978"/>
                <a:ext cx="284052" cy="523220"/>
              </a:xfrm>
              <a:prstGeom prst="rect">
                <a:avLst/>
              </a:prstGeom>
              <a:blipFill>
                <a:blip r:embed="rId6"/>
                <a:stretch>
                  <a:fillRect r="-107872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733964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419</Words>
  <Application>Microsoft Office PowerPoint</Application>
  <PresentationFormat>מותאם אישית</PresentationFormat>
  <Paragraphs>86</Paragraphs>
  <Slides>20</Slides>
  <Notes>19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20</vt:i4>
      </vt:variant>
    </vt:vector>
  </HeadingPairs>
  <TitlesOfParts>
    <vt:vector size="25" baseType="lpstr">
      <vt:lpstr>Arial</vt:lpstr>
      <vt:lpstr>Calibri</vt:lpstr>
      <vt:lpstr>Cambria Math</vt:lpstr>
      <vt:lpstr>Varela Round</vt:lpstr>
      <vt:lpstr>ערכת נושא Office</vt:lpstr>
      <vt:lpstr>מערכת שידורים לאומית</vt:lpstr>
      <vt:lpstr>גרף פרבולה וקו ישר</vt:lpstr>
      <vt:lpstr>מה נלמד היום </vt:lpstr>
      <vt:lpstr>שרטוט איכותי של פונקציה</vt:lpstr>
      <vt:lpstr>מצגת של PowerPoint‏</vt:lpstr>
      <vt:lpstr>מצגת של PowerPoint‏</vt:lpstr>
      <vt:lpstr>מציאת חיתוך בדרך אלגברית</vt:lpstr>
      <vt:lpstr>מציאת חיתוך בדרך אלגברית</vt:lpstr>
      <vt:lpstr>מציאת חיתוך בדרך אלגברית</vt:lpstr>
      <vt:lpstr>מציאת חיתוך בדרך אלגברית</vt:lpstr>
      <vt:lpstr>חשוב לזכור</vt:lpstr>
      <vt:lpstr>מצב הדדי בין פרבולה לישר</vt:lpstr>
      <vt:lpstr>מצב הדדי בין פרבולה לישר</vt:lpstr>
      <vt:lpstr>מצב הדדי בין פרבולה לישר</vt:lpstr>
      <vt:lpstr>תרגול</vt:lpstr>
      <vt:lpstr>תרגול</vt:lpstr>
      <vt:lpstr>תרגול</vt:lpstr>
      <vt:lpstr>תרגול</vt:lpstr>
      <vt:lpstr>תרגול</vt:lpstr>
      <vt:lpstr>תרגול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Moran Duani- Beno</cp:lastModifiedBy>
  <cp:revision>42</cp:revision>
  <dcterms:created xsi:type="dcterms:W3CDTF">2020-03-15T19:13:03Z</dcterms:created>
  <dcterms:modified xsi:type="dcterms:W3CDTF">2020-03-18T09:53:58Z</dcterms:modified>
</cp:coreProperties>
</file>